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y="6858000" cx="12192000"/>
  <p:notesSz cx="6858000" cy="9144000"/>
  <p:embeddedFontLst>
    <p:embeddedFont>
      <p:font typeface="Bodoni"/>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1" roundtripDataSignature="AMtx7mi5ssB5EuqDTkM9Qz3BO+llDpNG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Bodoni-bold.fntdata"/><Relationship Id="rId47" Type="http://schemas.openxmlformats.org/officeDocument/2006/relationships/font" Target="fonts/Bodoni-regular.fntdata"/><Relationship Id="rId49" Type="http://schemas.openxmlformats.org/officeDocument/2006/relationships/font" Target="fonts/Bodoni-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Bodoni-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76abafa5e1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76abafa5e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76abafa5e1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6abafa5e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7d11c1f8a3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7d11c1f8a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7d11c1f8a3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7d11c1f8a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7d11c1f8a3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7d11c1f8a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7d11c1f8a3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d11c1f8a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7d11c1f8a3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7d11c1f8a3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7d11c1f8a3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7d11c1f8a3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7d11c1f8a3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7d11c1f8a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7d11c1f8a3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7d11c1f8a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d11c1f8a3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d11c1f8a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8" name="Google Shape;32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4" name="Google Shape;33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0" name="Google Shape;34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76abafa5e1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76abafa5e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76abafa5e1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6abafa5e1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ZA" sz="1050">
                <a:solidFill>
                  <a:srgbClr val="222222"/>
                </a:solidFill>
                <a:highlight>
                  <a:srgbClr val="FFFFFF"/>
                </a:highlight>
              </a:rPr>
              <a:t>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76abafa5e1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76abafa5e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76abafa5e1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76abafa5e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rgbClr val="222222"/>
              </a:solidFill>
              <a:highlight>
                <a:srgbClr val="FFFFFF"/>
              </a:highlight>
            </a:endParaRPr>
          </a:p>
          <a:p>
            <a:pPr indent="0" lvl="0" marL="0" rtl="0" algn="l">
              <a:lnSpc>
                <a:spcPct val="100000"/>
              </a:lnSpc>
              <a:spcBef>
                <a:spcPts val="0"/>
              </a:spcBef>
              <a:spcAft>
                <a:spcPts val="0"/>
              </a:spcAft>
              <a:buSzPts val="1100"/>
              <a:buNone/>
            </a:pPr>
            <a:r>
              <a:t/>
            </a:r>
            <a:endParaRPr/>
          </a:p>
        </p:txBody>
      </p:sp>
      <p:sp>
        <p:nvSpPr>
          <p:cNvPr id="380" name="Google Shape;38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6c89a92d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6c89a92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76abafa5e1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76abafa5e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76abafa5e1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76abafa5e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2" name="Shape 12"/>
        <p:cNvGrpSpPr/>
        <p:nvPr/>
      </p:nvGrpSpPr>
      <p:grpSpPr>
        <a:xfrm>
          <a:off x="0" y="0"/>
          <a:ext cx="0" cy="0"/>
          <a:chOff x="0" y="0"/>
          <a:chExt cx="0" cy="0"/>
        </a:xfrm>
      </p:grpSpPr>
      <p:sp>
        <p:nvSpPr>
          <p:cNvPr id="13" name="Google Shape;13;p28"/>
          <p:cNvSpPr/>
          <p:nvPr/>
        </p:nvSpPr>
        <p:spPr>
          <a:xfrm>
            <a:off x="0" y="0"/>
            <a:ext cx="12192000" cy="4572001"/>
          </a:xfrm>
          <a:prstGeom prst="rect">
            <a:avLst/>
          </a:prstGeom>
          <a:solidFill>
            <a:srgbClr val="1482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8"/>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8"/>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8"/>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17" name="Google Shape;17;p2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cxnSp>
        <p:nvCxnSpPr>
          <p:cNvPr id="20" name="Google Shape;20;p28"/>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6" name="Shape 76"/>
        <p:cNvGrpSpPr/>
        <p:nvPr/>
      </p:nvGrpSpPr>
      <p:grpSpPr>
        <a:xfrm>
          <a:off x="0" y="0"/>
          <a:ext cx="0" cy="0"/>
          <a:chOff x="0" y="0"/>
          <a:chExt cx="0" cy="0"/>
        </a:xfrm>
      </p:grpSpPr>
      <p:sp>
        <p:nvSpPr>
          <p:cNvPr id="77" name="Google Shape;77;p3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7"/>
          <p:cNvSpPr txBox="1"/>
          <p:nvPr>
            <p:ph idx="1" type="body"/>
          </p:nvPr>
        </p:nvSpPr>
        <p:spPr>
          <a:xfrm rot="5400000">
            <a:off x="3872484" y="-562356"/>
            <a:ext cx="4023360" cy="9720073"/>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9" name="Google Shape;79;p3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82" name="Shape 82"/>
        <p:cNvGrpSpPr/>
        <p:nvPr/>
      </p:nvGrpSpPr>
      <p:grpSpPr>
        <a:xfrm>
          <a:off x="0" y="0"/>
          <a:ext cx="0" cy="0"/>
          <a:chOff x="0" y="0"/>
          <a:chExt cx="0" cy="0"/>
        </a:xfrm>
      </p:grpSpPr>
      <p:sp>
        <p:nvSpPr>
          <p:cNvPr id="83" name="Google Shape;83;p38"/>
          <p:cNvSpPr txBox="1"/>
          <p:nvPr>
            <p:ph type="title"/>
          </p:nvPr>
        </p:nvSpPr>
        <p:spPr>
          <a:xfrm rot="5400000">
            <a:off x="7334251"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8"/>
          <p:cNvSpPr txBox="1"/>
          <p:nvPr>
            <p:ph idx="1" type="body"/>
          </p:nvPr>
        </p:nvSpPr>
        <p:spPr>
          <a:xfrm rot="5400000">
            <a:off x="2076451"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3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cxnSp>
        <p:nvCxnSpPr>
          <p:cNvPr id="88" name="Google Shape;88;p38"/>
          <p:cNvCxnSpPr/>
          <p:nvPr/>
        </p:nvCxnSpPr>
        <p:spPr>
          <a:xfrm rot="10800000">
            <a:off x="10058400" y="59263"/>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2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9"/>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 name="Google Shape;24;p2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spTree>
      <p:nvGrpSpPr>
        <p:cNvPr id="27" name="Shape 27"/>
        <p:cNvGrpSpPr/>
        <p:nvPr/>
      </p:nvGrpSpPr>
      <p:grpSpPr>
        <a:xfrm>
          <a:off x="0" y="0"/>
          <a:ext cx="0" cy="0"/>
          <a:chOff x="0" y="0"/>
          <a:chExt cx="0" cy="0"/>
        </a:xfrm>
      </p:grpSpPr>
      <p:sp>
        <p:nvSpPr>
          <p:cNvPr id="28" name="Google Shape;28;p30"/>
          <p:cNvSpPr/>
          <p:nvPr/>
        </p:nvSpPr>
        <p:spPr>
          <a:xfrm>
            <a:off x="0" y="0"/>
            <a:ext cx="12192000" cy="4572001"/>
          </a:xfrm>
          <a:prstGeom prst="rect">
            <a:avLst/>
          </a:prstGeom>
          <a:solidFill>
            <a:srgbClr val="1D9A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0"/>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0"/>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b="0"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0"/>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32" name="Google Shape;32;p3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cxnSp>
        <p:nvCxnSpPr>
          <p:cNvPr id="35" name="Google Shape;35;p30"/>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6" name="Shape 36"/>
        <p:cNvGrpSpPr/>
        <p:nvPr/>
      </p:nvGrpSpPr>
      <p:grpSpPr>
        <a:xfrm>
          <a:off x="0" y="0"/>
          <a:ext cx="0" cy="0"/>
          <a:chOff x="0" y="0"/>
          <a:chExt cx="0" cy="0"/>
        </a:xfrm>
      </p:grpSpPr>
      <p:sp>
        <p:nvSpPr>
          <p:cNvPr id="37" name="Google Shape;37;p3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1"/>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 name="Google Shape;39;p31"/>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 name="Google Shape;40;p3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3" name="Shape 43"/>
        <p:cNvGrpSpPr/>
        <p:nvPr/>
      </p:nvGrpSpPr>
      <p:grpSpPr>
        <a:xfrm>
          <a:off x="0" y="0"/>
          <a:ext cx="0" cy="0"/>
          <a:chOff x="0" y="0"/>
          <a:chExt cx="0" cy="0"/>
        </a:xfrm>
      </p:grpSpPr>
      <p:sp>
        <p:nvSpPr>
          <p:cNvPr id="44" name="Google Shape;44;p3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2"/>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6" name="Google Shape;46;p32"/>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32"/>
          <p:cNvSpPr txBox="1"/>
          <p:nvPr>
            <p:ph idx="3" type="body"/>
          </p:nvPr>
        </p:nvSpPr>
        <p:spPr>
          <a:xfrm>
            <a:off x="599088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8" name="Google Shape;48;p32"/>
          <p:cNvSpPr txBox="1"/>
          <p:nvPr>
            <p:ph idx="4" type="body"/>
          </p:nvPr>
        </p:nvSpPr>
        <p:spPr>
          <a:xfrm>
            <a:off x="599088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3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2" name="Shape 52"/>
        <p:cNvGrpSpPr/>
        <p:nvPr/>
      </p:nvGrpSpPr>
      <p:grpSpPr>
        <a:xfrm>
          <a:off x="0" y="0"/>
          <a:ext cx="0" cy="0"/>
          <a:chOff x="0" y="0"/>
          <a:chExt cx="0" cy="0"/>
        </a:xfrm>
      </p:grpSpPr>
      <p:sp>
        <p:nvSpPr>
          <p:cNvPr id="53" name="Google Shape;53;p3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type="blank">
  <p:cSld name="BLANK">
    <p:spTree>
      <p:nvGrpSpPr>
        <p:cNvPr id="57" name="Shape 57"/>
        <p:cNvGrpSpPr/>
        <p:nvPr/>
      </p:nvGrpSpPr>
      <p:grpSpPr>
        <a:xfrm>
          <a:off x="0" y="0"/>
          <a:ext cx="0" cy="0"/>
          <a:chOff x="0" y="0"/>
          <a:chExt cx="0" cy="0"/>
        </a:xfrm>
      </p:grpSpPr>
      <p:sp>
        <p:nvSpPr>
          <p:cNvPr id="58" name="Google Shape;58;p3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1" name="Shape 61"/>
        <p:cNvGrpSpPr/>
        <p:nvPr/>
      </p:nvGrpSpPr>
      <p:grpSpPr>
        <a:xfrm>
          <a:off x="0" y="0"/>
          <a:ext cx="0" cy="0"/>
          <a:chOff x="0" y="0"/>
          <a:chExt cx="0" cy="0"/>
        </a:xfrm>
      </p:grpSpPr>
      <p:sp>
        <p:nvSpPr>
          <p:cNvPr id="62" name="Google Shape;62;p35"/>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0C0C0C"/>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5"/>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64" name="Google Shape;64;p35"/>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65" name="Google Shape;65;p3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68" name="Shape 68"/>
        <p:cNvGrpSpPr/>
        <p:nvPr/>
      </p:nvGrpSpPr>
      <p:grpSpPr>
        <a:xfrm>
          <a:off x="0" y="0"/>
          <a:ext cx="0" cy="0"/>
          <a:chOff x="0" y="0"/>
          <a:chExt cx="0" cy="0"/>
        </a:xfrm>
      </p:grpSpPr>
      <p:sp>
        <p:nvSpPr>
          <p:cNvPr id="69" name="Google Shape;69;p36"/>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6"/>
          <p:cNvSpPr/>
          <p:nvPr>
            <p:ph idx="2" type="pic"/>
          </p:nvPr>
        </p:nvSpPr>
        <p:spPr>
          <a:xfrm>
            <a:off x="0" y="-1"/>
            <a:ext cx="12188952" cy="4572000"/>
          </a:xfrm>
          <a:prstGeom prst="rect">
            <a:avLst/>
          </a:prstGeom>
          <a:solidFill>
            <a:srgbClr val="76CEEF"/>
          </a:solidFill>
          <a:ln>
            <a:noFill/>
          </a:ln>
        </p:spPr>
        <p:txBody>
          <a:bodyPr anchorCtr="0" anchor="t" bIns="45700" lIns="457200" spcFirstLastPara="1" rIns="45700" wrap="square" tIns="365750">
            <a:normAutofit/>
          </a:bodyPr>
          <a:lstStyle>
            <a:lvl1pPr lvl="0" marR="0" rtl="0" algn="l">
              <a:lnSpc>
                <a:spcPct val="90000"/>
              </a:lnSpc>
              <a:spcBef>
                <a:spcPts val="1200"/>
              </a:spcBef>
              <a:spcAft>
                <a:spcPts val="0"/>
              </a:spcAft>
              <a:buClr>
                <a:schemeClr val="accent1"/>
              </a:buClr>
              <a:buSzPts val="3200"/>
              <a:buFont typeface="Twentieth Century"/>
              <a:buNone/>
              <a:defRPr b="0" i="0" sz="3200" u="none" cap="none" strike="noStrike">
                <a:solidFill>
                  <a:schemeClr val="dk1"/>
                </a:solidFill>
                <a:latin typeface="Twentieth Century"/>
                <a:ea typeface="Twentieth Century"/>
                <a:cs typeface="Twentieth Century"/>
                <a:sym typeface="Twentieth Century"/>
              </a:defRPr>
            </a:lvl1pPr>
            <a:lvl2pPr lvl="1" marR="0" rtl="0" algn="l">
              <a:lnSpc>
                <a:spcPct val="90000"/>
              </a:lnSpc>
              <a:spcBef>
                <a:spcPts val="200"/>
              </a:spcBef>
              <a:spcAft>
                <a:spcPts val="0"/>
              </a:spcAft>
              <a:buClr>
                <a:schemeClr val="accent1"/>
              </a:buClr>
              <a:buSzPts val="2800"/>
              <a:buFont typeface="Noto Sans Symbols"/>
              <a:buNone/>
              <a:defRPr b="0" i="0" sz="2800" u="none" cap="none" strike="noStrike">
                <a:solidFill>
                  <a:schemeClr val="dk1"/>
                </a:solidFill>
                <a:latin typeface="Twentieth Century"/>
                <a:ea typeface="Twentieth Century"/>
                <a:cs typeface="Twentieth Century"/>
                <a:sym typeface="Twentieth Century"/>
              </a:defRPr>
            </a:lvl2pPr>
            <a:lvl3pPr lvl="2" marR="0" rtl="0" algn="l">
              <a:lnSpc>
                <a:spcPct val="90000"/>
              </a:lnSpc>
              <a:spcBef>
                <a:spcPts val="400"/>
              </a:spcBef>
              <a:spcAft>
                <a:spcPts val="0"/>
              </a:spcAft>
              <a:buClr>
                <a:schemeClr val="accent1"/>
              </a:buClr>
              <a:buSzPts val="2400"/>
              <a:buFont typeface="Noto Sans Symbols"/>
              <a:buNone/>
              <a:defRPr b="0" i="0" sz="2400" u="none" cap="none" strike="noStrike">
                <a:solidFill>
                  <a:schemeClr val="dk1"/>
                </a:solidFill>
                <a:latin typeface="Twentieth Century"/>
                <a:ea typeface="Twentieth Century"/>
                <a:cs typeface="Twentieth Century"/>
                <a:sym typeface="Twentieth Century"/>
              </a:defRPr>
            </a:lvl3pPr>
            <a:lvl4pPr lvl="3" marR="0" rtl="0" algn="l">
              <a:lnSpc>
                <a:spcPct val="90000"/>
              </a:lnSpc>
              <a:spcBef>
                <a:spcPts val="400"/>
              </a:spcBef>
              <a:spcAft>
                <a:spcPts val="0"/>
              </a:spcAft>
              <a:buClr>
                <a:schemeClr val="accent1"/>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4pPr>
            <a:lvl5pPr lvl="4" marR="0" rtl="0" algn="l">
              <a:lnSpc>
                <a:spcPct val="90000"/>
              </a:lnSpc>
              <a:spcBef>
                <a:spcPts val="400"/>
              </a:spcBef>
              <a:spcAft>
                <a:spcPts val="0"/>
              </a:spcAft>
              <a:buClr>
                <a:schemeClr val="accent1"/>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5pPr>
            <a:lvl6pPr lvl="5" marR="0" rtl="0" algn="l">
              <a:lnSpc>
                <a:spcPct val="90000"/>
              </a:lnSpc>
              <a:spcBef>
                <a:spcPts val="400"/>
              </a:spcBef>
              <a:spcAft>
                <a:spcPts val="0"/>
              </a:spcAft>
              <a:buClr>
                <a:schemeClr val="accent1"/>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6pPr>
            <a:lvl7pPr lvl="6" marR="0" rtl="0" algn="l">
              <a:lnSpc>
                <a:spcPct val="90000"/>
              </a:lnSpc>
              <a:spcBef>
                <a:spcPts val="400"/>
              </a:spcBef>
              <a:spcAft>
                <a:spcPts val="0"/>
              </a:spcAft>
              <a:buClr>
                <a:schemeClr val="accent1"/>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7pPr>
            <a:lvl8pPr lvl="7" marR="0" rtl="0" algn="l">
              <a:lnSpc>
                <a:spcPct val="90000"/>
              </a:lnSpc>
              <a:spcBef>
                <a:spcPts val="400"/>
              </a:spcBef>
              <a:spcAft>
                <a:spcPts val="0"/>
              </a:spcAft>
              <a:buClr>
                <a:schemeClr val="accent1"/>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8pPr>
            <a:lvl9pPr lvl="8" marR="0" rtl="0" algn="l">
              <a:lnSpc>
                <a:spcPct val="90000"/>
              </a:lnSpc>
              <a:spcBef>
                <a:spcPts val="400"/>
              </a:spcBef>
              <a:spcAft>
                <a:spcPts val="400"/>
              </a:spcAft>
              <a:buClr>
                <a:schemeClr val="accent1"/>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9pPr>
          </a:lstStyle>
          <a:p/>
        </p:txBody>
      </p:sp>
      <p:sp>
        <p:nvSpPr>
          <p:cNvPr id="71" name="Google Shape;71;p36"/>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72" name="Google Shape;72;p3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cxnSp>
        <p:nvCxnSpPr>
          <p:cNvPr id="75" name="Google Shape;75;p36"/>
          <p:cNvCxnSpPr/>
          <p:nvPr/>
        </p:nvCxnSpPr>
        <p:spPr>
          <a:xfrm rot="10800000">
            <a:off x="8386843"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0C0C0C"/>
              </a:buClr>
              <a:buSzPts val="5000"/>
              <a:buFont typeface="Twentieth Century"/>
              <a:buNone/>
              <a:defRPr b="0" i="0" sz="5000" u="none" cap="none" strike="noStrike">
                <a:solidFill>
                  <a:srgbClr val="0C0C0C"/>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7"/>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8" name="Google Shape;8;p2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0C0C0C"/>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9" name="Google Shape;9;p2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0C0C0C"/>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0" name="Google Shape;10;p2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ZA"/>
              <a:t>‹#›</a:t>
            </a:fld>
            <a:endParaRPr/>
          </a:p>
        </p:txBody>
      </p:sp>
      <p:cxnSp>
        <p:nvCxnSpPr>
          <p:cNvPr id="11" name="Google Shape;11;p27"/>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meta.wikimedia.org/wiki/List_of_Wikipedias" TargetMode="External"/><Relationship Id="rId4" Type="http://schemas.openxmlformats.org/officeDocument/2006/relationships/hyperlink" Target="https://en.wikipedia.org/wiki/Southern_Ndebele_languag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en.wikipedia.org/wiki/Wikipedia:INCITE" TargetMode="External"/><Relationship Id="rId4" Type="http://schemas.openxmlformats.org/officeDocument/2006/relationships/hyperlink" Target="https://en.wikipedia.org/wiki/Wikipedia:Verifiability"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en.wikipedia.org/wiki/Wikipedia:What_Wikipedia_is_not" TargetMode="External"/><Relationship Id="rId4" Type="http://schemas.openxmlformats.org/officeDocument/2006/relationships/hyperlink" Target="https://en.wikipedia.org/wiki/Wikipedia:Verifiability" TargetMode="External"/><Relationship Id="rId5" Type="http://schemas.openxmlformats.org/officeDocument/2006/relationships/hyperlink" Target="https://en.wikipedia.org/wiki/Wikipedia:RS" TargetMode="External"/><Relationship Id="rId6" Type="http://schemas.openxmlformats.org/officeDocument/2006/relationships/hyperlink" Target="https://en.wikipedia.org/wiki/Wikipedia:No_original_research"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en.wikipedia.org/wiki/Bias" TargetMode="External"/><Relationship Id="rId4" Type="http://schemas.openxmlformats.org/officeDocument/2006/relationships/hyperlink" Target="https://en.wikipedia.org/wiki/Wikipedia:Neutral_point_of_view" TargetMode="External"/><Relationship Id="rId5" Type="http://schemas.openxmlformats.org/officeDocument/2006/relationships/hyperlink" Target="https://en.wikipedia.org/wiki/Wikipedia:Copyrigh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en.wikipedia.org/wiki/Wikipedia:Third-party_sourc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en.wikipedia.org/wiki/Wikipedia_talk:Reliable_source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hyperlink" Target="https://commons.wikimedia.org/wiki/File:Comics_About_Reliable_Sources_English_1.p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en.wikipedia.org/wiki/Wikipedia:Reliable_sources/Perennial_sourc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en.wikipedia.org/wiki/Internet_bot" TargetMode="External"/><Relationship Id="rId4" Type="http://schemas.openxmlformats.org/officeDocument/2006/relationships/hyperlink" Target="https://en.wikipedia.org/wiki/Vandalism_on_Wikipedia" TargetMode="External"/><Relationship Id="rId5" Type="http://schemas.openxmlformats.org/officeDocument/2006/relationships/hyperlink" Target="https://en.wikipedia.org/wiki/Vandalism_on_Wikipedia" TargetMode="External"/><Relationship Id="rId6" Type="http://schemas.openxmlformats.org/officeDocument/2006/relationships/hyperlink" Target="https://en.wikipedia.org/wiki/Vandalism_on_Wikipedia"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1" Type="http://schemas.openxmlformats.org/officeDocument/2006/relationships/hyperlink" Target="https://wikimania.wikimedia.org/wiki/2019:Program" TargetMode="External"/><Relationship Id="rId10" Type="http://schemas.openxmlformats.org/officeDocument/2006/relationships/hyperlink" Target="https://wikimania.wikimedia.org/wiki/2019:Program" TargetMode="External"/><Relationship Id="rId13" Type="http://schemas.openxmlformats.org/officeDocument/2006/relationships/hyperlink" Target="https://wikimania.wikimedia.org/wiki/2019:Program" TargetMode="External"/><Relationship Id="rId12" Type="http://schemas.openxmlformats.org/officeDocument/2006/relationships/hyperlink" Target="https://wikimania.wikimedia.org/wiki/2019:Program"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36.png"/><Relationship Id="rId9" Type="http://schemas.openxmlformats.org/officeDocument/2006/relationships/hyperlink" Target="https://wikimania.wikimedia.org/wiki/2019:Program" TargetMode="External"/><Relationship Id="rId15" Type="http://schemas.openxmlformats.org/officeDocument/2006/relationships/hyperlink" Target="https://wikimania.wikimedia.org/wiki/2019:Program" TargetMode="External"/><Relationship Id="rId14" Type="http://schemas.openxmlformats.org/officeDocument/2006/relationships/hyperlink" Target="https://wikimania.wikimedia.org/wiki/2019:Program" TargetMode="External"/><Relationship Id="rId17" Type="http://schemas.openxmlformats.org/officeDocument/2006/relationships/hyperlink" Target="https://wikimania.wikimedia.org/wiki/2019:Program" TargetMode="External"/><Relationship Id="rId16" Type="http://schemas.openxmlformats.org/officeDocument/2006/relationships/hyperlink" Target="https://wikimania.wikimedia.org/wiki/2019:Program" TargetMode="External"/><Relationship Id="rId5" Type="http://schemas.openxmlformats.org/officeDocument/2006/relationships/image" Target="../media/image32.png"/><Relationship Id="rId6" Type="http://schemas.openxmlformats.org/officeDocument/2006/relationships/hyperlink" Target="https://wikimania.wikimedia.org/wiki/2019:Program" TargetMode="External"/><Relationship Id="rId18" Type="http://schemas.openxmlformats.org/officeDocument/2006/relationships/hyperlink" Target="https://wikimania.wikimedia.org/wiki/2019:Program" TargetMode="External"/><Relationship Id="rId7" Type="http://schemas.openxmlformats.org/officeDocument/2006/relationships/hyperlink" Target="https://wikimania.wikimedia.org/wiki/2019:Program" TargetMode="External"/><Relationship Id="rId8" Type="http://schemas.openxmlformats.org/officeDocument/2006/relationships/hyperlink" Target="https://wikimania.wikimedia.org/wiki/2019:Progra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meta.wikimedia.org/wiki/Wiki_Loves_Africa_2020" TargetMode="External"/><Relationship Id="rId4" Type="http://schemas.openxmlformats.org/officeDocument/2006/relationships/image" Target="../media/image28.png"/><Relationship Id="rId5"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1" Type="http://schemas.openxmlformats.org/officeDocument/2006/relationships/hyperlink" Target="https://doi.org/10.1016/j.acalib.2019.102090" TargetMode="External"/><Relationship Id="rId10" Type="http://schemas.openxmlformats.org/officeDocument/2006/relationships/hyperlink" Target="https://doi-org.ezproxy.uct.ac.za/10.1016/j.acalib.2019.01.003" TargetMode="External"/><Relationship Id="rId13" Type="http://schemas.openxmlformats.org/officeDocument/2006/relationships/hyperlink" Target="https://en.wikipedia.org/wiki/File:Evaluating_Wikipedia_brochure.pdf" TargetMode="External"/><Relationship Id="rId12" Type="http://schemas.openxmlformats.org/officeDocument/2006/relationships/hyperlink" Target="https://www.youtube.com/watch?v=2qDH4bPvfMw"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doi.org/10.1080/01639269.2015.1062587" TargetMode="External"/><Relationship Id="rId4" Type="http://schemas.openxmlformats.org/officeDocument/2006/relationships/hyperlink" Target="https://blog.wikimedia.org/2017/06/19/wikipedia-information-literacy-study/" TargetMode="External"/><Relationship Id="rId9" Type="http://schemas.openxmlformats.org/officeDocument/2006/relationships/hyperlink" Target="https://doi.org/10.1080/02602938.2015.1127322" TargetMode="External"/><Relationship Id="rId15" Type="http://schemas.openxmlformats.org/officeDocument/2006/relationships/hyperlink" Target="https://doi.org/10.1177/0955749018794968" TargetMode="External"/><Relationship Id="rId14" Type="http://schemas.openxmlformats.org/officeDocument/2006/relationships/hyperlink" Target="https://doi.org/10.1080/10691310802554895" TargetMode="External"/><Relationship Id="rId17" Type="http://schemas.openxmlformats.org/officeDocument/2006/relationships/hyperlink" Target="https://www.emerald.com/insight/publication/issn/0090-7324" TargetMode="External"/><Relationship Id="rId16" Type="http://schemas.openxmlformats.org/officeDocument/2006/relationships/hyperlink" Target="https://www.emerald.com/insight/search?q=John%20Thomas%20Oliver" TargetMode="External"/><Relationship Id="rId5" Type="http://schemas.openxmlformats.org/officeDocument/2006/relationships/hyperlink" Target="https://www.emerald.com/insight/search?q=Lydia%20Dawe" TargetMode="External"/><Relationship Id="rId19" Type="http://schemas.openxmlformats.org/officeDocument/2006/relationships/hyperlink" Target="https://en.wikipedia.org/wiki/Wikipedia:Research_help/Librarians_and_Teachers" TargetMode="External"/><Relationship Id="rId6" Type="http://schemas.openxmlformats.org/officeDocument/2006/relationships/hyperlink" Target="https://www.emerald.com/insight/search?q=Ainslie%20Robinson" TargetMode="External"/><Relationship Id="rId18" Type="http://schemas.openxmlformats.org/officeDocument/2006/relationships/hyperlink" Target="https://doi.org/10.1108/RSR-10-2014-0043" TargetMode="External"/><Relationship Id="rId7" Type="http://schemas.openxmlformats.org/officeDocument/2006/relationships/hyperlink" Target="https://www.emerald.com/insight/publication/issn/2398-5348" TargetMode="External"/><Relationship Id="rId8" Type="http://schemas.openxmlformats.org/officeDocument/2006/relationships/hyperlink" Target="https://doi.org/10.1108/ILS-09-2016-006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ikiedu.org/blog/2020/02/03/what-do-students-think-of-adding-to-wikipedia-as-an-assignmen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youtube.com/watch?v=2qDH4bPvfMw" TargetMode="External"/><Relationship Id="rId4" Type="http://schemas.openxmlformats.org/officeDocument/2006/relationships/hyperlink" Target="https://www.youtube.com/watch?v=2qDH4bPvfMw" TargetMode="External"/><Relationship Id="rId5" Type="http://schemas.openxmlformats.org/officeDocument/2006/relationships/hyperlink" Target="https://www.youtube.com/watch?v=2qDH4bPvfMw" TargetMode="External"/><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id="93" name="Google Shape;93;p1"/>
          <p:cNvPicPr preferRelativeResize="0"/>
          <p:nvPr/>
        </p:nvPicPr>
        <p:blipFill rotWithShape="1">
          <a:blip r:embed="rId3">
            <a:alphaModFix/>
          </a:blip>
          <a:srcRect b="0" l="0" r="0" t="0"/>
          <a:stretch/>
        </p:blipFill>
        <p:spPr>
          <a:xfrm>
            <a:off x="230634" y="1622212"/>
            <a:ext cx="5055012" cy="4613487"/>
          </a:xfrm>
          <a:prstGeom prst="rect">
            <a:avLst/>
          </a:prstGeom>
          <a:noFill/>
          <a:ln>
            <a:noFill/>
          </a:ln>
        </p:spPr>
      </p:pic>
      <p:sp>
        <p:nvSpPr>
          <p:cNvPr id="94" name="Google Shape;94;p1"/>
          <p:cNvSpPr txBox="1"/>
          <p:nvPr>
            <p:ph type="ctrTitle"/>
          </p:nvPr>
        </p:nvSpPr>
        <p:spPr>
          <a:xfrm>
            <a:off x="5285650" y="4960125"/>
            <a:ext cx="3019800" cy="146310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0C0C0C"/>
              </a:buClr>
              <a:buSzPts val="5000"/>
              <a:buFont typeface="Twentieth Century"/>
              <a:buNone/>
            </a:pPr>
            <a:r>
              <a:rPr lang="en-ZA"/>
              <a:t>Wikimedia</a:t>
            </a:r>
            <a:endParaRPr/>
          </a:p>
        </p:txBody>
      </p:sp>
      <p:sp>
        <p:nvSpPr>
          <p:cNvPr id="95" name="Google Shape;95;p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b="1" lang="en-ZA">
                <a:latin typeface="Bodoni"/>
                <a:ea typeface="Bodoni"/>
                <a:cs typeface="Bodoni"/>
                <a:sym typeface="Bodoni"/>
              </a:rPr>
              <a:t>Ingrid Thomson</a:t>
            </a:r>
            <a:endParaRPr/>
          </a:p>
          <a:p>
            <a:pPr indent="0" lvl="0" marL="0" rtl="0" algn="l">
              <a:lnSpc>
                <a:spcPct val="100000"/>
              </a:lnSpc>
              <a:spcBef>
                <a:spcPts val="200"/>
              </a:spcBef>
              <a:spcAft>
                <a:spcPts val="0"/>
              </a:spcAft>
              <a:buSzPts val="1800"/>
              <a:buNone/>
            </a:pPr>
            <a:r>
              <a:rPr b="1" lang="en-ZA">
                <a:latin typeface="Bodoni"/>
                <a:ea typeface="Bodoni"/>
                <a:cs typeface="Bodoni"/>
                <a:sym typeface="Bodoni"/>
              </a:rPr>
              <a:t>UCT Libraries</a:t>
            </a:r>
            <a:endParaRPr b="1">
              <a:latin typeface="Bodoni"/>
              <a:ea typeface="Bodoni"/>
              <a:cs typeface="Bodoni"/>
              <a:sym typeface="Bodon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WIKIPEDIA</a:t>
            </a:r>
            <a:endParaRPr/>
          </a:p>
        </p:txBody>
      </p:sp>
      <p:sp>
        <p:nvSpPr>
          <p:cNvPr id="157" name="Google Shape;157;p7"/>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t/>
            </a:r>
            <a:endParaRPr/>
          </a:p>
          <a:p>
            <a:pPr indent="-342900" lvl="0" marL="457200" rtl="0" algn="l">
              <a:spcBef>
                <a:spcPts val="0"/>
              </a:spcBef>
              <a:spcAft>
                <a:spcPts val="0"/>
              </a:spcAft>
              <a:buSzPts val="1800"/>
              <a:buChar char=" "/>
            </a:pPr>
            <a:r>
              <a:rPr lang="en-ZA"/>
              <a:t>Wikipedia is a  </a:t>
            </a:r>
            <a:r>
              <a:rPr lang="en-ZA"/>
              <a:t>multilingual web-based free-content encyclopaedia, based on a model of openly editable content,  written collaboratively by anonymous volunteers</a:t>
            </a:r>
            <a:endParaRPr/>
          </a:p>
          <a:p>
            <a:pPr indent="-66040" lvl="0" marL="91440" rtl="0" algn="l">
              <a:lnSpc>
                <a:spcPct val="90000"/>
              </a:lnSpc>
              <a:spcBef>
                <a:spcPts val="0"/>
              </a:spcBef>
              <a:spcAft>
                <a:spcPts val="0"/>
              </a:spcAft>
              <a:buSzPts val="1800"/>
              <a:buChar char=" "/>
            </a:pPr>
            <a:r>
              <a:t/>
            </a:r>
            <a:endParaRPr/>
          </a:p>
          <a:p>
            <a:pPr indent="-91440" lvl="0" marL="91440" rtl="0" algn="l">
              <a:lnSpc>
                <a:spcPct val="90000"/>
              </a:lnSpc>
              <a:spcBef>
                <a:spcPts val="0"/>
              </a:spcBef>
              <a:spcAft>
                <a:spcPts val="0"/>
              </a:spcAft>
              <a:buSzPts val="2200"/>
              <a:buChar char=" "/>
            </a:pPr>
            <a:r>
              <a:rPr lang="en-ZA"/>
              <a:t>For librarians and educators to use and understand Wikipedia as a pedagogical tool,   we need to be familiar with this resource.</a:t>
            </a:r>
            <a:endParaRPr/>
          </a:p>
          <a:p>
            <a:pPr indent="-91440" lvl="0" marL="91440" rtl="0" algn="l">
              <a:lnSpc>
                <a:spcPct val="90000"/>
              </a:lnSpc>
              <a:spcBef>
                <a:spcPts val="1400"/>
              </a:spcBef>
              <a:spcAft>
                <a:spcPts val="0"/>
              </a:spcAft>
              <a:buSzPts val="2200"/>
              <a:buChar char=" "/>
            </a:pPr>
            <a:r>
              <a:rPr lang="en-ZA"/>
              <a:t>We need to know how Wikipedia formats, collects and disseminates information.</a:t>
            </a:r>
            <a:endParaRPr/>
          </a:p>
          <a:p>
            <a:pPr indent="-91440" lvl="0" marL="91440" rtl="0" algn="l">
              <a:lnSpc>
                <a:spcPct val="90000"/>
              </a:lnSpc>
              <a:spcBef>
                <a:spcPts val="1400"/>
              </a:spcBef>
              <a:spcAft>
                <a:spcPts val="0"/>
              </a:spcAft>
              <a:buSzPts val="2200"/>
              <a:buChar char=" "/>
            </a:pPr>
            <a:r>
              <a:rPr lang="en-ZA"/>
              <a:t>We need to understand the components of a Wikipedia article  (the notable topic,  neutral point of view,  no original research, references to solid, reliable, secondary sources and links to other Wikipedia articles</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pic>
        <p:nvPicPr>
          <p:cNvPr id="158" name="Google Shape;158;p7"/>
          <p:cNvPicPr preferRelativeResize="0"/>
          <p:nvPr/>
        </p:nvPicPr>
        <p:blipFill rotWithShape="1">
          <a:blip r:embed="rId3">
            <a:alphaModFix/>
          </a:blip>
          <a:srcRect b="0" l="0" r="0" t="0"/>
          <a:stretch/>
        </p:blipFill>
        <p:spPr>
          <a:xfrm>
            <a:off x="6682733" y="449540"/>
            <a:ext cx="3028468" cy="20533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WIKIPEDIA</a:t>
            </a:r>
            <a:endParaRPr/>
          </a:p>
        </p:txBody>
      </p:sp>
      <p:sp>
        <p:nvSpPr>
          <p:cNvPr id="164" name="Google Shape;164;p9"/>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0" rtl="0" algn="l">
              <a:lnSpc>
                <a:spcPct val="80000"/>
              </a:lnSpc>
              <a:spcBef>
                <a:spcPts val="0"/>
              </a:spcBef>
              <a:spcAft>
                <a:spcPts val="0"/>
              </a:spcAft>
              <a:buNone/>
            </a:pPr>
            <a:r>
              <a:rPr lang="en-ZA" sz="1800"/>
              <a:t>One of the top five most heavily used websites in the world.</a:t>
            </a:r>
            <a:endParaRPr sz="1800"/>
          </a:p>
          <a:p>
            <a:pPr indent="0" lvl="0" marL="0" rtl="0" algn="l">
              <a:lnSpc>
                <a:spcPct val="80000"/>
              </a:lnSpc>
              <a:spcBef>
                <a:spcPts val="0"/>
              </a:spcBef>
              <a:spcAft>
                <a:spcPts val="0"/>
              </a:spcAft>
              <a:buNone/>
            </a:pPr>
            <a:r>
              <a:t/>
            </a:r>
            <a:endParaRPr sz="1800"/>
          </a:p>
          <a:p>
            <a:pPr indent="0" lvl="0" marL="0" rtl="0" algn="l">
              <a:lnSpc>
                <a:spcPct val="80000"/>
              </a:lnSpc>
              <a:spcBef>
                <a:spcPts val="0"/>
              </a:spcBef>
              <a:spcAft>
                <a:spcPts val="0"/>
              </a:spcAft>
              <a:buNone/>
            </a:pPr>
            <a:r>
              <a:rPr lang="en-ZA" sz="1800"/>
              <a:t>Wikipedia is available in 309 languages </a:t>
            </a:r>
            <a:endParaRPr sz="1800"/>
          </a:p>
          <a:p>
            <a:pPr indent="0" lvl="0" marL="0" rtl="0" algn="l">
              <a:lnSpc>
                <a:spcPct val="80000"/>
              </a:lnSpc>
              <a:spcBef>
                <a:spcPts val="0"/>
              </a:spcBef>
              <a:spcAft>
                <a:spcPts val="0"/>
              </a:spcAft>
              <a:buNone/>
            </a:pPr>
            <a:r>
              <a:rPr lang="en-ZA" sz="1800"/>
              <a:t>  </a:t>
            </a:r>
            <a:endParaRPr sz="1800"/>
          </a:p>
          <a:p>
            <a:pPr indent="0" lvl="0" marL="0" rtl="0" algn="l">
              <a:lnSpc>
                <a:spcPct val="80000"/>
              </a:lnSpc>
              <a:spcBef>
                <a:spcPts val="0"/>
              </a:spcBef>
              <a:spcAft>
                <a:spcPts val="0"/>
              </a:spcAft>
              <a:buNone/>
            </a:pPr>
            <a:r>
              <a:rPr lang="en-ZA" sz="1800">
                <a:solidFill>
                  <a:srgbClr val="000000"/>
                </a:solidFill>
              </a:rPr>
              <a:t> More than 50 million encyclopaedic articles curated by around 200 000 regular editors and viewed on about 1,4 billion devices monthly</a:t>
            </a:r>
            <a:endParaRPr sz="1800">
              <a:solidFill>
                <a:srgbClr val="000000"/>
              </a:solidFill>
            </a:endParaRPr>
          </a:p>
          <a:p>
            <a:pPr indent="0" lvl="0" marL="0" rtl="0" algn="l">
              <a:lnSpc>
                <a:spcPct val="80000"/>
              </a:lnSpc>
              <a:spcBef>
                <a:spcPts val="1400"/>
              </a:spcBef>
              <a:spcAft>
                <a:spcPts val="0"/>
              </a:spcAft>
              <a:buNone/>
            </a:pPr>
            <a:r>
              <a:rPr lang="en-ZA" sz="1800"/>
              <a:t>(Often) Readers don’t understand how Wikipedia is created and how to use in within a research process and other critical thinking and digital research skills</a:t>
            </a:r>
            <a:endParaRPr sz="1800"/>
          </a:p>
          <a:p>
            <a:pPr indent="0" lvl="0" marL="0" rtl="0" algn="l">
              <a:lnSpc>
                <a:spcPct val="80000"/>
              </a:lnSpc>
              <a:spcBef>
                <a:spcPts val="1400"/>
              </a:spcBef>
              <a:spcAft>
                <a:spcPts val="0"/>
              </a:spcAft>
              <a:buNone/>
            </a:pPr>
            <a:r>
              <a:rPr lang="en-ZA" sz="1800"/>
              <a:t>Yes,  there are problems (like the thinking that it is a one-stop shop for all information needs;  that anyone can edit and add content; and that vandals deliberately change entries;  that there is a western bias,   that there is a gender gap; that not all knowledges are represented)</a:t>
            </a:r>
            <a:endParaRPr sz="1800"/>
          </a:p>
          <a:p>
            <a:pPr indent="0" lvl="0" marL="0" rtl="0" algn="l">
              <a:lnSpc>
                <a:spcPct val="80000"/>
              </a:lnSpc>
              <a:spcBef>
                <a:spcPts val="1400"/>
              </a:spcBef>
              <a:spcAft>
                <a:spcPts val="0"/>
              </a:spcAft>
              <a:buNone/>
            </a:pPr>
            <a:r>
              <a:rPr lang="en-ZA" sz="1800"/>
              <a:t>But there are opportunities to add local (South African and African) content;  to add content in our official languages (not just English) either by writing in the languages or translating</a:t>
            </a:r>
            <a:endParaRPr sz="1800"/>
          </a:p>
          <a:p>
            <a:pPr indent="0" lvl="0" marL="0" rtl="0" algn="l">
              <a:lnSpc>
                <a:spcPct val="80000"/>
              </a:lnSpc>
              <a:spcBef>
                <a:spcPts val="1400"/>
              </a:spcBef>
              <a:spcAft>
                <a:spcPts val="0"/>
              </a:spcAft>
              <a:buNone/>
            </a:pPr>
            <a:r>
              <a:rPr lang="en-ZA" sz="1800"/>
              <a:t>Adding local content to the sister projects (photographs)</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1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SOUTH AFRICAN LANGUAGES ON WIKIPEDIA    (as of 28 Jan 2020)</a:t>
            </a:r>
            <a:br>
              <a:rPr lang="en-ZA"/>
            </a:br>
            <a:r>
              <a:rPr lang="en-ZA"/>
              <a:t> </a:t>
            </a:r>
            <a:endParaRPr sz="3600"/>
          </a:p>
        </p:txBody>
      </p:sp>
      <p:sp>
        <p:nvSpPr>
          <p:cNvPr id="170" name="Google Shape;170;p10"/>
          <p:cNvSpPr txBox="1"/>
          <p:nvPr>
            <p:ph idx="1" type="body"/>
          </p:nvPr>
        </p:nvSpPr>
        <p:spPr>
          <a:xfrm>
            <a:off x="2996975" y="2286000"/>
            <a:ext cx="6975900" cy="4023300"/>
          </a:xfrm>
          <a:prstGeom prst="rect">
            <a:avLst/>
          </a:prstGeom>
          <a:noFill/>
          <a:ln>
            <a:noFill/>
          </a:ln>
        </p:spPr>
        <p:txBody>
          <a:bodyPr anchorCtr="0" anchor="t" bIns="45700" lIns="45700" spcFirstLastPara="1" rIns="45700" wrap="square" tIns="45700">
            <a:normAutofit/>
          </a:bodyPr>
          <a:lstStyle/>
          <a:p>
            <a:pPr indent="-108204" lvl="0" marL="91440" rtl="0" algn="just">
              <a:lnSpc>
                <a:spcPct val="70000"/>
              </a:lnSpc>
              <a:spcBef>
                <a:spcPts val="0"/>
              </a:spcBef>
              <a:spcAft>
                <a:spcPts val="0"/>
              </a:spcAft>
              <a:buSzPts val="1704"/>
              <a:buChar char=" "/>
            </a:pPr>
            <a:r>
              <a:rPr lang="en-ZA" sz="1704"/>
              <a:t>English                               6 005 086</a:t>
            </a:r>
            <a:endParaRPr sz="1704"/>
          </a:p>
          <a:p>
            <a:pPr indent="-108204" lvl="0" marL="91440" rtl="0" algn="just">
              <a:lnSpc>
                <a:spcPct val="70000"/>
              </a:lnSpc>
              <a:spcBef>
                <a:spcPts val="0"/>
              </a:spcBef>
              <a:spcAft>
                <a:spcPts val="0"/>
              </a:spcAft>
              <a:buSzPts val="1704"/>
              <a:buChar char=" "/>
            </a:pPr>
            <a:r>
              <a:t/>
            </a:r>
            <a:endParaRPr sz="1704"/>
          </a:p>
          <a:p>
            <a:pPr indent="-108204" lvl="0" marL="91440" rtl="0" algn="just">
              <a:lnSpc>
                <a:spcPct val="70000"/>
              </a:lnSpc>
              <a:spcBef>
                <a:spcPts val="0"/>
              </a:spcBef>
              <a:spcAft>
                <a:spcPts val="0"/>
              </a:spcAft>
              <a:buSzPts val="1704"/>
              <a:buChar char=" "/>
            </a:pPr>
            <a:r>
              <a:rPr lang="en-ZA" sz="1704"/>
              <a:t>Afrikaans                                88 533 </a:t>
            </a:r>
            <a:endParaRPr sz="1704"/>
          </a:p>
          <a:p>
            <a:pPr indent="-108204" lvl="0" marL="91440" rtl="0" algn="just">
              <a:lnSpc>
                <a:spcPct val="70000"/>
              </a:lnSpc>
              <a:spcBef>
                <a:spcPts val="0"/>
              </a:spcBef>
              <a:spcAft>
                <a:spcPts val="0"/>
              </a:spcAft>
              <a:buSzPts val="1704"/>
              <a:buChar char=" "/>
            </a:pPr>
            <a:r>
              <a:rPr lang="en-ZA" sz="1704"/>
              <a:t>                               </a:t>
            </a:r>
            <a:endParaRPr sz="1704"/>
          </a:p>
          <a:p>
            <a:pPr indent="-108204" lvl="0" marL="91440" rtl="0" algn="just">
              <a:lnSpc>
                <a:spcPct val="70000"/>
              </a:lnSpc>
              <a:spcBef>
                <a:spcPts val="0"/>
              </a:spcBef>
              <a:spcAft>
                <a:spcPts val="0"/>
              </a:spcAft>
              <a:buSzPts val="1704"/>
              <a:buChar char=" "/>
            </a:pPr>
            <a:r>
              <a:rPr lang="en-ZA" sz="1704"/>
              <a:t>Northern Sotho                          8 174                                   </a:t>
            </a:r>
            <a:endParaRPr/>
          </a:p>
          <a:p>
            <a:pPr indent="-108204" lvl="0" marL="91440" rtl="0" algn="just">
              <a:lnSpc>
                <a:spcPct val="70000"/>
              </a:lnSpc>
              <a:spcBef>
                <a:spcPts val="1400"/>
              </a:spcBef>
              <a:spcAft>
                <a:spcPts val="0"/>
              </a:spcAft>
              <a:buSzPts val="1704"/>
              <a:buChar char=" "/>
            </a:pPr>
            <a:r>
              <a:rPr lang="en-ZA" sz="1704"/>
              <a:t>isiZulu                                       1 378                                 </a:t>
            </a:r>
            <a:endParaRPr/>
          </a:p>
          <a:p>
            <a:pPr indent="0" lvl="0" marL="0" rtl="0" algn="just">
              <a:lnSpc>
                <a:spcPct val="70000"/>
              </a:lnSpc>
              <a:spcBef>
                <a:spcPts val="1400"/>
              </a:spcBef>
              <a:spcAft>
                <a:spcPts val="0"/>
              </a:spcAft>
              <a:buSzPts val="1704"/>
              <a:buNone/>
            </a:pPr>
            <a:r>
              <a:rPr lang="en-ZA" sz="1704"/>
              <a:t> isiXhosa                                     1 044                                 </a:t>
            </a:r>
            <a:endParaRPr sz="1704"/>
          </a:p>
          <a:p>
            <a:pPr indent="0" lvl="0" marL="0" rtl="0" algn="just">
              <a:lnSpc>
                <a:spcPct val="70000"/>
              </a:lnSpc>
              <a:spcBef>
                <a:spcPts val="1400"/>
              </a:spcBef>
              <a:spcAft>
                <a:spcPts val="0"/>
              </a:spcAft>
              <a:buSzPts val="1704"/>
              <a:buNone/>
            </a:pPr>
            <a:r>
              <a:rPr lang="en-ZA" sz="1704"/>
              <a:t> Tswana                                         710                                 </a:t>
            </a:r>
            <a:endParaRPr sz="1704"/>
          </a:p>
          <a:p>
            <a:pPr indent="0" lvl="0" marL="0" rtl="0" algn="just">
              <a:lnSpc>
                <a:spcPct val="70000"/>
              </a:lnSpc>
              <a:spcBef>
                <a:spcPts val="1400"/>
              </a:spcBef>
              <a:spcAft>
                <a:spcPts val="0"/>
              </a:spcAft>
              <a:buSzPts val="1704"/>
              <a:buNone/>
            </a:pPr>
            <a:r>
              <a:rPr lang="en-ZA" sz="1704"/>
              <a:t> Tsonga                                          680                                  </a:t>
            </a:r>
            <a:endParaRPr/>
          </a:p>
          <a:p>
            <a:pPr indent="0" lvl="0" marL="0" rtl="0" algn="just">
              <a:lnSpc>
                <a:spcPct val="70000"/>
              </a:lnSpc>
              <a:spcBef>
                <a:spcPts val="1400"/>
              </a:spcBef>
              <a:spcAft>
                <a:spcPts val="0"/>
              </a:spcAft>
              <a:buSzPts val="1704"/>
              <a:buNone/>
            </a:pPr>
            <a:r>
              <a:rPr lang="en-ZA" sz="1704"/>
              <a:t> </a:t>
            </a:r>
            <a:r>
              <a:rPr lang="en-ZA" sz="1704"/>
              <a:t>Sesotho                                         663                                  </a:t>
            </a:r>
            <a:endParaRPr sz="1704"/>
          </a:p>
          <a:p>
            <a:pPr indent="0" lvl="0" marL="0" rtl="0" algn="just">
              <a:lnSpc>
                <a:spcPct val="70000"/>
              </a:lnSpc>
              <a:spcBef>
                <a:spcPts val="1400"/>
              </a:spcBef>
              <a:spcAft>
                <a:spcPts val="0"/>
              </a:spcAft>
              <a:buSzPts val="1704"/>
              <a:buNone/>
            </a:pPr>
            <a:r>
              <a:rPr lang="en-ZA" sz="1704"/>
              <a:t> SiSwati                                          502                                   </a:t>
            </a:r>
            <a:endParaRPr sz="1704"/>
          </a:p>
          <a:p>
            <a:pPr indent="0" lvl="0" marL="0" rtl="0" algn="just">
              <a:lnSpc>
                <a:spcPct val="70000"/>
              </a:lnSpc>
              <a:spcBef>
                <a:spcPts val="1400"/>
              </a:spcBef>
              <a:spcAft>
                <a:spcPts val="0"/>
              </a:spcAft>
              <a:buSzPts val="1704"/>
              <a:buNone/>
            </a:pPr>
            <a:r>
              <a:rPr lang="en-ZA" sz="1704"/>
              <a:t> Venda                                           367                                    </a:t>
            </a:r>
            <a:endParaRPr sz="1704"/>
          </a:p>
          <a:p>
            <a:pPr indent="0" lvl="0" marL="0" rtl="0" algn="just">
              <a:lnSpc>
                <a:spcPct val="70000"/>
              </a:lnSpc>
              <a:spcBef>
                <a:spcPts val="1400"/>
              </a:spcBef>
              <a:spcAft>
                <a:spcPts val="0"/>
              </a:spcAft>
              <a:buSzPts val="1704"/>
              <a:buNone/>
            </a:pPr>
            <a:r>
              <a:rPr lang="en-ZA" sz="1704"/>
              <a:t> Southern Ndebele                     </a:t>
            </a:r>
            <a:r>
              <a:rPr i="1" lang="en-ZA" sz="1704"/>
              <a:t>in the Wikipedia Incubator </a:t>
            </a:r>
            <a:endParaRPr/>
          </a:p>
          <a:p>
            <a:pPr indent="0" lvl="0" marL="0" rtl="0" algn="just">
              <a:lnSpc>
                <a:spcPct val="70000"/>
              </a:lnSpc>
              <a:spcBef>
                <a:spcPts val="1400"/>
              </a:spcBef>
              <a:spcAft>
                <a:spcPts val="0"/>
              </a:spcAft>
              <a:buSzPts val="1704"/>
              <a:buNone/>
            </a:pPr>
            <a:r>
              <a:rPr lang="en-ZA" sz="1704" u="sng">
                <a:solidFill>
                  <a:schemeClr val="hlink"/>
                </a:solidFill>
                <a:hlinkClick r:id="rId3"/>
              </a:rPr>
              <a:t>https://meta.wikimedia.org/wiki/List_of_Wikipedias</a:t>
            </a:r>
            <a:endParaRPr sz="1704" u="sng">
              <a:solidFill>
                <a:schemeClr val="hlink"/>
              </a:solidFill>
              <a:hlinkClick r:id="rId4"/>
            </a:endParaRPr>
          </a:p>
          <a:p>
            <a:pPr indent="0" lvl="0" marL="0" rtl="0" algn="just">
              <a:lnSpc>
                <a:spcPct val="70000"/>
              </a:lnSpc>
              <a:spcBef>
                <a:spcPts val="1400"/>
              </a:spcBef>
              <a:spcAft>
                <a:spcPts val="0"/>
              </a:spcAft>
              <a:buSzPts val="1705"/>
              <a:buNone/>
            </a:pPr>
            <a:r>
              <a:t/>
            </a:r>
            <a:endParaRPr sz="1704"/>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1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CORE POLICIES ABOUT CONTENT:    VERIFIABLE</a:t>
            </a:r>
            <a:endParaRPr/>
          </a:p>
        </p:txBody>
      </p:sp>
      <p:sp>
        <p:nvSpPr>
          <p:cNvPr id="176" name="Google Shape;176;p11"/>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146050" lvl="0" marL="91440" rtl="0" algn="l">
              <a:lnSpc>
                <a:spcPct val="80000"/>
              </a:lnSpc>
              <a:spcBef>
                <a:spcPts val="0"/>
              </a:spcBef>
              <a:spcAft>
                <a:spcPts val="0"/>
              </a:spcAft>
              <a:buSzPts val="2300"/>
              <a:buChar char=" "/>
            </a:pPr>
            <a:r>
              <a:rPr b="1" lang="en-ZA" sz="2300"/>
              <a:t>All article content has to be VERIFIABLE.  </a:t>
            </a:r>
            <a:endParaRPr/>
          </a:p>
          <a:p>
            <a:pPr indent="-146050" lvl="1" marL="265176" rtl="0" algn="l">
              <a:lnSpc>
                <a:spcPct val="80000"/>
              </a:lnSpc>
              <a:spcBef>
                <a:spcPts val="400"/>
              </a:spcBef>
              <a:spcAft>
                <a:spcPts val="0"/>
              </a:spcAft>
              <a:buSzPts val="2300"/>
              <a:buChar char="?"/>
            </a:pPr>
            <a:r>
              <a:rPr b="1" lang="en-ZA" sz="2300"/>
              <a:t>A RELIABLE source must be able to support the material</a:t>
            </a:r>
            <a:endParaRPr/>
          </a:p>
          <a:p>
            <a:pPr indent="-146050" lvl="1" marL="265176" rtl="0" algn="l">
              <a:lnSpc>
                <a:spcPct val="80000"/>
              </a:lnSpc>
              <a:spcBef>
                <a:spcPts val="600"/>
              </a:spcBef>
              <a:spcAft>
                <a:spcPts val="0"/>
              </a:spcAft>
              <a:buSzPts val="2300"/>
              <a:buChar char="?"/>
            </a:pPr>
            <a:r>
              <a:rPr b="1" lang="en-ZA" sz="2300"/>
              <a:t>All quotations must include an inline citation to a source that directly supports the material</a:t>
            </a:r>
            <a:endParaRPr/>
          </a:p>
          <a:p>
            <a:pPr indent="-146050" lvl="1" marL="265176" rtl="0" algn="l">
              <a:lnSpc>
                <a:spcPct val="80000"/>
              </a:lnSpc>
              <a:spcBef>
                <a:spcPts val="600"/>
              </a:spcBef>
              <a:spcAft>
                <a:spcPts val="0"/>
              </a:spcAft>
              <a:buSzPts val="2300"/>
              <a:buChar char="?"/>
            </a:pPr>
            <a:r>
              <a:rPr b="1" lang="en-ZA" sz="2300"/>
              <a:t>Must be a RELIABLE, PUBLISHED secondary source (or to a lesser extent tertiary or primary sources)</a:t>
            </a:r>
            <a:endParaRPr/>
          </a:p>
          <a:p>
            <a:pPr indent="-165099" lvl="1" marL="265176" rtl="0" algn="l">
              <a:lnSpc>
                <a:spcPct val="80000"/>
              </a:lnSpc>
              <a:spcBef>
                <a:spcPts val="600"/>
              </a:spcBef>
              <a:spcAft>
                <a:spcPts val="0"/>
              </a:spcAft>
              <a:buSzPts val="2600"/>
              <a:buChar char="?"/>
            </a:pPr>
            <a:r>
              <a:rPr b="1" i="1" lang="en-ZA" sz="2600"/>
              <a:t>Readers must be able to check that any of the information within Wikipedia articles is not just made up. This means all material must be attributable to reliable, published sources. Additionally, quotations and any material challenged or likely to be challenged must be supported by </a:t>
            </a:r>
            <a:r>
              <a:rPr b="1" i="1" lang="en-ZA" sz="2600" u="sng">
                <a:solidFill>
                  <a:schemeClr val="hlink"/>
                </a:solidFill>
                <a:hlinkClick r:id="rId3"/>
              </a:rPr>
              <a:t>inline citations</a:t>
            </a:r>
            <a:r>
              <a:rPr b="1" i="1" lang="en-ZA" sz="2600"/>
              <a:t>. </a:t>
            </a:r>
            <a:r>
              <a:rPr lang="en-ZA" sz="2000" u="sng">
                <a:solidFill>
                  <a:schemeClr val="hlink"/>
                </a:solidFill>
                <a:hlinkClick r:id="rId4"/>
              </a:rPr>
              <a:t>https://en.wikipedia.org/wiki/Wikipedia:Verifiability</a:t>
            </a:r>
            <a:endParaRPr b="1" i="1" sz="2600"/>
          </a:p>
          <a:p>
            <a:pPr indent="0" lvl="1" marL="265176" rtl="0" algn="l">
              <a:lnSpc>
                <a:spcPct val="80000"/>
              </a:lnSpc>
              <a:spcBef>
                <a:spcPts val="600"/>
              </a:spcBef>
              <a:spcAft>
                <a:spcPts val="0"/>
              </a:spcAft>
              <a:buSzPts val="2300"/>
              <a:buNone/>
            </a:pPr>
            <a:r>
              <a:t/>
            </a:r>
            <a:endParaRPr b="1" sz="2300"/>
          </a:p>
          <a:p>
            <a:pPr indent="0" lvl="1" marL="265176" rtl="0" algn="l">
              <a:lnSpc>
                <a:spcPct val="80000"/>
              </a:lnSpc>
              <a:spcBef>
                <a:spcPts val="600"/>
              </a:spcBef>
              <a:spcAft>
                <a:spcPts val="0"/>
              </a:spcAft>
              <a:buSzPts val="2300"/>
              <a:buNone/>
            </a:pPr>
            <a:r>
              <a:t/>
            </a:r>
            <a:endParaRPr b="1" sz="2300"/>
          </a:p>
          <a:p>
            <a:pPr indent="0" lvl="0" marL="91440" rtl="0" algn="l">
              <a:lnSpc>
                <a:spcPct val="80000"/>
              </a:lnSpc>
              <a:spcBef>
                <a:spcPts val="1600"/>
              </a:spcBef>
              <a:spcAft>
                <a:spcPts val="0"/>
              </a:spcAft>
              <a:buSzPts val="22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1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CORE POLICIES ABOUT CONTENT:  NO ORIGINAL RESEARCH</a:t>
            </a:r>
            <a:endParaRPr/>
          </a:p>
        </p:txBody>
      </p:sp>
      <p:sp>
        <p:nvSpPr>
          <p:cNvPr id="182" name="Google Shape;182;p12"/>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146050" lvl="0" marL="91440" rtl="0" algn="l">
              <a:lnSpc>
                <a:spcPct val="90000"/>
              </a:lnSpc>
              <a:spcBef>
                <a:spcPts val="0"/>
              </a:spcBef>
              <a:spcAft>
                <a:spcPts val="0"/>
              </a:spcAft>
              <a:buSzPts val="2300"/>
              <a:buChar char=" "/>
            </a:pPr>
            <a:r>
              <a:rPr b="1" lang="en-ZA" sz="2300"/>
              <a:t>Articles must NOT CONTAIN ORIGINAL RESEARCH.</a:t>
            </a:r>
            <a:endParaRPr/>
          </a:p>
          <a:p>
            <a:pPr indent="-146050" lvl="1" marL="265176" rtl="0" algn="l">
              <a:lnSpc>
                <a:spcPct val="90000"/>
              </a:lnSpc>
              <a:spcBef>
                <a:spcPts val="400"/>
              </a:spcBef>
              <a:spcAft>
                <a:spcPts val="0"/>
              </a:spcAft>
              <a:buSzPts val="2300"/>
              <a:buChar char="?"/>
            </a:pPr>
            <a:r>
              <a:rPr b="1" lang="en-ZA" sz="2300"/>
              <a:t>“original research” (facts, allegations, and ideas) for which no reliable published sources exist.</a:t>
            </a:r>
            <a:endParaRPr/>
          </a:p>
          <a:p>
            <a:pPr indent="0" lvl="1" marL="265176" rtl="0" algn="l">
              <a:lnSpc>
                <a:spcPct val="90000"/>
              </a:lnSpc>
              <a:spcBef>
                <a:spcPts val="600"/>
              </a:spcBef>
              <a:spcAft>
                <a:spcPts val="0"/>
              </a:spcAft>
              <a:buSzPts val="2300"/>
              <a:buNone/>
            </a:pPr>
            <a:r>
              <a:t/>
            </a:r>
            <a:endParaRPr b="1" sz="2300"/>
          </a:p>
          <a:p>
            <a:pPr indent="-152399" lvl="1" marL="265176" rtl="0" algn="l">
              <a:lnSpc>
                <a:spcPct val="90000"/>
              </a:lnSpc>
              <a:spcBef>
                <a:spcPts val="600"/>
              </a:spcBef>
              <a:spcAft>
                <a:spcPts val="0"/>
              </a:spcAft>
              <a:buSzPts val="2400"/>
              <a:buChar char="?"/>
            </a:pPr>
            <a:r>
              <a:rPr b="1" lang="en-ZA" sz="2400"/>
              <a:t>Wikipedia </a:t>
            </a:r>
            <a:r>
              <a:rPr b="1" lang="en-ZA" sz="2400" u="sng">
                <a:solidFill>
                  <a:schemeClr val="hlink"/>
                </a:solidFill>
                <a:hlinkClick r:id="rId3"/>
              </a:rPr>
              <a:t>does not publish original thought</a:t>
            </a:r>
            <a:r>
              <a:rPr b="1" lang="en-ZA" sz="2400"/>
              <a:t>. All material in Wikipedia must be </a:t>
            </a:r>
            <a:r>
              <a:rPr b="1" lang="en-ZA" sz="2400" u="sng">
                <a:solidFill>
                  <a:schemeClr val="hlink"/>
                </a:solidFill>
                <a:hlinkClick r:id="rId4"/>
              </a:rPr>
              <a:t>attributable</a:t>
            </a:r>
            <a:r>
              <a:rPr b="1" lang="en-ZA" sz="2400"/>
              <a:t> to a </a:t>
            </a:r>
            <a:r>
              <a:rPr b="1" lang="en-ZA" sz="2400" u="sng">
                <a:solidFill>
                  <a:schemeClr val="hlink"/>
                </a:solidFill>
                <a:hlinkClick r:id="rId5"/>
              </a:rPr>
              <a:t>reliable, published source</a:t>
            </a:r>
            <a:r>
              <a:rPr b="1" lang="en-ZA" sz="2400"/>
              <a:t>. Articles may not contain any new analysis or synthesis of published material that serves to reach or imply a conclusion not clearly stated by the sources themselves.     </a:t>
            </a:r>
            <a:r>
              <a:rPr lang="en-ZA" u="sng">
                <a:solidFill>
                  <a:schemeClr val="hlink"/>
                </a:solidFill>
                <a:hlinkClick r:id="rId6"/>
              </a:rPr>
              <a:t>https://en.wikipedia.org/wiki/Wikipedia:No_original_research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1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CORE POLICIES ABOUT CONTENT:  NEUTRAL POINT OF VIEW</a:t>
            </a:r>
            <a:endParaRPr/>
          </a:p>
        </p:txBody>
      </p:sp>
      <p:sp>
        <p:nvSpPr>
          <p:cNvPr id="188" name="Google Shape;188;p13"/>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146050" lvl="0" marL="91440" rtl="0" algn="l">
              <a:lnSpc>
                <a:spcPct val="80000"/>
              </a:lnSpc>
              <a:spcBef>
                <a:spcPts val="0"/>
              </a:spcBef>
              <a:spcAft>
                <a:spcPts val="0"/>
              </a:spcAft>
              <a:buSzPts val="2300"/>
              <a:buChar char=" "/>
            </a:pPr>
            <a:r>
              <a:rPr b="1" lang="en-ZA" sz="2300"/>
              <a:t>All articles must be written from a NEUTRAL POINT OF VIEW.</a:t>
            </a:r>
            <a:endParaRPr/>
          </a:p>
          <a:p>
            <a:pPr indent="0" lvl="0" marL="91440" rtl="0" algn="l">
              <a:lnSpc>
                <a:spcPct val="80000"/>
              </a:lnSpc>
              <a:spcBef>
                <a:spcPts val="1400"/>
              </a:spcBef>
              <a:spcAft>
                <a:spcPts val="0"/>
              </a:spcAft>
              <a:buSzPts val="2300"/>
              <a:buNone/>
            </a:pPr>
            <a:r>
              <a:t/>
            </a:r>
            <a:endParaRPr b="1" sz="2300"/>
          </a:p>
          <a:p>
            <a:pPr indent="-146050" lvl="1" marL="265176" rtl="0" algn="l">
              <a:lnSpc>
                <a:spcPct val="80000"/>
              </a:lnSpc>
              <a:spcBef>
                <a:spcPts val="400"/>
              </a:spcBef>
              <a:spcAft>
                <a:spcPts val="0"/>
              </a:spcAft>
              <a:buSzPts val="2300"/>
              <a:buChar char="?"/>
            </a:pPr>
            <a:r>
              <a:rPr b="1" lang="en-ZA" sz="2300"/>
              <a:t>Means representing fairly, proportionately and as far as possible without editorial bias, all the significant views published by reliable sources on a topic    </a:t>
            </a:r>
            <a:endParaRPr b="1" sz="2300"/>
          </a:p>
          <a:p>
            <a:pPr indent="0" lvl="1" marL="265176" rtl="0" algn="l">
              <a:lnSpc>
                <a:spcPct val="80000"/>
              </a:lnSpc>
              <a:spcBef>
                <a:spcPts val="600"/>
              </a:spcBef>
              <a:spcAft>
                <a:spcPts val="0"/>
              </a:spcAft>
              <a:buSzPts val="2300"/>
              <a:buNone/>
            </a:pPr>
            <a:r>
              <a:t/>
            </a:r>
            <a:endParaRPr b="1" sz="2300"/>
          </a:p>
          <a:p>
            <a:pPr indent="-146050" lvl="1" marL="265176" rtl="0" algn="l">
              <a:lnSpc>
                <a:spcPct val="80000"/>
              </a:lnSpc>
              <a:spcBef>
                <a:spcPts val="600"/>
              </a:spcBef>
              <a:spcAft>
                <a:spcPts val="0"/>
              </a:spcAft>
              <a:buSzPts val="2300"/>
              <a:buChar char="?"/>
            </a:pPr>
            <a:r>
              <a:rPr b="1" i="1" lang="en-ZA" sz="2300"/>
              <a:t>Bottom Line:  Articles must not take sides, but should explain the sides, fairly and without editorial </a:t>
            </a:r>
            <a:r>
              <a:rPr b="1" i="1" lang="en-ZA" sz="2300" u="sng">
                <a:solidFill>
                  <a:schemeClr val="hlink"/>
                </a:solidFill>
                <a:hlinkClick r:id="rId3"/>
              </a:rPr>
              <a:t>bias</a:t>
            </a:r>
            <a:r>
              <a:rPr b="1" i="1" lang="en-ZA" sz="2300"/>
              <a:t>. This applies to both what you say and how you say it.</a:t>
            </a:r>
            <a:r>
              <a:rPr b="1" lang="en-ZA" sz="2300"/>
              <a:t> </a:t>
            </a:r>
            <a:r>
              <a:rPr lang="en-ZA" u="sng">
                <a:solidFill>
                  <a:schemeClr val="hlink"/>
                </a:solidFill>
                <a:hlinkClick r:id="rId4"/>
              </a:rPr>
              <a:t>https://en.wikipedia.org/wiki/Wikipedia:Neutral_point_of_view</a:t>
            </a:r>
            <a:endParaRPr/>
          </a:p>
          <a:p>
            <a:pPr indent="0" lvl="1" marL="265176" rtl="0" algn="l">
              <a:lnSpc>
                <a:spcPct val="80000"/>
              </a:lnSpc>
              <a:spcBef>
                <a:spcPts val="600"/>
              </a:spcBef>
              <a:spcAft>
                <a:spcPts val="0"/>
              </a:spcAft>
              <a:buSzPts val="2300"/>
              <a:buNone/>
            </a:pPr>
            <a:r>
              <a:t/>
            </a:r>
            <a:endParaRPr b="1" sz="2300"/>
          </a:p>
          <a:p>
            <a:pPr indent="-146050" lvl="1" marL="265176" rtl="0" algn="l">
              <a:lnSpc>
                <a:spcPct val="80000"/>
              </a:lnSpc>
              <a:spcBef>
                <a:spcPts val="600"/>
              </a:spcBef>
              <a:spcAft>
                <a:spcPts val="0"/>
              </a:spcAft>
              <a:buSzPts val="2300"/>
              <a:buChar char="?"/>
            </a:pPr>
            <a:r>
              <a:rPr b="1" lang="en-ZA" sz="2300"/>
              <a:t>ARTICLES MUST ALSO COMPLY WITH COPYRIGHT </a:t>
            </a:r>
            <a:r>
              <a:rPr lang="en-ZA" sz="1600" u="sng">
                <a:solidFill>
                  <a:schemeClr val="hlink"/>
                </a:solidFill>
                <a:hlinkClick r:id="rId5"/>
              </a:rPr>
              <a:t>https://en.wikipedia.org/wiki/Wikipedia:Copyrights</a:t>
            </a:r>
            <a:endParaRPr b="1" sz="1600"/>
          </a:p>
          <a:p>
            <a:pPr indent="0" lvl="0" marL="91440" rtl="0" algn="l">
              <a:lnSpc>
                <a:spcPct val="80000"/>
              </a:lnSpc>
              <a:spcBef>
                <a:spcPts val="1600"/>
              </a:spcBef>
              <a:spcAft>
                <a:spcPts val="0"/>
              </a:spcAft>
              <a:buSzPts val="22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1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t/>
            </a:r>
            <a:endParaRPr/>
          </a:p>
        </p:txBody>
      </p:sp>
      <p:pic>
        <p:nvPicPr>
          <p:cNvPr id="194" name="Google Shape;194;p14"/>
          <p:cNvPicPr preferRelativeResize="0"/>
          <p:nvPr>
            <p:ph idx="1" type="body"/>
          </p:nvPr>
        </p:nvPicPr>
        <p:blipFill rotWithShape="1">
          <a:blip r:embed="rId3">
            <a:alphaModFix/>
          </a:blip>
          <a:srcRect b="15391" l="1515" r="575" t="4104"/>
          <a:stretch/>
        </p:blipFill>
        <p:spPr>
          <a:xfrm>
            <a:off x="901700" y="313417"/>
            <a:ext cx="9626600" cy="63323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1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WHAT IS COVERED IN WIKIPEDIA:  NOTABILITY </a:t>
            </a:r>
            <a:endParaRPr/>
          </a:p>
        </p:txBody>
      </p:sp>
      <p:sp>
        <p:nvSpPr>
          <p:cNvPr id="200" name="Google Shape;200;p15"/>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b="1" lang="en-ZA"/>
              <a:t>Wikipedia articles cover </a:t>
            </a:r>
            <a:r>
              <a:rPr b="1" i="1" lang="en-ZA"/>
              <a:t>notable topics</a:t>
            </a:r>
            <a:r>
              <a:rPr b="1" lang="en-ZA"/>
              <a:t>—those that have gained sufficiently significant attention by the world at large and over a period of time.  </a:t>
            </a:r>
            <a:endParaRPr/>
          </a:p>
          <a:p>
            <a:pPr indent="-91440" lvl="0" marL="91440" rtl="0" algn="l">
              <a:lnSpc>
                <a:spcPct val="90000"/>
              </a:lnSpc>
              <a:spcBef>
                <a:spcPts val="1400"/>
              </a:spcBef>
              <a:spcAft>
                <a:spcPts val="0"/>
              </a:spcAft>
              <a:buSzPts val="2200"/>
              <a:buChar char=" "/>
            </a:pPr>
            <a:r>
              <a:rPr b="1" lang="en-ZA"/>
              <a:t>The notability guideline does not determine the content of articles, but only whether the topic should have its own article.</a:t>
            </a:r>
            <a:endParaRPr/>
          </a:p>
          <a:p>
            <a:pPr indent="-91440" lvl="0" marL="91440" rtl="0" algn="l">
              <a:lnSpc>
                <a:spcPct val="90000"/>
              </a:lnSpc>
              <a:spcBef>
                <a:spcPts val="1400"/>
              </a:spcBef>
              <a:spcAft>
                <a:spcPts val="0"/>
              </a:spcAft>
              <a:buSzPts val="2200"/>
              <a:buChar char=" "/>
            </a:pPr>
            <a:r>
              <a:rPr b="1" lang="en-ZA"/>
              <a:t>Bottom Line: If no reliable </a:t>
            </a:r>
            <a:r>
              <a:rPr b="1" lang="en-ZA" u="sng">
                <a:solidFill>
                  <a:schemeClr val="hlink"/>
                </a:solidFill>
                <a:hlinkClick r:id="rId3"/>
              </a:rPr>
              <a:t>independent sources</a:t>
            </a:r>
            <a:r>
              <a:rPr b="1" lang="en-ZA"/>
              <a:t> can be found on a topic, Wikipedia should not have an article on it.</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1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WHAT MAKES A GOOD ARTICLE? </a:t>
            </a:r>
            <a:endParaRPr/>
          </a:p>
        </p:txBody>
      </p:sp>
      <p:pic>
        <p:nvPicPr>
          <p:cNvPr id="206" name="Google Shape;206;p16"/>
          <p:cNvPicPr preferRelativeResize="0"/>
          <p:nvPr>
            <p:ph idx="1" type="body"/>
          </p:nvPr>
        </p:nvPicPr>
        <p:blipFill rotWithShape="1">
          <a:blip r:embed="rId3">
            <a:alphaModFix/>
          </a:blip>
          <a:srcRect b="9075" l="15824" r="4364" t="40235"/>
          <a:stretch/>
        </p:blipFill>
        <p:spPr>
          <a:xfrm>
            <a:off x="1271506" y="1765300"/>
            <a:ext cx="9294894" cy="47226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DIFFERENT CLASSES OF ARTICLES   (1/2)</a:t>
            </a:r>
            <a:endParaRPr/>
          </a:p>
        </p:txBody>
      </p:sp>
      <p:pic>
        <p:nvPicPr>
          <p:cNvPr id="212" name="Google Shape;212;p24"/>
          <p:cNvPicPr preferRelativeResize="0"/>
          <p:nvPr>
            <p:ph idx="1" type="body"/>
          </p:nvPr>
        </p:nvPicPr>
        <p:blipFill rotWithShape="1">
          <a:blip r:embed="rId3">
            <a:alphaModFix/>
          </a:blip>
          <a:srcRect b="38785" l="15429" r="3485" t="11330"/>
          <a:stretch/>
        </p:blipFill>
        <p:spPr>
          <a:xfrm>
            <a:off x="1290828" y="2084832"/>
            <a:ext cx="8948246" cy="44040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t/>
            </a:r>
            <a:endParaRPr/>
          </a:p>
        </p:txBody>
      </p:sp>
      <p:pic>
        <p:nvPicPr>
          <p:cNvPr id="101" name="Google Shape;101;p2"/>
          <p:cNvPicPr preferRelativeResize="0"/>
          <p:nvPr>
            <p:ph idx="1" type="body"/>
          </p:nvPr>
        </p:nvPicPr>
        <p:blipFill rotWithShape="1">
          <a:blip r:embed="rId3">
            <a:alphaModFix/>
          </a:blip>
          <a:srcRect b="0" l="0" r="0" t="0"/>
          <a:stretch/>
        </p:blipFill>
        <p:spPr>
          <a:xfrm>
            <a:off x="454439" y="474220"/>
            <a:ext cx="5618921" cy="5630159"/>
          </a:xfrm>
          <a:prstGeom prst="rect">
            <a:avLst/>
          </a:prstGeom>
          <a:noFill/>
          <a:ln>
            <a:noFill/>
          </a:ln>
        </p:spPr>
      </p:pic>
      <p:pic>
        <p:nvPicPr>
          <p:cNvPr id="102" name="Google Shape;102;p2"/>
          <p:cNvPicPr preferRelativeResize="0"/>
          <p:nvPr/>
        </p:nvPicPr>
        <p:blipFill rotWithShape="1">
          <a:blip r:embed="rId4">
            <a:alphaModFix/>
          </a:blip>
          <a:srcRect b="0" l="0" r="0" t="0"/>
          <a:stretch/>
        </p:blipFill>
        <p:spPr>
          <a:xfrm>
            <a:off x="5884164" y="1460895"/>
            <a:ext cx="6127814" cy="408860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DIFFERENT CLASSES OF ARTICLES    (2/2)</a:t>
            </a:r>
            <a:endParaRPr/>
          </a:p>
        </p:txBody>
      </p:sp>
      <p:pic>
        <p:nvPicPr>
          <p:cNvPr id="218" name="Google Shape;218;p25"/>
          <p:cNvPicPr preferRelativeResize="0"/>
          <p:nvPr>
            <p:ph idx="1" type="body"/>
          </p:nvPr>
        </p:nvPicPr>
        <p:blipFill rotWithShape="1">
          <a:blip r:embed="rId3">
            <a:alphaModFix/>
          </a:blip>
          <a:srcRect b="19908" l="16145" r="3128" t="40551"/>
          <a:stretch/>
        </p:blipFill>
        <p:spPr>
          <a:xfrm>
            <a:off x="1235712" y="2288032"/>
            <a:ext cx="9296903" cy="3642868"/>
          </a:xfrm>
          <a:prstGeom prst="rect">
            <a:avLst/>
          </a:prstGeom>
          <a:noFill/>
          <a:ln>
            <a:noFill/>
          </a:ln>
        </p:spPr>
      </p:pic>
      <p:sp>
        <p:nvSpPr>
          <p:cNvPr id="219" name="Google Shape;219;p25"/>
          <p:cNvSpPr/>
          <p:nvPr/>
        </p:nvSpPr>
        <p:spPr>
          <a:xfrm>
            <a:off x="3048000" y="2967335"/>
            <a:ext cx="4076700" cy="369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rPr b="0" i="0" lang="en-ZA" sz="1800" u="none" cap="none" strike="noStrike">
                <a:solidFill>
                  <a:schemeClr val="dk1"/>
                </a:solidFill>
                <a:latin typeface="Twentieth Century"/>
                <a:ea typeface="Twentieth Century"/>
                <a:cs typeface="Twentieth Century"/>
                <a:sym typeface="Twentieth Century"/>
              </a:rPr>
              <a:t>Most Wikipedia readers never see ratings </a:t>
            </a:r>
            <a:endParaRPr b="0" i="0" sz="18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1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WHAT MAKES A GOOD SOURCE TO ADD AS A REFERENCE IN WIKIPEDIA?</a:t>
            </a:r>
            <a:endParaRPr/>
          </a:p>
        </p:txBody>
      </p:sp>
      <p:sp>
        <p:nvSpPr>
          <p:cNvPr id="225" name="Google Shape;225;p17"/>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Autofit/>
          </a:bodyPr>
          <a:lstStyle/>
          <a:p>
            <a:pPr indent="-91440" lvl="0" marL="91440" rtl="0" algn="l">
              <a:lnSpc>
                <a:spcPct val="90000"/>
              </a:lnSpc>
              <a:spcBef>
                <a:spcPts val="0"/>
              </a:spcBef>
              <a:spcAft>
                <a:spcPts val="0"/>
              </a:spcAft>
              <a:buSzPts val="1800"/>
              <a:buChar char=" "/>
            </a:pPr>
            <a:r>
              <a:rPr lang="en-ZA" sz="1800" u="sng">
                <a:solidFill>
                  <a:schemeClr val="hlink"/>
                </a:solidFill>
                <a:hlinkClick r:id="rId3"/>
              </a:rPr>
              <a:t>https://en.wikipedia.org/wiki/Wikipedia_talk:Reliable_sources</a:t>
            </a:r>
            <a:endParaRPr sz="1800"/>
          </a:p>
          <a:p>
            <a:pPr indent="0" lvl="0" marL="0" rtl="0" algn="l">
              <a:lnSpc>
                <a:spcPct val="90000"/>
              </a:lnSpc>
              <a:spcBef>
                <a:spcPts val="0"/>
              </a:spcBef>
              <a:spcAft>
                <a:spcPts val="0"/>
              </a:spcAft>
              <a:buNone/>
            </a:pPr>
            <a:r>
              <a:t/>
            </a:r>
            <a:endParaRPr sz="1800"/>
          </a:p>
          <a:p>
            <a:pPr indent="0" lvl="0" marL="457200" rtl="0" algn="l">
              <a:lnSpc>
                <a:spcPct val="90000"/>
              </a:lnSpc>
              <a:spcBef>
                <a:spcPts val="0"/>
              </a:spcBef>
              <a:spcAft>
                <a:spcPts val="0"/>
              </a:spcAft>
              <a:buNone/>
            </a:pPr>
            <a:r>
              <a:rPr b="1" lang="en-ZA" sz="1800"/>
              <a:t>“Source”  refers to the piece of work,  the creator and the publisher.</a:t>
            </a:r>
            <a:endParaRPr b="1" sz="1800"/>
          </a:p>
          <a:p>
            <a:pPr indent="-91440" lvl="0" marL="91440" rtl="0" algn="l">
              <a:lnSpc>
                <a:spcPct val="90000"/>
              </a:lnSpc>
              <a:spcBef>
                <a:spcPts val="1400"/>
              </a:spcBef>
              <a:spcAft>
                <a:spcPts val="0"/>
              </a:spcAft>
              <a:buSzPts val="1800"/>
              <a:buChar char=" "/>
            </a:pPr>
            <a:r>
              <a:rPr b="1" lang="en-ZA" sz="1800"/>
              <a:t>Published: in a source with a reputation for editorial quality, and peer-reviewed if possible.</a:t>
            </a:r>
            <a:endParaRPr/>
          </a:p>
          <a:p>
            <a:pPr indent="-91440" lvl="0" marL="91440" rtl="0" algn="l">
              <a:lnSpc>
                <a:spcPct val="90000"/>
              </a:lnSpc>
              <a:spcBef>
                <a:spcPts val="1400"/>
              </a:spcBef>
              <a:spcAft>
                <a:spcPts val="0"/>
              </a:spcAft>
              <a:buSzPts val="1800"/>
              <a:buChar char=" "/>
            </a:pPr>
            <a:r>
              <a:rPr b="1" lang="en-ZA" sz="1800"/>
              <a:t>Reliable: it's a source you'd point a patron to if they wanted to know more.</a:t>
            </a:r>
            <a:endParaRPr/>
          </a:p>
          <a:p>
            <a:pPr indent="-91440" lvl="0" marL="91440" rtl="0" algn="l">
              <a:lnSpc>
                <a:spcPct val="90000"/>
              </a:lnSpc>
              <a:spcBef>
                <a:spcPts val="1400"/>
              </a:spcBef>
              <a:spcAft>
                <a:spcPts val="0"/>
              </a:spcAft>
              <a:buSzPts val="1800"/>
              <a:buChar char=" "/>
            </a:pPr>
            <a:r>
              <a:rPr b="1" lang="en-ZA" sz="1800"/>
              <a:t>Supports the text: the source should back up what is stated.      Context matters.   </a:t>
            </a:r>
            <a:endParaRPr b="1" sz="1800"/>
          </a:p>
          <a:p>
            <a:pPr indent="-91440" lvl="0" marL="91440" rtl="0" algn="l">
              <a:lnSpc>
                <a:spcPct val="90000"/>
              </a:lnSpc>
              <a:spcBef>
                <a:spcPts val="1400"/>
              </a:spcBef>
              <a:spcAft>
                <a:spcPts val="0"/>
              </a:spcAft>
              <a:buSzPts val="1800"/>
              <a:buChar char=" "/>
            </a:pPr>
            <a:r>
              <a:rPr b="1" lang="en-ZA" sz="1800"/>
              <a:t>If it doesn't back up what is stated, but is a good general resource for the topic (such as a specialty encyclopaedia), consider adding the source to a "further reading" section.   </a:t>
            </a:r>
            <a:endParaRPr/>
          </a:p>
          <a:p>
            <a:pPr indent="-91440" lvl="0" marL="91440" rtl="0" algn="l">
              <a:lnSpc>
                <a:spcPct val="90000"/>
              </a:lnSpc>
              <a:spcBef>
                <a:spcPts val="1400"/>
              </a:spcBef>
              <a:spcAft>
                <a:spcPts val="0"/>
              </a:spcAft>
              <a:buSzPts val="1800"/>
              <a:buChar char=" "/>
            </a:pPr>
            <a:r>
              <a:rPr b="1" lang="en-ZA" sz="1800"/>
              <a:t>Though Wikipedia favours open-access or publicly available sources, this is not a requirement: using appropriate offline, rare, or hard to access sources might be the best option.</a:t>
            </a:r>
            <a:endParaRPr/>
          </a:p>
          <a:p>
            <a:pPr indent="0" lvl="0" marL="91440" rtl="0" algn="l">
              <a:lnSpc>
                <a:spcPct val="90000"/>
              </a:lnSpc>
              <a:spcBef>
                <a:spcPts val="1600"/>
              </a:spcBef>
              <a:spcAft>
                <a:spcPts val="0"/>
              </a:spcAft>
              <a:buSzPts val="1800"/>
              <a:buNone/>
            </a:pPr>
            <a:r>
              <a:t/>
            </a:r>
            <a:endParaRPr b="1"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g76abafa5e1_0_5"/>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ZA"/>
              <a:t>WHAT ELSE MAKES A GOOD SOURCE  (2/3)</a:t>
            </a:r>
            <a:endParaRPr/>
          </a:p>
        </p:txBody>
      </p:sp>
      <p:sp>
        <p:nvSpPr>
          <p:cNvPr id="231" name="Google Shape;231;g76abafa5e1_0_5"/>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342900" lvl="0" marL="457200" rtl="0" algn="l">
              <a:spcBef>
                <a:spcPts val="1200"/>
              </a:spcBef>
              <a:spcAft>
                <a:spcPts val="0"/>
              </a:spcAft>
              <a:buSzPts val="1800"/>
              <a:buChar char="●"/>
            </a:pPr>
            <a:r>
              <a:rPr b="1" lang="en-ZA" sz="1800"/>
              <a:t> Age matters  </a:t>
            </a:r>
            <a:endParaRPr b="1" sz="1800"/>
          </a:p>
          <a:p>
            <a:pPr indent="0" lvl="0" marL="0" rtl="0" algn="l">
              <a:spcBef>
                <a:spcPts val="1200"/>
              </a:spcBef>
              <a:spcAft>
                <a:spcPts val="0"/>
              </a:spcAft>
              <a:buNone/>
            </a:pPr>
            <a:r>
              <a:rPr b="1" lang="en-ZA" sz="1800"/>
              <a:t>Older sources may be inaccurate because there</a:t>
            </a:r>
            <a:endParaRPr b="1" sz="1800"/>
          </a:p>
          <a:p>
            <a:pPr indent="0" lvl="0" marL="0" rtl="0" algn="l">
              <a:spcBef>
                <a:spcPts val="1200"/>
              </a:spcBef>
              <a:spcAft>
                <a:spcPts val="0"/>
              </a:spcAft>
              <a:buNone/>
            </a:pPr>
            <a:r>
              <a:rPr b="1" lang="en-ZA" sz="1800"/>
              <a:t>is new information, new theories or vocabulary</a:t>
            </a:r>
            <a:endParaRPr b="1" sz="1800"/>
          </a:p>
          <a:p>
            <a:pPr indent="0" lvl="0" marL="0" rtl="0" algn="l">
              <a:spcBef>
                <a:spcPts val="1200"/>
              </a:spcBef>
              <a:spcAft>
                <a:spcPts val="0"/>
              </a:spcAft>
              <a:buNone/>
            </a:pPr>
            <a:r>
              <a:rPr b="1" lang="en-ZA" sz="1800"/>
              <a:t>changed. </a:t>
            </a:r>
            <a:endParaRPr b="1" sz="1800"/>
          </a:p>
          <a:p>
            <a:pPr indent="0" lvl="0" marL="0" rtl="0" algn="l">
              <a:spcBef>
                <a:spcPts val="1200"/>
              </a:spcBef>
              <a:spcAft>
                <a:spcPts val="0"/>
              </a:spcAft>
              <a:buNone/>
            </a:pPr>
            <a:r>
              <a:t/>
            </a:r>
            <a:endParaRPr b="1" sz="1800"/>
          </a:p>
          <a:p>
            <a:pPr indent="0" lvl="0" marL="0" rtl="0" algn="l">
              <a:spcBef>
                <a:spcPts val="1200"/>
              </a:spcBef>
              <a:spcAft>
                <a:spcPts val="0"/>
              </a:spcAft>
              <a:buNone/>
            </a:pPr>
            <a:r>
              <a:rPr b="1" lang="en-ZA" sz="1800"/>
              <a:t>Or too new to use (like breaking news</a:t>
            </a:r>
            <a:endParaRPr b="1" sz="1800"/>
          </a:p>
          <a:p>
            <a:pPr indent="0" lvl="0" marL="0" rtl="0" algn="l">
              <a:spcBef>
                <a:spcPts val="1200"/>
              </a:spcBef>
              <a:spcAft>
                <a:spcPts val="0"/>
              </a:spcAft>
              <a:buNone/>
            </a:pPr>
            <a:r>
              <a:rPr b="1" lang="en-ZA" sz="1800"/>
              <a:t>when later reports could be more accurate)</a:t>
            </a:r>
            <a:endParaRPr b="1" sz="18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ZA"/>
              <a:t>   </a:t>
            </a:r>
            <a:endParaRPr/>
          </a:p>
          <a:p>
            <a:pPr indent="-342900" lvl="0" marL="457200" rtl="0" algn="l">
              <a:spcBef>
                <a:spcPts val="1200"/>
              </a:spcBef>
              <a:spcAft>
                <a:spcPts val="0"/>
              </a:spcAft>
              <a:buSzPts val="1800"/>
              <a:buChar char="●"/>
            </a:pPr>
            <a:r>
              <a:t/>
            </a:r>
            <a:endParaRPr/>
          </a:p>
        </p:txBody>
      </p:sp>
      <p:pic>
        <p:nvPicPr>
          <p:cNvPr id="232" name="Google Shape;232;g76abafa5e1_0_5"/>
          <p:cNvPicPr preferRelativeResize="0"/>
          <p:nvPr/>
        </p:nvPicPr>
        <p:blipFill>
          <a:blip r:embed="rId3">
            <a:alphaModFix/>
          </a:blip>
          <a:stretch>
            <a:fillRect/>
          </a:stretch>
        </p:blipFill>
        <p:spPr>
          <a:xfrm>
            <a:off x="6631625" y="2084925"/>
            <a:ext cx="5254304" cy="3870352"/>
          </a:xfrm>
          <a:prstGeom prst="rect">
            <a:avLst/>
          </a:prstGeom>
          <a:noFill/>
          <a:ln>
            <a:noFill/>
          </a:ln>
        </p:spPr>
      </p:pic>
      <p:sp>
        <p:nvSpPr>
          <p:cNvPr id="233" name="Google Shape;233;g76abafa5e1_0_5"/>
          <p:cNvSpPr txBox="1"/>
          <p:nvPr/>
        </p:nvSpPr>
        <p:spPr>
          <a:xfrm>
            <a:off x="6249000" y="6121525"/>
            <a:ext cx="5943000" cy="2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ZA" sz="1100" u="sng">
                <a:solidFill>
                  <a:schemeClr val="hlink"/>
                </a:solidFill>
                <a:hlinkClick r:id="rId4"/>
              </a:rPr>
              <a:t>https://commons.wikimedia.org/wiki/File:Comics_About_Reliable_Sources_English_1.png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g76abafa5e1_0_16"/>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ZA"/>
              <a:t>WHAT ELSE ABOUT GOOD SOURCES  (3/3)</a:t>
            </a:r>
            <a:endParaRPr/>
          </a:p>
        </p:txBody>
      </p:sp>
      <p:sp>
        <p:nvSpPr>
          <p:cNvPr id="239" name="Google Shape;239;g76abafa5e1_0_16"/>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rPr lang="en-ZA" sz="1100" u="sng">
                <a:solidFill>
                  <a:schemeClr val="hlink"/>
                </a:solidFill>
                <a:latin typeface="Arial"/>
                <a:ea typeface="Arial"/>
                <a:cs typeface="Arial"/>
                <a:sym typeface="Arial"/>
                <a:hlinkClick r:id="rId3"/>
              </a:rPr>
              <a:t>https://en.wikipedia.org/wiki/Wikipedia:Reliable_sources/Perennial_sources</a:t>
            </a:r>
            <a:endParaRPr/>
          </a:p>
          <a:p>
            <a:pPr indent="0" lvl="0" marL="0" rtl="0" algn="l">
              <a:spcBef>
                <a:spcPts val="1200"/>
              </a:spcBef>
              <a:spcAft>
                <a:spcPts val="0"/>
              </a:spcAft>
              <a:buClr>
                <a:schemeClr val="dk1"/>
              </a:buClr>
              <a:buSzPts val="1100"/>
              <a:buFont typeface="Arial"/>
              <a:buNone/>
            </a:pPr>
            <a:r>
              <a:rPr b="1" lang="en-ZA"/>
              <a:t>Most reliable sources (in general)</a:t>
            </a:r>
            <a:endParaRPr/>
          </a:p>
          <a:p>
            <a:pPr indent="-137158" lvl="1" marL="265176" rtl="0" algn="l">
              <a:spcBef>
                <a:spcPts val="400"/>
              </a:spcBef>
              <a:spcAft>
                <a:spcPts val="0"/>
              </a:spcAft>
              <a:buSzPts val="1800"/>
              <a:buChar char="?"/>
            </a:pPr>
            <a:r>
              <a:rPr b="1" lang="en-ZA"/>
              <a:t>Peer Review journals;   Books published by university presses;  University level textbooks</a:t>
            </a:r>
            <a:endParaRPr/>
          </a:p>
          <a:p>
            <a:pPr indent="-137158" lvl="1" marL="265176" rtl="0" algn="l">
              <a:spcBef>
                <a:spcPts val="600"/>
              </a:spcBef>
              <a:spcAft>
                <a:spcPts val="0"/>
              </a:spcAft>
              <a:buSzPts val="1800"/>
              <a:buChar char="?"/>
            </a:pPr>
            <a:r>
              <a:rPr b="1" lang="en-ZA"/>
              <a:t>Magazines, journals and books published by respected publishing houses;  Mainstream newspapers</a:t>
            </a:r>
            <a:endParaRPr/>
          </a:p>
          <a:p>
            <a:pPr indent="0" lvl="0" marL="0" rtl="0" algn="l">
              <a:spcBef>
                <a:spcPts val="120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g7d11c1f8a3_0_10"/>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ZA"/>
              <a:t>Anatomy of a Wikipedia entry </a:t>
            </a:r>
            <a:endParaRPr/>
          </a:p>
        </p:txBody>
      </p:sp>
      <p:sp>
        <p:nvSpPr>
          <p:cNvPr id="245" name="Google Shape;245;g7d11c1f8a3_0_10"/>
          <p:cNvSpPr txBox="1"/>
          <p:nvPr>
            <p:ph idx="1" type="body"/>
          </p:nvPr>
        </p:nvSpPr>
        <p:spPr>
          <a:xfrm>
            <a:off x="2219050" y="1989500"/>
            <a:ext cx="7753800" cy="36984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246" name="Google Shape;246;g7d11c1f8a3_0_10"/>
          <p:cNvPicPr preferRelativeResize="0"/>
          <p:nvPr/>
        </p:nvPicPr>
        <p:blipFill rotWithShape="1">
          <a:blip r:embed="rId3">
            <a:alphaModFix/>
          </a:blip>
          <a:srcRect b="39369" l="26809" r="24393" t="10700"/>
          <a:stretch/>
        </p:blipFill>
        <p:spPr>
          <a:xfrm>
            <a:off x="3583563" y="1930750"/>
            <a:ext cx="5177776" cy="3757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g7d11c1f8a3_0_37"/>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7d11c1f8a3_0_37"/>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253" name="Google Shape;253;g7d11c1f8a3_0_37"/>
          <p:cNvPicPr preferRelativeResize="0"/>
          <p:nvPr/>
        </p:nvPicPr>
        <p:blipFill rotWithShape="1">
          <a:blip r:embed="rId3">
            <a:alphaModFix/>
          </a:blip>
          <a:srcRect b="3483" l="0" r="0" t="9853"/>
          <a:stretch/>
        </p:blipFill>
        <p:spPr>
          <a:xfrm>
            <a:off x="1024125" y="585225"/>
            <a:ext cx="9545325" cy="6617375"/>
          </a:xfrm>
          <a:prstGeom prst="rect">
            <a:avLst/>
          </a:prstGeom>
          <a:noFill/>
          <a:ln>
            <a:noFill/>
          </a:ln>
        </p:spPr>
      </p:pic>
      <p:sp>
        <p:nvSpPr>
          <p:cNvPr id="254" name="Google Shape;254;g7d11c1f8a3_0_37"/>
          <p:cNvSpPr/>
          <p:nvPr/>
        </p:nvSpPr>
        <p:spPr>
          <a:xfrm>
            <a:off x="3005450" y="688675"/>
            <a:ext cx="1725900" cy="648300"/>
          </a:xfrm>
          <a:prstGeom prst="leftArrow">
            <a:avLst>
              <a:gd fmla="val 50000" name="adj1"/>
              <a:gd fmla="val 50000" name="adj2"/>
            </a:avLst>
          </a:prstGeom>
          <a:solidFill>
            <a:schemeClr val="accent1"/>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ZA" sz="1800" u="none" cap="none" strike="noStrike">
                <a:solidFill>
                  <a:schemeClr val="lt1"/>
                </a:solidFill>
                <a:latin typeface="Twentieth Century"/>
                <a:ea typeface="Twentieth Century"/>
                <a:cs typeface="Twentieth Century"/>
                <a:sym typeface="Twentieth Century"/>
              </a:rPr>
              <a:t>Discussions</a:t>
            </a:r>
            <a:endParaRPr b="0" i="0" sz="1400" u="none" cap="none" strike="noStrike">
              <a:solidFill>
                <a:srgbClr val="000000"/>
              </a:solidFill>
              <a:latin typeface="Arial"/>
              <a:ea typeface="Arial"/>
              <a:cs typeface="Arial"/>
              <a:sym typeface="Arial"/>
            </a:endParaRPr>
          </a:p>
        </p:txBody>
      </p:sp>
      <p:sp>
        <p:nvSpPr>
          <p:cNvPr id="255" name="Google Shape;255;g7d11c1f8a3_0_37"/>
          <p:cNvSpPr/>
          <p:nvPr/>
        </p:nvSpPr>
        <p:spPr>
          <a:xfrm>
            <a:off x="6589000" y="1337075"/>
            <a:ext cx="1725900" cy="1002900"/>
          </a:xfrm>
          <a:prstGeom prst="upArrow">
            <a:avLst>
              <a:gd fmla="val 50000" name="adj1"/>
              <a:gd fmla="val 44582" name="adj2"/>
            </a:avLst>
          </a:prstGeom>
          <a:solidFill>
            <a:schemeClr val="accent1"/>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ZA" sz="1800" u="none" cap="none" strike="noStrike">
                <a:solidFill>
                  <a:schemeClr val="lt1"/>
                </a:solidFill>
                <a:latin typeface="Twentieth Century"/>
                <a:ea typeface="Twentieth Century"/>
                <a:cs typeface="Twentieth Century"/>
                <a:sym typeface="Twentieth Century"/>
              </a:rPr>
              <a:t>History</a:t>
            </a:r>
            <a:endParaRPr b="0" i="0" sz="1400" u="none" cap="none" strike="noStrike">
              <a:solidFill>
                <a:srgbClr val="000000"/>
              </a:solidFill>
              <a:latin typeface="Arial"/>
              <a:ea typeface="Arial"/>
              <a:cs typeface="Arial"/>
              <a:sym typeface="Arial"/>
            </a:endParaRPr>
          </a:p>
        </p:txBody>
      </p:sp>
      <p:sp>
        <p:nvSpPr>
          <p:cNvPr id="256" name="Google Shape;256;g7d11c1f8a3_0_37"/>
          <p:cNvSpPr/>
          <p:nvPr/>
        </p:nvSpPr>
        <p:spPr>
          <a:xfrm>
            <a:off x="1632400" y="2652650"/>
            <a:ext cx="1725900" cy="594900"/>
          </a:xfrm>
          <a:prstGeom prst="rightArrow">
            <a:avLst>
              <a:gd fmla="val 50000" name="adj1"/>
              <a:gd fmla="val 50000" name="adj2"/>
            </a:avLst>
          </a:prstGeom>
          <a:solidFill>
            <a:schemeClr val="accent1"/>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ZA" sz="1800" u="none" cap="none" strike="noStrike">
                <a:solidFill>
                  <a:schemeClr val="lt1"/>
                </a:solidFill>
                <a:latin typeface="Twentieth Century"/>
                <a:ea typeface="Twentieth Century"/>
                <a:cs typeface="Twentieth Century"/>
                <a:sym typeface="Twentieth Century"/>
              </a:rPr>
              <a:t>hyperlinks</a:t>
            </a:r>
            <a:endParaRPr b="0" i="0" sz="1400" u="none" cap="none" strike="noStrike">
              <a:solidFill>
                <a:srgbClr val="000000"/>
              </a:solidFill>
              <a:latin typeface="Arial"/>
              <a:ea typeface="Arial"/>
              <a:cs typeface="Arial"/>
              <a:sym typeface="Arial"/>
            </a:endParaRPr>
          </a:p>
        </p:txBody>
      </p:sp>
      <p:sp>
        <p:nvSpPr>
          <p:cNvPr id="257" name="Google Shape;257;g7d11c1f8a3_0_37"/>
          <p:cNvSpPr/>
          <p:nvPr/>
        </p:nvSpPr>
        <p:spPr>
          <a:xfrm>
            <a:off x="8060000" y="2643950"/>
            <a:ext cx="2129700" cy="612300"/>
          </a:xfrm>
          <a:prstGeom prst="leftArrow">
            <a:avLst>
              <a:gd fmla="val 50000" name="adj1"/>
              <a:gd fmla="val 50000" name="adj2"/>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ZA"/>
              <a:t>Citations/References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g7d11c1f8a3_0_47"/>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g7d11c1f8a3_0_47"/>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264" name="Google Shape;264;g7d11c1f8a3_0_47"/>
          <p:cNvPicPr preferRelativeResize="0"/>
          <p:nvPr/>
        </p:nvPicPr>
        <p:blipFill rotWithShape="1">
          <a:blip r:embed="rId3">
            <a:alphaModFix/>
          </a:blip>
          <a:srcRect b="3673" l="0" r="0" t="8852"/>
          <a:stretch/>
        </p:blipFill>
        <p:spPr>
          <a:xfrm>
            <a:off x="1210350" y="585225"/>
            <a:ext cx="8572499" cy="5778601"/>
          </a:xfrm>
          <a:prstGeom prst="rect">
            <a:avLst/>
          </a:prstGeom>
          <a:noFill/>
          <a:ln>
            <a:noFill/>
          </a:ln>
        </p:spPr>
      </p:pic>
      <p:sp>
        <p:nvSpPr>
          <p:cNvPr id="265" name="Google Shape;265;g7d11c1f8a3_0_47"/>
          <p:cNvSpPr/>
          <p:nvPr/>
        </p:nvSpPr>
        <p:spPr>
          <a:xfrm>
            <a:off x="3800425" y="1090725"/>
            <a:ext cx="2920500" cy="4887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ZA"/>
              <a:t>References to the citations</a:t>
            </a:r>
            <a:endParaRPr/>
          </a:p>
        </p:txBody>
      </p:sp>
      <p:sp>
        <p:nvSpPr>
          <p:cNvPr id="266" name="Google Shape;266;g7d11c1f8a3_0_47"/>
          <p:cNvSpPr/>
          <p:nvPr/>
        </p:nvSpPr>
        <p:spPr>
          <a:xfrm>
            <a:off x="1275325" y="650400"/>
            <a:ext cx="1224300" cy="612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ZA"/>
              <a:t>Links to other entries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g7d11c1f8a3_0_42"/>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7d11c1f8a3_0_42"/>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273" name="Google Shape;273;g7d11c1f8a3_0_42"/>
          <p:cNvPicPr preferRelativeResize="0"/>
          <p:nvPr/>
        </p:nvPicPr>
        <p:blipFill rotWithShape="1">
          <a:blip r:embed="rId3">
            <a:alphaModFix/>
          </a:blip>
          <a:srcRect b="3857" l="-1190" r="1189" t="9854"/>
          <a:stretch/>
        </p:blipFill>
        <p:spPr>
          <a:xfrm>
            <a:off x="1809750" y="675925"/>
            <a:ext cx="8572499" cy="5917450"/>
          </a:xfrm>
          <a:prstGeom prst="rect">
            <a:avLst/>
          </a:prstGeom>
          <a:noFill/>
          <a:ln>
            <a:noFill/>
          </a:ln>
        </p:spPr>
      </p:pic>
      <p:sp>
        <p:nvSpPr>
          <p:cNvPr id="274" name="Google Shape;274;g7d11c1f8a3_0_42"/>
          <p:cNvSpPr/>
          <p:nvPr/>
        </p:nvSpPr>
        <p:spPr>
          <a:xfrm>
            <a:off x="4846200" y="1606900"/>
            <a:ext cx="1224300" cy="6123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7d11c1f8a3_0_42"/>
          <p:cNvSpPr/>
          <p:nvPr/>
        </p:nvSpPr>
        <p:spPr>
          <a:xfrm>
            <a:off x="4731425" y="2984225"/>
            <a:ext cx="1224300" cy="6123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g7d11c1f8a3_0_70"/>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7d11c1f8a3_0_70"/>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282" name="Google Shape;282;g7d11c1f8a3_0_70"/>
          <p:cNvPicPr preferRelativeResize="0"/>
          <p:nvPr/>
        </p:nvPicPr>
        <p:blipFill rotWithShape="1">
          <a:blip r:embed="rId3">
            <a:alphaModFix/>
          </a:blip>
          <a:srcRect b="7815" l="0" r="0" t="9736"/>
          <a:stretch/>
        </p:blipFill>
        <p:spPr>
          <a:xfrm>
            <a:off x="1645639" y="1045775"/>
            <a:ext cx="8889635" cy="52635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g7d11c1f8a3_0_76"/>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g7d11c1f8a3_0_76"/>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289" name="Google Shape;289;g7d11c1f8a3_0_76"/>
          <p:cNvPicPr preferRelativeResize="0"/>
          <p:nvPr/>
        </p:nvPicPr>
        <p:blipFill rotWithShape="1">
          <a:blip r:embed="rId3">
            <a:alphaModFix/>
          </a:blip>
          <a:srcRect b="4047" l="0" r="0" t="13020"/>
          <a:stretch/>
        </p:blipFill>
        <p:spPr>
          <a:xfrm>
            <a:off x="1809750" y="892725"/>
            <a:ext cx="8572499" cy="5687900"/>
          </a:xfrm>
          <a:prstGeom prst="rect">
            <a:avLst/>
          </a:prstGeom>
          <a:noFill/>
          <a:ln>
            <a:noFill/>
          </a:ln>
        </p:spPr>
      </p:pic>
      <p:sp>
        <p:nvSpPr>
          <p:cNvPr id="290" name="Google Shape;290;g7d11c1f8a3_0_76"/>
          <p:cNvSpPr/>
          <p:nvPr/>
        </p:nvSpPr>
        <p:spPr>
          <a:xfrm>
            <a:off x="7243775" y="3188275"/>
            <a:ext cx="2180700" cy="12243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ZA"/>
              <a:t>Discussion about changes to the article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WIKIMEDIA</a:t>
            </a:r>
            <a:endParaRPr/>
          </a:p>
        </p:txBody>
      </p:sp>
      <p:sp>
        <p:nvSpPr>
          <p:cNvPr id="108" name="Google Shape;108;p3"/>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ZA"/>
              <a:t>Global movement whose mission is to bring free educational content to the world</a:t>
            </a:r>
            <a:endParaRPr/>
          </a:p>
          <a:p>
            <a:pPr indent="-91440" lvl="0" marL="91440" rtl="0" algn="l">
              <a:lnSpc>
                <a:spcPct val="90000"/>
              </a:lnSpc>
              <a:spcBef>
                <a:spcPts val="1400"/>
              </a:spcBef>
              <a:spcAft>
                <a:spcPts val="0"/>
              </a:spcAft>
              <a:buSzPts val="2200"/>
              <a:buChar char=" "/>
            </a:pPr>
            <a:r>
              <a:rPr lang="en-ZA"/>
              <a:t>This is supported by the non-profit Wikimedia Foundation through various projects and 37 chapters across the world</a:t>
            </a:r>
            <a:endParaRPr/>
          </a:p>
          <a:p>
            <a:pPr indent="-91440" lvl="0" marL="91440" rtl="0" algn="l">
              <a:lnSpc>
                <a:spcPct val="90000"/>
              </a:lnSpc>
              <a:spcBef>
                <a:spcPts val="1400"/>
              </a:spcBef>
              <a:spcAft>
                <a:spcPts val="0"/>
              </a:spcAft>
              <a:buSzPts val="2200"/>
              <a:buChar char=" "/>
            </a:pPr>
            <a:r>
              <a:rPr lang="en-ZA"/>
              <a:t>Wikipedia is the best-known of the Wikimedia wikis.  But not all Wikis are Wikimedia.</a:t>
            </a:r>
            <a:endParaRPr/>
          </a:p>
          <a:p>
            <a:pPr indent="-66040" lvl="0" marL="91440" rtl="0" algn="l">
              <a:lnSpc>
                <a:spcPct val="90000"/>
              </a:lnSpc>
              <a:spcBef>
                <a:spcPts val="1400"/>
              </a:spcBef>
              <a:spcAft>
                <a:spcPts val="0"/>
              </a:spcAft>
              <a:buSzPts val="1800"/>
              <a:buChar char=" "/>
            </a:pPr>
            <a:r>
              <a:t/>
            </a:r>
            <a:endParaRPr/>
          </a:p>
        </p:txBody>
      </p:sp>
      <p:pic>
        <p:nvPicPr>
          <p:cNvPr id="109" name="Google Shape;109;p3"/>
          <p:cNvPicPr preferRelativeResize="0"/>
          <p:nvPr/>
        </p:nvPicPr>
        <p:blipFill rotWithShape="1">
          <a:blip r:embed="rId3">
            <a:alphaModFix/>
          </a:blip>
          <a:srcRect b="0" l="0" r="0" t="0"/>
          <a:stretch/>
        </p:blipFill>
        <p:spPr>
          <a:xfrm>
            <a:off x="4256068" y="4365567"/>
            <a:ext cx="2892879" cy="231430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g7d11c1f8a3_0_24"/>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7d11c1f8a3_0_24"/>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297" name="Google Shape;297;g7d11c1f8a3_0_24"/>
          <p:cNvPicPr preferRelativeResize="0"/>
          <p:nvPr/>
        </p:nvPicPr>
        <p:blipFill rotWithShape="1">
          <a:blip r:embed="rId3">
            <a:alphaModFix/>
          </a:blip>
          <a:srcRect b="3857" l="0" r="901" t="12830"/>
          <a:stretch/>
        </p:blipFill>
        <p:spPr>
          <a:xfrm>
            <a:off x="1567425" y="750825"/>
            <a:ext cx="8494774" cy="5713400"/>
          </a:xfrm>
          <a:prstGeom prst="rect">
            <a:avLst/>
          </a:prstGeom>
          <a:noFill/>
          <a:ln>
            <a:noFill/>
          </a:ln>
        </p:spPr>
      </p:pic>
      <p:sp>
        <p:nvSpPr>
          <p:cNvPr id="298" name="Google Shape;298;g7d11c1f8a3_0_24"/>
          <p:cNvSpPr/>
          <p:nvPr/>
        </p:nvSpPr>
        <p:spPr>
          <a:xfrm>
            <a:off x="2193550" y="3137275"/>
            <a:ext cx="1925700" cy="982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ZA"/>
              <a:t>Who has added content and what they have added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1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t/>
            </a:r>
            <a:endParaRPr/>
          </a:p>
        </p:txBody>
      </p:sp>
      <p:sp>
        <p:nvSpPr>
          <p:cNvPr id="304" name="Google Shape;304;p19"/>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pic>
        <p:nvPicPr>
          <p:cNvPr id="305" name="Google Shape;305;p19"/>
          <p:cNvPicPr preferRelativeResize="0"/>
          <p:nvPr/>
        </p:nvPicPr>
        <p:blipFill rotWithShape="1">
          <a:blip r:embed="rId3">
            <a:alphaModFix/>
          </a:blip>
          <a:srcRect b="3664" l="0" r="0" t="6953"/>
          <a:stretch/>
        </p:blipFill>
        <p:spPr>
          <a:xfrm>
            <a:off x="1873500" y="459125"/>
            <a:ext cx="8572499" cy="59046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g7d11c1f8a3_0_83"/>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g7d11c1f8a3_0_83"/>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312" name="Google Shape;312;g7d11c1f8a3_0_83"/>
          <p:cNvPicPr preferRelativeResize="0"/>
          <p:nvPr/>
        </p:nvPicPr>
        <p:blipFill rotWithShape="1">
          <a:blip r:embed="rId3">
            <a:alphaModFix/>
          </a:blip>
          <a:srcRect b="3667" l="0" r="0" t="10044"/>
          <a:stretch/>
        </p:blipFill>
        <p:spPr>
          <a:xfrm>
            <a:off x="1809750" y="688675"/>
            <a:ext cx="8572499" cy="5917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g7d11c1f8a3_0_88"/>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7d11c1f8a3_0_88"/>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319" name="Google Shape;319;g7d11c1f8a3_0_88"/>
          <p:cNvPicPr preferRelativeResize="0"/>
          <p:nvPr/>
        </p:nvPicPr>
        <p:blipFill rotWithShape="1">
          <a:blip r:embed="rId3">
            <a:alphaModFix/>
          </a:blip>
          <a:srcRect b="4124" l="0" r="0" t="10652"/>
          <a:stretch/>
        </p:blipFill>
        <p:spPr>
          <a:xfrm>
            <a:off x="1809750" y="701425"/>
            <a:ext cx="8572499" cy="5607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2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COMBATTING VANDALISM</a:t>
            </a:r>
            <a:endParaRPr/>
          </a:p>
        </p:txBody>
      </p:sp>
      <p:sp>
        <p:nvSpPr>
          <p:cNvPr id="325" name="Google Shape;325;p21"/>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137159" lvl="1" marL="265176" rtl="0" algn="l">
              <a:lnSpc>
                <a:spcPct val="80000"/>
              </a:lnSpc>
              <a:spcBef>
                <a:spcPts val="0"/>
              </a:spcBef>
              <a:spcAft>
                <a:spcPts val="0"/>
              </a:spcAft>
              <a:buSzPts val="1800"/>
              <a:buChar char="?"/>
            </a:pPr>
            <a:r>
              <a:rPr b="1" lang="en-ZA"/>
              <a:t>Bots</a:t>
            </a:r>
            <a:r>
              <a:rPr lang="en-ZA"/>
              <a:t>: In many cases, the vandalism is automatically detected and reverted by a </a:t>
            </a:r>
            <a:r>
              <a:rPr lang="en-ZA" u="sng">
                <a:solidFill>
                  <a:schemeClr val="hlink"/>
                </a:solidFill>
                <a:hlinkClick r:id="rId3"/>
              </a:rPr>
              <a:t>bot</a:t>
            </a:r>
            <a:r>
              <a:rPr lang="en-ZA"/>
              <a:t>. The vandal is always warned with no human intervention.</a:t>
            </a:r>
            <a:endParaRPr/>
          </a:p>
          <a:p>
            <a:pPr indent="-137159" lvl="1" marL="265176" rtl="0" algn="l">
              <a:lnSpc>
                <a:spcPct val="80000"/>
              </a:lnSpc>
              <a:spcBef>
                <a:spcPts val="600"/>
              </a:spcBef>
              <a:spcAft>
                <a:spcPts val="0"/>
              </a:spcAft>
              <a:buSzPts val="1800"/>
              <a:buChar char="?"/>
            </a:pPr>
            <a:r>
              <a:rPr b="1" lang="en-ZA"/>
              <a:t>Recent changes patrol</a:t>
            </a:r>
            <a:r>
              <a:rPr lang="en-ZA"/>
              <a:t>: Wikipedia has a special page that lists all the most recent changes. Some editors will monitor these changes for possible vandalism</a:t>
            </a:r>
            <a:endParaRPr/>
          </a:p>
          <a:p>
            <a:pPr indent="-137159" lvl="1" marL="265176" rtl="0" algn="l">
              <a:lnSpc>
                <a:spcPct val="80000"/>
              </a:lnSpc>
              <a:spcBef>
                <a:spcPts val="600"/>
              </a:spcBef>
              <a:spcAft>
                <a:spcPts val="0"/>
              </a:spcAft>
              <a:buSzPts val="1800"/>
              <a:buChar char="?"/>
            </a:pPr>
            <a:r>
              <a:rPr b="1" lang="en-ZA"/>
              <a:t>Watchlists</a:t>
            </a:r>
            <a:r>
              <a:rPr lang="en-ZA"/>
              <a:t>: Any registered user can watch a page that they have created or edited or that they otherwise have an interest in. This functionality also enables users to monitor a page for vandalism</a:t>
            </a:r>
            <a:endParaRPr/>
          </a:p>
          <a:p>
            <a:pPr indent="-137159" lvl="1" marL="265176" rtl="0" algn="l">
              <a:lnSpc>
                <a:spcPct val="80000"/>
              </a:lnSpc>
              <a:spcBef>
                <a:spcPts val="600"/>
              </a:spcBef>
              <a:spcAft>
                <a:spcPts val="0"/>
              </a:spcAft>
              <a:buSzPts val="1800"/>
              <a:buChar char="?"/>
            </a:pPr>
            <a:r>
              <a:rPr b="1" lang="en-ZA"/>
              <a:t>Incidental discovery</a:t>
            </a:r>
            <a:r>
              <a:rPr lang="en-ZA"/>
              <a:t>: Any reader who comes across vandalism by chance can revert it. In 2008 it was reported that the rarity of such incidental discovery indicated the efficacy of the other methods of vandalism removal</a:t>
            </a:r>
            <a:endParaRPr/>
          </a:p>
          <a:p>
            <a:pPr indent="-137159" lvl="1" marL="265176" rtl="0" algn="l">
              <a:lnSpc>
                <a:spcPct val="80000"/>
              </a:lnSpc>
              <a:spcBef>
                <a:spcPts val="600"/>
              </a:spcBef>
              <a:spcAft>
                <a:spcPts val="0"/>
              </a:spcAft>
              <a:buSzPts val="1800"/>
              <a:buChar char="?"/>
            </a:pPr>
            <a:r>
              <a:rPr lang="en-ZA"/>
              <a:t>Locking articles so only established users, or in some cases, only administrators can edit.  Look for the padlock on the article page. </a:t>
            </a:r>
            <a:endParaRPr/>
          </a:p>
          <a:p>
            <a:pPr indent="-22858" lvl="1" marL="265176" rtl="0" algn="l">
              <a:lnSpc>
                <a:spcPct val="80000"/>
              </a:lnSpc>
              <a:spcBef>
                <a:spcPts val="600"/>
              </a:spcBef>
              <a:spcAft>
                <a:spcPts val="0"/>
              </a:spcAft>
              <a:buSzPts val="1800"/>
              <a:buNone/>
            </a:pPr>
            <a:r>
              <a:t/>
            </a:r>
            <a:endParaRPr u="sng">
              <a:solidFill>
                <a:schemeClr val="hlink"/>
              </a:solidFill>
              <a:hlinkClick r:id="rId4"/>
            </a:endParaRPr>
          </a:p>
          <a:p>
            <a:pPr indent="-22858" lvl="1" marL="265176" rtl="0" algn="l">
              <a:lnSpc>
                <a:spcPct val="80000"/>
              </a:lnSpc>
              <a:spcBef>
                <a:spcPts val="600"/>
              </a:spcBef>
              <a:spcAft>
                <a:spcPts val="0"/>
              </a:spcAft>
              <a:buSzPts val="1800"/>
              <a:buNone/>
            </a:pPr>
            <a:r>
              <a:t/>
            </a:r>
            <a:endParaRPr u="sng">
              <a:solidFill>
                <a:schemeClr val="hlink"/>
              </a:solidFill>
              <a:hlinkClick r:id="rId5"/>
            </a:endParaRPr>
          </a:p>
          <a:p>
            <a:pPr indent="-137159" lvl="1" marL="265176" rtl="0" algn="l">
              <a:lnSpc>
                <a:spcPct val="80000"/>
              </a:lnSpc>
              <a:spcBef>
                <a:spcPts val="600"/>
              </a:spcBef>
              <a:spcAft>
                <a:spcPts val="0"/>
              </a:spcAft>
              <a:buSzPts val="1800"/>
              <a:buChar char="?"/>
            </a:pPr>
            <a:r>
              <a:rPr lang="en-ZA" u="sng">
                <a:solidFill>
                  <a:schemeClr val="hlink"/>
                </a:solidFill>
                <a:hlinkClick r:id="rId6"/>
              </a:rPr>
              <a:t>https://en.wikipedia.org/wiki/Vandalism_on_Wikipedia</a:t>
            </a:r>
            <a:endParaRPr/>
          </a:p>
          <a:p>
            <a:pPr indent="0" lvl="0" marL="91440" rtl="0" algn="l">
              <a:lnSpc>
                <a:spcPct val="80000"/>
              </a:lnSpc>
              <a:spcBef>
                <a:spcPts val="1600"/>
              </a:spcBef>
              <a:spcAft>
                <a:spcPts val="0"/>
              </a:spcAft>
              <a:buSzPts val="2200"/>
              <a:buNone/>
            </a:pPr>
            <a:r>
              <a:t/>
            </a:r>
            <a:endParaRPr/>
          </a:p>
          <a:p>
            <a:pPr indent="0" lvl="0" marL="91440" rtl="0" algn="l">
              <a:lnSpc>
                <a:spcPct val="80000"/>
              </a:lnSpc>
              <a:spcBef>
                <a:spcPts val="1400"/>
              </a:spcBef>
              <a:spcAft>
                <a:spcPts val="0"/>
              </a:spcAft>
              <a:buSzPts val="22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2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SOME STRATEGIES TO CONSIDER </a:t>
            </a:r>
            <a:endParaRPr/>
          </a:p>
        </p:txBody>
      </p:sp>
      <p:sp>
        <p:nvSpPr>
          <p:cNvPr id="331" name="Google Shape;331;p22"/>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ZA"/>
              <a:t>Teach students how to evaluate Wikipedia, within its editorial standards</a:t>
            </a:r>
            <a:endParaRPr/>
          </a:p>
          <a:p>
            <a:pPr indent="-91440" lvl="0" marL="91440" rtl="0" algn="l">
              <a:lnSpc>
                <a:spcPct val="90000"/>
              </a:lnSpc>
              <a:spcBef>
                <a:spcPts val="1400"/>
              </a:spcBef>
              <a:spcAft>
                <a:spcPts val="0"/>
              </a:spcAft>
              <a:buSzPts val="2200"/>
              <a:buChar char=" "/>
            </a:pPr>
            <a:r>
              <a:rPr lang="en-ZA"/>
              <a:t>Teach students how to use Wikipedia as a starting point for research, showing how to use information, footnotes and external links to guide searches in library resources</a:t>
            </a:r>
            <a:endParaRPr/>
          </a:p>
          <a:p>
            <a:pPr indent="-91440" lvl="0" marL="91440" rtl="0" algn="l">
              <a:lnSpc>
                <a:spcPct val="90000"/>
              </a:lnSpc>
              <a:spcBef>
                <a:spcPts val="1400"/>
              </a:spcBef>
              <a:spcAft>
                <a:spcPts val="0"/>
              </a:spcAft>
              <a:buSzPts val="2200"/>
              <a:buChar char=" "/>
            </a:pPr>
            <a:r>
              <a:rPr lang="en-ZA"/>
              <a:t>Show students how to use article histories and discussion pages to evaluate the articles’ current status within the Wikipedia community.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2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MORE REASONS .... </a:t>
            </a:r>
            <a:endParaRPr/>
          </a:p>
        </p:txBody>
      </p:sp>
      <p:sp>
        <p:nvSpPr>
          <p:cNvPr id="337" name="Google Shape;337;p23"/>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ZA"/>
              <a:t>Encourages creativity and critical thinking in research and writing online, and requires students to write with a neutral point of view.</a:t>
            </a:r>
            <a:endParaRPr/>
          </a:p>
          <a:p>
            <a:pPr indent="-91440" lvl="0" marL="91440" rtl="0" algn="l">
              <a:lnSpc>
                <a:spcPct val="90000"/>
              </a:lnSpc>
              <a:spcBef>
                <a:spcPts val="1400"/>
              </a:spcBef>
              <a:spcAft>
                <a:spcPts val="0"/>
              </a:spcAft>
              <a:buSzPts val="2200"/>
              <a:buChar char=" "/>
            </a:pPr>
            <a:r>
              <a:rPr lang="en-ZA"/>
              <a:t>Fills gaps in Wikipedia’s content, giving more exposure to typically underrepresented groups and content areas.</a:t>
            </a:r>
            <a:endParaRPr/>
          </a:p>
          <a:p>
            <a:pPr indent="-91440" lvl="0" marL="91440" rtl="0" algn="l">
              <a:lnSpc>
                <a:spcPct val="90000"/>
              </a:lnSpc>
              <a:spcBef>
                <a:spcPts val="1400"/>
              </a:spcBef>
              <a:spcAft>
                <a:spcPts val="0"/>
              </a:spcAft>
              <a:buSzPts val="2200"/>
              <a:buChar char=" "/>
            </a:pPr>
            <a:r>
              <a:rPr lang="en-ZA"/>
              <a:t>Wikipedia gives students first-hand experience with the peer-review process </a:t>
            </a:r>
            <a:endParaRPr/>
          </a:p>
          <a:p>
            <a:pPr indent="-91440" lvl="0" marL="91440" rtl="0" algn="l">
              <a:lnSpc>
                <a:spcPct val="90000"/>
              </a:lnSpc>
              <a:spcBef>
                <a:spcPts val="1400"/>
              </a:spcBef>
              <a:spcAft>
                <a:spcPts val="0"/>
              </a:spcAft>
              <a:buSzPts val="2200"/>
              <a:buChar char=" "/>
            </a:pPr>
            <a:r>
              <a:rPr lang="en-ZA"/>
              <a:t>Allows students to participate in a strong global community and practice effective public engagement.</a:t>
            </a:r>
            <a:endParaRPr/>
          </a:p>
          <a:p>
            <a:pPr indent="-91440" lvl="0" marL="91440" rtl="0" algn="l">
              <a:lnSpc>
                <a:spcPct val="90000"/>
              </a:lnSpc>
              <a:spcBef>
                <a:spcPts val="1400"/>
              </a:spcBef>
              <a:spcAft>
                <a:spcPts val="0"/>
              </a:spcAft>
              <a:buSzPts val="2200"/>
              <a:buChar char=" "/>
            </a:pPr>
            <a:r>
              <a:rPr lang="en-ZA"/>
              <a:t>It gives students the opportunity to “give back” to a resource they’ve benefitted from</a:t>
            </a:r>
            <a:endParaRPr/>
          </a:p>
          <a:p>
            <a:pPr indent="-91440" lvl="0" marL="91440" rtl="0" algn="l">
              <a:lnSpc>
                <a:spcPct val="90000"/>
              </a:lnSpc>
              <a:spcBef>
                <a:spcPts val="1400"/>
              </a:spcBef>
              <a:spcAft>
                <a:spcPts val="0"/>
              </a:spcAft>
              <a:buSzPts val="2200"/>
              <a:buChar char=" "/>
            </a:pPr>
            <a:r>
              <a:rPr lang="en-ZA"/>
              <a:t>Wikipedia editing promotes active-learning, motivation and engagement with research and course content.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WIKIMANIA 2019</a:t>
            </a:r>
            <a:endParaRPr/>
          </a:p>
        </p:txBody>
      </p:sp>
      <p:sp>
        <p:nvSpPr>
          <p:cNvPr id="343" name="Google Shape;343;p4"/>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en-ZA"/>
              <a:t>The theme of the conference was “Stronger together: Wikimedia, Free Knowledge and the Sustainable Development Goals”.    The questions that were posed were around how does free knowledge relate to sustainable development?  Can the Wikimedia movement contribute to a better world?  What role can free knowledge play in the work to fulfil Agenda 2030?  </a:t>
            </a:r>
            <a:endParaRPr/>
          </a:p>
          <a:p>
            <a:pPr indent="0" lvl="0" marL="91440" rtl="0" algn="l">
              <a:lnSpc>
                <a:spcPct val="90000"/>
              </a:lnSpc>
              <a:spcBef>
                <a:spcPts val="1400"/>
              </a:spcBef>
              <a:spcAft>
                <a:spcPts val="0"/>
              </a:spcAft>
              <a:buSzPts val="2200"/>
              <a:buNone/>
            </a:pPr>
            <a:r>
              <a:t/>
            </a:r>
            <a:endParaRPr/>
          </a:p>
        </p:txBody>
      </p:sp>
      <p:pic>
        <p:nvPicPr>
          <p:cNvPr id="344" name="Google Shape;344;p4"/>
          <p:cNvPicPr preferRelativeResize="0"/>
          <p:nvPr/>
        </p:nvPicPr>
        <p:blipFill rotWithShape="1">
          <a:blip r:embed="rId3">
            <a:alphaModFix/>
          </a:blip>
          <a:srcRect b="0" l="0" r="0" t="0"/>
          <a:stretch/>
        </p:blipFill>
        <p:spPr>
          <a:xfrm>
            <a:off x="7811845" y="3898320"/>
            <a:ext cx="3211755" cy="2411040"/>
          </a:xfrm>
          <a:prstGeom prst="rect">
            <a:avLst/>
          </a:prstGeom>
          <a:noFill/>
          <a:ln>
            <a:noFill/>
          </a:ln>
        </p:spPr>
      </p:pic>
      <p:pic>
        <p:nvPicPr>
          <p:cNvPr id="345" name="Google Shape;345;p4"/>
          <p:cNvPicPr preferRelativeResize="0"/>
          <p:nvPr/>
        </p:nvPicPr>
        <p:blipFill rotWithShape="1">
          <a:blip r:embed="rId4">
            <a:alphaModFix/>
          </a:blip>
          <a:srcRect b="0" l="0" r="0" t="0"/>
          <a:stretch/>
        </p:blipFill>
        <p:spPr>
          <a:xfrm>
            <a:off x="1338332" y="4064000"/>
            <a:ext cx="3989864" cy="2245360"/>
          </a:xfrm>
          <a:prstGeom prst="rect">
            <a:avLst/>
          </a:prstGeom>
          <a:noFill/>
          <a:ln>
            <a:noFill/>
          </a:ln>
        </p:spPr>
      </p:pic>
      <p:pic>
        <p:nvPicPr>
          <p:cNvPr descr="https://lh5.googleusercontent.com/FqXevM1TuxlNa1FZOnH4Btxv5mPYwD-aQihkS7d9i15XKLBM8ZRvSVZ3CJ0NFQ9luDG7y6INhb1IgVFAGnIpmU_XKuZGBFheqUrqMlxmhwczlFaAh1RcTh3zIazzTr8sxIDkVcc" id="346" name="Google Shape;346;p4"/>
          <p:cNvPicPr preferRelativeResize="0"/>
          <p:nvPr/>
        </p:nvPicPr>
        <p:blipFill rotWithShape="1">
          <a:blip r:embed="rId5">
            <a:alphaModFix/>
          </a:blip>
          <a:srcRect b="0" l="0" r="0" t="0"/>
          <a:stretch/>
        </p:blipFill>
        <p:spPr>
          <a:xfrm>
            <a:off x="6375404" y="219278"/>
            <a:ext cx="1436441" cy="1915255"/>
          </a:xfrm>
          <a:prstGeom prst="rect">
            <a:avLst/>
          </a:prstGeom>
          <a:noFill/>
          <a:ln>
            <a:noFill/>
          </a:ln>
        </p:spPr>
      </p:pic>
      <p:sp>
        <p:nvSpPr>
          <p:cNvPr id="347" name="Google Shape;347;p4"/>
          <p:cNvSpPr/>
          <p:nvPr/>
        </p:nvSpPr>
        <p:spPr>
          <a:xfrm>
            <a:off x="-406399" y="3244334"/>
            <a:ext cx="12090084" cy="369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6"/>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7"/>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8"/>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9"/>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10"/>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11"/>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12"/>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13"/>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14"/>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15"/>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16"/>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Twentieth Century"/>
              <a:ea typeface="Twentieth Century"/>
              <a:cs typeface="Twentieth Century"/>
              <a:sym typeface="Twentieth Century"/>
              <a:hlinkClick r:id="rId17"/>
            </a:endParaRPr>
          </a:p>
          <a:p>
            <a:pPr indent="0" lvl="0" marL="0" marR="0" rtl="0" algn="ctr">
              <a:lnSpc>
                <a:spcPct val="100000"/>
              </a:lnSpc>
              <a:spcBef>
                <a:spcPts val="0"/>
              </a:spcBef>
              <a:spcAft>
                <a:spcPts val="0"/>
              </a:spcAft>
              <a:buClr>
                <a:srgbClr val="000000"/>
              </a:buClr>
              <a:buSzPts val="1800"/>
              <a:buFont typeface="Arial"/>
              <a:buNone/>
            </a:pPr>
            <a:r>
              <a:rPr b="0" i="0" lang="en-ZA" sz="1800" u="sng" cap="none" strike="noStrike">
                <a:solidFill>
                  <a:schemeClr val="dk1"/>
                </a:solidFill>
                <a:latin typeface="Twentieth Century"/>
                <a:ea typeface="Twentieth Century"/>
                <a:cs typeface="Twentieth Century"/>
                <a:sym typeface="Twentieth Century"/>
                <a:hlinkClick r:id="rId18"/>
              </a:rPr>
              <a:t>Programme, Recordings, Slides:   https://wikimania.wikimedia.org/wiki/2019:Program</a:t>
            </a:r>
            <a:endParaRPr b="0" i="0" sz="18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g76abafa5e1_0_54"/>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ZA"/>
              <a:t>#1lib1ref </a:t>
            </a:r>
            <a:endParaRPr/>
          </a:p>
        </p:txBody>
      </p:sp>
      <p:sp>
        <p:nvSpPr>
          <p:cNvPr id="353" name="Google Shape;353;g76abafa5e1_0_54"/>
          <p:cNvSpPr txBox="1"/>
          <p:nvPr>
            <p:ph idx="1" type="body"/>
          </p:nvPr>
        </p:nvSpPr>
        <p:spPr>
          <a:xfrm>
            <a:off x="1024125" y="2286000"/>
            <a:ext cx="5314200" cy="1718400"/>
          </a:xfrm>
          <a:prstGeom prst="rect">
            <a:avLst/>
          </a:prstGeom>
        </p:spPr>
        <p:txBody>
          <a:bodyPr anchorCtr="0" anchor="t" bIns="45700" lIns="45700" spcFirstLastPara="1" rIns="45700" wrap="square" tIns="45700">
            <a:noAutofit/>
          </a:bodyPr>
          <a:lstStyle/>
          <a:p>
            <a:pPr indent="0" lvl="0" marL="0" rtl="0" algn="l">
              <a:lnSpc>
                <a:spcPct val="100000"/>
              </a:lnSpc>
              <a:spcBef>
                <a:spcPts val="0"/>
              </a:spcBef>
              <a:spcAft>
                <a:spcPts val="0"/>
              </a:spcAft>
              <a:buClr>
                <a:schemeClr val="dk1"/>
              </a:buClr>
              <a:buSzPts val="1100"/>
              <a:buFont typeface="Arial"/>
              <a:buNone/>
            </a:pPr>
            <a:r>
              <a:rPr lang="en-ZA" sz="2400">
                <a:latin typeface="Arial"/>
                <a:ea typeface="Arial"/>
                <a:cs typeface="Arial"/>
                <a:sym typeface="Arial"/>
              </a:rPr>
              <a:t>By adding a footnote </a:t>
            </a:r>
            <a:endParaRPr sz="2400">
              <a:latin typeface="Arial"/>
              <a:ea typeface="Arial"/>
              <a:cs typeface="Arial"/>
              <a:sym typeface="Arial"/>
            </a:endParaRPr>
          </a:p>
          <a:p>
            <a:pPr indent="0" lvl="0" marL="0" rtl="0" algn="l">
              <a:lnSpc>
                <a:spcPct val="100000"/>
              </a:lnSpc>
              <a:spcBef>
                <a:spcPts val="0"/>
              </a:spcBef>
              <a:spcAft>
                <a:spcPts val="0"/>
              </a:spcAft>
              <a:buClr>
                <a:schemeClr val="dk1"/>
              </a:buClr>
              <a:buFont typeface="Arial"/>
              <a:buNone/>
            </a:pPr>
            <a:r>
              <a:rPr lang="en-ZA" sz="2400">
                <a:latin typeface="Arial"/>
                <a:ea typeface="Arial"/>
                <a:cs typeface="Arial"/>
                <a:sym typeface="Arial"/>
              </a:rPr>
              <a:t>to a reliable source in any Wikipedia article, you help Wikipedia readers worldwide.</a:t>
            </a:r>
            <a:endParaRPr/>
          </a:p>
        </p:txBody>
      </p:sp>
      <p:pic>
        <p:nvPicPr>
          <p:cNvPr id="354" name="Google Shape;354;g76abafa5e1_0_54"/>
          <p:cNvPicPr preferRelativeResize="0"/>
          <p:nvPr/>
        </p:nvPicPr>
        <p:blipFill>
          <a:blip r:embed="rId3">
            <a:alphaModFix/>
          </a:blip>
          <a:stretch>
            <a:fillRect/>
          </a:stretch>
        </p:blipFill>
        <p:spPr>
          <a:xfrm>
            <a:off x="6694700" y="1941683"/>
            <a:ext cx="4660900" cy="3491175"/>
          </a:xfrm>
          <a:prstGeom prst="rect">
            <a:avLst/>
          </a:prstGeom>
          <a:noFill/>
          <a:ln>
            <a:noFill/>
          </a:ln>
        </p:spPr>
      </p:pic>
      <p:pic>
        <p:nvPicPr>
          <p:cNvPr id="355" name="Google Shape;355;g76abafa5e1_0_54"/>
          <p:cNvPicPr preferRelativeResize="0"/>
          <p:nvPr/>
        </p:nvPicPr>
        <p:blipFill>
          <a:blip r:embed="rId4">
            <a:alphaModFix/>
          </a:blip>
          <a:stretch>
            <a:fillRect/>
          </a:stretch>
        </p:blipFill>
        <p:spPr>
          <a:xfrm>
            <a:off x="2192900" y="4080250"/>
            <a:ext cx="3877600" cy="217145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g76abafa5e1_0_74"/>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ZA"/>
              <a:t>WikiLovesAfrica </a:t>
            </a:r>
            <a:endParaRPr/>
          </a:p>
          <a:p>
            <a:pPr indent="0" lvl="0" marL="0" rtl="0" algn="l">
              <a:spcBef>
                <a:spcPts val="0"/>
              </a:spcBef>
              <a:spcAft>
                <a:spcPts val="0"/>
              </a:spcAft>
              <a:buNone/>
            </a:pPr>
            <a:r>
              <a:rPr lang="en-ZA" sz="1100" u="sng">
                <a:solidFill>
                  <a:schemeClr val="hlink"/>
                </a:solidFill>
                <a:latin typeface="Arial"/>
                <a:ea typeface="Arial"/>
                <a:cs typeface="Arial"/>
                <a:sym typeface="Arial"/>
                <a:hlinkClick r:id="rId3"/>
              </a:rPr>
              <a:t>https://meta.wikimedia.org/wiki/Wiki_Loves_Africa_2020</a:t>
            </a:r>
            <a:r>
              <a:rPr lang="en-ZA"/>
              <a:t>  </a:t>
            </a:r>
            <a:endParaRPr/>
          </a:p>
        </p:txBody>
      </p:sp>
      <p:sp>
        <p:nvSpPr>
          <p:cNvPr id="361" name="Google Shape;361;g76abafa5e1_0_74"/>
          <p:cNvSpPr txBox="1"/>
          <p:nvPr>
            <p:ph idx="1" type="body"/>
          </p:nvPr>
        </p:nvSpPr>
        <p:spPr>
          <a:xfrm>
            <a:off x="1024125" y="1976725"/>
            <a:ext cx="9720000" cy="43326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rPr lang="en-ZA" sz="2400">
                <a:solidFill>
                  <a:srgbClr val="222222"/>
                </a:solidFill>
                <a:highlight>
                  <a:srgbClr val="FFFFFF"/>
                </a:highlight>
              </a:rPr>
              <a:t>Wiki Loves Africa (WLA) is an annual contest where anyone across Africa can contribute media that is relevant to their experience to Wikimedia Commons for use on Wikipedia and other project websites of the Wikimedia Foundation. Runs from 15 Feb to March 31st.         </a:t>
            </a:r>
            <a:endParaRPr sz="2400"/>
          </a:p>
        </p:txBody>
      </p:sp>
      <p:pic>
        <p:nvPicPr>
          <p:cNvPr id="362" name="Google Shape;362;g76abafa5e1_0_74"/>
          <p:cNvPicPr preferRelativeResize="0"/>
          <p:nvPr/>
        </p:nvPicPr>
        <p:blipFill>
          <a:blip r:embed="rId4">
            <a:alphaModFix/>
          </a:blip>
          <a:stretch>
            <a:fillRect/>
          </a:stretch>
        </p:blipFill>
        <p:spPr>
          <a:xfrm>
            <a:off x="6810525" y="4307607"/>
            <a:ext cx="4322950" cy="2451600"/>
          </a:xfrm>
          <a:prstGeom prst="rect">
            <a:avLst/>
          </a:prstGeom>
          <a:noFill/>
          <a:ln>
            <a:noFill/>
          </a:ln>
        </p:spPr>
      </p:pic>
      <p:pic>
        <p:nvPicPr>
          <p:cNvPr id="363" name="Google Shape;363;g76abafa5e1_0_74"/>
          <p:cNvPicPr preferRelativeResize="0"/>
          <p:nvPr/>
        </p:nvPicPr>
        <p:blipFill>
          <a:blip r:embed="rId5">
            <a:alphaModFix/>
          </a:blip>
          <a:stretch>
            <a:fillRect/>
          </a:stretch>
        </p:blipFill>
        <p:spPr>
          <a:xfrm>
            <a:off x="790700" y="3609113"/>
            <a:ext cx="3442900" cy="3389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WIKIMEDIA PROJECTS</a:t>
            </a:r>
            <a:endParaRPr/>
          </a:p>
        </p:txBody>
      </p:sp>
      <p:pic>
        <p:nvPicPr>
          <p:cNvPr id="115" name="Google Shape;115;p8"/>
          <p:cNvPicPr preferRelativeResize="0"/>
          <p:nvPr>
            <p:ph idx="1" type="body"/>
          </p:nvPr>
        </p:nvPicPr>
        <p:blipFill rotWithShape="1">
          <a:blip r:embed="rId3">
            <a:alphaModFix/>
          </a:blip>
          <a:srcRect b="7363" l="6400" r="3275" t="21910"/>
          <a:stretch/>
        </p:blipFill>
        <p:spPr>
          <a:xfrm>
            <a:off x="2101932" y="1821317"/>
            <a:ext cx="7374576" cy="4619501"/>
          </a:xfrm>
          <a:prstGeom prst="rect">
            <a:avLst/>
          </a:prstGeom>
          <a:noFill/>
          <a:ln>
            <a:noFill/>
          </a:ln>
        </p:spPr>
      </p:pic>
      <p:pic>
        <p:nvPicPr>
          <p:cNvPr id="116" name="Google Shape;116;p8"/>
          <p:cNvPicPr preferRelativeResize="0"/>
          <p:nvPr/>
        </p:nvPicPr>
        <p:blipFill rotWithShape="1">
          <a:blip r:embed="rId4">
            <a:alphaModFix/>
          </a:blip>
          <a:srcRect b="30368" l="0" r="86444" t="41667"/>
          <a:stretch/>
        </p:blipFill>
        <p:spPr>
          <a:xfrm>
            <a:off x="334398" y="2832100"/>
            <a:ext cx="1816184" cy="2997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g76abafa5e1_0_59"/>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ZA"/>
              <a:t>WOMEN IN RED WIKIPROJECT</a:t>
            </a:r>
            <a:endParaRPr/>
          </a:p>
        </p:txBody>
      </p:sp>
      <p:sp>
        <p:nvSpPr>
          <p:cNvPr id="369" name="Google Shape;369;g76abafa5e1_0_59"/>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370" name="Google Shape;370;g76abafa5e1_0_59"/>
          <p:cNvPicPr preferRelativeResize="0"/>
          <p:nvPr/>
        </p:nvPicPr>
        <p:blipFill rotWithShape="1">
          <a:blip r:embed="rId3">
            <a:alphaModFix/>
          </a:blip>
          <a:srcRect b="4307" l="1647" r="2548" t="3645"/>
          <a:stretch/>
        </p:blipFill>
        <p:spPr>
          <a:xfrm>
            <a:off x="3328550" y="2084925"/>
            <a:ext cx="6057750" cy="46561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g76abafa5e1_0_65"/>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ZA"/>
              <a:t>AFROCINE PROJECT</a:t>
            </a:r>
            <a:endParaRPr/>
          </a:p>
        </p:txBody>
      </p:sp>
      <p:sp>
        <p:nvSpPr>
          <p:cNvPr id="376" name="Google Shape;376;g76abafa5e1_0_65"/>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377" name="Google Shape;377;g76abafa5e1_0_65"/>
          <p:cNvPicPr preferRelativeResize="0"/>
          <p:nvPr/>
        </p:nvPicPr>
        <p:blipFill rotWithShape="1">
          <a:blip r:embed="rId3">
            <a:alphaModFix/>
          </a:blip>
          <a:srcRect b="4793" l="0" r="606" t="10223"/>
          <a:stretch/>
        </p:blipFill>
        <p:spPr>
          <a:xfrm>
            <a:off x="2243350" y="2013375"/>
            <a:ext cx="6900650" cy="47202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2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FURTHER READING/REFERENCES </a:t>
            </a:r>
            <a:endParaRPr/>
          </a:p>
        </p:txBody>
      </p:sp>
      <p:sp>
        <p:nvSpPr>
          <p:cNvPr id="383" name="Google Shape;383;p26"/>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70000"/>
              </a:lnSpc>
              <a:spcBef>
                <a:spcPts val="0"/>
              </a:spcBef>
              <a:spcAft>
                <a:spcPts val="0"/>
              </a:spcAft>
              <a:buSzPts val="1045"/>
              <a:buChar char=" "/>
            </a:pPr>
            <a:r>
              <a:rPr lang="en-ZA" sz="1045"/>
              <a:t>Becker, B, W (2015) Research Faux Pas: The Stigma of Wikipedia, Behavioral &amp; Social Sciences Librarian, 34:3, 165-169, DOI: </a:t>
            </a:r>
            <a:r>
              <a:rPr lang="en-ZA" sz="1045" u="sng">
                <a:solidFill>
                  <a:schemeClr val="hlink"/>
                </a:solidFill>
                <a:hlinkClick r:id="rId3"/>
              </a:rPr>
              <a:t>10.1080/01639269.2015.1062587</a:t>
            </a:r>
            <a:endParaRPr sz="1045" u="sng"/>
          </a:p>
          <a:p>
            <a:pPr indent="-91440" lvl="0" marL="91440" rtl="0" algn="l">
              <a:lnSpc>
                <a:spcPct val="70000"/>
              </a:lnSpc>
              <a:spcBef>
                <a:spcPts val="1400"/>
              </a:spcBef>
              <a:spcAft>
                <a:spcPts val="0"/>
              </a:spcAft>
              <a:buSzPts val="1045"/>
              <a:buChar char=" "/>
            </a:pPr>
            <a:r>
              <a:rPr lang="en-ZA" sz="1045"/>
              <a:t>Davis, L. (2017) Writing Wikipedia articles teaches information literacy skills, study finds </a:t>
            </a:r>
            <a:r>
              <a:rPr lang="en-ZA" sz="1045" u="sng">
                <a:solidFill>
                  <a:schemeClr val="hlink"/>
                </a:solidFill>
                <a:hlinkClick r:id="rId4"/>
              </a:rPr>
              <a:t>https://blog.wikimedia.org/2017/06/19/wikipedia-information-literacy-study/</a:t>
            </a:r>
            <a:endParaRPr sz="1045"/>
          </a:p>
          <a:p>
            <a:pPr indent="-91440" lvl="0" marL="91440" rtl="0" algn="l">
              <a:lnSpc>
                <a:spcPct val="70000"/>
              </a:lnSpc>
              <a:spcBef>
                <a:spcPts val="1400"/>
              </a:spcBef>
              <a:spcAft>
                <a:spcPts val="0"/>
              </a:spcAft>
              <a:buSzPts val="1045"/>
              <a:buChar char=" "/>
            </a:pPr>
            <a:r>
              <a:rPr lang="en-ZA" sz="1045" u="sng">
                <a:solidFill>
                  <a:schemeClr val="hlink"/>
                </a:solidFill>
                <a:hlinkClick r:id="rId5"/>
              </a:rPr>
              <a:t>Dawe, L.</a:t>
            </a:r>
            <a:r>
              <a:rPr lang="en-ZA" sz="1045"/>
              <a:t> and </a:t>
            </a:r>
            <a:r>
              <a:rPr lang="en-ZA" sz="1045" u="sng">
                <a:solidFill>
                  <a:schemeClr val="hlink"/>
                </a:solidFill>
                <a:hlinkClick r:id="rId6"/>
              </a:rPr>
              <a:t>Robinson, A.</a:t>
            </a:r>
            <a:r>
              <a:rPr lang="en-ZA" sz="1045"/>
              <a:t> (2017), "Wikipedia editing and information literacy: a case study", </a:t>
            </a:r>
            <a:r>
              <a:rPr i="1" lang="en-ZA" sz="1045" u="sng">
                <a:solidFill>
                  <a:schemeClr val="hlink"/>
                </a:solidFill>
                <a:hlinkClick r:id="rId7"/>
              </a:rPr>
              <a:t>Information and Learning Sciences</a:t>
            </a:r>
            <a:r>
              <a:rPr lang="en-ZA" sz="1045"/>
              <a:t>, Vol. 118 No. 1/2, pp. 5-16. </a:t>
            </a:r>
            <a:r>
              <a:rPr lang="en-ZA" sz="1045" u="sng">
                <a:solidFill>
                  <a:schemeClr val="hlink"/>
                </a:solidFill>
                <a:hlinkClick r:id="rId8"/>
              </a:rPr>
              <a:t>https://doi.org/10.1108/ILS-09-2016-0067</a:t>
            </a:r>
            <a:endParaRPr sz="1045"/>
          </a:p>
          <a:p>
            <a:pPr indent="-91440" lvl="0" marL="91440" rtl="0" algn="l">
              <a:lnSpc>
                <a:spcPct val="70000"/>
              </a:lnSpc>
              <a:spcBef>
                <a:spcPts val="1400"/>
              </a:spcBef>
              <a:spcAft>
                <a:spcPts val="0"/>
              </a:spcAft>
              <a:buSzPts val="1045"/>
              <a:buChar char=" "/>
            </a:pPr>
            <a:r>
              <a:rPr lang="en-ZA" sz="1045"/>
              <a:t>Di Lauro, F &amp; Jahinke, R.  (2017) Employing Wikipedia for good not evil: innovative approaches to collaborative writing assessment, Assessment &amp; Evaluation in Higher Education,42:3, 478-491, DOI: </a:t>
            </a:r>
            <a:r>
              <a:rPr lang="en-ZA" sz="1045" u="sng">
                <a:solidFill>
                  <a:schemeClr val="hlink"/>
                </a:solidFill>
                <a:hlinkClick r:id="rId9"/>
              </a:rPr>
              <a:t>10.1080/02602938.2015.1127322</a:t>
            </a:r>
            <a:endParaRPr sz="1045" u="sng"/>
          </a:p>
          <a:p>
            <a:pPr indent="-91440" lvl="0" marL="91440" rtl="0" algn="l">
              <a:lnSpc>
                <a:spcPct val="70000"/>
              </a:lnSpc>
              <a:spcBef>
                <a:spcPts val="1400"/>
              </a:spcBef>
              <a:spcAft>
                <a:spcPts val="0"/>
              </a:spcAft>
              <a:buSzPts val="1045"/>
              <a:buChar char=" "/>
            </a:pPr>
            <a:r>
              <a:rPr lang="en-ZA" sz="1045"/>
              <a:t>Dowell, M L &amp; Bridges, L.M. (2019)  A Perspective on Wikipedia: Your Students Are Here, Why Aren’t You?  Journal of Academic Librarianship, 45:2, 81-83,  DOI: </a:t>
            </a:r>
            <a:r>
              <a:rPr lang="en-ZA" sz="1045" u="sng">
                <a:solidFill>
                  <a:schemeClr val="hlink"/>
                </a:solidFill>
                <a:hlinkClick r:id="rId10"/>
              </a:rPr>
              <a:t>10.1016/j.acalib.2019.01.003</a:t>
            </a:r>
            <a:endParaRPr sz="1045" u="sng"/>
          </a:p>
          <a:p>
            <a:pPr indent="-91440" lvl="0" marL="91440" rtl="0" algn="l">
              <a:lnSpc>
                <a:spcPct val="70000"/>
              </a:lnSpc>
              <a:spcBef>
                <a:spcPts val="1400"/>
              </a:spcBef>
              <a:spcAft>
                <a:spcPts val="0"/>
              </a:spcAft>
              <a:buSzPts val="1045"/>
              <a:buChar char=" "/>
            </a:pPr>
            <a:r>
              <a:rPr lang="en-ZA" sz="1045"/>
              <a:t>Dowell, M L &amp; Bridges, L.M. (2020)  A Perspective on Wikipedia: Approaches for educational use.  Journal of Academic Librarianship, 46:1, </a:t>
            </a:r>
            <a:r>
              <a:rPr lang="en-ZA" sz="1050" u="sng">
                <a:solidFill>
                  <a:srgbClr val="E9711C"/>
                </a:solidFill>
                <a:latin typeface="Arial"/>
                <a:ea typeface="Arial"/>
                <a:cs typeface="Arial"/>
                <a:sym typeface="Arial"/>
                <a:hlinkClick r:id="rId11"/>
              </a:rPr>
              <a:t>https://doi.org/10.1016/j.acalib.2019.102090</a:t>
            </a:r>
            <a:endParaRPr sz="1045"/>
          </a:p>
          <a:p>
            <a:pPr indent="-91440" lvl="0" marL="91440" rtl="0" algn="l">
              <a:lnSpc>
                <a:spcPct val="70000"/>
              </a:lnSpc>
              <a:spcBef>
                <a:spcPts val="1400"/>
              </a:spcBef>
              <a:spcAft>
                <a:spcPts val="0"/>
              </a:spcAft>
              <a:buSzPts val="1045"/>
              <a:buChar char=" "/>
            </a:pPr>
            <a:r>
              <a:rPr lang="en-ZA" sz="1045" u="sng">
                <a:solidFill>
                  <a:schemeClr val="hlink"/>
                </a:solidFill>
                <a:hlinkClick r:id="rId12"/>
              </a:rPr>
              <a:t>Emmanuella Goes to School      https://www.youtube.com/watch?v=2qDH4bPvfMw</a:t>
            </a:r>
            <a:r>
              <a:rPr lang="en-ZA" sz="1045" u="sng"/>
              <a:t>      </a:t>
            </a:r>
            <a:endParaRPr/>
          </a:p>
          <a:p>
            <a:pPr indent="-91440" lvl="0" marL="91440" rtl="0" algn="l">
              <a:lnSpc>
                <a:spcPct val="70000"/>
              </a:lnSpc>
              <a:spcBef>
                <a:spcPts val="1400"/>
              </a:spcBef>
              <a:spcAft>
                <a:spcPts val="0"/>
              </a:spcAft>
              <a:buSzPts val="1045"/>
              <a:buChar char=" "/>
            </a:pPr>
            <a:r>
              <a:rPr lang="en-ZA" sz="1045"/>
              <a:t>Evaluating Wikipedia: Tracing the evolution and evaluating the quality of articles </a:t>
            </a:r>
            <a:r>
              <a:rPr lang="en-ZA" sz="1045" u="sng">
                <a:solidFill>
                  <a:schemeClr val="hlink"/>
                </a:solidFill>
                <a:hlinkClick r:id="rId13"/>
              </a:rPr>
              <a:t>https://en.wikipedia.org/wiki/File:Evaluating_Wikipedia_brochure.pdf</a:t>
            </a:r>
            <a:endParaRPr sz="1045"/>
          </a:p>
          <a:p>
            <a:pPr indent="-91440" lvl="0" marL="91440" rtl="0" algn="l">
              <a:lnSpc>
                <a:spcPct val="70000"/>
              </a:lnSpc>
              <a:spcBef>
                <a:spcPts val="1400"/>
              </a:spcBef>
              <a:spcAft>
                <a:spcPts val="0"/>
              </a:spcAft>
              <a:buSzPts val="1045"/>
              <a:buChar char=" "/>
            </a:pPr>
            <a:r>
              <a:rPr lang="en-ZA" sz="1045"/>
              <a:t>Jennings, E.  (2008) Using Wikipedia to Teach Information Literacy, College &amp; Undergraduate Libraries, 15:4, 432-437, DOI: </a:t>
            </a:r>
            <a:r>
              <a:rPr lang="en-ZA" sz="1045" u="sng">
                <a:solidFill>
                  <a:schemeClr val="hlink"/>
                </a:solidFill>
                <a:hlinkClick r:id="rId14"/>
              </a:rPr>
              <a:t>10.1080/10691310802554895</a:t>
            </a:r>
            <a:endParaRPr sz="1045" u="sng"/>
          </a:p>
          <a:p>
            <a:pPr indent="-91440" lvl="0" marL="91440" rtl="0" algn="l">
              <a:lnSpc>
                <a:spcPct val="70000"/>
              </a:lnSpc>
              <a:spcBef>
                <a:spcPts val="1400"/>
              </a:spcBef>
              <a:spcAft>
                <a:spcPts val="0"/>
              </a:spcAft>
              <a:buSzPts val="1045"/>
              <a:buChar char=" "/>
            </a:pPr>
            <a:r>
              <a:rPr lang="en-ZA" sz="1045"/>
              <a:t>Lubbock, J. (2018). Wikipedia and libraries. </a:t>
            </a:r>
            <a:r>
              <a:rPr i="1" lang="en-ZA" sz="1045"/>
              <a:t>Alexandria</a:t>
            </a:r>
            <a:r>
              <a:rPr lang="en-ZA" sz="1045"/>
              <a:t>, </a:t>
            </a:r>
            <a:r>
              <a:rPr i="1" lang="en-ZA" sz="1045"/>
              <a:t>28</a:t>
            </a:r>
            <a:r>
              <a:rPr lang="en-ZA" sz="1045"/>
              <a:t>(1), 55–68. </a:t>
            </a:r>
            <a:r>
              <a:rPr lang="en-ZA" sz="1045" u="sng">
                <a:solidFill>
                  <a:schemeClr val="hlink"/>
                </a:solidFill>
                <a:hlinkClick r:id="rId15"/>
              </a:rPr>
              <a:t>https://doi.org/10.1177/0955749018794968</a:t>
            </a:r>
            <a:endParaRPr sz="1045"/>
          </a:p>
          <a:p>
            <a:pPr indent="-91440" lvl="0" marL="91440" rtl="0" algn="l">
              <a:lnSpc>
                <a:spcPct val="70000"/>
              </a:lnSpc>
              <a:spcBef>
                <a:spcPts val="1400"/>
              </a:spcBef>
              <a:spcAft>
                <a:spcPts val="0"/>
              </a:spcAft>
              <a:buSzPts val="1045"/>
              <a:buChar char=" "/>
            </a:pPr>
            <a:r>
              <a:rPr lang="en-ZA" sz="1045" u="sng">
                <a:solidFill>
                  <a:schemeClr val="hlink"/>
                </a:solidFill>
                <a:hlinkClick r:id="rId16"/>
              </a:rPr>
              <a:t>Oliver, J.</a:t>
            </a:r>
            <a:r>
              <a:rPr lang="en-ZA" sz="1045"/>
              <a:t> (2015), "One-shot Wikipedia: an edit-sprint toward information literacy", </a:t>
            </a:r>
            <a:r>
              <a:rPr i="1" lang="en-ZA" sz="1045" u="sng">
                <a:solidFill>
                  <a:schemeClr val="hlink"/>
                </a:solidFill>
                <a:hlinkClick r:id="rId17"/>
              </a:rPr>
              <a:t>Reference Services Review</a:t>
            </a:r>
            <a:r>
              <a:rPr lang="en-ZA" sz="1045"/>
              <a:t>, Vol. 43 No. 1, pp. 81-97. </a:t>
            </a:r>
            <a:r>
              <a:rPr lang="en-ZA" sz="1045" u="sng">
                <a:solidFill>
                  <a:schemeClr val="hlink"/>
                </a:solidFill>
                <a:hlinkClick r:id="rId18"/>
              </a:rPr>
              <a:t>https://doi.org/10.1108/RSR-10-2014-0043</a:t>
            </a:r>
            <a:endParaRPr sz="1045"/>
          </a:p>
          <a:p>
            <a:pPr indent="-91440" lvl="0" marL="91440" rtl="0" algn="l">
              <a:lnSpc>
                <a:spcPct val="70000"/>
              </a:lnSpc>
              <a:spcBef>
                <a:spcPts val="1400"/>
              </a:spcBef>
              <a:spcAft>
                <a:spcPts val="0"/>
              </a:spcAft>
              <a:buSzPts val="1045"/>
              <a:buChar char=" "/>
            </a:pPr>
            <a:r>
              <a:rPr lang="en-ZA" sz="1045"/>
              <a:t>Proffitt, M. (2018).  Leveraging Wikipedia: connecting communities of knowledge.  Chicago: ALA Editions, the American Library Association</a:t>
            </a:r>
            <a:endParaRPr/>
          </a:p>
          <a:p>
            <a:pPr indent="-91440" lvl="0" marL="91440" rtl="0" algn="l">
              <a:lnSpc>
                <a:spcPct val="70000"/>
              </a:lnSpc>
              <a:spcBef>
                <a:spcPts val="1400"/>
              </a:spcBef>
              <a:spcAft>
                <a:spcPts val="0"/>
              </a:spcAft>
              <a:buSzPts val="1045"/>
              <a:buChar char=" "/>
            </a:pPr>
            <a:r>
              <a:rPr lang="en-ZA" sz="1045"/>
              <a:t>Wikipedia:Research help/Librarians and Teachers  </a:t>
            </a:r>
            <a:r>
              <a:rPr lang="en-ZA" sz="1045" u="sng">
                <a:solidFill>
                  <a:schemeClr val="hlink"/>
                </a:solidFill>
                <a:hlinkClick r:id="rId19"/>
              </a:rPr>
              <a:t>https://en.wikipedia.org/wiki/Wikipedia:Research_help/Librarians_and_Teachers</a:t>
            </a:r>
            <a:endParaRPr sz="1045"/>
          </a:p>
          <a:p>
            <a:pPr indent="-25081" lvl="0" marL="91440" rtl="0" algn="l">
              <a:lnSpc>
                <a:spcPct val="70000"/>
              </a:lnSpc>
              <a:spcBef>
                <a:spcPts val="1400"/>
              </a:spcBef>
              <a:spcAft>
                <a:spcPts val="0"/>
              </a:spcAft>
              <a:buSzPts val="1045"/>
              <a:buNone/>
            </a:pPr>
            <a:r>
              <a:t/>
            </a:r>
            <a:endParaRPr sz="1045"/>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WIKI EDUCATION </a:t>
            </a:r>
            <a:endParaRPr/>
          </a:p>
        </p:txBody>
      </p:sp>
      <p:pic>
        <p:nvPicPr>
          <p:cNvPr id="122" name="Google Shape;122;p5"/>
          <p:cNvPicPr preferRelativeResize="0"/>
          <p:nvPr>
            <p:ph idx="1" type="body"/>
          </p:nvPr>
        </p:nvPicPr>
        <p:blipFill rotWithShape="1">
          <a:blip r:embed="rId3">
            <a:alphaModFix/>
          </a:blip>
          <a:srcRect b="5128" l="0" r="3487" t="4157"/>
          <a:stretch/>
        </p:blipFill>
        <p:spPr>
          <a:xfrm>
            <a:off x="665258" y="1943100"/>
            <a:ext cx="5809890" cy="4368801"/>
          </a:xfrm>
          <a:prstGeom prst="rect">
            <a:avLst/>
          </a:prstGeom>
          <a:noFill/>
          <a:ln>
            <a:noFill/>
          </a:ln>
        </p:spPr>
      </p:pic>
      <p:pic>
        <p:nvPicPr>
          <p:cNvPr id="123" name="Google Shape;123;p5"/>
          <p:cNvPicPr preferRelativeResize="0"/>
          <p:nvPr/>
        </p:nvPicPr>
        <p:blipFill rotWithShape="1">
          <a:blip r:embed="rId4">
            <a:alphaModFix/>
          </a:blip>
          <a:srcRect b="22407" l="15186" r="16368" t="56111"/>
          <a:stretch/>
        </p:blipFill>
        <p:spPr>
          <a:xfrm>
            <a:off x="6475148" y="2045716"/>
            <a:ext cx="5716852" cy="1473200"/>
          </a:xfrm>
          <a:prstGeom prst="rect">
            <a:avLst/>
          </a:prstGeom>
          <a:noFill/>
          <a:ln>
            <a:noFill/>
          </a:ln>
        </p:spPr>
      </p:pic>
      <p:pic>
        <p:nvPicPr>
          <p:cNvPr id="124" name="Google Shape;124;p5"/>
          <p:cNvPicPr preferRelativeResize="0"/>
          <p:nvPr/>
        </p:nvPicPr>
        <p:blipFill rotWithShape="1">
          <a:blip r:embed="rId5">
            <a:alphaModFix/>
          </a:blip>
          <a:srcRect b="15369" l="15481" r="23333" t="26852"/>
          <a:stretch/>
        </p:blipFill>
        <p:spPr>
          <a:xfrm>
            <a:off x="6845300" y="3471252"/>
            <a:ext cx="4483100" cy="33867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g76c89a92d3_0_0"/>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ZA"/>
              <a:t>STUDENTS WORKING ON WIKIPEDIA WRITING ASSIGNMENTS  SAY: </a:t>
            </a:r>
            <a:endParaRPr/>
          </a:p>
        </p:txBody>
      </p:sp>
      <p:sp>
        <p:nvSpPr>
          <p:cNvPr id="130" name="Google Shape;130;g76c89a92d3_0_0"/>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sz="1100">
              <a:latin typeface="Arial"/>
              <a:ea typeface="Arial"/>
              <a:cs typeface="Arial"/>
              <a:sym typeface="Arial"/>
            </a:endParaRPr>
          </a:p>
          <a:p>
            <a:pPr indent="-419100" lvl="0" marL="457200" rtl="0" algn="l">
              <a:spcBef>
                <a:spcPts val="1200"/>
              </a:spcBef>
              <a:spcAft>
                <a:spcPts val="0"/>
              </a:spcAft>
              <a:buSzPts val="3000"/>
              <a:buChar char="●"/>
            </a:pPr>
            <a:r>
              <a:rPr lang="en-ZA" sz="3000"/>
              <a:t>Great for expanding writing and research skills</a:t>
            </a:r>
            <a:endParaRPr sz="3000"/>
          </a:p>
          <a:p>
            <a:pPr indent="-419100" lvl="0" marL="457200" rtl="0" algn="l">
              <a:spcBef>
                <a:spcPts val="0"/>
              </a:spcBef>
              <a:spcAft>
                <a:spcPts val="0"/>
              </a:spcAft>
              <a:buSzPts val="3000"/>
              <a:buChar char="●"/>
            </a:pPr>
            <a:r>
              <a:rPr lang="en-ZA" sz="3000"/>
              <a:t>Writing for a large audience builds confidence in one’s own voice</a:t>
            </a:r>
            <a:endParaRPr sz="3000"/>
          </a:p>
          <a:p>
            <a:pPr indent="-419100" lvl="0" marL="457200" rtl="0" algn="l">
              <a:spcBef>
                <a:spcPts val="0"/>
              </a:spcBef>
              <a:spcAft>
                <a:spcPts val="0"/>
              </a:spcAft>
              <a:buSzPts val="3000"/>
              <a:buChar char="●"/>
            </a:pPr>
            <a:r>
              <a:rPr lang="en-ZA" sz="3000"/>
              <a:t>Satisfying to contribute to a resource used worldwide</a:t>
            </a:r>
            <a:endParaRPr sz="3000"/>
          </a:p>
          <a:p>
            <a:pPr indent="-419100" lvl="0" marL="457200" rtl="0" algn="l">
              <a:spcBef>
                <a:spcPts val="0"/>
              </a:spcBef>
              <a:spcAft>
                <a:spcPts val="0"/>
              </a:spcAft>
              <a:buSzPts val="3000"/>
              <a:buChar char="●"/>
            </a:pPr>
            <a:r>
              <a:rPr lang="en-ZA" sz="3000"/>
              <a:t>Understanding how Wikipedia works is a necessary digital literacy learning</a:t>
            </a:r>
            <a:endParaRPr sz="3000"/>
          </a:p>
          <a:p>
            <a:pPr indent="-419100" lvl="0" marL="457200" rtl="0" algn="l">
              <a:spcBef>
                <a:spcPts val="0"/>
              </a:spcBef>
              <a:spcAft>
                <a:spcPts val="0"/>
              </a:spcAft>
              <a:buSzPts val="3000"/>
              <a:buChar char="●"/>
            </a:pPr>
            <a:r>
              <a:rPr lang="en-ZA" sz="3000"/>
              <a:t>It’s gratifying that all that hard work lives on.</a:t>
            </a:r>
            <a:endParaRPr sz="3000"/>
          </a:p>
          <a:p>
            <a:pPr indent="0" lvl="0" marL="0" rtl="0" algn="l">
              <a:spcBef>
                <a:spcPts val="1200"/>
              </a:spcBef>
              <a:spcAft>
                <a:spcPts val="0"/>
              </a:spcAft>
              <a:buNone/>
            </a:pPr>
            <a:r>
              <a:t/>
            </a:r>
            <a:endParaRPr sz="1100">
              <a:latin typeface="Arial"/>
              <a:ea typeface="Arial"/>
              <a:cs typeface="Arial"/>
              <a:sym typeface="Arial"/>
            </a:endParaRPr>
          </a:p>
          <a:p>
            <a:pPr indent="0" lvl="0" marL="0" rtl="0" algn="l">
              <a:spcBef>
                <a:spcPts val="1200"/>
              </a:spcBef>
              <a:spcAft>
                <a:spcPts val="0"/>
              </a:spcAft>
              <a:buNone/>
            </a:pPr>
            <a:r>
              <a:rPr lang="en-ZA" sz="1100">
                <a:latin typeface="Arial"/>
                <a:ea typeface="Arial"/>
                <a:cs typeface="Arial"/>
                <a:sym typeface="Arial"/>
              </a:rPr>
              <a:t>http</a:t>
            </a:r>
            <a:r>
              <a:rPr lang="en-ZA" sz="1100" u="sng">
                <a:solidFill>
                  <a:schemeClr val="hlink"/>
                </a:solidFill>
                <a:latin typeface="Arial"/>
                <a:ea typeface="Arial"/>
                <a:cs typeface="Arial"/>
                <a:sym typeface="Arial"/>
                <a:hlinkClick r:id="rId3"/>
              </a:rPr>
              <a:t>s://wikiedu.org/blog/2020/02/03/what-do-students-think-of-adding-to-wikipedia-as-an-assignment/</a:t>
            </a:r>
            <a:endParaRPr sz="110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en-ZA"/>
              <a:t>WE NEED TO KNOW HOW WIKIMEDIA WORKS </a:t>
            </a:r>
            <a:endParaRPr/>
          </a:p>
        </p:txBody>
      </p:sp>
      <p:pic>
        <p:nvPicPr>
          <p:cNvPr id="136" name="Google Shape;136;p6"/>
          <p:cNvPicPr preferRelativeResize="0"/>
          <p:nvPr>
            <p:ph idx="1" type="body"/>
          </p:nvPr>
        </p:nvPicPr>
        <p:blipFill rotWithShape="1">
          <a:blip r:embed="rId3">
            <a:alphaModFix/>
          </a:blip>
          <a:srcRect b="0" l="0" r="0" t="0"/>
          <a:stretch/>
        </p:blipFill>
        <p:spPr>
          <a:xfrm>
            <a:off x="3302000" y="2044699"/>
            <a:ext cx="6438905" cy="4362359"/>
          </a:xfrm>
          <a:prstGeom prst="rect">
            <a:avLst/>
          </a:prstGeom>
          <a:noFill/>
          <a:ln>
            <a:noFill/>
          </a:ln>
        </p:spPr>
      </p:pic>
      <p:sp>
        <p:nvSpPr>
          <p:cNvPr id="137" name="Google Shape;137;p6"/>
          <p:cNvSpPr/>
          <p:nvPr/>
        </p:nvSpPr>
        <p:spPr>
          <a:xfrm>
            <a:off x="3187700" y="2967334"/>
            <a:ext cx="5956300"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Twentieth Century"/>
              <a:ea typeface="Twentieth Century"/>
              <a:cs typeface="Twentieth Century"/>
              <a:sym typeface="Twentieth Century"/>
            </a:endParaRPr>
          </a:p>
          <a:p>
            <a:pPr indent="0" lvl="0" marL="0" marR="0" rtl="0" algn="ctr">
              <a:lnSpc>
                <a:spcPct val="100000"/>
              </a:lnSpc>
              <a:spcBef>
                <a:spcPts val="0"/>
              </a:spcBef>
              <a:spcAft>
                <a:spcPts val="0"/>
              </a:spcAft>
              <a:buClr>
                <a:srgbClr val="000000"/>
              </a:buClr>
              <a:buSzPts val="800"/>
              <a:buFont typeface="Arial"/>
              <a:buNone/>
            </a:pPr>
            <a:r>
              <a:rPr b="0" i="0" lang="en-ZA" sz="800" u="none" cap="none" strike="noStrike">
                <a:solidFill>
                  <a:schemeClr val="dk1"/>
                </a:solidFill>
                <a:latin typeface="Twentieth Century"/>
                <a:ea typeface="Twentieth Century"/>
                <a:cs typeface="Twentieth Century"/>
                <a:sym typeface="Twentieth Century"/>
              </a:rPr>
              <a:t>This media is available in the holdings of the National Archives and Records Administration, cataloged under the National Archives Identifier (NAID) 557858.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g76abafa5e1_0_48"/>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ZA"/>
              <a:t>A short video interlude</a:t>
            </a:r>
            <a:endParaRPr/>
          </a:p>
        </p:txBody>
      </p:sp>
      <p:sp>
        <p:nvSpPr>
          <p:cNvPr id="143" name="Google Shape;143;g76abafa5e1_0_48"/>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215582" lvl="0" marL="91440" rtl="0" algn="l">
              <a:lnSpc>
                <a:spcPct val="70000"/>
              </a:lnSpc>
              <a:spcBef>
                <a:spcPts val="1400"/>
              </a:spcBef>
              <a:spcAft>
                <a:spcPts val="0"/>
              </a:spcAft>
              <a:buSzPts val="3000"/>
              <a:buChar char=" "/>
            </a:pPr>
            <a:r>
              <a:rPr lang="en-ZA" sz="3000">
                <a:solidFill>
                  <a:schemeClr val="hlink"/>
                </a:solidFill>
                <a:uFill>
                  <a:noFill/>
                </a:uFill>
                <a:hlinkClick r:id="rId3"/>
              </a:rPr>
              <a:t>Emmanuella Goes to School  </a:t>
            </a:r>
            <a:endParaRPr/>
          </a:p>
          <a:p>
            <a:pPr indent="-215582" lvl="0" marL="91440" rtl="0" algn="l">
              <a:lnSpc>
                <a:spcPct val="70000"/>
              </a:lnSpc>
              <a:spcBef>
                <a:spcPts val="1400"/>
              </a:spcBef>
              <a:spcAft>
                <a:spcPts val="0"/>
              </a:spcAft>
              <a:buSzPts val="3000"/>
              <a:buChar char=" "/>
            </a:pPr>
            <a:r>
              <a:rPr lang="en-ZA" sz="3000">
                <a:solidFill>
                  <a:schemeClr val="hlink"/>
                </a:solidFill>
                <a:uFill>
                  <a:noFill/>
                </a:uFill>
                <a:hlinkClick r:id="rId4"/>
              </a:rPr>
              <a:t>    https://www.youtube.com/</a:t>
            </a:r>
            <a:r>
              <a:rPr lang="en-ZA" sz="3000" u="sng">
                <a:solidFill>
                  <a:schemeClr val="hlink"/>
                </a:solidFill>
                <a:hlinkClick r:id="rId5"/>
              </a:rPr>
              <a:t>watch?v=2qDH4bPvfMw</a:t>
            </a:r>
            <a:r>
              <a:rPr lang="en-ZA" sz="3000" u="sng"/>
              <a:t>    </a:t>
            </a:r>
            <a:endParaRPr sz="3000"/>
          </a:p>
        </p:txBody>
      </p:sp>
      <p:pic>
        <p:nvPicPr>
          <p:cNvPr id="144" name="Google Shape;144;g76abafa5e1_0_48"/>
          <p:cNvPicPr preferRelativeResize="0"/>
          <p:nvPr/>
        </p:nvPicPr>
        <p:blipFill rotWithShape="1">
          <a:blip r:embed="rId6">
            <a:alphaModFix/>
          </a:blip>
          <a:srcRect b="40014" l="0" r="36406" t="18328"/>
          <a:stretch/>
        </p:blipFill>
        <p:spPr>
          <a:xfrm>
            <a:off x="2727975" y="3430625"/>
            <a:ext cx="5383024" cy="2820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g76abafa5e1_0_40"/>
          <p:cNvSpPr txBox="1"/>
          <p:nvPr>
            <p:ph type="title"/>
          </p:nvPr>
        </p:nvSpPr>
        <p:spPr>
          <a:xfrm>
            <a:off x="1024128" y="585216"/>
            <a:ext cx="9720000" cy="1499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76abafa5e1_0_40"/>
          <p:cNvSpPr txBox="1"/>
          <p:nvPr>
            <p:ph idx="1" type="body"/>
          </p:nvPr>
        </p:nvSpPr>
        <p:spPr>
          <a:xfrm>
            <a:off x="1024128" y="2286000"/>
            <a:ext cx="9720000" cy="4023300"/>
          </a:xfrm>
          <a:prstGeom prst="rect">
            <a:avLst/>
          </a:prstGeom>
        </p:spPr>
        <p:txBody>
          <a:bodyPr anchorCtr="0" anchor="t" bIns="45700" lIns="45700" spcFirstLastPara="1" rIns="45700" wrap="square" tIns="45700">
            <a:noAutofit/>
          </a:bodyPr>
          <a:lstStyle/>
          <a:p>
            <a:pPr indent="0" lvl="0" marL="0" rtl="0" algn="l">
              <a:spcBef>
                <a:spcPts val="1200"/>
              </a:spcBef>
              <a:spcAft>
                <a:spcPts val="0"/>
              </a:spcAft>
              <a:buNone/>
            </a:pPr>
            <a:r>
              <a:t/>
            </a:r>
            <a:endParaRPr/>
          </a:p>
        </p:txBody>
      </p:sp>
      <p:pic>
        <p:nvPicPr>
          <p:cNvPr id="151" name="Google Shape;151;g76abafa5e1_0_40"/>
          <p:cNvPicPr preferRelativeResize="0"/>
          <p:nvPr/>
        </p:nvPicPr>
        <p:blipFill rotWithShape="1">
          <a:blip r:embed="rId3">
            <a:alphaModFix/>
          </a:blip>
          <a:srcRect b="4602" l="0" r="2543" t="3341"/>
          <a:stretch/>
        </p:blipFill>
        <p:spPr>
          <a:xfrm>
            <a:off x="1636738" y="219600"/>
            <a:ext cx="8494774" cy="64188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2019-05-20T12:49:10Z</dcterms:created>
  <dc:creator>Ingrid Thomson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0x010100BD8B5C53EE531A43BB382BE4E2E42467</vt:lpwstr>
  </property>
</Properties>
</file>