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Lst>
  <p:sldSz cx="21945600" cy="3291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63"/>
  </p:normalViewPr>
  <p:slideViewPr>
    <p:cSldViewPr snapToGrid="0" snapToObjects="1">
      <p:cViewPr varScale="1">
        <p:scale>
          <a:sx n="26" d="100"/>
          <a:sy n="26" d="100"/>
        </p:scale>
        <p:origin x="298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241751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3023841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2801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41F1E-2CB0-094A-B110-78047D70D781}"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49259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841F1E-2CB0-094A-B110-78047D70D781}"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342562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841F1E-2CB0-094A-B110-78047D70D781}"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48625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841F1E-2CB0-094A-B110-78047D70D781}" type="datetimeFigureOut">
              <a:rPr lang="en-US" smtClean="0"/>
              <a:t>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2300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841F1E-2CB0-094A-B110-78047D70D781}" type="datetimeFigureOut">
              <a:rPr lang="en-US" smtClean="0"/>
              <a:t>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411109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41F1E-2CB0-094A-B110-78047D70D781}" type="datetimeFigureOut">
              <a:rPr lang="en-US" smtClean="0"/>
              <a:t>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1748943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C841F1E-2CB0-094A-B110-78047D70D781}"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283258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C841F1E-2CB0-094A-B110-78047D70D781}"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7BA5-8936-A443-B10A-71157A28B996}" type="slidenum">
              <a:rPr lang="en-US" smtClean="0"/>
              <a:t>‹#›</a:t>
            </a:fld>
            <a:endParaRPr lang="en-US"/>
          </a:p>
        </p:txBody>
      </p:sp>
    </p:spTree>
    <p:extLst>
      <p:ext uri="{BB962C8B-B14F-4D97-AF65-F5344CB8AC3E}">
        <p14:creationId xmlns:p14="http://schemas.microsoft.com/office/powerpoint/2010/main" val="2944092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C841F1E-2CB0-094A-B110-78047D70D781}" type="datetimeFigureOut">
              <a:rPr lang="en-US" smtClean="0"/>
              <a:t>2/5/2020</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5C47BA5-8936-A443-B10A-71157A28B996}" type="slidenum">
              <a:rPr lang="en-US" smtClean="0"/>
              <a:t>‹#›</a:t>
            </a:fld>
            <a:endParaRPr lang="en-US"/>
          </a:p>
        </p:txBody>
      </p:sp>
    </p:spTree>
    <p:extLst>
      <p:ext uri="{BB962C8B-B14F-4D97-AF65-F5344CB8AC3E}">
        <p14:creationId xmlns:p14="http://schemas.microsoft.com/office/powerpoint/2010/main" val="482854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png"/><Relationship Id="rId21" Type="http://schemas.openxmlformats.org/officeDocument/2006/relationships/image" Target="../media/image18.tiff"/><Relationship Id="rId34"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7.tiff"/><Relationship Id="rId29" Type="http://schemas.openxmlformats.org/officeDocument/2006/relationships/image" Target="../media/image26.png"/><Relationship Id="rId41"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dx.doi.org/10.1111/1752-1688.12363" TargetMode="External"/><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png"/><Relationship Id="rId40" Type="http://schemas.openxmlformats.org/officeDocument/2006/relationships/image" Target="../media/image37.png"/><Relationship Id="rId5"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20.tiff"/><Relationship Id="rId28" Type="http://schemas.openxmlformats.org/officeDocument/2006/relationships/image" Target="../media/image25.png"/><Relationship Id="rId36" Type="http://schemas.openxmlformats.org/officeDocument/2006/relationships/image" Target="../media/image33.png"/><Relationship Id="rId10" Type="http://schemas.openxmlformats.org/officeDocument/2006/relationships/image" Target="../media/image8.tiff"/><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hyperlink" Target="http://www.hydroshare.org/" TargetMode="External"/><Relationship Id="rId9" Type="http://schemas.openxmlformats.org/officeDocument/2006/relationships/image" Target="../media/image7.tiff"/><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png"/><Relationship Id="rId8" Type="http://schemas.openxmlformats.org/officeDocument/2006/relationships/image" Target="../media/image6.png"/><Relationship Id="rId3" Type="http://schemas.openxmlformats.org/officeDocument/2006/relationships/image" Target="../media/image2.jpe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EF29-09D4-914E-B1B9-5D7C09DDF60E}"/>
              </a:ext>
            </a:extLst>
          </p:cNvPr>
          <p:cNvSpPr>
            <a:spLocks noGrp="1"/>
          </p:cNvSpPr>
          <p:nvPr>
            <p:ph type="title"/>
          </p:nvPr>
        </p:nvSpPr>
        <p:spPr>
          <a:xfrm>
            <a:off x="4968143" y="1066740"/>
            <a:ext cx="17091757" cy="2108403"/>
          </a:xfrm>
        </p:spPr>
        <p:txBody>
          <a:bodyPr>
            <a:normAutofit fontScale="90000"/>
          </a:bodyPr>
          <a:lstStyle/>
          <a:p>
            <a:r>
              <a:rPr lang="en-US" sz="4000" dirty="0">
                <a:cs typeface="KufiStandardGK" pitchFamily="2" charset="-78"/>
              </a:rPr>
              <a:t>CSSI Framework: HydroShare: Cyberinfrastructure for Advancing Hydrologic Knowledge through Collaborative Integration of Data Science, Modeling and Analysis</a:t>
            </a:r>
            <a:br>
              <a:rPr lang="en-US" sz="5040" dirty="0">
                <a:cs typeface="KufiStandardGK" pitchFamily="2" charset="-78"/>
              </a:rPr>
            </a:br>
            <a:r>
              <a:rPr lang="en-US" sz="3600" dirty="0">
                <a:cs typeface="KufiStandardGK" pitchFamily="2" charset="-78"/>
              </a:rPr>
              <a:t>David </a:t>
            </a:r>
            <a:r>
              <a:rPr lang="en-US" sz="3600" dirty="0" err="1">
                <a:cs typeface="KufiStandardGK" pitchFamily="2" charset="-78"/>
              </a:rPr>
              <a:t>Tarboton</a:t>
            </a:r>
            <a:r>
              <a:rPr lang="en-US" sz="3600" baseline="30000" dirty="0" err="1">
                <a:cs typeface="KufiStandardGK" pitchFamily="2" charset="-78"/>
              </a:rPr>
              <a:t>a</a:t>
            </a:r>
            <a:r>
              <a:rPr lang="en-US" sz="3600" dirty="0">
                <a:cs typeface="KufiStandardGK" pitchFamily="2" charset="-78"/>
              </a:rPr>
              <a:t>, Ray </a:t>
            </a:r>
            <a:r>
              <a:rPr lang="en-US" sz="3600" dirty="0" err="1">
                <a:cs typeface="KufiStandardGK" pitchFamily="2" charset="-78"/>
              </a:rPr>
              <a:t>Idaszak</a:t>
            </a:r>
            <a:r>
              <a:rPr lang="en-US" sz="3600" baseline="30000" dirty="0" err="1">
                <a:cs typeface="KufiStandardGK" pitchFamily="2" charset="-78"/>
              </a:rPr>
              <a:t>b</a:t>
            </a:r>
            <a:r>
              <a:rPr lang="en-US" sz="3600" dirty="0">
                <a:cs typeface="KufiStandardGK" pitchFamily="2" charset="-78"/>
              </a:rPr>
              <a:t>, Shaowen </a:t>
            </a:r>
            <a:r>
              <a:rPr lang="en-US" sz="3600" dirty="0" err="1">
                <a:cs typeface="KufiStandardGK" pitchFamily="2" charset="-78"/>
              </a:rPr>
              <a:t>Wang</a:t>
            </a:r>
            <a:r>
              <a:rPr lang="en-US" sz="3600" baseline="30000" dirty="0" err="1">
                <a:cs typeface="KufiStandardGK" pitchFamily="2" charset="-78"/>
              </a:rPr>
              <a:t>c</a:t>
            </a:r>
            <a:r>
              <a:rPr lang="en-US" sz="3600" dirty="0">
                <a:cs typeface="KufiStandardGK" pitchFamily="2" charset="-78"/>
              </a:rPr>
              <a:t>, Jeffery </a:t>
            </a:r>
            <a:r>
              <a:rPr lang="en-US" sz="3600" dirty="0" err="1">
                <a:cs typeface="KufiStandardGK" pitchFamily="2" charset="-78"/>
              </a:rPr>
              <a:t>Horsburgh</a:t>
            </a:r>
            <a:r>
              <a:rPr lang="en-US" sz="3600" baseline="30000" dirty="0" err="1">
                <a:cs typeface="KufiStandardGK" pitchFamily="2" charset="-78"/>
              </a:rPr>
              <a:t>a</a:t>
            </a:r>
            <a:r>
              <a:rPr lang="en-US" sz="3600" dirty="0">
                <a:cs typeface="KufiStandardGK" pitchFamily="2" charset="-78"/>
              </a:rPr>
              <a:t>, Dan </a:t>
            </a:r>
            <a:r>
              <a:rPr lang="en-US" sz="3600" dirty="0" err="1">
                <a:cs typeface="KufiStandardGK" pitchFamily="2" charset="-78"/>
              </a:rPr>
              <a:t>Ames</a:t>
            </a:r>
            <a:r>
              <a:rPr lang="en-US" sz="3600" baseline="30000" dirty="0" err="1">
                <a:cs typeface="KufiStandardGK" pitchFamily="2" charset="-78"/>
              </a:rPr>
              <a:t>d</a:t>
            </a:r>
            <a:r>
              <a:rPr lang="en-US" sz="3600" dirty="0">
                <a:cs typeface="KufiStandardGK" pitchFamily="2" charset="-78"/>
              </a:rPr>
              <a:t>, Jon </a:t>
            </a:r>
            <a:r>
              <a:rPr lang="en-US" sz="3600" dirty="0" err="1">
                <a:cs typeface="KufiStandardGK" pitchFamily="2" charset="-78"/>
              </a:rPr>
              <a:t>Goodall</a:t>
            </a:r>
            <a:r>
              <a:rPr lang="en-US" sz="3600" baseline="30000" dirty="0" err="1">
                <a:cs typeface="KufiStandardGK" pitchFamily="2" charset="-78"/>
              </a:rPr>
              <a:t>f</a:t>
            </a:r>
            <a:r>
              <a:rPr lang="en-US" sz="3600" dirty="0">
                <a:cs typeface="KufiStandardGK" pitchFamily="2" charset="-78"/>
              </a:rPr>
              <a:t>, Alva Couch</a:t>
            </a:r>
            <a:r>
              <a:rPr lang="en-US" sz="3600" baseline="30000" dirty="0">
                <a:cs typeface="KufiStandardGK" pitchFamily="2" charset="-78"/>
              </a:rPr>
              <a:t>e</a:t>
            </a:r>
            <a:r>
              <a:rPr lang="en-US" sz="3600" dirty="0">
                <a:cs typeface="KufiStandardGK" pitchFamily="2" charset="-78"/>
              </a:rPr>
              <a:t>, Hong </a:t>
            </a:r>
            <a:r>
              <a:rPr lang="en-US" sz="3600" dirty="0" err="1">
                <a:cs typeface="KufiStandardGK" pitchFamily="2" charset="-78"/>
              </a:rPr>
              <a:t>Yi</a:t>
            </a:r>
            <a:r>
              <a:rPr lang="en-US" sz="3600" baseline="30000" dirty="0" err="1">
                <a:cs typeface="KufiStandardGK" pitchFamily="2" charset="-78"/>
              </a:rPr>
              <a:t>b</a:t>
            </a:r>
            <a:br>
              <a:rPr lang="en-US" sz="4000" dirty="0">
                <a:cs typeface="KufiStandardGK" pitchFamily="2" charset="-78"/>
              </a:rPr>
            </a:br>
            <a:r>
              <a:rPr lang="en-US" sz="2700" baseline="30000" dirty="0" err="1">
                <a:cs typeface="KufiStandardGK" pitchFamily="2" charset="-78"/>
              </a:rPr>
              <a:t>a</a:t>
            </a:r>
            <a:r>
              <a:rPr lang="en-US" sz="2700" dirty="0" err="1">
                <a:cs typeface="KufiStandardGK" pitchFamily="2" charset="-78"/>
              </a:rPr>
              <a:t>Utah</a:t>
            </a:r>
            <a:r>
              <a:rPr lang="en-US" sz="2700" dirty="0">
                <a:cs typeface="KufiStandardGK" pitchFamily="2" charset="-78"/>
              </a:rPr>
              <a:t> State University, </a:t>
            </a:r>
            <a:r>
              <a:rPr lang="en-US" sz="2700" baseline="30000" dirty="0" err="1">
                <a:cs typeface="KufiStandardGK" pitchFamily="2" charset="-78"/>
              </a:rPr>
              <a:t>b</a:t>
            </a:r>
            <a:r>
              <a:rPr lang="en-US" sz="2700" dirty="0" err="1">
                <a:cs typeface="KufiStandardGK" pitchFamily="2" charset="-78"/>
              </a:rPr>
              <a:t>RENCI</a:t>
            </a:r>
            <a:r>
              <a:rPr lang="en-US" sz="2700" dirty="0">
                <a:cs typeface="KufiStandardGK" pitchFamily="2" charset="-78"/>
              </a:rPr>
              <a:t> University of North Carolina, </a:t>
            </a:r>
            <a:r>
              <a:rPr lang="en-US" sz="2700" baseline="30000" dirty="0" err="1">
                <a:cs typeface="KufiStandardGK" pitchFamily="2" charset="-78"/>
              </a:rPr>
              <a:t>c</a:t>
            </a:r>
            <a:r>
              <a:rPr lang="en-US" sz="2700" dirty="0" err="1">
                <a:cs typeface="KufiStandardGK" pitchFamily="2" charset="-78"/>
              </a:rPr>
              <a:t>University</a:t>
            </a:r>
            <a:r>
              <a:rPr lang="en-US" sz="2700" dirty="0">
                <a:cs typeface="KufiStandardGK" pitchFamily="2" charset="-78"/>
              </a:rPr>
              <a:t> of Illinois, </a:t>
            </a:r>
            <a:r>
              <a:rPr lang="en-US" sz="2700" baseline="30000" dirty="0" err="1">
                <a:cs typeface="KufiStandardGK" pitchFamily="2" charset="-78"/>
              </a:rPr>
              <a:t>d</a:t>
            </a:r>
            <a:r>
              <a:rPr lang="en-US" sz="2700" dirty="0" err="1">
                <a:cs typeface="KufiStandardGK" pitchFamily="2" charset="-78"/>
              </a:rPr>
              <a:t>Brigham</a:t>
            </a:r>
            <a:r>
              <a:rPr lang="en-US" sz="2700" dirty="0">
                <a:cs typeface="KufiStandardGK" pitchFamily="2" charset="-78"/>
              </a:rPr>
              <a:t> Young University, </a:t>
            </a:r>
            <a:r>
              <a:rPr lang="en-US" sz="2700" baseline="30000" dirty="0" err="1">
                <a:cs typeface="KufiStandardGK" pitchFamily="2" charset="-78"/>
              </a:rPr>
              <a:t>e</a:t>
            </a:r>
            <a:r>
              <a:rPr lang="en-US" sz="2700" dirty="0" err="1">
                <a:cs typeface="KufiStandardGK" pitchFamily="2" charset="-78"/>
              </a:rPr>
              <a:t>Tufts</a:t>
            </a:r>
            <a:r>
              <a:rPr lang="en-US" sz="2700" dirty="0">
                <a:cs typeface="KufiStandardGK" pitchFamily="2" charset="-78"/>
              </a:rPr>
              <a:t>, </a:t>
            </a:r>
            <a:r>
              <a:rPr lang="en-US" sz="2700" baseline="30000" dirty="0" err="1">
                <a:cs typeface="KufiStandardGK" pitchFamily="2" charset="-78"/>
              </a:rPr>
              <a:t>f</a:t>
            </a:r>
            <a:r>
              <a:rPr lang="en-US" sz="2700" dirty="0" err="1">
                <a:cs typeface="KufiStandardGK" pitchFamily="2" charset="-78"/>
              </a:rPr>
              <a:t>University</a:t>
            </a:r>
            <a:r>
              <a:rPr lang="en-US" sz="2700" dirty="0">
                <a:cs typeface="KufiStandardGK" pitchFamily="2" charset="-78"/>
              </a:rPr>
              <a:t> of Virginia</a:t>
            </a:r>
            <a:br>
              <a:rPr lang="en-US" sz="5040" dirty="0">
                <a:cs typeface="KufiStandardGK" pitchFamily="2" charset="-78"/>
              </a:rPr>
            </a:br>
            <a:endParaRPr lang="en-US" dirty="0"/>
          </a:p>
        </p:txBody>
      </p:sp>
      <p:pic>
        <p:nvPicPr>
          <p:cNvPr id="5" name="Content Placeholder 4">
            <a:extLst>
              <a:ext uri="{FF2B5EF4-FFF2-40B4-BE49-F238E27FC236}">
                <a16:creationId xmlns:a16="http://schemas.microsoft.com/office/drawing/2014/main" id="{E93110DE-3E88-AD43-96A4-8D3B9C97EDA2}"/>
              </a:ext>
            </a:extLst>
          </p:cNvPr>
          <p:cNvPicPr>
            <a:picLocks noGrp="1" noChangeAspect="1"/>
          </p:cNvPicPr>
          <p:nvPr>
            <p:ph idx="1"/>
          </p:nvPr>
        </p:nvPicPr>
        <p:blipFill>
          <a:blip r:embed="rId2"/>
          <a:stretch>
            <a:fillRect/>
          </a:stretch>
        </p:blipFill>
        <p:spPr>
          <a:xfrm>
            <a:off x="274682" y="231881"/>
            <a:ext cx="1169085" cy="1174516"/>
          </a:xfrm>
        </p:spPr>
      </p:pic>
      <p:sp>
        <p:nvSpPr>
          <p:cNvPr id="6" name="TextBox 5">
            <a:extLst>
              <a:ext uri="{FF2B5EF4-FFF2-40B4-BE49-F238E27FC236}">
                <a16:creationId xmlns:a16="http://schemas.microsoft.com/office/drawing/2014/main" id="{AA668DB0-FB9F-A845-A580-BBE89A910153}"/>
              </a:ext>
            </a:extLst>
          </p:cNvPr>
          <p:cNvSpPr txBox="1"/>
          <p:nvPr/>
        </p:nvSpPr>
        <p:spPr>
          <a:xfrm>
            <a:off x="1699711" y="532956"/>
            <a:ext cx="2623808" cy="480131"/>
          </a:xfrm>
          <a:prstGeom prst="rect">
            <a:avLst/>
          </a:prstGeom>
          <a:noFill/>
        </p:spPr>
        <p:txBody>
          <a:bodyPr wrap="square" rtlCol="0">
            <a:spAutoFit/>
          </a:bodyPr>
          <a:lstStyle/>
          <a:p>
            <a:r>
              <a:rPr lang="en-US" sz="2520" dirty="0"/>
              <a:t>Award #: 1664061</a:t>
            </a:r>
          </a:p>
        </p:txBody>
      </p:sp>
      <p:sp>
        <p:nvSpPr>
          <p:cNvPr id="9" name="Rectangle 8">
            <a:extLst>
              <a:ext uri="{FF2B5EF4-FFF2-40B4-BE49-F238E27FC236}">
                <a16:creationId xmlns:a16="http://schemas.microsoft.com/office/drawing/2014/main" id="{76CD21A8-3D43-CF46-AD41-FA21358F2DF2}"/>
              </a:ext>
            </a:extLst>
          </p:cNvPr>
          <p:cNvSpPr/>
          <p:nvPr/>
        </p:nvSpPr>
        <p:spPr>
          <a:xfrm flipV="1">
            <a:off x="608509" y="2738536"/>
            <a:ext cx="20728583" cy="105582"/>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1">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7" name="TextBox 2">
            <a:extLst>
              <a:ext uri="{FF2B5EF4-FFF2-40B4-BE49-F238E27FC236}">
                <a16:creationId xmlns:a16="http://schemas.microsoft.com/office/drawing/2014/main" id="{E488323B-7E84-C442-8816-5D21FC3EC643}"/>
              </a:ext>
            </a:extLst>
          </p:cNvPr>
          <p:cNvSpPr txBox="1"/>
          <p:nvPr/>
        </p:nvSpPr>
        <p:spPr>
          <a:xfrm>
            <a:off x="15900400" y="141425"/>
            <a:ext cx="5510399" cy="369332"/>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NSF CSSI PI Meeting, Seattle, WA, Feb. 13-14, 2020</a:t>
            </a:r>
          </a:p>
        </p:txBody>
      </p:sp>
      <p:sp>
        <p:nvSpPr>
          <p:cNvPr id="14" name="TextBox 13">
            <a:extLst>
              <a:ext uri="{FF2B5EF4-FFF2-40B4-BE49-F238E27FC236}">
                <a16:creationId xmlns:a16="http://schemas.microsoft.com/office/drawing/2014/main" id="{C441D6F7-DA3C-49F5-9B8E-318DC3415C3F}"/>
              </a:ext>
            </a:extLst>
          </p:cNvPr>
          <p:cNvSpPr txBox="1"/>
          <p:nvPr/>
        </p:nvSpPr>
        <p:spPr>
          <a:xfrm>
            <a:off x="10719201" y="3615497"/>
            <a:ext cx="10939138" cy="3046988"/>
          </a:xfrm>
          <a:prstGeom prst="rect">
            <a:avLst/>
          </a:prstGeom>
          <a:noFill/>
        </p:spPr>
        <p:txBody>
          <a:bodyPr wrap="square" rtlCol="0">
            <a:spAutoFit/>
          </a:bodyPr>
          <a:lstStyle/>
          <a:p>
            <a:pPr marL="469436" lvl="1"/>
            <a:r>
              <a:rPr lang="en-US" sz="2400" b="1" dirty="0"/>
              <a:t>Collaboration: </a:t>
            </a:r>
            <a:r>
              <a:rPr lang="en-US" sz="2400" dirty="0"/>
              <a:t>Share your data and model files; integrate information from multiple sources; organize individual, team, and group work.</a:t>
            </a:r>
          </a:p>
          <a:p>
            <a:pPr marL="469436" lvl="1"/>
            <a:r>
              <a:rPr lang="en-US" sz="2400" b="1" dirty="0"/>
              <a:t>Reproducibility, transparency and trust</a:t>
            </a:r>
            <a:r>
              <a:rPr lang="en-US" sz="2400" dirty="0"/>
              <a:t>: Publish your work in any format, including data and models with a citable digital object identifier (DOI).</a:t>
            </a:r>
          </a:p>
          <a:p>
            <a:pPr marL="469436" lvl="1"/>
            <a:r>
              <a:rPr lang="en-US" sz="2400" b="1" dirty="0"/>
              <a:t>Do Science: </a:t>
            </a:r>
            <a:r>
              <a:rPr lang="en-US" sz="2400" dirty="0"/>
              <a:t>Run Apps and models from a browser without installing software; access computational services for your big data and model analysis.</a:t>
            </a:r>
          </a:p>
          <a:p>
            <a:pPr marL="469436" lvl="1"/>
            <a:r>
              <a:rPr lang="en-US" sz="2400" b="1" dirty="0"/>
              <a:t>Learning: </a:t>
            </a:r>
            <a:r>
              <a:rPr lang="en-US" sz="2400" dirty="0"/>
              <a:t>Use a platform where all students have access to the same functionality regardless of their computer. </a:t>
            </a:r>
          </a:p>
        </p:txBody>
      </p:sp>
      <p:sp>
        <p:nvSpPr>
          <p:cNvPr id="15" name="Rectangle 14">
            <a:extLst>
              <a:ext uri="{FF2B5EF4-FFF2-40B4-BE49-F238E27FC236}">
                <a16:creationId xmlns:a16="http://schemas.microsoft.com/office/drawing/2014/main" id="{24F3573C-6F70-4D15-8660-50C0D7A0AC53}"/>
              </a:ext>
            </a:extLst>
          </p:cNvPr>
          <p:cNvSpPr/>
          <p:nvPr/>
        </p:nvSpPr>
        <p:spPr>
          <a:xfrm>
            <a:off x="11207913" y="6631756"/>
            <a:ext cx="10309993" cy="378565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HydroShare is a system to advance hydrologic science by enabling the community to more easily and freely share products resulting from their research, not just the scientific publication summarizing a study, but also the data and models used to create the scientific publication.</a:t>
            </a:r>
          </a:p>
          <a:p>
            <a:pPr marL="2628900" lvl="5" indent="-342900" defTabSz="914400">
              <a:buFont typeface="Arial" panose="020B0604020202020204" pitchFamily="34" charset="0"/>
              <a:buChar char="•"/>
              <a:defRPr/>
            </a:pPr>
            <a:r>
              <a:rPr lang="en-US" sz="3200" b="1" dirty="0"/>
              <a:t>F</a:t>
            </a:r>
            <a:r>
              <a:rPr lang="en-US" sz="3200" dirty="0"/>
              <a:t>indable</a:t>
            </a:r>
          </a:p>
          <a:p>
            <a:pPr marL="2628900" lvl="5" indent="-342900" defTabSz="914400">
              <a:buFont typeface="Arial" panose="020B0604020202020204" pitchFamily="34" charset="0"/>
              <a:buChar char="•"/>
              <a:defRPr/>
            </a:pPr>
            <a:r>
              <a:rPr lang="en-US" sz="3200" b="1" dirty="0"/>
              <a:t>A</a:t>
            </a:r>
            <a:r>
              <a:rPr lang="en-US" sz="3200" dirty="0"/>
              <a:t>ccessible</a:t>
            </a:r>
          </a:p>
          <a:p>
            <a:pPr marL="2628900" lvl="5" indent="-342900" defTabSz="914400">
              <a:buFont typeface="Arial" panose="020B0604020202020204" pitchFamily="34" charset="0"/>
              <a:buChar char="•"/>
              <a:defRPr/>
            </a:pPr>
            <a:r>
              <a:rPr lang="en-US" sz="3200" b="1" dirty="0"/>
              <a:t>I</a:t>
            </a:r>
            <a:r>
              <a:rPr lang="en-US" sz="3200" dirty="0"/>
              <a:t>nteroperable</a:t>
            </a:r>
          </a:p>
          <a:p>
            <a:pPr marL="2628900" lvl="5" indent="-342900" defTabSz="914400">
              <a:buFont typeface="Arial" panose="020B0604020202020204" pitchFamily="34" charset="0"/>
              <a:buChar char="•"/>
              <a:defRPr/>
            </a:pPr>
            <a:r>
              <a:rPr lang="en-US" sz="3200" b="1" dirty="0"/>
              <a:t>R</a:t>
            </a:r>
            <a:r>
              <a:rPr lang="en-US" sz="3200" dirty="0"/>
              <a:t>eusable</a:t>
            </a:r>
          </a:p>
        </p:txBody>
      </p:sp>
      <p:pic>
        <p:nvPicPr>
          <p:cNvPr id="16" name="Picture 15">
            <a:extLst>
              <a:ext uri="{FF2B5EF4-FFF2-40B4-BE49-F238E27FC236}">
                <a16:creationId xmlns:a16="http://schemas.microsoft.com/office/drawing/2014/main" id="{6D3AA111-3EDB-4AED-AB09-4E05E0931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99428" y="8403896"/>
            <a:ext cx="1896621" cy="1925070"/>
          </a:xfrm>
          <a:prstGeom prst="rect">
            <a:avLst/>
          </a:prstGeom>
        </p:spPr>
      </p:pic>
      <p:sp>
        <p:nvSpPr>
          <p:cNvPr id="27" name="Rounded Rectangle 69">
            <a:extLst>
              <a:ext uri="{FF2B5EF4-FFF2-40B4-BE49-F238E27FC236}">
                <a16:creationId xmlns:a16="http://schemas.microsoft.com/office/drawing/2014/main" id="{434D1F53-B562-45D9-853E-AB9FEAD2B31B}"/>
              </a:ext>
            </a:extLst>
          </p:cNvPr>
          <p:cNvSpPr/>
          <p:nvPr/>
        </p:nvSpPr>
        <p:spPr>
          <a:xfrm>
            <a:off x="289220" y="3259824"/>
            <a:ext cx="10607040" cy="10442938"/>
          </a:xfrm>
          <a:prstGeom prst="roundRect">
            <a:avLst>
              <a:gd name="adj" fmla="val 2732"/>
            </a:avLst>
          </a:prstGeom>
          <a:noFill/>
          <a:ln w="762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1"/>
          </a:p>
        </p:txBody>
      </p:sp>
      <p:sp>
        <p:nvSpPr>
          <p:cNvPr id="28" name="TextBox 27">
            <a:extLst>
              <a:ext uri="{FF2B5EF4-FFF2-40B4-BE49-F238E27FC236}">
                <a16:creationId xmlns:a16="http://schemas.microsoft.com/office/drawing/2014/main" id="{C1038E64-0881-4C70-92ED-5BA483103771}"/>
              </a:ext>
            </a:extLst>
          </p:cNvPr>
          <p:cNvSpPr txBox="1"/>
          <p:nvPr/>
        </p:nvSpPr>
        <p:spPr>
          <a:xfrm>
            <a:off x="289219" y="3571177"/>
            <a:ext cx="10607039" cy="1200329"/>
          </a:xfrm>
          <a:prstGeom prst="rect">
            <a:avLst/>
          </a:prstGeom>
          <a:noFill/>
        </p:spPr>
        <p:txBody>
          <a:bodyPr wrap="square" rtlCol="0">
            <a:spAutoFit/>
          </a:bodyPr>
          <a:lstStyle/>
          <a:p>
            <a:pPr lvl="1" algn="ctr"/>
            <a:r>
              <a:rPr lang="en-US" sz="2400" b="1" dirty="0">
                <a:solidFill>
                  <a:prstClr val="black"/>
                </a:solidFill>
              </a:rPr>
              <a:t>An online hydrologic information system for sharing data, models and code to enable more rapid advances in hydrologic understanding through collaborative research, analysis and modeling.</a:t>
            </a:r>
          </a:p>
        </p:txBody>
      </p:sp>
      <p:sp>
        <p:nvSpPr>
          <p:cNvPr id="29" name="TextBox 28">
            <a:extLst>
              <a:ext uri="{FF2B5EF4-FFF2-40B4-BE49-F238E27FC236}">
                <a16:creationId xmlns:a16="http://schemas.microsoft.com/office/drawing/2014/main" id="{AA1B1867-00AD-4989-B60A-E38DB1D67A5B}"/>
              </a:ext>
            </a:extLst>
          </p:cNvPr>
          <p:cNvSpPr txBox="1"/>
          <p:nvPr/>
        </p:nvSpPr>
        <p:spPr>
          <a:xfrm>
            <a:off x="3625259" y="3001993"/>
            <a:ext cx="3847913" cy="584775"/>
          </a:xfrm>
          <a:prstGeom prst="rect">
            <a:avLst/>
          </a:prstGeom>
          <a:solidFill>
            <a:schemeClr val="accent1">
              <a:lumMod val="40000"/>
              <a:lumOff val="60000"/>
            </a:schemeClr>
          </a:solidFill>
        </p:spPr>
        <p:txBody>
          <a:bodyPr wrap="square" rtlCol="0">
            <a:spAutoFit/>
          </a:bodyPr>
          <a:lstStyle/>
          <a:p>
            <a:pPr algn="ctr"/>
            <a:r>
              <a:rPr lang="en-US" sz="3200" b="1" dirty="0"/>
              <a:t>What is HydroShare ?</a:t>
            </a:r>
          </a:p>
        </p:txBody>
      </p:sp>
      <p:sp>
        <p:nvSpPr>
          <p:cNvPr id="32" name="TextBox 31">
            <a:extLst>
              <a:ext uri="{FF2B5EF4-FFF2-40B4-BE49-F238E27FC236}">
                <a16:creationId xmlns:a16="http://schemas.microsoft.com/office/drawing/2014/main" id="{784489CF-59E2-4FAB-AFF8-17DEA4B928A0}"/>
              </a:ext>
            </a:extLst>
          </p:cNvPr>
          <p:cNvSpPr txBox="1"/>
          <p:nvPr/>
        </p:nvSpPr>
        <p:spPr>
          <a:xfrm>
            <a:off x="2590543" y="12750344"/>
            <a:ext cx="6716775" cy="927818"/>
          </a:xfrm>
          <a:prstGeom prst="rect">
            <a:avLst/>
          </a:prstGeom>
          <a:noFill/>
        </p:spPr>
        <p:txBody>
          <a:bodyPr wrap="square" rtlCol="0">
            <a:spAutoFit/>
          </a:bodyPr>
          <a:lstStyle/>
          <a:p>
            <a:r>
              <a:rPr lang="en-US" sz="5429" b="1" dirty="0">
                <a:hlinkClick r:id="rId4"/>
              </a:rPr>
              <a:t>www.hydroshare.org</a:t>
            </a:r>
            <a:r>
              <a:rPr lang="en-US" sz="5429" b="1" dirty="0"/>
              <a:t> </a:t>
            </a:r>
          </a:p>
        </p:txBody>
      </p:sp>
      <p:grpSp>
        <p:nvGrpSpPr>
          <p:cNvPr id="3" name="Group 2">
            <a:extLst>
              <a:ext uri="{FF2B5EF4-FFF2-40B4-BE49-F238E27FC236}">
                <a16:creationId xmlns:a16="http://schemas.microsoft.com/office/drawing/2014/main" id="{B64D5F0E-D785-4ACA-9657-3F2A59DF3545}"/>
              </a:ext>
            </a:extLst>
          </p:cNvPr>
          <p:cNvGrpSpPr/>
          <p:nvPr/>
        </p:nvGrpSpPr>
        <p:grpSpPr>
          <a:xfrm>
            <a:off x="977225" y="4779987"/>
            <a:ext cx="9551388" cy="8046629"/>
            <a:chOff x="1784103" y="5283494"/>
            <a:chExt cx="7649324" cy="6444223"/>
          </a:xfrm>
        </p:grpSpPr>
        <p:pic>
          <p:nvPicPr>
            <p:cNvPr id="25" name="Picture 24">
              <a:extLst>
                <a:ext uri="{FF2B5EF4-FFF2-40B4-BE49-F238E27FC236}">
                  <a16:creationId xmlns:a16="http://schemas.microsoft.com/office/drawing/2014/main" id="{82641E6C-D97E-4B42-A355-EE7F12C10A0B}"/>
                </a:ext>
              </a:extLst>
            </p:cNvPr>
            <p:cNvPicPr>
              <a:picLocks noChangeAspect="1"/>
            </p:cNvPicPr>
            <p:nvPr/>
          </p:nvPicPr>
          <p:blipFill rotWithShape="1">
            <a:blip r:embed="rId5"/>
            <a:srcRect b="64405"/>
            <a:stretch/>
          </p:blipFill>
          <p:spPr>
            <a:xfrm>
              <a:off x="1789682" y="5283494"/>
              <a:ext cx="7501863" cy="3036239"/>
            </a:xfrm>
            <a:prstGeom prst="rect">
              <a:avLst/>
            </a:prstGeom>
          </p:spPr>
        </p:pic>
        <p:pic>
          <p:nvPicPr>
            <p:cNvPr id="26" name="Picture 25">
              <a:extLst>
                <a:ext uri="{FF2B5EF4-FFF2-40B4-BE49-F238E27FC236}">
                  <a16:creationId xmlns:a16="http://schemas.microsoft.com/office/drawing/2014/main" id="{31281EB8-7F9B-4B4D-B449-AF7C5E03AEB3}"/>
                </a:ext>
              </a:extLst>
            </p:cNvPr>
            <p:cNvPicPr>
              <a:picLocks noChangeAspect="1"/>
            </p:cNvPicPr>
            <p:nvPr/>
          </p:nvPicPr>
          <p:blipFill rotWithShape="1">
            <a:blip r:embed="rId5"/>
            <a:srcRect t="39158" b="27201"/>
            <a:stretch/>
          </p:blipFill>
          <p:spPr>
            <a:xfrm>
              <a:off x="1789682" y="7117631"/>
              <a:ext cx="7501863" cy="2869588"/>
            </a:xfrm>
            <a:prstGeom prst="rect">
              <a:avLst/>
            </a:prstGeom>
          </p:spPr>
        </p:pic>
        <p:pic>
          <p:nvPicPr>
            <p:cNvPr id="30" name="Picture 29">
              <a:extLst>
                <a:ext uri="{FF2B5EF4-FFF2-40B4-BE49-F238E27FC236}">
                  <a16:creationId xmlns:a16="http://schemas.microsoft.com/office/drawing/2014/main" id="{3EDBB543-8BDD-496C-B7CD-82471FAF83B2}"/>
                </a:ext>
              </a:extLst>
            </p:cNvPr>
            <p:cNvPicPr>
              <a:picLocks noChangeAspect="1"/>
            </p:cNvPicPr>
            <p:nvPr/>
          </p:nvPicPr>
          <p:blipFill rotWithShape="1">
            <a:blip r:embed="rId6"/>
            <a:srcRect l="10752" t="51585" r="17082" b="9744"/>
            <a:stretch/>
          </p:blipFill>
          <p:spPr>
            <a:xfrm>
              <a:off x="1789680" y="6511323"/>
              <a:ext cx="7501864" cy="3120970"/>
            </a:xfrm>
            <a:prstGeom prst="rect">
              <a:avLst/>
            </a:prstGeom>
          </p:spPr>
        </p:pic>
        <p:pic>
          <p:nvPicPr>
            <p:cNvPr id="31" name="Picture 30">
              <a:extLst>
                <a:ext uri="{FF2B5EF4-FFF2-40B4-BE49-F238E27FC236}">
                  <a16:creationId xmlns:a16="http://schemas.microsoft.com/office/drawing/2014/main" id="{67DB43AE-549E-4DBE-BF60-6A41AC301840}"/>
                </a:ext>
              </a:extLst>
            </p:cNvPr>
            <p:cNvPicPr>
              <a:picLocks noChangeAspect="1"/>
            </p:cNvPicPr>
            <p:nvPr/>
          </p:nvPicPr>
          <p:blipFill rotWithShape="1">
            <a:blip r:embed="rId7"/>
            <a:srcRect t="3532"/>
            <a:stretch/>
          </p:blipFill>
          <p:spPr>
            <a:xfrm>
              <a:off x="1791048" y="9627727"/>
              <a:ext cx="7642379" cy="2099990"/>
            </a:xfrm>
            <a:prstGeom prst="rect">
              <a:avLst/>
            </a:prstGeom>
          </p:spPr>
        </p:pic>
        <p:pic>
          <p:nvPicPr>
            <p:cNvPr id="33" name="Picture 32">
              <a:extLst>
                <a:ext uri="{FF2B5EF4-FFF2-40B4-BE49-F238E27FC236}">
                  <a16:creationId xmlns:a16="http://schemas.microsoft.com/office/drawing/2014/main" id="{320DDE85-8CC9-40D0-9819-E5C4EC4D06D7}"/>
                </a:ext>
              </a:extLst>
            </p:cNvPr>
            <p:cNvPicPr>
              <a:picLocks noChangeAspect="1"/>
            </p:cNvPicPr>
            <p:nvPr/>
          </p:nvPicPr>
          <p:blipFill rotWithShape="1">
            <a:blip r:embed="rId5"/>
            <a:srcRect t="13567" b="75336"/>
            <a:stretch/>
          </p:blipFill>
          <p:spPr>
            <a:xfrm>
              <a:off x="1784103" y="5586147"/>
              <a:ext cx="7501863" cy="946539"/>
            </a:xfrm>
            <a:prstGeom prst="rect">
              <a:avLst/>
            </a:prstGeom>
          </p:spPr>
        </p:pic>
      </p:grpSp>
      <p:pic>
        <p:nvPicPr>
          <p:cNvPr id="34" name="Picture 13" descr="C:\Users\dtarb\Dave\Projects\CUAHSI\HydroShare\Logo\Hydroshare_Logo.png">
            <a:extLst>
              <a:ext uri="{FF2B5EF4-FFF2-40B4-BE49-F238E27FC236}">
                <a16:creationId xmlns:a16="http://schemas.microsoft.com/office/drawing/2014/main" id="{B2EC801F-7D1B-4E04-9726-3ADE466799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674" y="1577540"/>
            <a:ext cx="4186808" cy="85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 name="Group 111">
            <a:extLst>
              <a:ext uri="{FF2B5EF4-FFF2-40B4-BE49-F238E27FC236}">
                <a16:creationId xmlns:a16="http://schemas.microsoft.com/office/drawing/2014/main" id="{B0B45202-F397-4B4F-B4CA-518B45FF766A}"/>
              </a:ext>
            </a:extLst>
          </p:cNvPr>
          <p:cNvGrpSpPr/>
          <p:nvPr/>
        </p:nvGrpSpPr>
        <p:grpSpPr>
          <a:xfrm>
            <a:off x="11064300" y="16970560"/>
            <a:ext cx="10594040" cy="4766202"/>
            <a:chOff x="34215496" y="2185888"/>
            <a:chExt cx="17403429" cy="7829710"/>
          </a:xfrm>
        </p:grpSpPr>
        <p:sp>
          <p:nvSpPr>
            <p:cNvPr id="113" name="Rounded Rectangle 197">
              <a:extLst>
                <a:ext uri="{FF2B5EF4-FFF2-40B4-BE49-F238E27FC236}">
                  <a16:creationId xmlns:a16="http://schemas.microsoft.com/office/drawing/2014/main" id="{6FA9E53A-6864-4F04-8FF2-B38778783142}"/>
                </a:ext>
              </a:extLst>
            </p:cNvPr>
            <p:cNvSpPr/>
            <p:nvPr/>
          </p:nvSpPr>
          <p:spPr>
            <a:xfrm>
              <a:off x="34215496" y="2620036"/>
              <a:ext cx="17403429" cy="7395562"/>
            </a:xfrm>
            <a:prstGeom prst="roundRect">
              <a:avLst>
                <a:gd name="adj" fmla="val 6217"/>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14" name="Picture 113">
              <a:extLst>
                <a:ext uri="{FF2B5EF4-FFF2-40B4-BE49-F238E27FC236}">
                  <a16:creationId xmlns:a16="http://schemas.microsoft.com/office/drawing/2014/main" id="{208EAC70-65B1-443E-AC7B-61172A3642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329720" y="4759844"/>
              <a:ext cx="8052240" cy="4140201"/>
            </a:xfrm>
            <a:prstGeom prst="rect">
              <a:avLst/>
            </a:prstGeom>
          </p:spPr>
        </p:pic>
        <p:pic>
          <p:nvPicPr>
            <p:cNvPr id="115" name="Picture 114">
              <a:extLst>
                <a:ext uri="{FF2B5EF4-FFF2-40B4-BE49-F238E27FC236}">
                  <a16:creationId xmlns:a16="http://schemas.microsoft.com/office/drawing/2014/main" id="{E9C88C7B-C212-4B19-9D52-4A1B117192A2}"/>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68600" y="3197522"/>
              <a:ext cx="4979811" cy="1991592"/>
            </a:xfrm>
            <a:prstGeom prst="rect">
              <a:avLst/>
            </a:prstGeom>
          </p:spPr>
        </p:pic>
        <p:sp>
          <p:nvSpPr>
            <p:cNvPr id="116" name="TextBox 115">
              <a:extLst>
                <a:ext uri="{FF2B5EF4-FFF2-40B4-BE49-F238E27FC236}">
                  <a16:creationId xmlns:a16="http://schemas.microsoft.com/office/drawing/2014/main" id="{AADF023D-6133-4EFF-AC87-DF7125165FEE}"/>
                </a:ext>
              </a:extLst>
            </p:cNvPr>
            <p:cNvSpPr txBox="1"/>
            <p:nvPr/>
          </p:nvSpPr>
          <p:spPr>
            <a:xfrm>
              <a:off x="43273623" y="3308292"/>
              <a:ext cx="7817568" cy="2578569"/>
            </a:xfrm>
            <a:prstGeom prst="rect">
              <a:avLst/>
            </a:prstGeom>
            <a:noFill/>
          </p:spPr>
          <p:txBody>
            <a:bodyPr wrap="square" rtlCol="0">
              <a:spAutoFit/>
            </a:bodyPr>
            <a:lstStyle/>
            <a:p>
              <a:r>
                <a:rPr lang="en-US" sz="2000" b="1" kern="0" dirty="0">
                  <a:solidFill>
                    <a:schemeClr val="accent5">
                      <a:lumMod val="75000"/>
                    </a:schemeClr>
                  </a:solidFill>
                </a:rPr>
                <a:t>Dublin Core machine readable metadata and data model to make data in HydroShare, </a:t>
              </a:r>
              <a:r>
                <a:rPr lang="en-US" sz="2800" b="1" kern="0" dirty="0">
                  <a:solidFill>
                    <a:schemeClr val="accent5">
                      <a:lumMod val="75000"/>
                    </a:schemeClr>
                  </a:solidFill>
                </a:rPr>
                <a:t>F</a:t>
              </a:r>
              <a:r>
                <a:rPr lang="en-US" sz="2000" b="1" kern="0" dirty="0">
                  <a:solidFill>
                    <a:schemeClr val="accent5">
                      <a:lumMod val="75000"/>
                    </a:schemeClr>
                  </a:solidFill>
                </a:rPr>
                <a:t>indable, </a:t>
              </a:r>
              <a:r>
                <a:rPr lang="en-US" sz="2800" b="1" kern="0" dirty="0">
                  <a:solidFill>
                    <a:schemeClr val="accent5">
                      <a:lumMod val="75000"/>
                    </a:schemeClr>
                  </a:solidFill>
                </a:rPr>
                <a:t>A</a:t>
              </a:r>
              <a:r>
                <a:rPr lang="en-US" sz="2000" b="1" kern="0" dirty="0">
                  <a:solidFill>
                    <a:schemeClr val="accent5">
                      <a:lumMod val="75000"/>
                    </a:schemeClr>
                  </a:solidFill>
                </a:rPr>
                <a:t>ccessible, </a:t>
              </a:r>
              <a:r>
                <a:rPr lang="en-US" sz="2800" b="1" kern="0" dirty="0">
                  <a:solidFill>
                    <a:schemeClr val="accent5">
                      <a:lumMod val="75000"/>
                    </a:schemeClr>
                  </a:solidFill>
                </a:rPr>
                <a:t>I</a:t>
              </a:r>
              <a:r>
                <a:rPr lang="en-US" sz="2000" b="1" kern="0" dirty="0">
                  <a:solidFill>
                    <a:schemeClr val="accent5">
                      <a:lumMod val="75000"/>
                    </a:schemeClr>
                  </a:solidFill>
                </a:rPr>
                <a:t>nteroperable, </a:t>
              </a:r>
              <a:r>
                <a:rPr lang="en-US" sz="2800" b="1" kern="0" dirty="0">
                  <a:solidFill>
                    <a:schemeClr val="accent5">
                      <a:lumMod val="75000"/>
                    </a:schemeClr>
                  </a:solidFill>
                </a:rPr>
                <a:t>R</a:t>
              </a:r>
              <a:r>
                <a:rPr lang="en-US" sz="2000" b="1" kern="0" dirty="0">
                  <a:solidFill>
                    <a:schemeClr val="accent5">
                      <a:lumMod val="75000"/>
                    </a:schemeClr>
                  </a:solidFill>
                </a:rPr>
                <a:t>eusable</a:t>
              </a:r>
            </a:p>
          </p:txBody>
        </p:sp>
        <p:sp>
          <p:nvSpPr>
            <p:cNvPr id="117" name="TextBox 116">
              <a:extLst>
                <a:ext uri="{FF2B5EF4-FFF2-40B4-BE49-F238E27FC236}">
                  <a16:creationId xmlns:a16="http://schemas.microsoft.com/office/drawing/2014/main" id="{DC91A18D-4DD7-49E2-8ADD-C84D67FF014E}"/>
                </a:ext>
              </a:extLst>
            </p:cNvPr>
            <p:cNvSpPr txBox="1"/>
            <p:nvPr/>
          </p:nvSpPr>
          <p:spPr>
            <a:xfrm>
              <a:off x="36139041" y="2185888"/>
              <a:ext cx="14240315" cy="960643"/>
            </a:xfrm>
            <a:prstGeom prst="rect">
              <a:avLst/>
            </a:prstGeom>
            <a:solidFill>
              <a:schemeClr val="accent1">
                <a:lumMod val="40000"/>
                <a:lumOff val="60000"/>
              </a:schemeClr>
            </a:solidFill>
          </p:spPr>
          <p:txBody>
            <a:bodyPr wrap="square" rtlCol="0">
              <a:spAutoFit/>
            </a:bodyPr>
            <a:lstStyle>
              <a:defPPr>
                <a:defRPr lang="en-US"/>
              </a:defPPr>
              <a:lvl1pPr algn="ctr">
                <a:defRPr sz="6900" b="1"/>
              </a:lvl1pPr>
            </a:lstStyle>
            <a:p>
              <a:r>
                <a:rPr lang="en-US" sz="3200" dirty="0"/>
                <a:t>OAI-ORE standard based Resource Data Model</a:t>
              </a:r>
            </a:p>
          </p:txBody>
        </p:sp>
        <p:sp>
          <p:nvSpPr>
            <p:cNvPr id="118" name="Rectangle 2">
              <a:extLst>
                <a:ext uri="{FF2B5EF4-FFF2-40B4-BE49-F238E27FC236}">
                  <a16:creationId xmlns:a16="http://schemas.microsoft.com/office/drawing/2014/main" id="{DC68F08E-6B0B-4862-B5C1-9A6BBEEDF993}"/>
                </a:ext>
              </a:extLst>
            </p:cNvPr>
            <p:cNvSpPr>
              <a:spLocks noChangeArrowheads="1"/>
            </p:cNvSpPr>
            <p:nvPr/>
          </p:nvSpPr>
          <p:spPr bwMode="auto">
            <a:xfrm>
              <a:off x="35279668" y="8922112"/>
              <a:ext cx="15099688" cy="83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84" tIns="39642" rIns="79284" bIns="39642" numCol="1" anchor="ctr" anchorCtr="0" compatLnSpc="1">
              <a:prstTxWarp prst="textNoShape">
                <a:avLst/>
              </a:prstTxWarp>
              <a:spAutoFit/>
            </a:bodyPr>
            <a:lstStyle/>
            <a:p>
              <a:pPr defTabSz="792831" eaLnBrk="0" fontAlgn="base" hangingPunct="0">
                <a:spcBef>
                  <a:spcPct val="0"/>
                </a:spcBef>
                <a:spcAft>
                  <a:spcPct val="0"/>
                </a:spcAft>
              </a:pPr>
              <a:r>
                <a:rPr lang="en-US" altLang="en-US" sz="1400" dirty="0">
                  <a:latin typeface="Arial" panose="020B0604020202020204" pitchFamily="34" charset="0"/>
                </a:rPr>
                <a:t>Horsburgh, J. S., et al., (2016), "</a:t>
              </a:r>
              <a:r>
                <a:rPr lang="en-US" altLang="en-US" sz="1400" dirty="0" err="1">
                  <a:latin typeface="Arial" panose="020B0604020202020204" pitchFamily="34" charset="0"/>
                </a:rPr>
                <a:t>Hydroshare</a:t>
              </a:r>
              <a:r>
                <a:rPr lang="en-US" altLang="en-US" sz="1400" dirty="0">
                  <a:latin typeface="Arial" panose="020B0604020202020204" pitchFamily="34" charset="0"/>
                </a:rPr>
                <a:t>: Sharing Diverse Environmental Data Types and Models as Social Objects with Application to the Hydrology Domain," JAWRA, </a:t>
              </a:r>
              <a:r>
                <a:rPr lang="en-US" altLang="en-US" sz="1400" dirty="0">
                  <a:latin typeface="Arial" panose="020B0604020202020204" pitchFamily="34" charset="0"/>
                  <a:hlinkClick r:id="rId11"/>
                </a:rPr>
                <a:t>http://dx.doi.org/10.1111/1752-1688.12363</a:t>
              </a:r>
              <a:r>
                <a:rPr lang="en-US" altLang="en-US" sz="1400" dirty="0">
                  <a:latin typeface="Arial" panose="020B0604020202020204" pitchFamily="34" charset="0"/>
                </a:rPr>
                <a:t>. </a:t>
              </a:r>
            </a:p>
          </p:txBody>
        </p:sp>
        <p:pic>
          <p:nvPicPr>
            <p:cNvPr id="119" name="Picture 4" descr="https://documents.lucidchart.com/documents/a9102502-ac99-4a7c-a4e0-ebb0a4597b41/pages/0_0?a=162&amp;x=240&amp;y=34&amp;w=171&amp;h=132&amp;store=1&amp;accept=image%2F*&amp;auth=LCA%2036b8ad5038575ffedd9652b3dc95d4639218c654-ts%3D1529847734">
              <a:extLst>
                <a:ext uri="{FF2B5EF4-FFF2-40B4-BE49-F238E27FC236}">
                  <a16:creationId xmlns:a16="http://schemas.microsoft.com/office/drawing/2014/main" id="{AB1B13ED-A62F-4BFB-B189-772562A6337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960" b="10296"/>
            <a:stretch/>
          </p:blipFill>
          <p:spPr bwMode="auto">
            <a:xfrm>
              <a:off x="45920794" y="5842668"/>
              <a:ext cx="1959889" cy="122395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8EE90C6A-3B6B-4294-AC9C-DD5D862E891B}"/>
                </a:ext>
              </a:extLst>
            </p:cNvPr>
            <p:cNvSpPr txBox="1"/>
            <p:nvPr/>
          </p:nvSpPr>
          <p:spPr>
            <a:xfrm>
              <a:off x="43381959" y="7071872"/>
              <a:ext cx="8052239" cy="1668487"/>
            </a:xfrm>
            <a:prstGeom prst="rect">
              <a:avLst/>
            </a:prstGeom>
            <a:solidFill>
              <a:srgbClr val="FFFF00"/>
            </a:solidFill>
          </p:spPr>
          <p:txBody>
            <a:bodyPr wrap="square" rtlCol="0">
              <a:spAutoFit/>
            </a:bodyPr>
            <a:lstStyle/>
            <a:p>
              <a:r>
                <a:rPr lang="en-US" sz="2000" dirty="0"/>
                <a:t>Resources, comprised of data and models, are framed as social objects, the basis for collaboration and interaction</a:t>
              </a:r>
            </a:p>
          </p:txBody>
        </p:sp>
      </p:grpSp>
      <p:sp>
        <p:nvSpPr>
          <p:cNvPr id="11" name="Rounded Rectangle 32">
            <a:extLst>
              <a:ext uri="{FF2B5EF4-FFF2-40B4-BE49-F238E27FC236}">
                <a16:creationId xmlns:a16="http://schemas.microsoft.com/office/drawing/2014/main" id="{C47B8D59-6575-4939-B15F-DE8CB619E989}"/>
              </a:ext>
            </a:extLst>
          </p:cNvPr>
          <p:cNvSpPr/>
          <p:nvPr/>
        </p:nvSpPr>
        <p:spPr>
          <a:xfrm>
            <a:off x="11056876" y="3256547"/>
            <a:ext cx="10607040" cy="7348403"/>
          </a:xfrm>
          <a:prstGeom prst="roundRect">
            <a:avLst>
              <a:gd name="adj" fmla="val 3850"/>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B7D17D03-CE4F-4A06-8543-79B14C867DF5}"/>
              </a:ext>
            </a:extLst>
          </p:cNvPr>
          <p:cNvSpPr txBox="1"/>
          <p:nvPr/>
        </p:nvSpPr>
        <p:spPr>
          <a:xfrm>
            <a:off x="14390253" y="2978577"/>
            <a:ext cx="4305832" cy="584775"/>
          </a:xfrm>
          <a:prstGeom prst="rect">
            <a:avLst/>
          </a:prstGeom>
          <a:solidFill>
            <a:schemeClr val="accent1">
              <a:lumMod val="40000"/>
              <a:lumOff val="60000"/>
            </a:schemeClr>
          </a:solidFill>
          <a:ln>
            <a:noFill/>
          </a:ln>
        </p:spPr>
        <p:txBody>
          <a:bodyPr wrap="square" rtlCol="0">
            <a:spAutoFit/>
          </a:bodyPr>
          <a:lstStyle/>
          <a:p>
            <a:pPr algn="ctr"/>
            <a:r>
              <a:rPr lang="en-US" sz="3200" b="1" dirty="0"/>
              <a:t>Why HydroShare ?</a:t>
            </a:r>
          </a:p>
        </p:txBody>
      </p:sp>
      <p:sp>
        <p:nvSpPr>
          <p:cNvPr id="162" name="Rounded Rectangle 69">
            <a:extLst>
              <a:ext uri="{FF2B5EF4-FFF2-40B4-BE49-F238E27FC236}">
                <a16:creationId xmlns:a16="http://schemas.microsoft.com/office/drawing/2014/main" id="{A818A9BF-56C3-40E2-9E08-E61CD4CEF57F}"/>
              </a:ext>
            </a:extLst>
          </p:cNvPr>
          <p:cNvSpPr/>
          <p:nvPr/>
        </p:nvSpPr>
        <p:spPr>
          <a:xfrm>
            <a:off x="284380" y="14100503"/>
            <a:ext cx="10607040" cy="9207394"/>
          </a:xfrm>
          <a:prstGeom prst="roundRect">
            <a:avLst>
              <a:gd name="adj" fmla="val 2732"/>
            </a:avLst>
          </a:prstGeom>
          <a:noFill/>
          <a:ln w="762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1"/>
          </a:p>
        </p:txBody>
      </p:sp>
      <p:sp>
        <p:nvSpPr>
          <p:cNvPr id="42" name="TextBox 41">
            <a:extLst>
              <a:ext uri="{FF2B5EF4-FFF2-40B4-BE49-F238E27FC236}">
                <a16:creationId xmlns:a16="http://schemas.microsoft.com/office/drawing/2014/main" id="{F008CDEA-6B62-4DDB-BD2B-08BB54AE218A}"/>
              </a:ext>
            </a:extLst>
          </p:cNvPr>
          <p:cNvSpPr txBox="1"/>
          <p:nvPr/>
        </p:nvSpPr>
        <p:spPr>
          <a:xfrm>
            <a:off x="452419" y="14620613"/>
            <a:ext cx="10200542" cy="4401205"/>
          </a:xfrm>
          <a:prstGeom prst="rect">
            <a:avLst/>
          </a:prstGeom>
          <a:noFill/>
        </p:spPr>
        <p:txBody>
          <a:bodyPr wrap="square" rtlCol="0">
            <a:spAutoFit/>
          </a:bodyPr>
          <a:lstStyle/>
          <a:p>
            <a:pPr marL="504825" lvl="1" indent="-379413" defTabSz="469436">
              <a:buFont typeface="+mj-lt"/>
              <a:buAutoNum type="arabicPeriod"/>
            </a:pPr>
            <a:r>
              <a:rPr lang="en-US" sz="2800" dirty="0"/>
              <a:t>In HydroShare, data and model files are stored as </a:t>
            </a:r>
            <a:r>
              <a:rPr lang="en-US" sz="2800" b="1" dirty="0"/>
              <a:t>resources</a:t>
            </a:r>
            <a:r>
              <a:rPr lang="en-US" sz="2800" dirty="0"/>
              <a:t>.</a:t>
            </a:r>
          </a:p>
          <a:p>
            <a:pPr marL="504825" lvl="1" indent="-379413" defTabSz="469436">
              <a:buFont typeface="+mj-lt"/>
              <a:buAutoNum type="arabicPeriod"/>
            </a:pPr>
            <a:r>
              <a:rPr lang="en-US" sz="2800" dirty="0"/>
              <a:t>HydroShare supports any file, including several specific data formats.</a:t>
            </a:r>
          </a:p>
          <a:p>
            <a:pPr marL="504825" lvl="1" indent="-379413" defTabSz="469436">
              <a:buFont typeface="+mj-lt"/>
              <a:buAutoNum type="arabicPeriod"/>
            </a:pPr>
            <a:r>
              <a:rPr lang="en-US" sz="2800" dirty="0"/>
              <a:t>Content “aggregations” hold data formats common in hydrology and support description with additional content specific metadata.  Apps can act on specific content types.</a:t>
            </a:r>
          </a:p>
          <a:p>
            <a:pPr marL="504825" lvl="1" indent="-379413" defTabSz="469436">
              <a:buFont typeface="+mj-lt"/>
              <a:buAutoNum type="arabicPeriod"/>
            </a:pPr>
            <a:r>
              <a:rPr lang="en-US" sz="2800" dirty="0"/>
              <a:t>Collections group together multiple resources related to a project or study.</a:t>
            </a:r>
          </a:p>
          <a:p>
            <a:pPr marL="504825" lvl="1" indent="-379413" defTabSz="469436">
              <a:buFont typeface="+mj-lt"/>
              <a:buAutoNum type="arabicPeriod"/>
            </a:pPr>
            <a:r>
              <a:rPr lang="en-US" sz="2800" dirty="0"/>
              <a:t>Model Programs and Model Instances hold specific hydrologic models and associated data for application at a location.</a:t>
            </a:r>
          </a:p>
        </p:txBody>
      </p:sp>
      <p:grpSp>
        <p:nvGrpSpPr>
          <p:cNvPr id="163" name="Group 162">
            <a:extLst>
              <a:ext uri="{FF2B5EF4-FFF2-40B4-BE49-F238E27FC236}">
                <a16:creationId xmlns:a16="http://schemas.microsoft.com/office/drawing/2014/main" id="{A0FC29E7-D81A-4378-986D-A1AC8A5BC080}"/>
              </a:ext>
            </a:extLst>
          </p:cNvPr>
          <p:cNvGrpSpPr/>
          <p:nvPr/>
        </p:nvGrpSpPr>
        <p:grpSpPr>
          <a:xfrm>
            <a:off x="655554" y="18342209"/>
            <a:ext cx="10024530" cy="4965688"/>
            <a:chOff x="1449022" y="19929946"/>
            <a:chExt cx="8432595" cy="4177117"/>
          </a:xfrm>
        </p:grpSpPr>
        <p:pic>
          <p:nvPicPr>
            <p:cNvPr id="38" name="Picture 37">
              <a:extLst>
                <a:ext uri="{FF2B5EF4-FFF2-40B4-BE49-F238E27FC236}">
                  <a16:creationId xmlns:a16="http://schemas.microsoft.com/office/drawing/2014/main" id="{A345BFBF-25FD-420F-B89F-D4AC54AB33AF}"/>
                </a:ext>
              </a:extLst>
            </p:cNvPr>
            <p:cNvPicPr>
              <a:picLocks noChangeAspect="1"/>
            </p:cNvPicPr>
            <p:nvPr/>
          </p:nvPicPr>
          <p:blipFill>
            <a:blip r:embed="rId13"/>
            <a:stretch>
              <a:fillRect/>
            </a:stretch>
          </p:blipFill>
          <p:spPr>
            <a:xfrm>
              <a:off x="1455525" y="22387128"/>
              <a:ext cx="1851591" cy="1241921"/>
            </a:xfrm>
            <a:prstGeom prst="rect">
              <a:avLst/>
            </a:prstGeom>
          </p:spPr>
        </p:pic>
        <p:pic>
          <p:nvPicPr>
            <p:cNvPr id="39" name="Picture 38">
              <a:extLst>
                <a:ext uri="{FF2B5EF4-FFF2-40B4-BE49-F238E27FC236}">
                  <a16:creationId xmlns:a16="http://schemas.microsoft.com/office/drawing/2014/main" id="{3885B808-4AD5-4C7A-85D6-CAD89F2E49F5}"/>
                </a:ext>
              </a:extLst>
            </p:cNvPr>
            <p:cNvPicPr>
              <a:picLocks noChangeAspect="1"/>
            </p:cNvPicPr>
            <p:nvPr/>
          </p:nvPicPr>
          <p:blipFill>
            <a:blip r:embed="rId14">
              <a:clrChange>
                <a:clrFrom>
                  <a:srgbClr val="FEFFFF"/>
                </a:clrFrom>
                <a:clrTo>
                  <a:srgbClr val="FEFFFF">
                    <a:alpha val="0"/>
                  </a:srgbClr>
                </a:clrTo>
              </a:clrChange>
            </a:blip>
            <a:stretch>
              <a:fillRect/>
            </a:stretch>
          </p:blipFill>
          <p:spPr>
            <a:xfrm>
              <a:off x="1768213" y="19929946"/>
              <a:ext cx="1480190" cy="2178761"/>
            </a:xfrm>
            <a:prstGeom prst="rect">
              <a:avLst/>
            </a:prstGeom>
            <a:scene3d>
              <a:camera prst="perspectiveRelaxedModerately">
                <a:rot lat="18600000" lon="3180000" rev="18000000"/>
              </a:camera>
              <a:lightRig rig="threePt" dir="t"/>
            </a:scene3d>
          </p:spPr>
        </p:pic>
        <p:grpSp>
          <p:nvGrpSpPr>
            <p:cNvPr id="40" name="Group 39">
              <a:extLst>
                <a:ext uri="{FF2B5EF4-FFF2-40B4-BE49-F238E27FC236}">
                  <a16:creationId xmlns:a16="http://schemas.microsoft.com/office/drawing/2014/main" id="{5E0C7447-C04A-4D8E-8B8B-2AADE869EED2}"/>
                </a:ext>
              </a:extLst>
            </p:cNvPr>
            <p:cNvGrpSpPr>
              <a:grpSpLocks noChangeAspect="1"/>
            </p:cNvGrpSpPr>
            <p:nvPr/>
          </p:nvGrpSpPr>
          <p:grpSpPr>
            <a:xfrm>
              <a:off x="4012762" y="20569001"/>
              <a:ext cx="1505808" cy="1721061"/>
              <a:chOff x="378077" y="1340330"/>
              <a:chExt cx="5181889" cy="5957045"/>
            </a:xfrm>
          </p:grpSpPr>
          <p:pic>
            <p:nvPicPr>
              <p:cNvPr id="65" name="Picture 2">
                <a:extLst>
                  <a:ext uri="{FF2B5EF4-FFF2-40B4-BE49-F238E27FC236}">
                    <a16:creationId xmlns:a16="http://schemas.microsoft.com/office/drawing/2014/main" id="{CBEB6CB4-841D-4A52-8CBF-12FFCE9903E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6684" y="3716927"/>
                <a:ext cx="3915205"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Straight Connector 65">
                <a:extLst>
                  <a:ext uri="{FF2B5EF4-FFF2-40B4-BE49-F238E27FC236}">
                    <a16:creationId xmlns:a16="http://schemas.microsoft.com/office/drawing/2014/main" id="{7754575A-3086-47BC-9B97-DF36BBA84A44}"/>
                  </a:ext>
                </a:extLst>
              </p:cNvPr>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8A59D29-A8E1-4092-B23D-2C1A1BC40A98}"/>
                  </a:ext>
                </a:extLst>
              </p:cNvPr>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7CA9916-44B1-42CB-BFDB-8FAF081717C6}"/>
                  </a:ext>
                </a:extLst>
              </p:cNvPr>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F1771485-3965-48C4-86B9-34544E7CAF33}"/>
                  </a:ext>
                </a:extLst>
              </p:cNvPr>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0" name="Group 69">
                <a:extLst>
                  <a:ext uri="{FF2B5EF4-FFF2-40B4-BE49-F238E27FC236}">
                    <a16:creationId xmlns:a16="http://schemas.microsoft.com/office/drawing/2014/main" id="{B2B2742F-F181-4389-85C1-2F4A30928BA0}"/>
                  </a:ext>
                </a:extLst>
              </p:cNvPr>
              <p:cNvGrpSpPr/>
              <p:nvPr/>
            </p:nvGrpSpPr>
            <p:grpSpPr>
              <a:xfrm>
                <a:off x="390286" y="1340330"/>
                <a:ext cx="5169680" cy="4893069"/>
                <a:chOff x="2975910" y="1340330"/>
                <a:chExt cx="5169680" cy="4893069"/>
              </a:xfrm>
            </p:grpSpPr>
            <p:grpSp>
              <p:nvGrpSpPr>
                <p:cNvPr id="77" name="Group 76">
                  <a:extLst>
                    <a:ext uri="{FF2B5EF4-FFF2-40B4-BE49-F238E27FC236}">
                      <a16:creationId xmlns:a16="http://schemas.microsoft.com/office/drawing/2014/main" id="{9599180A-1E6A-4864-A078-EFA48C5BBF80}"/>
                    </a:ext>
                  </a:extLst>
                </p:cNvPr>
                <p:cNvGrpSpPr/>
                <p:nvPr/>
              </p:nvGrpSpPr>
              <p:grpSpPr>
                <a:xfrm>
                  <a:off x="2975910" y="1340330"/>
                  <a:ext cx="5169680" cy="2337935"/>
                  <a:chOff x="378077" y="904013"/>
                  <a:chExt cx="5169680" cy="2337935"/>
                </a:xfrm>
              </p:grpSpPr>
              <p:cxnSp>
                <p:nvCxnSpPr>
                  <p:cNvPr id="108" name="Straight Connector 107">
                    <a:extLst>
                      <a:ext uri="{FF2B5EF4-FFF2-40B4-BE49-F238E27FC236}">
                        <a16:creationId xmlns:a16="http://schemas.microsoft.com/office/drawing/2014/main" id="{49E4F2D9-3ED4-4EC5-8B22-1A2C05C86B29}"/>
                      </a:ext>
                    </a:extLst>
                  </p:cNvPr>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1697634-BE11-4298-9871-43B914A6D739}"/>
                      </a:ext>
                    </a:extLst>
                  </p:cNvPr>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C096BFDB-3140-475F-8116-C911A9FC398B}"/>
                      </a:ext>
                    </a:extLst>
                  </p:cNvPr>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18CE29BD-F9DC-4CDF-90A5-3EC347EADCD1}"/>
                      </a:ext>
                    </a:extLst>
                  </p:cNvPr>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A9EDBC2B-635D-42EA-8E1A-63402971C227}"/>
                    </a:ext>
                  </a:extLst>
                </p:cNvPr>
                <p:cNvGrpSpPr/>
                <p:nvPr/>
              </p:nvGrpSpPr>
              <p:grpSpPr>
                <a:xfrm>
                  <a:off x="2975910" y="1766186"/>
                  <a:ext cx="5169680" cy="2337935"/>
                  <a:chOff x="378077" y="904013"/>
                  <a:chExt cx="5169680" cy="2337935"/>
                </a:xfrm>
              </p:grpSpPr>
              <p:cxnSp>
                <p:nvCxnSpPr>
                  <p:cNvPr id="104" name="Straight Connector 103">
                    <a:extLst>
                      <a:ext uri="{FF2B5EF4-FFF2-40B4-BE49-F238E27FC236}">
                        <a16:creationId xmlns:a16="http://schemas.microsoft.com/office/drawing/2014/main" id="{1FD06F61-E4C9-480E-88FB-7918EB8F1B6F}"/>
                      </a:ext>
                    </a:extLst>
                  </p:cNvPr>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843E4C2-B0EB-4B82-AD8E-DF0078011ABD}"/>
                      </a:ext>
                    </a:extLst>
                  </p:cNvPr>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04DC81E5-B91C-45B2-A500-83ED010C7D8D}"/>
                      </a:ext>
                    </a:extLst>
                  </p:cNvPr>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F11A78B7-2F44-406C-99F7-71245ED2B03A}"/>
                      </a:ext>
                    </a:extLst>
                  </p:cNvPr>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919F1DDC-DCC9-40A2-8CD7-75F6ECC53B45}"/>
                    </a:ext>
                  </a:extLst>
                </p:cNvPr>
                <p:cNvGrpSpPr/>
                <p:nvPr/>
              </p:nvGrpSpPr>
              <p:grpSpPr>
                <a:xfrm>
                  <a:off x="2975910" y="2192042"/>
                  <a:ext cx="5169680" cy="2337935"/>
                  <a:chOff x="378077" y="904013"/>
                  <a:chExt cx="5169680" cy="2337935"/>
                </a:xfrm>
              </p:grpSpPr>
              <p:cxnSp>
                <p:nvCxnSpPr>
                  <p:cNvPr id="100" name="Straight Connector 99">
                    <a:extLst>
                      <a:ext uri="{FF2B5EF4-FFF2-40B4-BE49-F238E27FC236}">
                        <a16:creationId xmlns:a16="http://schemas.microsoft.com/office/drawing/2014/main" id="{76FBC0F6-A11F-467D-8231-E3C86F8C3FC1}"/>
                      </a:ext>
                    </a:extLst>
                  </p:cNvPr>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E2303AE5-60EA-44D6-8A41-D7CBF1A37834}"/>
                      </a:ext>
                    </a:extLst>
                  </p:cNvPr>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6A738819-294F-4C96-B0F6-683E8289AE2E}"/>
                      </a:ext>
                    </a:extLst>
                  </p:cNvPr>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C1234ADF-1FE7-45AE-8808-1C6F3A34084A}"/>
                      </a:ext>
                    </a:extLst>
                  </p:cNvPr>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C7779A32-1B9D-426C-AFE1-D8C08121230F}"/>
                    </a:ext>
                  </a:extLst>
                </p:cNvPr>
                <p:cNvGrpSpPr/>
                <p:nvPr/>
              </p:nvGrpSpPr>
              <p:grpSpPr>
                <a:xfrm>
                  <a:off x="2975910" y="2617898"/>
                  <a:ext cx="5169680" cy="2337935"/>
                  <a:chOff x="378077" y="904013"/>
                  <a:chExt cx="5169680" cy="2337935"/>
                </a:xfrm>
              </p:grpSpPr>
              <p:cxnSp>
                <p:nvCxnSpPr>
                  <p:cNvPr id="96" name="Straight Connector 95">
                    <a:extLst>
                      <a:ext uri="{FF2B5EF4-FFF2-40B4-BE49-F238E27FC236}">
                        <a16:creationId xmlns:a16="http://schemas.microsoft.com/office/drawing/2014/main" id="{72257481-0155-4891-9637-AF5D2E088C4B}"/>
                      </a:ext>
                    </a:extLst>
                  </p:cNvPr>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B9F2D36-38BB-4436-947F-BDB7881FDBF3}"/>
                      </a:ext>
                    </a:extLst>
                  </p:cNvPr>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6FADEC94-5CC5-4EDE-BD9D-67A6DDBDA8F3}"/>
                      </a:ext>
                    </a:extLst>
                  </p:cNvPr>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315F1AB9-5D0A-440B-8735-C6C04440E113}"/>
                      </a:ext>
                    </a:extLst>
                  </p:cNvPr>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61391AA2-D0F3-4EF5-945E-1CAD5D6755C8}"/>
                    </a:ext>
                  </a:extLst>
                </p:cNvPr>
                <p:cNvGrpSpPr/>
                <p:nvPr/>
              </p:nvGrpSpPr>
              <p:grpSpPr>
                <a:xfrm>
                  <a:off x="2975910" y="3043754"/>
                  <a:ext cx="5169680" cy="2337935"/>
                  <a:chOff x="378077" y="904013"/>
                  <a:chExt cx="5169680" cy="2337935"/>
                </a:xfrm>
              </p:grpSpPr>
              <p:cxnSp>
                <p:nvCxnSpPr>
                  <p:cNvPr id="92" name="Straight Connector 91">
                    <a:extLst>
                      <a:ext uri="{FF2B5EF4-FFF2-40B4-BE49-F238E27FC236}">
                        <a16:creationId xmlns:a16="http://schemas.microsoft.com/office/drawing/2014/main" id="{F1CF318D-0899-4CC7-8721-A4B5BA15EF57}"/>
                      </a:ext>
                    </a:extLst>
                  </p:cNvPr>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12B8F171-BA8D-43AB-B80F-9109AFF93205}"/>
                      </a:ext>
                    </a:extLst>
                  </p:cNvPr>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F15D3F4-EF51-4B92-B8D7-58A82EEC9F76}"/>
                      </a:ext>
                    </a:extLst>
                  </p:cNvPr>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ABF78976-BA09-4914-9526-866B2DF08380}"/>
                      </a:ext>
                    </a:extLst>
                  </p:cNvPr>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8955339A-53B9-4DAD-8038-7B42BF264E02}"/>
                    </a:ext>
                  </a:extLst>
                </p:cNvPr>
                <p:cNvGrpSpPr/>
                <p:nvPr/>
              </p:nvGrpSpPr>
              <p:grpSpPr>
                <a:xfrm>
                  <a:off x="2975910" y="3469610"/>
                  <a:ext cx="5169680" cy="2337935"/>
                  <a:chOff x="378077" y="904013"/>
                  <a:chExt cx="5169680" cy="2337935"/>
                </a:xfrm>
              </p:grpSpPr>
              <p:cxnSp>
                <p:nvCxnSpPr>
                  <p:cNvPr id="88" name="Straight Connector 87">
                    <a:extLst>
                      <a:ext uri="{FF2B5EF4-FFF2-40B4-BE49-F238E27FC236}">
                        <a16:creationId xmlns:a16="http://schemas.microsoft.com/office/drawing/2014/main" id="{A7AB4DB9-F0A8-44A7-A314-343D27D136FD}"/>
                      </a:ext>
                    </a:extLst>
                  </p:cNvPr>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384BC64-0E21-4470-ADA0-FF2B81278169}"/>
                      </a:ext>
                    </a:extLst>
                  </p:cNvPr>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A8E3876-E1EF-41E3-8739-26D0BBBFE3D3}"/>
                      </a:ext>
                    </a:extLst>
                  </p:cNvPr>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73A99AD-1EFE-4E8F-8726-D3CCF57304BB}"/>
                      </a:ext>
                    </a:extLst>
                  </p:cNvPr>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7C3B0897-7F7E-49CA-A0BA-60EAC201A5CE}"/>
                    </a:ext>
                  </a:extLst>
                </p:cNvPr>
                <p:cNvGrpSpPr/>
                <p:nvPr/>
              </p:nvGrpSpPr>
              <p:grpSpPr>
                <a:xfrm>
                  <a:off x="2975910" y="3895464"/>
                  <a:ext cx="5169680" cy="2337935"/>
                  <a:chOff x="378077" y="904013"/>
                  <a:chExt cx="5169680" cy="2337935"/>
                </a:xfrm>
              </p:grpSpPr>
              <p:cxnSp>
                <p:nvCxnSpPr>
                  <p:cNvPr id="84" name="Straight Connector 83">
                    <a:extLst>
                      <a:ext uri="{FF2B5EF4-FFF2-40B4-BE49-F238E27FC236}">
                        <a16:creationId xmlns:a16="http://schemas.microsoft.com/office/drawing/2014/main" id="{4D1B275C-DFAC-4263-9BBD-F3FCAC33EC31}"/>
                      </a:ext>
                    </a:extLst>
                  </p:cNvPr>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83DA175-EEE5-474C-A6C3-8A877150B421}"/>
                      </a:ext>
                    </a:extLst>
                  </p:cNvPr>
                  <p:cNvCxnSpPr/>
                  <p:nvPr/>
                </p:nvCxnSpPr>
                <p:spPr>
                  <a:xfrm flipV="1">
                    <a:off x="381990"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8E7775AE-4ACC-43B8-847D-172269E60C5C}"/>
                      </a:ext>
                    </a:extLst>
                  </p:cNvPr>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01FD49EB-25B4-4FEC-9823-4FF519AEB2B6}"/>
                      </a:ext>
                    </a:extLst>
                  </p:cNvPr>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71" name="Straight Arrow Connector 70">
                <a:extLst>
                  <a:ext uri="{FF2B5EF4-FFF2-40B4-BE49-F238E27FC236}">
                    <a16:creationId xmlns:a16="http://schemas.microsoft.com/office/drawing/2014/main" id="{60E7E3C3-B14E-437A-B5EE-4B81B680F402}"/>
                  </a:ext>
                </a:extLst>
              </p:cNvPr>
              <p:cNvCxnSpPr/>
              <p:nvPr/>
            </p:nvCxnSpPr>
            <p:spPr>
              <a:xfrm flipV="1">
                <a:off x="1983514" y="5971434"/>
                <a:ext cx="2485121" cy="69822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4BD3195-E8CE-43B9-9D3E-5D6AFE1886AC}"/>
                  </a:ext>
                </a:extLst>
              </p:cNvPr>
              <p:cNvCxnSpPr/>
              <p:nvPr/>
            </p:nvCxnSpPr>
            <p:spPr>
              <a:xfrm flipH="1" flipV="1">
                <a:off x="1971305" y="4291570"/>
                <a:ext cx="12209" cy="2416749"/>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59F3E56E-09E6-43C9-A160-31BC58CB06AB}"/>
                  </a:ext>
                </a:extLst>
              </p:cNvPr>
              <p:cNvCxnSpPr/>
              <p:nvPr/>
            </p:nvCxnSpPr>
            <p:spPr>
              <a:xfrm flipH="1" flipV="1">
                <a:off x="638290" y="5539383"/>
                <a:ext cx="1333015" cy="1130275"/>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1BF9724A-34CC-425D-98D4-4B7872F20E27}"/>
                  </a:ext>
                </a:extLst>
              </p:cNvPr>
              <p:cNvSpPr txBox="1"/>
              <p:nvPr/>
            </p:nvSpPr>
            <p:spPr>
              <a:xfrm>
                <a:off x="3983590" y="6027108"/>
                <a:ext cx="1031086" cy="1268948"/>
              </a:xfrm>
              <a:prstGeom prst="rect">
                <a:avLst/>
              </a:prstGeom>
              <a:noFill/>
              <a:ln>
                <a:noFill/>
              </a:ln>
            </p:spPr>
            <p:txBody>
              <a:bodyPr wrap="none" rtlCol="0">
                <a:spAutoFit/>
              </a:bodyPr>
              <a:lstStyle/>
              <a:p>
                <a:pPr defTabSz="489110" fontAlgn="base" hangingPunct="0">
                  <a:lnSpc>
                    <a:spcPct val="93000"/>
                  </a:lnSpc>
                  <a:spcBef>
                    <a:spcPct val="0"/>
                  </a:spcBef>
                  <a:spcAft>
                    <a:spcPct val="0"/>
                  </a:spcAft>
                  <a:buClr>
                    <a:srgbClr val="000000"/>
                  </a:buClr>
                  <a:buSzPct val="100000"/>
                </a:pPr>
                <a:r>
                  <a:rPr lang="en-US" sz="2400" b="1" dirty="0">
                    <a:solidFill>
                      <a:srgbClr val="009900"/>
                    </a:solidFill>
                    <a:latin typeface="Arial" charset="0"/>
                  </a:rPr>
                  <a:t>x</a:t>
                </a:r>
              </a:p>
            </p:txBody>
          </p:sp>
          <p:sp>
            <p:nvSpPr>
              <p:cNvPr id="75" name="TextBox 74">
                <a:extLst>
                  <a:ext uri="{FF2B5EF4-FFF2-40B4-BE49-F238E27FC236}">
                    <a16:creationId xmlns:a16="http://schemas.microsoft.com/office/drawing/2014/main" id="{C185D812-1DB9-4D09-A619-8D91F2DD9B15}"/>
                  </a:ext>
                </a:extLst>
              </p:cNvPr>
              <p:cNvSpPr txBox="1"/>
              <p:nvPr/>
            </p:nvSpPr>
            <p:spPr>
              <a:xfrm>
                <a:off x="638289" y="5775866"/>
                <a:ext cx="1031086" cy="1268948"/>
              </a:xfrm>
              <a:prstGeom prst="rect">
                <a:avLst/>
              </a:prstGeom>
              <a:noFill/>
              <a:ln>
                <a:noFill/>
              </a:ln>
            </p:spPr>
            <p:txBody>
              <a:bodyPr wrap="none" rtlCol="0">
                <a:spAutoFit/>
              </a:bodyPr>
              <a:lstStyle/>
              <a:p>
                <a:pPr defTabSz="489110" fontAlgn="base" hangingPunct="0">
                  <a:lnSpc>
                    <a:spcPct val="93000"/>
                  </a:lnSpc>
                  <a:spcBef>
                    <a:spcPct val="0"/>
                  </a:spcBef>
                  <a:spcAft>
                    <a:spcPct val="0"/>
                  </a:spcAft>
                  <a:buClr>
                    <a:srgbClr val="000000"/>
                  </a:buClr>
                  <a:buSzPct val="100000"/>
                </a:pPr>
                <a:r>
                  <a:rPr lang="en-US" sz="2400" b="1" dirty="0">
                    <a:solidFill>
                      <a:srgbClr val="009900"/>
                    </a:solidFill>
                    <a:latin typeface="Arial" charset="0"/>
                  </a:rPr>
                  <a:t>y</a:t>
                </a:r>
              </a:p>
            </p:txBody>
          </p:sp>
          <p:sp>
            <p:nvSpPr>
              <p:cNvPr id="76" name="TextBox 75">
                <a:extLst>
                  <a:ext uri="{FF2B5EF4-FFF2-40B4-BE49-F238E27FC236}">
                    <a16:creationId xmlns:a16="http://schemas.microsoft.com/office/drawing/2014/main" id="{D0AE052C-D32C-47D4-A750-63004D41ADE8}"/>
                  </a:ext>
                </a:extLst>
              </p:cNvPr>
              <p:cNvSpPr txBox="1"/>
              <p:nvPr/>
            </p:nvSpPr>
            <p:spPr>
              <a:xfrm>
                <a:off x="1344363" y="4435155"/>
                <a:ext cx="637104" cy="1268948"/>
              </a:xfrm>
              <a:prstGeom prst="rect">
                <a:avLst/>
              </a:prstGeom>
              <a:noFill/>
              <a:ln>
                <a:noFill/>
              </a:ln>
            </p:spPr>
            <p:txBody>
              <a:bodyPr wrap="square" rtlCol="0">
                <a:spAutoFit/>
              </a:bodyPr>
              <a:lstStyle/>
              <a:p>
                <a:pPr defTabSz="489110" fontAlgn="base" hangingPunct="0">
                  <a:lnSpc>
                    <a:spcPct val="93000"/>
                  </a:lnSpc>
                  <a:spcBef>
                    <a:spcPct val="0"/>
                  </a:spcBef>
                  <a:spcAft>
                    <a:spcPct val="0"/>
                  </a:spcAft>
                  <a:buClr>
                    <a:srgbClr val="000000"/>
                  </a:buClr>
                  <a:buSzPct val="100000"/>
                </a:pPr>
                <a:r>
                  <a:rPr lang="en-US" sz="2400" b="1" dirty="0">
                    <a:solidFill>
                      <a:srgbClr val="009900"/>
                    </a:solidFill>
                    <a:latin typeface="Arial" charset="0"/>
                  </a:rPr>
                  <a:t>t</a:t>
                </a:r>
              </a:p>
            </p:txBody>
          </p:sp>
        </p:grpSp>
        <p:sp>
          <p:nvSpPr>
            <p:cNvPr id="43" name="Rectangle 42">
              <a:extLst>
                <a:ext uri="{FF2B5EF4-FFF2-40B4-BE49-F238E27FC236}">
                  <a16:creationId xmlns:a16="http://schemas.microsoft.com/office/drawing/2014/main" id="{D689046F-5A95-4681-B144-FFFFC521804B}"/>
                </a:ext>
              </a:extLst>
            </p:cNvPr>
            <p:cNvSpPr/>
            <p:nvPr/>
          </p:nvSpPr>
          <p:spPr>
            <a:xfrm>
              <a:off x="1449022" y="21714938"/>
              <a:ext cx="2218400" cy="388351"/>
            </a:xfrm>
            <a:prstGeom prst="rect">
              <a:avLst/>
            </a:prstGeom>
          </p:spPr>
          <p:txBody>
            <a:bodyPr wrap="none">
              <a:spAutoFit/>
            </a:bodyPr>
            <a:lstStyle/>
            <a:p>
              <a:pPr lvl="0"/>
              <a:r>
                <a:rPr lang="en-US" sz="2400" dirty="0">
                  <a:solidFill>
                    <a:prstClr val="black"/>
                  </a:solidFill>
                  <a:sym typeface="Wingdings" panose="05000000000000000000" pitchFamily="2" charset="2"/>
                </a:rPr>
                <a:t>Geographic Feature</a:t>
              </a:r>
            </a:p>
          </p:txBody>
        </p:sp>
        <p:sp>
          <p:nvSpPr>
            <p:cNvPr id="44" name="Rectangle 43">
              <a:extLst>
                <a:ext uri="{FF2B5EF4-FFF2-40B4-BE49-F238E27FC236}">
                  <a16:creationId xmlns:a16="http://schemas.microsoft.com/office/drawing/2014/main" id="{9282A38A-2E43-4E38-BE72-1D32C07F7558}"/>
                </a:ext>
              </a:extLst>
            </p:cNvPr>
            <p:cNvSpPr/>
            <p:nvPr/>
          </p:nvSpPr>
          <p:spPr>
            <a:xfrm>
              <a:off x="3869283" y="22267707"/>
              <a:ext cx="2001354" cy="388351"/>
            </a:xfrm>
            <a:prstGeom prst="rect">
              <a:avLst/>
            </a:prstGeom>
          </p:spPr>
          <p:txBody>
            <a:bodyPr wrap="none">
              <a:spAutoFit/>
            </a:bodyPr>
            <a:lstStyle/>
            <a:p>
              <a:pPr lvl="0"/>
              <a:r>
                <a:rPr lang="en-US" sz="2400" dirty="0">
                  <a:solidFill>
                    <a:prstClr val="black"/>
                  </a:solidFill>
                </a:rPr>
                <a:t>Multidimensional</a:t>
              </a:r>
            </a:p>
          </p:txBody>
        </p:sp>
        <p:grpSp>
          <p:nvGrpSpPr>
            <p:cNvPr id="45" name="Group 44">
              <a:extLst>
                <a:ext uri="{FF2B5EF4-FFF2-40B4-BE49-F238E27FC236}">
                  <a16:creationId xmlns:a16="http://schemas.microsoft.com/office/drawing/2014/main" id="{2FE22538-5BC2-433D-A48C-C625EC41B6D8}"/>
                </a:ext>
              </a:extLst>
            </p:cNvPr>
            <p:cNvGrpSpPr/>
            <p:nvPr/>
          </p:nvGrpSpPr>
          <p:grpSpPr>
            <a:xfrm>
              <a:off x="6020209" y="20815069"/>
              <a:ext cx="3861408" cy="2736191"/>
              <a:chOff x="43522173" y="18414208"/>
              <a:chExt cx="6565364" cy="4652214"/>
            </a:xfrm>
          </p:grpSpPr>
          <p:sp>
            <p:nvSpPr>
              <p:cNvPr id="49" name="Rectangle 48">
                <a:extLst>
                  <a:ext uri="{FF2B5EF4-FFF2-40B4-BE49-F238E27FC236}">
                    <a16:creationId xmlns:a16="http://schemas.microsoft.com/office/drawing/2014/main" id="{28167D50-CC58-4FEB-B3D2-8F9BEE3884F2}"/>
                  </a:ext>
                </a:extLst>
              </p:cNvPr>
              <p:cNvSpPr/>
              <p:nvPr/>
            </p:nvSpPr>
            <p:spPr>
              <a:xfrm>
                <a:off x="46985757" y="22406128"/>
                <a:ext cx="3045147" cy="660294"/>
              </a:xfrm>
              <a:prstGeom prst="rect">
                <a:avLst/>
              </a:prstGeom>
            </p:spPr>
            <p:txBody>
              <a:bodyPr wrap="none">
                <a:spAutoFit/>
              </a:bodyPr>
              <a:lstStyle/>
              <a:p>
                <a:pPr lvl="0"/>
                <a:r>
                  <a:rPr lang="en-US" sz="2400" dirty="0">
                    <a:solidFill>
                      <a:prstClr val="black"/>
                    </a:solidFill>
                  </a:rPr>
                  <a:t>Model program</a:t>
                </a:r>
              </a:p>
            </p:txBody>
          </p:sp>
          <p:sp>
            <p:nvSpPr>
              <p:cNvPr id="50" name="Rectangle 49">
                <a:extLst>
                  <a:ext uri="{FF2B5EF4-FFF2-40B4-BE49-F238E27FC236}">
                    <a16:creationId xmlns:a16="http://schemas.microsoft.com/office/drawing/2014/main" id="{37FFDB6F-2767-4FB9-B1F1-710176524B63}"/>
                  </a:ext>
                </a:extLst>
              </p:cNvPr>
              <p:cNvSpPr/>
              <p:nvPr/>
            </p:nvSpPr>
            <p:spPr>
              <a:xfrm>
                <a:off x="43522173" y="22406128"/>
                <a:ext cx="3021027" cy="660294"/>
              </a:xfrm>
              <a:prstGeom prst="rect">
                <a:avLst/>
              </a:prstGeom>
            </p:spPr>
            <p:txBody>
              <a:bodyPr wrap="none">
                <a:spAutoFit/>
              </a:bodyPr>
              <a:lstStyle/>
              <a:p>
                <a:pPr lvl="0"/>
                <a:r>
                  <a:rPr lang="en-US" sz="2400" dirty="0">
                    <a:solidFill>
                      <a:prstClr val="black"/>
                    </a:solidFill>
                  </a:rPr>
                  <a:t>Model Instance</a:t>
                </a:r>
              </a:p>
            </p:txBody>
          </p:sp>
          <p:cxnSp>
            <p:nvCxnSpPr>
              <p:cNvPr id="51" name="Straight Arrow Connector 50">
                <a:extLst>
                  <a:ext uri="{FF2B5EF4-FFF2-40B4-BE49-F238E27FC236}">
                    <a16:creationId xmlns:a16="http://schemas.microsoft.com/office/drawing/2014/main" id="{5B7FCF86-8ACE-4FDF-BFF7-FAFD9FA915F1}"/>
                  </a:ext>
                </a:extLst>
              </p:cNvPr>
              <p:cNvCxnSpPr>
                <a:stCxn id="62" idx="3"/>
                <a:endCxn id="56" idx="1"/>
              </p:cNvCxnSpPr>
              <p:nvPr/>
            </p:nvCxnSpPr>
            <p:spPr>
              <a:xfrm flipV="1">
                <a:off x="45589375" y="20869034"/>
                <a:ext cx="779561" cy="141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A591EC87-7D6D-4598-A1AB-E5D410F6EBFF}"/>
                  </a:ext>
                </a:extLst>
              </p:cNvPr>
              <p:cNvGrpSpPr/>
              <p:nvPr/>
            </p:nvGrpSpPr>
            <p:grpSpPr>
              <a:xfrm>
                <a:off x="43912932" y="18414208"/>
                <a:ext cx="6174605" cy="3884126"/>
                <a:chOff x="12778791" y="21910193"/>
                <a:chExt cx="6174605" cy="3884126"/>
              </a:xfrm>
            </p:grpSpPr>
            <p:grpSp>
              <p:nvGrpSpPr>
                <p:cNvPr id="53" name="Group 52">
                  <a:extLst>
                    <a:ext uri="{FF2B5EF4-FFF2-40B4-BE49-F238E27FC236}">
                      <a16:creationId xmlns:a16="http://schemas.microsoft.com/office/drawing/2014/main" id="{D54C1EDF-CC83-4103-9FF7-A757E9ED33BA}"/>
                    </a:ext>
                  </a:extLst>
                </p:cNvPr>
                <p:cNvGrpSpPr/>
                <p:nvPr/>
              </p:nvGrpSpPr>
              <p:grpSpPr>
                <a:xfrm>
                  <a:off x="12778791" y="22938555"/>
                  <a:ext cx="1676443" cy="2855764"/>
                  <a:chOff x="11765707" y="22906301"/>
                  <a:chExt cx="1676443" cy="2855764"/>
                </a:xfrm>
              </p:grpSpPr>
              <p:sp>
                <p:nvSpPr>
                  <p:cNvPr id="62" name="Rounded Rectangle 282">
                    <a:extLst>
                      <a:ext uri="{FF2B5EF4-FFF2-40B4-BE49-F238E27FC236}">
                        <a16:creationId xmlns:a16="http://schemas.microsoft.com/office/drawing/2014/main" id="{8E7F6A05-FD4F-4D08-B3FF-493675B3B045}"/>
                      </a:ext>
                    </a:extLst>
                  </p:cNvPr>
                  <p:cNvSpPr/>
                  <p:nvPr/>
                </p:nvSpPr>
                <p:spPr>
                  <a:xfrm>
                    <a:off x="11765707" y="22906301"/>
                    <a:ext cx="1676443" cy="2855764"/>
                  </a:xfrm>
                  <a:prstGeom prst="roundRect">
                    <a:avLst>
                      <a:gd name="adj" fmla="val 409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Can 283">
                    <a:extLst>
                      <a:ext uri="{FF2B5EF4-FFF2-40B4-BE49-F238E27FC236}">
                        <a16:creationId xmlns:a16="http://schemas.microsoft.com/office/drawing/2014/main" id="{B019CD6A-D20E-43FE-A660-BA16AC8DEEB2}"/>
                      </a:ext>
                    </a:extLst>
                  </p:cNvPr>
                  <p:cNvSpPr/>
                  <p:nvPr/>
                </p:nvSpPr>
                <p:spPr>
                  <a:xfrm>
                    <a:off x="11892036" y="23244800"/>
                    <a:ext cx="1303854" cy="918190"/>
                  </a:xfrm>
                  <a:prstGeom prst="ca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Input Data</a:t>
                    </a:r>
                  </a:p>
                </p:txBody>
              </p:sp>
              <p:sp>
                <p:nvSpPr>
                  <p:cNvPr id="64" name="Can 284">
                    <a:extLst>
                      <a:ext uri="{FF2B5EF4-FFF2-40B4-BE49-F238E27FC236}">
                        <a16:creationId xmlns:a16="http://schemas.microsoft.com/office/drawing/2014/main" id="{6C049C14-6CFB-4109-8D14-A60D79BCBA5A}"/>
                      </a:ext>
                    </a:extLst>
                  </p:cNvPr>
                  <p:cNvSpPr/>
                  <p:nvPr/>
                </p:nvSpPr>
                <p:spPr>
                  <a:xfrm>
                    <a:off x="11892036" y="24461375"/>
                    <a:ext cx="1260152" cy="1110063"/>
                  </a:xfrm>
                  <a:prstGeom prst="can">
                    <a:avLst/>
                  </a:prstGeom>
                  <a:solidFill>
                    <a:schemeClr val="accent6">
                      <a:lumMod val="40000"/>
                      <a:lumOff val="60000"/>
                    </a:schemeClr>
                  </a:solidFill>
                  <a:ln>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Output Data</a:t>
                    </a:r>
                  </a:p>
                </p:txBody>
              </p:sp>
            </p:grpSp>
            <p:grpSp>
              <p:nvGrpSpPr>
                <p:cNvPr id="54" name="Group 53">
                  <a:extLst>
                    <a:ext uri="{FF2B5EF4-FFF2-40B4-BE49-F238E27FC236}">
                      <a16:creationId xmlns:a16="http://schemas.microsoft.com/office/drawing/2014/main" id="{E2D255A3-4F44-4946-812D-44C10A7360C5}"/>
                    </a:ext>
                  </a:extLst>
                </p:cNvPr>
                <p:cNvGrpSpPr/>
                <p:nvPr/>
              </p:nvGrpSpPr>
              <p:grpSpPr>
                <a:xfrm>
                  <a:off x="15234795" y="22938555"/>
                  <a:ext cx="3718601" cy="2852928"/>
                  <a:chOff x="15234795" y="22938555"/>
                  <a:chExt cx="3718601" cy="2852928"/>
                </a:xfrm>
              </p:grpSpPr>
              <p:sp>
                <p:nvSpPr>
                  <p:cNvPr id="56" name="Rounded Rectangle 276">
                    <a:extLst>
                      <a:ext uri="{FF2B5EF4-FFF2-40B4-BE49-F238E27FC236}">
                        <a16:creationId xmlns:a16="http://schemas.microsoft.com/office/drawing/2014/main" id="{D01CD358-D8CF-48AD-96FB-C7E9AB6D6AA4}"/>
                      </a:ext>
                    </a:extLst>
                  </p:cNvPr>
                  <p:cNvSpPr/>
                  <p:nvPr/>
                </p:nvSpPr>
                <p:spPr>
                  <a:xfrm>
                    <a:off x="15234795" y="22938555"/>
                    <a:ext cx="3718601" cy="2852928"/>
                  </a:xfrm>
                  <a:prstGeom prst="roundRect">
                    <a:avLst>
                      <a:gd name="adj" fmla="val 4097"/>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Flowchart: Multidocument 56">
                    <a:extLst>
                      <a:ext uri="{FF2B5EF4-FFF2-40B4-BE49-F238E27FC236}">
                        <a16:creationId xmlns:a16="http://schemas.microsoft.com/office/drawing/2014/main" id="{DA9CD1CF-F793-4BF8-A3CB-8511DBA13FEA}"/>
                      </a:ext>
                    </a:extLst>
                  </p:cNvPr>
                  <p:cNvSpPr/>
                  <p:nvPr/>
                </p:nvSpPr>
                <p:spPr>
                  <a:xfrm flipH="1">
                    <a:off x="17120985" y="23039476"/>
                    <a:ext cx="1630176" cy="1089214"/>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58" name="Rectangle 57">
                    <a:extLst>
                      <a:ext uri="{FF2B5EF4-FFF2-40B4-BE49-F238E27FC236}">
                        <a16:creationId xmlns:a16="http://schemas.microsoft.com/office/drawing/2014/main" id="{B04F7446-81E4-46EC-A591-40854CA8D51C}"/>
                      </a:ext>
                    </a:extLst>
                  </p:cNvPr>
                  <p:cNvSpPr/>
                  <p:nvPr/>
                </p:nvSpPr>
                <p:spPr>
                  <a:xfrm>
                    <a:off x="17334174" y="23199168"/>
                    <a:ext cx="1500992" cy="836371"/>
                  </a:xfrm>
                  <a:prstGeom prst="rect">
                    <a:avLst/>
                  </a:prstGeom>
                  <a:noFill/>
                </p:spPr>
                <p:txBody>
                  <a:bodyPr wrap="square">
                    <a:spAutoFit/>
                  </a:bodyPr>
                  <a:lstStyle/>
                  <a:p>
                    <a:pPr algn="ctr"/>
                    <a:r>
                      <a:rPr lang="en-US" sz="1600" dirty="0" err="1"/>
                      <a:t>Documen-tation</a:t>
                    </a:r>
                    <a:endParaRPr lang="en-US" sz="1600" dirty="0"/>
                  </a:p>
                </p:txBody>
              </p:sp>
              <p:sp>
                <p:nvSpPr>
                  <p:cNvPr id="59" name="Rounded Rectangle 279">
                    <a:extLst>
                      <a:ext uri="{FF2B5EF4-FFF2-40B4-BE49-F238E27FC236}">
                        <a16:creationId xmlns:a16="http://schemas.microsoft.com/office/drawing/2014/main" id="{BF629D53-111F-469E-B22E-17E1A42013B3}"/>
                      </a:ext>
                    </a:extLst>
                  </p:cNvPr>
                  <p:cNvSpPr/>
                  <p:nvPr/>
                </p:nvSpPr>
                <p:spPr>
                  <a:xfrm>
                    <a:off x="15394242" y="23122756"/>
                    <a:ext cx="1482466" cy="912784"/>
                  </a:xfrm>
                  <a:prstGeom prst="roundRect">
                    <a:avLst>
                      <a:gd name="adj" fmla="val 47835"/>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Model Engine</a:t>
                    </a:r>
                  </a:p>
                </p:txBody>
              </p:sp>
              <p:sp>
                <p:nvSpPr>
                  <p:cNvPr id="60" name="Rounded Rectangle 280">
                    <a:extLst>
                      <a:ext uri="{FF2B5EF4-FFF2-40B4-BE49-F238E27FC236}">
                        <a16:creationId xmlns:a16="http://schemas.microsoft.com/office/drawing/2014/main" id="{DAFA28B5-6AAB-424A-B4A6-ABE520164075}"/>
                      </a:ext>
                    </a:extLst>
                  </p:cNvPr>
                  <p:cNvSpPr/>
                  <p:nvPr/>
                </p:nvSpPr>
                <p:spPr>
                  <a:xfrm>
                    <a:off x="15452347" y="24680433"/>
                    <a:ext cx="1316736" cy="914400"/>
                  </a:xfrm>
                  <a:prstGeom prst="roundRect">
                    <a:avLst>
                      <a:gd name="adj" fmla="val 47835"/>
                    </a:avLst>
                  </a:prstGeom>
                  <a:solidFill>
                    <a:srgbClr val="FFCCFF"/>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Model GUI</a:t>
                    </a:r>
                  </a:p>
                </p:txBody>
              </p:sp>
              <p:sp>
                <p:nvSpPr>
                  <p:cNvPr id="61" name="Rounded Rectangle 281">
                    <a:extLst>
                      <a:ext uri="{FF2B5EF4-FFF2-40B4-BE49-F238E27FC236}">
                        <a16:creationId xmlns:a16="http://schemas.microsoft.com/office/drawing/2014/main" id="{078850D4-A107-4531-AE8D-32DFE02FBD2A}"/>
                      </a:ext>
                    </a:extLst>
                  </p:cNvPr>
                  <p:cNvSpPr/>
                  <p:nvPr/>
                </p:nvSpPr>
                <p:spPr>
                  <a:xfrm>
                    <a:off x="16993012" y="24680432"/>
                    <a:ext cx="1798451" cy="914400"/>
                  </a:xfrm>
                  <a:prstGeom prst="roundRect">
                    <a:avLst>
                      <a:gd name="adj" fmla="val 47835"/>
                    </a:avLst>
                  </a:prstGeom>
                  <a:solidFill>
                    <a:srgbClr val="FFCCFF"/>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Utilities Software</a:t>
                    </a:r>
                  </a:p>
                </p:txBody>
              </p:sp>
            </p:grpSp>
            <p:sp>
              <p:nvSpPr>
                <p:cNvPr id="55" name="Rectangle 54">
                  <a:extLst>
                    <a:ext uri="{FF2B5EF4-FFF2-40B4-BE49-F238E27FC236}">
                      <a16:creationId xmlns:a16="http://schemas.microsoft.com/office/drawing/2014/main" id="{A70D3EEC-7312-43D6-ACDB-0555ED9F443A}"/>
                    </a:ext>
                  </a:extLst>
                </p:cNvPr>
                <p:cNvSpPr/>
                <p:nvPr/>
              </p:nvSpPr>
              <p:spPr>
                <a:xfrm rot="16200000">
                  <a:off x="13581745" y="22788430"/>
                  <a:ext cx="2416767" cy="660294"/>
                </a:xfrm>
                <a:prstGeom prst="rect">
                  <a:avLst/>
                </a:prstGeom>
              </p:spPr>
              <p:txBody>
                <a:bodyPr wrap="none">
                  <a:spAutoFit/>
                </a:bodyPr>
                <a:lstStyle/>
                <a:p>
                  <a:pPr lvl="0"/>
                  <a:r>
                    <a:rPr lang="en-US" sz="2400" dirty="0">
                      <a:solidFill>
                        <a:prstClr val="black"/>
                      </a:solidFill>
                    </a:rPr>
                    <a:t>Executed by</a:t>
                  </a:r>
                </a:p>
              </p:txBody>
            </p:sp>
          </p:grpSp>
        </p:grpSp>
        <p:pic>
          <p:nvPicPr>
            <p:cNvPr id="46" name="Picture 45">
              <a:extLst>
                <a:ext uri="{FF2B5EF4-FFF2-40B4-BE49-F238E27FC236}">
                  <a16:creationId xmlns:a16="http://schemas.microsoft.com/office/drawing/2014/main" id="{1BFE50F5-A026-4B1A-97A2-CDD8EB4F496D}"/>
                </a:ext>
              </a:extLst>
            </p:cNvPr>
            <p:cNvPicPr>
              <a:picLocks noChangeAspect="1"/>
            </p:cNvPicPr>
            <p:nvPr/>
          </p:nvPicPr>
          <p:blipFill rotWithShape="1">
            <a:blip r:embed="rId16"/>
            <a:srcRect l="5692" t="3390" r="5692"/>
            <a:stretch/>
          </p:blipFill>
          <p:spPr>
            <a:xfrm>
              <a:off x="4205851" y="22311747"/>
              <a:ext cx="1092120" cy="1729176"/>
            </a:xfrm>
            <a:prstGeom prst="rect">
              <a:avLst/>
            </a:prstGeom>
            <a:ln>
              <a:solidFill>
                <a:schemeClr val="tx1">
                  <a:lumMod val="75000"/>
                  <a:lumOff val="25000"/>
                </a:schemeClr>
              </a:solidFill>
            </a:ln>
            <a:scene3d>
              <a:camera prst="perspectiveRelaxed">
                <a:rot lat="18600000" lon="3180000" rev="18000000"/>
              </a:camera>
              <a:lightRig rig="threePt" dir="t"/>
            </a:scene3d>
            <a:sp3d/>
          </p:spPr>
        </p:pic>
        <p:sp>
          <p:nvSpPr>
            <p:cNvPr id="47" name="Rectangle 46">
              <a:extLst>
                <a:ext uri="{FF2B5EF4-FFF2-40B4-BE49-F238E27FC236}">
                  <a16:creationId xmlns:a16="http://schemas.microsoft.com/office/drawing/2014/main" id="{38DE6751-0526-44FA-82E7-0B89CEE5BCC8}"/>
                </a:ext>
              </a:extLst>
            </p:cNvPr>
            <p:cNvSpPr/>
            <p:nvPr/>
          </p:nvSpPr>
          <p:spPr>
            <a:xfrm>
              <a:off x="1826536" y="23718712"/>
              <a:ext cx="1363543" cy="388351"/>
            </a:xfrm>
            <a:prstGeom prst="rect">
              <a:avLst/>
            </a:prstGeom>
          </p:spPr>
          <p:txBody>
            <a:bodyPr wrap="none">
              <a:spAutoFit/>
            </a:bodyPr>
            <a:lstStyle/>
            <a:p>
              <a:pPr lvl="0"/>
              <a:r>
                <a:rPr lang="en-US" sz="2400" dirty="0">
                  <a:solidFill>
                    <a:prstClr val="black"/>
                  </a:solidFill>
                  <a:sym typeface="Wingdings" panose="05000000000000000000" pitchFamily="2" charset="2"/>
                </a:rPr>
                <a:t>Time Series</a:t>
              </a:r>
            </a:p>
          </p:txBody>
        </p:sp>
        <p:sp>
          <p:nvSpPr>
            <p:cNvPr id="48" name="Rectangle 47">
              <a:extLst>
                <a:ext uri="{FF2B5EF4-FFF2-40B4-BE49-F238E27FC236}">
                  <a16:creationId xmlns:a16="http://schemas.microsoft.com/office/drawing/2014/main" id="{93B9EF0F-3651-4354-9557-74DFB55F1DD3}"/>
                </a:ext>
              </a:extLst>
            </p:cNvPr>
            <p:cNvSpPr/>
            <p:nvPr/>
          </p:nvSpPr>
          <p:spPr>
            <a:xfrm>
              <a:off x="3724615" y="23698351"/>
              <a:ext cx="2079348" cy="388351"/>
            </a:xfrm>
            <a:prstGeom prst="rect">
              <a:avLst/>
            </a:prstGeom>
          </p:spPr>
          <p:txBody>
            <a:bodyPr wrap="none">
              <a:spAutoFit/>
            </a:bodyPr>
            <a:lstStyle/>
            <a:p>
              <a:pPr lvl="0"/>
              <a:r>
                <a:rPr lang="en-US" sz="2400" dirty="0">
                  <a:solidFill>
                    <a:prstClr val="black"/>
                  </a:solidFill>
                  <a:sym typeface="Wingdings" panose="05000000000000000000" pitchFamily="2" charset="2"/>
                </a:rPr>
                <a:t>Geographic Raster</a:t>
              </a:r>
            </a:p>
          </p:txBody>
        </p:sp>
      </p:grpSp>
      <p:sp>
        <p:nvSpPr>
          <p:cNvPr id="41" name="TextBox 40">
            <a:extLst>
              <a:ext uri="{FF2B5EF4-FFF2-40B4-BE49-F238E27FC236}">
                <a16:creationId xmlns:a16="http://schemas.microsoft.com/office/drawing/2014/main" id="{95484B68-BF2C-4817-9E60-1973D3DF6532}"/>
              </a:ext>
            </a:extLst>
          </p:cNvPr>
          <p:cNvSpPr txBox="1"/>
          <p:nvPr/>
        </p:nvSpPr>
        <p:spPr>
          <a:xfrm>
            <a:off x="1831229" y="13833914"/>
            <a:ext cx="7478192" cy="584775"/>
          </a:xfrm>
          <a:prstGeom prst="rect">
            <a:avLst/>
          </a:prstGeom>
          <a:solidFill>
            <a:schemeClr val="accent1">
              <a:lumMod val="40000"/>
              <a:lumOff val="60000"/>
            </a:schemeClr>
          </a:solidFill>
        </p:spPr>
        <p:txBody>
          <a:bodyPr wrap="square" rtlCol="0">
            <a:spAutoFit/>
          </a:bodyPr>
          <a:lstStyle>
            <a:defPPr>
              <a:defRPr lang="en-US"/>
            </a:defPPr>
            <a:lvl1pPr algn="ctr">
              <a:defRPr sz="6900" b="1"/>
            </a:lvl1pPr>
          </a:lstStyle>
          <a:p>
            <a:r>
              <a:rPr lang="en-US" sz="3200" dirty="0"/>
              <a:t>What can you store in HydroShare ?</a:t>
            </a:r>
          </a:p>
        </p:txBody>
      </p:sp>
      <p:grpSp>
        <p:nvGrpSpPr>
          <p:cNvPr id="164" name="Group 163">
            <a:extLst>
              <a:ext uri="{FF2B5EF4-FFF2-40B4-BE49-F238E27FC236}">
                <a16:creationId xmlns:a16="http://schemas.microsoft.com/office/drawing/2014/main" id="{F0C350C7-F1AD-4CC9-88F6-1E58EECAA731}"/>
              </a:ext>
            </a:extLst>
          </p:cNvPr>
          <p:cNvGrpSpPr/>
          <p:nvPr/>
        </p:nvGrpSpPr>
        <p:grpSpPr>
          <a:xfrm>
            <a:off x="11327853" y="11671109"/>
            <a:ext cx="10069059" cy="5125566"/>
            <a:chOff x="395894" y="819668"/>
            <a:chExt cx="12250258" cy="6235886"/>
          </a:xfrm>
        </p:grpSpPr>
        <p:grpSp>
          <p:nvGrpSpPr>
            <p:cNvPr id="165" name="Google Shape;233;p5">
              <a:extLst>
                <a:ext uri="{FF2B5EF4-FFF2-40B4-BE49-F238E27FC236}">
                  <a16:creationId xmlns:a16="http://schemas.microsoft.com/office/drawing/2014/main" id="{B33DA74C-4D0D-4180-ABC4-BB0F7F35BBAC}"/>
                </a:ext>
              </a:extLst>
            </p:cNvPr>
            <p:cNvGrpSpPr/>
            <p:nvPr/>
          </p:nvGrpSpPr>
          <p:grpSpPr>
            <a:xfrm>
              <a:off x="3168886" y="1095308"/>
              <a:ext cx="4823106" cy="4520296"/>
              <a:chOff x="4477843" y="1096890"/>
              <a:chExt cx="4362820" cy="4088909"/>
            </a:xfrm>
          </p:grpSpPr>
          <p:pic>
            <p:nvPicPr>
              <p:cNvPr id="172" name="Google Shape;234;p5" descr="https://documents.lucidchart.com/documents/a9102502-ac99-4a7c-a4e0-ebb0a4597b41/pages/0_0?a=162&amp;x=240&amp;y=34&amp;w=171&amp;h=132&amp;store=1&amp;accept=image%2F*&amp;auth=LCA%2036b8ad5038575ffedd9652b3dc95d4639218c654-ts%3D1529847734">
                <a:extLst>
                  <a:ext uri="{FF2B5EF4-FFF2-40B4-BE49-F238E27FC236}">
                    <a16:creationId xmlns:a16="http://schemas.microsoft.com/office/drawing/2014/main" id="{DE9F2E7F-D148-47F1-A4A2-18B3119037F6}"/>
                  </a:ext>
                </a:extLst>
              </p:cNvPr>
              <p:cNvPicPr preferRelativeResize="0"/>
              <p:nvPr/>
            </p:nvPicPr>
            <p:blipFill rotWithShape="1">
              <a:blip r:embed="rId17">
                <a:alphaModFix/>
              </a:blip>
              <a:srcRect t="8960" b="10295"/>
              <a:stretch/>
            </p:blipFill>
            <p:spPr>
              <a:xfrm>
                <a:off x="5894874" y="1096890"/>
                <a:ext cx="1422445" cy="888320"/>
              </a:xfrm>
              <a:prstGeom prst="rect">
                <a:avLst/>
              </a:prstGeom>
              <a:noFill/>
              <a:ln>
                <a:noFill/>
              </a:ln>
            </p:spPr>
          </p:pic>
          <p:pic>
            <p:nvPicPr>
              <p:cNvPr id="173" name="Google Shape;235;p5">
                <a:extLst>
                  <a:ext uri="{FF2B5EF4-FFF2-40B4-BE49-F238E27FC236}">
                    <a16:creationId xmlns:a16="http://schemas.microsoft.com/office/drawing/2014/main" id="{7C0B38A6-5C8A-48EC-BD69-DF88C3ED638B}"/>
                  </a:ext>
                </a:extLst>
              </p:cNvPr>
              <p:cNvPicPr preferRelativeResize="0"/>
              <p:nvPr/>
            </p:nvPicPr>
            <p:blipFill rotWithShape="1">
              <a:blip r:embed="rId18">
                <a:alphaModFix/>
              </a:blip>
              <a:srcRect/>
              <a:stretch/>
            </p:blipFill>
            <p:spPr>
              <a:xfrm>
                <a:off x="4557319" y="2234280"/>
                <a:ext cx="1571352" cy="1352339"/>
              </a:xfrm>
              <a:prstGeom prst="rect">
                <a:avLst/>
              </a:prstGeom>
              <a:noFill/>
              <a:ln w="9525" cap="flat" cmpd="sng">
                <a:solidFill>
                  <a:schemeClr val="dk1"/>
                </a:solidFill>
                <a:prstDash val="solid"/>
                <a:round/>
                <a:headEnd type="none" w="sm" len="sm"/>
                <a:tailEnd type="none" w="sm" len="sm"/>
              </a:ln>
            </p:spPr>
          </p:pic>
          <p:pic>
            <p:nvPicPr>
              <p:cNvPr id="174" name="Google Shape;236;p5">
                <a:extLst>
                  <a:ext uri="{FF2B5EF4-FFF2-40B4-BE49-F238E27FC236}">
                    <a16:creationId xmlns:a16="http://schemas.microsoft.com/office/drawing/2014/main" id="{B803F7FD-CEEE-47D2-B1DD-592C42856678}"/>
                  </a:ext>
                </a:extLst>
              </p:cNvPr>
              <p:cNvPicPr preferRelativeResize="0"/>
              <p:nvPr/>
            </p:nvPicPr>
            <p:blipFill rotWithShape="1">
              <a:blip r:embed="rId19">
                <a:alphaModFix/>
              </a:blip>
              <a:srcRect/>
              <a:stretch/>
            </p:blipFill>
            <p:spPr>
              <a:xfrm>
                <a:off x="7041536" y="2238979"/>
                <a:ext cx="1565892" cy="1347640"/>
              </a:xfrm>
              <a:prstGeom prst="rect">
                <a:avLst/>
              </a:prstGeom>
              <a:noFill/>
              <a:ln w="9525" cap="flat" cmpd="sng">
                <a:solidFill>
                  <a:schemeClr val="dk1"/>
                </a:solidFill>
                <a:prstDash val="solid"/>
                <a:round/>
                <a:headEnd type="none" w="sm" len="sm"/>
                <a:tailEnd type="none" w="sm" len="sm"/>
              </a:ln>
            </p:spPr>
          </p:pic>
          <p:sp>
            <p:nvSpPr>
              <p:cNvPr id="175" name="Google Shape;237;p5">
                <a:extLst>
                  <a:ext uri="{FF2B5EF4-FFF2-40B4-BE49-F238E27FC236}">
                    <a16:creationId xmlns:a16="http://schemas.microsoft.com/office/drawing/2014/main" id="{51BD8910-C40F-4488-851F-0DB54D160189}"/>
                  </a:ext>
                </a:extLst>
              </p:cNvPr>
              <p:cNvSpPr/>
              <p:nvPr/>
            </p:nvSpPr>
            <p:spPr>
              <a:xfrm>
                <a:off x="4557318" y="4174695"/>
                <a:ext cx="3942989" cy="1011104"/>
              </a:xfrm>
              <a:prstGeom prst="roundRect">
                <a:avLst>
                  <a:gd name="adj" fmla="val 16667"/>
                </a:avLst>
              </a:prstGeom>
              <a:solidFill>
                <a:srgbClr val="C9C9C9"/>
              </a:solid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Resource Storage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Integrated Rule Oriented Data System (</a:t>
                </a:r>
                <a:r>
                  <a:rPr lang="en-US" sz="2000" b="0" i="0" u="none" strike="noStrike" cap="none" dirty="0" err="1">
                    <a:solidFill>
                      <a:srgbClr val="000000"/>
                    </a:solidFill>
                    <a:latin typeface="Calibri"/>
                    <a:ea typeface="Calibri"/>
                    <a:cs typeface="Calibri"/>
                    <a:sym typeface="Calibri"/>
                  </a:rPr>
                  <a:t>iRODS</a:t>
                </a:r>
                <a:r>
                  <a:rPr lang="en-US" sz="20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76" name="Google Shape;238;p5">
                <a:extLst>
                  <a:ext uri="{FF2B5EF4-FFF2-40B4-BE49-F238E27FC236}">
                    <a16:creationId xmlns:a16="http://schemas.microsoft.com/office/drawing/2014/main" id="{02962DE4-82E3-440E-8693-13F86C6B05F9}"/>
                  </a:ext>
                </a:extLst>
              </p:cNvPr>
              <p:cNvSpPr txBox="1"/>
              <p:nvPr/>
            </p:nvSpPr>
            <p:spPr>
              <a:xfrm>
                <a:off x="4523322" y="1461406"/>
                <a:ext cx="1813371" cy="3619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Django Website</a:t>
                </a:r>
                <a:endParaRPr sz="1400" b="0" i="0" u="none" strike="noStrike" cap="none" dirty="0">
                  <a:solidFill>
                    <a:srgbClr val="000000"/>
                  </a:solidFill>
                  <a:latin typeface="Arial"/>
                  <a:ea typeface="Arial"/>
                  <a:cs typeface="Arial"/>
                  <a:sym typeface="Arial"/>
                </a:endParaRPr>
              </a:p>
            </p:txBody>
          </p:sp>
          <p:sp>
            <p:nvSpPr>
              <p:cNvPr id="177" name="Google Shape;239;p5">
                <a:extLst>
                  <a:ext uri="{FF2B5EF4-FFF2-40B4-BE49-F238E27FC236}">
                    <a16:creationId xmlns:a16="http://schemas.microsoft.com/office/drawing/2014/main" id="{CB5D2898-12B7-486F-8D7B-804CADD564B0}"/>
                  </a:ext>
                </a:extLst>
              </p:cNvPr>
              <p:cNvSpPr txBox="1"/>
              <p:nvPr/>
            </p:nvSpPr>
            <p:spPr>
              <a:xfrm>
                <a:off x="6933351" y="1630389"/>
                <a:ext cx="1813371" cy="3619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Apps</a:t>
                </a:r>
                <a:endParaRPr sz="1400" b="0" i="0" u="none" strike="noStrike" cap="none" dirty="0">
                  <a:solidFill>
                    <a:srgbClr val="000000"/>
                  </a:solidFill>
                  <a:latin typeface="Arial"/>
                  <a:ea typeface="Arial"/>
                  <a:cs typeface="Arial"/>
                  <a:sym typeface="Arial"/>
                </a:endParaRPr>
              </a:p>
            </p:txBody>
          </p:sp>
          <p:sp>
            <p:nvSpPr>
              <p:cNvPr id="178" name="Google Shape;240;p5">
                <a:extLst>
                  <a:ext uri="{FF2B5EF4-FFF2-40B4-BE49-F238E27FC236}">
                    <a16:creationId xmlns:a16="http://schemas.microsoft.com/office/drawing/2014/main" id="{90729E88-0ACF-496E-9FB2-57FDFC94B8DA}"/>
                  </a:ext>
                </a:extLst>
              </p:cNvPr>
              <p:cNvSpPr/>
              <p:nvPr/>
            </p:nvSpPr>
            <p:spPr>
              <a:xfrm>
                <a:off x="6128671" y="2808424"/>
                <a:ext cx="912866" cy="305515"/>
              </a:xfrm>
              <a:prstGeom prst="leftRightArrow">
                <a:avLst>
                  <a:gd name="adj1" fmla="val 50000"/>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sp>
            <p:nvSpPr>
              <p:cNvPr id="179" name="Google Shape;241;p5">
                <a:extLst>
                  <a:ext uri="{FF2B5EF4-FFF2-40B4-BE49-F238E27FC236}">
                    <a16:creationId xmlns:a16="http://schemas.microsoft.com/office/drawing/2014/main" id="{F38407A5-A5F2-4353-893B-A60A0564A1C7}"/>
                  </a:ext>
                </a:extLst>
              </p:cNvPr>
              <p:cNvSpPr/>
              <p:nvPr/>
            </p:nvSpPr>
            <p:spPr>
              <a:xfrm rot="5400000">
                <a:off x="5095502" y="3712587"/>
                <a:ext cx="588079" cy="336141"/>
              </a:xfrm>
              <a:prstGeom prst="leftRightArrow">
                <a:avLst>
                  <a:gd name="adj1" fmla="val 50000"/>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sp>
            <p:nvSpPr>
              <p:cNvPr id="180" name="Google Shape;242;p5">
                <a:extLst>
                  <a:ext uri="{FF2B5EF4-FFF2-40B4-BE49-F238E27FC236}">
                    <a16:creationId xmlns:a16="http://schemas.microsoft.com/office/drawing/2014/main" id="{9B7CB3AA-7F94-4190-BDD3-C1CC92331346}"/>
                  </a:ext>
                </a:extLst>
              </p:cNvPr>
              <p:cNvSpPr/>
              <p:nvPr/>
            </p:nvSpPr>
            <p:spPr>
              <a:xfrm>
                <a:off x="6077013" y="2385085"/>
                <a:ext cx="1016182" cy="3619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API</a:t>
                </a:r>
                <a:endParaRPr sz="2000" b="0" i="0" u="none" strike="noStrike" cap="none">
                  <a:solidFill>
                    <a:srgbClr val="000000"/>
                  </a:solidFill>
                  <a:latin typeface="Calibri"/>
                  <a:ea typeface="Calibri"/>
                  <a:cs typeface="Calibri"/>
                  <a:sym typeface="Calibri"/>
                </a:endParaRPr>
              </a:p>
            </p:txBody>
          </p:sp>
          <p:sp>
            <p:nvSpPr>
              <p:cNvPr id="181" name="Google Shape;243;p5">
                <a:extLst>
                  <a:ext uri="{FF2B5EF4-FFF2-40B4-BE49-F238E27FC236}">
                    <a16:creationId xmlns:a16="http://schemas.microsoft.com/office/drawing/2014/main" id="{4256FFBA-F391-4E3C-BE6B-78C3D889C193}"/>
                  </a:ext>
                </a:extLst>
              </p:cNvPr>
              <p:cNvSpPr txBox="1"/>
              <p:nvPr/>
            </p:nvSpPr>
            <p:spPr>
              <a:xfrm>
                <a:off x="6136101" y="3576519"/>
                <a:ext cx="1012553" cy="440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OAuth</a:t>
                </a:r>
                <a:endParaRPr sz="1400" b="0" i="0" u="none" strike="noStrike" cap="none" dirty="0">
                  <a:solidFill>
                    <a:srgbClr val="000000"/>
                  </a:solidFill>
                  <a:latin typeface="Arial"/>
                  <a:ea typeface="Arial"/>
                  <a:cs typeface="Arial"/>
                  <a:sym typeface="Arial"/>
                </a:endParaRPr>
              </a:p>
            </p:txBody>
          </p:sp>
          <p:sp>
            <p:nvSpPr>
              <p:cNvPr id="182" name="Google Shape;250;p5">
                <a:extLst>
                  <a:ext uri="{FF2B5EF4-FFF2-40B4-BE49-F238E27FC236}">
                    <a16:creationId xmlns:a16="http://schemas.microsoft.com/office/drawing/2014/main" id="{27150A5A-13CF-424C-AF10-A294765BCCF2}"/>
                  </a:ext>
                </a:extLst>
              </p:cNvPr>
              <p:cNvSpPr/>
              <p:nvPr/>
            </p:nvSpPr>
            <p:spPr>
              <a:xfrm rot="5400000">
                <a:off x="7530442" y="3712586"/>
                <a:ext cx="588077" cy="336141"/>
              </a:xfrm>
              <a:prstGeom prst="leftRightArrow">
                <a:avLst>
                  <a:gd name="adj1" fmla="val 50000"/>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sp>
            <p:nvSpPr>
              <p:cNvPr id="183" name="Google Shape;251;p5">
                <a:extLst>
                  <a:ext uri="{FF2B5EF4-FFF2-40B4-BE49-F238E27FC236}">
                    <a16:creationId xmlns:a16="http://schemas.microsoft.com/office/drawing/2014/main" id="{DC53744A-A88D-4637-B904-C336F5B41313}"/>
                  </a:ext>
                </a:extLst>
              </p:cNvPr>
              <p:cNvSpPr/>
              <p:nvPr/>
            </p:nvSpPr>
            <p:spPr>
              <a:xfrm>
                <a:off x="7824481" y="3698399"/>
                <a:ext cx="1016182" cy="3619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API</a:t>
                </a:r>
                <a:endParaRPr sz="2000" b="0" i="0" u="none" strike="noStrike" cap="none">
                  <a:solidFill>
                    <a:srgbClr val="000000"/>
                  </a:solidFill>
                  <a:latin typeface="Calibri"/>
                  <a:ea typeface="Calibri"/>
                  <a:cs typeface="Calibri"/>
                  <a:sym typeface="Calibri"/>
                </a:endParaRPr>
              </a:p>
            </p:txBody>
          </p:sp>
          <p:sp>
            <p:nvSpPr>
              <p:cNvPr id="184" name="Google Shape;252;p5">
                <a:extLst>
                  <a:ext uri="{FF2B5EF4-FFF2-40B4-BE49-F238E27FC236}">
                    <a16:creationId xmlns:a16="http://schemas.microsoft.com/office/drawing/2014/main" id="{B056D607-565D-40BB-84AC-9DBBDFA29B7E}"/>
                  </a:ext>
                </a:extLst>
              </p:cNvPr>
              <p:cNvSpPr/>
              <p:nvPr/>
            </p:nvSpPr>
            <p:spPr>
              <a:xfrm>
                <a:off x="4477843" y="3704803"/>
                <a:ext cx="1016182" cy="3619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API</a:t>
                </a:r>
                <a:endParaRPr sz="2000" b="0" i="0" u="none" strike="noStrike" cap="none">
                  <a:solidFill>
                    <a:srgbClr val="000000"/>
                  </a:solidFill>
                  <a:latin typeface="Calibri"/>
                  <a:ea typeface="Calibri"/>
                  <a:cs typeface="Calibri"/>
                  <a:sym typeface="Calibri"/>
                </a:endParaRPr>
              </a:p>
            </p:txBody>
          </p:sp>
        </p:grpSp>
        <p:sp>
          <p:nvSpPr>
            <p:cNvPr id="166" name="Google Shape;257;p5">
              <a:extLst>
                <a:ext uri="{FF2B5EF4-FFF2-40B4-BE49-F238E27FC236}">
                  <a16:creationId xmlns:a16="http://schemas.microsoft.com/office/drawing/2014/main" id="{6A0E0DBE-8342-4DFF-897F-6834A2B48C78}"/>
                </a:ext>
              </a:extLst>
            </p:cNvPr>
            <p:cNvSpPr txBox="1"/>
            <p:nvPr/>
          </p:nvSpPr>
          <p:spPr>
            <a:xfrm>
              <a:off x="659682" y="819668"/>
              <a:ext cx="3072203" cy="86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dirty="0">
                  <a:solidFill>
                    <a:srgbClr val="FF0000"/>
                  </a:solidFill>
                  <a:latin typeface="Calibri"/>
                  <a:ea typeface="Calibri"/>
                  <a:cs typeface="Calibri"/>
                  <a:sym typeface="Calibri"/>
                </a:rPr>
                <a:t>Exploration and Content Management</a:t>
              </a:r>
              <a:endParaRPr dirty="0"/>
            </a:p>
          </p:txBody>
        </p:sp>
        <p:sp>
          <p:nvSpPr>
            <p:cNvPr id="167" name="Google Shape;258;p5">
              <a:extLst>
                <a:ext uri="{FF2B5EF4-FFF2-40B4-BE49-F238E27FC236}">
                  <a16:creationId xmlns:a16="http://schemas.microsoft.com/office/drawing/2014/main" id="{3592646C-AA87-4579-AE57-0800DAB95E0C}"/>
                </a:ext>
              </a:extLst>
            </p:cNvPr>
            <p:cNvSpPr txBox="1"/>
            <p:nvPr/>
          </p:nvSpPr>
          <p:spPr>
            <a:xfrm>
              <a:off x="6247349" y="838752"/>
              <a:ext cx="4088366" cy="86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dirty="0">
                  <a:solidFill>
                    <a:srgbClr val="FF0000"/>
                  </a:solidFill>
                  <a:latin typeface="Calibri"/>
                  <a:ea typeface="Calibri"/>
                  <a:cs typeface="Calibri"/>
                  <a:sym typeface="Calibri"/>
                </a:rPr>
                <a:t>Actions on and working with Resources</a:t>
              </a:r>
              <a:endParaRPr dirty="0"/>
            </a:p>
          </p:txBody>
        </p:sp>
        <p:sp>
          <p:nvSpPr>
            <p:cNvPr id="168" name="Google Shape;259;p5">
              <a:extLst>
                <a:ext uri="{FF2B5EF4-FFF2-40B4-BE49-F238E27FC236}">
                  <a16:creationId xmlns:a16="http://schemas.microsoft.com/office/drawing/2014/main" id="{EE6796B8-0B5F-4229-892B-4B09BFBD712E}"/>
                </a:ext>
              </a:extLst>
            </p:cNvPr>
            <p:cNvSpPr txBox="1"/>
            <p:nvPr/>
          </p:nvSpPr>
          <p:spPr>
            <a:xfrm>
              <a:off x="1846630" y="4821794"/>
              <a:ext cx="1461572"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dirty="0">
                  <a:solidFill>
                    <a:srgbClr val="FF0000"/>
                  </a:solidFill>
                  <a:latin typeface="Calibri"/>
                  <a:ea typeface="Calibri"/>
                  <a:cs typeface="Calibri"/>
                  <a:sym typeface="Calibri"/>
                </a:rPr>
                <a:t>Storage</a:t>
              </a:r>
              <a:endParaRPr dirty="0"/>
            </a:p>
          </p:txBody>
        </p:sp>
        <p:sp>
          <p:nvSpPr>
            <p:cNvPr id="169" name="Rectangle 168">
              <a:extLst>
                <a:ext uri="{FF2B5EF4-FFF2-40B4-BE49-F238E27FC236}">
                  <a16:creationId xmlns:a16="http://schemas.microsoft.com/office/drawing/2014/main" id="{26E3FB4C-281A-4200-A172-E6612B7EE56E}"/>
                </a:ext>
              </a:extLst>
            </p:cNvPr>
            <p:cNvSpPr/>
            <p:nvPr/>
          </p:nvSpPr>
          <p:spPr>
            <a:xfrm>
              <a:off x="398110" y="2287169"/>
              <a:ext cx="2802291" cy="1569660"/>
            </a:xfrm>
            <a:prstGeom prst="rect">
              <a:avLst/>
            </a:prstGeom>
          </p:spPr>
          <p:txBody>
            <a:bodyPr wrap="square">
              <a:spAutoFit/>
            </a:bodyPr>
            <a:lstStyle/>
            <a:p>
              <a:pPr lvl="0">
                <a:defRPr/>
              </a:pPr>
              <a:r>
                <a:rPr lang="en-US" sz="2400" dirty="0">
                  <a:solidFill>
                    <a:srgbClr val="002060"/>
                  </a:solidFill>
                </a:rPr>
                <a:t>Collaboration, Reproducibility, Credit, Transparency, Trust</a:t>
              </a:r>
            </a:p>
          </p:txBody>
        </p:sp>
        <p:sp>
          <p:nvSpPr>
            <p:cNvPr id="170" name="Rectangle 169">
              <a:extLst>
                <a:ext uri="{FF2B5EF4-FFF2-40B4-BE49-F238E27FC236}">
                  <a16:creationId xmlns:a16="http://schemas.microsoft.com/office/drawing/2014/main" id="{7E040FB0-1524-45CE-AB6B-4D6D5269A098}"/>
                </a:ext>
              </a:extLst>
            </p:cNvPr>
            <p:cNvSpPr/>
            <p:nvPr/>
          </p:nvSpPr>
          <p:spPr>
            <a:xfrm>
              <a:off x="395894" y="5819874"/>
              <a:ext cx="8500568" cy="1235680"/>
            </a:xfrm>
            <a:prstGeom prst="rect">
              <a:avLst/>
            </a:prstGeom>
          </p:spPr>
          <p:txBody>
            <a:bodyPr wrap="square">
              <a:spAutoFit/>
            </a:bodyPr>
            <a:lstStyle/>
            <a:p>
              <a:r>
                <a:rPr lang="en-US" sz="2000" dirty="0">
                  <a:solidFill>
                    <a:srgbClr val="FF0000"/>
                  </a:solidFill>
                </a:rPr>
                <a:t>General trend towards interoperating software elements connected using a services oriented architecture and evolving fully web based (hydrologic) innovation environment</a:t>
              </a:r>
            </a:p>
          </p:txBody>
        </p:sp>
        <p:sp>
          <p:nvSpPr>
            <p:cNvPr id="171" name="Rectangle 170">
              <a:extLst>
                <a:ext uri="{FF2B5EF4-FFF2-40B4-BE49-F238E27FC236}">
                  <a16:creationId xmlns:a16="http://schemas.microsoft.com/office/drawing/2014/main" id="{FB69045A-2CCC-4F05-89AE-A38202EBD57D}"/>
                </a:ext>
              </a:extLst>
            </p:cNvPr>
            <p:cNvSpPr/>
            <p:nvPr/>
          </p:nvSpPr>
          <p:spPr>
            <a:xfrm>
              <a:off x="7998031" y="1822594"/>
              <a:ext cx="4648121" cy="5167387"/>
            </a:xfrm>
            <a:prstGeom prst="rect">
              <a:avLst/>
            </a:prstGeom>
          </p:spPr>
          <p:txBody>
            <a:bodyPr wrap="square">
              <a:spAutoFit/>
            </a:bodyPr>
            <a:lstStyle/>
            <a:p>
              <a:pPr lvl="0">
                <a:defRPr/>
              </a:pPr>
              <a:r>
                <a:rPr lang="en-US" sz="2000" dirty="0">
                  <a:solidFill>
                    <a:srgbClr val="002060"/>
                  </a:solidFill>
                </a:rPr>
                <a:t>Server/Cloud Computation</a:t>
              </a:r>
            </a:p>
            <a:p>
              <a:pPr marL="285750" lvl="0" indent="-285750">
                <a:buFont typeface="Arial" panose="020B0604020202020204" pitchFamily="34" charset="0"/>
                <a:buChar char="•"/>
                <a:defRPr/>
              </a:pPr>
              <a:r>
                <a:rPr lang="en-US" sz="2000" dirty="0">
                  <a:solidFill>
                    <a:srgbClr val="002060"/>
                  </a:solidFill>
                </a:rPr>
                <a:t>Platform independence</a:t>
              </a:r>
            </a:p>
            <a:p>
              <a:pPr marL="285750" lvl="0" indent="-285750">
                <a:buFont typeface="Arial" panose="020B0604020202020204" pitchFamily="34" charset="0"/>
                <a:buChar char="•"/>
                <a:defRPr/>
              </a:pPr>
              <a:r>
                <a:rPr lang="en-US" sz="2000" dirty="0">
                  <a:solidFill>
                    <a:srgbClr val="002060"/>
                  </a:solidFill>
                </a:rPr>
                <a:t>Big (</a:t>
              </a:r>
              <a:r>
                <a:rPr lang="en-US" sz="2000" dirty="0" err="1">
                  <a:solidFill>
                    <a:srgbClr val="002060"/>
                  </a:solidFill>
                </a:rPr>
                <a:t>ish</a:t>
              </a:r>
              <a:r>
                <a:rPr lang="en-US" sz="2000" dirty="0">
                  <a:solidFill>
                    <a:srgbClr val="002060"/>
                  </a:solidFill>
                </a:rPr>
                <a:t>) data</a:t>
              </a:r>
            </a:p>
            <a:p>
              <a:pPr marL="285750" lvl="0" indent="-285750">
                <a:buFont typeface="Arial" panose="020B0604020202020204" pitchFamily="34" charset="0"/>
                <a:buChar char="•"/>
                <a:defRPr/>
              </a:pPr>
              <a:r>
                <a:rPr lang="en-US" sz="2000" dirty="0">
                  <a:solidFill>
                    <a:srgbClr val="002060"/>
                  </a:solidFill>
                </a:rPr>
                <a:t>Reproducibility</a:t>
              </a:r>
            </a:p>
            <a:p>
              <a:pPr marL="285750" lvl="0" indent="-285750">
                <a:buFont typeface="Arial" panose="020B0604020202020204" pitchFamily="34" charset="0"/>
                <a:buChar char="•"/>
                <a:defRPr/>
              </a:pPr>
              <a:r>
                <a:rPr lang="en-US" sz="2000" dirty="0">
                  <a:solidFill>
                    <a:srgbClr val="002060"/>
                  </a:solidFill>
                </a:rPr>
                <a:t>Reduce needs for software installation and configuration</a:t>
              </a:r>
            </a:p>
            <a:p>
              <a:pPr marL="285750" lvl="0" indent="-285750">
                <a:buFont typeface="Arial" panose="020B0604020202020204" pitchFamily="34" charset="0"/>
                <a:buChar char="•"/>
                <a:defRPr/>
              </a:pPr>
              <a:r>
                <a:rPr lang="en-US" sz="2000" dirty="0">
                  <a:solidFill>
                    <a:srgbClr val="002060"/>
                  </a:solidFill>
                </a:rPr>
                <a:t>Scalable Analytics</a:t>
              </a:r>
            </a:p>
            <a:p>
              <a:pPr marL="285750" lvl="0" indent="-285750">
                <a:buFont typeface="Arial" panose="020B0604020202020204" pitchFamily="34" charset="0"/>
                <a:buChar char="•"/>
                <a:defRPr/>
              </a:pPr>
              <a:r>
                <a:rPr lang="en-US" sz="2000" dirty="0">
                  <a:solidFill>
                    <a:srgbClr val="002060"/>
                  </a:solidFill>
                </a:rPr>
                <a:t>Extensibility</a:t>
              </a:r>
            </a:p>
            <a:p>
              <a:pPr lvl="1" indent="-169863">
                <a:buFont typeface="Arial" panose="020B0604020202020204" pitchFamily="34" charset="0"/>
                <a:buChar char="•"/>
                <a:defRPr/>
              </a:pPr>
              <a:r>
                <a:rPr lang="en-US" dirty="0">
                  <a:solidFill>
                    <a:srgbClr val="002060"/>
                  </a:solidFill>
                </a:rPr>
                <a:t>Anyone can set up a server/app platform (software service) to launch from (“Open with”) HydroShare and operate on content through API</a:t>
              </a:r>
            </a:p>
            <a:p>
              <a:pPr marL="285750" lvl="0" indent="-285750">
                <a:buFont typeface="Arial" panose="020B0604020202020204" pitchFamily="34" charset="0"/>
                <a:buChar char="•"/>
                <a:defRPr/>
              </a:pPr>
              <a:endParaRPr lang="en-US" sz="2000" dirty="0">
                <a:solidFill>
                  <a:srgbClr val="002060"/>
                </a:solidFill>
              </a:endParaRPr>
            </a:p>
          </p:txBody>
        </p:sp>
      </p:grpSp>
      <p:sp>
        <p:nvSpPr>
          <p:cNvPr id="185" name="Rounded Rectangle 32">
            <a:extLst>
              <a:ext uri="{FF2B5EF4-FFF2-40B4-BE49-F238E27FC236}">
                <a16:creationId xmlns:a16="http://schemas.microsoft.com/office/drawing/2014/main" id="{F4CA6569-6351-4474-B0B7-C3EF7CA21C6F}"/>
              </a:ext>
            </a:extLst>
          </p:cNvPr>
          <p:cNvSpPr/>
          <p:nvPr/>
        </p:nvSpPr>
        <p:spPr>
          <a:xfrm>
            <a:off x="11069875" y="10943688"/>
            <a:ext cx="10601463" cy="5936908"/>
          </a:xfrm>
          <a:prstGeom prst="roundRect">
            <a:avLst>
              <a:gd name="adj" fmla="val 3850"/>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6" name="TextBox 185">
            <a:extLst>
              <a:ext uri="{FF2B5EF4-FFF2-40B4-BE49-F238E27FC236}">
                <a16:creationId xmlns:a16="http://schemas.microsoft.com/office/drawing/2014/main" id="{8AE132B8-5D2A-42A3-94CB-4F01C6F8F78B}"/>
              </a:ext>
            </a:extLst>
          </p:cNvPr>
          <p:cNvSpPr txBox="1"/>
          <p:nvPr/>
        </p:nvSpPr>
        <p:spPr>
          <a:xfrm>
            <a:off x="14499894" y="10681904"/>
            <a:ext cx="4155705" cy="584775"/>
          </a:xfrm>
          <a:prstGeom prst="rect">
            <a:avLst/>
          </a:prstGeom>
          <a:solidFill>
            <a:schemeClr val="accent1">
              <a:lumMod val="40000"/>
              <a:lumOff val="60000"/>
            </a:schemeClr>
          </a:solidFill>
        </p:spPr>
        <p:txBody>
          <a:bodyPr wrap="square" rtlCol="0">
            <a:spAutoFit/>
          </a:bodyPr>
          <a:lstStyle/>
          <a:p>
            <a:pPr algn="ctr"/>
            <a:r>
              <a:rPr lang="en-US" sz="3200" b="1" dirty="0"/>
              <a:t>Design</a:t>
            </a:r>
          </a:p>
        </p:txBody>
      </p:sp>
      <p:sp>
        <p:nvSpPr>
          <p:cNvPr id="187" name="Rounded Rectangle 197">
            <a:extLst>
              <a:ext uri="{FF2B5EF4-FFF2-40B4-BE49-F238E27FC236}">
                <a16:creationId xmlns:a16="http://schemas.microsoft.com/office/drawing/2014/main" id="{3DC58426-1814-4A51-990F-C854C0E6CC7C}"/>
              </a:ext>
            </a:extLst>
          </p:cNvPr>
          <p:cNvSpPr/>
          <p:nvPr/>
        </p:nvSpPr>
        <p:spPr>
          <a:xfrm>
            <a:off x="11063376" y="22039765"/>
            <a:ext cx="10594040" cy="5392235"/>
          </a:xfrm>
          <a:prstGeom prst="roundRect">
            <a:avLst>
              <a:gd name="adj" fmla="val 6217"/>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88" name="Group 187">
            <a:extLst>
              <a:ext uri="{FF2B5EF4-FFF2-40B4-BE49-F238E27FC236}">
                <a16:creationId xmlns:a16="http://schemas.microsoft.com/office/drawing/2014/main" id="{1E34892D-18C2-405B-8A3C-3C98FD50A34F}"/>
              </a:ext>
            </a:extLst>
          </p:cNvPr>
          <p:cNvGrpSpPr/>
          <p:nvPr/>
        </p:nvGrpSpPr>
        <p:grpSpPr>
          <a:xfrm>
            <a:off x="11561812" y="22492688"/>
            <a:ext cx="10000198" cy="4771930"/>
            <a:chOff x="144411" y="330841"/>
            <a:chExt cx="12736795" cy="6077790"/>
          </a:xfrm>
        </p:grpSpPr>
        <p:sp>
          <p:nvSpPr>
            <p:cNvPr id="189" name="Title 1">
              <a:extLst>
                <a:ext uri="{FF2B5EF4-FFF2-40B4-BE49-F238E27FC236}">
                  <a16:creationId xmlns:a16="http://schemas.microsoft.com/office/drawing/2014/main" id="{1D46D121-0830-4712-892F-9D7AA159D5E6}"/>
                </a:ext>
              </a:extLst>
            </p:cNvPr>
            <p:cNvSpPr txBox="1">
              <a:spLocks/>
            </p:cNvSpPr>
            <p:nvPr/>
          </p:nvSpPr>
          <p:spPr>
            <a:xfrm>
              <a:off x="144411" y="533313"/>
              <a:ext cx="10131425" cy="968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90" name="Rectangle 189">
              <a:extLst>
                <a:ext uri="{FF2B5EF4-FFF2-40B4-BE49-F238E27FC236}">
                  <a16:creationId xmlns:a16="http://schemas.microsoft.com/office/drawing/2014/main" id="{66809F8D-4C66-4816-A5D8-1D9756F63B32}"/>
                </a:ext>
              </a:extLst>
            </p:cNvPr>
            <p:cNvSpPr/>
            <p:nvPr/>
          </p:nvSpPr>
          <p:spPr>
            <a:xfrm>
              <a:off x="303480" y="1616577"/>
              <a:ext cx="3970042" cy="4062051"/>
            </a:xfrm>
            <a:prstGeom prst="rect">
              <a:avLst/>
            </a:prstGeom>
            <a:noFill/>
            <a:ln w="381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91" name="Group 190">
              <a:extLst>
                <a:ext uri="{FF2B5EF4-FFF2-40B4-BE49-F238E27FC236}">
                  <a16:creationId xmlns:a16="http://schemas.microsoft.com/office/drawing/2014/main" id="{63270188-72AF-44CD-A00F-58D839126C5F}"/>
                </a:ext>
              </a:extLst>
            </p:cNvPr>
            <p:cNvGrpSpPr/>
            <p:nvPr/>
          </p:nvGrpSpPr>
          <p:grpSpPr>
            <a:xfrm>
              <a:off x="513704" y="4674514"/>
              <a:ext cx="2902474" cy="833883"/>
              <a:chOff x="1725541" y="4003588"/>
              <a:chExt cx="3225113" cy="1248033"/>
            </a:xfrm>
          </p:grpSpPr>
          <p:sp>
            <p:nvSpPr>
              <p:cNvPr id="234" name="Cube 233">
                <a:extLst>
                  <a:ext uri="{FF2B5EF4-FFF2-40B4-BE49-F238E27FC236}">
                    <a16:creationId xmlns:a16="http://schemas.microsoft.com/office/drawing/2014/main" id="{63EE3E6E-716E-45C6-B5A2-73383B6B7062}"/>
                  </a:ext>
                </a:extLst>
              </p:cNvPr>
              <p:cNvSpPr/>
              <p:nvPr/>
            </p:nvSpPr>
            <p:spPr>
              <a:xfrm>
                <a:off x="1725541" y="4003588"/>
                <a:ext cx="3225113" cy="1248033"/>
              </a:xfrm>
              <a:prstGeom prst="cube">
                <a:avLst/>
              </a:prstGeom>
              <a:solidFill>
                <a:sysClr val="window" lastClr="FFFFFF">
                  <a:tint val="95000"/>
                  <a:satMod val="170000"/>
                </a:sysClr>
              </a:soli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35" name="Picture 234">
                <a:extLst>
                  <a:ext uri="{FF2B5EF4-FFF2-40B4-BE49-F238E27FC236}">
                    <a16:creationId xmlns:a16="http://schemas.microsoft.com/office/drawing/2014/main" id="{43BE4651-56F0-4929-AD18-CE7EECE08B0F}"/>
                  </a:ext>
                </a:extLst>
              </p:cNvPr>
              <p:cNvPicPr>
                <a:picLocks noChangeAspect="1"/>
              </p:cNvPicPr>
              <p:nvPr/>
            </p:nvPicPr>
            <p:blipFill>
              <a:blip r:embed="rId20"/>
              <a:stretch>
                <a:fillRect/>
              </a:stretch>
            </p:blipFill>
            <p:spPr>
              <a:xfrm>
                <a:off x="1898537" y="4451346"/>
                <a:ext cx="2288852" cy="632000"/>
              </a:xfrm>
              <a:prstGeom prst="rect">
                <a:avLst/>
              </a:prstGeom>
            </p:spPr>
          </p:pic>
        </p:grpSp>
        <p:sp>
          <p:nvSpPr>
            <p:cNvPr id="192" name="TextBox 191">
              <a:extLst>
                <a:ext uri="{FF2B5EF4-FFF2-40B4-BE49-F238E27FC236}">
                  <a16:creationId xmlns:a16="http://schemas.microsoft.com/office/drawing/2014/main" id="{5B42FDD8-58FF-4C42-A83F-47E73B15050A}"/>
                </a:ext>
              </a:extLst>
            </p:cNvPr>
            <p:cNvSpPr txBox="1"/>
            <p:nvPr/>
          </p:nvSpPr>
          <p:spPr>
            <a:xfrm>
              <a:off x="450866" y="1762064"/>
              <a:ext cx="1712851" cy="1176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HydroShare Resource Catalog</a:t>
              </a:r>
            </a:p>
          </p:txBody>
        </p:sp>
        <p:grpSp>
          <p:nvGrpSpPr>
            <p:cNvPr id="193" name="Group 192">
              <a:extLst>
                <a:ext uri="{FF2B5EF4-FFF2-40B4-BE49-F238E27FC236}">
                  <a16:creationId xmlns:a16="http://schemas.microsoft.com/office/drawing/2014/main" id="{D7DCE6F5-728C-41D5-9781-F9F00C2FFDE8}"/>
                </a:ext>
              </a:extLst>
            </p:cNvPr>
            <p:cNvGrpSpPr/>
            <p:nvPr/>
          </p:nvGrpSpPr>
          <p:grpSpPr>
            <a:xfrm>
              <a:off x="609754" y="4076754"/>
              <a:ext cx="2231632" cy="650143"/>
              <a:chOff x="-360182" y="2601141"/>
              <a:chExt cx="3233201" cy="812830"/>
            </a:xfrm>
          </p:grpSpPr>
          <p:sp>
            <p:nvSpPr>
              <p:cNvPr id="232" name="Cube 231">
                <a:extLst>
                  <a:ext uri="{FF2B5EF4-FFF2-40B4-BE49-F238E27FC236}">
                    <a16:creationId xmlns:a16="http://schemas.microsoft.com/office/drawing/2014/main" id="{209B6592-45F5-4DB4-802A-C6897E347111}"/>
                  </a:ext>
                </a:extLst>
              </p:cNvPr>
              <p:cNvSpPr/>
              <p:nvPr/>
            </p:nvSpPr>
            <p:spPr>
              <a:xfrm>
                <a:off x="-360182" y="2601141"/>
                <a:ext cx="3233201" cy="812830"/>
              </a:xfrm>
              <a:prstGeom prst="cub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Web App Connector  </a:t>
                </a:r>
                <a:b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Resource</a:t>
                </a:r>
              </a:p>
            </p:txBody>
          </p:sp>
          <p:pic>
            <p:nvPicPr>
              <p:cNvPr id="233" name="Picture 232">
                <a:extLst>
                  <a:ext uri="{FF2B5EF4-FFF2-40B4-BE49-F238E27FC236}">
                    <a16:creationId xmlns:a16="http://schemas.microsoft.com/office/drawing/2014/main" id="{A441834D-1AE2-475B-868C-62F8A8265A27}"/>
                  </a:ext>
                </a:extLst>
              </p:cNvPr>
              <p:cNvPicPr>
                <a:picLocks noChangeAspect="1"/>
              </p:cNvPicPr>
              <p:nvPr/>
            </p:nvPicPr>
            <p:blipFill>
              <a:blip r:embed="rId21"/>
              <a:stretch>
                <a:fillRect/>
              </a:stretch>
            </p:blipFill>
            <p:spPr>
              <a:xfrm>
                <a:off x="2011904" y="2809707"/>
                <a:ext cx="529292" cy="529292"/>
              </a:xfrm>
              <a:prstGeom prst="rect">
                <a:avLst/>
              </a:prstGeom>
              <a:solidFill>
                <a:srgbClr val="A5A5A5"/>
              </a:solidFill>
              <a:ln w="12700" cap="flat" cmpd="sng" algn="ctr">
                <a:noFill/>
                <a:prstDash val="solid"/>
                <a:miter lim="800000"/>
              </a:ln>
              <a:effectLst/>
            </p:spPr>
          </p:pic>
        </p:grpSp>
        <p:sp>
          <p:nvSpPr>
            <p:cNvPr id="194" name="Cube 193">
              <a:extLst>
                <a:ext uri="{FF2B5EF4-FFF2-40B4-BE49-F238E27FC236}">
                  <a16:creationId xmlns:a16="http://schemas.microsoft.com/office/drawing/2014/main" id="{5EBB74C1-4DB2-4C35-975B-D521862EAFC6}"/>
                </a:ext>
              </a:extLst>
            </p:cNvPr>
            <p:cNvSpPr/>
            <p:nvPr/>
          </p:nvSpPr>
          <p:spPr>
            <a:xfrm>
              <a:off x="6108656" y="1526909"/>
              <a:ext cx="2232462" cy="833764"/>
            </a:xfrm>
            <a:prstGeom prst="cub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Web App #1</a:t>
              </a:r>
            </a:p>
          </p:txBody>
        </p:sp>
        <p:sp>
          <p:nvSpPr>
            <p:cNvPr id="195" name="Cube 194">
              <a:extLst>
                <a:ext uri="{FF2B5EF4-FFF2-40B4-BE49-F238E27FC236}">
                  <a16:creationId xmlns:a16="http://schemas.microsoft.com/office/drawing/2014/main" id="{D5CC1014-378D-4B0B-B142-82C17DF6451E}"/>
                </a:ext>
              </a:extLst>
            </p:cNvPr>
            <p:cNvSpPr/>
            <p:nvPr/>
          </p:nvSpPr>
          <p:spPr>
            <a:xfrm>
              <a:off x="6108656" y="2511130"/>
              <a:ext cx="2232462" cy="915502"/>
            </a:xfrm>
            <a:prstGeom prst="cub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Web App #2</a:t>
              </a:r>
            </a:p>
          </p:txBody>
        </p:sp>
        <p:grpSp>
          <p:nvGrpSpPr>
            <p:cNvPr id="196" name="Group 195">
              <a:extLst>
                <a:ext uri="{FF2B5EF4-FFF2-40B4-BE49-F238E27FC236}">
                  <a16:creationId xmlns:a16="http://schemas.microsoft.com/office/drawing/2014/main" id="{D3D4FDE9-1DD4-4DAA-B61A-CEBDE182B994}"/>
                </a:ext>
              </a:extLst>
            </p:cNvPr>
            <p:cNvGrpSpPr/>
            <p:nvPr/>
          </p:nvGrpSpPr>
          <p:grpSpPr>
            <a:xfrm>
              <a:off x="6108651" y="2834640"/>
              <a:ext cx="2232463" cy="2207967"/>
              <a:chOff x="8027126" y="2906286"/>
              <a:chExt cx="3011188" cy="3370945"/>
            </a:xfrm>
          </p:grpSpPr>
          <p:sp>
            <p:nvSpPr>
              <p:cNvPr id="230" name="Cube 229">
                <a:extLst>
                  <a:ext uri="{FF2B5EF4-FFF2-40B4-BE49-F238E27FC236}">
                    <a16:creationId xmlns:a16="http://schemas.microsoft.com/office/drawing/2014/main" id="{EC602858-F962-49B7-BC13-989C79CB6182}"/>
                  </a:ext>
                </a:extLst>
              </p:cNvPr>
              <p:cNvSpPr/>
              <p:nvPr/>
            </p:nvSpPr>
            <p:spPr>
              <a:xfrm>
                <a:off x="8027126" y="4957347"/>
                <a:ext cx="3011188" cy="1319884"/>
              </a:xfrm>
              <a:prstGeom prst="cub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Web App #3</a:t>
                </a:r>
              </a:p>
            </p:txBody>
          </p:sp>
          <p:pic>
            <p:nvPicPr>
              <p:cNvPr id="231" name="Picture 230">
                <a:extLst>
                  <a:ext uri="{FF2B5EF4-FFF2-40B4-BE49-F238E27FC236}">
                    <a16:creationId xmlns:a16="http://schemas.microsoft.com/office/drawing/2014/main" id="{FB57C45B-1726-4731-877B-3DA3F99EC06B}"/>
                  </a:ext>
                </a:extLst>
              </p:cNvPr>
              <p:cNvPicPr>
                <a:picLocks noChangeAspect="1"/>
              </p:cNvPicPr>
              <p:nvPr/>
            </p:nvPicPr>
            <p:blipFill>
              <a:blip r:embed="rId22"/>
              <a:stretch>
                <a:fillRect/>
              </a:stretch>
            </p:blipFill>
            <p:spPr>
              <a:xfrm>
                <a:off x="9833115" y="2906286"/>
                <a:ext cx="854139" cy="845468"/>
              </a:xfrm>
              <a:prstGeom prst="rect">
                <a:avLst/>
              </a:prstGeom>
              <a:solidFill>
                <a:srgbClr val="4472C4"/>
              </a:solidFill>
              <a:ln w="12700" cap="flat" cmpd="sng" algn="ctr">
                <a:solidFill>
                  <a:srgbClr val="4472C4">
                    <a:shade val="50000"/>
                  </a:srgbClr>
                </a:solidFill>
                <a:prstDash val="solid"/>
                <a:miter lim="800000"/>
              </a:ln>
              <a:effectLst/>
            </p:spPr>
          </p:pic>
        </p:grpSp>
        <p:grpSp>
          <p:nvGrpSpPr>
            <p:cNvPr id="197" name="Group 196">
              <a:extLst>
                <a:ext uri="{FF2B5EF4-FFF2-40B4-BE49-F238E27FC236}">
                  <a16:creationId xmlns:a16="http://schemas.microsoft.com/office/drawing/2014/main" id="{22F208FE-2317-4BEB-81FC-D1FF0062A230}"/>
                </a:ext>
              </a:extLst>
            </p:cNvPr>
            <p:cNvGrpSpPr/>
            <p:nvPr/>
          </p:nvGrpSpPr>
          <p:grpSpPr>
            <a:xfrm>
              <a:off x="2261371" y="1855378"/>
              <a:ext cx="1846050" cy="650143"/>
              <a:chOff x="-55812" y="2601141"/>
              <a:chExt cx="2333148" cy="812830"/>
            </a:xfrm>
          </p:grpSpPr>
          <p:sp>
            <p:nvSpPr>
              <p:cNvPr id="228" name="Cube 227">
                <a:extLst>
                  <a:ext uri="{FF2B5EF4-FFF2-40B4-BE49-F238E27FC236}">
                    <a16:creationId xmlns:a16="http://schemas.microsoft.com/office/drawing/2014/main" id="{D2DA8A76-83D5-46FE-A189-22D0B2B92168}"/>
                  </a:ext>
                </a:extLst>
              </p:cNvPr>
              <p:cNvSpPr/>
              <p:nvPr/>
            </p:nvSpPr>
            <p:spPr>
              <a:xfrm>
                <a:off x="-55812" y="2601141"/>
                <a:ext cx="2333148"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Web App #1 </a:t>
                </a:r>
                <a:b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br>
                <a: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Metadata</a:t>
                </a:r>
              </a:p>
            </p:txBody>
          </p:sp>
          <p:pic>
            <p:nvPicPr>
              <p:cNvPr id="229" name="Picture 228">
                <a:extLst>
                  <a:ext uri="{FF2B5EF4-FFF2-40B4-BE49-F238E27FC236}">
                    <a16:creationId xmlns:a16="http://schemas.microsoft.com/office/drawing/2014/main" id="{823BA218-19F3-46F8-8457-1D6A82A04922}"/>
                  </a:ext>
                </a:extLst>
              </p:cNvPr>
              <p:cNvPicPr>
                <a:picLocks noChangeAspect="1"/>
              </p:cNvPicPr>
              <p:nvPr/>
            </p:nvPicPr>
            <p:blipFill>
              <a:blip r:embed="rId21"/>
              <a:stretch>
                <a:fillRect/>
              </a:stretch>
            </p:blipFill>
            <p:spPr>
              <a:xfrm>
                <a:off x="1420601" y="2842010"/>
                <a:ext cx="529292" cy="529292"/>
              </a:xfrm>
              <a:prstGeom prst="rect">
                <a:avLst/>
              </a:prstGeom>
              <a:noFill/>
              <a:ln w="12700" cap="flat" cmpd="sng" algn="ctr">
                <a:noFill/>
                <a:prstDash val="solid"/>
                <a:miter lim="800000"/>
              </a:ln>
              <a:effectLst/>
            </p:spPr>
          </p:pic>
        </p:grpSp>
        <p:grpSp>
          <p:nvGrpSpPr>
            <p:cNvPr id="198" name="Group 197">
              <a:extLst>
                <a:ext uri="{FF2B5EF4-FFF2-40B4-BE49-F238E27FC236}">
                  <a16:creationId xmlns:a16="http://schemas.microsoft.com/office/drawing/2014/main" id="{9C301DFB-00B6-432F-9A3C-1E245AC13AB6}"/>
                </a:ext>
              </a:extLst>
            </p:cNvPr>
            <p:cNvGrpSpPr/>
            <p:nvPr/>
          </p:nvGrpSpPr>
          <p:grpSpPr>
            <a:xfrm>
              <a:off x="2261370" y="2588825"/>
              <a:ext cx="1846050" cy="650143"/>
              <a:chOff x="-55812" y="2601141"/>
              <a:chExt cx="2333148" cy="812830"/>
            </a:xfrm>
          </p:grpSpPr>
          <p:sp>
            <p:nvSpPr>
              <p:cNvPr id="226" name="Cube 225">
                <a:extLst>
                  <a:ext uri="{FF2B5EF4-FFF2-40B4-BE49-F238E27FC236}">
                    <a16:creationId xmlns:a16="http://schemas.microsoft.com/office/drawing/2014/main" id="{200CC0FF-71AE-4AC6-9953-5B6FED681AD3}"/>
                  </a:ext>
                </a:extLst>
              </p:cNvPr>
              <p:cNvSpPr/>
              <p:nvPr/>
            </p:nvSpPr>
            <p:spPr>
              <a:xfrm>
                <a:off x="-55812" y="2601141"/>
                <a:ext cx="2333148"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Web App #2 </a:t>
                </a:r>
                <a:b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br>
                <a: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Metadata</a:t>
                </a:r>
              </a:p>
            </p:txBody>
          </p:sp>
          <p:pic>
            <p:nvPicPr>
              <p:cNvPr id="227" name="Picture 226">
                <a:extLst>
                  <a:ext uri="{FF2B5EF4-FFF2-40B4-BE49-F238E27FC236}">
                    <a16:creationId xmlns:a16="http://schemas.microsoft.com/office/drawing/2014/main" id="{B89FAD67-6462-45F7-A547-A5D53E4CBF20}"/>
                  </a:ext>
                </a:extLst>
              </p:cNvPr>
              <p:cNvPicPr>
                <a:picLocks noChangeAspect="1"/>
              </p:cNvPicPr>
              <p:nvPr/>
            </p:nvPicPr>
            <p:blipFill>
              <a:blip r:embed="rId21"/>
              <a:stretch>
                <a:fillRect/>
              </a:stretch>
            </p:blipFill>
            <p:spPr>
              <a:xfrm>
                <a:off x="1420601" y="2842010"/>
                <a:ext cx="529292" cy="529292"/>
              </a:xfrm>
              <a:prstGeom prst="rect">
                <a:avLst/>
              </a:prstGeom>
              <a:noFill/>
              <a:ln w="12700" cap="flat" cmpd="sng" algn="ctr">
                <a:noFill/>
                <a:prstDash val="solid"/>
                <a:miter lim="800000"/>
              </a:ln>
              <a:effectLst/>
            </p:spPr>
          </p:pic>
        </p:grpSp>
        <p:grpSp>
          <p:nvGrpSpPr>
            <p:cNvPr id="199" name="Group 198">
              <a:extLst>
                <a:ext uri="{FF2B5EF4-FFF2-40B4-BE49-F238E27FC236}">
                  <a16:creationId xmlns:a16="http://schemas.microsoft.com/office/drawing/2014/main" id="{E5DF066A-5F77-4AC1-ACBA-FB25231B9B6D}"/>
                </a:ext>
              </a:extLst>
            </p:cNvPr>
            <p:cNvGrpSpPr/>
            <p:nvPr/>
          </p:nvGrpSpPr>
          <p:grpSpPr>
            <a:xfrm>
              <a:off x="2261371" y="3308319"/>
              <a:ext cx="1846048" cy="650143"/>
              <a:chOff x="135488" y="2601996"/>
              <a:chExt cx="2333146" cy="812830"/>
            </a:xfrm>
          </p:grpSpPr>
          <p:sp>
            <p:nvSpPr>
              <p:cNvPr id="224" name="Cube 223">
                <a:extLst>
                  <a:ext uri="{FF2B5EF4-FFF2-40B4-BE49-F238E27FC236}">
                    <a16:creationId xmlns:a16="http://schemas.microsoft.com/office/drawing/2014/main" id="{9502F3C3-0C6D-41D7-AD55-0A89963BC5DA}"/>
                  </a:ext>
                </a:extLst>
              </p:cNvPr>
              <p:cNvSpPr/>
              <p:nvPr/>
            </p:nvSpPr>
            <p:spPr>
              <a:xfrm>
                <a:off x="135488" y="2601996"/>
                <a:ext cx="2333146"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Web App #3 </a:t>
                </a:r>
                <a:b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br>
                <a:r>
                  <a:rPr kumimoji="0" lang="en-US" sz="11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Metadata</a:t>
                </a:r>
              </a:p>
            </p:txBody>
          </p:sp>
          <p:pic>
            <p:nvPicPr>
              <p:cNvPr id="225" name="Picture 224">
                <a:extLst>
                  <a:ext uri="{FF2B5EF4-FFF2-40B4-BE49-F238E27FC236}">
                    <a16:creationId xmlns:a16="http://schemas.microsoft.com/office/drawing/2014/main" id="{BB5D6FB3-444A-4070-94AA-575B0FDBB51F}"/>
                  </a:ext>
                </a:extLst>
              </p:cNvPr>
              <p:cNvPicPr>
                <a:picLocks noChangeAspect="1"/>
              </p:cNvPicPr>
              <p:nvPr/>
            </p:nvPicPr>
            <p:blipFill>
              <a:blip r:embed="rId21"/>
              <a:stretch>
                <a:fillRect/>
              </a:stretch>
            </p:blipFill>
            <p:spPr>
              <a:xfrm>
                <a:off x="1632927" y="2846501"/>
                <a:ext cx="529292" cy="529292"/>
              </a:xfrm>
              <a:prstGeom prst="rect">
                <a:avLst/>
              </a:prstGeom>
              <a:noFill/>
              <a:ln w="12700" cap="flat" cmpd="sng" algn="ctr">
                <a:noFill/>
                <a:prstDash val="solid"/>
                <a:miter lim="800000"/>
              </a:ln>
              <a:effectLst/>
            </p:spPr>
          </p:pic>
        </p:grpSp>
        <p:cxnSp>
          <p:nvCxnSpPr>
            <p:cNvPr id="200" name="Straight Arrow Connector 32">
              <a:extLst>
                <a:ext uri="{FF2B5EF4-FFF2-40B4-BE49-F238E27FC236}">
                  <a16:creationId xmlns:a16="http://schemas.microsoft.com/office/drawing/2014/main" id="{572D5A1F-8360-4F0F-83A6-46882708E2C1}"/>
                </a:ext>
              </a:extLst>
            </p:cNvPr>
            <p:cNvCxnSpPr>
              <a:stCxn id="228" idx="5"/>
              <a:endCxn id="194" idx="2"/>
            </p:cNvCxnSpPr>
            <p:nvPr/>
          </p:nvCxnSpPr>
          <p:spPr>
            <a:xfrm flipV="1">
              <a:off x="4107421" y="2048012"/>
              <a:ext cx="2001235" cy="51170"/>
            </a:xfrm>
            <a:prstGeom prst="curvedConnector3">
              <a:avLst>
                <a:gd name="adj1" fmla="val 50000"/>
              </a:avLst>
            </a:prstGeom>
            <a:noFill/>
            <a:ln w="57150" cap="flat" cmpd="sng" algn="ctr">
              <a:solidFill>
                <a:srgbClr val="5B9BD5"/>
              </a:solidFill>
              <a:prstDash val="solid"/>
              <a:miter lim="800000"/>
              <a:headEnd type="triangle"/>
              <a:tailEnd type="triangle"/>
            </a:ln>
            <a:effectLst/>
          </p:spPr>
        </p:cxnSp>
        <p:cxnSp>
          <p:nvCxnSpPr>
            <p:cNvPr id="201" name="Straight Arrow Connector 33">
              <a:extLst>
                <a:ext uri="{FF2B5EF4-FFF2-40B4-BE49-F238E27FC236}">
                  <a16:creationId xmlns:a16="http://schemas.microsoft.com/office/drawing/2014/main" id="{36D119E8-8A47-40F6-8A03-325FF8914761}"/>
                </a:ext>
              </a:extLst>
            </p:cNvPr>
            <p:cNvCxnSpPr>
              <a:stCxn id="226" idx="5"/>
              <a:endCxn id="195" idx="2"/>
            </p:cNvCxnSpPr>
            <p:nvPr/>
          </p:nvCxnSpPr>
          <p:spPr>
            <a:xfrm>
              <a:off x="4107420" y="2832629"/>
              <a:ext cx="2001236" cy="250690"/>
            </a:xfrm>
            <a:prstGeom prst="curvedConnector3">
              <a:avLst>
                <a:gd name="adj1" fmla="val 50000"/>
              </a:avLst>
            </a:prstGeom>
            <a:noFill/>
            <a:ln w="57150" cap="flat" cmpd="sng" algn="ctr">
              <a:solidFill>
                <a:srgbClr val="5B9BD5"/>
              </a:solidFill>
              <a:prstDash val="solid"/>
              <a:miter lim="800000"/>
              <a:headEnd type="triangle"/>
              <a:tailEnd type="triangle"/>
            </a:ln>
            <a:effectLst/>
          </p:spPr>
        </p:cxnSp>
        <p:cxnSp>
          <p:nvCxnSpPr>
            <p:cNvPr id="202" name="Curved Connector 75">
              <a:extLst>
                <a:ext uri="{FF2B5EF4-FFF2-40B4-BE49-F238E27FC236}">
                  <a16:creationId xmlns:a16="http://schemas.microsoft.com/office/drawing/2014/main" id="{1A094DCD-2F27-44E9-89EC-2A92B37E1CAD}"/>
                </a:ext>
              </a:extLst>
            </p:cNvPr>
            <p:cNvCxnSpPr>
              <a:cxnSpLocks/>
              <a:stCxn id="228" idx="2"/>
              <a:endCxn id="232" idx="0"/>
            </p:cNvCxnSpPr>
            <p:nvPr/>
          </p:nvCxnSpPr>
          <p:spPr>
            <a:xfrm rot="10800000" flipV="1">
              <a:off x="1806839" y="2261715"/>
              <a:ext cx="454533" cy="1815038"/>
            </a:xfrm>
            <a:prstGeom prst="curvedConnector2">
              <a:avLst/>
            </a:prstGeom>
            <a:noFill/>
            <a:ln w="57150" cap="flat" cmpd="sng" algn="ctr">
              <a:solidFill>
                <a:srgbClr val="A5A5A5">
                  <a:lumMod val="75000"/>
                </a:srgbClr>
              </a:solidFill>
              <a:prstDash val="solid"/>
              <a:miter lim="800000"/>
              <a:headEnd type="triangle"/>
              <a:tailEnd type="triangle"/>
            </a:ln>
            <a:effectLst/>
          </p:spPr>
        </p:cxnSp>
        <p:cxnSp>
          <p:nvCxnSpPr>
            <p:cNvPr id="203" name="Curved Connector 76">
              <a:extLst>
                <a:ext uri="{FF2B5EF4-FFF2-40B4-BE49-F238E27FC236}">
                  <a16:creationId xmlns:a16="http://schemas.microsoft.com/office/drawing/2014/main" id="{E1694B44-E031-46F3-8831-DC974FC0760A}"/>
                </a:ext>
              </a:extLst>
            </p:cNvPr>
            <p:cNvCxnSpPr>
              <a:cxnSpLocks/>
              <a:stCxn id="226" idx="2"/>
              <a:endCxn id="232" idx="0"/>
            </p:cNvCxnSpPr>
            <p:nvPr/>
          </p:nvCxnSpPr>
          <p:spPr>
            <a:xfrm rot="10800000" flipV="1">
              <a:off x="1806838" y="2995165"/>
              <a:ext cx="454532" cy="1081590"/>
            </a:xfrm>
            <a:prstGeom prst="curvedConnector2">
              <a:avLst/>
            </a:prstGeom>
            <a:noFill/>
            <a:ln w="57150" cap="flat" cmpd="sng" algn="ctr">
              <a:solidFill>
                <a:srgbClr val="A5A5A5">
                  <a:lumMod val="75000"/>
                </a:srgbClr>
              </a:solidFill>
              <a:prstDash val="solid"/>
              <a:miter lim="800000"/>
              <a:headEnd type="triangle"/>
              <a:tailEnd type="triangle"/>
            </a:ln>
            <a:effectLst/>
          </p:spPr>
        </p:cxnSp>
        <p:cxnSp>
          <p:nvCxnSpPr>
            <p:cNvPr id="204" name="Curved Connector 77">
              <a:extLst>
                <a:ext uri="{FF2B5EF4-FFF2-40B4-BE49-F238E27FC236}">
                  <a16:creationId xmlns:a16="http://schemas.microsoft.com/office/drawing/2014/main" id="{E9919429-DCFD-4218-BA6D-668FB5042DE2}"/>
                </a:ext>
              </a:extLst>
            </p:cNvPr>
            <p:cNvCxnSpPr>
              <a:cxnSpLocks/>
              <a:stCxn id="224" idx="2"/>
              <a:endCxn id="232" idx="0"/>
            </p:cNvCxnSpPr>
            <p:nvPr/>
          </p:nvCxnSpPr>
          <p:spPr>
            <a:xfrm rot="10800000" flipV="1">
              <a:off x="1806839" y="3714657"/>
              <a:ext cx="454533" cy="362096"/>
            </a:xfrm>
            <a:prstGeom prst="curvedConnector2">
              <a:avLst/>
            </a:prstGeom>
            <a:noFill/>
            <a:ln w="57150" cap="flat" cmpd="sng" algn="ctr">
              <a:solidFill>
                <a:srgbClr val="A5A5A5">
                  <a:lumMod val="75000"/>
                </a:srgbClr>
              </a:solidFill>
              <a:prstDash val="solid"/>
              <a:miter lim="800000"/>
              <a:headEnd type="triangle"/>
              <a:tailEnd type="triangle"/>
            </a:ln>
            <a:effectLst/>
          </p:spPr>
        </p:cxnSp>
        <p:sp>
          <p:nvSpPr>
            <p:cNvPr id="205" name="Rectangle 204">
              <a:extLst>
                <a:ext uri="{FF2B5EF4-FFF2-40B4-BE49-F238E27FC236}">
                  <a16:creationId xmlns:a16="http://schemas.microsoft.com/office/drawing/2014/main" id="{1D3787A1-FDCB-4465-9A16-CBE2AF2140B1}"/>
                </a:ext>
              </a:extLst>
            </p:cNvPr>
            <p:cNvSpPr/>
            <p:nvPr/>
          </p:nvSpPr>
          <p:spPr>
            <a:xfrm>
              <a:off x="5417546" y="1338091"/>
              <a:ext cx="3026462" cy="2545237"/>
            </a:xfrm>
            <a:prstGeom prst="rect">
              <a:avLst/>
            </a:prstGeom>
            <a:noFill/>
            <a:ln w="381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TextBox 205">
              <a:extLst>
                <a:ext uri="{FF2B5EF4-FFF2-40B4-BE49-F238E27FC236}">
                  <a16:creationId xmlns:a16="http://schemas.microsoft.com/office/drawing/2014/main" id="{682E7CC0-EAC5-4D9B-838D-D3354453CA11}"/>
                </a:ext>
              </a:extLst>
            </p:cNvPr>
            <p:cNvSpPr txBox="1"/>
            <p:nvPr/>
          </p:nvSpPr>
          <p:spPr>
            <a:xfrm>
              <a:off x="6075268" y="3466743"/>
              <a:ext cx="2193899" cy="3920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Tethys Platform Apps</a:t>
              </a:r>
            </a:p>
          </p:txBody>
        </p:sp>
        <p:sp>
          <p:nvSpPr>
            <p:cNvPr id="207" name="Rectangle 206">
              <a:extLst>
                <a:ext uri="{FF2B5EF4-FFF2-40B4-BE49-F238E27FC236}">
                  <a16:creationId xmlns:a16="http://schemas.microsoft.com/office/drawing/2014/main" id="{2BE7517F-C6BE-4BA8-813C-AD2F11F9A15E}"/>
                </a:ext>
              </a:extLst>
            </p:cNvPr>
            <p:cNvSpPr/>
            <p:nvPr/>
          </p:nvSpPr>
          <p:spPr>
            <a:xfrm>
              <a:off x="5422931" y="4031413"/>
              <a:ext cx="3026462" cy="1779268"/>
            </a:xfrm>
            <a:prstGeom prst="rect">
              <a:avLst/>
            </a:prstGeom>
            <a:noFill/>
            <a:ln w="38100"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DE67CF86-EDB1-420B-9F13-481ABBCB8612}"/>
                </a:ext>
              </a:extLst>
            </p:cNvPr>
            <p:cNvSpPr txBox="1"/>
            <p:nvPr/>
          </p:nvSpPr>
          <p:spPr>
            <a:xfrm>
              <a:off x="6208249" y="5212577"/>
              <a:ext cx="1531662" cy="3920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Party Apps</a:t>
              </a:r>
            </a:p>
          </p:txBody>
        </p:sp>
        <p:sp>
          <p:nvSpPr>
            <p:cNvPr id="209" name="Cube 208">
              <a:extLst>
                <a:ext uri="{FF2B5EF4-FFF2-40B4-BE49-F238E27FC236}">
                  <a16:creationId xmlns:a16="http://schemas.microsoft.com/office/drawing/2014/main" id="{C91D2CFA-54FA-4A17-AC6E-55167FE56E1F}"/>
                </a:ext>
              </a:extLst>
            </p:cNvPr>
            <p:cNvSpPr/>
            <p:nvPr/>
          </p:nvSpPr>
          <p:spPr>
            <a:xfrm>
              <a:off x="4069656" y="5035108"/>
              <a:ext cx="1803252" cy="1373523"/>
            </a:xfrm>
            <a:prstGeom prst="cub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HydroShare Python REST API</a:t>
              </a:r>
            </a:p>
          </p:txBody>
        </p:sp>
        <p:pic>
          <p:nvPicPr>
            <p:cNvPr id="210" name="Picture 209">
              <a:extLst>
                <a:ext uri="{FF2B5EF4-FFF2-40B4-BE49-F238E27FC236}">
                  <a16:creationId xmlns:a16="http://schemas.microsoft.com/office/drawing/2014/main" id="{1723366E-A7AF-457E-A871-66FED3C3B99B}"/>
                </a:ext>
              </a:extLst>
            </p:cNvPr>
            <p:cNvPicPr>
              <a:picLocks noChangeAspect="1"/>
            </p:cNvPicPr>
            <p:nvPr/>
          </p:nvPicPr>
          <p:blipFill>
            <a:blip r:embed="rId23"/>
            <a:stretch>
              <a:fillRect/>
            </a:stretch>
          </p:blipFill>
          <p:spPr>
            <a:xfrm flipV="1">
              <a:off x="5555112" y="5443382"/>
              <a:ext cx="244219" cy="635976"/>
            </a:xfrm>
            <a:prstGeom prst="rect">
              <a:avLst/>
            </a:prstGeom>
          </p:spPr>
        </p:pic>
        <p:cxnSp>
          <p:nvCxnSpPr>
            <p:cNvPr id="211" name="Straight Arrow Connector 32">
              <a:extLst>
                <a:ext uri="{FF2B5EF4-FFF2-40B4-BE49-F238E27FC236}">
                  <a16:creationId xmlns:a16="http://schemas.microsoft.com/office/drawing/2014/main" id="{B1FA0664-3931-417A-A767-8433B999A5B0}"/>
                </a:ext>
              </a:extLst>
            </p:cNvPr>
            <p:cNvCxnSpPr>
              <a:cxnSpLocks/>
              <a:stCxn id="209" idx="1"/>
              <a:endCxn id="194" idx="2"/>
            </p:cNvCxnSpPr>
            <p:nvPr/>
          </p:nvCxnSpPr>
          <p:spPr>
            <a:xfrm rot="5400000" flipH="1" flipV="1">
              <a:off x="3788886" y="3058719"/>
              <a:ext cx="3330478" cy="1309064"/>
            </a:xfrm>
            <a:prstGeom prst="curvedConnector2">
              <a:avLst/>
            </a:prstGeom>
            <a:noFill/>
            <a:ln w="28575" cap="flat" cmpd="sng" algn="ctr">
              <a:solidFill>
                <a:srgbClr val="5B9BD5"/>
              </a:solidFill>
              <a:prstDash val="solid"/>
              <a:miter lim="800000"/>
              <a:headEnd type="triangle"/>
              <a:tailEnd type="triangle"/>
            </a:ln>
            <a:effectLst/>
          </p:spPr>
        </p:cxnSp>
        <p:cxnSp>
          <p:nvCxnSpPr>
            <p:cNvPr id="212" name="Straight Arrow Connector 32">
              <a:extLst>
                <a:ext uri="{FF2B5EF4-FFF2-40B4-BE49-F238E27FC236}">
                  <a16:creationId xmlns:a16="http://schemas.microsoft.com/office/drawing/2014/main" id="{3AB4C6C9-7CD7-467C-AE8D-456F873B36FD}"/>
                </a:ext>
              </a:extLst>
            </p:cNvPr>
            <p:cNvCxnSpPr>
              <a:cxnSpLocks/>
              <a:stCxn id="209" idx="1"/>
              <a:endCxn id="195" idx="2"/>
            </p:cNvCxnSpPr>
            <p:nvPr/>
          </p:nvCxnSpPr>
          <p:spPr>
            <a:xfrm rot="5400000" flipH="1" flipV="1">
              <a:off x="4306539" y="3576371"/>
              <a:ext cx="2295171" cy="1309064"/>
            </a:xfrm>
            <a:prstGeom prst="curvedConnector2">
              <a:avLst/>
            </a:prstGeom>
            <a:noFill/>
            <a:ln w="28575" cap="flat" cmpd="sng" algn="ctr">
              <a:solidFill>
                <a:srgbClr val="5B9BD5"/>
              </a:solidFill>
              <a:prstDash val="solid"/>
              <a:miter lim="800000"/>
              <a:headEnd type="triangle"/>
              <a:tailEnd type="triangle"/>
            </a:ln>
            <a:effectLst/>
          </p:spPr>
        </p:cxnSp>
        <p:cxnSp>
          <p:nvCxnSpPr>
            <p:cNvPr id="213" name="Straight Arrow Connector 32">
              <a:extLst>
                <a:ext uri="{FF2B5EF4-FFF2-40B4-BE49-F238E27FC236}">
                  <a16:creationId xmlns:a16="http://schemas.microsoft.com/office/drawing/2014/main" id="{C39DB7FA-6F05-4AED-9507-EC31D3EE1225}"/>
                </a:ext>
              </a:extLst>
            </p:cNvPr>
            <p:cNvCxnSpPr>
              <a:cxnSpLocks/>
              <a:stCxn id="209" idx="1"/>
              <a:endCxn id="230" idx="2"/>
            </p:cNvCxnSpPr>
            <p:nvPr/>
          </p:nvCxnSpPr>
          <p:spPr>
            <a:xfrm rot="5400000" flipH="1" flipV="1">
              <a:off x="5124082" y="4393920"/>
              <a:ext cx="660079" cy="1309059"/>
            </a:xfrm>
            <a:prstGeom prst="curvedConnector2">
              <a:avLst/>
            </a:prstGeom>
            <a:noFill/>
            <a:ln w="28575" cap="flat" cmpd="sng" algn="ctr">
              <a:solidFill>
                <a:srgbClr val="4472C4">
                  <a:lumMod val="75000"/>
                </a:srgbClr>
              </a:solidFill>
              <a:prstDash val="solid"/>
              <a:miter lim="800000"/>
              <a:headEnd type="triangle"/>
              <a:tailEnd type="triangle"/>
            </a:ln>
            <a:effectLst/>
          </p:spPr>
        </p:cxnSp>
        <p:cxnSp>
          <p:nvCxnSpPr>
            <p:cNvPr id="214" name="Straight Arrow Connector 36">
              <a:extLst>
                <a:ext uri="{FF2B5EF4-FFF2-40B4-BE49-F238E27FC236}">
                  <a16:creationId xmlns:a16="http://schemas.microsoft.com/office/drawing/2014/main" id="{ACABF0BD-0B86-40E2-A45D-288A98465C04}"/>
                </a:ext>
              </a:extLst>
            </p:cNvPr>
            <p:cNvCxnSpPr>
              <a:stCxn id="224" idx="5"/>
              <a:endCxn id="230" idx="2"/>
            </p:cNvCxnSpPr>
            <p:nvPr/>
          </p:nvCxnSpPr>
          <p:spPr>
            <a:xfrm>
              <a:off x="4107419" y="3552123"/>
              <a:ext cx="2001232" cy="1166288"/>
            </a:xfrm>
            <a:prstGeom prst="curvedConnector3">
              <a:avLst>
                <a:gd name="adj1" fmla="val 50000"/>
              </a:avLst>
            </a:prstGeom>
            <a:noFill/>
            <a:ln w="57150" cap="flat" cmpd="sng" algn="ctr">
              <a:solidFill>
                <a:srgbClr val="4472C4">
                  <a:lumMod val="75000"/>
                </a:srgbClr>
              </a:solidFill>
              <a:prstDash val="solid"/>
              <a:miter lim="800000"/>
              <a:headEnd type="triangle"/>
              <a:tailEnd type="triangle"/>
            </a:ln>
            <a:effectLst/>
          </p:spPr>
        </p:cxnSp>
        <p:cxnSp>
          <p:nvCxnSpPr>
            <p:cNvPr id="215" name="Straight Arrow Connector 32">
              <a:extLst>
                <a:ext uri="{FF2B5EF4-FFF2-40B4-BE49-F238E27FC236}">
                  <a16:creationId xmlns:a16="http://schemas.microsoft.com/office/drawing/2014/main" id="{871ED2E3-520A-4103-9ED3-F81DC7EEE801}"/>
                </a:ext>
              </a:extLst>
            </p:cNvPr>
            <p:cNvCxnSpPr>
              <a:cxnSpLocks/>
              <a:stCxn id="234" idx="4"/>
              <a:endCxn id="209" idx="2"/>
            </p:cNvCxnSpPr>
            <p:nvPr/>
          </p:nvCxnSpPr>
          <p:spPr>
            <a:xfrm>
              <a:off x="3207707" y="5195690"/>
              <a:ext cx="861948" cy="697870"/>
            </a:xfrm>
            <a:prstGeom prst="curvedConnector3">
              <a:avLst>
                <a:gd name="adj1" fmla="val 50000"/>
              </a:avLst>
            </a:prstGeom>
            <a:noFill/>
            <a:ln w="57150" cap="flat" cmpd="sng" algn="ctr">
              <a:solidFill>
                <a:srgbClr val="70AD47">
                  <a:lumMod val="75000"/>
                </a:srgbClr>
              </a:solidFill>
              <a:prstDash val="solid"/>
              <a:miter lim="800000"/>
              <a:headEnd type="triangle"/>
              <a:tailEnd type="triangle"/>
            </a:ln>
            <a:effectLst/>
          </p:spPr>
        </p:cxnSp>
        <p:pic>
          <p:nvPicPr>
            <p:cNvPr id="216" name="Picture 215">
              <a:extLst>
                <a:ext uri="{FF2B5EF4-FFF2-40B4-BE49-F238E27FC236}">
                  <a16:creationId xmlns:a16="http://schemas.microsoft.com/office/drawing/2014/main" id="{E85D58A4-E482-4D23-B030-21B355BB593F}"/>
                </a:ext>
              </a:extLst>
            </p:cNvPr>
            <p:cNvPicPr>
              <a:picLocks noChangeAspect="1"/>
            </p:cNvPicPr>
            <p:nvPr/>
          </p:nvPicPr>
          <p:blipFill>
            <a:blip r:embed="rId24"/>
            <a:stretch>
              <a:fillRect/>
            </a:stretch>
          </p:blipFill>
          <p:spPr>
            <a:xfrm flipH="1">
              <a:off x="7484859" y="1782957"/>
              <a:ext cx="595982" cy="576272"/>
            </a:xfrm>
            <a:prstGeom prst="rect">
              <a:avLst/>
            </a:prstGeom>
          </p:spPr>
        </p:pic>
        <p:pic>
          <p:nvPicPr>
            <p:cNvPr id="217" name="Picture 216">
              <a:extLst>
                <a:ext uri="{FF2B5EF4-FFF2-40B4-BE49-F238E27FC236}">
                  <a16:creationId xmlns:a16="http://schemas.microsoft.com/office/drawing/2014/main" id="{850BDFDF-F421-47AD-B9DA-7AD32E64542B}"/>
                </a:ext>
              </a:extLst>
            </p:cNvPr>
            <p:cNvPicPr>
              <a:picLocks noChangeAspect="1"/>
            </p:cNvPicPr>
            <p:nvPr/>
          </p:nvPicPr>
          <p:blipFill>
            <a:blip r:embed="rId25"/>
            <a:stretch>
              <a:fillRect/>
            </a:stretch>
          </p:blipFill>
          <p:spPr>
            <a:xfrm>
              <a:off x="7467810" y="4399931"/>
              <a:ext cx="578827" cy="631633"/>
            </a:xfrm>
            <a:prstGeom prst="rect">
              <a:avLst/>
            </a:prstGeom>
          </p:spPr>
        </p:pic>
        <p:grpSp>
          <p:nvGrpSpPr>
            <p:cNvPr id="218" name="Group 217">
              <a:extLst>
                <a:ext uri="{FF2B5EF4-FFF2-40B4-BE49-F238E27FC236}">
                  <a16:creationId xmlns:a16="http://schemas.microsoft.com/office/drawing/2014/main" id="{E3B7883A-B9E2-4B29-81D8-2EB0FCB2EDDF}"/>
                </a:ext>
              </a:extLst>
            </p:cNvPr>
            <p:cNvGrpSpPr/>
            <p:nvPr/>
          </p:nvGrpSpPr>
          <p:grpSpPr>
            <a:xfrm>
              <a:off x="9106864" y="1408943"/>
              <a:ext cx="2337945" cy="872503"/>
              <a:chOff x="518983" y="2601141"/>
              <a:chExt cx="2123303" cy="812830"/>
            </a:xfrm>
          </p:grpSpPr>
          <p:sp>
            <p:nvSpPr>
              <p:cNvPr id="222" name="Cube 221">
                <a:extLst>
                  <a:ext uri="{FF2B5EF4-FFF2-40B4-BE49-F238E27FC236}">
                    <a16:creationId xmlns:a16="http://schemas.microsoft.com/office/drawing/2014/main" id="{2AA6FB04-C6CE-4A5D-96E8-D63F3BF51AC2}"/>
                  </a:ext>
                </a:extLst>
              </p:cNvPr>
              <p:cNvSpPr/>
              <p:nvPr/>
            </p:nvSpPr>
            <p:spPr>
              <a:xfrm>
                <a:off x="518983" y="2601141"/>
                <a:ext cx="2123303" cy="812830"/>
              </a:xfrm>
              <a:prstGeom prst="cube">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Web App </a:t>
                </a:r>
                <a:br>
                  <a:rPr kumimoji="0" lang="en-US" sz="14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br>
                <a:r>
                  <a:rPr kumimoji="0" lang="en-US" sz="1400" b="0" i="0" u="none" strike="noStrike" kern="0" cap="none" spc="0" normalizeH="0" baseline="0" noProof="0" dirty="0">
                    <a:ln>
                      <a:noFill/>
                    </a:ln>
                    <a:solidFill>
                      <a:srgbClr val="A5A5A5">
                        <a:lumMod val="75000"/>
                      </a:srgbClr>
                    </a:solidFill>
                    <a:effectLst/>
                    <a:uLnTx/>
                    <a:uFillTx/>
                    <a:latin typeface="Calibri" panose="020F0502020204030204"/>
                    <a:ea typeface="+mn-ea"/>
                    <a:cs typeface="+mn-cs"/>
                  </a:rPr>
                  <a:t>Metadata</a:t>
                </a:r>
              </a:p>
            </p:txBody>
          </p:sp>
          <p:pic>
            <p:nvPicPr>
              <p:cNvPr id="223" name="Picture 222">
                <a:extLst>
                  <a:ext uri="{FF2B5EF4-FFF2-40B4-BE49-F238E27FC236}">
                    <a16:creationId xmlns:a16="http://schemas.microsoft.com/office/drawing/2014/main" id="{DB57CC1E-85BA-4247-8D84-1B3B6A931350}"/>
                  </a:ext>
                </a:extLst>
              </p:cNvPr>
              <p:cNvPicPr>
                <a:picLocks noChangeAspect="1"/>
              </p:cNvPicPr>
              <p:nvPr/>
            </p:nvPicPr>
            <p:blipFill>
              <a:blip r:embed="rId21"/>
              <a:stretch>
                <a:fillRect/>
              </a:stretch>
            </p:blipFill>
            <p:spPr>
              <a:xfrm>
                <a:off x="1785551" y="2842010"/>
                <a:ext cx="529292" cy="529292"/>
              </a:xfrm>
              <a:prstGeom prst="rect">
                <a:avLst/>
              </a:prstGeom>
              <a:noFill/>
              <a:ln w="12700" cap="flat" cmpd="sng" algn="ctr">
                <a:noFill/>
                <a:prstDash val="solid"/>
                <a:miter lim="800000"/>
              </a:ln>
              <a:effectLst/>
            </p:spPr>
          </p:pic>
        </p:grpSp>
        <p:sp>
          <p:nvSpPr>
            <p:cNvPr id="219" name="TextBox 218">
              <a:extLst>
                <a:ext uri="{FF2B5EF4-FFF2-40B4-BE49-F238E27FC236}">
                  <a16:creationId xmlns:a16="http://schemas.microsoft.com/office/drawing/2014/main" id="{E76A230A-060F-4E84-9C5F-0A7388DD2467}"/>
                </a:ext>
              </a:extLst>
            </p:cNvPr>
            <p:cNvSpPr txBox="1"/>
            <p:nvPr/>
          </p:nvSpPr>
          <p:spPr>
            <a:xfrm>
              <a:off x="8628020" y="3864326"/>
              <a:ext cx="4253186" cy="2312806"/>
            </a:xfrm>
            <a:prstGeom prst="rect">
              <a:avLst/>
            </a:prstGeom>
            <a:noFill/>
          </p:spPr>
          <p:txBody>
            <a:bodyPr wrap="square" rtlCol="0">
              <a:spAutoFit/>
            </a:bodyPr>
            <a:lstStyle/>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Examples:</a:t>
              </a:r>
            </a:p>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https://apps.hydroshare.org/apps/ hydroshare-</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gis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res_id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${HS_RES_ID}</a:t>
              </a:r>
            </a:p>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https://mygeohub.org/.../?</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res_id</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${HS_RES_ID}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usr</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=${HS_USR_NAME}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src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3838" marR="0" lvl="0" indent="-22383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http://hyrax.hydroshare.org/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opendap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${HS_RES_ID}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contents/</a:t>
              </a:r>
            </a:p>
          </p:txBody>
        </p:sp>
        <p:sp>
          <p:nvSpPr>
            <p:cNvPr id="220" name="TextBox 219">
              <a:extLst>
                <a:ext uri="{FF2B5EF4-FFF2-40B4-BE49-F238E27FC236}">
                  <a16:creationId xmlns:a16="http://schemas.microsoft.com/office/drawing/2014/main" id="{621E19B6-FDEC-4DA4-9CC7-9257BB2C168B}"/>
                </a:ext>
              </a:extLst>
            </p:cNvPr>
            <p:cNvSpPr txBox="1"/>
            <p:nvPr/>
          </p:nvSpPr>
          <p:spPr>
            <a:xfrm>
              <a:off x="8695027" y="2407569"/>
              <a:ext cx="4088524" cy="1489604"/>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Predefined URL Launch Parameters:</a:t>
              </a:r>
            </a:p>
            <a:p>
              <a:pPr marL="0" marR="0" lvl="0" indent="0" algn="l" defTabSz="914400" rtl="0" eaLnBrk="1" fontAlgn="auto" latinLnBrk="0" hangingPunct="1">
                <a:lnSpc>
                  <a:spcPct val="100000"/>
                </a:lnSpc>
                <a:spcBef>
                  <a:spcPts val="0"/>
                </a:spcBef>
                <a:spcAft>
                  <a:spcPts val="0"/>
                </a:spcAft>
                <a:buClrTx/>
                <a:buSzTx/>
                <a:buFontTx/>
                <a:buNone/>
                <a:tabLst>
                  <a:tab pos="223838"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Resource ID</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${HS_RES_ID}</a:t>
              </a:r>
            </a:p>
            <a:p>
              <a:pPr marL="0" marR="0" lvl="0" indent="0" algn="l" defTabSz="914400" rtl="0" eaLnBrk="1" fontAlgn="auto" latinLnBrk="0" hangingPunct="1">
                <a:lnSpc>
                  <a:spcPct val="100000"/>
                </a:lnSpc>
                <a:spcBef>
                  <a:spcPts val="0"/>
                </a:spcBef>
                <a:spcAft>
                  <a:spcPts val="0"/>
                </a:spcAft>
                <a:buClrTx/>
                <a:buSzTx/>
                <a:buFontTx/>
                <a:buNone/>
                <a:tabLst>
                  <a:tab pos="223838" algn="l"/>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Resource Type</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${HS_RES_TYPE}</a:t>
              </a:r>
            </a:p>
            <a:p>
              <a:pPr marL="465138" marR="0" lvl="0" indent="-465138" algn="l" defTabSz="914400" rtl="0" eaLnBrk="1" fontAlgn="auto" latinLnBrk="0" hangingPunct="1">
                <a:lnSpc>
                  <a:spcPct val="100000"/>
                </a:lnSpc>
                <a:spcBef>
                  <a:spcPts val="0"/>
                </a:spcBef>
                <a:spcAft>
                  <a:spcPts val="0"/>
                </a:spcAft>
                <a:buClrTx/>
                <a:buSzTx/>
                <a:buFontTx/>
                <a:buNone/>
                <a:tabLst>
                  <a:tab pos="223838" algn="l"/>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HydroShare username</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${HS_USR_NAME} </a:t>
              </a:r>
            </a:p>
          </p:txBody>
        </p:sp>
        <p:sp>
          <p:nvSpPr>
            <p:cNvPr id="221" name="TextBox 220">
              <a:extLst>
                <a:ext uri="{FF2B5EF4-FFF2-40B4-BE49-F238E27FC236}">
                  <a16:creationId xmlns:a16="http://schemas.microsoft.com/office/drawing/2014/main" id="{4BE731ED-11B0-47F1-AE20-FB9110464D05}"/>
                </a:ext>
              </a:extLst>
            </p:cNvPr>
            <p:cNvSpPr txBox="1"/>
            <p:nvPr/>
          </p:nvSpPr>
          <p:spPr>
            <a:xfrm>
              <a:off x="384104" y="330841"/>
              <a:ext cx="12054667" cy="90160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Anybody can create a web app on any web server and configure a web app Connector for it to be launched from HydroShare</a:t>
              </a:r>
            </a:p>
          </p:txBody>
        </p:sp>
      </p:grpSp>
      <p:sp>
        <p:nvSpPr>
          <p:cNvPr id="236" name="TextBox 235">
            <a:extLst>
              <a:ext uri="{FF2B5EF4-FFF2-40B4-BE49-F238E27FC236}">
                <a16:creationId xmlns:a16="http://schemas.microsoft.com/office/drawing/2014/main" id="{D22C4420-DD43-4C44-9656-5B76768D1C2A}"/>
              </a:ext>
            </a:extLst>
          </p:cNvPr>
          <p:cNvSpPr txBox="1"/>
          <p:nvPr/>
        </p:nvSpPr>
        <p:spPr>
          <a:xfrm>
            <a:off x="12309954" y="21818499"/>
            <a:ext cx="8668548" cy="584775"/>
          </a:xfrm>
          <a:prstGeom prst="rect">
            <a:avLst/>
          </a:prstGeom>
          <a:solidFill>
            <a:schemeClr val="accent1">
              <a:lumMod val="40000"/>
              <a:lumOff val="60000"/>
            </a:schemeClr>
          </a:solidFill>
        </p:spPr>
        <p:txBody>
          <a:bodyPr wrap="square" rtlCol="0">
            <a:spAutoFit/>
          </a:bodyPr>
          <a:lstStyle>
            <a:defPPr>
              <a:defRPr lang="en-US"/>
            </a:defPPr>
            <a:lvl1pPr algn="ctr">
              <a:defRPr sz="6900" b="1"/>
            </a:lvl1pPr>
          </a:lstStyle>
          <a:p>
            <a:r>
              <a:rPr lang="en-US" sz="3200" dirty="0"/>
              <a:t>Web App Connector</a:t>
            </a:r>
          </a:p>
        </p:txBody>
      </p:sp>
      <p:grpSp>
        <p:nvGrpSpPr>
          <p:cNvPr id="250" name="Group 249">
            <a:extLst>
              <a:ext uri="{FF2B5EF4-FFF2-40B4-BE49-F238E27FC236}">
                <a16:creationId xmlns:a16="http://schemas.microsoft.com/office/drawing/2014/main" id="{F48BDCB0-3469-46DC-8DF7-CF7F5662C93E}"/>
              </a:ext>
            </a:extLst>
          </p:cNvPr>
          <p:cNvGrpSpPr/>
          <p:nvPr/>
        </p:nvGrpSpPr>
        <p:grpSpPr>
          <a:xfrm>
            <a:off x="10960428" y="27532575"/>
            <a:ext cx="10697912" cy="5244407"/>
            <a:chOff x="16665167" y="23660724"/>
            <a:chExt cx="17394885" cy="8527439"/>
          </a:xfrm>
        </p:grpSpPr>
        <p:sp>
          <p:nvSpPr>
            <p:cNvPr id="252" name="Rectangle 251">
              <a:extLst>
                <a:ext uri="{FF2B5EF4-FFF2-40B4-BE49-F238E27FC236}">
                  <a16:creationId xmlns:a16="http://schemas.microsoft.com/office/drawing/2014/main" id="{7E9B8F27-9351-451F-86DC-D970F71EA44D}"/>
                </a:ext>
              </a:extLst>
            </p:cNvPr>
            <p:cNvSpPr/>
            <p:nvPr/>
          </p:nvSpPr>
          <p:spPr>
            <a:xfrm>
              <a:off x="16665167" y="24652549"/>
              <a:ext cx="8976159" cy="550491"/>
            </a:xfrm>
            <a:prstGeom prst="rect">
              <a:avLst/>
            </a:prstGeom>
          </p:spPr>
          <p:txBody>
            <a:bodyPr wrap="square">
              <a:spAutoFit/>
            </a:bodyPr>
            <a:lstStyle/>
            <a:p>
              <a:pPr algn="ctr"/>
              <a:r>
                <a:rPr lang="en-US" altLang="en-US" sz="1600" b="1" dirty="0">
                  <a:solidFill>
                    <a:schemeClr val="accent5">
                      <a:lumMod val="75000"/>
                    </a:schemeClr>
                  </a:solidFill>
                  <a:latin typeface="Arial" panose="020B0604020202020204" pitchFamily="34" charset="0"/>
                </a:rPr>
                <a:t>Publication with Citable Digital Object Identifier (DOI)</a:t>
              </a:r>
              <a:endParaRPr lang="en-US" sz="1600" dirty="0">
                <a:solidFill>
                  <a:schemeClr val="accent5">
                    <a:lumMod val="75000"/>
                  </a:schemeClr>
                </a:solidFill>
              </a:endParaRPr>
            </a:p>
          </p:txBody>
        </p:sp>
        <p:sp>
          <p:nvSpPr>
            <p:cNvPr id="253" name="Rectangle 252">
              <a:extLst>
                <a:ext uri="{FF2B5EF4-FFF2-40B4-BE49-F238E27FC236}">
                  <a16:creationId xmlns:a16="http://schemas.microsoft.com/office/drawing/2014/main" id="{F2EBE410-27DB-4FD3-8245-39DB2371C278}"/>
                </a:ext>
              </a:extLst>
            </p:cNvPr>
            <p:cNvSpPr/>
            <p:nvPr/>
          </p:nvSpPr>
          <p:spPr>
            <a:xfrm>
              <a:off x="24187440" y="23913715"/>
              <a:ext cx="6642248" cy="3695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55" name="Picture 254">
              <a:extLst>
                <a:ext uri="{FF2B5EF4-FFF2-40B4-BE49-F238E27FC236}">
                  <a16:creationId xmlns:a16="http://schemas.microsoft.com/office/drawing/2014/main" id="{648ED4F5-CEAD-436D-89EF-AF6F9215A5BF}"/>
                </a:ext>
              </a:extLst>
            </p:cNvPr>
            <p:cNvPicPr>
              <a:picLocks noChangeAspect="1"/>
            </p:cNvPicPr>
            <p:nvPr/>
          </p:nvPicPr>
          <p:blipFill rotWithShape="1">
            <a:blip r:embed="rId26"/>
            <a:srcRect t="11412"/>
            <a:stretch/>
          </p:blipFill>
          <p:spPr>
            <a:xfrm>
              <a:off x="25381744" y="25190129"/>
              <a:ext cx="8044292" cy="3088591"/>
            </a:xfrm>
            <a:prstGeom prst="rect">
              <a:avLst/>
            </a:prstGeom>
            <a:ln>
              <a:solidFill>
                <a:schemeClr val="tx1"/>
              </a:solidFill>
            </a:ln>
          </p:spPr>
        </p:pic>
        <p:pic>
          <p:nvPicPr>
            <p:cNvPr id="256" name="Picture 255">
              <a:extLst>
                <a:ext uri="{FF2B5EF4-FFF2-40B4-BE49-F238E27FC236}">
                  <a16:creationId xmlns:a16="http://schemas.microsoft.com/office/drawing/2014/main" id="{71A77412-1294-4BF6-BC05-BDE6819561AA}"/>
                </a:ext>
              </a:extLst>
            </p:cNvPr>
            <p:cNvPicPr>
              <a:picLocks noChangeAspect="1"/>
            </p:cNvPicPr>
            <p:nvPr/>
          </p:nvPicPr>
          <p:blipFill>
            <a:blip r:embed="rId27"/>
            <a:stretch>
              <a:fillRect/>
            </a:stretch>
          </p:blipFill>
          <p:spPr>
            <a:xfrm>
              <a:off x="25041448" y="28371726"/>
              <a:ext cx="5219750" cy="1163863"/>
            </a:xfrm>
            <a:prstGeom prst="rect">
              <a:avLst/>
            </a:prstGeom>
            <a:ln>
              <a:solidFill>
                <a:schemeClr val="tx1"/>
              </a:solidFill>
            </a:ln>
          </p:spPr>
        </p:pic>
        <p:sp>
          <p:nvSpPr>
            <p:cNvPr id="257" name="TextBox 256">
              <a:extLst>
                <a:ext uri="{FF2B5EF4-FFF2-40B4-BE49-F238E27FC236}">
                  <a16:creationId xmlns:a16="http://schemas.microsoft.com/office/drawing/2014/main" id="{3D21CA35-0338-4248-9DFD-BA69D2EE3150}"/>
                </a:ext>
              </a:extLst>
            </p:cNvPr>
            <p:cNvSpPr txBox="1"/>
            <p:nvPr/>
          </p:nvSpPr>
          <p:spPr>
            <a:xfrm>
              <a:off x="26171006" y="24652540"/>
              <a:ext cx="6886881" cy="550491"/>
            </a:xfrm>
            <a:prstGeom prst="rect">
              <a:avLst/>
            </a:prstGeom>
            <a:noFill/>
          </p:spPr>
          <p:txBody>
            <a:bodyPr wrap="none" rtlCol="0">
              <a:spAutoFit/>
            </a:bodyPr>
            <a:lstStyle/>
            <a:p>
              <a:r>
                <a:rPr lang="en-US" sz="1600" b="1" dirty="0">
                  <a:solidFill>
                    <a:schemeClr val="accent5">
                      <a:lumMod val="75000"/>
                    </a:schemeClr>
                  </a:solidFill>
                  <a:latin typeface="Arial" panose="020B0604020202020204" pitchFamily="34" charset="0"/>
                </a:rPr>
                <a:t>Link publications to their supporting data</a:t>
              </a:r>
            </a:p>
          </p:txBody>
        </p:sp>
        <p:pic>
          <p:nvPicPr>
            <p:cNvPr id="258" name="Picture 257">
              <a:extLst>
                <a:ext uri="{FF2B5EF4-FFF2-40B4-BE49-F238E27FC236}">
                  <a16:creationId xmlns:a16="http://schemas.microsoft.com/office/drawing/2014/main" id="{F82E7779-61FB-4081-81CD-8A9B8B1B4178}"/>
                </a:ext>
              </a:extLst>
            </p:cNvPr>
            <p:cNvPicPr>
              <a:picLocks noChangeAspect="1"/>
            </p:cNvPicPr>
            <p:nvPr/>
          </p:nvPicPr>
          <p:blipFill>
            <a:blip r:embed="rId28"/>
            <a:stretch>
              <a:fillRect/>
            </a:stretch>
          </p:blipFill>
          <p:spPr>
            <a:xfrm>
              <a:off x="17645864" y="25114182"/>
              <a:ext cx="6321517" cy="6828520"/>
            </a:xfrm>
            <a:prstGeom prst="rect">
              <a:avLst/>
            </a:prstGeom>
            <a:ln>
              <a:solidFill>
                <a:schemeClr val="tx1"/>
              </a:solidFill>
            </a:ln>
          </p:spPr>
        </p:pic>
        <p:sp>
          <p:nvSpPr>
            <p:cNvPr id="259" name="Rounded Rectangle 242">
              <a:extLst>
                <a:ext uri="{FF2B5EF4-FFF2-40B4-BE49-F238E27FC236}">
                  <a16:creationId xmlns:a16="http://schemas.microsoft.com/office/drawing/2014/main" id="{6AE75BC0-17DA-4275-9D06-2E64A18E2698}"/>
                </a:ext>
              </a:extLst>
            </p:cNvPr>
            <p:cNvSpPr/>
            <p:nvPr/>
          </p:nvSpPr>
          <p:spPr>
            <a:xfrm>
              <a:off x="17681204" y="30785894"/>
              <a:ext cx="6222991" cy="4192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60" name="Group 259">
              <a:extLst>
                <a:ext uri="{FF2B5EF4-FFF2-40B4-BE49-F238E27FC236}">
                  <a16:creationId xmlns:a16="http://schemas.microsoft.com/office/drawing/2014/main" id="{ABC16687-3249-4D2F-91A5-280EDDCD2415}"/>
                </a:ext>
              </a:extLst>
            </p:cNvPr>
            <p:cNvGrpSpPr/>
            <p:nvPr/>
          </p:nvGrpSpPr>
          <p:grpSpPr>
            <a:xfrm>
              <a:off x="24253170" y="29645739"/>
              <a:ext cx="6018736" cy="2320508"/>
              <a:chOff x="26821955" y="22282705"/>
              <a:chExt cx="6810375" cy="2625726"/>
            </a:xfrm>
          </p:grpSpPr>
          <p:pic>
            <p:nvPicPr>
              <p:cNvPr id="264" name="Picture 263">
                <a:extLst>
                  <a:ext uri="{FF2B5EF4-FFF2-40B4-BE49-F238E27FC236}">
                    <a16:creationId xmlns:a16="http://schemas.microsoft.com/office/drawing/2014/main" id="{3FA72AD4-8CAF-4E45-8CA9-64A00C5C0AB8}"/>
                  </a:ext>
                </a:extLst>
              </p:cNvPr>
              <p:cNvPicPr>
                <a:picLocks noChangeAspect="1"/>
              </p:cNvPicPr>
              <p:nvPr/>
            </p:nvPicPr>
            <p:blipFill rotWithShape="1">
              <a:blip r:embed="rId29"/>
              <a:srcRect b="85002"/>
              <a:stretch/>
            </p:blipFill>
            <p:spPr>
              <a:xfrm>
                <a:off x="26821955" y="22282705"/>
                <a:ext cx="6810375" cy="1420000"/>
              </a:xfrm>
              <a:prstGeom prst="rect">
                <a:avLst/>
              </a:prstGeom>
              <a:ln>
                <a:solidFill>
                  <a:schemeClr val="tx1"/>
                </a:solidFill>
              </a:ln>
            </p:spPr>
          </p:pic>
          <p:pic>
            <p:nvPicPr>
              <p:cNvPr id="265" name="Picture 264">
                <a:extLst>
                  <a:ext uri="{FF2B5EF4-FFF2-40B4-BE49-F238E27FC236}">
                    <a16:creationId xmlns:a16="http://schemas.microsoft.com/office/drawing/2014/main" id="{7E61F62F-53E8-42FD-ADAF-1528044AAC55}"/>
                  </a:ext>
                </a:extLst>
              </p:cNvPr>
              <p:cNvPicPr>
                <a:picLocks noChangeAspect="1"/>
              </p:cNvPicPr>
              <p:nvPr/>
            </p:nvPicPr>
            <p:blipFill rotWithShape="1">
              <a:blip r:embed="rId29"/>
              <a:srcRect t="72426" b="6961"/>
              <a:stretch/>
            </p:blipFill>
            <p:spPr>
              <a:xfrm>
                <a:off x="26821955" y="22956801"/>
                <a:ext cx="6810375" cy="1951630"/>
              </a:xfrm>
              <a:prstGeom prst="rect">
                <a:avLst/>
              </a:prstGeom>
              <a:ln>
                <a:solidFill>
                  <a:schemeClr val="tx1"/>
                </a:solidFill>
              </a:ln>
            </p:spPr>
          </p:pic>
        </p:grpSp>
        <p:sp>
          <p:nvSpPr>
            <p:cNvPr id="261" name="Rectangle 260">
              <a:extLst>
                <a:ext uri="{FF2B5EF4-FFF2-40B4-BE49-F238E27FC236}">
                  <a16:creationId xmlns:a16="http://schemas.microsoft.com/office/drawing/2014/main" id="{2349428F-BBCD-45B5-BD4F-642C847B5A9A}"/>
                </a:ext>
              </a:extLst>
            </p:cNvPr>
            <p:cNvSpPr/>
            <p:nvPr/>
          </p:nvSpPr>
          <p:spPr>
            <a:xfrm>
              <a:off x="30372807" y="28329886"/>
              <a:ext cx="3268676" cy="1351207"/>
            </a:xfrm>
            <a:prstGeom prst="rect">
              <a:avLst/>
            </a:prstGeom>
            <a:solidFill>
              <a:srgbClr val="FFFF00"/>
            </a:solidFill>
          </p:spPr>
          <p:txBody>
            <a:bodyPr wrap="square">
              <a:spAutoFit/>
            </a:bodyPr>
            <a:lstStyle/>
            <a:p>
              <a:pPr marL="177800" indent="-177800">
                <a:buFont typeface="Arial" panose="020B0604020202020204" pitchFamily="34" charset="0"/>
                <a:buChar char="•"/>
              </a:pPr>
              <a:r>
                <a:rPr lang="en-US" sz="1200" dirty="0">
                  <a:solidFill>
                    <a:sysClr val="windowText" lastClr="000000"/>
                  </a:solidFill>
                </a:rPr>
                <a:t>Paper cites HydroShare resources </a:t>
              </a:r>
            </a:p>
            <a:p>
              <a:pPr marL="177800" indent="-177800">
                <a:buFont typeface="Arial" panose="020B0604020202020204" pitchFamily="34" charset="0"/>
                <a:buChar char="•"/>
              </a:pPr>
              <a:r>
                <a:rPr lang="en-US" sz="1200" dirty="0">
                  <a:solidFill>
                    <a:sysClr val="windowText" lastClr="000000"/>
                  </a:solidFill>
                </a:rPr>
                <a:t>HydroShare resources link back to paper</a:t>
              </a:r>
              <a:endParaRPr lang="en-US" sz="1200" dirty="0"/>
            </a:p>
          </p:txBody>
        </p:sp>
        <p:pic>
          <p:nvPicPr>
            <p:cNvPr id="262" name="Picture 261">
              <a:extLst>
                <a:ext uri="{FF2B5EF4-FFF2-40B4-BE49-F238E27FC236}">
                  <a16:creationId xmlns:a16="http://schemas.microsoft.com/office/drawing/2014/main" id="{0692660A-B910-4D4E-9CEE-5E18CEB0AE10}"/>
                </a:ext>
              </a:extLst>
            </p:cNvPr>
            <p:cNvPicPr>
              <a:picLocks noChangeAspect="1"/>
            </p:cNvPicPr>
            <p:nvPr/>
          </p:nvPicPr>
          <p:blipFill>
            <a:blip r:embed="rId30"/>
            <a:stretch>
              <a:fillRect/>
            </a:stretch>
          </p:blipFill>
          <p:spPr>
            <a:xfrm>
              <a:off x="28884165" y="29681092"/>
              <a:ext cx="5043221" cy="2361629"/>
            </a:xfrm>
            <a:prstGeom prst="rect">
              <a:avLst/>
            </a:prstGeom>
            <a:ln>
              <a:solidFill>
                <a:schemeClr val="tx1"/>
              </a:solidFill>
            </a:ln>
          </p:spPr>
        </p:pic>
        <p:sp>
          <p:nvSpPr>
            <p:cNvPr id="263" name="Rounded Rectangle 248">
              <a:extLst>
                <a:ext uri="{FF2B5EF4-FFF2-40B4-BE49-F238E27FC236}">
                  <a16:creationId xmlns:a16="http://schemas.microsoft.com/office/drawing/2014/main" id="{F68A7427-E1F9-4FA6-894E-107CD85BF36A}"/>
                </a:ext>
              </a:extLst>
            </p:cNvPr>
            <p:cNvSpPr/>
            <p:nvPr/>
          </p:nvSpPr>
          <p:spPr>
            <a:xfrm>
              <a:off x="28986472" y="31660013"/>
              <a:ext cx="3338122" cy="4292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1" name="Rounded Rectangle 183">
              <a:extLst>
                <a:ext uri="{FF2B5EF4-FFF2-40B4-BE49-F238E27FC236}">
                  <a16:creationId xmlns:a16="http://schemas.microsoft.com/office/drawing/2014/main" id="{34579CCB-B449-4DE9-AEE7-9DEF484B20E0}"/>
                </a:ext>
              </a:extLst>
            </p:cNvPr>
            <p:cNvSpPr/>
            <p:nvPr/>
          </p:nvSpPr>
          <p:spPr>
            <a:xfrm>
              <a:off x="16821994" y="24146963"/>
              <a:ext cx="17238058" cy="8041200"/>
            </a:xfrm>
            <a:prstGeom prst="roundRect">
              <a:avLst>
                <a:gd name="adj" fmla="val 3512"/>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54" name="TextBox 253">
              <a:extLst>
                <a:ext uri="{FF2B5EF4-FFF2-40B4-BE49-F238E27FC236}">
                  <a16:creationId xmlns:a16="http://schemas.microsoft.com/office/drawing/2014/main" id="{580F93DD-FE8E-461D-9902-26862EAC28B3}"/>
                </a:ext>
              </a:extLst>
            </p:cNvPr>
            <p:cNvSpPr txBox="1"/>
            <p:nvPr/>
          </p:nvSpPr>
          <p:spPr>
            <a:xfrm>
              <a:off x="20575872" y="23660724"/>
              <a:ext cx="10736948" cy="950848"/>
            </a:xfrm>
            <a:prstGeom prst="rect">
              <a:avLst/>
            </a:prstGeom>
            <a:solidFill>
              <a:schemeClr val="accent1">
                <a:lumMod val="40000"/>
                <a:lumOff val="60000"/>
              </a:schemeClr>
            </a:solidFill>
          </p:spPr>
          <p:txBody>
            <a:bodyPr wrap="square" rtlCol="0">
              <a:spAutoFit/>
            </a:bodyPr>
            <a:lstStyle>
              <a:defPPr>
                <a:defRPr lang="en-US"/>
              </a:defPPr>
              <a:lvl1pPr algn="ctr">
                <a:defRPr sz="6900" b="1"/>
              </a:lvl1pPr>
            </a:lstStyle>
            <a:p>
              <a:r>
                <a:rPr lang="en-US" sz="3200" dirty="0"/>
                <a:t>Publishing data and models</a:t>
              </a:r>
            </a:p>
          </p:txBody>
        </p:sp>
      </p:grpSp>
      <p:grpSp>
        <p:nvGrpSpPr>
          <p:cNvPr id="266" name="Group 265">
            <a:extLst>
              <a:ext uri="{FF2B5EF4-FFF2-40B4-BE49-F238E27FC236}">
                <a16:creationId xmlns:a16="http://schemas.microsoft.com/office/drawing/2014/main" id="{8E83A172-8520-41E3-8517-4EC75F936B96}"/>
              </a:ext>
            </a:extLst>
          </p:cNvPr>
          <p:cNvGrpSpPr/>
          <p:nvPr/>
        </p:nvGrpSpPr>
        <p:grpSpPr>
          <a:xfrm>
            <a:off x="321384" y="23428378"/>
            <a:ext cx="10558260" cy="9348603"/>
            <a:chOff x="34276744" y="17515639"/>
            <a:chExt cx="16745577" cy="15517128"/>
          </a:xfrm>
        </p:grpSpPr>
        <p:sp>
          <p:nvSpPr>
            <p:cNvPr id="267" name="Rectangle 266">
              <a:extLst>
                <a:ext uri="{FF2B5EF4-FFF2-40B4-BE49-F238E27FC236}">
                  <a16:creationId xmlns:a16="http://schemas.microsoft.com/office/drawing/2014/main" id="{35A29DC8-BF5D-4010-ABC7-C72D7C0AD946}"/>
                </a:ext>
              </a:extLst>
            </p:cNvPr>
            <p:cNvSpPr/>
            <p:nvPr/>
          </p:nvSpPr>
          <p:spPr>
            <a:xfrm>
              <a:off x="42816928" y="18597802"/>
              <a:ext cx="7976822" cy="970629"/>
            </a:xfrm>
            <a:prstGeom prst="rect">
              <a:avLst/>
            </a:prstGeom>
          </p:spPr>
          <p:txBody>
            <a:bodyPr wrap="square">
              <a:spAutoFit/>
            </a:bodyPr>
            <a:lstStyle/>
            <a:p>
              <a:pPr algn="ctr"/>
              <a:r>
                <a:rPr lang="en-US" altLang="en-US" sz="1600" b="1" dirty="0">
                  <a:solidFill>
                    <a:schemeClr val="accent5">
                      <a:lumMod val="75000"/>
                    </a:schemeClr>
                  </a:solidFill>
                  <a:latin typeface="Arial" panose="020B0604020202020204" pitchFamily="34" charset="0"/>
                </a:rPr>
                <a:t>Metadata harvested automatically or captured via simple web page editing</a:t>
              </a:r>
              <a:endParaRPr lang="en-US" sz="1600" dirty="0">
                <a:solidFill>
                  <a:schemeClr val="accent5">
                    <a:lumMod val="75000"/>
                  </a:schemeClr>
                </a:solidFill>
              </a:endParaRPr>
            </a:p>
          </p:txBody>
        </p:sp>
        <p:grpSp>
          <p:nvGrpSpPr>
            <p:cNvPr id="268" name="Group 267">
              <a:extLst>
                <a:ext uri="{FF2B5EF4-FFF2-40B4-BE49-F238E27FC236}">
                  <a16:creationId xmlns:a16="http://schemas.microsoft.com/office/drawing/2014/main" id="{641A18EF-B40C-4918-90CE-559A0930D3D1}"/>
                </a:ext>
              </a:extLst>
            </p:cNvPr>
            <p:cNvGrpSpPr/>
            <p:nvPr/>
          </p:nvGrpSpPr>
          <p:grpSpPr>
            <a:xfrm>
              <a:off x="42779293" y="19779323"/>
              <a:ext cx="7996878" cy="4633260"/>
              <a:chOff x="7323490" y="28960790"/>
              <a:chExt cx="6538565" cy="3701877"/>
            </a:xfrm>
          </p:grpSpPr>
          <p:pic>
            <p:nvPicPr>
              <p:cNvPr id="288" name="Picture 287">
                <a:extLst>
                  <a:ext uri="{FF2B5EF4-FFF2-40B4-BE49-F238E27FC236}">
                    <a16:creationId xmlns:a16="http://schemas.microsoft.com/office/drawing/2014/main" id="{D6C19794-8FFA-4CFA-81FA-1BA975B17246}"/>
                  </a:ext>
                </a:extLst>
              </p:cNvPr>
              <p:cNvPicPr>
                <a:picLocks noChangeAspect="1"/>
              </p:cNvPicPr>
              <p:nvPr/>
            </p:nvPicPr>
            <p:blipFill>
              <a:blip r:embed="rId31"/>
              <a:stretch>
                <a:fillRect/>
              </a:stretch>
            </p:blipFill>
            <p:spPr>
              <a:xfrm>
                <a:off x="7323490" y="28960790"/>
                <a:ext cx="3848100" cy="3250983"/>
              </a:xfrm>
              <a:prstGeom prst="rect">
                <a:avLst/>
              </a:prstGeom>
              <a:ln>
                <a:solidFill>
                  <a:schemeClr val="tx1"/>
                </a:solidFill>
              </a:ln>
            </p:spPr>
          </p:pic>
          <p:pic>
            <p:nvPicPr>
              <p:cNvPr id="289" name="Picture 288">
                <a:extLst>
                  <a:ext uri="{FF2B5EF4-FFF2-40B4-BE49-F238E27FC236}">
                    <a16:creationId xmlns:a16="http://schemas.microsoft.com/office/drawing/2014/main" id="{F1035D5A-1738-4A2B-8742-87B466BF543A}"/>
                  </a:ext>
                </a:extLst>
              </p:cNvPr>
              <p:cNvPicPr>
                <a:picLocks noChangeAspect="1"/>
              </p:cNvPicPr>
              <p:nvPr/>
            </p:nvPicPr>
            <p:blipFill rotWithShape="1">
              <a:blip r:embed="rId32"/>
              <a:srcRect b="8948"/>
              <a:stretch/>
            </p:blipFill>
            <p:spPr>
              <a:xfrm>
                <a:off x="10008512" y="30001789"/>
                <a:ext cx="3853543" cy="2660878"/>
              </a:xfrm>
              <a:prstGeom prst="rect">
                <a:avLst/>
              </a:prstGeom>
              <a:ln>
                <a:solidFill>
                  <a:schemeClr val="tx1"/>
                </a:solidFill>
              </a:ln>
            </p:spPr>
          </p:pic>
        </p:grpSp>
        <p:sp>
          <p:nvSpPr>
            <p:cNvPr id="269" name="Rounded Rectangle 223">
              <a:extLst>
                <a:ext uri="{FF2B5EF4-FFF2-40B4-BE49-F238E27FC236}">
                  <a16:creationId xmlns:a16="http://schemas.microsoft.com/office/drawing/2014/main" id="{8EBBCE9A-CD36-4730-A71D-42DA37D13EA5}"/>
                </a:ext>
              </a:extLst>
            </p:cNvPr>
            <p:cNvSpPr/>
            <p:nvPr/>
          </p:nvSpPr>
          <p:spPr>
            <a:xfrm>
              <a:off x="34276744" y="18103994"/>
              <a:ext cx="16745577" cy="14928773"/>
            </a:xfrm>
            <a:prstGeom prst="roundRect">
              <a:avLst>
                <a:gd name="adj" fmla="val 2865"/>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0" name="TextBox 269">
              <a:extLst>
                <a:ext uri="{FF2B5EF4-FFF2-40B4-BE49-F238E27FC236}">
                  <a16:creationId xmlns:a16="http://schemas.microsoft.com/office/drawing/2014/main" id="{F65EBD16-9443-44A2-BC33-FF40A91BE633}"/>
                </a:ext>
              </a:extLst>
            </p:cNvPr>
            <p:cNvSpPr txBox="1"/>
            <p:nvPr/>
          </p:nvSpPr>
          <p:spPr>
            <a:xfrm>
              <a:off x="36727266" y="17515639"/>
              <a:ext cx="11632770" cy="1072802"/>
            </a:xfrm>
            <a:prstGeom prst="rect">
              <a:avLst/>
            </a:prstGeom>
            <a:solidFill>
              <a:schemeClr val="accent1">
                <a:lumMod val="40000"/>
                <a:lumOff val="60000"/>
              </a:schemeClr>
            </a:solidFill>
          </p:spPr>
          <p:txBody>
            <a:bodyPr wrap="square" rtlCol="0">
              <a:spAutoFit/>
            </a:bodyPr>
            <a:lstStyle/>
            <a:p>
              <a:pPr algn="ctr"/>
              <a:r>
                <a:rPr lang="en-US" sz="3600" b="1" dirty="0"/>
                <a:t>Key Functionality</a:t>
              </a:r>
            </a:p>
          </p:txBody>
        </p:sp>
        <p:sp>
          <p:nvSpPr>
            <p:cNvPr id="271" name="TextBox 270">
              <a:extLst>
                <a:ext uri="{FF2B5EF4-FFF2-40B4-BE49-F238E27FC236}">
                  <a16:creationId xmlns:a16="http://schemas.microsoft.com/office/drawing/2014/main" id="{EABDB466-5889-41B8-8F32-EE64BA6A38FE}"/>
                </a:ext>
              </a:extLst>
            </p:cNvPr>
            <p:cNvSpPr txBox="1"/>
            <p:nvPr/>
          </p:nvSpPr>
          <p:spPr>
            <a:xfrm>
              <a:off x="34482731" y="18582882"/>
              <a:ext cx="8079504" cy="970629"/>
            </a:xfrm>
            <a:prstGeom prst="rect">
              <a:avLst/>
            </a:prstGeom>
            <a:noFill/>
          </p:spPr>
          <p:txBody>
            <a:bodyPr wrap="square" rtlCol="0">
              <a:spAutoFit/>
            </a:bodyPr>
            <a:lstStyle/>
            <a:p>
              <a:pPr algn="ctr"/>
              <a:r>
                <a:rPr lang="en-US" sz="1600" b="1" dirty="0">
                  <a:solidFill>
                    <a:schemeClr val="accent5">
                      <a:lumMod val="75000"/>
                    </a:schemeClr>
                  </a:solidFill>
                  <a:latin typeface="Arial" panose="020B0604020202020204" pitchFamily="34" charset="0"/>
                </a:rPr>
                <a:t>Data streamed into HydroShare as soon as it is collected</a:t>
              </a:r>
            </a:p>
          </p:txBody>
        </p:sp>
        <p:sp>
          <p:nvSpPr>
            <p:cNvPr id="272" name="Rectangle 271">
              <a:extLst>
                <a:ext uri="{FF2B5EF4-FFF2-40B4-BE49-F238E27FC236}">
                  <a16:creationId xmlns:a16="http://schemas.microsoft.com/office/drawing/2014/main" id="{550196AF-9721-482B-AC1E-BF5C6E20CA0B}"/>
                </a:ext>
              </a:extLst>
            </p:cNvPr>
            <p:cNvSpPr/>
            <p:nvPr/>
          </p:nvSpPr>
          <p:spPr>
            <a:xfrm>
              <a:off x="36672492" y="24487437"/>
              <a:ext cx="4421263" cy="561943"/>
            </a:xfrm>
            <a:prstGeom prst="rect">
              <a:avLst/>
            </a:prstGeom>
          </p:spPr>
          <p:txBody>
            <a:bodyPr wrap="none">
              <a:spAutoFit/>
            </a:bodyPr>
            <a:lstStyle/>
            <a:p>
              <a:r>
                <a:rPr lang="en-US" sz="1600" b="1" dirty="0" err="1">
                  <a:solidFill>
                    <a:schemeClr val="accent5">
                      <a:lumMod val="75000"/>
                    </a:schemeClr>
                  </a:solidFill>
                  <a:latin typeface="Arial" panose="020B0604020202020204" pitchFamily="34" charset="0"/>
                </a:rPr>
                <a:t>JupyterHub</a:t>
              </a:r>
              <a:r>
                <a:rPr lang="en-US" sz="1600" b="1" dirty="0">
                  <a:solidFill>
                    <a:schemeClr val="accent5">
                      <a:lumMod val="75000"/>
                    </a:schemeClr>
                  </a:solidFill>
                  <a:latin typeface="Arial" panose="020B0604020202020204" pitchFamily="34" charset="0"/>
                </a:rPr>
                <a:t> App Analysis</a:t>
              </a:r>
            </a:p>
          </p:txBody>
        </p:sp>
        <p:grpSp>
          <p:nvGrpSpPr>
            <p:cNvPr id="273" name="Group 272">
              <a:extLst>
                <a:ext uri="{FF2B5EF4-FFF2-40B4-BE49-F238E27FC236}">
                  <a16:creationId xmlns:a16="http://schemas.microsoft.com/office/drawing/2014/main" id="{7CAE75AE-D430-4E85-A87A-D385F3BEC80B}"/>
                </a:ext>
              </a:extLst>
            </p:cNvPr>
            <p:cNvGrpSpPr/>
            <p:nvPr/>
          </p:nvGrpSpPr>
          <p:grpSpPr>
            <a:xfrm>
              <a:off x="34700207" y="25108729"/>
              <a:ext cx="8151141" cy="7433674"/>
              <a:chOff x="34700212" y="25108728"/>
              <a:chExt cx="7539012" cy="6875424"/>
            </a:xfrm>
          </p:grpSpPr>
          <p:pic>
            <p:nvPicPr>
              <p:cNvPr id="284" name="Picture 283">
                <a:extLst>
                  <a:ext uri="{FF2B5EF4-FFF2-40B4-BE49-F238E27FC236}">
                    <a16:creationId xmlns:a16="http://schemas.microsoft.com/office/drawing/2014/main" id="{0C8F17B8-1FF3-40A5-B73C-E3482DCD20F3}"/>
                  </a:ext>
                </a:extLst>
              </p:cNvPr>
              <p:cNvPicPr>
                <a:picLocks noChangeAspect="1"/>
              </p:cNvPicPr>
              <p:nvPr/>
            </p:nvPicPr>
            <p:blipFill>
              <a:blip r:embed="rId33"/>
              <a:stretch>
                <a:fillRect/>
              </a:stretch>
            </p:blipFill>
            <p:spPr>
              <a:xfrm>
                <a:off x="34700212" y="25108728"/>
                <a:ext cx="7425157" cy="4376366"/>
              </a:xfrm>
              <a:prstGeom prst="rect">
                <a:avLst/>
              </a:prstGeom>
              <a:ln>
                <a:solidFill>
                  <a:schemeClr val="tx1"/>
                </a:solidFill>
              </a:ln>
            </p:spPr>
          </p:pic>
          <p:pic>
            <p:nvPicPr>
              <p:cNvPr id="285" name="Picture 284">
                <a:extLst>
                  <a:ext uri="{FF2B5EF4-FFF2-40B4-BE49-F238E27FC236}">
                    <a16:creationId xmlns:a16="http://schemas.microsoft.com/office/drawing/2014/main" id="{573FA21D-91A5-428E-BFA3-A0FF5F73F613}"/>
                  </a:ext>
                </a:extLst>
              </p:cNvPr>
              <p:cNvPicPr>
                <a:picLocks noChangeAspect="1"/>
              </p:cNvPicPr>
              <p:nvPr/>
            </p:nvPicPr>
            <p:blipFill rotWithShape="1">
              <a:blip r:embed="rId34"/>
              <a:srcRect r="23621"/>
              <a:stretch/>
            </p:blipFill>
            <p:spPr>
              <a:xfrm>
                <a:off x="38362327" y="27434639"/>
                <a:ext cx="3876897" cy="3216639"/>
              </a:xfrm>
              <a:prstGeom prst="rect">
                <a:avLst/>
              </a:prstGeom>
              <a:ln>
                <a:solidFill>
                  <a:schemeClr val="tx1"/>
                </a:solidFill>
              </a:ln>
            </p:spPr>
          </p:pic>
          <p:pic>
            <p:nvPicPr>
              <p:cNvPr id="286" name="Picture 285">
                <a:extLst>
                  <a:ext uri="{FF2B5EF4-FFF2-40B4-BE49-F238E27FC236}">
                    <a16:creationId xmlns:a16="http://schemas.microsoft.com/office/drawing/2014/main" id="{E710E30F-2AEF-4CBB-9B36-E12E69AA17B6}"/>
                  </a:ext>
                </a:extLst>
              </p:cNvPr>
              <p:cNvPicPr>
                <a:picLocks noChangeAspect="1"/>
              </p:cNvPicPr>
              <p:nvPr/>
            </p:nvPicPr>
            <p:blipFill>
              <a:blip r:embed="rId35"/>
              <a:stretch>
                <a:fillRect/>
              </a:stretch>
            </p:blipFill>
            <p:spPr>
              <a:xfrm>
                <a:off x="35035138" y="30672014"/>
                <a:ext cx="6938894" cy="1312138"/>
              </a:xfrm>
              <a:prstGeom prst="rect">
                <a:avLst/>
              </a:prstGeom>
              <a:ln>
                <a:solidFill>
                  <a:schemeClr val="tx1"/>
                </a:solidFill>
              </a:ln>
            </p:spPr>
          </p:pic>
          <p:sp>
            <p:nvSpPr>
              <p:cNvPr id="287" name="Content Placeholder 2">
                <a:extLst>
                  <a:ext uri="{FF2B5EF4-FFF2-40B4-BE49-F238E27FC236}">
                    <a16:creationId xmlns:a16="http://schemas.microsoft.com/office/drawing/2014/main" id="{30665EC3-6291-4771-926C-DB6947CFB72C}"/>
                  </a:ext>
                </a:extLst>
              </p:cNvPr>
              <p:cNvSpPr txBox="1">
                <a:spLocks/>
              </p:cNvSpPr>
              <p:nvPr/>
            </p:nvSpPr>
            <p:spPr>
              <a:xfrm>
                <a:off x="34781781" y="28709666"/>
                <a:ext cx="4643109" cy="1878145"/>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Write and execute code in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Jupyter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Notebook, acting on content of HydroShare resources and saving results back to HydroShare Repository</a:t>
                </a:r>
              </a:p>
              <a:p>
                <a:pPr marL="577850" marR="0" lvl="2" indent="-2889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Reproducibility</a:t>
                </a:r>
              </a:p>
              <a:p>
                <a:pPr marL="577850" marR="0" lvl="2" indent="-2889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Collaboration</a:t>
                </a:r>
              </a:p>
              <a:p>
                <a:pPr marL="577850" marR="0" lvl="2" indent="-2889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Access to enhanced computation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274" name="Group 273">
              <a:extLst>
                <a:ext uri="{FF2B5EF4-FFF2-40B4-BE49-F238E27FC236}">
                  <a16:creationId xmlns:a16="http://schemas.microsoft.com/office/drawing/2014/main" id="{013BDDC3-36D3-4091-9996-AB7F73E85231}"/>
                </a:ext>
              </a:extLst>
            </p:cNvPr>
            <p:cNvGrpSpPr/>
            <p:nvPr/>
          </p:nvGrpSpPr>
          <p:grpSpPr>
            <a:xfrm>
              <a:off x="34589977" y="19523465"/>
              <a:ext cx="7898152" cy="4890773"/>
              <a:chOff x="34589977" y="19715969"/>
              <a:chExt cx="7898152" cy="4890773"/>
            </a:xfrm>
          </p:grpSpPr>
          <p:pic>
            <p:nvPicPr>
              <p:cNvPr id="281" name="Picture 280">
                <a:extLst>
                  <a:ext uri="{FF2B5EF4-FFF2-40B4-BE49-F238E27FC236}">
                    <a16:creationId xmlns:a16="http://schemas.microsoft.com/office/drawing/2014/main" id="{A996DF9A-32F6-47B6-BC1E-0607C1A4E36F}"/>
                  </a:ext>
                </a:extLst>
              </p:cNvPr>
              <p:cNvPicPr>
                <a:picLocks noChangeAspect="1"/>
              </p:cNvPicPr>
              <p:nvPr/>
            </p:nvPicPr>
            <p:blipFill>
              <a:blip r:embed="rId36"/>
              <a:stretch>
                <a:fillRect/>
              </a:stretch>
            </p:blipFill>
            <p:spPr>
              <a:xfrm>
                <a:off x="34589977" y="19715969"/>
                <a:ext cx="7883759" cy="4890773"/>
              </a:xfrm>
              <a:prstGeom prst="rect">
                <a:avLst/>
              </a:prstGeom>
              <a:ln>
                <a:solidFill>
                  <a:schemeClr val="tx1"/>
                </a:solidFill>
              </a:ln>
            </p:spPr>
          </p:pic>
          <p:sp>
            <p:nvSpPr>
              <p:cNvPr id="282" name="Rectangle 281">
                <a:extLst>
                  <a:ext uri="{FF2B5EF4-FFF2-40B4-BE49-F238E27FC236}">
                    <a16:creationId xmlns:a16="http://schemas.microsoft.com/office/drawing/2014/main" id="{F3C3ECB0-C8E3-499E-AE4C-F95C5C550EC8}"/>
                  </a:ext>
                </a:extLst>
              </p:cNvPr>
              <p:cNvSpPr/>
              <p:nvPr/>
            </p:nvSpPr>
            <p:spPr>
              <a:xfrm>
                <a:off x="38274882" y="21165223"/>
                <a:ext cx="4213247" cy="421458"/>
              </a:xfrm>
              <a:prstGeom prst="rect">
                <a:avLst/>
              </a:prstGeom>
              <a:solidFill>
                <a:srgbClr val="FFFF00"/>
              </a:solidFill>
            </p:spPr>
            <p:txBody>
              <a:bodyPr wrap="square">
                <a:spAutoFit/>
              </a:bodyPr>
              <a:lstStyle/>
              <a:p>
                <a:r>
                  <a:rPr lang="en-US" sz="1050" dirty="0">
                    <a:solidFill>
                      <a:sysClr val="windowText" lastClr="000000"/>
                    </a:solidFill>
                  </a:rPr>
                  <a:t>Content files updated daily as data streams in</a:t>
                </a:r>
                <a:endParaRPr lang="en-US" sz="1050" dirty="0"/>
              </a:p>
            </p:txBody>
          </p:sp>
          <p:pic>
            <p:nvPicPr>
              <p:cNvPr id="283" name="Picture 282">
                <a:extLst>
                  <a:ext uri="{FF2B5EF4-FFF2-40B4-BE49-F238E27FC236}">
                    <a16:creationId xmlns:a16="http://schemas.microsoft.com/office/drawing/2014/main" id="{52F56E25-B69F-463C-817B-C013BF2F4320}"/>
                  </a:ext>
                </a:extLst>
              </p:cNvPr>
              <p:cNvPicPr>
                <a:picLocks noChangeAspect="1"/>
              </p:cNvPicPr>
              <p:nvPr/>
            </p:nvPicPr>
            <p:blipFill>
              <a:blip r:embed="rId37"/>
              <a:stretch>
                <a:fillRect/>
              </a:stretch>
            </p:blipFill>
            <p:spPr>
              <a:xfrm>
                <a:off x="39230608" y="21522822"/>
                <a:ext cx="2415606" cy="1475016"/>
              </a:xfrm>
              <a:prstGeom prst="rect">
                <a:avLst/>
              </a:prstGeom>
              <a:ln>
                <a:solidFill>
                  <a:schemeClr val="tx1"/>
                </a:solidFill>
              </a:ln>
            </p:spPr>
          </p:pic>
        </p:grpSp>
        <p:sp>
          <p:nvSpPr>
            <p:cNvPr id="275" name="Rectangle 274">
              <a:extLst>
                <a:ext uri="{FF2B5EF4-FFF2-40B4-BE49-F238E27FC236}">
                  <a16:creationId xmlns:a16="http://schemas.microsoft.com/office/drawing/2014/main" id="{39638BEF-6490-438B-B27A-59ABC27B1C7A}"/>
                </a:ext>
              </a:extLst>
            </p:cNvPr>
            <p:cNvSpPr/>
            <p:nvPr/>
          </p:nvSpPr>
          <p:spPr>
            <a:xfrm>
              <a:off x="42590805" y="24446995"/>
              <a:ext cx="7976822" cy="561943"/>
            </a:xfrm>
            <a:prstGeom prst="rect">
              <a:avLst/>
            </a:prstGeom>
          </p:spPr>
          <p:txBody>
            <a:bodyPr wrap="square">
              <a:spAutoFit/>
            </a:bodyPr>
            <a:lstStyle/>
            <a:p>
              <a:pPr algn="ctr"/>
              <a:r>
                <a:rPr lang="en-US" altLang="en-US" sz="1600" b="1" dirty="0">
                  <a:solidFill>
                    <a:schemeClr val="accent5">
                      <a:lumMod val="75000"/>
                    </a:schemeClr>
                  </a:solidFill>
                  <a:latin typeface="Arial" panose="020B0604020202020204" pitchFamily="34" charset="0"/>
                </a:rPr>
                <a:t>Groups</a:t>
              </a:r>
              <a:endParaRPr lang="en-US" sz="1600" dirty="0">
                <a:solidFill>
                  <a:schemeClr val="accent5">
                    <a:lumMod val="75000"/>
                  </a:schemeClr>
                </a:solidFill>
              </a:endParaRPr>
            </a:p>
          </p:txBody>
        </p:sp>
        <p:grpSp>
          <p:nvGrpSpPr>
            <p:cNvPr id="276" name="Group 275">
              <a:extLst>
                <a:ext uri="{FF2B5EF4-FFF2-40B4-BE49-F238E27FC236}">
                  <a16:creationId xmlns:a16="http://schemas.microsoft.com/office/drawing/2014/main" id="{A6474133-EC0D-4ECF-A6EC-6B4184CB8BA8}"/>
                </a:ext>
              </a:extLst>
            </p:cNvPr>
            <p:cNvGrpSpPr/>
            <p:nvPr/>
          </p:nvGrpSpPr>
          <p:grpSpPr>
            <a:xfrm>
              <a:off x="43401453" y="25142509"/>
              <a:ext cx="6777680" cy="7205968"/>
              <a:chOff x="44009940" y="25724567"/>
              <a:chExt cx="5855293" cy="6225295"/>
            </a:xfrm>
          </p:grpSpPr>
          <p:pic>
            <p:nvPicPr>
              <p:cNvPr id="277" name="Picture 276">
                <a:extLst>
                  <a:ext uri="{FF2B5EF4-FFF2-40B4-BE49-F238E27FC236}">
                    <a16:creationId xmlns:a16="http://schemas.microsoft.com/office/drawing/2014/main" id="{2E4D06EE-65E0-498A-BB86-B35970E9C98B}"/>
                  </a:ext>
                </a:extLst>
              </p:cNvPr>
              <p:cNvPicPr>
                <a:picLocks noChangeAspect="1"/>
              </p:cNvPicPr>
              <p:nvPr/>
            </p:nvPicPr>
            <p:blipFill>
              <a:blip r:embed="rId38"/>
              <a:stretch>
                <a:fillRect/>
              </a:stretch>
            </p:blipFill>
            <p:spPr>
              <a:xfrm>
                <a:off x="44009940" y="25724567"/>
                <a:ext cx="2943225" cy="4600577"/>
              </a:xfrm>
              <a:prstGeom prst="rect">
                <a:avLst/>
              </a:prstGeom>
            </p:spPr>
          </p:pic>
          <p:pic>
            <p:nvPicPr>
              <p:cNvPr id="278" name="Picture 277">
                <a:extLst>
                  <a:ext uri="{FF2B5EF4-FFF2-40B4-BE49-F238E27FC236}">
                    <a16:creationId xmlns:a16="http://schemas.microsoft.com/office/drawing/2014/main" id="{77EBCE6A-50EA-473F-9E71-FCEA89F92D51}"/>
                  </a:ext>
                </a:extLst>
              </p:cNvPr>
              <p:cNvPicPr>
                <a:picLocks noChangeAspect="1"/>
              </p:cNvPicPr>
              <p:nvPr/>
            </p:nvPicPr>
            <p:blipFill>
              <a:blip r:embed="rId39"/>
              <a:stretch>
                <a:fillRect/>
              </a:stretch>
            </p:blipFill>
            <p:spPr>
              <a:xfrm>
                <a:off x="44224248" y="30311564"/>
                <a:ext cx="2514600" cy="1638298"/>
              </a:xfrm>
              <a:prstGeom prst="rect">
                <a:avLst/>
              </a:prstGeom>
            </p:spPr>
          </p:pic>
          <p:pic>
            <p:nvPicPr>
              <p:cNvPr id="279" name="Picture 278">
                <a:extLst>
                  <a:ext uri="{FF2B5EF4-FFF2-40B4-BE49-F238E27FC236}">
                    <a16:creationId xmlns:a16="http://schemas.microsoft.com/office/drawing/2014/main" id="{F2F318E3-4682-4CEB-A62A-022A2AADD6B1}"/>
                  </a:ext>
                </a:extLst>
              </p:cNvPr>
              <p:cNvPicPr>
                <a:picLocks noChangeAspect="1"/>
              </p:cNvPicPr>
              <p:nvPr/>
            </p:nvPicPr>
            <p:blipFill>
              <a:blip r:embed="rId40"/>
              <a:stretch>
                <a:fillRect/>
              </a:stretch>
            </p:blipFill>
            <p:spPr>
              <a:xfrm>
                <a:off x="46950582" y="25827890"/>
                <a:ext cx="2914651" cy="4410073"/>
              </a:xfrm>
              <a:prstGeom prst="rect">
                <a:avLst/>
              </a:prstGeom>
            </p:spPr>
          </p:pic>
          <p:pic>
            <p:nvPicPr>
              <p:cNvPr id="280" name="Picture 279">
                <a:extLst>
                  <a:ext uri="{FF2B5EF4-FFF2-40B4-BE49-F238E27FC236}">
                    <a16:creationId xmlns:a16="http://schemas.microsoft.com/office/drawing/2014/main" id="{58D337EF-5844-4A30-8BD5-06C75FC659F8}"/>
                  </a:ext>
                </a:extLst>
              </p:cNvPr>
              <p:cNvPicPr>
                <a:picLocks noChangeAspect="1"/>
              </p:cNvPicPr>
              <p:nvPr/>
            </p:nvPicPr>
            <p:blipFill>
              <a:blip r:embed="rId41"/>
              <a:stretch>
                <a:fillRect/>
              </a:stretch>
            </p:blipFill>
            <p:spPr>
              <a:xfrm>
                <a:off x="47125532" y="30282981"/>
                <a:ext cx="2524125" cy="1666875"/>
              </a:xfrm>
              <a:prstGeom prst="rect">
                <a:avLst/>
              </a:prstGeom>
            </p:spPr>
          </p:pic>
        </p:grpSp>
      </p:grpSp>
    </p:spTree>
    <p:extLst>
      <p:ext uri="{BB962C8B-B14F-4D97-AF65-F5344CB8AC3E}">
        <p14:creationId xmlns:p14="http://schemas.microsoft.com/office/powerpoint/2010/main" val="18184361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TotalTime>
  <Words>864</Words>
  <Application>Microsoft Office PowerPoint</Application>
  <PresentationFormat>Custom</PresentationFormat>
  <Paragraphs>101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KufiStandardGK</vt:lpstr>
      <vt:lpstr>Wingdings</vt:lpstr>
      <vt:lpstr>Office Theme</vt:lpstr>
      <vt:lpstr>CSSI Framework: HydroShare: Cyberinfrastructure for Advancing Hydrologic Knowledge through Collaborative Integration of Data Science, Modeling and Analysis David Tarbotona, Ray Idaszakb, Shaowen Wangc, Jeffery Horsburgha, Dan Amesd, Jon Goodallf, Alva Couche, Hong Yib aUtah State University, bRENCI University of North Carolina, cUniversity of Illinois, dBrigham Young University, eTufts, fUniversity of Virginia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Song, Xiaohui Carol</dc:creator>
  <cp:lastModifiedBy>David Tarboton</cp:lastModifiedBy>
  <cp:revision>16</cp:revision>
  <cp:lastPrinted>2020-02-05T14:58:14Z</cp:lastPrinted>
  <dcterms:created xsi:type="dcterms:W3CDTF">2019-12-01T23:22:22Z</dcterms:created>
  <dcterms:modified xsi:type="dcterms:W3CDTF">2020-02-05T15:16:23Z</dcterms:modified>
</cp:coreProperties>
</file>