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3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3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FF"/>
    <a:srgbClr val="558ED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 autoAdjust="0"/>
    <p:restoredTop sz="96188" autoAdjust="0"/>
  </p:normalViewPr>
  <p:slideViewPr>
    <p:cSldViewPr snapToGrid="0">
      <p:cViewPr>
        <p:scale>
          <a:sx n="48" d="100"/>
          <a:sy n="48" d="100"/>
        </p:scale>
        <p:origin x="144" y="-326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84" y="66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2574-AF19-4729-ABE8-020C9EBCACE3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F2A7-3338-4EBE-8092-146DEF672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F2A7-3338-4EBE-8092-146DEF672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9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48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4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9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04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9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8435346"/>
            <a:ext cx="47404019" cy="179763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8435346"/>
            <a:ext cx="141480543" cy="1797634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3"/>
            <a:ext cx="37307520" cy="6537960"/>
          </a:xfrm>
        </p:spPr>
        <p:txBody>
          <a:bodyPr anchor="t"/>
          <a:lstStyle>
            <a:lvl1pPr algn="l">
              <a:defRPr sz="187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9"/>
            <a:ext cx="37307520" cy="7200897"/>
          </a:xfrm>
        </p:spPr>
        <p:txBody>
          <a:bodyPr anchor="b"/>
          <a:lstStyle>
            <a:lvl1pPr marL="0" indent="0">
              <a:buNone/>
              <a:defRPr sz="9428">
                <a:solidFill>
                  <a:schemeClr val="tx1">
                    <a:tint val="75000"/>
                  </a:schemeClr>
                </a:solidFill>
              </a:defRPr>
            </a:lvl1pPr>
            <a:lvl2pPr marL="2149507" indent="0">
              <a:buNone/>
              <a:defRPr sz="8484">
                <a:solidFill>
                  <a:schemeClr val="tx1">
                    <a:tint val="75000"/>
                  </a:schemeClr>
                </a:solidFill>
              </a:defRPr>
            </a:lvl2pPr>
            <a:lvl3pPr marL="4299014" indent="0">
              <a:buNone/>
              <a:defRPr sz="7541">
                <a:solidFill>
                  <a:schemeClr val="tx1">
                    <a:tint val="75000"/>
                  </a:schemeClr>
                </a:solidFill>
              </a:defRPr>
            </a:lvl3pPr>
            <a:lvl4pPr marL="644852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9802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4753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9703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04654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960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3" y="49156626"/>
            <a:ext cx="94442280" cy="139042137"/>
          </a:xfrm>
        </p:spPr>
        <p:txBody>
          <a:bodyPr/>
          <a:lstStyle>
            <a:lvl1pPr>
              <a:defRPr sz="13198"/>
            </a:lvl1pPr>
            <a:lvl2pPr>
              <a:defRPr sz="11314"/>
            </a:lvl2pPr>
            <a:lvl3pPr>
              <a:defRPr sz="9428"/>
            </a:lvl3pPr>
            <a:lvl4pPr>
              <a:defRPr sz="8484"/>
            </a:lvl4pPr>
            <a:lvl5pPr>
              <a:defRPr sz="8484"/>
            </a:lvl5pPr>
            <a:lvl6pPr>
              <a:defRPr sz="8484"/>
            </a:lvl6pPr>
            <a:lvl7pPr>
              <a:defRPr sz="8484"/>
            </a:lvl7pPr>
            <a:lvl8pPr>
              <a:defRPr sz="8484"/>
            </a:lvl8pPr>
            <a:lvl9pPr>
              <a:defRPr sz="8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3" y="49156626"/>
            <a:ext cx="94442280" cy="139042137"/>
          </a:xfrm>
        </p:spPr>
        <p:txBody>
          <a:bodyPr/>
          <a:lstStyle>
            <a:lvl1pPr>
              <a:defRPr sz="13198"/>
            </a:lvl1pPr>
            <a:lvl2pPr>
              <a:defRPr sz="11314"/>
            </a:lvl2pPr>
            <a:lvl3pPr>
              <a:defRPr sz="9428"/>
            </a:lvl3pPr>
            <a:lvl4pPr>
              <a:defRPr sz="8484"/>
            </a:lvl4pPr>
            <a:lvl5pPr>
              <a:defRPr sz="8484"/>
            </a:lvl5pPr>
            <a:lvl6pPr>
              <a:defRPr sz="8484"/>
            </a:lvl6pPr>
            <a:lvl7pPr>
              <a:defRPr sz="8484"/>
            </a:lvl7pPr>
            <a:lvl8pPr>
              <a:defRPr sz="8484"/>
            </a:lvl8pPr>
            <a:lvl9pPr>
              <a:defRPr sz="8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5" y="7368546"/>
            <a:ext cx="19392903" cy="3070857"/>
          </a:xfrm>
        </p:spPr>
        <p:txBody>
          <a:bodyPr anchor="b"/>
          <a:lstStyle>
            <a:lvl1pPr marL="0" indent="0">
              <a:buNone/>
              <a:defRPr sz="11314" b="1"/>
            </a:lvl1pPr>
            <a:lvl2pPr marL="2149507" indent="0">
              <a:buNone/>
              <a:defRPr sz="9428" b="1"/>
            </a:lvl2pPr>
            <a:lvl3pPr marL="4299014" indent="0">
              <a:buNone/>
              <a:defRPr sz="8484" b="1"/>
            </a:lvl3pPr>
            <a:lvl4pPr marL="6448521" indent="0">
              <a:buNone/>
              <a:defRPr sz="7541" b="1"/>
            </a:lvl4pPr>
            <a:lvl5pPr marL="8598026" indent="0">
              <a:buNone/>
              <a:defRPr sz="7541" b="1"/>
            </a:lvl5pPr>
            <a:lvl6pPr marL="10747533" indent="0">
              <a:buNone/>
              <a:defRPr sz="7541" b="1"/>
            </a:lvl6pPr>
            <a:lvl7pPr marL="12897038" indent="0">
              <a:buNone/>
              <a:defRPr sz="7541" b="1"/>
            </a:lvl7pPr>
            <a:lvl8pPr marL="15046546" indent="0">
              <a:buNone/>
              <a:defRPr sz="7541" b="1"/>
            </a:lvl8pPr>
            <a:lvl9pPr marL="17196050" indent="0">
              <a:buNone/>
              <a:defRPr sz="75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5" y="10439403"/>
            <a:ext cx="19392903" cy="18966183"/>
          </a:xfrm>
        </p:spPr>
        <p:txBody>
          <a:bodyPr/>
          <a:lstStyle>
            <a:lvl1pPr>
              <a:defRPr sz="11314"/>
            </a:lvl1pPr>
            <a:lvl2pPr>
              <a:defRPr sz="9428"/>
            </a:lvl2pPr>
            <a:lvl3pPr>
              <a:defRPr sz="8484"/>
            </a:lvl3pPr>
            <a:lvl4pPr>
              <a:defRPr sz="7541"/>
            </a:lvl4pPr>
            <a:lvl5pPr>
              <a:defRPr sz="7541"/>
            </a:lvl5pPr>
            <a:lvl6pPr>
              <a:defRPr sz="7541"/>
            </a:lvl6pPr>
            <a:lvl7pPr>
              <a:defRPr sz="7541"/>
            </a:lvl7pPr>
            <a:lvl8pPr>
              <a:defRPr sz="7541"/>
            </a:lvl8pPr>
            <a:lvl9pPr>
              <a:defRPr sz="7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6"/>
            <a:ext cx="19400520" cy="3070857"/>
          </a:xfrm>
        </p:spPr>
        <p:txBody>
          <a:bodyPr anchor="b"/>
          <a:lstStyle>
            <a:lvl1pPr marL="0" indent="0">
              <a:buNone/>
              <a:defRPr sz="11314" b="1"/>
            </a:lvl1pPr>
            <a:lvl2pPr marL="2149507" indent="0">
              <a:buNone/>
              <a:defRPr sz="9428" b="1"/>
            </a:lvl2pPr>
            <a:lvl3pPr marL="4299014" indent="0">
              <a:buNone/>
              <a:defRPr sz="8484" b="1"/>
            </a:lvl3pPr>
            <a:lvl4pPr marL="6448521" indent="0">
              <a:buNone/>
              <a:defRPr sz="7541" b="1"/>
            </a:lvl4pPr>
            <a:lvl5pPr marL="8598026" indent="0">
              <a:buNone/>
              <a:defRPr sz="7541" b="1"/>
            </a:lvl5pPr>
            <a:lvl6pPr marL="10747533" indent="0">
              <a:buNone/>
              <a:defRPr sz="7541" b="1"/>
            </a:lvl6pPr>
            <a:lvl7pPr marL="12897038" indent="0">
              <a:buNone/>
              <a:defRPr sz="7541" b="1"/>
            </a:lvl7pPr>
            <a:lvl8pPr marL="15046546" indent="0">
              <a:buNone/>
              <a:defRPr sz="7541" b="1"/>
            </a:lvl8pPr>
            <a:lvl9pPr marL="17196050" indent="0">
              <a:buNone/>
              <a:defRPr sz="75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3"/>
            <a:ext cx="19400520" cy="18966183"/>
          </a:xfrm>
        </p:spPr>
        <p:txBody>
          <a:bodyPr/>
          <a:lstStyle>
            <a:lvl1pPr>
              <a:defRPr sz="11314"/>
            </a:lvl1pPr>
            <a:lvl2pPr>
              <a:defRPr sz="9428"/>
            </a:lvl2pPr>
            <a:lvl3pPr>
              <a:defRPr sz="8484"/>
            </a:lvl3pPr>
            <a:lvl4pPr>
              <a:defRPr sz="7541"/>
            </a:lvl4pPr>
            <a:lvl5pPr>
              <a:defRPr sz="7541"/>
            </a:lvl5pPr>
            <a:lvl6pPr>
              <a:defRPr sz="7541"/>
            </a:lvl6pPr>
            <a:lvl7pPr>
              <a:defRPr sz="7541"/>
            </a:lvl7pPr>
            <a:lvl8pPr>
              <a:defRPr sz="7541"/>
            </a:lvl8pPr>
            <a:lvl9pPr>
              <a:defRPr sz="7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</p:spPr>
        <p:txBody>
          <a:bodyPr anchor="b"/>
          <a:lstStyle>
            <a:lvl1pPr algn="l">
              <a:defRPr sz="94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5"/>
            <a:ext cx="24536400" cy="28094943"/>
          </a:xfrm>
        </p:spPr>
        <p:txBody>
          <a:bodyPr/>
          <a:lstStyle>
            <a:lvl1pPr>
              <a:defRPr sz="15085"/>
            </a:lvl1pPr>
            <a:lvl2pPr>
              <a:defRPr sz="13198"/>
            </a:lvl2pPr>
            <a:lvl3pPr>
              <a:defRPr sz="11314"/>
            </a:lvl3pPr>
            <a:lvl4pPr>
              <a:defRPr sz="9428"/>
            </a:lvl4pPr>
            <a:lvl5pPr>
              <a:defRPr sz="9428"/>
            </a:lvl5pPr>
            <a:lvl6pPr>
              <a:defRPr sz="9428"/>
            </a:lvl6pPr>
            <a:lvl7pPr>
              <a:defRPr sz="9428"/>
            </a:lvl7pPr>
            <a:lvl8pPr>
              <a:defRPr sz="9428"/>
            </a:lvl8pPr>
            <a:lvl9pPr>
              <a:defRPr sz="9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5"/>
            <a:ext cx="14439903" cy="22517103"/>
          </a:xfrm>
        </p:spPr>
        <p:txBody>
          <a:bodyPr/>
          <a:lstStyle>
            <a:lvl1pPr marL="0" indent="0">
              <a:buNone/>
              <a:defRPr sz="6600"/>
            </a:lvl1pPr>
            <a:lvl2pPr marL="2149507" indent="0">
              <a:buNone/>
              <a:defRPr sz="5657"/>
            </a:lvl2pPr>
            <a:lvl3pPr marL="4299014" indent="0">
              <a:buNone/>
              <a:defRPr sz="4714"/>
            </a:lvl3pPr>
            <a:lvl4pPr marL="6448521" indent="0">
              <a:buNone/>
              <a:defRPr sz="4200"/>
            </a:lvl4pPr>
            <a:lvl5pPr marL="8598026" indent="0">
              <a:buNone/>
              <a:defRPr sz="4200"/>
            </a:lvl5pPr>
            <a:lvl6pPr marL="10747533" indent="0">
              <a:buNone/>
              <a:defRPr sz="4200"/>
            </a:lvl6pPr>
            <a:lvl7pPr marL="12897038" indent="0">
              <a:buNone/>
              <a:defRPr sz="4200"/>
            </a:lvl7pPr>
            <a:lvl8pPr marL="15046546" indent="0">
              <a:buNone/>
              <a:defRPr sz="4200"/>
            </a:lvl8pPr>
            <a:lvl9pPr marL="1719605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3"/>
            <a:ext cx="26334720" cy="2720343"/>
          </a:xfrm>
        </p:spPr>
        <p:txBody>
          <a:bodyPr anchor="b"/>
          <a:lstStyle>
            <a:lvl1pPr algn="l">
              <a:defRPr sz="94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085"/>
            </a:lvl1pPr>
            <a:lvl2pPr marL="2149507" indent="0">
              <a:buNone/>
              <a:defRPr sz="13198"/>
            </a:lvl2pPr>
            <a:lvl3pPr marL="4299014" indent="0">
              <a:buNone/>
              <a:defRPr sz="11314"/>
            </a:lvl3pPr>
            <a:lvl4pPr marL="6448521" indent="0">
              <a:buNone/>
              <a:defRPr sz="9428"/>
            </a:lvl4pPr>
            <a:lvl5pPr marL="8598026" indent="0">
              <a:buNone/>
              <a:defRPr sz="9428"/>
            </a:lvl5pPr>
            <a:lvl6pPr marL="10747533" indent="0">
              <a:buNone/>
              <a:defRPr sz="9428"/>
            </a:lvl6pPr>
            <a:lvl7pPr marL="12897038" indent="0">
              <a:buNone/>
              <a:defRPr sz="9428"/>
            </a:lvl7pPr>
            <a:lvl8pPr marL="15046546" indent="0">
              <a:buNone/>
              <a:defRPr sz="9428"/>
            </a:lvl8pPr>
            <a:lvl9pPr marL="17196050" indent="0">
              <a:buNone/>
              <a:defRPr sz="942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6"/>
            <a:ext cx="26334720" cy="3863337"/>
          </a:xfrm>
        </p:spPr>
        <p:txBody>
          <a:bodyPr/>
          <a:lstStyle>
            <a:lvl1pPr marL="0" indent="0">
              <a:buNone/>
              <a:defRPr sz="6600"/>
            </a:lvl1pPr>
            <a:lvl2pPr marL="2149507" indent="0">
              <a:buNone/>
              <a:defRPr sz="5657"/>
            </a:lvl2pPr>
            <a:lvl3pPr marL="4299014" indent="0">
              <a:buNone/>
              <a:defRPr sz="4714"/>
            </a:lvl3pPr>
            <a:lvl4pPr marL="6448521" indent="0">
              <a:buNone/>
              <a:defRPr sz="4200"/>
            </a:lvl4pPr>
            <a:lvl5pPr marL="8598026" indent="0">
              <a:buNone/>
              <a:defRPr sz="4200"/>
            </a:lvl5pPr>
            <a:lvl6pPr marL="10747533" indent="0">
              <a:buNone/>
              <a:defRPr sz="4200"/>
            </a:lvl6pPr>
            <a:lvl7pPr marL="12897038" indent="0">
              <a:buNone/>
              <a:defRPr sz="4200"/>
            </a:lvl7pPr>
            <a:lvl8pPr marL="15046546" indent="0">
              <a:buNone/>
              <a:defRPr sz="4200"/>
            </a:lvl8pPr>
            <a:lvl9pPr marL="1719605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3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56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4531-BA42-42EF-839A-BA9C12524BF3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56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56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FFC4-FC2A-408C-85D9-26309038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99014" rtl="0" eaLnBrk="1" latinLnBrk="0" hangingPunct="1">
        <a:spcBef>
          <a:spcPct val="0"/>
        </a:spcBef>
        <a:buNone/>
        <a:defRPr sz="206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2131" indent="-1612131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85" kern="1200">
          <a:solidFill>
            <a:schemeClr val="tx1"/>
          </a:solidFill>
          <a:latin typeface="+mn-lt"/>
          <a:ea typeface="+mn-ea"/>
          <a:cs typeface="+mn-cs"/>
        </a:defRPr>
      </a:lvl1pPr>
      <a:lvl2pPr marL="3492947" indent="-1343441" algn="l" defTabSz="4299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98" kern="1200">
          <a:solidFill>
            <a:schemeClr val="tx1"/>
          </a:solidFill>
          <a:latin typeface="+mn-lt"/>
          <a:ea typeface="+mn-ea"/>
          <a:cs typeface="+mn-cs"/>
        </a:defRPr>
      </a:lvl2pPr>
      <a:lvl3pPr marL="5373765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14" kern="1200">
          <a:solidFill>
            <a:schemeClr val="tx1"/>
          </a:solidFill>
          <a:latin typeface="+mn-lt"/>
          <a:ea typeface="+mn-ea"/>
          <a:cs typeface="+mn-cs"/>
        </a:defRPr>
      </a:lvl3pPr>
      <a:lvl4pPr marL="7523273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9428" kern="1200">
          <a:solidFill>
            <a:schemeClr val="tx1"/>
          </a:solidFill>
          <a:latin typeface="+mn-lt"/>
          <a:ea typeface="+mn-ea"/>
          <a:cs typeface="+mn-cs"/>
        </a:defRPr>
      </a:lvl4pPr>
      <a:lvl5pPr marL="9672779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»"/>
        <a:defRPr sz="9428" kern="1200">
          <a:solidFill>
            <a:schemeClr val="tx1"/>
          </a:solidFill>
          <a:latin typeface="+mn-lt"/>
          <a:ea typeface="+mn-ea"/>
          <a:cs typeface="+mn-cs"/>
        </a:defRPr>
      </a:lvl5pPr>
      <a:lvl6pPr marL="11822285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9428" kern="1200">
          <a:solidFill>
            <a:schemeClr val="tx1"/>
          </a:solidFill>
          <a:latin typeface="+mn-lt"/>
          <a:ea typeface="+mn-ea"/>
          <a:cs typeface="+mn-cs"/>
        </a:defRPr>
      </a:lvl6pPr>
      <a:lvl7pPr marL="13971792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9428" kern="1200">
          <a:solidFill>
            <a:schemeClr val="tx1"/>
          </a:solidFill>
          <a:latin typeface="+mn-lt"/>
          <a:ea typeface="+mn-ea"/>
          <a:cs typeface="+mn-cs"/>
        </a:defRPr>
      </a:lvl7pPr>
      <a:lvl8pPr marL="16121298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9428" kern="1200">
          <a:solidFill>
            <a:schemeClr val="tx1"/>
          </a:solidFill>
          <a:latin typeface="+mn-lt"/>
          <a:ea typeface="+mn-ea"/>
          <a:cs typeface="+mn-cs"/>
        </a:defRPr>
      </a:lvl8pPr>
      <a:lvl9pPr marL="18270806" indent="-1074754" algn="l" defTabSz="4299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9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1pPr>
      <a:lvl2pPr marL="2149507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2pPr>
      <a:lvl3pPr marL="4299014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3pPr>
      <a:lvl4pPr marL="6448521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4pPr>
      <a:lvl5pPr marL="8598026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5pPr>
      <a:lvl6pPr marL="10747533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6pPr>
      <a:lvl7pPr marL="12897038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7pPr>
      <a:lvl8pPr marL="15046546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8pPr>
      <a:lvl9pPr marL="17196050" algn="l" defTabSz="4299014" rtl="0" eaLnBrk="1" latinLnBrk="0" hangingPunct="1">
        <a:defRPr sz="8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7.emf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svg"/><Relationship Id="rId7" Type="http://schemas.openxmlformats.org/officeDocument/2006/relationships/oleObject" Target="../embeddings/oleObject1.bin"/><Relationship Id="rId12" Type="http://schemas.openxmlformats.org/officeDocument/2006/relationships/hyperlink" Target="http://end-to-end-provenance.github.io/" TargetMode="External"/><Relationship Id="rId17" Type="http://schemas.openxmlformats.org/officeDocument/2006/relationships/image" Target="../media/image11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2.wmf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pn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78027" y="567184"/>
            <a:ext cx="18021637" cy="38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atin typeface="Arial" panose="020B0604020202020204" pitchFamily="34" charset="0"/>
                <a:cs typeface="Arial" panose="020B0604020202020204" pitchFamily="34" charset="0"/>
              </a:rPr>
              <a:t>End to End Provenance</a:t>
            </a:r>
          </a:p>
          <a:p>
            <a:pPr algn="ctr"/>
            <a:endParaRPr lang="en-US" sz="17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Emery R. Boose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Aaron M. Ellison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Elizabeth Fong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Xueyuan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Jingmei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Hu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Barbara S. Lerner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Thomas Pasquier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Margo Seltzer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endParaRPr lang="en-US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Harvard University   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Mount Holyoke College  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Bristol University  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British Columbia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1642472" y="889887"/>
            <a:ext cx="5597891" cy="2344062"/>
            <a:chOff x="37360327" y="3657600"/>
            <a:chExt cx="6530873" cy="2734738"/>
          </a:xfrm>
        </p:grpSpPr>
        <p:pic>
          <p:nvPicPr>
            <p:cNvPr id="56" name="Picture 55" descr="MtHolyokeFull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6309" y="5486400"/>
              <a:ext cx="5818909" cy="905938"/>
            </a:xfrm>
            <a:prstGeom prst="rect">
              <a:avLst/>
            </a:prstGeom>
          </p:spPr>
        </p:pic>
        <p:grpSp>
          <p:nvGrpSpPr>
            <p:cNvPr id="152" name="Group 151"/>
            <p:cNvGrpSpPr/>
            <p:nvPr/>
          </p:nvGrpSpPr>
          <p:grpSpPr>
            <a:xfrm>
              <a:off x="37360327" y="3657600"/>
              <a:ext cx="6530873" cy="1828800"/>
              <a:chOff x="37360327" y="3657600"/>
              <a:chExt cx="6530873" cy="1828800"/>
            </a:xfrm>
          </p:grpSpPr>
          <p:pic>
            <p:nvPicPr>
              <p:cNvPr id="59" name="Picture 58" descr="seaslogo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23321" y="3657600"/>
                <a:ext cx="4367879" cy="1752600"/>
              </a:xfrm>
              <a:prstGeom prst="rect">
                <a:avLst/>
              </a:prstGeom>
            </p:spPr>
          </p:pic>
          <p:pic>
            <p:nvPicPr>
              <p:cNvPr id="53" name="Picture 52" descr="hf logo transparen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0327" y="3657600"/>
                <a:ext cx="1915297" cy="1828800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43483"/>
              </p:ext>
            </p:extLst>
          </p:nvPr>
        </p:nvGraphicFramePr>
        <p:xfrm>
          <a:off x="4147461" y="1012376"/>
          <a:ext cx="352425" cy="33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Packager Shell Object" showAsIcon="1" r:id="rId7" imgW="411480" imgH="392040" progId="Package">
                  <p:embed/>
                </p:oleObj>
              </mc:Choice>
              <mc:Fallback>
                <p:oleObj name="Packager Shell Object" showAsIcon="1" r:id="rId7" imgW="411480" imgH="392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7461" y="1012376"/>
                        <a:ext cx="352425" cy="336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584529"/>
              </p:ext>
            </p:extLst>
          </p:nvPr>
        </p:nvGraphicFramePr>
        <p:xfrm>
          <a:off x="4147461" y="1012376"/>
          <a:ext cx="352425" cy="33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Packager Shell Object" showAsIcon="1" r:id="rId9" imgW="411480" imgH="392040" progId="Package">
                  <p:embed/>
                </p:oleObj>
              </mc:Choice>
              <mc:Fallback>
                <p:oleObj name="Packager Shell Object" showAsIcon="1" r:id="rId9" imgW="411480" imgH="392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7461" y="1012376"/>
                        <a:ext cx="352425" cy="336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11" y="788629"/>
            <a:ext cx="2363363" cy="2363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714" y="27538584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16142" y="28659014"/>
            <a:ext cx="75885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NSF grants DEB-1237491, DBI-1459519, and SSI-1450277, the Charles Bullard Fellowship at Harvard University, and a faculty fellowship from Mount Holyoke College, and is a contribution from the Harvard Forest Long-Term Ecological Research (LTER) program.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28217" y="27844993"/>
            <a:ext cx="1080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authors acknowledge intellectual contributions from the following students: Shaylyn Adams,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Orenna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Brand, Anna Calderon, Vasco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Carinhas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Christopher Chen,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Marios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Dardas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Andrew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Galdunski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Mark Goldstein, Nicole Hoffler,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Siqing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(Alex) Liu,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Khahn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Ngo, Erick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Oduniyi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Jackson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Okuhn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Antonia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Oprescu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Luis Perez, Moe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Pwint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Phyu, Katerina Poulos,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Narun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Raman, Mohammed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Hafeezul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Rahman, Garrett Rosenblatt, Cory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Teshera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-Sterne,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Sofiya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Toskova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Morgan Vigil, Joseph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Wonsil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Yujia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Zhou.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25673" y="31201306"/>
            <a:ext cx="12973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hlinkClick r:id="rId12"/>
              </a:rPr>
              <a:t>http://end-to-end-provenance.github.io/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41817" y="30893530"/>
            <a:ext cx="26613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on GitHub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81096EA-7741-7449-BC86-2FF5338D24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07" y="537690"/>
            <a:ext cx="2514600" cy="25146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E84FFEE-805F-EB47-8F39-CA07EDFE8A75}"/>
              </a:ext>
            </a:extLst>
          </p:cNvPr>
          <p:cNvGrpSpPr/>
          <p:nvPr/>
        </p:nvGrpSpPr>
        <p:grpSpPr>
          <a:xfrm>
            <a:off x="9807577" y="14335038"/>
            <a:ext cx="30175200" cy="13095590"/>
            <a:chOff x="5070271" y="14760984"/>
            <a:chExt cx="30175200" cy="13095590"/>
          </a:xfrm>
        </p:grpSpPr>
        <p:sp>
          <p:nvSpPr>
            <p:cNvPr id="143" name="Shape 59">
              <a:extLst>
                <a:ext uri="{FF2B5EF4-FFF2-40B4-BE49-F238E27FC236}">
                  <a16:creationId xmlns:a16="http://schemas.microsoft.com/office/drawing/2014/main" id="{C84A7B8E-70EF-0D45-BAC1-F4AD5224119D}"/>
                </a:ext>
              </a:extLst>
            </p:cNvPr>
            <p:cNvSpPr/>
            <p:nvPr/>
          </p:nvSpPr>
          <p:spPr>
            <a:xfrm>
              <a:off x="5070271" y="25113374"/>
              <a:ext cx="30175200" cy="27432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None/>
              </a:pPr>
              <a:r>
                <a:rPr lang="en-US" sz="8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Camflow</a:t>
              </a:r>
              <a:r>
                <a:rPr lang="en-US" sz="8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an efficient whole-system provenance capture system</a:t>
              </a:r>
              <a:endParaRPr sz="8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6DF67BB-E0F6-C045-B16A-25B46DBAFEEA}"/>
                </a:ext>
              </a:extLst>
            </p:cNvPr>
            <p:cNvGrpSpPr/>
            <p:nvPr/>
          </p:nvGrpSpPr>
          <p:grpSpPr>
            <a:xfrm>
              <a:off x="7054699" y="14760984"/>
              <a:ext cx="26710410" cy="11130028"/>
              <a:chOff x="7054699" y="14760984"/>
              <a:chExt cx="26710410" cy="11130028"/>
            </a:xfrm>
          </p:grpSpPr>
          <p:sp>
            <p:nvSpPr>
              <p:cNvPr id="128" name="Shape 76">
                <a:extLst>
                  <a:ext uri="{FF2B5EF4-FFF2-40B4-BE49-F238E27FC236}">
                    <a16:creationId xmlns:a16="http://schemas.microsoft.com/office/drawing/2014/main" id="{981D8679-4C67-E645-ACBB-9F4B6A6A7B0F}"/>
                  </a:ext>
                </a:extLst>
              </p:cNvPr>
              <p:cNvSpPr/>
              <p:nvPr/>
            </p:nvSpPr>
            <p:spPr>
              <a:xfrm flipH="1">
                <a:off x="7054699" y="14760984"/>
                <a:ext cx="26710410" cy="10244434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ABC0FF"/>
                  </a:gs>
                  <a:gs pos="35000">
                    <a:srgbClr val="C4D0FF"/>
                  </a:gs>
                  <a:gs pos="100000">
                    <a:srgbClr val="E5EDFF"/>
                  </a:gs>
                </a:gsLst>
                <a:lin ang="16200000" scaled="0"/>
              </a:gradFill>
              <a:ln w="9525" cap="flat" cmpd="sng">
                <a:solidFill>
                  <a:srgbClr val="6D85C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buNone/>
                </a:pPr>
                <a:r>
                  <a:rPr lang="en-US" sz="86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Bash script</a:t>
                </a:r>
                <a:endParaRPr sz="8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Curved Left Arrow 183">
                <a:extLst>
                  <a:ext uri="{FF2B5EF4-FFF2-40B4-BE49-F238E27FC236}">
                    <a16:creationId xmlns:a16="http://schemas.microsoft.com/office/drawing/2014/main" id="{AC3727D3-4F5A-5E45-B203-F57E58D0D6C9}"/>
                  </a:ext>
                </a:extLst>
              </p:cNvPr>
              <p:cNvSpPr/>
              <p:nvPr/>
            </p:nvSpPr>
            <p:spPr>
              <a:xfrm rot="800401">
                <a:off x="21252758" y="21847935"/>
                <a:ext cx="1385684" cy="4043077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urved Left Arrow 35">
                <a:extLst>
                  <a:ext uri="{FF2B5EF4-FFF2-40B4-BE49-F238E27FC236}">
                    <a16:creationId xmlns:a16="http://schemas.microsoft.com/office/drawing/2014/main" id="{A4496D41-8E3E-1D4F-82CA-5A976F570408}"/>
                  </a:ext>
                </a:extLst>
              </p:cNvPr>
              <p:cNvSpPr/>
              <p:nvPr/>
            </p:nvSpPr>
            <p:spPr>
              <a:xfrm>
                <a:off x="14854584" y="20958697"/>
                <a:ext cx="1385684" cy="4803934"/>
              </a:xfrm>
              <a:prstGeom prst="curvedLeftArrow">
                <a:avLst>
                  <a:gd name="adj1" fmla="val 17550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3DA5D41-DBB8-6F4E-A8B5-548E54E21A72}"/>
                  </a:ext>
                </a:extLst>
              </p:cNvPr>
              <p:cNvGrpSpPr/>
              <p:nvPr/>
            </p:nvGrpSpPr>
            <p:grpSpPr>
              <a:xfrm>
                <a:off x="12393873" y="14898126"/>
                <a:ext cx="6307105" cy="6819632"/>
                <a:chOff x="12393873" y="14898126"/>
                <a:chExt cx="6307105" cy="6819632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19C7EF8-2C3F-AE47-8DBC-0B557D8AB0A0}"/>
                    </a:ext>
                  </a:extLst>
                </p:cNvPr>
                <p:cNvGrpSpPr/>
                <p:nvPr/>
              </p:nvGrpSpPr>
              <p:grpSpPr>
                <a:xfrm rot="16200000">
                  <a:off x="12137610" y="15154389"/>
                  <a:ext cx="6819632" cy="6307105"/>
                  <a:chOff x="12137610" y="15154389"/>
                  <a:chExt cx="6819632" cy="6307105"/>
                </a:xfrm>
              </p:grpSpPr>
              <p:sp>
                <p:nvSpPr>
                  <p:cNvPr id="139" name="Shape 85">
                    <a:extLst>
                      <a:ext uri="{FF2B5EF4-FFF2-40B4-BE49-F238E27FC236}">
                        <a16:creationId xmlns:a16="http://schemas.microsoft.com/office/drawing/2014/main" id="{F15E2208-9A2F-CB49-A5A3-45CE179212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137610" y="16305708"/>
                    <a:ext cx="3041371" cy="4004470"/>
                  </a:xfrm>
                  <a:prstGeom prst="roundRect">
                    <a:avLst>
                      <a:gd name="adj" fmla="val 16667"/>
                    </a:avLst>
                  </a:prstGeom>
                  <a:gradFill>
                    <a:gsLst>
                      <a:gs pos="0">
                        <a:srgbClr val="FFE474"/>
                      </a:gs>
                      <a:gs pos="35000">
                        <a:srgbClr val="FFEA9F"/>
                      </a:gs>
                      <a:gs pos="100000">
                        <a:srgbClr val="FFF6D6"/>
                      </a:gs>
                    </a:gsLst>
                    <a:lin ang="16200000" scaled="0"/>
                  </a:gradFill>
                  <a:ln w="9525" cap="flat" cmpd="sng">
                    <a:solidFill>
                      <a:srgbClr val="FDB50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39999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  <p:txBody>
                  <a:bodyPr vert="vert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4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40" name="Shape 86" descr="jigsaw-26002_960_720.png">
                    <a:extLst>
                      <a:ext uri="{FF2B5EF4-FFF2-40B4-BE49-F238E27FC236}">
                        <a16:creationId xmlns:a16="http://schemas.microsoft.com/office/drawing/2014/main" id="{EE434981-E2FC-E441-AE0A-7F702CB9F7DF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 rot="5400000">
                    <a:off x="13154264" y="15658516"/>
                    <a:ext cx="6307105" cy="52988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38" name="Shape 91">
                  <a:extLst>
                    <a:ext uri="{FF2B5EF4-FFF2-40B4-BE49-F238E27FC236}">
                      <a16:creationId xmlns:a16="http://schemas.microsoft.com/office/drawing/2014/main" id="{80FA95B9-394D-3440-BAE0-1706DBB39B10}"/>
                    </a:ext>
                  </a:extLst>
                </p:cNvPr>
                <p:cNvSpPr txBox="1"/>
                <p:nvPr/>
              </p:nvSpPr>
              <p:spPr>
                <a:xfrm>
                  <a:off x="13784190" y="16262829"/>
                  <a:ext cx="3324148" cy="30401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7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7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Program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C446631-1609-5041-B122-13F06E0F0207}"/>
                    </a:ext>
                  </a:extLst>
                </p:cNvPr>
                <p:cNvSpPr/>
                <p:nvPr/>
              </p:nvSpPr>
              <p:spPr>
                <a:xfrm>
                  <a:off x="14694871" y="20554604"/>
                  <a:ext cx="1690527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dirty="0" err="1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rdtLite</a:t>
                  </a:r>
                  <a:endParaRPr lang="en-US" sz="4400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8AFD40D-1E09-5D40-A1F0-5674434D3D13}"/>
                  </a:ext>
                </a:extLst>
              </p:cNvPr>
              <p:cNvGrpSpPr/>
              <p:nvPr/>
            </p:nvGrpSpPr>
            <p:grpSpPr>
              <a:xfrm>
                <a:off x="18859433" y="17683233"/>
                <a:ext cx="6307105" cy="6819633"/>
                <a:chOff x="8454006" y="17480801"/>
                <a:chExt cx="6307105" cy="6819633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05FB581-E9E3-8541-9903-B896BBED8CC2}"/>
                    </a:ext>
                  </a:extLst>
                </p:cNvPr>
                <p:cNvGrpSpPr/>
                <p:nvPr/>
              </p:nvGrpSpPr>
              <p:grpSpPr>
                <a:xfrm rot="10800000">
                  <a:off x="8454006" y="17480801"/>
                  <a:ext cx="6307105" cy="6819633"/>
                  <a:chOff x="8454006" y="17480801"/>
                  <a:chExt cx="6307105" cy="6819633"/>
                </a:xfrm>
              </p:grpSpPr>
              <p:sp>
                <p:nvSpPr>
                  <p:cNvPr id="155" name="Shape 85">
                    <a:extLst>
                      <a:ext uri="{FF2B5EF4-FFF2-40B4-BE49-F238E27FC236}">
                        <a16:creationId xmlns:a16="http://schemas.microsoft.com/office/drawing/2014/main" id="{46820241-10C6-1F4E-93F3-425BD7772D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86872" y="16999252"/>
                    <a:ext cx="3041371" cy="4004470"/>
                  </a:xfrm>
                  <a:prstGeom prst="roundRect">
                    <a:avLst>
                      <a:gd name="adj" fmla="val 16667"/>
                    </a:avLst>
                  </a:prstGeom>
                  <a:gradFill>
                    <a:gsLst>
                      <a:gs pos="0">
                        <a:srgbClr val="FFE474"/>
                      </a:gs>
                      <a:gs pos="35000">
                        <a:srgbClr val="FFEA9F"/>
                      </a:gs>
                      <a:gs pos="100000">
                        <a:srgbClr val="FFF6D6"/>
                      </a:gs>
                    </a:gsLst>
                    <a:lin ang="16200000" scaled="0"/>
                  </a:gradFill>
                  <a:ln w="9525" cap="flat" cmpd="sng">
                    <a:solidFill>
                      <a:srgbClr val="FDB50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39999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  <p:txBody>
                  <a:bodyPr vert="vert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4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56" name="Shape 86" descr="jigsaw-26002_960_720.png">
                    <a:extLst>
                      <a:ext uri="{FF2B5EF4-FFF2-40B4-BE49-F238E27FC236}">
                        <a16:creationId xmlns:a16="http://schemas.microsoft.com/office/drawing/2014/main" id="{E080047E-7753-324B-B7C5-824CECBEC9F0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 rot="10800000">
                    <a:off x="8454006" y="19001583"/>
                    <a:ext cx="6307105" cy="52988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151" name="Shape 91">
                  <a:extLst>
                    <a:ext uri="{FF2B5EF4-FFF2-40B4-BE49-F238E27FC236}">
                      <a16:creationId xmlns:a16="http://schemas.microsoft.com/office/drawing/2014/main" id="{49C17074-EA95-E54F-A1A2-2D89B95EB501}"/>
                    </a:ext>
                  </a:extLst>
                </p:cNvPr>
                <p:cNvSpPr txBox="1"/>
                <p:nvPr/>
              </p:nvSpPr>
              <p:spPr>
                <a:xfrm>
                  <a:off x="9982940" y="18713946"/>
                  <a:ext cx="3324148" cy="30401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7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Python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70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Program</a:t>
                  </a: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6E77D51B-FDD6-8C48-9D25-B33A856E25BC}"/>
                    </a:ext>
                  </a:extLst>
                </p:cNvPr>
                <p:cNvSpPr/>
                <p:nvPr/>
              </p:nvSpPr>
              <p:spPr>
                <a:xfrm>
                  <a:off x="10034921" y="23099915"/>
                  <a:ext cx="301050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dirty="0" err="1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noWorkflow</a:t>
                  </a:r>
                  <a:endParaRPr lang="en-US" sz="4400" dirty="0"/>
                </a:p>
              </p:txBody>
            </p:sp>
          </p:grpSp>
          <p:sp>
            <p:nvSpPr>
              <p:cNvPr id="13" name="Punched Tape 12">
                <a:extLst>
                  <a:ext uri="{FF2B5EF4-FFF2-40B4-BE49-F238E27FC236}">
                    <a16:creationId xmlns:a16="http://schemas.microsoft.com/office/drawing/2014/main" id="{3756ACF5-F113-E343-9879-E1FBB6B7B113}"/>
                  </a:ext>
                </a:extLst>
              </p:cNvPr>
              <p:cNvSpPr/>
              <p:nvPr/>
            </p:nvSpPr>
            <p:spPr>
              <a:xfrm>
                <a:off x="8375719" y="17292556"/>
                <a:ext cx="2440870" cy="4803934"/>
              </a:xfrm>
              <a:prstGeom prst="flowChartPunched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/>
                  <a:t>Input Data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170E62F-F88F-0741-9091-F98D69B1D962}"/>
                  </a:ext>
                </a:extLst>
              </p:cNvPr>
              <p:cNvCxnSpPr>
                <a:stCxn id="13" idx="3"/>
              </p:cNvCxnSpPr>
              <p:nvPr/>
            </p:nvCxnSpPr>
            <p:spPr>
              <a:xfrm flipV="1">
                <a:off x="10816589" y="18174472"/>
                <a:ext cx="1661438" cy="1520051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4136F24-A2B1-9A4E-899C-134030BEF8F8}"/>
                  </a:ext>
                </a:extLst>
              </p:cNvPr>
              <p:cNvCxnSpPr>
                <a:stCxn id="13" idx="3"/>
                <a:endCxn id="156" idx="1"/>
              </p:cNvCxnSpPr>
              <p:nvPr/>
            </p:nvCxnSpPr>
            <p:spPr>
              <a:xfrm>
                <a:off x="10816589" y="19694523"/>
                <a:ext cx="8042844" cy="638136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Punched Tape 161">
                <a:extLst>
                  <a:ext uri="{FF2B5EF4-FFF2-40B4-BE49-F238E27FC236}">
                    <a16:creationId xmlns:a16="http://schemas.microsoft.com/office/drawing/2014/main" id="{E876D553-B76D-C644-8CEF-36FF8AFEC777}"/>
                  </a:ext>
                </a:extLst>
              </p:cNvPr>
              <p:cNvSpPr/>
              <p:nvPr/>
            </p:nvSpPr>
            <p:spPr>
              <a:xfrm>
                <a:off x="20921864" y="15307709"/>
                <a:ext cx="2440870" cy="2269671"/>
              </a:xfrm>
              <a:prstGeom prst="flowChartPunchedTap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</a:rPr>
                  <a:t>Output</a:t>
                </a:r>
                <a:r>
                  <a:rPr lang="en-US" sz="5400" dirty="0"/>
                  <a:t> </a:t>
                </a:r>
                <a:r>
                  <a:rPr lang="en-US" sz="54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30E5184-748C-114F-BE00-6D0587153572}"/>
                  </a:ext>
                </a:extLst>
              </p:cNvPr>
              <p:cNvCxnSpPr/>
              <p:nvPr/>
            </p:nvCxnSpPr>
            <p:spPr>
              <a:xfrm flipV="1">
                <a:off x="18700979" y="16459200"/>
                <a:ext cx="2220885" cy="1118180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Punched Tape 169">
                <a:extLst>
                  <a:ext uri="{FF2B5EF4-FFF2-40B4-BE49-F238E27FC236}">
                    <a16:creationId xmlns:a16="http://schemas.microsoft.com/office/drawing/2014/main" id="{47C32CC5-9E61-D542-B8CE-1C9A580482BE}"/>
                  </a:ext>
                </a:extLst>
              </p:cNvPr>
              <p:cNvSpPr/>
              <p:nvPr/>
            </p:nvSpPr>
            <p:spPr>
              <a:xfrm>
                <a:off x="26743823" y="18692670"/>
                <a:ext cx="2440870" cy="2269671"/>
              </a:xfrm>
              <a:prstGeom prst="flowChartPunchedTap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tx1"/>
                    </a:solidFill>
                  </a:rPr>
                  <a:t>Output</a:t>
                </a:r>
                <a:r>
                  <a:rPr lang="en-US" sz="5400" dirty="0"/>
                  <a:t> </a:t>
                </a:r>
                <a:r>
                  <a:rPr lang="en-US" sz="5400" dirty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6775F84-392A-D84E-B973-C9B8D5ADF82A}"/>
                  </a:ext>
                </a:extLst>
              </p:cNvPr>
              <p:cNvCxnSpPr>
                <a:stCxn id="156" idx="3"/>
                <a:endCxn id="170" idx="1"/>
              </p:cNvCxnSpPr>
              <p:nvPr/>
            </p:nvCxnSpPr>
            <p:spPr>
              <a:xfrm flipV="1">
                <a:off x="25166538" y="19827506"/>
                <a:ext cx="1577285" cy="505153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55BB31E7-AEE2-EB4A-B373-8D866D9151C9}"/>
                  </a:ext>
                </a:extLst>
              </p:cNvPr>
              <p:cNvSpPr/>
              <p:nvPr/>
            </p:nvSpPr>
            <p:spPr>
              <a:xfrm>
                <a:off x="25514133" y="15464124"/>
                <a:ext cx="5681626" cy="1984847"/>
              </a:xfrm>
              <a:prstGeom prst="roundRect">
                <a:avLst/>
              </a:prstGeom>
              <a:solidFill>
                <a:srgbClr val="C8D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compare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33A1D3D-3A2A-E04E-A682-F7F08B31230E}"/>
                  </a:ext>
                </a:extLst>
              </p:cNvPr>
              <p:cNvCxnSpPr>
                <a:stCxn id="162" idx="3"/>
              </p:cNvCxnSpPr>
              <p:nvPr/>
            </p:nvCxnSpPr>
            <p:spPr>
              <a:xfrm>
                <a:off x="23362734" y="16442545"/>
                <a:ext cx="2220885" cy="16655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7BC37C2-D422-FB40-A98B-997B56A57DFA}"/>
                  </a:ext>
                </a:extLst>
              </p:cNvPr>
              <p:cNvCxnSpPr>
                <a:stCxn id="170" idx="0"/>
              </p:cNvCxnSpPr>
              <p:nvPr/>
            </p:nvCxnSpPr>
            <p:spPr>
              <a:xfrm flipV="1">
                <a:off x="27964258" y="17476057"/>
                <a:ext cx="0" cy="1443580"/>
              </a:xfrm>
              <a:prstGeom prst="straightConnector1">
                <a:avLst/>
              </a:prstGeom>
              <a:ln w="9842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Bent Arrow 36">
                <a:extLst>
                  <a:ext uri="{FF2B5EF4-FFF2-40B4-BE49-F238E27FC236}">
                    <a16:creationId xmlns:a16="http://schemas.microsoft.com/office/drawing/2014/main" id="{66A9D883-B804-7445-ACE4-C8683F420EF6}"/>
                  </a:ext>
                </a:extLst>
              </p:cNvPr>
              <p:cNvSpPr/>
              <p:nvPr/>
            </p:nvSpPr>
            <p:spPr>
              <a:xfrm rot="8541099">
                <a:off x="10816589" y="24260761"/>
                <a:ext cx="1577285" cy="1338516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Bent Arrow 192">
                <a:extLst>
                  <a:ext uri="{FF2B5EF4-FFF2-40B4-BE49-F238E27FC236}">
                    <a16:creationId xmlns:a16="http://schemas.microsoft.com/office/drawing/2014/main" id="{5A97B55B-FAFC-8A47-89B6-4B53D9B9A8EC}"/>
                  </a:ext>
                </a:extLst>
              </p:cNvPr>
              <p:cNvSpPr/>
              <p:nvPr/>
            </p:nvSpPr>
            <p:spPr>
              <a:xfrm rot="8541099">
                <a:off x="16886789" y="24473301"/>
                <a:ext cx="1577285" cy="1338516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Bent Arrow 194">
                <a:extLst>
                  <a:ext uri="{FF2B5EF4-FFF2-40B4-BE49-F238E27FC236}">
                    <a16:creationId xmlns:a16="http://schemas.microsoft.com/office/drawing/2014/main" id="{9487EF6D-3948-1248-82C5-BF59B86A9FEF}"/>
                  </a:ext>
                </a:extLst>
              </p:cNvPr>
              <p:cNvSpPr/>
              <p:nvPr/>
            </p:nvSpPr>
            <p:spPr>
              <a:xfrm rot="8541099">
                <a:off x="26290947" y="24473301"/>
                <a:ext cx="1577285" cy="1338516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8F64772-2272-5948-8353-C11A9308B8DA}"/>
              </a:ext>
            </a:extLst>
          </p:cNvPr>
          <p:cNvGrpSpPr/>
          <p:nvPr/>
        </p:nvGrpSpPr>
        <p:grpSpPr>
          <a:xfrm>
            <a:off x="144198" y="7325549"/>
            <a:ext cx="9663382" cy="18923110"/>
            <a:chOff x="31991752" y="12413143"/>
            <a:chExt cx="9663382" cy="1892311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EEA998-263A-CA48-B5DB-B0A27BBE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991752" y="12413143"/>
              <a:ext cx="8128000" cy="8128000"/>
            </a:xfrm>
            <a:prstGeom prst="rect">
              <a:avLst/>
            </a:prstGeom>
          </p:spPr>
        </p:pic>
        <p:sp>
          <p:nvSpPr>
            <p:cNvPr id="49" name="Bent Arrow 48">
              <a:extLst>
                <a:ext uri="{FF2B5EF4-FFF2-40B4-BE49-F238E27FC236}">
                  <a16:creationId xmlns:a16="http://schemas.microsoft.com/office/drawing/2014/main" id="{DDD4E24B-1552-D54F-A50E-B9EDB5B189F2}"/>
                </a:ext>
              </a:extLst>
            </p:cNvPr>
            <p:cNvSpPr/>
            <p:nvPr/>
          </p:nvSpPr>
          <p:spPr>
            <a:xfrm rot="16200000">
              <a:off x="34448219" y="24129339"/>
              <a:ext cx="8650667" cy="5763162"/>
            </a:xfrm>
            <a:prstGeom prst="bentArrow">
              <a:avLst>
                <a:gd name="adj1" fmla="val 8934"/>
                <a:gd name="adj2" fmla="val 10067"/>
                <a:gd name="adj3" fmla="val 25000"/>
                <a:gd name="adj4" fmla="val 4551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9E3470-FB77-9E46-901E-BC3F21D19151}"/>
                </a:ext>
              </a:extLst>
            </p:cNvPr>
            <p:cNvSpPr txBox="1"/>
            <p:nvPr/>
          </p:nvSpPr>
          <p:spPr>
            <a:xfrm>
              <a:off x="32271724" y="20215622"/>
              <a:ext cx="83450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/>
                <a:t>Unicorn: Real-time intrusion detection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E9E8B2-6046-5F40-81E7-F67081A2632F}"/>
              </a:ext>
            </a:extLst>
          </p:cNvPr>
          <p:cNvGrpSpPr/>
          <p:nvPr/>
        </p:nvGrpSpPr>
        <p:grpSpPr>
          <a:xfrm>
            <a:off x="9073115" y="5603814"/>
            <a:ext cx="14746498" cy="7373249"/>
            <a:chOff x="15280852" y="4741964"/>
            <a:chExt cx="14746498" cy="737324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27E70EF8-425D-614E-9817-15EC36762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280852" y="4741964"/>
              <a:ext cx="14746498" cy="7373249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16E2BD8-ACA8-3845-8728-05D9720696F8}"/>
                </a:ext>
              </a:extLst>
            </p:cNvPr>
            <p:cNvSpPr txBox="1"/>
            <p:nvPr/>
          </p:nvSpPr>
          <p:spPr>
            <a:xfrm rot="60000">
              <a:off x="15543672" y="10362608"/>
              <a:ext cx="565506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err="1">
                  <a:solidFill>
                    <a:schemeClr val="bg1"/>
                  </a:solidFill>
                </a:rPr>
                <a:t>provSummarizeR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3153F64E-5510-9F44-9A7B-5E060A05BBBC}"/>
                </a:ext>
              </a:extLst>
            </p:cNvPr>
            <p:cNvSpPr txBox="1"/>
            <p:nvPr/>
          </p:nvSpPr>
          <p:spPr>
            <a:xfrm rot="60000">
              <a:off x="15454339" y="8678182"/>
              <a:ext cx="456871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err="1">
                  <a:solidFill>
                    <a:schemeClr val="bg1"/>
                  </a:solidFill>
                </a:rPr>
                <a:t>provExplainR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E733B77-8051-3947-AD24-BFE68C9FA2D1}"/>
                </a:ext>
              </a:extLst>
            </p:cNvPr>
            <p:cNvSpPr txBox="1"/>
            <p:nvPr/>
          </p:nvSpPr>
          <p:spPr>
            <a:xfrm rot="60000">
              <a:off x="22617140" y="9856956"/>
              <a:ext cx="456871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err="1">
                  <a:solidFill>
                    <a:schemeClr val="bg1"/>
                  </a:solidFill>
                </a:rPr>
                <a:t>provGraphR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D80FCFCE-550B-424B-8900-CB21690CBED6}"/>
                </a:ext>
              </a:extLst>
            </p:cNvPr>
            <p:cNvSpPr txBox="1"/>
            <p:nvPr/>
          </p:nvSpPr>
          <p:spPr>
            <a:xfrm rot="60000">
              <a:off x="22493290" y="10763366"/>
              <a:ext cx="4568714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err="1">
                  <a:solidFill>
                    <a:schemeClr val="bg1"/>
                  </a:solidFill>
                </a:rPr>
                <a:t>provParseR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DBA4103-281C-044A-A731-F4656601C4CD}"/>
                </a:ext>
              </a:extLst>
            </p:cNvPr>
            <p:cNvSpPr txBox="1"/>
            <p:nvPr/>
          </p:nvSpPr>
          <p:spPr>
            <a:xfrm rot="60000">
              <a:off x="16154998" y="6309653"/>
              <a:ext cx="1154507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</a:rPr>
                <a:t>R Provenance Tools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Curved Left Arrow 235">
            <a:extLst>
              <a:ext uri="{FF2B5EF4-FFF2-40B4-BE49-F238E27FC236}">
                <a16:creationId xmlns:a16="http://schemas.microsoft.com/office/drawing/2014/main" id="{34AD7A95-FA95-0549-A737-D91F17AED639}"/>
              </a:ext>
            </a:extLst>
          </p:cNvPr>
          <p:cNvSpPr/>
          <p:nvPr/>
        </p:nvSpPr>
        <p:spPr>
          <a:xfrm rot="20429291" flipH="1" flipV="1">
            <a:off x="15482848" y="12107839"/>
            <a:ext cx="1385684" cy="8811871"/>
          </a:xfrm>
          <a:prstGeom prst="curvedLeftArrow">
            <a:avLst>
              <a:gd name="adj1" fmla="val 1755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70F82E-08CC-B648-ABC8-DEFD9C65E801}"/>
              </a:ext>
            </a:extLst>
          </p:cNvPr>
          <p:cNvGrpSpPr/>
          <p:nvPr/>
        </p:nvGrpSpPr>
        <p:grpSpPr>
          <a:xfrm>
            <a:off x="35521561" y="4343530"/>
            <a:ext cx="7620000" cy="8368141"/>
            <a:chOff x="28007672" y="5130382"/>
            <a:chExt cx="7620000" cy="8368141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D7B0561-2127-C748-A3F0-488372F7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007672" y="5130382"/>
              <a:ext cx="7620000" cy="7620000"/>
            </a:xfrm>
            <a:prstGeom prst="rect">
              <a:avLst/>
            </a:prstGeom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36C6D24-56C2-A147-94F5-F143C68EC69E}"/>
                </a:ext>
              </a:extLst>
            </p:cNvPr>
            <p:cNvSpPr txBox="1"/>
            <p:nvPr/>
          </p:nvSpPr>
          <p:spPr>
            <a:xfrm>
              <a:off x="29810327" y="9050357"/>
              <a:ext cx="4014689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Quick debugging</a:t>
              </a:r>
            </a:p>
            <a:p>
              <a:pPr algn="ctr"/>
              <a:r>
                <a:rPr lang="en-US" sz="4400" dirty="0"/>
                <a:t>for data science</a:t>
              </a:r>
            </a:p>
            <a:p>
              <a:pPr algn="ctr"/>
              <a:r>
                <a:rPr lang="en-US" sz="4400" dirty="0"/>
                <a:t>applications.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B8CA794-8A3A-0C40-B73A-65408750012C}"/>
                </a:ext>
              </a:extLst>
            </p:cNvPr>
            <p:cNvSpPr txBox="1"/>
            <p:nvPr/>
          </p:nvSpPr>
          <p:spPr>
            <a:xfrm>
              <a:off x="29308623" y="11882696"/>
              <a:ext cx="5108706" cy="1615827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977771"/>
                </a:avLst>
              </a:prstTxWarp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ProvBuild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1" name="Bent Arrow 160">
            <a:extLst>
              <a:ext uri="{FF2B5EF4-FFF2-40B4-BE49-F238E27FC236}">
                <a16:creationId xmlns:a16="http://schemas.microsoft.com/office/drawing/2014/main" id="{6F496FDA-D30C-6A46-A43F-A041E1AD5A6D}"/>
              </a:ext>
            </a:extLst>
          </p:cNvPr>
          <p:cNvSpPr/>
          <p:nvPr/>
        </p:nvSpPr>
        <p:spPr>
          <a:xfrm rot="5400000" flipH="1">
            <a:off x="29294824" y="12925489"/>
            <a:ext cx="10144511" cy="11231395"/>
          </a:xfrm>
          <a:prstGeom prst="bentArrow">
            <a:avLst>
              <a:gd name="adj1" fmla="val 1831"/>
              <a:gd name="adj2" fmla="val 5173"/>
              <a:gd name="adj3" fmla="val 1029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56738F0-C0D8-9048-87CC-49529886F207}"/>
              </a:ext>
            </a:extLst>
          </p:cNvPr>
          <p:cNvSpPr txBox="1"/>
          <p:nvPr/>
        </p:nvSpPr>
        <p:spPr>
          <a:xfrm rot="60000">
            <a:off x="16454212" y="9794645"/>
            <a:ext cx="456871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provDebugR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3" name="Curved Left Arrow 242">
            <a:extLst>
              <a:ext uri="{FF2B5EF4-FFF2-40B4-BE49-F238E27FC236}">
                <a16:creationId xmlns:a16="http://schemas.microsoft.com/office/drawing/2014/main" id="{6EB7A5E6-BB6D-1E47-B327-8A7B51715147}"/>
              </a:ext>
            </a:extLst>
          </p:cNvPr>
          <p:cNvSpPr/>
          <p:nvPr/>
        </p:nvSpPr>
        <p:spPr>
          <a:xfrm rot="4416683">
            <a:off x="14295785" y="18194293"/>
            <a:ext cx="1385684" cy="9342585"/>
          </a:xfrm>
          <a:prstGeom prst="curvedLeftArrow">
            <a:avLst>
              <a:gd name="adj1" fmla="val 17550"/>
              <a:gd name="adj2" fmla="val 50000"/>
              <a:gd name="adj3" fmla="val 5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521B6DF-2CA6-234E-9A44-921764EB5029}"/>
              </a:ext>
            </a:extLst>
          </p:cNvPr>
          <p:cNvGrpSpPr/>
          <p:nvPr/>
        </p:nvGrpSpPr>
        <p:grpSpPr>
          <a:xfrm>
            <a:off x="5725318" y="17798790"/>
            <a:ext cx="5698763" cy="5560580"/>
            <a:chOff x="5725318" y="17798790"/>
            <a:chExt cx="5698763" cy="556058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EBC6478-E13B-3046-B3F6-9F6A549C15B9}"/>
                </a:ext>
              </a:extLst>
            </p:cNvPr>
            <p:cNvGrpSpPr/>
            <p:nvPr/>
          </p:nvGrpSpPr>
          <p:grpSpPr>
            <a:xfrm>
              <a:off x="7649306" y="18548233"/>
              <a:ext cx="3774775" cy="4811137"/>
              <a:chOff x="7325236" y="19355041"/>
              <a:chExt cx="3774775" cy="4811137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634EED97-1D21-0A4F-9850-CFB3AE197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25236" y="19355041"/>
                <a:ext cx="3756641" cy="4811137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E46080F-AF36-F546-A23A-9F6976B2E89E}"/>
                  </a:ext>
                </a:extLst>
              </p:cNvPr>
              <p:cNvSpPr txBox="1"/>
              <p:nvPr/>
            </p:nvSpPr>
            <p:spPr>
              <a:xfrm rot="2335581">
                <a:off x="9575235" y="20494814"/>
                <a:ext cx="15247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err="1">
                    <a:solidFill>
                      <a:schemeClr val="bg1"/>
                    </a:solidFill>
                  </a:rPr>
                  <a:t>rClean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D8FBCCC-413A-DD46-A4F4-A0F7B1FA645C}"/>
                </a:ext>
              </a:extLst>
            </p:cNvPr>
            <p:cNvSpPr txBox="1"/>
            <p:nvPr/>
          </p:nvSpPr>
          <p:spPr>
            <a:xfrm>
              <a:off x="5725318" y="17798790"/>
              <a:ext cx="29269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/>
                <a:t>Clean up your R scripts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9AF39198-166A-4849-9122-442159B504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393763" y="30619746"/>
            <a:ext cx="1905000" cy="1905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7314428-BB9D-3F4A-A5D1-2B0901F6FA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470" y="671076"/>
            <a:ext cx="2598468" cy="25984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65C71BB-FB81-A146-A169-7516E94D8FE0}"/>
              </a:ext>
            </a:extLst>
          </p:cNvPr>
          <p:cNvGrpSpPr/>
          <p:nvPr/>
        </p:nvGrpSpPr>
        <p:grpSpPr>
          <a:xfrm>
            <a:off x="24263444" y="5728357"/>
            <a:ext cx="11619518" cy="8210680"/>
            <a:chOff x="28460182" y="6518122"/>
            <a:chExt cx="11619518" cy="82106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AEACF4-3870-F749-AAAF-90DB7CFC9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3173" r="6315" b="33507"/>
            <a:stretch/>
          </p:blipFill>
          <p:spPr>
            <a:xfrm>
              <a:off x="28460182" y="6518122"/>
              <a:ext cx="11619518" cy="821068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5366F9E-D32C-3B4A-9A11-067FD26F84CA}"/>
                </a:ext>
              </a:extLst>
            </p:cNvPr>
            <p:cNvSpPr txBox="1"/>
            <p:nvPr/>
          </p:nvSpPr>
          <p:spPr>
            <a:xfrm>
              <a:off x="30167785" y="10360956"/>
              <a:ext cx="7214410" cy="378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</a:rPr>
                <a:t>containR</a:t>
              </a:r>
              <a:r>
                <a:rPr lang="en-US" sz="6000" dirty="0">
                  <a:solidFill>
                    <a:schemeClr val="bg1"/>
                  </a:solidFill>
                </a:rPr>
                <a:t>: package data and analysis for reproduction and re-execution.</a:t>
              </a:r>
            </a:p>
          </p:txBody>
        </p:sp>
      </p:grpSp>
      <p:sp>
        <p:nvSpPr>
          <p:cNvPr id="79" name="Curved Left Arrow 78">
            <a:extLst>
              <a:ext uri="{FF2B5EF4-FFF2-40B4-BE49-F238E27FC236}">
                <a16:creationId xmlns:a16="http://schemas.microsoft.com/office/drawing/2014/main" id="{74B49B82-419D-B248-9339-E1849422B4DC}"/>
              </a:ext>
            </a:extLst>
          </p:cNvPr>
          <p:cNvSpPr/>
          <p:nvPr/>
        </p:nvSpPr>
        <p:spPr>
          <a:xfrm rot="1364980" flipV="1">
            <a:off x="24016997" y="11490022"/>
            <a:ext cx="1143149" cy="9480045"/>
          </a:xfrm>
          <a:prstGeom prst="curvedLeftArrow">
            <a:avLst>
              <a:gd name="adj1" fmla="val 17550"/>
              <a:gd name="adj2" fmla="val 80661"/>
              <a:gd name="adj3" fmla="val 20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8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9818</TotalTime>
  <Words>259</Words>
  <Application>Microsoft Macintosh PowerPoint</Application>
  <PresentationFormat>Custom</PresentationFormat>
  <Paragraphs>39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Packager Shell Object</vt:lpstr>
      <vt:lpstr>PowerPoint Presentation</vt:lpstr>
    </vt:vector>
  </TitlesOfParts>
  <Manager/>
  <Company>Harvard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Emery R. Boose</dc:creator>
  <cp:keywords/>
  <dc:description/>
  <cp:lastModifiedBy>Seltzer, Margo I.</cp:lastModifiedBy>
  <cp:revision>699</cp:revision>
  <cp:lastPrinted>2016-02-08T16:22:57Z</cp:lastPrinted>
  <dcterms:created xsi:type="dcterms:W3CDTF">2015-08-19T14:35:17Z</dcterms:created>
  <dcterms:modified xsi:type="dcterms:W3CDTF">2020-02-05T03:48:58Z</dcterms:modified>
  <cp:category/>
</cp:coreProperties>
</file>