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3"/>
  </p:normalViewPr>
  <p:slideViewPr>
    <p:cSldViewPr snapToGrid="0" snapToObjects="1">
      <p:cViewPr varScale="1">
        <p:scale>
          <a:sx n="96" d="100"/>
          <a:sy n="96" d="100"/>
        </p:scale>
        <p:origin x="60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199B-56D7-7C41-B457-3470C8BF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DB59D-1FD0-2240-A987-B767886CF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E806-475A-2741-8E6F-B8A36E2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DBA-62FD-6143-9FAC-0C573ED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3BAC-83D6-B242-9CC4-01DFD6E8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F1B9-1318-5541-A4BC-D864D1E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4443A-444C-2E4A-9469-81BEFB6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4F42-C00F-4F4B-B3FA-C8F9AB0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8FFF-520F-BA48-88E5-5EF895C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4B19-6E92-C44E-821D-20BC61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10CC8-1B1C-7940-9FC9-668129EC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31823-004A-7949-BB68-3080B900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A8FC-1D62-C74E-8BFB-BB208CCC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02E0-2D1F-C642-BED1-ED1DBFC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E5C7-FD81-1748-8C1C-E5263EB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1768-FF67-2741-A164-83EC15FC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4A9-E948-B94E-BF29-2205964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D72F-7214-1943-8A5B-9200D8BF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0972-5D0B-D347-8015-DB6C959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0FD6-2110-7442-8354-E77E759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74A8-BE08-B149-9B10-A6B897AC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3555-0353-0F47-9881-A74D33117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547-3AC5-BD40-8A45-006200B3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B6CB-E47A-0240-8B6D-9AA737CF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7767-BBA9-2E4A-AA30-B8E4B182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C17-F2C6-3B4A-9F53-CA047F67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AB83-8E53-4541-87A0-B48F9D04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3762-FE37-AC47-A8D2-4F335E3D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EE571-33AB-0B49-81C7-A1C3CE53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3B51-0241-7042-846A-BF0AE31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3934-BAB2-0744-BD3D-41B3E2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0087-4BC3-FD47-AF9B-E809042B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DCDE-B586-524C-8AF8-0A953FD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8CC7-231B-5A48-A04F-436059A2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27FAA-4245-DD41-954B-89F3E6C0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8DF6F-309C-564A-A614-6665EA5E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929DB-0FD9-B247-AF43-8B1FFB1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79079-4B6F-6C49-91A9-BD913B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37AA-81B0-9445-89F4-486EC8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3570-08E7-4344-BA79-027BDB9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D6603-A22E-1345-B2F4-094CBF9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52146-D8E2-DB47-9644-725824FB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871B-96E9-B444-8F53-F5E17B6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87E24-FEE9-264E-9A21-E8A7AE1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FAFF-6480-0545-A5BC-17E0B6B5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C5D7-88EF-684E-B01F-901FD5B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97EF-5973-0846-9AD0-81B09E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17C9-6C24-3B49-8D4A-11AE3E2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7D08-CBA5-AC40-B29E-42E1813D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CF977-FF92-AA4E-8EC8-66CFD795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E8D7-6293-1A45-8C0F-2828909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2A59-FC3D-2549-9002-E091410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EE15-73AC-C14A-859B-E5B36691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6A439-DB1C-274A-B9B9-118C2B61D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40802-3561-3840-B779-1EDCCD84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3B7C7-0D53-B34E-9F0B-FCC8BB3C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21E18-C14E-6E4E-8B01-4AD33BDD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E292-0FE8-E645-ADE7-8AC804A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92323-4F1E-9241-8494-4C96DCF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EDCA-29CA-6845-BA7F-6A5458D7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331AF-03A6-2546-A95D-AB279C27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6E38-625A-F844-9B18-041648D8D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B7D6-5874-3F4E-A885-20EA5D67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807" y="86771"/>
            <a:ext cx="8852338" cy="1171335"/>
          </a:xfrm>
        </p:spPr>
        <p:txBody>
          <a:bodyPr>
            <a:noAutofit/>
          </a:bodyPr>
          <a:lstStyle/>
          <a:p>
            <a:r>
              <a:rPr lang="en-US" sz="2800">
                <a:cs typeface="KufiStandardGK" pitchFamily="2" charset="-78"/>
              </a:rPr>
              <a:t>CSSI Element: The Synthesis Genome: </a:t>
            </a:r>
            <a:br>
              <a:rPr lang="en-US" sz="2800">
                <a:cs typeface="KufiStandardGK" pitchFamily="2" charset="-78"/>
              </a:rPr>
            </a:br>
            <a:r>
              <a:rPr lang="en-US" sz="2800">
                <a:cs typeface="KufiStandardGK" pitchFamily="2" charset="-78"/>
              </a:rPr>
              <a:t>Data Mining for Synthesis of New Materials</a:t>
            </a:r>
            <a:br>
              <a:rPr lang="en-US" sz="2800">
                <a:cs typeface="KufiStandardGK" pitchFamily="2" charset="-78"/>
              </a:rPr>
            </a:br>
            <a:r>
              <a:rPr lang="en-US" sz="1800">
                <a:cs typeface="KufiStandardGK" pitchFamily="2" charset="-78"/>
              </a:rPr>
              <a:t>PI: Olivetti, Ceder, and McCallum</a:t>
            </a:r>
            <a:br>
              <a:rPr lang="en-US" sz="1800">
                <a:cs typeface="KufiStandardGK" pitchFamily="2" charset="-78"/>
              </a:rPr>
            </a:br>
            <a:r>
              <a:rPr lang="en-US" sz="1800">
                <a:cs typeface="KufiStandardGK" pitchFamily="2" charset="-78"/>
              </a:rPr>
              <a:t>Institutions: Massachusetts Institute of Technology; UCalifornia, Berkeley; UMass, Amherst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22" y="259491"/>
            <a:ext cx="859565" cy="863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413169" y="1123049"/>
            <a:ext cx="1930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#: DMREF 1922311, 1922372, and 1922090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21A8-3D43-CF46-AD41-FA21358F2DF2}"/>
              </a:ext>
            </a:extLst>
          </p:cNvPr>
          <p:cNvSpPr/>
          <p:nvPr/>
        </p:nvSpPr>
        <p:spPr>
          <a:xfrm>
            <a:off x="2452603" y="1320467"/>
            <a:ext cx="8975834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23B-7E84-C442-8816-5D21FC3EC643}"/>
              </a:ext>
            </a:extLst>
          </p:cNvPr>
          <p:cNvSpPr txBox="1"/>
          <p:nvPr/>
        </p:nvSpPr>
        <p:spPr>
          <a:xfrm>
            <a:off x="3878018" y="6429232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NSF CSSI PI Meeting, Seattle, WA, Feb. 13-14,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34AD8-C3A3-4BA3-9338-8FD32025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9" y="1839687"/>
            <a:ext cx="4576164" cy="45895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2C117A3-7A52-4B2E-976A-6CD6DDE0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550" y="1527316"/>
            <a:ext cx="7030134" cy="21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 defTabSz="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None/>
            </a:pPr>
            <a:r>
              <a:rPr lang="en-US" sz="1600" u="sng" dirty="0">
                <a:solidFill>
                  <a:srgbClr val="000000"/>
                </a:solidFill>
              </a:rPr>
              <a:t>Objectives</a:t>
            </a:r>
          </a:p>
          <a:p>
            <a:pPr marL="171450" indent="-171450" defTabSz="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Automatically curate the descriptions of materials synthesis from research articles and patents into structured, human-readable representations of known target materials with their physical properties; </a:t>
            </a:r>
          </a:p>
          <a:p>
            <a:pPr marL="171450" indent="-171450" defTabSz="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Analyze these to identify common synthesis subroutines which correspond to desired target properties, and; </a:t>
            </a:r>
          </a:p>
          <a:p>
            <a:pPr marL="171450" indent="-171450" defTabSz="231775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Develop approaches that suggest hypotheses of synthesis driving conditions and models that may generate new, executable synthesis approaches given a target material (or material properties).</a:t>
            </a:r>
          </a:p>
        </p:txBody>
      </p:sp>
      <p:pic>
        <p:nvPicPr>
          <p:cNvPr id="24" name="Picture 23" descr="Image result for zeolites">
            <a:extLst>
              <a:ext uri="{FF2B5EF4-FFF2-40B4-BE49-F238E27FC236}">
                <a16:creationId xmlns:a16="http://schemas.microsoft.com/office/drawing/2014/main" id="{390AB102-0881-48C2-939A-2B1DB12C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8" y="4696466"/>
            <a:ext cx="1581885" cy="13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0F78E16-8E04-4E74-A706-E80AB3CC7B13}"/>
              </a:ext>
            </a:extLst>
          </p:cNvPr>
          <p:cNvSpPr txBox="1"/>
          <p:nvPr/>
        </p:nvSpPr>
        <p:spPr>
          <a:xfrm>
            <a:off x="7573460" y="3989006"/>
            <a:ext cx="178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Directing zeolite crystallization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AD13F5-5B6C-4A68-9743-734F2C3DBA79}"/>
              </a:ext>
            </a:extLst>
          </p:cNvPr>
          <p:cNvSpPr txBox="1"/>
          <p:nvPr/>
        </p:nvSpPr>
        <p:spPr>
          <a:xfrm>
            <a:off x="5347253" y="3866321"/>
            <a:ext cx="210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Inorganic materials synthesis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857BB1-8489-43CA-9192-091C14A7CF4A}"/>
              </a:ext>
            </a:extLst>
          </p:cNvPr>
          <p:cNvSpPr txBox="1"/>
          <p:nvPr/>
        </p:nvSpPr>
        <p:spPr>
          <a:xfrm>
            <a:off x="9857728" y="4010945"/>
            <a:ext cx="210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Solid state electrolyte</a:t>
            </a:r>
          </a:p>
          <a:p>
            <a:pPr algn="ctr"/>
            <a:r>
              <a:rPr lang="en-US" sz="1600" dirty="0"/>
              <a:t>devices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86EE3402-ED6C-428C-96DB-713D11659D8A}"/>
              </a:ext>
            </a:extLst>
          </p:cNvPr>
          <p:cNvSpPr/>
          <p:nvPr/>
        </p:nvSpPr>
        <p:spPr>
          <a:xfrm>
            <a:off x="9903432" y="5479743"/>
            <a:ext cx="2144683" cy="741014"/>
          </a:xfrm>
          <a:prstGeom prst="cube">
            <a:avLst>
              <a:gd name="adj" fmla="val 90983"/>
            </a:avLst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7F7280A9-16F1-44C8-8C22-D77DEFFD7EBC}"/>
              </a:ext>
            </a:extLst>
          </p:cNvPr>
          <p:cNvSpPr/>
          <p:nvPr/>
        </p:nvSpPr>
        <p:spPr>
          <a:xfrm>
            <a:off x="9903431" y="5263709"/>
            <a:ext cx="2144683" cy="741014"/>
          </a:xfrm>
          <a:prstGeom prst="cube">
            <a:avLst>
              <a:gd name="adj" fmla="val 90983"/>
            </a:avLst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3829EDD3-93C1-4A43-82DD-5DC74711F568}"/>
              </a:ext>
            </a:extLst>
          </p:cNvPr>
          <p:cNvSpPr/>
          <p:nvPr/>
        </p:nvSpPr>
        <p:spPr>
          <a:xfrm>
            <a:off x="9903430" y="5207212"/>
            <a:ext cx="2144683" cy="741014"/>
          </a:xfrm>
          <a:prstGeom prst="cube">
            <a:avLst>
              <a:gd name="adj" fmla="val 90983"/>
            </a:avLst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56389AF7-2943-434C-B391-CA607E027794}"/>
              </a:ext>
            </a:extLst>
          </p:cNvPr>
          <p:cNvSpPr/>
          <p:nvPr/>
        </p:nvSpPr>
        <p:spPr>
          <a:xfrm>
            <a:off x="9903430" y="5150715"/>
            <a:ext cx="2144683" cy="741014"/>
          </a:xfrm>
          <a:prstGeom prst="cube">
            <a:avLst>
              <a:gd name="adj" fmla="val 90983"/>
            </a:avLst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5A39F2B3-6717-4949-B10D-5A49D2377AF7}"/>
              </a:ext>
            </a:extLst>
          </p:cNvPr>
          <p:cNvSpPr/>
          <p:nvPr/>
        </p:nvSpPr>
        <p:spPr>
          <a:xfrm>
            <a:off x="9903429" y="5094218"/>
            <a:ext cx="2144683" cy="741014"/>
          </a:xfrm>
          <a:prstGeom prst="cube">
            <a:avLst>
              <a:gd name="adj" fmla="val 90983"/>
            </a:avLst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13377B4E-231C-4C0D-B8B7-800103A0988C}"/>
              </a:ext>
            </a:extLst>
          </p:cNvPr>
          <p:cNvSpPr/>
          <p:nvPr/>
        </p:nvSpPr>
        <p:spPr>
          <a:xfrm>
            <a:off x="9903433" y="4864953"/>
            <a:ext cx="2144683" cy="741014"/>
          </a:xfrm>
          <a:prstGeom prst="cube">
            <a:avLst>
              <a:gd name="adj" fmla="val 90983"/>
            </a:avLst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234783F4-C568-4093-9160-CD13AC14C6C6}"/>
              </a:ext>
            </a:extLst>
          </p:cNvPr>
          <p:cNvSpPr/>
          <p:nvPr/>
        </p:nvSpPr>
        <p:spPr>
          <a:xfrm>
            <a:off x="9903425" y="4637327"/>
            <a:ext cx="2144683" cy="741014"/>
          </a:xfrm>
          <a:prstGeom prst="cube">
            <a:avLst>
              <a:gd name="adj" fmla="val 90983"/>
            </a:avLst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E9078F12-D650-4ABA-AEC6-3043A583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90" y="4864953"/>
            <a:ext cx="1498746" cy="167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CE87844-7843-4BA8-8EBD-D08F076A805D}"/>
              </a:ext>
            </a:extLst>
          </p:cNvPr>
          <p:cNvGrpSpPr/>
          <p:nvPr/>
        </p:nvGrpSpPr>
        <p:grpSpPr>
          <a:xfrm>
            <a:off x="5868822" y="4584651"/>
            <a:ext cx="1259089" cy="1602365"/>
            <a:chOff x="3238579" y="4200675"/>
            <a:chExt cx="1259089" cy="160236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3BE73D6-4C00-492D-B068-49AC86CE1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431" t="4571" r="46362" b="9484"/>
            <a:stretch/>
          </p:blipFill>
          <p:spPr>
            <a:xfrm>
              <a:off x="3238579" y="4200675"/>
              <a:ext cx="1259089" cy="160236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D9407D-4169-4779-BE04-788C8A88F833}"/>
                </a:ext>
              </a:extLst>
            </p:cNvPr>
            <p:cNvSpPr/>
            <p:nvPr/>
          </p:nvSpPr>
          <p:spPr>
            <a:xfrm>
              <a:off x="3777652" y="4401323"/>
              <a:ext cx="125027" cy="12502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17E292-AA7E-4447-9C04-64A0185C3B2A}"/>
                </a:ext>
              </a:extLst>
            </p:cNvPr>
            <p:cNvSpPr/>
            <p:nvPr/>
          </p:nvSpPr>
          <p:spPr>
            <a:xfrm>
              <a:off x="3806571" y="4789687"/>
              <a:ext cx="125027" cy="12502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7207EBE-6E22-4E0E-86FA-F8C274165353}"/>
                </a:ext>
              </a:extLst>
            </p:cNvPr>
            <p:cNvSpPr/>
            <p:nvPr/>
          </p:nvSpPr>
          <p:spPr>
            <a:xfrm>
              <a:off x="4086381" y="5008948"/>
              <a:ext cx="125027" cy="12502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4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KufiStandardGK</vt:lpstr>
      <vt:lpstr>Office Theme</vt:lpstr>
      <vt:lpstr>CSSI Element: The Synthesis Genome:  Data Mining for Synthesis of New Materials PI: Olivetti, Ceder, and McCallum Institutions: Massachusetts Institute of Technology; UCalifornia, Berkeley; UMass, Amherst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Elsa Olivetti</cp:lastModifiedBy>
  <cp:revision>8</cp:revision>
  <dcterms:created xsi:type="dcterms:W3CDTF">2019-12-01T23:22:22Z</dcterms:created>
  <dcterms:modified xsi:type="dcterms:W3CDTF">2020-02-05T03:48:44Z</dcterms:modified>
</cp:coreProperties>
</file>