
<file path=[Content_Types].xml><?xml version="1.0" encoding="utf-8"?>
<Types xmlns="http://schemas.openxmlformats.org/package/2006/content-types">
  <Default Extension="png" ContentType="image/png"/>
  <Default Extension="svg" ContentType="image/svg+xml"/>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5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3"/>
  </p:normalViewPr>
  <p:slideViewPr>
    <p:cSldViewPr snapToGrid="0" snapToObjects="1">
      <p:cViewPr>
        <p:scale>
          <a:sx n="20" d="100"/>
          <a:sy n="20" d="100"/>
        </p:scale>
        <p:origin x="237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841F1E-2CB0-094A-B110-78047D70D781}"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241751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41F1E-2CB0-094A-B110-78047D70D781}"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302384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41F1E-2CB0-094A-B110-78047D70D781}"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12801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41F1E-2CB0-094A-B110-78047D70D781}"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149259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841F1E-2CB0-094A-B110-78047D70D781}"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342562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841F1E-2CB0-094A-B110-78047D70D781}"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148625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841F1E-2CB0-094A-B110-78047D70D781}"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12300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841F1E-2CB0-094A-B110-78047D70D781}"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411109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41F1E-2CB0-094A-B110-78047D70D781}"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174894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C841F1E-2CB0-094A-B110-78047D70D781}"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283258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C841F1E-2CB0-094A-B110-78047D70D781}"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47BA5-8936-A443-B10A-71157A28B996}" type="slidenum">
              <a:rPr lang="en-US" smtClean="0"/>
              <a:t>‹#›</a:t>
            </a:fld>
            <a:endParaRPr lang="en-US"/>
          </a:p>
        </p:txBody>
      </p:sp>
    </p:spTree>
    <p:extLst>
      <p:ext uri="{BB962C8B-B14F-4D97-AF65-F5344CB8AC3E}">
        <p14:creationId xmlns:p14="http://schemas.microsoft.com/office/powerpoint/2010/main" val="294409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C841F1E-2CB0-094A-B110-78047D70D781}" type="datetimeFigureOut">
              <a:rPr lang="en-US" smtClean="0"/>
              <a:t>2/4/2020</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5C47BA5-8936-A443-B10A-71157A28B996}" type="slidenum">
              <a:rPr lang="en-US" smtClean="0"/>
              <a:t>‹#›</a:t>
            </a:fld>
            <a:endParaRPr lang="en-US"/>
          </a:p>
        </p:txBody>
      </p:sp>
    </p:spTree>
    <p:extLst>
      <p:ext uri="{BB962C8B-B14F-4D97-AF65-F5344CB8AC3E}">
        <p14:creationId xmlns:p14="http://schemas.microsoft.com/office/powerpoint/2010/main" val="482854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emf"/><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tmp"/><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2D1659DF-2F6C-400C-B128-4F0573F7BE50}"/>
              </a:ext>
            </a:extLst>
          </p:cNvPr>
          <p:cNvGrpSpPr/>
          <p:nvPr/>
        </p:nvGrpSpPr>
        <p:grpSpPr>
          <a:xfrm>
            <a:off x="11284275" y="31383927"/>
            <a:ext cx="10523139" cy="1535373"/>
            <a:chOff x="830808" y="5303609"/>
            <a:chExt cx="10523139" cy="1535373"/>
          </a:xfrm>
        </p:grpSpPr>
        <p:pic>
          <p:nvPicPr>
            <p:cNvPr id="86" name="Picture 85">
              <a:extLst>
                <a:ext uri="{FF2B5EF4-FFF2-40B4-BE49-F238E27FC236}">
                  <a16:creationId xmlns:a16="http://schemas.microsoft.com/office/drawing/2014/main" id="{6A721A76-8671-4EA0-B3B7-80CABA87BE91}"/>
                </a:ext>
              </a:extLst>
            </p:cNvPr>
            <p:cNvPicPr>
              <a:picLocks noChangeAspect="1"/>
            </p:cNvPicPr>
            <p:nvPr/>
          </p:nvPicPr>
          <p:blipFill rotWithShape="1">
            <a:blip r:embed="rId2"/>
            <a:srcRect t="12542" b="9618"/>
            <a:stretch/>
          </p:blipFill>
          <p:spPr>
            <a:xfrm>
              <a:off x="830808" y="5303609"/>
              <a:ext cx="8841890" cy="1535373"/>
            </a:xfrm>
            <a:prstGeom prst="rect">
              <a:avLst/>
            </a:prstGeom>
          </p:spPr>
        </p:pic>
        <p:pic>
          <p:nvPicPr>
            <p:cNvPr id="87" name="Picture 86" descr="PastedGraphic-2.pdf - Adobe Acrobat Pro DC">
              <a:extLst>
                <a:ext uri="{FF2B5EF4-FFF2-40B4-BE49-F238E27FC236}">
                  <a16:creationId xmlns:a16="http://schemas.microsoft.com/office/drawing/2014/main" id="{CA3C2D87-7902-47E0-A973-81DE3D5E97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9" t="36418" r="5740" b="23661"/>
            <a:stretch/>
          </p:blipFill>
          <p:spPr>
            <a:xfrm>
              <a:off x="9380163" y="5714014"/>
              <a:ext cx="1973784" cy="550308"/>
            </a:xfrm>
            <a:prstGeom prst="rect">
              <a:avLst/>
            </a:prstGeom>
          </p:spPr>
        </p:pic>
      </p:grpSp>
      <p:sp>
        <p:nvSpPr>
          <p:cNvPr id="2" name="Title 1">
            <a:extLst>
              <a:ext uri="{FF2B5EF4-FFF2-40B4-BE49-F238E27FC236}">
                <a16:creationId xmlns:a16="http://schemas.microsoft.com/office/drawing/2014/main" id="{4D06EF29-09D4-914E-B1B9-5D7C09DDF60E}"/>
              </a:ext>
            </a:extLst>
          </p:cNvPr>
          <p:cNvSpPr>
            <a:spLocks noGrp="1"/>
          </p:cNvSpPr>
          <p:nvPr>
            <p:ph type="title"/>
          </p:nvPr>
        </p:nvSpPr>
        <p:spPr>
          <a:xfrm>
            <a:off x="4422053" y="553981"/>
            <a:ext cx="15934208" cy="2108403"/>
          </a:xfrm>
        </p:spPr>
        <p:txBody>
          <a:bodyPr>
            <a:normAutofit fontScale="90000"/>
          </a:bodyPr>
          <a:lstStyle/>
          <a:p>
            <a:r>
              <a:rPr lang="en-US" sz="5040" dirty="0">
                <a:cs typeface="KufiStandardGK" pitchFamily="2" charset="-78"/>
              </a:rPr>
              <a:t>CSSI Element: The Synthesis Genome: </a:t>
            </a:r>
            <a:br>
              <a:rPr lang="en-US" sz="5040" dirty="0">
                <a:cs typeface="KufiStandardGK" pitchFamily="2" charset="-78"/>
              </a:rPr>
            </a:br>
            <a:r>
              <a:rPr lang="en-US" sz="5040" dirty="0">
                <a:cs typeface="KufiStandardGK" pitchFamily="2" charset="-78"/>
              </a:rPr>
              <a:t>Data Mining for Synthesis of New Materials</a:t>
            </a:r>
            <a:br>
              <a:rPr lang="en-US" sz="5040" dirty="0">
                <a:cs typeface="KufiStandardGK" pitchFamily="2" charset="-78"/>
              </a:rPr>
            </a:br>
            <a:r>
              <a:rPr lang="en-US" sz="3600" dirty="0">
                <a:cs typeface="KufiStandardGK" pitchFamily="2" charset="-78"/>
              </a:rPr>
              <a:t>PI: Olivetti, </a:t>
            </a:r>
            <a:r>
              <a:rPr lang="en-US" sz="3600" dirty="0" err="1">
                <a:cs typeface="KufiStandardGK" pitchFamily="2" charset="-78"/>
              </a:rPr>
              <a:t>Ceder</a:t>
            </a:r>
            <a:r>
              <a:rPr lang="en-US" sz="3600" dirty="0">
                <a:cs typeface="KufiStandardGK" pitchFamily="2" charset="-78"/>
              </a:rPr>
              <a:t>, and McCallum</a:t>
            </a:r>
            <a:br>
              <a:rPr lang="en-US" sz="3600" dirty="0">
                <a:cs typeface="KufiStandardGK" pitchFamily="2" charset="-78"/>
              </a:rPr>
            </a:br>
            <a:r>
              <a:rPr lang="en-US" sz="3600" dirty="0">
                <a:cs typeface="KufiStandardGK" pitchFamily="2" charset="-78"/>
              </a:rPr>
              <a:t>Institutions: Massachusetts Institute of Technology; </a:t>
            </a:r>
            <a:r>
              <a:rPr lang="en-US" sz="3600" dirty="0" err="1">
                <a:cs typeface="KufiStandardGK" pitchFamily="2" charset="-78"/>
              </a:rPr>
              <a:t>UCalifornia</a:t>
            </a:r>
            <a:r>
              <a:rPr lang="en-US" sz="3600" dirty="0">
                <a:cs typeface="KufiStandardGK" pitchFamily="2" charset="-78"/>
              </a:rPr>
              <a:t>, Berkeley; UMass, Amherst</a:t>
            </a:r>
            <a:endParaRPr lang="en-US" dirty="0"/>
          </a:p>
        </p:txBody>
      </p:sp>
      <p:pic>
        <p:nvPicPr>
          <p:cNvPr id="5" name="Content Placeholder 4">
            <a:extLst>
              <a:ext uri="{FF2B5EF4-FFF2-40B4-BE49-F238E27FC236}">
                <a16:creationId xmlns:a16="http://schemas.microsoft.com/office/drawing/2014/main" id="{E93110DE-3E88-AD43-96A4-8D3B9C97EDA2}"/>
              </a:ext>
            </a:extLst>
          </p:cNvPr>
          <p:cNvPicPr>
            <a:picLocks noGrp="1" noChangeAspect="1"/>
          </p:cNvPicPr>
          <p:nvPr>
            <p:ph idx="1"/>
          </p:nvPr>
        </p:nvPicPr>
        <p:blipFill>
          <a:blip r:embed="rId4"/>
          <a:stretch>
            <a:fillRect/>
          </a:stretch>
        </p:blipFill>
        <p:spPr>
          <a:xfrm>
            <a:off x="1485201" y="746484"/>
            <a:ext cx="1547217" cy="1554404"/>
          </a:xfrm>
        </p:spPr>
      </p:pic>
      <p:sp>
        <p:nvSpPr>
          <p:cNvPr id="6" name="TextBox 5">
            <a:extLst>
              <a:ext uri="{FF2B5EF4-FFF2-40B4-BE49-F238E27FC236}">
                <a16:creationId xmlns:a16="http://schemas.microsoft.com/office/drawing/2014/main" id="{AA668DB0-FB9F-A845-A580-BBE89A910153}"/>
              </a:ext>
            </a:extLst>
          </p:cNvPr>
          <p:cNvSpPr txBox="1"/>
          <p:nvPr/>
        </p:nvSpPr>
        <p:spPr>
          <a:xfrm>
            <a:off x="946906" y="2300888"/>
            <a:ext cx="3225043" cy="867930"/>
          </a:xfrm>
          <a:prstGeom prst="rect">
            <a:avLst/>
          </a:prstGeom>
          <a:noFill/>
        </p:spPr>
        <p:txBody>
          <a:bodyPr wrap="square" rtlCol="0">
            <a:spAutoFit/>
          </a:bodyPr>
          <a:lstStyle/>
          <a:p>
            <a:r>
              <a:rPr lang="en-US" sz="2520" dirty="0"/>
              <a:t>Award #: 1922311, 1922372, and 1922090</a:t>
            </a:r>
          </a:p>
        </p:txBody>
      </p:sp>
      <p:sp>
        <p:nvSpPr>
          <p:cNvPr id="9" name="Rectangle 8">
            <a:extLst>
              <a:ext uri="{FF2B5EF4-FFF2-40B4-BE49-F238E27FC236}">
                <a16:creationId xmlns:a16="http://schemas.microsoft.com/office/drawing/2014/main" id="{76CD21A8-3D43-CF46-AD41-FA21358F2DF2}"/>
              </a:ext>
            </a:extLst>
          </p:cNvPr>
          <p:cNvSpPr/>
          <p:nvPr/>
        </p:nvSpPr>
        <p:spPr>
          <a:xfrm>
            <a:off x="4617886" y="2656242"/>
            <a:ext cx="16156501" cy="82294"/>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sp>
        <p:nvSpPr>
          <p:cNvPr id="7" name="TextBox 2">
            <a:extLst>
              <a:ext uri="{FF2B5EF4-FFF2-40B4-BE49-F238E27FC236}">
                <a16:creationId xmlns:a16="http://schemas.microsoft.com/office/drawing/2014/main" id="{E488323B-7E84-C442-8816-5D21FC3EC643}"/>
              </a:ext>
            </a:extLst>
          </p:cNvPr>
          <p:cNvSpPr txBox="1"/>
          <p:nvPr/>
        </p:nvSpPr>
        <p:spPr>
          <a:xfrm>
            <a:off x="15900400" y="177521"/>
            <a:ext cx="5510399" cy="36933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50000"/>
                    <a:lumOff val="50000"/>
                  </a:schemeClr>
                </a:solidFill>
              </a:rPr>
              <a:t>NSF CSSI PI Meeting, Seattle, WA, Feb. 13-14, 2020</a:t>
            </a:r>
          </a:p>
        </p:txBody>
      </p:sp>
      <p:pic>
        <p:nvPicPr>
          <p:cNvPr id="8" name="Picture 2">
            <a:extLst>
              <a:ext uri="{FF2B5EF4-FFF2-40B4-BE49-F238E27FC236}">
                <a16:creationId xmlns:a16="http://schemas.microsoft.com/office/drawing/2014/main" id="{3D344DEF-02B3-4119-898A-B749D8847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9159" y="4929975"/>
            <a:ext cx="5322799" cy="2354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A85050B8-7641-4A98-A4F1-D23905039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9209" y="8014438"/>
            <a:ext cx="3430814"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E2DA160D-0963-424F-83EE-925FEBD2F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954" y="7207821"/>
            <a:ext cx="5077197" cy="84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AE4CB6A4-31B8-411D-B196-846E65825FA2}"/>
              </a:ext>
            </a:extLst>
          </p:cNvPr>
          <p:cNvSpPr/>
          <p:nvPr/>
        </p:nvSpPr>
        <p:spPr>
          <a:xfrm>
            <a:off x="8979747" y="9346569"/>
            <a:ext cx="7649812" cy="1938992"/>
          </a:xfrm>
          <a:prstGeom prst="rect">
            <a:avLst/>
          </a:prstGeom>
        </p:spPr>
        <p:txBody>
          <a:bodyPr wrap="square">
            <a:spAutoFit/>
          </a:bodyPr>
          <a:lstStyle/>
          <a:p>
            <a:pPr algn="ctr" defTabSz="914400" fontAlgn="base">
              <a:spcBef>
                <a:spcPct val="0"/>
              </a:spcBef>
              <a:spcAft>
                <a:spcPct val="0"/>
              </a:spcAft>
            </a:pPr>
            <a:r>
              <a:rPr lang="en-US" sz="3000" b="1" dirty="0">
                <a:solidFill>
                  <a:prstClr val="black"/>
                </a:solidFill>
                <a:latin typeface="+mj-lt"/>
              </a:rPr>
              <a:t>“current understanding of synthetic factors and the resulting solid state materials structure is largely achieved on a case-by-case basis” </a:t>
            </a:r>
            <a:br>
              <a:rPr lang="en-US" sz="3000" b="1" dirty="0">
                <a:solidFill>
                  <a:prstClr val="black"/>
                </a:solidFill>
                <a:latin typeface="+mj-lt"/>
              </a:rPr>
            </a:br>
            <a:r>
              <a:rPr lang="en-US" sz="3000" b="1" dirty="0">
                <a:solidFill>
                  <a:prstClr val="black"/>
                </a:solidFill>
                <a:latin typeface="+mj-lt"/>
              </a:rPr>
              <a:t>– MPSAC 2014</a:t>
            </a:r>
          </a:p>
        </p:txBody>
      </p:sp>
      <p:sp>
        <p:nvSpPr>
          <p:cNvPr id="13" name="Rectangle 12">
            <a:extLst>
              <a:ext uri="{FF2B5EF4-FFF2-40B4-BE49-F238E27FC236}">
                <a16:creationId xmlns:a16="http://schemas.microsoft.com/office/drawing/2014/main" id="{1E22A299-A4F2-47D6-941B-2AF63DA25CFC}"/>
              </a:ext>
            </a:extLst>
          </p:cNvPr>
          <p:cNvSpPr/>
          <p:nvPr/>
        </p:nvSpPr>
        <p:spPr>
          <a:xfrm>
            <a:off x="14864620" y="5032459"/>
            <a:ext cx="6794139" cy="1938992"/>
          </a:xfrm>
          <a:prstGeom prst="rect">
            <a:avLst/>
          </a:prstGeom>
        </p:spPr>
        <p:txBody>
          <a:bodyPr wrap="square">
            <a:spAutoFit/>
          </a:bodyPr>
          <a:lstStyle/>
          <a:p>
            <a:pPr algn="ctr" defTabSz="914400"/>
            <a:r>
              <a:rPr lang="en-US" sz="3000" b="1" dirty="0">
                <a:solidFill>
                  <a:prstClr val="black"/>
                </a:solidFill>
                <a:latin typeface="+mj-lt"/>
              </a:rPr>
              <a:t>Key challenge: “How do we design and perfect atom- and energy-efficient </a:t>
            </a:r>
            <a:r>
              <a:rPr lang="en-US" sz="3000" b="1" u="sng" dirty="0">
                <a:solidFill>
                  <a:prstClr val="black"/>
                </a:solidFill>
                <a:latin typeface="+mj-lt"/>
              </a:rPr>
              <a:t>synthesis</a:t>
            </a:r>
            <a:r>
              <a:rPr lang="en-US" sz="3000" b="1" dirty="0">
                <a:solidFill>
                  <a:prstClr val="black"/>
                </a:solidFill>
                <a:latin typeface="+mj-lt"/>
              </a:rPr>
              <a:t> of revolutionary new forms of matter with tailored properties?” </a:t>
            </a:r>
          </a:p>
        </p:txBody>
      </p:sp>
      <p:sp>
        <p:nvSpPr>
          <p:cNvPr id="14" name="Rectangle 13">
            <a:extLst>
              <a:ext uri="{FF2B5EF4-FFF2-40B4-BE49-F238E27FC236}">
                <a16:creationId xmlns:a16="http://schemas.microsoft.com/office/drawing/2014/main" id="{433E498A-AB2E-4B5C-AF0D-9EF58FD572AD}"/>
              </a:ext>
            </a:extLst>
          </p:cNvPr>
          <p:cNvSpPr/>
          <p:nvPr/>
        </p:nvSpPr>
        <p:spPr>
          <a:xfrm>
            <a:off x="9604253" y="7581051"/>
            <a:ext cx="6400800" cy="1477328"/>
          </a:xfrm>
          <a:prstGeom prst="rect">
            <a:avLst/>
          </a:prstGeom>
        </p:spPr>
        <p:txBody>
          <a:bodyPr wrap="square">
            <a:spAutoFit/>
          </a:bodyPr>
          <a:lstStyle/>
          <a:p>
            <a:pPr algn="ctr" defTabSz="914400"/>
            <a:r>
              <a:rPr lang="en-US" sz="3000" b="1" dirty="0">
                <a:solidFill>
                  <a:prstClr val="black"/>
                </a:solidFill>
                <a:latin typeface="+mj-lt"/>
              </a:rPr>
              <a:t>“In other words, we are ‘discovering’ exciting new materials we are unable to produce.” –BESAC 2015</a:t>
            </a:r>
            <a:endParaRPr lang="en-US" sz="3000" dirty="0">
              <a:solidFill>
                <a:prstClr val="black"/>
              </a:solidFill>
              <a:latin typeface="+mj-lt"/>
            </a:endParaRPr>
          </a:p>
        </p:txBody>
      </p:sp>
      <p:sp>
        <p:nvSpPr>
          <p:cNvPr id="15" name="Rectangle 14">
            <a:extLst>
              <a:ext uri="{FF2B5EF4-FFF2-40B4-BE49-F238E27FC236}">
                <a16:creationId xmlns:a16="http://schemas.microsoft.com/office/drawing/2014/main" id="{29AD02C1-3F03-4F15-ACA9-7CC66778E608}"/>
              </a:ext>
            </a:extLst>
          </p:cNvPr>
          <p:cNvSpPr/>
          <p:nvPr/>
        </p:nvSpPr>
        <p:spPr>
          <a:xfrm>
            <a:off x="8771357" y="6514251"/>
            <a:ext cx="2448002" cy="768255"/>
          </a:xfrm>
          <a:prstGeom prst="rect">
            <a:avLst/>
          </a:prstGeom>
          <a:solidFill>
            <a:sysClr val="window" lastClr="FFFFFF"/>
          </a:solidFill>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a:cs typeface="Arial"/>
            </a:endParaRPr>
          </a:p>
        </p:txBody>
      </p:sp>
      <p:pic>
        <p:nvPicPr>
          <p:cNvPr id="16" name="Picture 15">
            <a:extLst>
              <a:ext uri="{FF2B5EF4-FFF2-40B4-BE49-F238E27FC236}">
                <a16:creationId xmlns:a16="http://schemas.microsoft.com/office/drawing/2014/main" id="{756B0074-6752-4DB3-93E7-618B96B356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50974" y="7098695"/>
            <a:ext cx="2163763" cy="543967"/>
          </a:xfrm>
          <a:prstGeom prst="rect">
            <a:avLst/>
          </a:prstGeom>
        </p:spPr>
      </p:pic>
      <p:sp>
        <p:nvSpPr>
          <p:cNvPr id="17" name="Text Box 12">
            <a:extLst>
              <a:ext uri="{FF2B5EF4-FFF2-40B4-BE49-F238E27FC236}">
                <a16:creationId xmlns:a16="http://schemas.microsoft.com/office/drawing/2014/main" id="{6229253E-6F00-46D7-8991-34267EB0AEDD}"/>
              </a:ext>
            </a:extLst>
          </p:cNvPr>
          <p:cNvSpPr txBox="1">
            <a:spLocks noChangeArrowheads="1"/>
          </p:cNvSpPr>
          <p:nvPr/>
        </p:nvSpPr>
        <p:spPr bwMode="auto">
          <a:xfrm>
            <a:off x="6400800" y="2939628"/>
            <a:ext cx="9144000" cy="731520"/>
          </a:xfrm>
          <a:prstGeom prst="rect">
            <a:avLst/>
          </a:prstGeom>
          <a:solidFill>
            <a:srgbClr val="FFFFFF"/>
          </a:solidFill>
          <a:ln w="9525">
            <a:noFill/>
            <a:miter lim="800000"/>
            <a:headEnd/>
            <a:tailEnd/>
          </a:ln>
          <a:effectLst/>
        </p:spPr>
        <p:txBody>
          <a:bodyPr lIns="78373" tIns="39187" rIns="78373" bIns="39187"/>
          <a:lstStyle/>
          <a:p>
            <a:pPr algn="ctr" defTabSz="4386263">
              <a:spcBef>
                <a:spcPct val="0"/>
              </a:spcBef>
            </a:pPr>
            <a:r>
              <a:rPr lang="en-US" sz="4400" dirty="0">
                <a:solidFill>
                  <a:srgbClr val="993333"/>
                </a:solidFill>
              </a:rPr>
              <a:t>Project Motivation and Opportunity</a:t>
            </a:r>
          </a:p>
        </p:txBody>
      </p:sp>
      <p:sp>
        <p:nvSpPr>
          <p:cNvPr id="18" name="Title 1">
            <a:extLst>
              <a:ext uri="{FF2B5EF4-FFF2-40B4-BE49-F238E27FC236}">
                <a16:creationId xmlns:a16="http://schemas.microsoft.com/office/drawing/2014/main" id="{8841CC8E-10B3-4FB4-B791-DF20106D279F}"/>
              </a:ext>
            </a:extLst>
          </p:cNvPr>
          <p:cNvSpPr txBox="1">
            <a:spLocks/>
          </p:cNvSpPr>
          <p:nvPr/>
        </p:nvSpPr>
        <p:spPr bwMode="auto">
          <a:xfrm>
            <a:off x="9384946" y="3834744"/>
            <a:ext cx="12070080" cy="1093445"/>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l" rtl="0" eaLnBrk="1" fontAlgn="base" hangingPunct="1">
              <a:spcBef>
                <a:spcPct val="0"/>
              </a:spcBef>
              <a:spcAft>
                <a:spcPct val="0"/>
              </a:spcAft>
              <a:defRPr sz="3000" b="1">
                <a:solidFill>
                  <a:srgbClr val="993333"/>
                </a:solidFill>
                <a:latin typeface="+mj-lt"/>
                <a:ea typeface="+mj-ea"/>
                <a:cs typeface="+mj-cs"/>
              </a:defRPr>
            </a:lvl1pPr>
            <a:lvl2pPr algn="l" rtl="0" eaLnBrk="1" fontAlgn="base" hangingPunct="1">
              <a:spcBef>
                <a:spcPct val="0"/>
              </a:spcBef>
              <a:spcAft>
                <a:spcPct val="0"/>
              </a:spcAft>
              <a:defRPr sz="3000" b="1">
                <a:solidFill>
                  <a:srgbClr val="993333"/>
                </a:solidFill>
                <a:latin typeface="Trebuchet MS" pitchFamily="34" charset="0"/>
              </a:defRPr>
            </a:lvl2pPr>
            <a:lvl3pPr algn="l" rtl="0" eaLnBrk="1" fontAlgn="base" hangingPunct="1">
              <a:spcBef>
                <a:spcPct val="0"/>
              </a:spcBef>
              <a:spcAft>
                <a:spcPct val="0"/>
              </a:spcAft>
              <a:defRPr sz="3000" b="1">
                <a:solidFill>
                  <a:srgbClr val="993333"/>
                </a:solidFill>
                <a:latin typeface="Trebuchet MS" pitchFamily="34" charset="0"/>
              </a:defRPr>
            </a:lvl3pPr>
            <a:lvl4pPr algn="l" rtl="0" eaLnBrk="1" fontAlgn="base" hangingPunct="1">
              <a:spcBef>
                <a:spcPct val="0"/>
              </a:spcBef>
              <a:spcAft>
                <a:spcPct val="0"/>
              </a:spcAft>
              <a:defRPr sz="3000" b="1">
                <a:solidFill>
                  <a:srgbClr val="993333"/>
                </a:solidFill>
                <a:latin typeface="Trebuchet MS" pitchFamily="34" charset="0"/>
              </a:defRPr>
            </a:lvl4pPr>
            <a:lvl5pPr algn="l" rtl="0" eaLnBrk="1" fontAlgn="base" hangingPunct="1">
              <a:spcBef>
                <a:spcPct val="0"/>
              </a:spcBef>
              <a:spcAft>
                <a:spcPct val="0"/>
              </a:spcAft>
              <a:defRPr sz="3000" b="1">
                <a:solidFill>
                  <a:srgbClr val="993333"/>
                </a:solidFill>
                <a:latin typeface="Trebuchet MS" pitchFamily="34" charset="0"/>
              </a:defRPr>
            </a:lvl5pPr>
            <a:lvl6pPr marL="457200" algn="l" rtl="0" eaLnBrk="1" fontAlgn="base" hangingPunct="1">
              <a:spcBef>
                <a:spcPct val="0"/>
              </a:spcBef>
              <a:spcAft>
                <a:spcPct val="0"/>
              </a:spcAft>
              <a:defRPr sz="3000" b="1">
                <a:solidFill>
                  <a:srgbClr val="993333"/>
                </a:solidFill>
                <a:latin typeface="Trebuchet MS" pitchFamily="34" charset="0"/>
              </a:defRPr>
            </a:lvl6pPr>
            <a:lvl7pPr marL="914400" algn="l" rtl="0" eaLnBrk="1" fontAlgn="base" hangingPunct="1">
              <a:spcBef>
                <a:spcPct val="0"/>
              </a:spcBef>
              <a:spcAft>
                <a:spcPct val="0"/>
              </a:spcAft>
              <a:defRPr sz="3000" b="1">
                <a:solidFill>
                  <a:srgbClr val="993333"/>
                </a:solidFill>
                <a:latin typeface="Trebuchet MS" pitchFamily="34" charset="0"/>
              </a:defRPr>
            </a:lvl7pPr>
            <a:lvl8pPr marL="1371600" algn="l" rtl="0" eaLnBrk="1" fontAlgn="base" hangingPunct="1">
              <a:spcBef>
                <a:spcPct val="0"/>
              </a:spcBef>
              <a:spcAft>
                <a:spcPct val="0"/>
              </a:spcAft>
              <a:defRPr sz="3000" b="1">
                <a:solidFill>
                  <a:srgbClr val="993333"/>
                </a:solidFill>
                <a:latin typeface="Trebuchet MS" pitchFamily="34" charset="0"/>
              </a:defRPr>
            </a:lvl8pPr>
            <a:lvl9pPr marL="1828800" algn="l" rtl="0" eaLnBrk="1" fontAlgn="base" hangingPunct="1">
              <a:spcBef>
                <a:spcPct val="0"/>
              </a:spcBef>
              <a:spcAft>
                <a:spcPct val="0"/>
              </a:spcAft>
              <a:defRPr sz="3000" b="1">
                <a:solidFill>
                  <a:srgbClr val="993333"/>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993333"/>
                </a:solidFill>
                <a:effectLst/>
                <a:uLnTx/>
                <a:uFillTx/>
                <a:ea typeface="+mj-ea"/>
                <a:cs typeface="+mj-cs"/>
              </a:rPr>
              <a:t>Relevance to MGI: </a:t>
            </a:r>
            <a:br>
              <a:rPr kumimoji="0" lang="en-US" sz="4000" b="1" i="0" u="none" strike="noStrike" kern="0" cap="none" spc="0" normalizeH="0" baseline="0" noProof="0" dirty="0">
                <a:ln>
                  <a:noFill/>
                </a:ln>
                <a:solidFill>
                  <a:srgbClr val="993333"/>
                </a:solidFill>
                <a:effectLst/>
                <a:uLnTx/>
                <a:uFillTx/>
                <a:ea typeface="+mj-ea"/>
                <a:cs typeface="+mj-cs"/>
              </a:rPr>
            </a:br>
            <a:r>
              <a:rPr kumimoji="0" lang="en-US" sz="3400" b="1" i="0" u="none" strike="noStrike" kern="0" cap="none" spc="0" normalizeH="0" baseline="0" noProof="0" dirty="0">
                <a:ln>
                  <a:noFill/>
                </a:ln>
                <a:solidFill>
                  <a:sysClr val="windowText" lastClr="000000"/>
                </a:solidFill>
                <a:effectLst/>
                <a:uLnTx/>
                <a:uFillTx/>
                <a:ea typeface="+mj-ea"/>
                <a:cs typeface="+mj-cs"/>
              </a:rPr>
              <a:t>Materials development now gated by trial-and-error synthesis</a:t>
            </a:r>
          </a:p>
        </p:txBody>
      </p:sp>
      <p:cxnSp>
        <p:nvCxnSpPr>
          <p:cNvPr id="19" name="Straight Connector 18">
            <a:extLst>
              <a:ext uri="{FF2B5EF4-FFF2-40B4-BE49-F238E27FC236}">
                <a16:creationId xmlns:a16="http://schemas.microsoft.com/office/drawing/2014/main" id="{E09675A9-A4F9-4AC1-9203-90610074B271}"/>
              </a:ext>
            </a:extLst>
          </p:cNvPr>
          <p:cNvCxnSpPr>
            <a:cxnSpLocks/>
          </p:cNvCxnSpPr>
          <p:nvPr/>
        </p:nvCxnSpPr>
        <p:spPr>
          <a:xfrm>
            <a:off x="157243" y="11863732"/>
            <a:ext cx="214324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0332734C-8DB8-4BDC-9E60-38A4052C1464}"/>
              </a:ext>
            </a:extLst>
          </p:cNvPr>
          <p:cNvSpPr txBox="1">
            <a:spLocks/>
          </p:cNvSpPr>
          <p:nvPr/>
        </p:nvSpPr>
        <p:spPr bwMode="auto">
          <a:xfrm>
            <a:off x="157243" y="4118415"/>
            <a:ext cx="9068053" cy="1781290"/>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l" rtl="0" eaLnBrk="1" fontAlgn="base" hangingPunct="1">
              <a:spcBef>
                <a:spcPct val="0"/>
              </a:spcBef>
              <a:spcAft>
                <a:spcPct val="0"/>
              </a:spcAft>
              <a:defRPr sz="3000" b="1">
                <a:solidFill>
                  <a:srgbClr val="993333"/>
                </a:solidFill>
                <a:latin typeface="+mj-lt"/>
                <a:ea typeface="+mj-ea"/>
                <a:cs typeface="+mj-cs"/>
              </a:defRPr>
            </a:lvl1pPr>
            <a:lvl2pPr algn="l" rtl="0" eaLnBrk="1" fontAlgn="base" hangingPunct="1">
              <a:spcBef>
                <a:spcPct val="0"/>
              </a:spcBef>
              <a:spcAft>
                <a:spcPct val="0"/>
              </a:spcAft>
              <a:defRPr sz="3000" b="1">
                <a:solidFill>
                  <a:srgbClr val="993333"/>
                </a:solidFill>
                <a:latin typeface="Trebuchet MS" pitchFamily="34" charset="0"/>
              </a:defRPr>
            </a:lvl2pPr>
            <a:lvl3pPr algn="l" rtl="0" eaLnBrk="1" fontAlgn="base" hangingPunct="1">
              <a:spcBef>
                <a:spcPct val="0"/>
              </a:spcBef>
              <a:spcAft>
                <a:spcPct val="0"/>
              </a:spcAft>
              <a:defRPr sz="3000" b="1">
                <a:solidFill>
                  <a:srgbClr val="993333"/>
                </a:solidFill>
                <a:latin typeface="Trebuchet MS" pitchFamily="34" charset="0"/>
              </a:defRPr>
            </a:lvl3pPr>
            <a:lvl4pPr algn="l" rtl="0" eaLnBrk="1" fontAlgn="base" hangingPunct="1">
              <a:spcBef>
                <a:spcPct val="0"/>
              </a:spcBef>
              <a:spcAft>
                <a:spcPct val="0"/>
              </a:spcAft>
              <a:defRPr sz="3000" b="1">
                <a:solidFill>
                  <a:srgbClr val="993333"/>
                </a:solidFill>
                <a:latin typeface="Trebuchet MS" pitchFamily="34" charset="0"/>
              </a:defRPr>
            </a:lvl4pPr>
            <a:lvl5pPr algn="l" rtl="0" eaLnBrk="1" fontAlgn="base" hangingPunct="1">
              <a:spcBef>
                <a:spcPct val="0"/>
              </a:spcBef>
              <a:spcAft>
                <a:spcPct val="0"/>
              </a:spcAft>
              <a:defRPr sz="3000" b="1">
                <a:solidFill>
                  <a:srgbClr val="993333"/>
                </a:solidFill>
                <a:latin typeface="Trebuchet MS" pitchFamily="34" charset="0"/>
              </a:defRPr>
            </a:lvl5pPr>
            <a:lvl6pPr marL="457200" algn="l" rtl="0" eaLnBrk="1" fontAlgn="base" hangingPunct="1">
              <a:spcBef>
                <a:spcPct val="0"/>
              </a:spcBef>
              <a:spcAft>
                <a:spcPct val="0"/>
              </a:spcAft>
              <a:defRPr sz="3000" b="1">
                <a:solidFill>
                  <a:srgbClr val="993333"/>
                </a:solidFill>
                <a:latin typeface="Trebuchet MS" pitchFamily="34" charset="0"/>
              </a:defRPr>
            </a:lvl6pPr>
            <a:lvl7pPr marL="914400" algn="l" rtl="0" eaLnBrk="1" fontAlgn="base" hangingPunct="1">
              <a:spcBef>
                <a:spcPct val="0"/>
              </a:spcBef>
              <a:spcAft>
                <a:spcPct val="0"/>
              </a:spcAft>
              <a:defRPr sz="3000" b="1">
                <a:solidFill>
                  <a:srgbClr val="993333"/>
                </a:solidFill>
                <a:latin typeface="Trebuchet MS" pitchFamily="34" charset="0"/>
              </a:defRPr>
            </a:lvl7pPr>
            <a:lvl8pPr marL="1371600" algn="l" rtl="0" eaLnBrk="1" fontAlgn="base" hangingPunct="1">
              <a:spcBef>
                <a:spcPct val="0"/>
              </a:spcBef>
              <a:spcAft>
                <a:spcPct val="0"/>
              </a:spcAft>
              <a:defRPr sz="3000" b="1">
                <a:solidFill>
                  <a:srgbClr val="993333"/>
                </a:solidFill>
                <a:latin typeface="Trebuchet MS" pitchFamily="34" charset="0"/>
              </a:defRPr>
            </a:lvl8pPr>
            <a:lvl9pPr marL="1828800" algn="l" rtl="0" eaLnBrk="1" fontAlgn="base" hangingPunct="1">
              <a:spcBef>
                <a:spcPct val="0"/>
              </a:spcBef>
              <a:spcAft>
                <a:spcPct val="0"/>
              </a:spcAft>
              <a:defRPr sz="3000" b="1">
                <a:solidFill>
                  <a:srgbClr val="993333"/>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993333"/>
                </a:solidFill>
                <a:effectLst/>
                <a:uLnTx/>
                <a:uFillTx/>
                <a:ea typeface="+mj-ea"/>
                <a:cs typeface="+mj-cs"/>
              </a:rPr>
              <a:t>Project Goal: </a:t>
            </a:r>
            <a:br>
              <a:rPr kumimoji="0" lang="en-US" sz="4000" b="1" i="0" u="none" strike="noStrike" kern="0" cap="none" spc="0" normalizeH="0" baseline="0" noProof="0" dirty="0">
                <a:ln>
                  <a:noFill/>
                </a:ln>
                <a:solidFill>
                  <a:srgbClr val="993333"/>
                </a:solidFill>
                <a:effectLst/>
                <a:uLnTx/>
                <a:uFillTx/>
                <a:ea typeface="+mj-ea"/>
                <a:cs typeface="+mj-cs"/>
              </a:rPr>
            </a:br>
            <a:r>
              <a:rPr kumimoji="0" lang="en-US" sz="3400" b="1" i="0" u="none" strike="noStrike" kern="0" cap="none" spc="0" normalizeH="0" baseline="0" noProof="0" dirty="0">
                <a:ln>
                  <a:noFill/>
                </a:ln>
                <a:solidFill>
                  <a:sysClr val="windowText" lastClr="000000"/>
                </a:solidFill>
                <a:effectLst/>
                <a:uLnTx/>
                <a:uFillTx/>
                <a:ea typeface="+mj-ea"/>
                <a:cs typeface="+mj-cs"/>
              </a:rPr>
              <a:t>Comprehensive searchable record of </a:t>
            </a:r>
            <a:r>
              <a:rPr kumimoji="0" lang="en-US" sz="3400" b="1" i="0" u="none" strike="noStrike" kern="0" cap="none" spc="0" normalizeH="0" noProof="0" dirty="0">
                <a:ln>
                  <a:noFill/>
                </a:ln>
                <a:solidFill>
                  <a:sysClr val="windowText" lastClr="000000"/>
                </a:solidFill>
                <a:effectLst/>
                <a:uLnTx/>
                <a:uFillTx/>
                <a:ea typeface="+mj-ea"/>
                <a:cs typeface="+mj-cs"/>
              </a:rPr>
              <a:t>recipes for inorganic materials; Mine data for patterns to inform new syntheses and materials design </a:t>
            </a:r>
            <a:endParaRPr kumimoji="0" lang="en-US" sz="3400" b="1" i="0" u="none" strike="noStrike" kern="0" cap="none" spc="0" normalizeH="0" baseline="0" noProof="0" dirty="0">
              <a:ln>
                <a:noFill/>
              </a:ln>
              <a:solidFill>
                <a:sysClr val="windowText" lastClr="000000"/>
              </a:solidFill>
              <a:effectLst/>
              <a:uLnTx/>
              <a:uFillTx/>
              <a:ea typeface="+mj-ea"/>
              <a:cs typeface="+mj-cs"/>
            </a:endParaRPr>
          </a:p>
        </p:txBody>
      </p:sp>
      <p:sp>
        <p:nvSpPr>
          <p:cNvPr id="21" name="Rectangle 20">
            <a:extLst>
              <a:ext uri="{FF2B5EF4-FFF2-40B4-BE49-F238E27FC236}">
                <a16:creationId xmlns:a16="http://schemas.microsoft.com/office/drawing/2014/main" id="{2CCEEB7B-CE61-48B0-96FC-49448F6E55E1}"/>
              </a:ext>
            </a:extLst>
          </p:cNvPr>
          <p:cNvSpPr/>
          <p:nvPr/>
        </p:nvSpPr>
        <p:spPr>
          <a:xfrm>
            <a:off x="570552" y="6191965"/>
            <a:ext cx="8285118" cy="5170646"/>
          </a:xfrm>
          <a:prstGeom prst="rect">
            <a:avLst/>
          </a:prstGeom>
        </p:spPr>
        <p:txBody>
          <a:bodyPr wrap="square">
            <a:spAutoFit/>
          </a:bodyPr>
          <a:lstStyle/>
          <a:p>
            <a:pPr algn="just"/>
            <a:r>
              <a:rPr lang="en-US" sz="3000" dirty="0"/>
              <a:t>Progress in accelerated materials design has moved the bottleneck in materials development toward the synthesis of novel compounds; the process is gated by trial and error synthesis techniques. Accordingly, our project seeks to build predictive tools via natural language processing, algorithm development, and first principles validation so that targeted compounds can be synthesized more rapidly. We hypothesize that comprehensive data mining of the experimental literature will enable us to identify ways to synthesize novel compounds. </a:t>
            </a:r>
          </a:p>
        </p:txBody>
      </p:sp>
      <p:sp>
        <p:nvSpPr>
          <p:cNvPr id="23" name="Text Box 12">
            <a:extLst>
              <a:ext uri="{FF2B5EF4-FFF2-40B4-BE49-F238E27FC236}">
                <a16:creationId xmlns:a16="http://schemas.microsoft.com/office/drawing/2014/main" id="{04451479-359A-466C-A593-20321FED413E}"/>
              </a:ext>
            </a:extLst>
          </p:cNvPr>
          <p:cNvSpPr txBox="1">
            <a:spLocks noChangeArrowheads="1"/>
          </p:cNvSpPr>
          <p:nvPr/>
        </p:nvSpPr>
        <p:spPr bwMode="auto">
          <a:xfrm>
            <a:off x="9098280" y="12093748"/>
            <a:ext cx="3749040" cy="731520"/>
          </a:xfrm>
          <a:prstGeom prst="rect">
            <a:avLst/>
          </a:prstGeom>
          <a:solidFill>
            <a:srgbClr val="FFFFFF"/>
          </a:solidFill>
          <a:ln w="9525">
            <a:noFill/>
            <a:miter lim="800000"/>
            <a:headEnd/>
            <a:tailEnd/>
          </a:ln>
          <a:effectLst/>
        </p:spPr>
        <p:txBody>
          <a:bodyPr lIns="78373" tIns="39187" rIns="78373" bIns="39187"/>
          <a:lstStyle/>
          <a:p>
            <a:pPr algn="ctr" defTabSz="4386263">
              <a:spcBef>
                <a:spcPct val="0"/>
              </a:spcBef>
            </a:pPr>
            <a:r>
              <a:rPr lang="en-US" sz="4400" dirty="0">
                <a:solidFill>
                  <a:srgbClr val="993333"/>
                </a:solidFill>
              </a:rPr>
              <a:t>Methodology</a:t>
            </a:r>
          </a:p>
        </p:txBody>
      </p:sp>
      <p:sp>
        <p:nvSpPr>
          <p:cNvPr id="34" name="Rectangle 33">
            <a:extLst>
              <a:ext uri="{FF2B5EF4-FFF2-40B4-BE49-F238E27FC236}">
                <a16:creationId xmlns:a16="http://schemas.microsoft.com/office/drawing/2014/main" id="{469C5D82-D1A4-4D49-8203-2C522880646A}"/>
              </a:ext>
            </a:extLst>
          </p:cNvPr>
          <p:cNvSpPr/>
          <p:nvPr/>
        </p:nvSpPr>
        <p:spPr>
          <a:xfrm>
            <a:off x="1018794" y="21934652"/>
            <a:ext cx="20051229" cy="1554272"/>
          </a:xfrm>
          <a:prstGeom prst="rect">
            <a:avLst/>
          </a:prstGeom>
        </p:spPr>
        <p:txBody>
          <a:bodyPr wrap="square">
            <a:spAutoFit/>
          </a:bodyPr>
          <a:lstStyle/>
          <a:p>
            <a:pPr marL="116082" lvl="0" algn="ctr" defTabSz="457200" fontAlgn="auto">
              <a:spcBef>
                <a:spcPts val="0"/>
              </a:spcBef>
              <a:defRPr/>
            </a:pPr>
            <a:r>
              <a:rPr lang="en-US" sz="3000" dirty="0">
                <a:solidFill>
                  <a:srgbClr val="000000"/>
                </a:solidFill>
              </a:rPr>
              <a:t>Automated extraction from over </a:t>
            </a:r>
            <a:r>
              <a:rPr lang="en-US" sz="3000" b="1" dirty="0">
                <a:solidFill>
                  <a:srgbClr val="000000"/>
                </a:solidFill>
              </a:rPr>
              <a:t>four million </a:t>
            </a:r>
            <a:r>
              <a:rPr lang="en-US" sz="3000" dirty="0">
                <a:solidFill>
                  <a:srgbClr val="000000"/>
                </a:solidFill>
              </a:rPr>
              <a:t>published scientific articles</a:t>
            </a:r>
          </a:p>
          <a:p>
            <a:pPr marL="116082" lvl="0" algn="ctr" defTabSz="457200" fontAlgn="auto">
              <a:spcBef>
                <a:spcPts val="0"/>
              </a:spcBef>
              <a:spcAft>
                <a:spcPts val="600"/>
              </a:spcAft>
              <a:defRPr/>
            </a:pPr>
            <a:r>
              <a:rPr lang="en-US" sz="3000" dirty="0">
                <a:solidFill>
                  <a:srgbClr val="000000"/>
                </a:solidFill>
              </a:rPr>
              <a:t>First demonstration of </a:t>
            </a:r>
            <a:r>
              <a:rPr lang="en-US" sz="3000" b="1" dirty="0">
                <a:solidFill>
                  <a:srgbClr val="000000"/>
                </a:solidFill>
              </a:rPr>
              <a:t>text extraction</a:t>
            </a:r>
            <a:r>
              <a:rPr lang="en-US" sz="3000" dirty="0">
                <a:solidFill>
                  <a:srgbClr val="000000"/>
                </a:solidFill>
              </a:rPr>
              <a:t> focused on synthesis of inorganic materials using primarily machine learning approaches</a:t>
            </a:r>
          </a:p>
          <a:p>
            <a:pPr marL="116082" lvl="0" algn="ctr" defTabSz="457200" fontAlgn="auto">
              <a:spcBef>
                <a:spcPts val="0"/>
              </a:spcBef>
              <a:spcAft>
                <a:spcPts val="600"/>
              </a:spcAft>
              <a:defRPr/>
            </a:pPr>
            <a:r>
              <a:rPr lang="en-US" sz="3000" dirty="0">
                <a:solidFill>
                  <a:srgbClr val="000000"/>
                </a:solidFill>
              </a:rPr>
              <a:t>Cases include: energy materials, zeolites, solid state electrolytes, and cement</a:t>
            </a:r>
          </a:p>
        </p:txBody>
      </p:sp>
      <p:sp>
        <p:nvSpPr>
          <p:cNvPr id="35" name="Text Box 12">
            <a:extLst>
              <a:ext uri="{FF2B5EF4-FFF2-40B4-BE49-F238E27FC236}">
                <a16:creationId xmlns:a16="http://schemas.microsoft.com/office/drawing/2014/main" id="{8493A170-F1CF-4BEA-9C6B-C0F3D1B9B9FC}"/>
              </a:ext>
            </a:extLst>
          </p:cNvPr>
          <p:cNvSpPr txBox="1">
            <a:spLocks noChangeArrowheads="1"/>
          </p:cNvSpPr>
          <p:nvPr/>
        </p:nvSpPr>
        <p:spPr bwMode="auto">
          <a:xfrm>
            <a:off x="9784080" y="21289622"/>
            <a:ext cx="2377440" cy="731520"/>
          </a:xfrm>
          <a:prstGeom prst="rect">
            <a:avLst/>
          </a:prstGeom>
          <a:solidFill>
            <a:srgbClr val="FFFFFF"/>
          </a:solidFill>
          <a:ln w="9525">
            <a:noFill/>
            <a:miter lim="800000"/>
            <a:headEnd/>
            <a:tailEnd/>
          </a:ln>
          <a:effectLst/>
        </p:spPr>
        <p:txBody>
          <a:bodyPr lIns="78373" tIns="39187" rIns="78373" bIns="39187"/>
          <a:lstStyle/>
          <a:p>
            <a:pPr algn="ctr" defTabSz="4386263">
              <a:spcBef>
                <a:spcPct val="0"/>
              </a:spcBef>
            </a:pPr>
            <a:r>
              <a:rPr lang="en-US" sz="4400" dirty="0">
                <a:solidFill>
                  <a:srgbClr val="993333"/>
                </a:solidFill>
              </a:rPr>
              <a:t>Results</a:t>
            </a:r>
          </a:p>
        </p:txBody>
      </p:sp>
      <p:graphicFrame>
        <p:nvGraphicFramePr>
          <p:cNvPr id="36" name="Table 35">
            <a:extLst>
              <a:ext uri="{FF2B5EF4-FFF2-40B4-BE49-F238E27FC236}">
                <a16:creationId xmlns:a16="http://schemas.microsoft.com/office/drawing/2014/main" id="{445EF730-E90F-496B-B114-767228160105}"/>
              </a:ext>
            </a:extLst>
          </p:cNvPr>
          <p:cNvGraphicFramePr>
            <a:graphicFrameLocks noGrp="1"/>
          </p:cNvGraphicFramePr>
          <p:nvPr>
            <p:extLst>
              <p:ext uri="{D42A27DB-BD31-4B8C-83A1-F6EECF244321}">
                <p14:modId xmlns:p14="http://schemas.microsoft.com/office/powerpoint/2010/main" val="24605336"/>
              </p:ext>
            </p:extLst>
          </p:nvPr>
        </p:nvGraphicFramePr>
        <p:xfrm>
          <a:off x="396817" y="12996204"/>
          <a:ext cx="4237080" cy="4114800"/>
        </p:xfrm>
        <a:graphic>
          <a:graphicData uri="http://schemas.openxmlformats.org/drawingml/2006/table">
            <a:tbl>
              <a:tblPr firstRow="1" bandRow="1">
                <a:tableStyleId>{F5AB1C69-6EDB-4FF4-983F-18BD219EF322}</a:tableStyleId>
              </a:tblPr>
              <a:tblGrid>
                <a:gridCol w="2118540">
                  <a:extLst>
                    <a:ext uri="{9D8B030D-6E8A-4147-A177-3AD203B41FA5}">
                      <a16:colId xmlns:a16="http://schemas.microsoft.com/office/drawing/2014/main" val="3772937643"/>
                    </a:ext>
                  </a:extLst>
                </a:gridCol>
                <a:gridCol w="2118540">
                  <a:extLst>
                    <a:ext uri="{9D8B030D-6E8A-4147-A177-3AD203B41FA5}">
                      <a16:colId xmlns:a16="http://schemas.microsoft.com/office/drawing/2014/main" val="2664525600"/>
                    </a:ext>
                  </a:extLst>
                </a:gridCol>
              </a:tblGrid>
              <a:tr h="286612">
                <a:tc>
                  <a:txBody>
                    <a:bodyPr/>
                    <a:lstStyle/>
                    <a:p>
                      <a:pPr algn="ctr"/>
                      <a:r>
                        <a:rPr lang="en-US" sz="2400" dirty="0"/>
                        <a:t>Publisher</a:t>
                      </a:r>
                    </a:p>
                  </a:txBody>
                  <a:tcPr/>
                </a:tc>
                <a:tc>
                  <a:txBody>
                    <a:bodyPr/>
                    <a:lstStyle/>
                    <a:p>
                      <a:pPr algn="ctr"/>
                      <a:r>
                        <a:rPr lang="en-US" sz="2400" dirty="0"/>
                        <a:t>Amount</a:t>
                      </a:r>
                    </a:p>
                  </a:txBody>
                  <a:tcPr/>
                </a:tc>
                <a:extLst>
                  <a:ext uri="{0D108BD9-81ED-4DB2-BD59-A6C34878D82A}">
                    <a16:rowId xmlns:a16="http://schemas.microsoft.com/office/drawing/2014/main" val="893237086"/>
                  </a:ext>
                </a:extLst>
              </a:tr>
              <a:tr h="286612">
                <a:tc>
                  <a:txBody>
                    <a:bodyPr/>
                    <a:lstStyle/>
                    <a:p>
                      <a:pPr algn="ctr"/>
                      <a:r>
                        <a:rPr lang="en-US" sz="2400" dirty="0"/>
                        <a:t>Elsevier</a:t>
                      </a:r>
                    </a:p>
                  </a:txBody>
                  <a:tcPr/>
                </a:tc>
                <a:tc>
                  <a:txBody>
                    <a:bodyPr/>
                    <a:lstStyle/>
                    <a:p>
                      <a:pPr algn="ctr"/>
                      <a:r>
                        <a:rPr lang="en-US" sz="2400" dirty="0"/>
                        <a:t>~3.2million</a:t>
                      </a:r>
                    </a:p>
                  </a:txBody>
                  <a:tcPr/>
                </a:tc>
                <a:extLst>
                  <a:ext uri="{0D108BD9-81ED-4DB2-BD59-A6C34878D82A}">
                    <a16:rowId xmlns:a16="http://schemas.microsoft.com/office/drawing/2014/main" val="121655938"/>
                  </a:ext>
                </a:extLst>
              </a:tr>
              <a:tr h="286612">
                <a:tc>
                  <a:txBody>
                    <a:bodyPr/>
                    <a:lstStyle/>
                    <a:p>
                      <a:pPr algn="ctr"/>
                      <a:r>
                        <a:rPr lang="en-US" sz="2400" dirty="0"/>
                        <a:t>RSC</a:t>
                      </a:r>
                    </a:p>
                  </a:txBody>
                  <a:tcPr/>
                </a:tc>
                <a:tc>
                  <a:txBody>
                    <a:bodyPr/>
                    <a:lstStyle/>
                    <a:p>
                      <a:pPr algn="ctr"/>
                      <a:r>
                        <a:rPr lang="en-US" sz="2400" dirty="0"/>
                        <a:t>~395k</a:t>
                      </a:r>
                    </a:p>
                  </a:txBody>
                  <a:tcPr/>
                </a:tc>
                <a:extLst>
                  <a:ext uri="{0D108BD9-81ED-4DB2-BD59-A6C34878D82A}">
                    <a16:rowId xmlns:a16="http://schemas.microsoft.com/office/drawing/2014/main" val="4080033637"/>
                  </a:ext>
                </a:extLst>
              </a:tr>
              <a:tr h="286612">
                <a:tc>
                  <a:txBody>
                    <a:bodyPr/>
                    <a:lstStyle/>
                    <a:p>
                      <a:pPr algn="ctr"/>
                      <a:r>
                        <a:rPr lang="en-US" sz="2400" dirty="0"/>
                        <a:t>Nature</a:t>
                      </a:r>
                    </a:p>
                  </a:txBody>
                  <a:tcPr/>
                </a:tc>
                <a:tc>
                  <a:txBody>
                    <a:bodyPr/>
                    <a:lstStyle/>
                    <a:p>
                      <a:pPr algn="ctr"/>
                      <a:r>
                        <a:rPr lang="en-US" sz="2400" dirty="0"/>
                        <a:t>~224k</a:t>
                      </a:r>
                    </a:p>
                  </a:txBody>
                  <a:tcPr/>
                </a:tc>
                <a:extLst>
                  <a:ext uri="{0D108BD9-81ED-4DB2-BD59-A6C34878D82A}">
                    <a16:rowId xmlns:a16="http://schemas.microsoft.com/office/drawing/2014/main" val="1071427931"/>
                  </a:ext>
                </a:extLst>
              </a:tr>
              <a:tr h="286612">
                <a:tc>
                  <a:txBody>
                    <a:bodyPr/>
                    <a:lstStyle/>
                    <a:p>
                      <a:pPr algn="ctr"/>
                      <a:r>
                        <a:rPr lang="en-US" sz="2400" dirty="0"/>
                        <a:t>Wiley</a:t>
                      </a:r>
                    </a:p>
                  </a:txBody>
                  <a:tcPr/>
                </a:tc>
                <a:tc>
                  <a:txBody>
                    <a:bodyPr/>
                    <a:lstStyle/>
                    <a:p>
                      <a:pPr algn="ctr"/>
                      <a:r>
                        <a:rPr lang="en-US" sz="2400" dirty="0"/>
                        <a:t>~205k</a:t>
                      </a:r>
                    </a:p>
                  </a:txBody>
                  <a:tcPr/>
                </a:tc>
                <a:extLst>
                  <a:ext uri="{0D108BD9-81ED-4DB2-BD59-A6C34878D82A}">
                    <a16:rowId xmlns:a16="http://schemas.microsoft.com/office/drawing/2014/main" val="767322869"/>
                  </a:ext>
                </a:extLst>
              </a:tr>
              <a:tr h="286612">
                <a:tc>
                  <a:txBody>
                    <a:bodyPr/>
                    <a:lstStyle/>
                    <a:p>
                      <a:pPr algn="ctr"/>
                      <a:r>
                        <a:rPr lang="en-US" sz="2400" dirty="0"/>
                        <a:t>Springer</a:t>
                      </a:r>
                    </a:p>
                  </a:txBody>
                  <a:tcPr/>
                </a:tc>
                <a:tc>
                  <a:txBody>
                    <a:bodyPr/>
                    <a:lstStyle/>
                    <a:p>
                      <a:pPr algn="ctr"/>
                      <a:r>
                        <a:rPr lang="en-US" sz="2400" dirty="0"/>
                        <a:t>~173k</a:t>
                      </a:r>
                    </a:p>
                  </a:txBody>
                  <a:tcPr/>
                </a:tc>
                <a:extLst>
                  <a:ext uri="{0D108BD9-81ED-4DB2-BD59-A6C34878D82A}">
                    <a16:rowId xmlns:a16="http://schemas.microsoft.com/office/drawing/2014/main" val="936532269"/>
                  </a:ext>
                </a:extLst>
              </a:tr>
              <a:tr h="286612">
                <a:tc>
                  <a:txBody>
                    <a:bodyPr/>
                    <a:lstStyle/>
                    <a:p>
                      <a:pPr algn="ctr"/>
                      <a:r>
                        <a:rPr lang="en-US" sz="2400" dirty="0"/>
                        <a:t>ACS</a:t>
                      </a:r>
                    </a:p>
                  </a:txBody>
                  <a:tcPr/>
                </a:tc>
                <a:tc>
                  <a:txBody>
                    <a:bodyPr/>
                    <a:lstStyle/>
                    <a:p>
                      <a:pPr algn="ctr"/>
                      <a:r>
                        <a:rPr lang="en-US" sz="2400" dirty="0"/>
                        <a:t>~141k</a:t>
                      </a:r>
                    </a:p>
                  </a:txBody>
                  <a:tcPr/>
                </a:tc>
                <a:extLst>
                  <a:ext uri="{0D108BD9-81ED-4DB2-BD59-A6C34878D82A}">
                    <a16:rowId xmlns:a16="http://schemas.microsoft.com/office/drawing/2014/main" val="2669757273"/>
                  </a:ext>
                </a:extLst>
              </a:tr>
              <a:tr h="286612">
                <a:tc>
                  <a:txBody>
                    <a:bodyPr/>
                    <a:lstStyle/>
                    <a:p>
                      <a:pPr algn="ctr"/>
                      <a:r>
                        <a:rPr lang="en-US" sz="2400" dirty="0"/>
                        <a:t>APS</a:t>
                      </a:r>
                    </a:p>
                  </a:txBody>
                  <a:tcPr/>
                </a:tc>
                <a:tc>
                  <a:txBody>
                    <a:bodyPr/>
                    <a:lstStyle/>
                    <a:p>
                      <a:pPr algn="ctr"/>
                      <a:r>
                        <a:rPr lang="en-US" sz="2400" dirty="0"/>
                        <a:t>~132k</a:t>
                      </a:r>
                    </a:p>
                  </a:txBody>
                  <a:tcPr/>
                </a:tc>
                <a:extLst>
                  <a:ext uri="{0D108BD9-81ED-4DB2-BD59-A6C34878D82A}">
                    <a16:rowId xmlns:a16="http://schemas.microsoft.com/office/drawing/2014/main" val="4092831111"/>
                  </a:ext>
                </a:extLst>
              </a:tr>
              <a:tr h="286612">
                <a:tc>
                  <a:txBody>
                    <a:bodyPr/>
                    <a:lstStyle/>
                    <a:p>
                      <a:pPr algn="ctr"/>
                      <a:r>
                        <a:rPr lang="en-US" sz="2400" dirty="0"/>
                        <a:t>ECS</a:t>
                      </a:r>
                    </a:p>
                  </a:txBody>
                  <a:tcPr/>
                </a:tc>
                <a:tc>
                  <a:txBody>
                    <a:bodyPr/>
                    <a:lstStyle/>
                    <a:p>
                      <a:pPr algn="ctr"/>
                      <a:r>
                        <a:rPr lang="en-US" sz="2400" dirty="0"/>
                        <a:t>~33k</a:t>
                      </a:r>
                    </a:p>
                  </a:txBody>
                  <a:tcPr/>
                </a:tc>
                <a:extLst>
                  <a:ext uri="{0D108BD9-81ED-4DB2-BD59-A6C34878D82A}">
                    <a16:rowId xmlns:a16="http://schemas.microsoft.com/office/drawing/2014/main" val="2985707231"/>
                  </a:ext>
                </a:extLst>
              </a:tr>
            </a:tbl>
          </a:graphicData>
        </a:graphic>
      </p:graphicFrame>
      <p:pic>
        <p:nvPicPr>
          <p:cNvPr id="38" name="Picture 37">
            <a:extLst>
              <a:ext uri="{FF2B5EF4-FFF2-40B4-BE49-F238E27FC236}">
                <a16:creationId xmlns:a16="http://schemas.microsoft.com/office/drawing/2014/main" id="{94B8BE82-C961-4EF6-8F08-37290BE9ACCA}"/>
              </a:ext>
            </a:extLst>
          </p:cNvPr>
          <p:cNvPicPr>
            <a:picLocks noChangeAspect="1"/>
          </p:cNvPicPr>
          <p:nvPr/>
        </p:nvPicPr>
        <p:blipFill>
          <a:blip r:embed="rId9"/>
          <a:stretch>
            <a:fillRect/>
          </a:stretch>
        </p:blipFill>
        <p:spPr>
          <a:xfrm>
            <a:off x="334771" y="24127592"/>
            <a:ext cx="9144000" cy="3083305"/>
          </a:xfrm>
          <a:prstGeom prst="rect">
            <a:avLst/>
          </a:prstGeom>
        </p:spPr>
      </p:pic>
      <p:sp>
        <p:nvSpPr>
          <p:cNvPr id="39" name="TextBox 38">
            <a:extLst>
              <a:ext uri="{FF2B5EF4-FFF2-40B4-BE49-F238E27FC236}">
                <a16:creationId xmlns:a16="http://schemas.microsoft.com/office/drawing/2014/main" id="{515CD09E-6493-4C9B-989C-BFE333C1FF7C}"/>
              </a:ext>
            </a:extLst>
          </p:cNvPr>
          <p:cNvSpPr txBox="1"/>
          <p:nvPr/>
        </p:nvSpPr>
        <p:spPr>
          <a:xfrm>
            <a:off x="603712" y="24553139"/>
            <a:ext cx="1627094" cy="484094"/>
          </a:xfrm>
          <a:prstGeom prst="rect">
            <a:avLst/>
          </a:prstGeom>
          <a:solidFill>
            <a:srgbClr val="0C5FFF">
              <a:alpha val="41000"/>
            </a:srgbClr>
          </a:solidFill>
        </p:spPr>
        <p:txBody>
          <a:bodyPr wrap="square" lIns="0" tIns="0" rIns="0" bIns="0" rtlCol="0">
            <a:spAutoFit/>
          </a:bodyPr>
          <a:lstStyle/>
          <a:p>
            <a:endParaRPr lang="en-US" dirty="0"/>
          </a:p>
        </p:txBody>
      </p:sp>
      <p:sp>
        <p:nvSpPr>
          <p:cNvPr id="40" name="TextBox 39">
            <a:extLst>
              <a:ext uri="{FF2B5EF4-FFF2-40B4-BE49-F238E27FC236}">
                <a16:creationId xmlns:a16="http://schemas.microsoft.com/office/drawing/2014/main" id="{5CBF8579-9AF6-4B63-83C5-0FFF9DDDEEA6}"/>
              </a:ext>
            </a:extLst>
          </p:cNvPr>
          <p:cNvSpPr txBox="1"/>
          <p:nvPr/>
        </p:nvSpPr>
        <p:spPr>
          <a:xfrm>
            <a:off x="563370" y="26301256"/>
            <a:ext cx="1667435" cy="213506"/>
          </a:xfrm>
          <a:prstGeom prst="rect">
            <a:avLst/>
          </a:prstGeom>
          <a:solidFill>
            <a:srgbClr val="0C5FFF">
              <a:alpha val="41000"/>
            </a:srgbClr>
          </a:solidFill>
        </p:spPr>
        <p:txBody>
          <a:bodyPr wrap="square" lIns="0" tIns="0" rIns="0" bIns="0" rtlCol="0">
            <a:spAutoFit/>
          </a:bodyPr>
          <a:lstStyle/>
          <a:p>
            <a:endParaRPr lang="en-US" dirty="0"/>
          </a:p>
        </p:txBody>
      </p:sp>
      <p:sp>
        <p:nvSpPr>
          <p:cNvPr id="41" name="TextBox 40">
            <a:extLst>
              <a:ext uri="{FF2B5EF4-FFF2-40B4-BE49-F238E27FC236}">
                <a16:creationId xmlns:a16="http://schemas.microsoft.com/office/drawing/2014/main" id="{E74EAB15-D7BE-4A58-B266-2DC188AFB378}"/>
              </a:ext>
            </a:extLst>
          </p:cNvPr>
          <p:cNvSpPr txBox="1"/>
          <p:nvPr/>
        </p:nvSpPr>
        <p:spPr>
          <a:xfrm>
            <a:off x="576818" y="26758455"/>
            <a:ext cx="1653988" cy="282389"/>
          </a:xfrm>
          <a:prstGeom prst="rect">
            <a:avLst/>
          </a:prstGeom>
          <a:solidFill>
            <a:srgbClr val="0C5FFF">
              <a:alpha val="41000"/>
            </a:srgbClr>
          </a:solidFill>
        </p:spPr>
        <p:txBody>
          <a:bodyPr wrap="square" lIns="0" tIns="0" rIns="0" bIns="0" rtlCol="0">
            <a:spAutoFit/>
          </a:bodyPr>
          <a:lstStyle/>
          <a:p>
            <a:endParaRPr lang="en-US" dirty="0"/>
          </a:p>
        </p:txBody>
      </p:sp>
      <p:sp>
        <p:nvSpPr>
          <p:cNvPr id="42" name="TextBox 41">
            <a:extLst>
              <a:ext uri="{FF2B5EF4-FFF2-40B4-BE49-F238E27FC236}">
                <a16:creationId xmlns:a16="http://schemas.microsoft.com/office/drawing/2014/main" id="{9C11FB6F-F66E-4B78-8C19-03D63EB883EC}"/>
              </a:ext>
            </a:extLst>
          </p:cNvPr>
          <p:cNvSpPr txBox="1"/>
          <p:nvPr/>
        </p:nvSpPr>
        <p:spPr>
          <a:xfrm>
            <a:off x="428900" y="27336678"/>
            <a:ext cx="1653988" cy="282389"/>
          </a:xfrm>
          <a:prstGeom prst="rect">
            <a:avLst/>
          </a:prstGeom>
          <a:solidFill>
            <a:srgbClr val="0C5FFF">
              <a:alpha val="41000"/>
            </a:srgbClr>
          </a:solidFill>
        </p:spPr>
        <p:txBody>
          <a:bodyPr wrap="square" lIns="0" tIns="0" rIns="0" bIns="0" rtlCol="0">
            <a:spAutoFit/>
          </a:bodyPr>
          <a:lstStyle/>
          <a:p>
            <a:endParaRPr lang="en-US" dirty="0"/>
          </a:p>
        </p:txBody>
      </p:sp>
      <p:sp>
        <p:nvSpPr>
          <p:cNvPr id="24" name="Text Box 12">
            <a:extLst>
              <a:ext uri="{FF2B5EF4-FFF2-40B4-BE49-F238E27FC236}">
                <a16:creationId xmlns:a16="http://schemas.microsoft.com/office/drawing/2014/main" id="{277D3C96-F440-489D-B2CD-CFCE17C89BD1}"/>
              </a:ext>
            </a:extLst>
          </p:cNvPr>
          <p:cNvSpPr txBox="1">
            <a:spLocks noChangeArrowheads="1"/>
          </p:cNvSpPr>
          <p:nvPr/>
        </p:nvSpPr>
        <p:spPr bwMode="auto">
          <a:xfrm>
            <a:off x="14374757" y="30885787"/>
            <a:ext cx="5029200" cy="731520"/>
          </a:xfrm>
          <a:prstGeom prst="rect">
            <a:avLst/>
          </a:prstGeom>
          <a:solidFill>
            <a:srgbClr val="FFFFFF"/>
          </a:solidFill>
          <a:ln w="9525">
            <a:noFill/>
            <a:miter lim="800000"/>
            <a:headEnd/>
            <a:tailEnd/>
          </a:ln>
          <a:effectLst/>
        </p:spPr>
        <p:txBody>
          <a:bodyPr lIns="78373" tIns="39187" rIns="78373" bIns="39187"/>
          <a:lstStyle/>
          <a:p>
            <a:pPr algn="ctr" defTabSz="4386263">
              <a:spcBef>
                <a:spcPct val="0"/>
              </a:spcBef>
            </a:pPr>
            <a:r>
              <a:rPr lang="en-US" sz="4400" dirty="0">
                <a:solidFill>
                  <a:srgbClr val="993333"/>
                </a:solidFill>
              </a:rPr>
              <a:t>Acknowledgements</a:t>
            </a:r>
          </a:p>
        </p:txBody>
      </p:sp>
      <p:sp>
        <p:nvSpPr>
          <p:cNvPr id="43" name="TextBox 42">
            <a:extLst>
              <a:ext uri="{FF2B5EF4-FFF2-40B4-BE49-F238E27FC236}">
                <a16:creationId xmlns:a16="http://schemas.microsoft.com/office/drawing/2014/main" id="{DBA2AFEB-DCFC-4A46-87DD-4734ED63D320}"/>
              </a:ext>
            </a:extLst>
          </p:cNvPr>
          <p:cNvSpPr txBox="1"/>
          <p:nvPr/>
        </p:nvSpPr>
        <p:spPr>
          <a:xfrm>
            <a:off x="563370" y="25023785"/>
            <a:ext cx="1667435" cy="213506"/>
          </a:xfrm>
          <a:prstGeom prst="rect">
            <a:avLst/>
          </a:prstGeom>
          <a:solidFill>
            <a:srgbClr val="FFFF00">
              <a:alpha val="41000"/>
            </a:srgbClr>
          </a:solidFill>
        </p:spPr>
        <p:txBody>
          <a:bodyPr wrap="square" lIns="0" tIns="0" rIns="0" bIns="0" rtlCol="0">
            <a:spAutoFit/>
          </a:bodyPr>
          <a:lstStyle/>
          <a:p>
            <a:endParaRPr lang="en-US" dirty="0"/>
          </a:p>
        </p:txBody>
      </p:sp>
      <p:sp>
        <p:nvSpPr>
          <p:cNvPr id="44" name="TextBox 43">
            <a:extLst>
              <a:ext uri="{FF2B5EF4-FFF2-40B4-BE49-F238E27FC236}">
                <a16:creationId xmlns:a16="http://schemas.microsoft.com/office/drawing/2014/main" id="{D8A8AC28-5E14-4863-B34F-326C6A45863A}"/>
              </a:ext>
            </a:extLst>
          </p:cNvPr>
          <p:cNvSpPr txBox="1"/>
          <p:nvPr/>
        </p:nvSpPr>
        <p:spPr>
          <a:xfrm>
            <a:off x="590265" y="25237291"/>
            <a:ext cx="1640540" cy="268942"/>
          </a:xfrm>
          <a:prstGeom prst="rect">
            <a:avLst/>
          </a:prstGeom>
          <a:solidFill>
            <a:srgbClr val="FFFF00">
              <a:alpha val="41000"/>
            </a:srgbClr>
          </a:solidFill>
        </p:spPr>
        <p:txBody>
          <a:bodyPr wrap="square" lIns="0" tIns="0" rIns="0" bIns="0" rtlCol="0">
            <a:spAutoFit/>
          </a:bodyPr>
          <a:lstStyle/>
          <a:p>
            <a:endParaRPr lang="en-US" dirty="0"/>
          </a:p>
        </p:txBody>
      </p:sp>
      <p:sp>
        <p:nvSpPr>
          <p:cNvPr id="45" name="TextBox 44">
            <a:extLst>
              <a:ext uri="{FF2B5EF4-FFF2-40B4-BE49-F238E27FC236}">
                <a16:creationId xmlns:a16="http://schemas.microsoft.com/office/drawing/2014/main" id="{0276351C-DD3E-4465-A182-8C9A62BA0553}"/>
              </a:ext>
            </a:extLst>
          </p:cNvPr>
          <p:cNvSpPr txBox="1"/>
          <p:nvPr/>
        </p:nvSpPr>
        <p:spPr>
          <a:xfrm>
            <a:off x="549924" y="25761726"/>
            <a:ext cx="1640540" cy="268942"/>
          </a:xfrm>
          <a:prstGeom prst="rect">
            <a:avLst/>
          </a:prstGeom>
          <a:solidFill>
            <a:srgbClr val="FFFF00">
              <a:alpha val="41000"/>
            </a:srgbClr>
          </a:solidFill>
        </p:spPr>
        <p:txBody>
          <a:bodyPr wrap="square" lIns="0" tIns="0" rIns="0" bIns="0" rtlCol="0">
            <a:spAutoFit/>
          </a:bodyPr>
          <a:lstStyle/>
          <a:p>
            <a:endParaRPr lang="en-US" dirty="0"/>
          </a:p>
        </p:txBody>
      </p:sp>
      <p:sp>
        <p:nvSpPr>
          <p:cNvPr id="46" name="TextBox 45">
            <a:extLst>
              <a:ext uri="{FF2B5EF4-FFF2-40B4-BE49-F238E27FC236}">
                <a16:creationId xmlns:a16="http://schemas.microsoft.com/office/drawing/2014/main" id="{260E2771-58D1-4E37-967E-E0CC51320546}"/>
              </a:ext>
            </a:extLst>
          </p:cNvPr>
          <p:cNvSpPr txBox="1"/>
          <p:nvPr/>
        </p:nvSpPr>
        <p:spPr>
          <a:xfrm>
            <a:off x="523029" y="26509364"/>
            <a:ext cx="1707775" cy="233997"/>
          </a:xfrm>
          <a:prstGeom prst="rect">
            <a:avLst/>
          </a:prstGeom>
          <a:solidFill>
            <a:srgbClr val="FFFF00">
              <a:alpha val="41000"/>
            </a:srgbClr>
          </a:solidFill>
        </p:spPr>
        <p:txBody>
          <a:bodyPr wrap="square" lIns="0" tIns="0" rIns="0" bIns="0" rtlCol="0">
            <a:spAutoFit/>
          </a:bodyPr>
          <a:lstStyle/>
          <a:p>
            <a:endParaRPr lang="en-US" dirty="0"/>
          </a:p>
        </p:txBody>
      </p:sp>
      <p:sp>
        <p:nvSpPr>
          <p:cNvPr id="47" name="TextBox 46">
            <a:extLst>
              <a:ext uri="{FF2B5EF4-FFF2-40B4-BE49-F238E27FC236}">
                <a16:creationId xmlns:a16="http://schemas.microsoft.com/office/drawing/2014/main" id="{D63B6A51-8852-4BDF-A2E3-6F889DDCBCAA}"/>
              </a:ext>
            </a:extLst>
          </p:cNvPr>
          <p:cNvSpPr txBox="1"/>
          <p:nvPr/>
        </p:nvSpPr>
        <p:spPr>
          <a:xfrm>
            <a:off x="455794" y="27786835"/>
            <a:ext cx="1707775" cy="233997"/>
          </a:xfrm>
          <a:prstGeom prst="rect">
            <a:avLst/>
          </a:prstGeom>
          <a:solidFill>
            <a:srgbClr val="FFFF00">
              <a:alpha val="41000"/>
            </a:srgbClr>
          </a:solidFill>
        </p:spPr>
        <p:txBody>
          <a:bodyPr wrap="square" lIns="0" tIns="0" rIns="0" bIns="0" rtlCol="0">
            <a:spAutoFit/>
          </a:bodyPr>
          <a:lstStyle/>
          <a:p>
            <a:endParaRPr lang="en-US" dirty="0"/>
          </a:p>
        </p:txBody>
      </p:sp>
      <p:sp>
        <p:nvSpPr>
          <p:cNvPr id="48" name="TextBox 47">
            <a:extLst>
              <a:ext uri="{FF2B5EF4-FFF2-40B4-BE49-F238E27FC236}">
                <a16:creationId xmlns:a16="http://schemas.microsoft.com/office/drawing/2014/main" id="{B63207B7-9AB0-4E17-BAA2-391EF9BA483D}"/>
              </a:ext>
            </a:extLst>
          </p:cNvPr>
          <p:cNvSpPr txBox="1"/>
          <p:nvPr/>
        </p:nvSpPr>
        <p:spPr>
          <a:xfrm>
            <a:off x="2230804" y="27336678"/>
            <a:ext cx="2743202" cy="276999"/>
          </a:xfrm>
          <a:prstGeom prst="rect">
            <a:avLst/>
          </a:prstGeom>
          <a:noFill/>
        </p:spPr>
        <p:txBody>
          <a:bodyPr wrap="square" lIns="0" tIns="0" rIns="0" bIns="0" rtlCol="0">
            <a:spAutoFit/>
          </a:bodyPr>
          <a:lstStyle/>
          <a:p>
            <a:r>
              <a:rPr lang="en-US" dirty="0"/>
              <a:t>Li-ion battery materials</a:t>
            </a:r>
          </a:p>
        </p:txBody>
      </p:sp>
      <p:sp>
        <p:nvSpPr>
          <p:cNvPr id="49" name="TextBox 48">
            <a:extLst>
              <a:ext uri="{FF2B5EF4-FFF2-40B4-BE49-F238E27FC236}">
                <a16:creationId xmlns:a16="http://schemas.microsoft.com/office/drawing/2014/main" id="{87A840C8-5D39-4263-AE55-F39AAE59AE2A}"/>
              </a:ext>
            </a:extLst>
          </p:cNvPr>
          <p:cNvSpPr txBox="1"/>
          <p:nvPr/>
        </p:nvSpPr>
        <p:spPr>
          <a:xfrm>
            <a:off x="2230804" y="27753537"/>
            <a:ext cx="2743202" cy="276999"/>
          </a:xfrm>
          <a:prstGeom prst="rect">
            <a:avLst/>
          </a:prstGeom>
          <a:noFill/>
        </p:spPr>
        <p:txBody>
          <a:bodyPr wrap="square" lIns="0" tIns="0" rIns="0" bIns="0" rtlCol="0">
            <a:spAutoFit/>
          </a:bodyPr>
          <a:lstStyle/>
          <a:p>
            <a:r>
              <a:rPr lang="en-US" dirty="0"/>
              <a:t>Perovskites</a:t>
            </a:r>
          </a:p>
        </p:txBody>
      </p:sp>
      <p:grpSp>
        <p:nvGrpSpPr>
          <p:cNvPr id="4" name="Group 3">
            <a:extLst>
              <a:ext uri="{FF2B5EF4-FFF2-40B4-BE49-F238E27FC236}">
                <a16:creationId xmlns:a16="http://schemas.microsoft.com/office/drawing/2014/main" id="{E27BCABF-F611-48CF-8CEB-00ED67521690}"/>
              </a:ext>
            </a:extLst>
          </p:cNvPr>
          <p:cNvGrpSpPr/>
          <p:nvPr/>
        </p:nvGrpSpPr>
        <p:grpSpPr>
          <a:xfrm>
            <a:off x="4822312" y="13176501"/>
            <a:ext cx="12088976" cy="6610242"/>
            <a:chOff x="14398124" y="13915373"/>
            <a:chExt cx="12088976" cy="6610242"/>
          </a:xfrm>
        </p:grpSpPr>
        <p:pic>
          <p:nvPicPr>
            <p:cNvPr id="50" name="Graphic 49">
              <a:extLst>
                <a:ext uri="{FF2B5EF4-FFF2-40B4-BE49-F238E27FC236}">
                  <a16:creationId xmlns:a16="http://schemas.microsoft.com/office/drawing/2014/main" id="{88E7DDC7-F280-49D0-A795-E9D3581A41C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63067" y="18087215"/>
              <a:ext cx="1724033" cy="2438400"/>
            </a:xfrm>
            <a:prstGeom prst="rect">
              <a:avLst/>
            </a:prstGeom>
          </p:spPr>
        </p:pic>
        <p:sp>
          <p:nvSpPr>
            <p:cNvPr id="51" name="Hexagon 50">
              <a:extLst>
                <a:ext uri="{FF2B5EF4-FFF2-40B4-BE49-F238E27FC236}">
                  <a16:creationId xmlns:a16="http://schemas.microsoft.com/office/drawing/2014/main" id="{9A61BE5A-46FE-4D7B-93E8-CE4FAEF91AF7}"/>
                </a:ext>
              </a:extLst>
            </p:cNvPr>
            <p:cNvSpPr/>
            <p:nvPr/>
          </p:nvSpPr>
          <p:spPr>
            <a:xfrm>
              <a:off x="24789114" y="16557829"/>
              <a:ext cx="1590345" cy="1370988"/>
            </a:xfrm>
            <a:prstGeom prst="hexagon">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2" name="Graphic 51" descr="Hierarchy">
              <a:extLst>
                <a:ext uri="{FF2B5EF4-FFF2-40B4-BE49-F238E27FC236}">
                  <a16:creationId xmlns:a16="http://schemas.microsoft.com/office/drawing/2014/main" id="{BDCAD120-6632-42D2-9CF9-8721988D1B8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127086" y="16784213"/>
              <a:ext cx="914400" cy="914400"/>
            </a:xfrm>
            <a:prstGeom prst="rect">
              <a:avLst/>
            </a:prstGeom>
          </p:spPr>
        </p:pic>
        <p:grpSp>
          <p:nvGrpSpPr>
            <p:cNvPr id="53" name="Group 52">
              <a:extLst>
                <a:ext uri="{FF2B5EF4-FFF2-40B4-BE49-F238E27FC236}">
                  <a16:creationId xmlns:a16="http://schemas.microsoft.com/office/drawing/2014/main" id="{13E484CF-57FB-4340-9D37-CAC72E24EA96}"/>
                </a:ext>
              </a:extLst>
            </p:cNvPr>
            <p:cNvGrpSpPr/>
            <p:nvPr/>
          </p:nvGrpSpPr>
          <p:grpSpPr>
            <a:xfrm>
              <a:off x="17182448" y="16557829"/>
              <a:ext cx="1590345" cy="1370988"/>
              <a:chOff x="2765272" y="2743506"/>
              <a:chExt cx="1590345" cy="1370988"/>
            </a:xfrm>
            <a:effectLst>
              <a:outerShdw blurRad="50800" dist="38100" dir="2700000" algn="tl" rotWithShape="0">
                <a:prstClr val="black">
                  <a:alpha val="40000"/>
                </a:prstClr>
              </a:outerShdw>
            </a:effectLst>
          </p:grpSpPr>
          <p:sp>
            <p:nvSpPr>
              <p:cNvPr id="54" name="Hexagon 53">
                <a:extLst>
                  <a:ext uri="{FF2B5EF4-FFF2-40B4-BE49-F238E27FC236}">
                    <a16:creationId xmlns:a16="http://schemas.microsoft.com/office/drawing/2014/main" id="{C947A648-70B4-4B25-B4F9-2A187FCAE734}"/>
                  </a:ext>
                </a:extLst>
              </p:cNvPr>
              <p:cNvSpPr/>
              <p:nvPr/>
            </p:nvSpPr>
            <p:spPr>
              <a:xfrm>
                <a:off x="2765272" y="2743506"/>
                <a:ext cx="1590345" cy="1370988"/>
              </a:xfrm>
              <a:prstGeom prst="hex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5" name="Graphic 54">
                <a:extLst>
                  <a:ext uri="{FF2B5EF4-FFF2-40B4-BE49-F238E27FC236}">
                    <a16:creationId xmlns:a16="http://schemas.microsoft.com/office/drawing/2014/main" id="{99ED7FD6-43F7-49E4-BAE9-04929454DA0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95611" y="2864166"/>
                <a:ext cx="1129665" cy="1129665"/>
              </a:xfrm>
              <a:prstGeom prst="rect">
                <a:avLst/>
              </a:prstGeom>
            </p:spPr>
          </p:pic>
        </p:grpSp>
        <p:grpSp>
          <p:nvGrpSpPr>
            <p:cNvPr id="56" name="Group 55">
              <a:extLst>
                <a:ext uri="{FF2B5EF4-FFF2-40B4-BE49-F238E27FC236}">
                  <a16:creationId xmlns:a16="http://schemas.microsoft.com/office/drawing/2014/main" id="{7D471967-4D0D-44EA-8FE2-C9C3DB3B3598}"/>
                </a:ext>
              </a:extLst>
            </p:cNvPr>
            <p:cNvGrpSpPr/>
            <p:nvPr/>
          </p:nvGrpSpPr>
          <p:grpSpPr>
            <a:xfrm>
              <a:off x="19718003" y="16557829"/>
              <a:ext cx="1590345" cy="1370988"/>
              <a:chOff x="5300827" y="2743506"/>
              <a:chExt cx="1590345" cy="1370988"/>
            </a:xfrm>
            <a:effectLst>
              <a:outerShdw blurRad="50800" dist="38100" dir="2700000" algn="tl" rotWithShape="0">
                <a:prstClr val="black">
                  <a:alpha val="40000"/>
                </a:prstClr>
              </a:outerShdw>
            </a:effectLst>
          </p:grpSpPr>
          <p:sp>
            <p:nvSpPr>
              <p:cNvPr id="57" name="Hexagon 56">
                <a:extLst>
                  <a:ext uri="{FF2B5EF4-FFF2-40B4-BE49-F238E27FC236}">
                    <a16:creationId xmlns:a16="http://schemas.microsoft.com/office/drawing/2014/main" id="{351CF420-547A-43BF-B41B-D0E0D8599EA6}"/>
                  </a:ext>
                </a:extLst>
              </p:cNvPr>
              <p:cNvSpPr/>
              <p:nvPr/>
            </p:nvSpPr>
            <p:spPr>
              <a:xfrm>
                <a:off x="5300827" y="2743506"/>
                <a:ext cx="1590345" cy="1370988"/>
              </a:xfrm>
              <a:prstGeom prst="hex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8" name="Graphic 57">
                <a:extLst>
                  <a:ext uri="{FF2B5EF4-FFF2-40B4-BE49-F238E27FC236}">
                    <a16:creationId xmlns:a16="http://schemas.microsoft.com/office/drawing/2014/main" id="{6577C1AD-7339-4DEE-9712-DB6299F5DE7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21496" y="2864166"/>
                <a:ext cx="949006" cy="1127760"/>
              </a:xfrm>
              <a:prstGeom prst="rect">
                <a:avLst/>
              </a:prstGeom>
            </p:spPr>
          </p:pic>
        </p:grpSp>
        <p:grpSp>
          <p:nvGrpSpPr>
            <p:cNvPr id="59" name="Group 58">
              <a:extLst>
                <a:ext uri="{FF2B5EF4-FFF2-40B4-BE49-F238E27FC236}">
                  <a16:creationId xmlns:a16="http://schemas.microsoft.com/office/drawing/2014/main" id="{719D3D96-06EB-4EB9-A42D-84682D6CE965}"/>
                </a:ext>
              </a:extLst>
            </p:cNvPr>
            <p:cNvGrpSpPr/>
            <p:nvPr/>
          </p:nvGrpSpPr>
          <p:grpSpPr>
            <a:xfrm>
              <a:off x="22253559" y="16556875"/>
              <a:ext cx="1590345" cy="1370988"/>
              <a:chOff x="2765272" y="2743506"/>
              <a:chExt cx="1590345" cy="1370988"/>
            </a:xfrm>
            <a:effectLst>
              <a:outerShdw blurRad="50800" dist="38100" dir="2700000" algn="tl" rotWithShape="0">
                <a:prstClr val="black">
                  <a:alpha val="40000"/>
                </a:prstClr>
              </a:outerShdw>
            </a:effectLst>
          </p:grpSpPr>
          <p:sp>
            <p:nvSpPr>
              <p:cNvPr id="60" name="Hexagon 59">
                <a:extLst>
                  <a:ext uri="{FF2B5EF4-FFF2-40B4-BE49-F238E27FC236}">
                    <a16:creationId xmlns:a16="http://schemas.microsoft.com/office/drawing/2014/main" id="{AFBB039A-8FE5-4BFF-B196-C44855034C38}"/>
                  </a:ext>
                </a:extLst>
              </p:cNvPr>
              <p:cNvSpPr/>
              <p:nvPr/>
            </p:nvSpPr>
            <p:spPr>
              <a:xfrm>
                <a:off x="2765272" y="2743506"/>
                <a:ext cx="1590345" cy="1370988"/>
              </a:xfrm>
              <a:prstGeom prst="hex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61" name="Graphic 60">
                <a:extLst>
                  <a:ext uri="{FF2B5EF4-FFF2-40B4-BE49-F238E27FC236}">
                    <a16:creationId xmlns:a16="http://schemas.microsoft.com/office/drawing/2014/main" id="{A8341EA4-2ADD-44AD-9CCD-827402E791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95611" y="2864166"/>
                <a:ext cx="1129665" cy="1129665"/>
              </a:xfrm>
              <a:prstGeom prst="rect">
                <a:avLst/>
              </a:prstGeom>
            </p:spPr>
          </p:pic>
        </p:grpSp>
        <p:grpSp>
          <p:nvGrpSpPr>
            <p:cNvPr id="62" name="Group 61">
              <a:extLst>
                <a:ext uri="{FF2B5EF4-FFF2-40B4-BE49-F238E27FC236}">
                  <a16:creationId xmlns:a16="http://schemas.microsoft.com/office/drawing/2014/main" id="{57238974-EB63-41C8-81A0-7AF3DBCE7E61}"/>
                </a:ext>
              </a:extLst>
            </p:cNvPr>
            <p:cNvGrpSpPr/>
            <p:nvPr/>
          </p:nvGrpSpPr>
          <p:grpSpPr>
            <a:xfrm>
              <a:off x="14646893" y="16556873"/>
              <a:ext cx="1590345" cy="1370988"/>
              <a:chOff x="5300827" y="2743506"/>
              <a:chExt cx="1590345" cy="1370988"/>
            </a:xfrm>
            <a:effectLst>
              <a:outerShdw blurRad="50800" dist="38100" dir="2700000" algn="tl" rotWithShape="0">
                <a:prstClr val="black">
                  <a:alpha val="40000"/>
                </a:prstClr>
              </a:outerShdw>
            </a:effectLst>
          </p:grpSpPr>
          <p:sp>
            <p:nvSpPr>
              <p:cNvPr id="63" name="Hexagon 62">
                <a:extLst>
                  <a:ext uri="{FF2B5EF4-FFF2-40B4-BE49-F238E27FC236}">
                    <a16:creationId xmlns:a16="http://schemas.microsoft.com/office/drawing/2014/main" id="{A450C944-10EF-4AA8-8022-AFC90F300D4E}"/>
                  </a:ext>
                </a:extLst>
              </p:cNvPr>
              <p:cNvSpPr/>
              <p:nvPr/>
            </p:nvSpPr>
            <p:spPr>
              <a:xfrm>
                <a:off x="5300827" y="2743506"/>
                <a:ext cx="1590345" cy="1370988"/>
              </a:xfrm>
              <a:prstGeom prst="hex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64" name="Graphic 63">
                <a:extLst>
                  <a:ext uri="{FF2B5EF4-FFF2-40B4-BE49-F238E27FC236}">
                    <a16:creationId xmlns:a16="http://schemas.microsoft.com/office/drawing/2014/main" id="{E4E36875-13D7-49B4-A82F-EA239ACE356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21496" y="2864166"/>
                <a:ext cx="949006" cy="1127760"/>
              </a:xfrm>
              <a:prstGeom prst="rect">
                <a:avLst/>
              </a:prstGeom>
            </p:spPr>
          </p:pic>
        </p:grpSp>
        <p:cxnSp>
          <p:nvCxnSpPr>
            <p:cNvPr id="65" name="Straight Arrow Connector 64">
              <a:extLst>
                <a:ext uri="{FF2B5EF4-FFF2-40B4-BE49-F238E27FC236}">
                  <a16:creationId xmlns:a16="http://schemas.microsoft.com/office/drawing/2014/main" id="{8D0885D6-43BD-4AAC-8B36-2D47EC751BCC}"/>
                </a:ext>
              </a:extLst>
            </p:cNvPr>
            <p:cNvCxnSpPr>
              <a:cxnSpLocks/>
              <a:stCxn id="69" idx="2"/>
            </p:cNvCxnSpPr>
            <p:nvPr/>
          </p:nvCxnSpPr>
          <p:spPr>
            <a:xfrm>
              <a:off x="15442065" y="15945362"/>
              <a:ext cx="0" cy="611511"/>
            </a:xfrm>
            <a:prstGeom prst="straightConnector1">
              <a:avLst/>
            </a:prstGeom>
            <a:ln w="63500">
              <a:solidFill>
                <a:srgbClr val="209E39"/>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DBBE93B-968E-4AD1-AF6A-1FEE73CEF380}"/>
                </a:ext>
              </a:extLst>
            </p:cNvPr>
            <p:cNvCxnSpPr/>
            <p:nvPr/>
          </p:nvCxnSpPr>
          <p:spPr>
            <a:xfrm>
              <a:off x="17977619" y="15384043"/>
              <a:ext cx="0" cy="1172830"/>
            </a:xfrm>
            <a:prstGeom prst="line">
              <a:avLst/>
            </a:prstGeom>
            <a:ln w="63500">
              <a:solidFill>
                <a:srgbClr val="209E39"/>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B4CBA8B-AD4C-437B-AD57-321E0A0495D6}"/>
                </a:ext>
              </a:extLst>
            </p:cNvPr>
            <p:cNvCxnSpPr/>
            <p:nvPr/>
          </p:nvCxnSpPr>
          <p:spPr>
            <a:xfrm>
              <a:off x="23048730" y="15384043"/>
              <a:ext cx="0" cy="1172830"/>
            </a:xfrm>
            <a:prstGeom prst="straightConnector1">
              <a:avLst/>
            </a:prstGeom>
            <a:ln w="63500">
              <a:solidFill>
                <a:srgbClr val="209E39"/>
              </a:solidFill>
              <a:tailEnd type="oval"/>
            </a:ln>
          </p:spPr>
          <p:style>
            <a:lnRef idx="1">
              <a:schemeClr val="accent1"/>
            </a:lnRef>
            <a:fillRef idx="0">
              <a:schemeClr val="accent1"/>
            </a:fillRef>
            <a:effectRef idx="0">
              <a:schemeClr val="accent1"/>
            </a:effectRef>
            <a:fontRef idx="minor">
              <a:schemeClr val="tx1"/>
            </a:fontRef>
          </p:style>
        </p:cxnSp>
        <p:pic>
          <p:nvPicPr>
            <p:cNvPr id="68" name="Graphic 67" descr="Pencil">
              <a:extLst>
                <a:ext uri="{FF2B5EF4-FFF2-40B4-BE49-F238E27FC236}">
                  <a16:creationId xmlns:a16="http://schemas.microsoft.com/office/drawing/2014/main" id="{D6679851-5D5F-487F-A8AE-6639D718337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520419" y="14835242"/>
              <a:ext cx="914400" cy="914400"/>
            </a:xfrm>
            <a:prstGeom prst="rect">
              <a:avLst/>
            </a:prstGeom>
          </p:spPr>
        </p:pic>
        <p:pic>
          <p:nvPicPr>
            <p:cNvPr id="69" name="Graphic 68">
              <a:extLst>
                <a:ext uri="{FF2B5EF4-FFF2-40B4-BE49-F238E27FC236}">
                  <a16:creationId xmlns:a16="http://schemas.microsoft.com/office/drawing/2014/main" id="{7A9B7CF1-61D7-4506-B4E8-3507806777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967562" y="14725211"/>
              <a:ext cx="949006" cy="1220151"/>
            </a:xfrm>
            <a:prstGeom prst="rect">
              <a:avLst/>
            </a:prstGeom>
          </p:spPr>
        </p:pic>
        <p:pic>
          <p:nvPicPr>
            <p:cNvPr id="70" name="Graphic 69" descr="Pencil">
              <a:extLst>
                <a:ext uri="{FF2B5EF4-FFF2-40B4-BE49-F238E27FC236}">
                  <a16:creationId xmlns:a16="http://schemas.microsoft.com/office/drawing/2014/main" id="{C8C40596-524B-41E8-98BF-10E9A9EC68F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2591535" y="14835242"/>
              <a:ext cx="914400" cy="914400"/>
            </a:xfrm>
            <a:prstGeom prst="rect">
              <a:avLst/>
            </a:prstGeom>
          </p:spPr>
        </p:pic>
        <p:cxnSp>
          <p:nvCxnSpPr>
            <p:cNvPr id="71" name="Straight Arrow Connector 70">
              <a:extLst>
                <a:ext uri="{FF2B5EF4-FFF2-40B4-BE49-F238E27FC236}">
                  <a16:creationId xmlns:a16="http://schemas.microsoft.com/office/drawing/2014/main" id="{D0084751-7BFA-47BA-BF92-DF2C4615C73F}"/>
                </a:ext>
              </a:extLst>
            </p:cNvPr>
            <p:cNvCxnSpPr>
              <a:cxnSpLocks/>
              <a:endCxn id="60" idx="3"/>
            </p:cNvCxnSpPr>
            <p:nvPr/>
          </p:nvCxnSpPr>
          <p:spPr>
            <a:xfrm>
              <a:off x="21138016" y="17242369"/>
              <a:ext cx="1115543" cy="0"/>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1B42DD3-AC5A-4FC0-81ED-BC5FEFB6F30F}"/>
                </a:ext>
              </a:extLst>
            </p:cNvPr>
            <p:cNvCxnSpPr>
              <a:cxnSpLocks/>
              <a:endCxn id="51" idx="3"/>
            </p:cNvCxnSpPr>
            <p:nvPr/>
          </p:nvCxnSpPr>
          <p:spPr>
            <a:xfrm>
              <a:off x="23613563" y="17241413"/>
              <a:ext cx="1175551" cy="1910"/>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FD8C0C5-11C0-4FF3-95C1-921FE39EA9A4}"/>
                </a:ext>
              </a:extLst>
            </p:cNvPr>
            <p:cNvCxnSpPr>
              <a:cxnSpLocks/>
              <a:endCxn id="54" idx="3"/>
            </p:cNvCxnSpPr>
            <p:nvPr/>
          </p:nvCxnSpPr>
          <p:spPr>
            <a:xfrm>
              <a:off x="16146907" y="17243323"/>
              <a:ext cx="1035541" cy="0"/>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EA6A75F-76DA-45A7-B256-647E71F9724A}"/>
                </a:ext>
              </a:extLst>
            </p:cNvPr>
            <p:cNvCxnSpPr>
              <a:cxnSpLocks/>
              <a:endCxn id="57" idx="3"/>
            </p:cNvCxnSpPr>
            <p:nvPr/>
          </p:nvCxnSpPr>
          <p:spPr>
            <a:xfrm>
              <a:off x="18542452" y="17243323"/>
              <a:ext cx="1175551" cy="0"/>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DB5B477-1CB5-4099-BEC6-99A9F8DB095E}"/>
                </a:ext>
              </a:extLst>
            </p:cNvPr>
            <p:cNvSpPr txBox="1"/>
            <p:nvPr/>
          </p:nvSpPr>
          <p:spPr>
            <a:xfrm>
              <a:off x="14398124" y="13915373"/>
              <a:ext cx="20878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9792B"/>
                  </a:solidFill>
                  <a:effectLst/>
                  <a:uLnTx/>
                  <a:uFillTx/>
                  <a:ea typeface="+mn-ea"/>
                  <a:cs typeface="+mn-cs"/>
                </a:rPr>
                <a:t>Journal Articles &amp; Patents</a:t>
              </a:r>
              <a:r>
                <a:rPr kumimoji="0" lang="en-US" sz="1800" b="0" i="0" u="none" strike="noStrike" kern="1200" cap="none" spc="0" normalizeH="0" baseline="0" noProof="0" dirty="0">
                  <a:ln>
                    <a:noFill/>
                  </a:ln>
                  <a:solidFill>
                    <a:srgbClr val="19792B"/>
                  </a:solidFill>
                  <a:effectLst/>
                  <a:uLnTx/>
                  <a:uFillTx/>
                  <a:ea typeface="+mn-ea"/>
                  <a:cs typeface="+mn-cs"/>
                </a:rPr>
                <a:t> </a:t>
              </a:r>
              <a:endParaRPr kumimoji="0" lang="en-US" sz="1800" b="0" i="0" u="none" strike="noStrike" kern="1200" cap="none" spc="0" normalizeH="0" baseline="0" noProof="0" dirty="0">
                <a:ln>
                  <a:noFill/>
                </a:ln>
                <a:solidFill>
                  <a:srgbClr val="19792B"/>
                </a:solidFill>
                <a:effectLst/>
                <a:uLnTx/>
                <a:uFillTx/>
                <a:ea typeface="+mn-ea"/>
                <a:cs typeface="Segoe UI Semilight" panose="020B0402040204020203" pitchFamily="34" charset="0"/>
              </a:endParaRPr>
            </a:p>
          </p:txBody>
        </p:sp>
        <p:sp>
          <p:nvSpPr>
            <p:cNvPr id="76" name="TextBox 75">
              <a:extLst>
                <a:ext uri="{FF2B5EF4-FFF2-40B4-BE49-F238E27FC236}">
                  <a16:creationId xmlns:a16="http://schemas.microsoft.com/office/drawing/2014/main" id="{42CE0424-39DE-4BD1-9669-6FF1CE601957}"/>
                </a:ext>
              </a:extLst>
            </p:cNvPr>
            <p:cNvSpPr txBox="1"/>
            <p:nvPr/>
          </p:nvSpPr>
          <p:spPr>
            <a:xfrm>
              <a:off x="17182448" y="13956312"/>
              <a:ext cx="15903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9792B"/>
                  </a:solidFill>
                  <a:effectLst/>
                  <a:uLnTx/>
                  <a:uFillTx/>
                  <a:ea typeface="+mn-ea"/>
                  <a:cs typeface="+mn-cs"/>
                </a:rPr>
                <a:t>Annotated</a:t>
              </a:r>
              <a:br>
                <a:rPr kumimoji="0" lang="en-US" sz="2400" b="0" i="0" u="none" strike="noStrike" kern="1200" cap="none" spc="0" normalizeH="0" baseline="0" noProof="0" dirty="0">
                  <a:ln>
                    <a:noFill/>
                  </a:ln>
                  <a:solidFill>
                    <a:srgbClr val="19792B"/>
                  </a:solidFill>
                  <a:effectLst/>
                  <a:uLnTx/>
                  <a:uFillTx/>
                  <a:ea typeface="+mn-ea"/>
                  <a:cs typeface="+mn-cs"/>
                </a:rPr>
              </a:br>
              <a:r>
                <a:rPr kumimoji="0" lang="en-US" sz="2400" b="0" i="0" u="none" strike="noStrike" kern="1200" cap="none" spc="0" normalizeH="0" baseline="0" noProof="0" dirty="0">
                  <a:ln>
                    <a:noFill/>
                  </a:ln>
                  <a:solidFill>
                    <a:srgbClr val="19792B"/>
                  </a:solidFill>
                  <a:effectLst/>
                  <a:uLnTx/>
                  <a:uFillTx/>
                  <a:ea typeface="+mn-ea"/>
                  <a:cs typeface="+mn-cs"/>
                </a:rPr>
                <a:t>Paragraphs</a:t>
              </a:r>
              <a:endParaRPr kumimoji="0" lang="en-US" sz="1800" b="0" i="0" u="none" strike="noStrike" kern="1200" cap="none" spc="0" normalizeH="0" baseline="0" noProof="0" dirty="0">
                <a:ln>
                  <a:noFill/>
                </a:ln>
                <a:solidFill>
                  <a:srgbClr val="19792B"/>
                </a:solidFill>
                <a:effectLst/>
                <a:uLnTx/>
                <a:uFillTx/>
                <a:ea typeface="+mn-ea"/>
                <a:cs typeface="+mn-cs"/>
              </a:endParaRPr>
            </a:p>
          </p:txBody>
        </p:sp>
        <p:sp>
          <p:nvSpPr>
            <p:cNvPr id="77" name="TextBox 76">
              <a:extLst>
                <a:ext uri="{FF2B5EF4-FFF2-40B4-BE49-F238E27FC236}">
                  <a16:creationId xmlns:a16="http://schemas.microsoft.com/office/drawing/2014/main" id="{368E4933-7469-4606-9856-0067724604F8}"/>
                </a:ext>
              </a:extLst>
            </p:cNvPr>
            <p:cNvSpPr txBox="1"/>
            <p:nvPr/>
          </p:nvSpPr>
          <p:spPr>
            <a:xfrm>
              <a:off x="22253557" y="13956312"/>
              <a:ext cx="15903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9792B"/>
                  </a:solidFill>
                  <a:effectLst/>
                  <a:uLnTx/>
                  <a:uFillTx/>
                  <a:ea typeface="+mn-ea"/>
                  <a:cs typeface="+mn-cs"/>
                </a:rPr>
                <a:t>Annotated</a:t>
              </a:r>
              <a:br>
                <a:rPr kumimoji="0" lang="en-US" sz="2400" b="0" i="0" u="none" strike="noStrike" kern="1200" cap="none" spc="0" normalizeH="0" baseline="0" noProof="0" dirty="0">
                  <a:ln>
                    <a:noFill/>
                  </a:ln>
                  <a:solidFill>
                    <a:srgbClr val="19792B"/>
                  </a:solidFill>
                  <a:effectLst/>
                  <a:uLnTx/>
                  <a:uFillTx/>
                  <a:ea typeface="+mn-ea"/>
                  <a:cs typeface="+mn-cs"/>
                </a:rPr>
              </a:br>
              <a:r>
                <a:rPr kumimoji="0" lang="en-US" sz="2400" b="0" i="0" u="none" strike="noStrike" kern="1200" cap="none" spc="0" normalizeH="0" baseline="0" noProof="0" dirty="0">
                  <a:ln>
                    <a:noFill/>
                  </a:ln>
                  <a:solidFill>
                    <a:srgbClr val="19792B"/>
                  </a:solidFill>
                  <a:effectLst/>
                  <a:uLnTx/>
                  <a:uFillTx/>
                  <a:ea typeface="+mn-ea"/>
                  <a:cs typeface="+mn-cs"/>
                </a:rPr>
                <a:t>Sentences</a:t>
              </a:r>
              <a:endParaRPr kumimoji="0" lang="en-US" sz="1800" b="0" i="0" u="none" strike="noStrike" kern="1200" cap="none" spc="0" normalizeH="0" baseline="0" noProof="0" dirty="0">
                <a:ln>
                  <a:noFill/>
                </a:ln>
                <a:solidFill>
                  <a:srgbClr val="19792B"/>
                </a:solidFill>
                <a:effectLst/>
                <a:uLnTx/>
                <a:uFillTx/>
                <a:ea typeface="+mn-ea"/>
                <a:cs typeface="+mn-cs"/>
              </a:endParaRPr>
            </a:p>
          </p:txBody>
        </p:sp>
        <p:cxnSp>
          <p:nvCxnSpPr>
            <p:cNvPr id="78" name="Straight Arrow Connector 77">
              <a:extLst>
                <a:ext uri="{FF2B5EF4-FFF2-40B4-BE49-F238E27FC236}">
                  <a16:creationId xmlns:a16="http://schemas.microsoft.com/office/drawing/2014/main" id="{C73D9D0C-078F-46FE-89C7-2039410BF5BA}"/>
                </a:ext>
              </a:extLst>
            </p:cNvPr>
            <p:cNvCxnSpPr/>
            <p:nvPr/>
          </p:nvCxnSpPr>
          <p:spPr>
            <a:xfrm>
              <a:off x="25594764" y="17927861"/>
              <a:ext cx="0" cy="753737"/>
            </a:xfrm>
            <a:prstGeom prst="straightConnector1">
              <a:avLst/>
            </a:prstGeom>
            <a:ln w="63500">
              <a:solidFill>
                <a:srgbClr val="9A0000"/>
              </a:solidFill>
              <a:tailEnd type="ova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AD9CE0B-5041-4A08-A5CF-E589A127E557}"/>
                </a:ext>
              </a:extLst>
            </p:cNvPr>
            <p:cNvSpPr txBox="1"/>
            <p:nvPr/>
          </p:nvSpPr>
          <p:spPr>
            <a:xfrm>
              <a:off x="16052781" y="16561095"/>
              <a:ext cx="13141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Word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Embeddings</a:t>
              </a:r>
            </a:p>
          </p:txBody>
        </p:sp>
        <p:sp>
          <p:nvSpPr>
            <p:cNvPr id="80" name="TextBox 79">
              <a:extLst>
                <a:ext uri="{FF2B5EF4-FFF2-40B4-BE49-F238E27FC236}">
                  <a16:creationId xmlns:a16="http://schemas.microsoft.com/office/drawing/2014/main" id="{3864DE57-D71D-469D-8E3E-917122AF6CE0}"/>
                </a:ext>
              </a:extLst>
            </p:cNvPr>
            <p:cNvSpPr txBox="1"/>
            <p:nvPr/>
          </p:nvSpPr>
          <p:spPr>
            <a:xfrm>
              <a:off x="18473165" y="16608189"/>
              <a:ext cx="13141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Desired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Text</a:t>
              </a:r>
            </a:p>
          </p:txBody>
        </p:sp>
        <p:sp>
          <p:nvSpPr>
            <p:cNvPr id="81" name="TextBox 80">
              <a:extLst>
                <a:ext uri="{FF2B5EF4-FFF2-40B4-BE49-F238E27FC236}">
                  <a16:creationId xmlns:a16="http://schemas.microsoft.com/office/drawing/2014/main" id="{A43E8428-6113-460F-B307-404B39B9BCAF}"/>
                </a:ext>
              </a:extLst>
            </p:cNvPr>
            <p:cNvSpPr txBox="1"/>
            <p:nvPr/>
          </p:nvSpPr>
          <p:spPr>
            <a:xfrm>
              <a:off x="21127656" y="16555922"/>
              <a:ext cx="13141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Word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Embeddings</a:t>
              </a:r>
            </a:p>
          </p:txBody>
        </p:sp>
        <p:sp>
          <p:nvSpPr>
            <p:cNvPr id="82" name="TextBox 81">
              <a:extLst>
                <a:ext uri="{FF2B5EF4-FFF2-40B4-BE49-F238E27FC236}">
                  <a16:creationId xmlns:a16="http://schemas.microsoft.com/office/drawing/2014/main" id="{9E561909-BEDD-438D-8478-15F02FD085CD}"/>
                </a:ext>
              </a:extLst>
            </p:cNvPr>
            <p:cNvSpPr txBox="1"/>
            <p:nvPr/>
          </p:nvSpPr>
          <p:spPr>
            <a:xfrm>
              <a:off x="23616296" y="16555919"/>
              <a:ext cx="13141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Named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mn-cs"/>
                </a:rPr>
                <a:t>Entities</a:t>
              </a:r>
            </a:p>
          </p:txBody>
        </p:sp>
      </p:grpSp>
      <p:sp>
        <p:nvSpPr>
          <p:cNvPr id="29" name="Rectangle 28">
            <a:extLst>
              <a:ext uri="{FF2B5EF4-FFF2-40B4-BE49-F238E27FC236}">
                <a16:creationId xmlns:a16="http://schemas.microsoft.com/office/drawing/2014/main" id="{1E2695DF-BC2E-41E0-BED5-6A5923C061A3}"/>
              </a:ext>
            </a:extLst>
          </p:cNvPr>
          <p:cNvSpPr/>
          <p:nvPr/>
        </p:nvSpPr>
        <p:spPr>
          <a:xfrm>
            <a:off x="1018794" y="12410094"/>
            <a:ext cx="2993127" cy="523220"/>
          </a:xfrm>
          <a:prstGeom prst="rect">
            <a:avLst/>
          </a:prstGeom>
        </p:spPr>
        <p:txBody>
          <a:bodyPr wrap="none">
            <a:spAutoFit/>
          </a:bodyPr>
          <a:lstStyle/>
          <a:p>
            <a:pPr algn="ctr"/>
            <a:r>
              <a:rPr lang="en-US" sz="2800" kern="0" dirty="0">
                <a:solidFill>
                  <a:sysClr val="windowText" lastClr="000000"/>
                </a:solidFill>
                <a:latin typeface="+mj-lt"/>
              </a:rPr>
              <a:t>Content acquisition</a:t>
            </a:r>
            <a:endParaRPr lang="en-US" sz="2800" dirty="0">
              <a:latin typeface="+mj-lt"/>
            </a:endParaRPr>
          </a:p>
        </p:txBody>
      </p:sp>
      <p:cxnSp>
        <p:nvCxnSpPr>
          <p:cNvPr id="83" name="Straight Connector 82">
            <a:extLst>
              <a:ext uri="{FF2B5EF4-FFF2-40B4-BE49-F238E27FC236}">
                <a16:creationId xmlns:a16="http://schemas.microsoft.com/office/drawing/2014/main" id="{876FDE5B-D244-4131-8E59-B6170E3AA742}"/>
              </a:ext>
            </a:extLst>
          </p:cNvPr>
          <p:cNvCxnSpPr>
            <a:cxnSpLocks/>
          </p:cNvCxnSpPr>
          <p:nvPr/>
        </p:nvCxnSpPr>
        <p:spPr>
          <a:xfrm>
            <a:off x="221131" y="21099974"/>
            <a:ext cx="214324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 Box 12">
            <a:extLst>
              <a:ext uri="{FF2B5EF4-FFF2-40B4-BE49-F238E27FC236}">
                <a16:creationId xmlns:a16="http://schemas.microsoft.com/office/drawing/2014/main" id="{B2760A28-829A-42F5-B5AD-0F04947F1BE6}"/>
              </a:ext>
            </a:extLst>
          </p:cNvPr>
          <p:cNvSpPr txBox="1">
            <a:spLocks noChangeArrowheads="1"/>
          </p:cNvSpPr>
          <p:nvPr/>
        </p:nvSpPr>
        <p:spPr bwMode="auto">
          <a:xfrm>
            <a:off x="2398163" y="28391232"/>
            <a:ext cx="3152155" cy="731520"/>
          </a:xfrm>
          <a:prstGeom prst="rect">
            <a:avLst/>
          </a:prstGeom>
          <a:solidFill>
            <a:srgbClr val="FFFFFF"/>
          </a:solidFill>
          <a:ln w="9525">
            <a:noFill/>
            <a:miter lim="800000"/>
            <a:headEnd/>
            <a:tailEnd/>
          </a:ln>
          <a:effectLst/>
        </p:spPr>
        <p:txBody>
          <a:bodyPr lIns="78373" tIns="39187" rIns="78373" bIns="39187"/>
          <a:lstStyle/>
          <a:p>
            <a:pPr algn="ctr" defTabSz="4386263">
              <a:spcBef>
                <a:spcPct val="0"/>
              </a:spcBef>
            </a:pPr>
            <a:r>
              <a:rPr lang="en-US" sz="4400" dirty="0">
                <a:solidFill>
                  <a:srgbClr val="993333"/>
                </a:solidFill>
              </a:rPr>
              <a:t>References</a:t>
            </a:r>
          </a:p>
        </p:txBody>
      </p:sp>
      <p:sp>
        <p:nvSpPr>
          <p:cNvPr id="30" name="Rectangle 29">
            <a:extLst>
              <a:ext uri="{FF2B5EF4-FFF2-40B4-BE49-F238E27FC236}">
                <a16:creationId xmlns:a16="http://schemas.microsoft.com/office/drawing/2014/main" id="{DE515358-3BCA-43C5-A6D3-23910E24CCA6}"/>
              </a:ext>
            </a:extLst>
          </p:cNvPr>
          <p:cNvSpPr/>
          <p:nvPr/>
        </p:nvSpPr>
        <p:spPr>
          <a:xfrm>
            <a:off x="124195" y="29173851"/>
            <a:ext cx="7700091" cy="3416320"/>
          </a:xfrm>
          <a:prstGeom prst="rect">
            <a:avLst/>
          </a:prstGeom>
        </p:spPr>
        <p:txBody>
          <a:bodyPr wrap="square">
            <a:spAutoFit/>
          </a:bodyPr>
          <a:lstStyle/>
          <a:p>
            <a:pPr algn="ctr"/>
            <a:r>
              <a:rPr lang="en-US" sz="2400" dirty="0"/>
              <a:t>Kim, E., et al., Scientific Data. 4, 170127, 2017</a:t>
            </a:r>
          </a:p>
          <a:p>
            <a:pPr algn="ctr"/>
            <a:r>
              <a:rPr lang="en-US" sz="2400" dirty="0"/>
              <a:t>Kim, E., et al., Chemistry of Materials, 29, 9436-9444, 2017</a:t>
            </a:r>
          </a:p>
          <a:p>
            <a:pPr algn="ctr"/>
            <a:r>
              <a:rPr lang="en-US" sz="2400" dirty="0"/>
              <a:t>Kim, E., et al., </a:t>
            </a:r>
            <a:r>
              <a:rPr lang="en-US" sz="2400" dirty="0" err="1"/>
              <a:t>npj</a:t>
            </a:r>
            <a:r>
              <a:rPr lang="en-US" sz="2400" dirty="0"/>
              <a:t> Computational Materials, 3, 53, 2017</a:t>
            </a:r>
          </a:p>
          <a:p>
            <a:pPr algn="ctr"/>
            <a:r>
              <a:rPr lang="en-US" sz="2400" dirty="0"/>
              <a:t>Mysore, S., et al. NIPS Workshop, 2017</a:t>
            </a:r>
          </a:p>
          <a:p>
            <a:pPr algn="ctr"/>
            <a:r>
              <a:rPr lang="en-US" sz="2400" dirty="0"/>
              <a:t>Jensen, Z., et al., ACS Central Science. 5, 892-899, 2019</a:t>
            </a:r>
          </a:p>
          <a:p>
            <a:pPr algn="ctr"/>
            <a:r>
              <a:rPr lang="en-US" sz="2400" dirty="0"/>
              <a:t>Schwalbe-Koda, D., et al., Nature Materials, 1-5. 2019</a:t>
            </a:r>
          </a:p>
          <a:p>
            <a:pPr algn="ctr"/>
            <a:r>
              <a:rPr lang="en-US" sz="2400" dirty="0"/>
              <a:t>Kim E., et al., Matter. 2019</a:t>
            </a:r>
          </a:p>
          <a:p>
            <a:pPr algn="ctr"/>
            <a:r>
              <a:rPr lang="en-US" sz="2400" dirty="0" err="1"/>
              <a:t>Huo</a:t>
            </a:r>
            <a:r>
              <a:rPr lang="en-US" sz="2400" dirty="0"/>
              <a:t>, H., et al., </a:t>
            </a:r>
            <a:r>
              <a:rPr lang="en-US" sz="2400" dirty="0" err="1"/>
              <a:t>Npj</a:t>
            </a:r>
            <a:r>
              <a:rPr lang="en-US" sz="2400" dirty="0"/>
              <a:t> </a:t>
            </a:r>
            <a:r>
              <a:rPr lang="en-US" sz="2400" dirty="0" err="1"/>
              <a:t>Comput</a:t>
            </a:r>
            <a:r>
              <a:rPr lang="en-US" sz="2400" dirty="0"/>
              <a:t>. Mater, 2019</a:t>
            </a:r>
          </a:p>
          <a:p>
            <a:pPr algn="ctr"/>
            <a:r>
              <a:rPr lang="en-US" sz="2400" dirty="0" err="1"/>
              <a:t>Kononova</a:t>
            </a:r>
            <a:r>
              <a:rPr lang="en-US" sz="2400" dirty="0"/>
              <a:t>, O., et al., Scientific Data 6:203, 2019</a:t>
            </a:r>
          </a:p>
        </p:txBody>
      </p:sp>
      <p:sp>
        <p:nvSpPr>
          <p:cNvPr id="31" name="Rectangle 30">
            <a:extLst>
              <a:ext uri="{FF2B5EF4-FFF2-40B4-BE49-F238E27FC236}">
                <a16:creationId xmlns:a16="http://schemas.microsoft.com/office/drawing/2014/main" id="{22635C9B-ED87-4577-8CA4-2EBF899D0123}"/>
              </a:ext>
            </a:extLst>
          </p:cNvPr>
          <p:cNvSpPr/>
          <p:nvPr/>
        </p:nvSpPr>
        <p:spPr>
          <a:xfrm>
            <a:off x="334771" y="17399712"/>
            <a:ext cx="4525289" cy="3323987"/>
          </a:xfrm>
          <a:prstGeom prst="rect">
            <a:avLst/>
          </a:prstGeom>
        </p:spPr>
        <p:txBody>
          <a:bodyPr wrap="square">
            <a:spAutoFit/>
          </a:bodyPr>
          <a:lstStyle/>
          <a:p>
            <a:pPr algn="ctr"/>
            <a:r>
              <a:rPr lang="en-US" sz="3000" dirty="0"/>
              <a:t>Natural language processing pipeline involves semi-supervised learning approaches including word embeddings and bi-directional GRU recurrent neural network</a:t>
            </a:r>
          </a:p>
        </p:txBody>
      </p:sp>
      <p:pic>
        <p:nvPicPr>
          <p:cNvPr id="88" name="Picture 87">
            <a:extLst>
              <a:ext uri="{FF2B5EF4-FFF2-40B4-BE49-F238E27FC236}">
                <a16:creationId xmlns:a16="http://schemas.microsoft.com/office/drawing/2014/main" id="{3A3ACCB4-A260-4EA9-A341-89A7E2588E6E}"/>
              </a:ext>
            </a:extLst>
          </p:cNvPr>
          <p:cNvPicPr>
            <a:picLocks noChangeAspect="1"/>
          </p:cNvPicPr>
          <p:nvPr/>
        </p:nvPicPr>
        <p:blipFill>
          <a:blip r:embed="rId22"/>
          <a:stretch>
            <a:fillRect/>
          </a:stretch>
        </p:blipFill>
        <p:spPr>
          <a:xfrm>
            <a:off x="9384946" y="13285722"/>
            <a:ext cx="3173572" cy="2276565"/>
          </a:xfrm>
          <a:prstGeom prst="rect">
            <a:avLst/>
          </a:prstGeom>
        </p:spPr>
      </p:pic>
      <p:pic>
        <p:nvPicPr>
          <p:cNvPr id="89" name="Picture 88" descr="Semi supervised machine learning classification of materials.pdf - Adobe Acrobat Pro DC">
            <a:extLst>
              <a:ext uri="{FF2B5EF4-FFF2-40B4-BE49-F238E27FC236}">
                <a16:creationId xmlns:a16="http://schemas.microsoft.com/office/drawing/2014/main" id="{5F24A167-BDA1-41B6-99D2-F7DE0484A865}"/>
              </a:ext>
            </a:extLst>
          </p:cNvPr>
          <p:cNvPicPr>
            <a:picLocks noChangeAspect="1"/>
          </p:cNvPicPr>
          <p:nvPr/>
        </p:nvPicPr>
        <p:blipFill rotWithShape="1">
          <a:blip r:embed="rId23">
            <a:extLst>
              <a:ext uri="{28A0092B-C50C-407E-A947-70E740481C1C}">
                <a14:useLocalDpi xmlns:a14="http://schemas.microsoft.com/office/drawing/2010/main" val="0"/>
              </a:ext>
            </a:extLst>
          </a:blip>
          <a:srcRect l="16364" t="21990" r="10796" b="6043"/>
          <a:stretch/>
        </p:blipFill>
        <p:spPr>
          <a:xfrm>
            <a:off x="5068318" y="17530976"/>
            <a:ext cx="5394542" cy="3427614"/>
          </a:xfrm>
          <a:prstGeom prst="rect">
            <a:avLst/>
          </a:prstGeom>
        </p:spPr>
      </p:pic>
      <p:sp>
        <p:nvSpPr>
          <p:cNvPr id="90" name="Rectangle 89">
            <a:extLst>
              <a:ext uri="{FF2B5EF4-FFF2-40B4-BE49-F238E27FC236}">
                <a16:creationId xmlns:a16="http://schemas.microsoft.com/office/drawing/2014/main" id="{64DD7C4C-D824-4F04-A677-266FF1CCDABA}"/>
              </a:ext>
            </a:extLst>
          </p:cNvPr>
          <p:cNvSpPr/>
          <p:nvPr/>
        </p:nvSpPr>
        <p:spPr>
          <a:xfrm>
            <a:off x="10575558" y="18102157"/>
            <a:ext cx="4289062" cy="2246769"/>
          </a:xfrm>
          <a:prstGeom prst="rect">
            <a:avLst/>
          </a:prstGeom>
        </p:spPr>
        <p:txBody>
          <a:bodyPr wrap="square">
            <a:spAutoFit/>
          </a:bodyPr>
          <a:lstStyle/>
          <a:p>
            <a:r>
              <a:rPr lang="en-US" sz="2800" dirty="0"/>
              <a:t>Machine-learned flowchart showing the transition between experimental steps for different types of synthesis.</a:t>
            </a:r>
          </a:p>
        </p:txBody>
      </p:sp>
      <p:sp>
        <p:nvSpPr>
          <p:cNvPr id="91" name="TextBox 90">
            <a:extLst>
              <a:ext uri="{FF2B5EF4-FFF2-40B4-BE49-F238E27FC236}">
                <a16:creationId xmlns:a16="http://schemas.microsoft.com/office/drawing/2014/main" id="{1686526B-7B98-4F9C-BCA3-FAF7256BD333}"/>
              </a:ext>
            </a:extLst>
          </p:cNvPr>
          <p:cNvSpPr txBox="1"/>
          <p:nvPr/>
        </p:nvSpPr>
        <p:spPr>
          <a:xfrm>
            <a:off x="19262558" y="27936984"/>
            <a:ext cx="2422177" cy="923330"/>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OSDA = Organic Structure Directing Agent</a:t>
            </a:r>
          </a:p>
        </p:txBody>
      </p:sp>
      <p:pic>
        <p:nvPicPr>
          <p:cNvPr id="98" name="Picture 97">
            <a:extLst>
              <a:ext uri="{FF2B5EF4-FFF2-40B4-BE49-F238E27FC236}">
                <a16:creationId xmlns:a16="http://schemas.microsoft.com/office/drawing/2014/main" id="{D17EB61E-0C5C-42A4-84A4-3D18FFA508C7}"/>
              </a:ext>
            </a:extLst>
          </p:cNvPr>
          <p:cNvPicPr>
            <a:picLocks noChangeAspect="1"/>
          </p:cNvPicPr>
          <p:nvPr/>
        </p:nvPicPr>
        <p:blipFill>
          <a:blip r:embed="rId24"/>
          <a:stretch>
            <a:fillRect/>
          </a:stretch>
        </p:blipFill>
        <p:spPr>
          <a:xfrm>
            <a:off x="14474906" y="23735210"/>
            <a:ext cx="7089392" cy="3231929"/>
          </a:xfrm>
          <a:prstGeom prst="rect">
            <a:avLst/>
          </a:prstGeom>
        </p:spPr>
      </p:pic>
      <p:sp>
        <p:nvSpPr>
          <p:cNvPr id="99" name="Title 1">
            <a:extLst>
              <a:ext uri="{FF2B5EF4-FFF2-40B4-BE49-F238E27FC236}">
                <a16:creationId xmlns:a16="http://schemas.microsoft.com/office/drawing/2014/main" id="{3EDB941F-66A8-4EDA-9E99-2FDF35FB3408}"/>
              </a:ext>
            </a:extLst>
          </p:cNvPr>
          <p:cNvSpPr txBox="1">
            <a:spLocks/>
          </p:cNvSpPr>
          <p:nvPr/>
        </p:nvSpPr>
        <p:spPr>
          <a:xfrm>
            <a:off x="14634837" y="27361615"/>
            <a:ext cx="6734128" cy="3495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More determinant synthetic variables: Si/Ge; H</a:t>
            </a:r>
            <a:r>
              <a:rPr lang="en-US" sz="2400" baseline="-25000" dirty="0">
                <a:latin typeface="+mn-lt"/>
              </a:rPr>
              <a:t>2</a:t>
            </a:r>
            <a:r>
              <a:rPr lang="en-US" sz="2400" dirty="0">
                <a:latin typeface="+mn-lt"/>
              </a:rPr>
              <a:t>O/T; OSDA volume</a:t>
            </a:r>
          </a:p>
        </p:txBody>
      </p:sp>
      <p:sp>
        <p:nvSpPr>
          <p:cNvPr id="100" name="Title 1">
            <a:extLst>
              <a:ext uri="{FF2B5EF4-FFF2-40B4-BE49-F238E27FC236}">
                <a16:creationId xmlns:a16="http://schemas.microsoft.com/office/drawing/2014/main" id="{47AC69D2-925C-4A67-82D2-1DFDC732573B}"/>
              </a:ext>
            </a:extLst>
          </p:cNvPr>
          <p:cNvSpPr txBox="1">
            <a:spLocks/>
          </p:cNvSpPr>
          <p:nvPr/>
        </p:nvSpPr>
        <p:spPr>
          <a:xfrm>
            <a:off x="18872415" y="23873599"/>
            <a:ext cx="2812320" cy="757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Synthesis conditions pulled from  70,000 manuscripts</a:t>
            </a:r>
          </a:p>
        </p:txBody>
      </p:sp>
      <p:sp>
        <p:nvSpPr>
          <p:cNvPr id="101" name="Title 1">
            <a:extLst>
              <a:ext uri="{FF2B5EF4-FFF2-40B4-BE49-F238E27FC236}">
                <a16:creationId xmlns:a16="http://schemas.microsoft.com/office/drawing/2014/main" id="{57998DA9-BCD7-4BD0-9BC4-2476274F743E}"/>
              </a:ext>
            </a:extLst>
          </p:cNvPr>
          <p:cNvSpPr txBox="1">
            <a:spLocks/>
          </p:cNvSpPr>
          <p:nvPr/>
        </p:nvSpPr>
        <p:spPr>
          <a:xfrm>
            <a:off x="14098968" y="23762878"/>
            <a:ext cx="2812320" cy="1076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Predicting synthesis pathways for low framework density zeolites</a:t>
            </a:r>
          </a:p>
        </p:txBody>
      </p:sp>
      <p:sp>
        <p:nvSpPr>
          <p:cNvPr id="32" name="Rectangle 31">
            <a:extLst>
              <a:ext uri="{FF2B5EF4-FFF2-40B4-BE49-F238E27FC236}">
                <a16:creationId xmlns:a16="http://schemas.microsoft.com/office/drawing/2014/main" id="{BB65514B-623D-4440-9BFB-E179F30AAAE1}"/>
              </a:ext>
            </a:extLst>
          </p:cNvPr>
          <p:cNvSpPr/>
          <p:nvPr/>
        </p:nvSpPr>
        <p:spPr>
          <a:xfrm>
            <a:off x="9485121" y="26303618"/>
            <a:ext cx="4493170" cy="1569660"/>
          </a:xfrm>
          <a:prstGeom prst="rect">
            <a:avLst/>
          </a:prstGeom>
        </p:spPr>
        <p:txBody>
          <a:bodyPr wrap="square">
            <a:spAutoFit/>
          </a:bodyPr>
          <a:lstStyle/>
          <a:p>
            <a:pPr algn="ctr"/>
            <a:r>
              <a:rPr lang="en-US" sz="2400" dirty="0"/>
              <a:t>Time-based literature holdouts predict recently-reported perovskites and complement </a:t>
            </a:r>
            <a:br>
              <a:rPr lang="en-US" sz="2400" dirty="0"/>
            </a:br>
            <a:r>
              <a:rPr lang="en-US" sz="2400" dirty="0"/>
              <a:t>existing screening methods</a:t>
            </a:r>
          </a:p>
        </p:txBody>
      </p:sp>
      <p:grpSp>
        <p:nvGrpSpPr>
          <p:cNvPr id="33" name="Group 32">
            <a:extLst>
              <a:ext uri="{FF2B5EF4-FFF2-40B4-BE49-F238E27FC236}">
                <a16:creationId xmlns:a16="http://schemas.microsoft.com/office/drawing/2014/main" id="{7B87E40B-4AA7-4825-BA05-A54439E41272}"/>
              </a:ext>
            </a:extLst>
          </p:cNvPr>
          <p:cNvGrpSpPr/>
          <p:nvPr/>
        </p:nvGrpSpPr>
        <p:grpSpPr>
          <a:xfrm>
            <a:off x="7332855" y="27988425"/>
            <a:ext cx="4237257" cy="4025746"/>
            <a:chOff x="14184426" y="27351269"/>
            <a:chExt cx="4237257" cy="4025746"/>
          </a:xfrm>
        </p:grpSpPr>
        <p:pic>
          <p:nvPicPr>
            <p:cNvPr id="117" name="Picture 116">
              <a:extLst>
                <a:ext uri="{FF2B5EF4-FFF2-40B4-BE49-F238E27FC236}">
                  <a16:creationId xmlns:a16="http://schemas.microsoft.com/office/drawing/2014/main" id="{1DA0E181-A541-4791-9CE4-53C60C81FBDE}"/>
                </a:ext>
              </a:extLst>
            </p:cNvPr>
            <p:cNvPicPr>
              <a:picLocks noChangeAspect="1"/>
            </p:cNvPicPr>
            <p:nvPr/>
          </p:nvPicPr>
          <p:blipFill rotWithShape="1">
            <a:blip r:embed="rId25"/>
            <a:srcRect t="7761" r="17754"/>
            <a:stretch/>
          </p:blipFill>
          <p:spPr>
            <a:xfrm>
              <a:off x="14184426" y="27351269"/>
              <a:ext cx="4040197" cy="4025746"/>
            </a:xfrm>
            <a:prstGeom prst="rect">
              <a:avLst/>
            </a:prstGeom>
          </p:spPr>
        </p:pic>
        <p:sp>
          <p:nvSpPr>
            <p:cNvPr id="118" name="Rectangle 117">
              <a:extLst>
                <a:ext uri="{FF2B5EF4-FFF2-40B4-BE49-F238E27FC236}">
                  <a16:creationId xmlns:a16="http://schemas.microsoft.com/office/drawing/2014/main" id="{E0DDD302-E73D-4D80-954F-EF4F58381D70}"/>
                </a:ext>
              </a:extLst>
            </p:cNvPr>
            <p:cNvSpPr/>
            <p:nvPr/>
          </p:nvSpPr>
          <p:spPr>
            <a:xfrm>
              <a:off x="17556440" y="29850494"/>
              <a:ext cx="865243" cy="10575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21" name="Table 120">
            <a:extLst>
              <a:ext uri="{FF2B5EF4-FFF2-40B4-BE49-F238E27FC236}">
                <a16:creationId xmlns:a16="http://schemas.microsoft.com/office/drawing/2014/main" id="{2D6CC964-51F6-46C4-ACC6-9A783CA33776}"/>
              </a:ext>
            </a:extLst>
          </p:cNvPr>
          <p:cNvGraphicFramePr>
            <a:graphicFrameLocks noGrp="1"/>
          </p:cNvGraphicFramePr>
          <p:nvPr>
            <p:extLst>
              <p:ext uri="{D42A27DB-BD31-4B8C-83A1-F6EECF244321}">
                <p14:modId xmlns:p14="http://schemas.microsoft.com/office/powerpoint/2010/main" val="3679938268"/>
              </p:ext>
            </p:extLst>
          </p:nvPr>
        </p:nvGraphicFramePr>
        <p:xfrm>
          <a:off x="11871514" y="27960073"/>
          <a:ext cx="5906051" cy="2651760"/>
        </p:xfrm>
        <a:graphic>
          <a:graphicData uri="http://schemas.openxmlformats.org/drawingml/2006/table">
            <a:tbl>
              <a:tblPr firstRow="1" bandRow="1"/>
              <a:tblGrid>
                <a:gridCol w="1452561">
                  <a:extLst>
                    <a:ext uri="{9D8B030D-6E8A-4147-A177-3AD203B41FA5}">
                      <a16:colId xmlns:a16="http://schemas.microsoft.com/office/drawing/2014/main" val="1423293283"/>
                    </a:ext>
                  </a:extLst>
                </a:gridCol>
                <a:gridCol w="2433859">
                  <a:extLst>
                    <a:ext uri="{9D8B030D-6E8A-4147-A177-3AD203B41FA5}">
                      <a16:colId xmlns:a16="http://schemas.microsoft.com/office/drawing/2014/main" val="3759715157"/>
                    </a:ext>
                  </a:extLst>
                </a:gridCol>
                <a:gridCol w="2019631">
                  <a:extLst>
                    <a:ext uri="{9D8B030D-6E8A-4147-A177-3AD203B41FA5}">
                      <a16:colId xmlns:a16="http://schemas.microsoft.com/office/drawing/2014/main" val="3099192338"/>
                    </a:ext>
                  </a:extLst>
                </a:gridCol>
              </a:tblGrid>
              <a:tr h="370840">
                <a:tc>
                  <a:txBody>
                    <a:bodyPr/>
                    <a:lstStyle>
                      <a:lvl1pPr marL="0" algn="l" defTabSz="2194560" rtl="0" eaLnBrk="1" latinLnBrk="0" hangingPunct="1">
                        <a:defRPr sz="4320" b="1" kern="1200">
                          <a:solidFill>
                            <a:schemeClr val="lt1"/>
                          </a:solidFill>
                          <a:latin typeface="Calibri" panose="020F0502020204030204"/>
                        </a:defRPr>
                      </a:lvl1pPr>
                      <a:lvl2pPr marL="1097280" algn="l" defTabSz="2194560" rtl="0" eaLnBrk="1" latinLnBrk="0" hangingPunct="1">
                        <a:defRPr sz="4320" b="1" kern="1200">
                          <a:solidFill>
                            <a:schemeClr val="lt1"/>
                          </a:solidFill>
                          <a:latin typeface="Calibri" panose="020F0502020204030204"/>
                        </a:defRPr>
                      </a:lvl2pPr>
                      <a:lvl3pPr marL="2194560" algn="l" defTabSz="2194560" rtl="0" eaLnBrk="1" latinLnBrk="0" hangingPunct="1">
                        <a:defRPr sz="4320" b="1" kern="1200">
                          <a:solidFill>
                            <a:schemeClr val="lt1"/>
                          </a:solidFill>
                          <a:latin typeface="Calibri" panose="020F0502020204030204"/>
                        </a:defRPr>
                      </a:lvl3pPr>
                      <a:lvl4pPr marL="3291840" algn="l" defTabSz="2194560" rtl="0" eaLnBrk="1" latinLnBrk="0" hangingPunct="1">
                        <a:defRPr sz="4320" b="1" kern="1200">
                          <a:solidFill>
                            <a:schemeClr val="lt1"/>
                          </a:solidFill>
                          <a:latin typeface="Calibri" panose="020F0502020204030204"/>
                        </a:defRPr>
                      </a:lvl4pPr>
                      <a:lvl5pPr marL="4389120" algn="l" defTabSz="2194560" rtl="0" eaLnBrk="1" latinLnBrk="0" hangingPunct="1">
                        <a:defRPr sz="4320" b="1" kern="1200">
                          <a:solidFill>
                            <a:schemeClr val="lt1"/>
                          </a:solidFill>
                          <a:latin typeface="Calibri" panose="020F0502020204030204"/>
                        </a:defRPr>
                      </a:lvl5pPr>
                      <a:lvl6pPr marL="5486400" algn="l" defTabSz="2194560" rtl="0" eaLnBrk="1" latinLnBrk="0" hangingPunct="1">
                        <a:defRPr sz="4320" b="1" kern="1200">
                          <a:solidFill>
                            <a:schemeClr val="lt1"/>
                          </a:solidFill>
                          <a:latin typeface="Calibri" panose="020F0502020204030204"/>
                        </a:defRPr>
                      </a:lvl6pPr>
                      <a:lvl7pPr marL="6583680" algn="l" defTabSz="2194560" rtl="0" eaLnBrk="1" latinLnBrk="0" hangingPunct="1">
                        <a:defRPr sz="4320" b="1" kern="1200">
                          <a:solidFill>
                            <a:schemeClr val="lt1"/>
                          </a:solidFill>
                          <a:latin typeface="Calibri" panose="020F0502020204030204"/>
                        </a:defRPr>
                      </a:lvl7pPr>
                      <a:lvl8pPr marL="7680960" algn="l" defTabSz="2194560" rtl="0" eaLnBrk="1" latinLnBrk="0" hangingPunct="1">
                        <a:defRPr sz="4320" b="1" kern="1200">
                          <a:solidFill>
                            <a:schemeClr val="lt1"/>
                          </a:solidFill>
                          <a:latin typeface="Calibri" panose="020F0502020204030204"/>
                        </a:defRPr>
                      </a:lvl8pPr>
                      <a:lvl9pPr marL="8778240" algn="l" defTabSz="2194560" rtl="0" eaLnBrk="1" latinLnBrk="0" hangingPunct="1">
                        <a:defRPr sz="4320" b="1" kern="1200">
                          <a:solidFill>
                            <a:schemeClr val="lt1"/>
                          </a:solidFill>
                          <a:latin typeface="Calibri" panose="020F0502020204030204"/>
                        </a:defRPr>
                      </a:lvl9pPr>
                    </a:lstStyle>
                    <a:p>
                      <a:r>
                        <a:rPr lang="en-US" sz="2400" dirty="0"/>
                        <a:t>Target material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6FA9"/>
                    </a:solidFill>
                  </a:tcPr>
                </a:tc>
                <a:tc>
                  <a:txBody>
                    <a:bodyPr/>
                    <a:lstStyle>
                      <a:lvl1pPr marL="0" algn="l" defTabSz="2194560" rtl="0" eaLnBrk="1" latinLnBrk="0" hangingPunct="1">
                        <a:defRPr sz="4320" b="1" kern="1200">
                          <a:solidFill>
                            <a:schemeClr val="lt1"/>
                          </a:solidFill>
                          <a:latin typeface="Calibri" panose="020F0502020204030204"/>
                        </a:defRPr>
                      </a:lvl1pPr>
                      <a:lvl2pPr marL="1097280" algn="l" defTabSz="2194560" rtl="0" eaLnBrk="1" latinLnBrk="0" hangingPunct="1">
                        <a:defRPr sz="4320" b="1" kern="1200">
                          <a:solidFill>
                            <a:schemeClr val="lt1"/>
                          </a:solidFill>
                          <a:latin typeface="Calibri" panose="020F0502020204030204"/>
                        </a:defRPr>
                      </a:lvl2pPr>
                      <a:lvl3pPr marL="2194560" algn="l" defTabSz="2194560" rtl="0" eaLnBrk="1" latinLnBrk="0" hangingPunct="1">
                        <a:defRPr sz="4320" b="1" kern="1200">
                          <a:solidFill>
                            <a:schemeClr val="lt1"/>
                          </a:solidFill>
                          <a:latin typeface="Calibri" panose="020F0502020204030204"/>
                        </a:defRPr>
                      </a:lvl3pPr>
                      <a:lvl4pPr marL="3291840" algn="l" defTabSz="2194560" rtl="0" eaLnBrk="1" latinLnBrk="0" hangingPunct="1">
                        <a:defRPr sz="4320" b="1" kern="1200">
                          <a:solidFill>
                            <a:schemeClr val="lt1"/>
                          </a:solidFill>
                          <a:latin typeface="Calibri" panose="020F0502020204030204"/>
                        </a:defRPr>
                      </a:lvl4pPr>
                      <a:lvl5pPr marL="4389120" algn="l" defTabSz="2194560" rtl="0" eaLnBrk="1" latinLnBrk="0" hangingPunct="1">
                        <a:defRPr sz="4320" b="1" kern="1200">
                          <a:solidFill>
                            <a:schemeClr val="lt1"/>
                          </a:solidFill>
                          <a:latin typeface="Calibri" panose="020F0502020204030204"/>
                        </a:defRPr>
                      </a:lvl5pPr>
                      <a:lvl6pPr marL="5486400" algn="l" defTabSz="2194560" rtl="0" eaLnBrk="1" latinLnBrk="0" hangingPunct="1">
                        <a:defRPr sz="4320" b="1" kern="1200">
                          <a:solidFill>
                            <a:schemeClr val="lt1"/>
                          </a:solidFill>
                          <a:latin typeface="Calibri" panose="020F0502020204030204"/>
                        </a:defRPr>
                      </a:lvl6pPr>
                      <a:lvl7pPr marL="6583680" algn="l" defTabSz="2194560" rtl="0" eaLnBrk="1" latinLnBrk="0" hangingPunct="1">
                        <a:defRPr sz="4320" b="1" kern="1200">
                          <a:solidFill>
                            <a:schemeClr val="lt1"/>
                          </a:solidFill>
                          <a:latin typeface="Calibri" panose="020F0502020204030204"/>
                        </a:defRPr>
                      </a:lvl7pPr>
                      <a:lvl8pPr marL="7680960" algn="l" defTabSz="2194560" rtl="0" eaLnBrk="1" latinLnBrk="0" hangingPunct="1">
                        <a:defRPr sz="4320" b="1" kern="1200">
                          <a:solidFill>
                            <a:schemeClr val="lt1"/>
                          </a:solidFill>
                          <a:latin typeface="Calibri" panose="020F0502020204030204"/>
                        </a:defRPr>
                      </a:lvl8pPr>
                      <a:lvl9pPr marL="8778240" algn="l" defTabSz="2194560" rtl="0" eaLnBrk="1" latinLnBrk="0" hangingPunct="1">
                        <a:defRPr sz="4320" b="1" kern="1200">
                          <a:solidFill>
                            <a:schemeClr val="lt1"/>
                          </a:solidFill>
                          <a:latin typeface="Calibri" panose="020F0502020204030204"/>
                        </a:defRPr>
                      </a:lvl9pPr>
                    </a:lstStyle>
                    <a:p>
                      <a:r>
                        <a:rPr lang="en-US" sz="2400" dirty="0"/>
                        <a:t>Suggested precursors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6FA9"/>
                    </a:solidFill>
                  </a:tcPr>
                </a:tc>
                <a:tc>
                  <a:txBody>
                    <a:bodyPr/>
                    <a:lstStyle>
                      <a:lvl1pPr marL="0" algn="l" defTabSz="2194560" rtl="0" eaLnBrk="1" latinLnBrk="0" hangingPunct="1">
                        <a:defRPr sz="4320" b="1" kern="1200">
                          <a:solidFill>
                            <a:schemeClr val="lt1"/>
                          </a:solidFill>
                          <a:latin typeface="Calibri" panose="020F0502020204030204"/>
                        </a:defRPr>
                      </a:lvl1pPr>
                      <a:lvl2pPr marL="1097280" algn="l" defTabSz="2194560" rtl="0" eaLnBrk="1" latinLnBrk="0" hangingPunct="1">
                        <a:defRPr sz="4320" b="1" kern="1200">
                          <a:solidFill>
                            <a:schemeClr val="lt1"/>
                          </a:solidFill>
                          <a:latin typeface="Calibri" panose="020F0502020204030204"/>
                        </a:defRPr>
                      </a:lvl2pPr>
                      <a:lvl3pPr marL="2194560" algn="l" defTabSz="2194560" rtl="0" eaLnBrk="1" latinLnBrk="0" hangingPunct="1">
                        <a:defRPr sz="4320" b="1" kern="1200">
                          <a:solidFill>
                            <a:schemeClr val="lt1"/>
                          </a:solidFill>
                          <a:latin typeface="Calibri" panose="020F0502020204030204"/>
                        </a:defRPr>
                      </a:lvl3pPr>
                      <a:lvl4pPr marL="3291840" algn="l" defTabSz="2194560" rtl="0" eaLnBrk="1" latinLnBrk="0" hangingPunct="1">
                        <a:defRPr sz="4320" b="1" kern="1200">
                          <a:solidFill>
                            <a:schemeClr val="lt1"/>
                          </a:solidFill>
                          <a:latin typeface="Calibri" panose="020F0502020204030204"/>
                        </a:defRPr>
                      </a:lvl4pPr>
                      <a:lvl5pPr marL="4389120" algn="l" defTabSz="2194560" rtl="0" eaLnBrk="1" latinLnBrk="0" hangingPunct="1">
                        <a:defRPr sz="4320" b="1" kern="1200">
                          <a:solidFill>
                            <a:schemeClr val="lt1"/>
                          </a:solidFill>
                          <a:latin typeface="Calibri" panose="020F0502020204030204"/>
                        </a:defRPr>
                      </a:lvl5pPr>
                      <a:lvl6pPr marL="5486400" algn="l" defTabSz="2194560" rtl="0" eaLnBrk="1" latinLnBrk="0" hangingPunct="1">
                        <a:defRPr sz="4320" b="1" kern="1200">
                          <a:solidFill>
                            <a:schemeClr val="lt1"/>
                          </a:solidFill>
                          <a:latin typeface="Calibri" panose="020F0502020204030204"/>
                        </a:defRPr>
                      </a:lvl6pPr>
                      <a:lvl7pPr marL="6583680" algn="l" defTabSz="2194560" rtl="0" eaLnBrk="1" latinLnBrk="0" hangingPunct="1">
                        <a:defRPr sz="4320" b="1" kern="1200">
                          <a:solidFill>
                            <a:schemeClr val="lt1"/>
                          </a:solidFill>
                          <a:latin typeface="Calibri" panose="020F0502020204030204"/>
                        </a:defRPr>
                      </a:lvl7pPr>
                      <a:lvl8pPr marL="7680960" algn="l" defTabSz="2194560" rtl="0" eaLnBrk="1" latinLnBrk="0" hangingPunct="1">
                        <a:defRPr sz="4320" b="1" kern="1200">
                          <a:solidFill>
                            <a:schemeClr val="lt1"/>
                          </a:solidFill>
                          <a:latin typeface="Calibri" panose="020F0502020204030204"/>
                        </a:defRPr>
                      </a:lvl8pPr>
                      <a:lvl9pPr marL="8778240" algn="l" defTabSz="2194560" rtl="0" eaLnBrk="1" latinLnBrk="0" hangingPunct="1">
                        <a:defRPr sz="4320" b="1" kern="1200">
                          <a:solidFill>
                            <a:schemeClr val="lt1"/>
                          </a:solidFill>
                          <a:latin typeface="Calibri" panose="020F0502020204030204"/>
                        </a:defRPr>
                      </a:lvl9pPr>
                    </a:lstStyle>
                    <a:p>
                      <a:r>
                        <a:rPr lang="en-US" sz="2400" dirty="0"/>
                        <a:t>Synthesis method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6FA9"/>
                    </a:solidFill>
                  </a:tcPr>
                </a:tc>
                <a:extLst>
                  <a:ext uri="{0D108BD9-81ED-4DB2-BD59-A6C34878D82A}">
                    <a16:rowId xmlns:a16="http://schemas.microsoft.com/office/drawing/2014/main" val="368073783"/>
                  </a:ext>
                </a:extLst>
              </a:tr>
              <a:tr h="370840">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InWO</a:t>
                      </a:r>
                      <a:r>
                        <a:rPr lang="en-US" sz="2400" baseline="-25000" dirty="0"/>
                        <a:t>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6FA9">
                        <a:tint val="4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In</a:t>
                      </a:r>
                      <a:r>
                        <a:rPr lang="en-US" sz="2400" baseline="-25000" dirty="0"/>
                        <a:t>2</a:t>
                      </a:r>
                      <a:r>
                        <a:rPr lang="en-US" sz="2400" dirty="0"/>
                        <a:t>O</a:t>
                      </a:r>
                      <a:r>
                        <a:rPr lang="en-US" sz="2400" baseline="-25000" dirty="0"/>
                        <a:t>3</a:t>
                      </a:r>
                      <a:r>
                        <a:rPr lang="en-US" sz="2400" dirty="0"/>
                        <a:t>+WO</a:t>
                      </a:r>
                      <a:r>
                        <a:rPr lang="en-US" sz="2400" baseline="-25000" dirty="0"/>
                        <a:t>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6FA9">
                        <a:tint val="4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Solid state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6FA9">
                        <a:tint val="40000"/>
                      </a:srgbClr>
                    </a:solidFill>
                  </a:tcPr>
                </a:tc>
                <a:extLst>
                  <a:ext uri="{0D108BD9-81ED-4DB2-BD59-A6C34878D82A}">
                    <a16:rowId xmlns:a16="http://schemas.microsoft.com/office/drawing/2014/main" val="2968592266"/>
                  </a:ext>
                </a:extLst>
              </a:tr>
              <a:tr h="370840">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D6FA9">
                        <a:tint val="2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InCl</a:t>
                      </a:r>
                      <a:r>
                        <a:rPr lang="en-US" sz="2400" baseline="-25000" dirty="0"/>
                        <a:t>3</a:t>
                      </a:r>
                      <a:r>
                        <a:rPr lang="en-US" sz="2400" dirty="0"/>
                        <a:t>+Na</a:t>
                      </a:r>
                      <a:r>
                        <a:rPr lang="en-US" sz="2400" baseline="-25000" dirty="0"/>
                        <a:t>2</a:t>
                      </a:r>
                      <a:r>
                        <a:rPr lang="en-US" sz="2400" dirty="0"/>
                        <a:t>WO</a:t>
                      </a:r>
                      <a:r>
                        <a:rPr lang="en-US" sz="2400" baseline="-25000" dirty="0"/>
                        <a:t>4</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D6FA9">
                        <a:tint val="2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Solution</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D6FA9">
                        <a:tint val="20000"/>
                      </a:srgbClr>
                    </a:solidFill>
                  </a:tcPr>
                </a:tc>
                <a:extLst>
                  <a:ext uri="{0D108BD9-81ED-4DB2-BD59-A6C34878D82A}">
                    <a16:rowId xmlns:a16="http://schemas.microsoft.com/office/drawing/2014/main" val="2765000786"/>
                  </a:ext>
                </a:extLst>
              </a:tr>
              <a:tr h="370840">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PbMoO</a:t>
                      </a:r>
                      <a:r>
                        <a:rPr lang="en-US" sz="2400" baseline="-25000" dirty="0"/>
                        <a:t>3</a:t>
                      </a:r>
                      <a:endParaRPr lang="en-US" sz="2400" dirty="0"/>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D6FA9">
                        <a:tint val="4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PbSO</a:t>
                      </a:r>
                      <a:r>
                        <a:rPr lang="en-US" sz="2400" baseline="-25000" dirty="0"/>
                        <a:t>4</a:t>
                      </a:r>
                      <a:r>
                        <a:rPr lang="en-US" sz="2400" dirty="0"/>
                        <a:t>+MoCl</a:t>
                      </a:r>
                      <a:r>
                        <a:rPr lang="en-US" sz="2400" baseline="-25000" dirty="0"/>
                        <a:t>2</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D6FA9">
                        <a:tint val="4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Solution</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D6FA9">
                        <a:tint val="40000"/>
                      </a:srgbClr>
                    </a:solidFill>
                  </a:tcPr>
                </a:tc>
                <a:extLst>
                  <a:ext uri="{0D108BD9-81ED-4DB2-BD59-A6C34878D82A}">
                    <a16:rowId xmlns:a16="http://schemas.microsoft.com/office/drawing/2014/main" val="1133632022"/>
                  </a:ext>
                </a:extLst>
              </a:tr>
              <a:tr h="370840">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6FA9">
                        <a:tint val="2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PbO+MoO</a:t>
                      </a:r>
                      <a:r>
                        <a:rPr lang="en-US" sz="2400" baseline="-25000" dirty="0"/>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6FA9">
                        <a:tint val="20000"/>
                      </a:srgbClr>
                    </a:solidFill>
                  </a:tcPr>
                </a:tc>
                <a:tc>
                  <a:txBody>
                    <a:bodyPr/>
                    <a:lstStyle>
                      <a:lvl1pPr marL="0" algn="l" defTabSz="2194560" rtl="0" eaLnBrk="1" latinLnBrk="0" hangingPunct="1">
                        <a:defRPr sz="4320" kern="1200">
                          <a:solidFill>
                            <a:schemeClr val="dk1"/>
                          </a:solidFill>
                          <a:latin typeface="Calibri" panose="020F0502020204030204"/>
                        </a:defRPr>
                      </a:lvl1pPr>
                      <a:lvl2pPr marL="1097280" algn="l" defTabSz="2194560" rtl="0" eaLnBrk="1" latinLnBrk="0" hangingPunct="1">
                        <a:defRPr sz="4320" kern="1200">
                          <a:solidFill>
                            <a:schemeClr val="dk1"/>
                          </a:solidFill>
                          <a:latin typeface="Calibri" panose="020F0502020204030204"/>
                        </a:defRPr>
                      </a:lvl2pPr>
                      <a:lvl3pPr marL="2194560" algn="l" defTabSz="2194560" rtl="0" eaLnBrk="1" latinLnBrk="0" hangingPunct="1">
                        <a:defRPr sz="4320" kern="1200">
                          <a:solidFill>
                            <a:schemeClr val="dk1"/>
                          </a:solidFill>
                          <a:latin typeface="Calibri" panose="020F0502020204030204"/>
                        </a:defRPr>
                      </a:lvl3pPr>
                      <a:lvl4pPr marL="3291840" algn="l" defTabSz="2194560" rtl="0" eaLnBrk="1" latinLnBrk="0" hangingPunct="1">
                        <a:defRPr sz="4320" kern="1200">
                          <a:solidFill>
                            <a:schemeClr val="dk1"/>
                          </a:solidFill>
                          <a:latin typeface="Calibri" panose="020F0502020204030204"/>
                        </a:defRPr>
                      </a:lvl4pPr>
                      <a:lvl5pPr marL="4389120" algn="l" defTabSz="2194560" rtl="0" eaLnBrk="1" latinLnBrk="0" hangingPunct="1">
                        <a:defRPr sz="4320" kern="1200">
                          <a:solidFill>
                            <a:schemeClr val="dk1"/>
                          </a:solidFill>
                          <a:latin typeface="Calibri" panose="020F0502020204030204"/>
                        </a:defRPr>
                      </a:lvl5pPr>
                      <a:lvl6pPr marL="5486400" algn="l" defTabSz="2194560" rtl="0" eaLnBrk="1" latinLnBrk="0" hangingPunct="1">
                        <a:defRPr sz="4320" kern="1200">
                          <a:solidFill>
                            <a:schemeClr val="dk1"/>
                          </a:solidFill>
                          <a:latin typeface="Calibri" panose="020F0502020204030204"/>
                        </a:defRPr>
                      </a:lvl6pPr>
                      <a:lvl7pPr marL="6583680" algn="l" defTabSz="2194560" rtl="0" eaLnBrk="1" latinLnBrk="0" hangingPunct="1">
                        <a:defRPr sz="4320" kern="1200">
                          <a:solidFill>
                            <a:schemeClr val="dk1"/>
                          </a:solidFill>
                          <a:latin typeface="Calibri" panose="020F0502020204030204"/>
                        </a:defRPr>
                      </a:lvl7pPr>
                      <a:lvl8pPr marL="7680960" algn="l" defTabSz="2194560" rtl="0" eaLnBrk="1" latinLnBrk="0" hangingPunct="1">
                        <a:defRPr sz="4320" kern="1200">
                          <a:solidFill>
                            <a:schemeClr val="dk1"/>
                          </a:solidFill>
                          <a:latin typeface="Calibri" panose="020F0502020204030204"/>
                        </a:defRPr>
                      </a:lvl8pPr>
                      <a:lvl9pPr marL="8778240" algn="l" defTabSz="2194560" rtl="0" eaLnBrk="1" latinLnBrk="0" hangingPunct="1">
                        <a:defRPr sz="4320" kern="1200">
                          <a:solidFill>
                            <a:schemeClr val="dk1"/>
                          </a:solidFill>
                          <a:latin typeface="Calibri" panose="020F0502020204030204"/>
                        </a:defRPr>
                      </a:lvl9pPr>
                    </a:lstStyle>
                    <a:p>
                      <a:r>
                        <a:rPr lang="en-US" sz="2400" dirty="0"/>
                        <a:t>Solid state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6FA9">
                        <a:tint val="20000"/>
                      </a:srgbClr>
                    </a:solidFill>
                  </a:tcPr>
                </a:tc>
                <a:extLst>
                  <a:ext uri="{0D108BD9-81ED-4DB2-BD59-A6C34878D82A}">
                    <a16:rowId xmlns:a16="http://schemas.microsoft.com/office/drawing/2014/main" val="595039044"/>
                  </a:ext>
                </a:extLst>
              </a:tr>
            </a:tbl>
          </a:graphicData>
        </a:graphic>
      </p:graphicFrame>
      <p:graphicFrame>
        <p:nvGraphicFramePr>
          <p:cNvPr id="145" name="Table 144">
            <a:extLst>
              <a:ext uri="{FF2B5EF4-FFF2-40B4-BE49-F238E27FC236}">
                <a16:creationId xmlns:a16="http://schemas.microsoft.com/office/drawing/2014/main" id="{384D130D-277F-4C7A-8C06-5AD98AA390C9}"/>
              </a:ext>
            </a:extLst>
          </p:cNvPr>
          <p:cNvGraphicFramePr>
            <a:graphicFrameLocks noGrp="1"/>
          </p:cNvGraphicFramePr>
          <p:nvPr>
            <p:extLst>
              <p:ext uri="{D42A27DB-BD31-4B8C-83A1-F6EECF244321}">
                <p14:modId xmlns:p14="http://schemas.microsoft.com/office/powerpoint/2010/main" val="1227729740"/>
              </p:ext>
            </p:extLst>
          </p:nvPr>
        </p:nvGraphicFramePr>
        <p:xfrm>
          <a:off x="17285417" y="12996204"/>
          <a:ext cx="4237080" cy="6489292"/>
        </p:xfrm>
        <a:graphic>
          <a:graphicData uri="http://schemas.openxmlformats.org/drawingml/2006/table">
            <a:tbl>
              <a:tblPr firstRow="1" bandRow="1">
                <a:tableStyleId>{F5AB1C69-6EDB-4FF4-983F-18BD219EF322}</a:tableStyleId>
              </a:tblPr>
              <a:tblGrid>
                <a:gridCol w="2118540">
                  <a:extLst>
                    <a:ext uri="{9D8B030D-6E8A-4147-A177-3AD203B41FA5}">
                      <a16:colId xmlns:a16="http://schemas.microsoft.com/office/drawing/2014/main" val="3772937643"/>
                    </a:ext>
                  </a:extLst>
                </a:gridCol>
                <a:gridCol w="2118540">
                  <a:extLst>
                    <a:ext uri="{9D8B030D-6E8A-4147-A177-3AD203B41FA5}">
                      <a16:colId xmlns:a16="http://schemas.microsoft.com/office/drawing/2014/main" val="2664525600"/>
                    </a:ext>
                  </a:extLst>
                </a:gridCol>
              </a:tblGrid>
              <a:tr h="286612">
                <a:tc>
                  <a:txBody>
                    <a:bodyPr/>
                    <a:lstStyle/>
                    <a:p>
                      <a:pPr algn="ctr"/>
                      <a:r>
                        <a:rPr lang="en-US" sz="2400" dirty="0"/>
                        <a:t>Entity</a:t>
                      </a:r>
                    </a:p>
                  </a:txBody>
                  <a:tcPr/>
                </a:tc>
                <a:tc>
                  <a:txBody>
                    <a:bodyPr/>
                    <a:lstStyle/>
                    <a:p>
                      <a:pPr algn="ctr"/>
                      <a:r>
                        <a:rPr lang="en-US" sz="2400" dirty="0"/>
                        <a:t>F1 score</a:t>
                      </a:r>
                    </a:p>
                  </a:txBody>
                  <a:tcPr/>
                </a:tc>
                <a:extLst>
                  <a:ext uri="{0D108BD9-81ED-4DB2-BD59-A6C34878D82A}">
                    <a16:rowId xmlns:a16="http://schemas.microsoft.com/office/drawing/2014/main" val="893237086"/>
                  </a:ext>
                </a:extLst>
              </a:tr>
              <a:tr h="286612">
                <a:tc gridSpan="2">
                  <a:txBody>
                    <a:bodyPr/>
                    <a:lstStyle/>
                    <a:p>
                      <a:pPr algn="ctr"/>
                      <a:r>
                        <a:rPr lang="en-US" sz="2400" dirty="0"/>
                        <a:t>Materials</a:t>
                      </a:r>
                    </a:p>
                  </a:txBody>
                  <a:tcPr/>
                </a:tc>
                <a:tc hMerge="1">
                  <a:txBody>
                    <a:bodyPr/>
                    <a:lstStyle/>
                    <a:p>
                      <a:pPr algn="ctr"/>
                      <a:endParaRPr lang="en-US" sz="2400" dirty="0"/>
                    </a:p>
                  </a:txBody>
                  <a:tcPr/>
                </a:tc>
                <a:extLst>
                  <a:ext uri="{0D108BD9-81ED-4DB2-BD59-A6C34878D82A}">
                    <a16:rowId xmlns:a16="http://schemas.microsoft.com/office/drawing/2014/main" val="121655938"/>
                  </a:ext>
                </a:extLst>
              </a:tr>
              <a:tr h="286612">
                <a:tc>
                  <a:txBody>
                    <a:bodyPr/>
                    <a:lstStyle/>
                    <a:p>
                      <a:pPr algn="ctr"/>
                      <a:r>
                        <a:rPr lang="en-US" sz="2400" dirty="0"/>
                        <a:t>Targets</a:t>
                      </a:r>
                    </a:p>
                  </a:txBody>
                  <a:tcPr/>
                </a:tc>
                <a:tc>
                  <a:txBody>
                    <a:bodyPr/>
                    <a:lstStyle/>
                    <a:p>
                      <a:pPr algn="ctr"/>
                      <a:r>
                        <a:rPr lang="en-US" sz="2400" dirty="0"/>
                        <a:t>0.97</a:t>
                      </a:r>
                    </a:p>
                  </a:txBody>
                  <a:tcPr/>
                </a:tc>
                <a:extLst>
                  <a:ext uri="{0D108BD9-81ED-4DB2-BD59-A6C34878D82A}">
                    <a16:rowId xmlns:a16="http://schemas.microsoft.com/office/drawing/2014/main" val="4080033637"/>
                  </a:ext>
                </a:extLst>
              </a:tr>
              <a:tr h="286612">
                <a:tc>
                  <a:txBody>
                    <a:bodyPr/>
                    <a:lstStyle/>
                    <a:p>
                      <a:pPr algn="ctr"/>
                      <a:r>
                        <a:rPr lang="en-US" sz="2400" dirty="0"/>
                        <a:t>Precursors</a:t>
                      </a:r>
                    </a:p>
                  </a:txBody>
                  <a:tcPr/>
                </a:tc>
                <a:tc>
                  <a:txBody>
                    <a:bodyPr/>
                    <a:lstStyle/>
                    <a:p>
                      <a:pPr algn="ctr"/>
                      <a:r>
                        <a:rPr lang="en-US" sz="2400" dirty="0"/>
                        <a:t>0.99</a:t>
                      </a:r>
                    </a:p>
                  </a:txBody>
                  <a:tcPr/>
                </a:tc>
                <a:extLst>
                  <a:ext uri="{0D108BD9-81ED-4DB2-BD59-A6C34878D82A}">
                    <a16:rowId xmlns:a16="http://schemas.microsoft.com/office/drawing/2014/main" val="1071427931"/>
                  </a:ext>
                </a:extLst>
              </a:tr>
              <a:tr h="0">
                <a:tc gridSpan="2">
                  <a:txBody>
                    <a:bodyPr/>
                    <a:lstStyle/>
                    <a:p>
                      <a:pPr algn="ctr"/>
                      <a:endParaRPr lang="en-US" sz="1100" dirty="0"/>
                    </a:p>
                  </a:txBody>
                  <a:tcPr/>
                </a:tc>
                <a:tc hMerge="1">
                  <a:txBody>
                    <a:bodyPr/>
                    <a:lstStyle/>
                    <a:p>
                      <a:pPr algn="ctr"/>
                      <a:endParaRPr lang="en-US" sz="1000" dirty="0"/>
                    </a:p>
                  </a:txBody>
                  <a:tcPr/>
                </a:tc>
                <a:extLst>
                  <a:ext uri="{0D108BD9-81ED-4DB2-BD59-A6C34878D82A}">
                    <a16:rowId xmlns:a16="http://schemas.microsoft.com/office/drawing/2014/main" val="732057834"/>
                  </a:ext>
                </a:extLst>
              </a:tr>
              <a:tr h="286612">
                <a:tc>
                  <a:txBody>
                    <a:bodyPr/>
                    <a:lstStyle/>
                    <a:p>
                      <a:pPr algn="ctr"/>
                      <a:r>
                        <a:rPr lang="en-US" sz="2400" dirty="0"/>
                        <a:t>Operations</a:t>
                      </a:r>
                    </a:p>
                  </a:txBody>
                  <a:tcPr/>
                </a:tc>
                <a:tc>
                  <a:txBody>
                    <a:bodyPr/>
                    <a:lstStyle/>
                    <a:p>
                      <a:pPr algn="ctr"/>
                      <a:r>
                        <a:rPr lang="en-US" sz="2400" dirty="0"/>
                        <a:t>0.90</a:t>
                      </a:r>
                    </a:p>
                  </a:txBody>
                  <a:tcPr/>
                </a:tc>
                <a:extLst>
                  <a:ext uri="{0D108BD9-81ED-4DB2-BD59-A6C34878D82A}">
                    <a16:rowId xmlns:a16="http://schemas.microsoft.com/office/drawing/2014/main" val="767322869"/>
                  </a:ext>
                </a:extLst>
              </a:tr>
              <a:tr h="286612">
                <a:tc gridSpan="2">
                  <a:txBody>
                    <a:bodyPr/>
                    <a:lstStyle/>
                    <a:p>
                      <a:pPr algn="ctr"/>
                      <a:r>
                        <a:rPr lang="en-US" sz="2400" dirty="0"/>
                        <a:t>Heating conditions</a:t>
                      </a:r>
                    </a:p>
                  </a:txBody>
                  <a:tcPr/>
                </a:tc>
                <a:tc hMerge="1">
                  <a:txBody>
                    <a:bodyPr/>
                    <a:lstStyle/>
                    <a:p>
                      <a:pPr algn="ctr"/>
                      <a:endParaRPr lang="en-US" sz="2400" dirty="0"/>
                    </a:p>
                  </a:txBody>
                  <a:tcPr/>
                </a:tc>
                <a:extLst>
                  <a:ext uri="{0D108BD9-81ED-4DB2-BD59-A6C34878D82A}">
                    <a16:rowId xmlns:a16="http://schemas.microsoft.com/office/drawing/2014/main" val="3089853047"/>
                  </a:ext>
                </a:extLst>
              </a:tr>
              <a:tr h="286612">
                <a:tc>
                  <a:txBody>
                    <a:bodyPr/>
                    <a:lstStyle/>
                    <a:p>
                      <a:pPr algn="ctr"/>
                      <a:r>
                        <a:rPr lang="en-US" sz="2400" dirty="0"/>
                        <a:t>Temperature</a:t>
                      </a:r>
                    </a:p>
                  </a:txBody>
                  <a:tcPr/>
                </a:tc>
                <a:tc>
                  <a:txBody>
                    <a:bodyPr/>
                    <a:lstStyle/>
                    <a:p>
                      <a:pPr algn="ctr"/>
                      <a:r>
                        <a:rPr lang="en-US" sz="2400" dirty="0"/>
                        <a:t>0.86</a:t>
                      </a:r>
                    </a:p>
                  </a:txBody>
                  <a:tcPr/>
                </a:tc>
                <a:extLst>
                  <a:ext uri="{0D108BD9-81ED-4DB2-BD59-A6C34878D82A}">
                    <a16:rowId xmlns:a16="http://schemas.microsoft.com/office/drawing/2014/main" val="936532269"/>
                  </a:ext>
                </a:extLst>
              </a:tr>
              <a:tr h="286612">
                <a:tc>
                  <a:txBody>
                    <a:bodyPr/>
                    <a:lstStyle/>
                    <a:p>
                      <a:pPr algn="ctr"/>
                      <a:r>
                        <a:rPr lang="en-US" sz="2400" dirty="0"/>
                        <a:t>Time</a:t>
                      </a:r>
                    </a:p>
                  </a:txBody>
                  <a:tcPr/>
                </a:tc>
                <a:tc>
                  <a:txBody>
                    <a:bodyPr/>
                    <a:lstStyle/>
                    <a:p>
                      <a:pPr algn="ctr"/>
                      <a:r>
                        <a:rPr lang="en-US" sz="2400" dirty="0"/>
                        <a:t>0.89</a:t>
                      </a:r>
                    </a:p>
                  </a:txBody>
                  <a:tcPr/>
                </a:tc>
                <a:extLst>
                  <a:ext uri="{0D108BD9-81ED-4DB2-BD59-A6C34878D82A}">
                    <a16:rowId xmlns:a16="http://schemas.microsoft.com/office/drawing/2014/main" val="2669757273"/>
                  </a:ext>
                </a:extLst>
              </a:tr>
              <a:tr h="286612">
                <a:tc>
                  <a:txBody>
                    <a:bodyPr/>
                    <a:lstStyle/>
                    <a:p>
                      <a:pPr algn="ctr"/>
                      <a:r>
                        <a:rPr lang="en-US" sz="2400" dirty="0"/>
                        <a:t>Atmosphere</a:t>
                      </a:r>
                    </a:p>
                  </a:txBody>
                  <a:tcPr/>
                </a:tc>
                <a:tc>
                  <a:txBody>
                    <a:bodyPr/>
                    <a:lstStyle/>
                    <a:p>
                      <a:pPr algn="ctr"/>
                      <a:r>
                        <a:rPr lang="en-US" sz="2400" dirty="0"/>
                        <a:t>0.87</a:t>
                      </a:r>
                    </a:p>
                  </a:txBody>
                  <a:tcPr/>
                </a:tc>
                <a:extLst>
                  <a:ext uri="{0D108BD9-81ED-4DB2-BD59-A6C34878D82A}">
                    <a16:rowId xmlns:a16="http://schemas.microsoft.com/office/drawing/2014/main" val="4092831111"/>
                  </a:ext>
                </a:extLst>
              </a:tr>
              <a:tr h="286612">
                <a:tc gridSpan="2">
                  <a:txBody>
                    <a:bodyPr/>
                    <a:lstStyle/>
                    <a:p>
                      <a:pPr algn="ctr"/>
                      <a:r>
                        <a:rPr lang="en-US" sz="2400" dirty="0"/>
                        <a:t>Mixing conditions</a:t>
                      </a:r>
                    </a:p>
                  </a:txBody>
                  <a:tcPr/>
                </a:tc>
                <a:tc hMerge="1">
                  <a:txBody>
                    <a:bodyPr/>
                    <a:lstStyle/>
                    <a:p>
                      <a:pPr algn="ctr"/>
                      <a:endParaRPr lang="en-US" sz="2400" dirty="0"/>
                    </a:p>
                  </a:txBody>
                  <a:tcPr/>
                </a:tc>
                <a:extLst>
                  <a:ext uri="{0D108BD9-81ED-4DB2-BD59-A6C34878D82A}">
                    <a16:rowId xmlns:a16="http://schemas.microsoft.com/office/drawing/2014/main" val="2985707231"/>
                  </a:ext>
                </a:extLst>
              </a:tr>
              <a:tr h="286612">
                <a:tc>
                  <a:txBody>
                    <a:bodyPr/>
                    <a:lstStyle/>
                    <a:p>
                      <a:pPr algn="ctr"/>
                      <a:r>
                        <a:rPr lang="en-US" sz="2400" dirty="0"/>
                        <a:t>Media</a:t>
                      </a:r>
                    </a:p>
                  </a:txBody>
                  <a:tcPr/>
                </a:tc>
                <a:tc>
                  <a:txBody>
                    <a:bodyPr/>
                    <a:lstStyle/>
                    <a:p>
                      <a:pPr algn="ctr"/>
                      <a:r>
                        <a:rPr lang="en-US" sz="2400" dirty="0"/>
                        <a:t>0.64</a:t>
                      </a:r>
                    </a:p>
                  </a:txBody>
                  <a:tcPr/>
                </a:tc>
                <a:extLst>
                  <a:ext uri="{0D108BD9-81ED-4DB2-BD59-A6C34878D82A}">
                    <a16:rowId xmlns:a16="http://schemas.microsoft.com/office/drawing/2014/main" val="885690317"/>
                  </a:ext>
                </a:extLst>
              </a:tr>
              <a:tr h="286612">
                <a:tc>
                  <a:txBody>
                    <a:bodyPr/>
                    <a:lstStyle/>
                    <a:p>
                      <a:pPr algn="ctr"/>
                      <a:r>
                        <a:rPr lang="en-US" sz="2400" dirty="0"/>
                        <a:t>Device</a:t>
                      </a:r>
                    </a:p>
                  </a:txBody>
                  <a:tcPr/>
                </a:tc>
                <a:tc>
                  <a:txBody>
                    <a:bodyPr/>
                    <a:lstStyle/>
                    <a:p>
                      <a:pPr algn="ctr"/>
                      <a:r>
                        <a:rPr lang="en-US" sz="2400" dirty="0"/>
                        <a:t>0.66</a:t>
                      </a:r>
                    </a:p>
                  </a:txBody>
                  <a:tcPr/>
                </a:tc>
                <a:extLst>
                  <a:ext uri="{0D108BD9-81ED-4DB2-BD59-A6C34878D82A}">
                    <a16:rowId xmlns:a16="http://schemas.microsoft.com/office/drawing/2014/main" val="1319028985"/>
                  </a:ext>
                </a:extLst>
              </a:tr>
              <a:tr h="286612">
                <a:tc gridSpan="2">
                  <a:txBody>
                    <a:bodyPr/>
                    <a:lstStyle/>
                    <a:p>
                      <a:pPr algn="ctr"/>
                      <a:endParaRPr lang="en-US" sz="1000" dirty="0"/>
                    </a:p>
                  </a:txBody>
                  <a:tcPr/>
                </a:tc>
                <a:tc hMerge="1">
                  <a:txBody>
                    <a:bodyPr/>
                    <a:lstStyle/>
                    <a:p>
                      <a:pPr algn="ctr"/>
                      <a:endParaRPr lang="en-US" sz="1000" dirty="0"/>
                    </a:p>
                  </a:txBody>
                  <a:tcPr/>
                </a:tc>
                <a:extLst>
                  <a:ext uri="{0D108BD9-81ED-4DB2-BD59-A6C34878D82A}">
                    <a16:rowId xmlns:a16="http://schemas.microsoft.com/office/drawing/2014/main" val="4256833664"/>
                  </a:ext>
                </a:extLst>
              </a:tr>
              <a:tr h="286612">
                <a:tc>
                  <a:txBody>
                    <a:bodyPr/>
                    <a:lstStyle/>
                    <a:p>
                      <a:pPr algn="ctr"/>
                      <a:r>
                        <a:rPr lang="en-US" sz="2400" dirty="0"/>
                        <a:t>Reactions</a:t>
                      </a:r>
                    </a:p>
                  </a:txBody>
                  <a:tcPr/>
                </a:tc>
                <a:tc>
                  <a:txBody>
                    <a:bodyPr/>
                    <a:lstStyle/>
                    <a:p>
                      <a:pPr algn="ctr"/>
                      <a:r>
                        <a:rPr lang="en-US" sz="2400" dirty="0"/>
                        <a:t>0.95</a:t>
                      </a:r>
                    </a:p>
                  </a:txBody>
                  <a:tcPr/>
                </a:tc>
                <a:extLst>
                  <a:ext uri="{0D108BD9-81ED-4DB2-BD59-A6C34878D82A}">
                    <a16:rowId xmlns:a16="http://schemas.microsoft.com/office/drawing/2014/main" val="2592994518"/>
                  </a:ext>
                </a:extLst>
              </a:tr>
            </a:tbl>
          </a:graphicData>
        </a:graphic>
      </p:graphicFrame>
      <p:sp>
        <p:nvSpPr>
          <p:cNvPr id="146" name="Rectangle 145">
            <a:extLst>
              <a:ext uri="{FF2B5EF4-FFF2-40B4-BE49-F238E27FC236}">
                <a16:creationId xmlns:a16="http://schemas.microsoft.com/office/drawing/2014/main" id="{536901FA-4C09-4ED8-86BF-6C99221C42AB}"/>
              </a:ext>
            </a:extLst>
          </p:cNvPr>
          <p:cNvSpPr/>
          <p:nvPr/>
        </p:nvSpPr>
        <p:spPr>
          <a:xfrm>
            <a:off x="17384370" y="12443443"/>
            <a:ext cx="3940502" cy="523220"/>
          </a:xfrm>
          <a:prstGeom prst="rect">
            <a:avLst/>
          </a:prstGeom>
        </p:spPr>
        <p:txBody>
          <a:bodyPr wrap="none">
            <a:spAutoFit/>
          </a:bodyPr>
          <a:lstStyle/>
          <a:p>
            <a:pPr algn="ctr"/>
            <a:r>
              <a:rPr lang="en-US" sz="2800" kern="0" dirty="0">
                <a:solidFill>
                  <a:sysClr val="windowText" lastClr="000000"/>
                </a:solidFill>
                <a:latin typeface="+mj-lt"/>
              </a:rPr>
              <a:t>Named Entity Recognition</a:t>
            </a:r>
            <a:endParaRPr lang="en-US" sz="2800" dirty="0">
              <a:latin typeface="+mj-lt"/>
            </a:endParaRPr>
          </a:p>
        </p:txBody>
      </p:sp>
      <p:sp>
        <p:nvSpPr>
          <p:cNvPr id="1024" name="Rectangle 1023">
            <a:extLst>
              <a:ext uri="{FF2B5EF4-FFF2-40B4-BE49-F238E27FC236}">
                <a16:creationId xmlns:a16="http://schemas.microsoft.com/office/drawing/2014/main" id="{B8C079B8-EB29-45C2-89FC-835F5BD2C0FA}"/>
              </a:ext>
            </a:extLst>
          </p:cNvPr>
          <p:cNvSpPr/>
          <p:nvPr/>
        </p:nvSpPr>
        <p:spPr>
          <a:xfrm>
            <a:off x="549924" y="23817145"/>
            <a:ext cx="6320192" cy="461665"/>
          </a:xfrm>
          <a:prstGeom prst="rect">
            <a:avLst/>
          </a:prstGeom>
        </p:spPr>
        <p:txBody>
          <a:bodyPr wrap="square">
            <a:spAutoFit/>
          </a:bodyPr>
          <a:lstStyle/>
          <a:p>
            <a:r>
              <a:rPr lang="en-US" sz="2400" dirty="0"/>
              <a:t>Most common Targets, Precursors, and Reactions</a:t>
            </a:r>
          </a:p>
        </p:txBody>
      </p:sp>
    </p:spTree>
    <p:extLst>
      <p:ext uri="{BB962C8B-B14F-4D97-AF65-F5344CB8AC3E}">
        <p14:creationId xmlns:p14="http://schemas.microsoft.com/office/powerpoint/2010/main" val="18184361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TotalTime>
  <Words>609</Words>
  <Application>Microsoft Office PowerPoint</Application>
  <PresentationFormat>Custom</PresentationFormat>
  <Paragraphs>103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KufiStandardGK</vt:lpstr>
      <vt:lpstr>Segoe UI Semilight</vt:lpstr>
      <vt:lpstr>Office Theme</vt:lpstr>
      <vt:lpstr>CSSI Element: The Synthesis Genome:  Data Mining for Synthesis of New Materials PI: Olivetti, Ceder, and McCallum Institutions: Massachusetts Institute of Technology; UCalifornia, Berkeley; UMass, Amherst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 Xiaohui Carol</dc:creator>
  <cp:lastModifiedBy>Elsa Olivetti</cp:lastModifiedBy>
  <cp:revision>17</cp:revision>
  <dcterms:created xsi:type="dcterms:W3CDTF">2019-12-01T23:22:22Z</dcterms:created>
  <dcterms:modified xsi:type="dcterms:W3CDTF">2020-02-05T03:13:00Z</dcterms:modified>
</cp:coreProperties>
</file>