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85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38" autoAdjust="0"/>
    <p:restoredTop sz="94663"/>
  </p:normalViewPr>
  <p:slideViewPr>
    <p:cSldViewPr snapToGrid="0" snapToObjects="1">
      <p:cViewPr varScale="1">
        <p:scale>
          <a:sx n="205" d="100"/>
          <a:sy n="205" d="100"/>
        </p:scale>
        <p:origin x="-120" y="-4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58AEE-DD06-E545-8354-5733F810ECFA}" type="datetimeFigureOut">
              <a:rPr lang="en-US" smtClean="0"/>
              <a:t>2/4/20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C5CA8-BFD9-6445-84C0-9D05DA063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58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C5CA8-BFD9-6445-84C0-9D05DA0637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43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1C199B-56D7-7C41-B457-3470C8BF79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85DB59D-1FD0-2240-A987-B767886CF5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EFE806-475A-2741-8E6F-B8A36E22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1FEDBA-62FD-6143-9FAC-0C573EDB8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383BAC-83D6-B242-9CC4-01DFD6E86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99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E0F1B9-1318-5541-A4BC-D864D1ED3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84443A-444C-2E4A-9469-81BEFB615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7E4F42-C00F-4F4B-B3FA-C8F9AB0E3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E88FFF-520F-BA48-88E5-5EF895C57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9C4B19-6E92-C44E-821D-20BC61265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14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DB10CC8-1B1C-7940-9FC9-668129EC17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5931823-004A-7949-BB68-3080B900FF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5AA8FC-1D62-C74E-8BFB-BB208CCCA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A702E0-2D1F-C642-BED1-ED1DBFCF2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9E5C7-FD81-1748-8C1C-E5263EB03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09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FF1768-FF67-2741-A164-83EC15FCC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EA54A9-E948-B94E-BF29-2205964FB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91D72F-7214-1943-8A5B-9200D8BFD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C90972-5D0B-D347-8015-DB6C95951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1E0FD6-2110-7442-8354-E77E7592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31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DE74A8-BE08-B149-9B10-A6B897AC8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613555-0353-0F47-9881-A74D33117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ABE547-3AC5-BD40-8A45-006200B33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E8B6CB-E47A-0240-8B6D-9AA737CF7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977767-BBA9-2E4A-AA30-B8E4B182C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22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0CDC17-F2C6-3B4A-9F53-CA047F678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61AB83-8E53-4541-87A0-B48F9D043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4C3762-FE37-AC47-A8D2-4F335E3D8F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5EE571-33AB-0B49-81C7-A1C3CE532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8D3B51-0241-7042-846A-BF0AE3106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A93934-BAB2-0744-BD3D-41B3E26D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79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340087-4BC3-FD47-AF9B-E809042B8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18DCDE-B586-524C-8AF8-0A953FD44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7898CC7-231B-5A48-A04F-436059A2A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C127FAA-4245-DD41-954B-89F3E6C00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A38DF6F-309C-564A-A614-6665EA5E6B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1E929DB-0FD9-B247-AF43-8B1FFB13C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AA79079-4B6F-6C49-91A9-BD913BB6C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7F037AA-81B0-9445-89F4-486EC8061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33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3E3570-08E7-4344-BA79-027BDB980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32D6603-A22E-1345-B2F4-094CBF99B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AA52146-D8E2-DB47-9644-725824FB1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A87871B-96E9-B444-8F53-F5E17B6FB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6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D887E24-FEE9-264E-9A21-E8A7AE1B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E9FAFF-6480-0545-A5BC-17E0B6B51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F1C5D7-88EF-684E-B01F-901FD5BD5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81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E497EF-5973-0846-9AD0-81B09ECF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A317C9-6C24-3B49-8D4A-11AE3E2A7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FF97D08-CBA5-AC40-B29E-42E1813D2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ACCF977-FF92-AA4E-8EC8-66CFD7954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0EE8D7-6293-1A45-8C0F-2828909FB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672A59-FC3D-2549-9002-E091410BA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2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1EEE15-73AC-C14A-859B-E5B366919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E56A439-DB1C-274A-B9B9-118C2B61DA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EC40802-3561-3840-B779-1EDCCD846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BE3B7C7-0D53-B34E-9F0B-FCC8BB3C2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0F21E18-C14E-6E4E-8B01-4AD33BDD5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1A0E292-0FE8-E645-ADE7-8AC804AAF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60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7E92323-4F1E-9241-8494-4C96DCF77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E6EDCA-29CA-6845-BA7F-6A5458D7A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2331AF-03A6-2546-A95D-AB279C271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41F1E-2CB0-094A-B110-78047D70D781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A36E38-625A-F844-9B18-041648D8D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32B7D6-5874-3F4E-A885-20EA5D676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5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06EF29-09D4-914E-B1B9-5D7C09DDF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3695" y="-46548"/>
            <a:ext cx="9757887" cy="1171335"/>
          </a:xfrm>
        </p:spPr>
        <p:txBody>
          <a:bodyPr>
            <a:normAutofit/>
          </a:bodyPr>
          <a:lstStyle/>
          <a:p>
            <a:r>
              <a:rPr lang="en-US" sz="2800" dirty="0" smtClean="0">
                <a:cs typeface="KufiStandardGK" pitchFamily="2" charset="-78"/>
              </a:rPr>
              <a:t>DIBBS: Northeast Storage Exchange</a:t>
            </a:r>
            <a:r>
              <a:rPr lang="en-US" sz="2800" dirty="0">
                <a:cs typeface="KufiStandardGK" pitchFamily="2" charset="-78"/>
              </a:rPr>
              <a:t/>
            </a:r>
            <a:br>
              <a:rPr lang="en-US" sz="2800" dirty="0">
                <a:cs typeface="KufiStandardGK" pitchFamily="2" charset="-78"/>
              </a:rPr>
            </a:br>
            <a:r>
              <a:rPr lang="en-US" sz="2000" dirty="0">
                <a:cs typeface="KufiStandardGK" pitchFamily="2" charset="-78"/>
              </a:rPr>
              <a:t>PI: </a:t>
            </a:r>
            <a:r>
              <a:rPr lang="en-US" sz="2000" dirty="0" smtClean="0">
                <a:cs typeface="KufiStandardGK" pitchFamily="2" charset="-78"/>
              </a:rPr>
              <a:t>Saul Youssef, </a:t>
            </a:r>
            <a:r>
              <a:rPr lang="en-US" sz="2000" dirty="0">
                <a:cs typeface="KufiStandardGK" pitchFamily="2" charset="-78"/>
              </a:rPr>
              <a:t>Co-</a:t>
            </a:r>
            <a:r>
              <a:rPr lang="en-US" sz="2000" dirty="0" smtClean="0">
                <a:cs typeface="KufiStandardGK" pitchFamily="2" charset="-78"/>
              </a:rPr>
              <a:t>PIs</a:t>
            </a:r>
            <a:r>
              <a:rPr lang="en-US" sz="2000" dirty="0">
                <a:cs typeface="KufiStandardGK" pitchFamily="2" charset="-78"/>
              </a:rPr>
              <a:t>: </a:t>
            </a:r>
            <a:r>
              <a:rPr lang="en-US" sz="2000" dirty="0" smtClean="0">
                <a:cs typeface="KufiStandardGK" pitchFamily="2" charset="-78"/>
              </a:rPr>
              <a:t>Scott </a:t>
            </a:r>
            <a:r>
              <a:rPr lang="en-US" sz="2000" dirty="0" err="1" smtClean="0">
                <a:cs typeface="KufiStandardGK" pitchFamily="2" charset="-78"/>
              </a:rPr>
              <a:t>Yockel</a:t>
            </a:r>
            <a:r>
              <a:rPr lang="en-US" sz="2000" dirty="0" smtClean="0">
                <a:cs typeface="KufiStandardGK" pitchFamily="2" charset="-78"/>
              </a:rPr>
              <a:t>, Chris Hill, John Goodhue, </a:t>
            </a:r>
            <a:r>
              <a:rPr lang="en-US" sz="2000" dirty="0" err="1" smtClean="0">
                <a:cs typeface="KufiStandardGK" pitchFamily="2" charset="-78"/>
              </a:rPr>
              <a:t>Devesh</a:t>
            </a:r>
            <a:r>
              <a:rPr lang="en-US" sz="2000" dirty="0" smtClean="0">
                <a:cs typeface="KufiStandardGK" pitchFamily="2" charset="-78"/>
              </a:rPr>
              <a:t> </a:t>
            </a:r>
            <a:r>
              <a:rPr lang="en-US" sz="2000" dirty="0" err="1" smtClean="0">
                <a:cs typeface="KufiStandardGK" pitchFamily="2" charset="-78"/>
              </a:rPr>
              <a:t>Tiwari</a:t>
            </a:r>
            <a:r>
              <a:rPr lang="en-US" sz="2000" dirty="0" smtClean="0">
                <a:cs typeface="KufiStandardGK" pitchFamily="2" charset="-78"/>
              </a:rPr>
              <a:t>, Mike Zink</a:t>
            </a:r>
            <a:br>
              <a:rPr lang="en-US" sz="2000" dirty="0" smtClean="0">
                <a:cs typeface="KufiStandardGK" pitchFamily="2" charset="-78"/>
              </a:rPr>
            </a:br>
            <a:r>
              <a:rPr lang="en-US" sz="2000" dirty="0" smtClean="0">
                <a:cs typeface="KufiStandardGK" pitchFamily="2" charset="-78"/>
              </a:rPr>
              <a:t>Boston University, Harvard University, MIT, MGHPCC, Northeastern University, UMass, </a:t>
            </a:r>
            <a:r>
              <a:rPr lang="en-US" sz="2000" dirty="0" err="1" smtClean="0">
                <a:cs typeface="KufiStandardGK" pitchFamily="2" charset="-78"/>
              </a:rPr>
              <a:t>RedHat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93110DE-3E88-AD43-96A4-8D3B9C97E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7079" y="114802"/>
            <a:ext cx="859565" cy="86355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668DB0-FB9F-A845-A580-BBE89A910153}"/>
              </a:ext>
            </a:extLst>
          </p:cNvPr>
          <p:cNvSpPr txBox="1"/>
          <p:nvPr/>
        </p:nvSpPr>
        <p:spPr>
          <a:xfrm>
            <a:off x="181403" y="930130"/>
            <a:ext cx="1789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Award #: </a:t>
            </a:r>
            <a:r>
              <a:rPr lang="en-US" sz="1400" dirty="0" smtClean="0"/>
              <a:t>1753840</a:t>
            </a:r>
            <a:endParaRPr lang="en-US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6CD21A8-3D43-CF46-AD41-FA21358F2DF2}"/>
              </a:ext>
            </a:extLst>
          </p:cNvPr>
          <p:cNvSpPr/>
          <p:nvPr/>
        </p:nvSpPr>
        <p:spPr>
          <a:xfrm>
            <a:off x="2030759" y="1085011"/>
            <a:ext cx="9554387" cy="4571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7" name="Picture 6" descr="Screen Shot 2019-10-22 at 4.29.1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511" y="1205555"/>
            <a:ext cx="3276167" cy="2073348"/>
          </a:xfrm>
          <a:prstGeom prst="rect">
            <a:avLst/>
          </a:prstGeom>
        </p:spPr>
      </p:pic>
      <p:pic>
        <p:nvPicPr>
          <p:cNvPr id="10" name="Picture 9" descr="fasr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6032"/>
            <a:ext cx="1970611" cy="2361392"/>
          </a:xfrm>
          <a:prstGeom prst="rect">
            <a:avLst/>
          </a:prstGeom>
        </p:spPr>
      </p:pic>
      <p:pic>
        <p:nvPicPr>
          <p:cNvPr id="11" name="Picture 10" descr="Screen Shot 2020-01-30 at 10.24.2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6445"/>
            <a:ext cx="2363113" cy="1127823"/>
          </a:xfrm>
          <a:prstGeom prst="rect">
            <a:avLst/>
          </a:prstGeom>
        </p:spPr>
      </p:pic>
      <p:pic>
        <p:nvPicPr>
          <p:cNvPr id="12" name="Picture 11" descr="Screen Shot 2020-01-30 at 10.34.3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640" y="5804824"/>
            <a:ext cx="2018441" cy="730311"/>
          </a:xfrm>
          <a:prstGeom prst="rect">
            <a:avLst/>
          </a:prstGeom>
        </p:spPr>
      </p:pic>
      <p:pic>
        <p:nvPicPr>
          <p:cNvPr id="13" name="Picture 12" descr="Hbb-event-20Aug-128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2203"/>
            <a:ext cx="2121979" cy="1458385"/>
          </a:xfrm>
          <a:prstGeom prst="rect">
            <a:avLst/>
          </a:prstGeom>
        </p:spPr>
      </p:pic>
      <p:pic>
        <p:nvPicPr>
          <p:cNvPr id="14" name="Picture 13" descr="Screen Shot 2020-01-30 at 10.27.45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588" y="1237906"/>
            <a:ext cx="1941816" cy="1664363"/>
          </a:xfrm>
          <a:prstGeom prst="rect">
            <a:avLst/>
          </a:prstGeom>
        </p:spPr>
      </p:pic>
      <p:pic>
        <p:nvPicPr>
          <p:cNvPr id="15" name="Picture 14" descr="Screen Shot 2020-01-30 at 10.45.30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170" y="3878667"/>
            <a:ext cx="3200508" cy="1479035"/>
          </a:xfrm>
          <a:prstGeom prst="rect">
            <a:avLst/>
          </a:prstGeom>
        </p:spPr>
      </p:pic>
      <p:pic>
        <p:nvPicPr>
          <p:cNvPr id="17" name="Picture 16" descr="Screen Shot 2020-01-30 at 11.03.52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444" y="1578680"/>
            <a:ext cx="2238170" cy="1273223"/>
          </a:xfrm>
          <a:prstGeom prst="rect">
            <a:avLst/>
          </a:prstGeom>
        </p:spPr>
      </p:pic>
      <p:pic>
        <p:nvPicPr>
          <p:cNvPr id="18" name="Picture 17" descr="Screen Shot 2020-01-30 at 4.27.28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623" y="5732674"/>
            <a:ext cx="3236553" cy="834324"/>
          </a:xfrm>
          <a:prstGeom prst="rect">
            <a:avLst/>
          </a:prstGeom>
        </p:spPr>
      </p:pic>
      <p:pic>
        <p:nvPicPr>
          <p:cNvPr id="19" name="Picture 18" descr="Screen Shot 2020-01-30 at 11.09.16 P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645" y="5747735"/>
            <a:ext cx="2589328" cy="787400"/>
          </a:xfrm>
          <a:prstGeom prst="rect">
            <a:avLst/>
          </a:prstGeom>
        </p:spPr>
      </p:pic>
      <p:pic>
        <p:nvPicPr>
          <p:cNvPr id="20" name="Picture 19" descr="Screen Shot 2020-01-30 at 8.01.02 PM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876" y="5663886"/>
            <a:ext cx="1532539" cy="970382"/>
          </a:xfrm>
          <a:prstGeom prst="rect">
            <a:avLst/>
          </a:prstGeom>
        </p:spPr>
      </p:pic>
      <p:pic>
        <p:nvPicPr>
          <p:cNvPr id="8" name="Picture 7" descr="casa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616" y="1190251"/>
            <a:ext cx="2298702" cy="102504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44434" y="2965112"/>
            <a:ext cx="19290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Proposal to Mass. Technology Council</a:t>
            </a:r>
            <a:endParaRPr lang="en-US" sz="800" dirty="0"/>
          </a:p>
        </p:txBody>
      </p:sp>
      <p:sp>
        <p:nvSpPr>
          <p:cNvPr id="22" name="TextBox 21"/>
          <p:cNvSpPr txBox="1"/>
          <p:nvPr/>
        </p:nvSpPr>
        <p:spPr>
          <a:xfrm>
            <a:off x="17349" y="2749870"/>
            <a:ext cx="17616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Large Hadron Collider, NSF, DoE</a:t>
            </a:r>
            <a:endParaRPr lang="en-US" sz="800" dirty="0"/>
          </a:p>
        </p:txBody>
      </p:sp>
      <p:sp>
        <p:nvSpPr>
          <p:cNvPr id="23" name="TextBox 22"/>
          <p:cNvSpPr txBox="1"/>
          <p:nvPr/>
        </p:nvSpPr>
        <p:spPr>
          <a:xfrm>
            <a:off x="28067" y="5308524"/>
            <a:ext cx="13985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Harvard Research Computing</a:t>
            </a:r>
            <a:endParaRPr lang="en-US" sz="800" dirty="0"/>
          </a:p>
        </p:txBody>
      </p:sp>
      <p:sp>
        <p:nvSpPr>
          <p:cNvPr id="24" name="TextBox 23"/>
          <p:cNvSpPr txBox="1"/>
          <p:nvPr/>
        </p:nvSpPr>
        <p:spPr>
          <a:xfrm>
            <a:off x="28067" y="6615018"/>
            <a:ext cx="13985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Harvard Data Science</a:t>
            </a:r>
            <a:endParaRPr lang="en-US" sz="800" dirty="0"/>
          </a:p>
        </p:txBody>
      </p:sp>
      <p:sp>
        <p:nvSpPr>
          <p:cNvPr id="25" name="TextBox 24"/>
          <p:cNvSpPr txBox="1"/>
          <p:nvPr/>
        </p:nvSpPr>
        <p:spPr>
          <a:xfrm>
            <a:off x="8937309" y="5336398"/>
            <a:ext cx="21396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MIT Earth, Atmospheric and Planetary Sciences</a:t>
            </a:r>
            <a:endParaRPr lang="en-US" sz="800" dirty="0"/>
          </a:p>
        </p:txBody>
      </p:sp>
      <p:pic>
        <p:nvPicPr>
          <p:cNvPr id="26" name="Content Placeholder 4">
            <a:extLst>
              <a:ext uri="{FF2B5EF4-FFF2-40B4-BE49-F238E27FC236}">
                <a16:creationId xmlns:a16="http://schemas.microsoft.com/office/drawing/2014/main" xmlns="" id="{E93110DE-3E88-AD43-96A4-8D3B9C97E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037" y="4344903"/>
            <a:ext cx="809139" cy="81289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614788" y="2919832"/>
            <a:ext cx="16289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Large Millimeter Telescope, NSF</a:t>
            </a:r>
            <a:endParaRPr lang="en-US" sz="800" dirty="0"/>
          </a:p>
        </p:txBody>
      </p:sp>
      <p:sp>
        <p:nvSpPr>
          <p:cNvPr id="28" name="TextBox 27"/>
          <p:cNvSpPr txBox="1"/>
          <p:nvPr/>
        </p:nvSpPr>
        <p:spPr>
          <a:xfrm>
            <a:off x="2363113" y="6563181"/>
            <a:ext cx="31776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Open Cloud </a:t>
            </a:r>
            <a:r>
              <a:rPr lang="en-US" sz="800" dirty="0" err="1" smtClean="0"/>
              <a:t>Testbed</a:t>
            </a:r>
            <a:r>
              <a:rPr lang="en-US" sz="800" dirty="0" smtClean="0"/>
              <a:t>, Massachusetts Open Cloud, NSF</a:t>
            </a:r>
            <a:endParaRPr lang="en-US" sz="800" dirty="0"/>
          </a:p>
        </p:txBody>
      </p:sp>
      <p:sp>
        <p:nvSpPr>
          <p:cNvPr id="29" name="TextBox 28"/>
          <p:cNvSpPr txBox="1"/>
          <p:nvPr/>
        </p:nvSpPr>
        <p:spPr>
          <a:xfrm>
            <a:off x="8489640" y="6566998"/>
            <a:ext cx="23374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Massachusetts Life Sciences Center</a:t>
            </a:r>
            <a:endParaRPr lang="en-US" sz="800" dirty="0"/>
          </a:p>
        </p:txBody>
      </p:sp>
      <p:sp>
        <p:nvSpPr>
          <p:cNvPr id="30" name="TextBox 29"/>
          <p:cNvSpPr txBox="1"/>
          <p:nvPr/>
        </p:nvSpPr>
        <p:spPr>
          <a:xfrm>
            <a:off x="5753909" y="6559762"/>
            <a:ext cx="23374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Open Storage Network, NSF</a:t>
            </a:r>
            <a:endParaRPr lang="en-US" sz="800" dirty="0"/>
          </a:p>
        </p:txBody>
      </p:sp>
      <p:sp>
        <p:nvSpPr>
          <p:cNvPr id="32" name="TextBox 31"/>
          <p:cNvSpPr txBox="1"/>
          <p:nvPr/>
        </p:nvSpPr>
        <p:spPr>
          <a:xfrm>
            <a:off x="10605876" y="6615018"/>
            <a:ext cx="7889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/>
              <a:t>RedHat</a:t>
            </a:r>
            <a:r>
              <a:rPr lang="en-US" sz="800" dirty="0" smtClean="0"/>
              <a:t>/IBM</a:t>
            </a:r>
            <a:endParaRPr lang="en-US" sz="800" dirty="0"/>
          </a:p>
        </p:txBody>
      </p:sp>
      <p:sp>
        <p:nvSpPr>
          <p:cNvPr id="33" name="TextBox 32"/>
          <p:cNvSpPr txBox="1"/>
          <p:nvPr/>
        </p:nvSpPr>
        <p:spPr>
          <a:xfrm>
            <a:off x="2121980" y="2842065"/>
            <a:ext cx="2248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Northeastern University Research Computing</a:t>
            </a:r>
          </a:p>
          <a:p>
            <a:r>
              <a:rPr lang="en-US" sz="800" dirty="0" smtClean="0"/>
              <a:t>CASA at UMass/Amherst is NSF funded</a:t>
            </a:r>
            <a:endParaRPr lang="en-US" sz="800" dirty="0"/>
          </a:p>
        </p:txBody>
      </p:sp>
      <p:sp>
        <p:nvSpPr>
          <p:cNvPr id="34" name="TextBox 33"/>
          <p:cNvSpPr txBox="1"/>
          <p:nvPr/>
        </p:nvSpPr>
        <p:spPr>
          <a:xfrm>
            <a:off x="8722471" y="3293891"/>
            <a:ext cx="35451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Boston area research: 7 universities, 15 hospitals, dozens of major biotech companies, Intel, </a:t>
            </a:r>
            <a:r>
              <a:rPr lang="en-US" sz="800" dirty="0" err="1" smtClean="0"/>
              <a:t>RedHat</a:t>
            </a:r>
            <a:r>
              <a:rPr lang="en-US" sz="800" dirty="0" smtClean="0"/>
              <a:t>, IBM, Google, Amazon, Microsoft, Math Works, Wolfram, NVIDIA, many startups. NESE “</a:t>
            </a:r>
            <a:r>
              <a:rPr lang="en-US" sz="800" dirty="0" err="1" smtClean="0"/>
              <a:t>posix</a:t>
            </a:r>
            <a:r>
              <a:rPr lang="en-US" sz="800" dirty="0" smtClean="0"/>
              <a:t> cloud” deployment from 1 Summer Street.</a:t>
            </a:r>
            <a:endParaRPr lang="en-US" sz="800" dirty="0"/>
          </a:p>
        </p:txBody>
      </p:sp>
      <p:sp>
        <p:nvSpPr>
          <p:cNvPr id="36" name="TextBox 35"/>
          <p:cNvSpPr txBox="1"/>
          <p:nvPr/>
        </p:nvSpPr>
        <p:spPr>
          <a:xfrm>
            <a:off x="3631339" y="3518786"/>
            <a:ext cx="3215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NESE</a:t>
            </a:r>
            <a:endParaRPr lang="en-US" sz="4800" dirty="0"/>
          </a:p>
        </p:txBody>
      </p:sp>
      <p:pic>
        <p:nvPicPr>
          <p:cNvPr id="37" name="Picture 36" descr="Screen Shot 2019-10-22 at 4.59.53 PM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145" y="3538072"/>
            <a:ext cx="1928589" cy="145100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551145" y="4970398"/>
            <a:ext cx="2418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NESE main deployment at </a:t>
            </a:r>
          </a:p>
          <a:p>
            <a:r>
              <a:rPr lang="en-US" sz="1100" dirty="0" smtClean="0"/>
              <a:t>MGHPCC, Holyoke, MA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17197" y="3521156"/>
            <a:ext cx="26635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Fast, cost-effective, sustainable shared storage.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Long term commitment from Harvard operations team.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24 PB </a:t>
            </a:r>
            <a:r>
              <a:rPr lang="en-US" sz="1400" dirty="0" err="1" smtClean="0"/>
              <a:t>Ceph</a:t>
            </a:r>
            <a:r>
              <a:rPr lang="en-US" sz="1400" dirty="0" smtClean="0"/>
              <a:t>, expanding rapidly with 70% buy-in so far.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Adding tape libraries for massive long term storage.</a:t>
            </a:r>
            <a:endParaRPr lang="en-US" sz="1400" dirty="0"/>
          </a:p>
        </p:txBody>
      </p:sp>
      <p:sp>
        <p:nvSpPr>
          <p:cNvPr id="40" name="Frame 39"/>
          <p:cNvSpPr/>
          <p:nvPr/>
        </p:nvSpPr>
        <p:spPr>
          <a:xfrm>
            <a:off x="2363113" y="3358738"/>
            <a:ext cx="6338115" cy="2165230"/>
          </a:xfrm>
          <a:prstGeom prst="frame">
            <a:avLst>
              <a:gd name="adj1" fmla="val 43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H="1" flipV="1">
            <a:off x="1923695" y="3982936"/>
            <a:ext cx="439418" cy="918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1848255" y="2760588"/>
            <a:ext cx="514858" cy="5981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234066" y="2842065"/>
            <a:ext cx="0" cy="5058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6262688" y="2895131"/>
            <a:ext cx="199012" cy="4636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8178153" y="2895131"/>
            <a:ext cx="84066" cy="4802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8489640" y="2902270"/>
            <a:ext cx="286871" cy="4564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8708734" y="4720044"/>
            <a:ext cx="1434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722471" y="5510965"/>
            <a:ext cx="214838" cy="2367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endCxn id="19" idx="0"/>
          </p:cNvCxnSpPr>
          <p:nvPr/>
        </p:nvCxnSpPr>
        <p:spPr>
          <a:xfrm>
            <a:off x="7095787" y="5523968"/>
            <a:ext cx="38522" cy="2237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endCxn id="18" idx="0"/>
          </p:cNvCxnSpPr>
          <p:nvPr/>
        </p:nvCxnSpPr>
        <p:spPr>
          <a:xfrm flipH="1">
            <a:off x="4018900" y="5498905"/>
            <a:ext cx="105628" cy="2337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1970612" y="5258340"/>
            <a:ext cx="430011" cy="2656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Screen Shot 2020-02-04 at 6.49.23 P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102" y="1441159"/>
            <a:ext cx="2123336" cy="1548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24102" y="1205555"/>
            <a:ext cx="2090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New England Research Cloud (NERC)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8436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</TotalTime>
  <Words>182</Words>
  <Application>Microsoft Macintosh PowerPoint</Application>
  <PresentationFormat>Custom</PresentationFormat>
  <Paragraphs>24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DIBBS: Northeast Storage Exchange PI: Saul Youssef, Co-PIs: Scott Yockel, Chris Hill, John Goodhue, Devesh Tiwari, Mike Zink Boston University, Harvard University, MIT, MGHPCC, Northeastern University, UMass, RedHat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Song, Xiaohui Carol</dc:creator>
  <cp:lastModifiedBy>Saul YOUSSEF</cp:lastModifiedBy>
  <cp:revision>36</cp:revision>
  <dcterms:created xsi:type="dcterms:W3CDTF">2019-12-01T23:22:22Z</dcterms:created>
  <dcterms:modified xsi:type="dcterms:W3CDTF">2020-02-05T01:51:33Z</dcterms:modified>
</cp:coreProperties>
</file>