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85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7"/>
    <p:restoredTop sz="94663"/>
  </p:normalViewPr>
  <p:slideViewPr>
    <p:cSldViewPr snapToGrid="0" snapToObjects="1">
      <p:cViewPr>
        <p:scale>
          <a:sx n="100" d="100"/>
          <a:sy n="100" d="100"/>
        </p:scale>
        <p:origin x="-256" y="968"/>
      </p:cViewPr>
      <p:guideLst>
        <p:guide orient="horz" pos="10368"/>
        <p:guide pos="691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116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841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86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593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25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59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02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0921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4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5867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09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841F1E-2CB0-094A-B110-78047D70D781}" type="datetimeFigureOut">
              <a:rPr lang="en-US" smtClean="0"/>
              <a:t>2/4/20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47BA5-8936-A443-B10A-71157A28B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85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06EF29-09D4-914E-B1B9-5D7C09DDF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2052" y="746485"/>
            <a:ext cx="17523547" cy="2108403"/>
          </a:xfrm>
        </p:spPr>
        <p:txBody>
          <a:bodyPr>
            <a:normAutofit/>
          </a:bodyPr>
          <a:lstStyle/>
          <a:p>
            <a:r>
              <a:rPr lang="en-US" sz="5040" dirty="0" smtClean="0">
                <a:cs typeface="KufiStandardGK" pitchFamily="2" charset="-78"/>
              </a:rPr>
              <a:t>DIBBS: Northeast Storage Exchange</a:t>
            </a:r>
            <a:r>
              <a:rPr lang="en-US" sz="5040" dirty="0">
                <a:cs typeface="KufiStandardGK" pitchFamily="2" charset="-78"/>
              </a:rPr>
              <a:t/>
            </a:r>
            <a:br>
              <a:rPr lang="en-US" sz="5040" dirty="0">
                <a:cs typeface="KufiStandardGK" pitchFamily="2" charset="-78"/>
              </a:rPr>
            </a:br>
            <a:r>
              <a:rPr lang="en-US" sz="3600" dirty="0">
                <a:cs typeface="KufiStandardGK" pitchFamily="2" charset="-78"/>
              </a:rPr>
              <a:t>PI: </a:t>
            </a:r>
            <a:r>
              <a:rPr lang="en-US" sz="3600" dirty="0" smtClean="0">
                <a:cs typeface="KufiStandardGK" pitchFamily="2" charset="-78"/>
              </a:rPr>
              <a:t>Saul Youssef, </a:t>
            </a:r>
            <a:r>
              <a:rPr lang="en-US" sz="3600" dirty="0">
                <a:cs typeface="KufiStandardGK" pitchFamily="2" charset="-78"/>
              </a:rPr>
              <a:t>Co-PIs: </a:t>
            </a:r>
            <a:r>
              <a:rPr lang="en-US" sz="3600" dirty="0" smtClean="0">
                <a:cs typeface="KufiStandardGK" pitchFamily="2" charset="-78"/>
              </a:rPr>
              <a:t>Scott </a:t>
            </a:r>
            <a:r>
              <a:rPr lang="en-US" sz="3600" dirty="0" err="1" smtClean="0">
                <a:cs typeface="KufiStandardGK" pitchFamily="2" charset="-78"/>
              </a:rPr>
              <a:t>Yockel</a:t>
            </a:r>
            <a:r>
              <a:rPr lang="en-US" sz="3600" dirty="0" smtClean="0">
                <a:cs typeface="KufiStandardGK" pitchFamily="2" charset="-78"/>
              </a:rPr>
              <a:t>, Chris Hill, John Goodhue, </a:t>
            </a:r>
            <a:r>
              <a:rPr lang="en-US" sz="3600" dirty="0" err="1" smtClean="0">
                <a:cs typeface="KufiStandardGK" pitchFamily="2" charset="-78"/>
              </a:rPr>
              <a:t>Devesh</a:t>
            </a:r>
            <a:r>
              <a:rPr lang="en-US" sz="3600" dirty="0" smtClean="0">
                <a:cs typeface="KufiStandardGK" pitchFamily="2" charset="-78"/>
              </a:rPr>
              <a:t> </a:t>
            </a:r>
            <a:r>
              <a:rPr lang="en-US" sz="3600" dirty="0" err="1" smtClean="0">
                <a:cs typeface="KufiStandardGK" pitchFamily="2" charset="-78"/>
              </a:rPr>
              <a:t>Tiwari</a:t>
            </a:r>
            <a:r>
              <a:rPr lang="en-US" sz="3600" dirty="0" smtClean="0">
                <a:cs typeface="KufiStandardGK" pitchFamily="2" charset="-78"/>
              </a:rPr>
              <a:t>, Mike Zink </a:t>
            </a:r>
            <a:br>
              <a:rPr lang="en-US" sz="3600" dirty="0" smtClean="0">
                <a:cs typeface="KufiStandardGK" pitchFamily="2" charset="-78"/>
              </a:rPr>
            </a:br>
            <a:r>
              <a:rPr lang="en-US" sz="3600" dirty="0" smtClean="0">
                <a:cs typeface="KufiStandardGK" pitchFamily="2" charset="-78"/>
              </a:rPr>
              <a:t>Boston University, Harvard University, MIT, MGHPCC, Northeastern University, UMass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93110DE-3E88-AD43-96A4-8D3B9C97ED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1" y="326139"/>
            <a:ext cx="1965618" cy="1974749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A668DB0-FB9F-A845-A580-BBE89A910153}"/>
              </a:ext>
            </a:extLst>
          </p:cNvPr>
          <p:cNvSpPr txBox="1"/>
          <p:nvPr/>
        </p:nvSpPr>
        <p:spPr>
          <a:xfrm>
            <a:off x="495300" y="2333856"/>
            <a:ext cx="31770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Award #: </a:t>
            </a:r>
            <a:r>
              <a:rPr lang="en-US" sz="2800" dirty="0" smtClean="0"/>
              <a:t>1753840</a:t>
            </a:r>
            <a:endParaRPr lang="en-US" sz="2800" dirty="0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76CD21A8-3D43-CF46-AD41-FA21358F2DF2}"/>
              </a:ext>
            </a:extLst>
          </p:cNvPr>
          <p:cNvSpPr/>
          <p:nvPr/>
        </p:nvSpPr>
        <p:spPr>
          <a:xfrm>
            <a:off x="4541686" y="2656242"/>
            <a:ext cx="16156501" cy="82294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46000">
                <a:schemeClr val="accent5">
                  <a:lumMod val="95000"/>
                  <a:lumOff val="5000"/>
                </a:schemeClr>
              </a:gs>
              <a:gs pos="100000">
                <a:schemeClr val="accent5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331">
              <a:gradFill flip="none" rotWithShape="1">
                <a:gsLst>
                  <a:gs pos="0">
                    <a:schemeClr val="lt1">
                      <a:shade val="30000"/>
                      <a:satMod val="115000"/>
                    </a:schemeClr>
                  </a:gs>
                  <a:gs pos="50000">
                    <a:schemeClr val="lt1">
                      <a:shade val="67500"/>
                      <a:satMod val="115000"/>
                    </a:schemeClr>
                  </a:gs>
                  <a:gs pos="100000">
                    <a:schemeClr val="lt1">
                      <a:shade val="100000"/>
                      <a:satMod val="115000"/>
                    </a:schemeClr>
                  </a:gs>
                </a:gsLst>
                <a:lin ang="0" scaled="1"/>
                <a:tileRect/>
              </a:gradFill>
            </a:endParaRPr>
          </a:p>
        </p:txBody>
      </p:sp>
      <p:sp>
        <p:nvSpPr>
          <p:cNvPr id="7" name="TextBox 2">
            <a:extLst>
              <a:ext uri="{FF2B5EF4-FFF2-40B4-BE49-F238E27FC236}">
                <a16:creationId xmlns="" xmlns:a16="http://schemas.microsoft.com/office/drawing/2014/main" id="{E488323B-7E84-C442-8816-5D21FC3EC643}"/>
              </a:ext>
            </a:extLst>
          </p:cNvPr>
          <p:cNvSpPr txBox="1"/>
          <p:nvPr/>
        </p:nvSpPr>
        <p:spPr>
          <a:xfrm>
            <a:off x="15900400" y="370025"/>
            <a:ext cx="5510399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NSF CSSI PI Meeting, Seattle, WA, Feb. 13-14, 2020</a:t>
            </a:r>
          </a:p>
        </p:txBody>
      </p:sp>
      <p:pic>
        <p:nvPicPr>
          <p:cNvPr id="14" name="Picture 13" descr="fasrc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2" y="8167447"/>
            <a:ext cx="4986023" cy="6397041"/>
          </a:xfrm>
          <a:prstGeom prst="rect">
            <a:avLst/>
          </a:prstGeom>
        </p:spPr>
      </p:pic>
      <p:pic>
        <p:nvPicPr>
          <p:cNvPr id="15" name="Picture 14" descr="Screen Shot 2020-01-30 at 10.24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795" y="9873775"/>
            <a:ext cx="5922192" cy="2826435"/>
          </a:xfrm>
          <a:prstGeom prst="rect">
            <a:avLst/>
          </a:prstGeom>
        </p:spPr>
      </p:pic>
      <p:pic>
        <p:nvPicPr>
          <p:cNvPr id="16" name="Picture 15" descr="Screen Shot 2020-01-30 at 10.34.37 PM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132" y="28494343"/>
            <a:ext cx="6539118" cy="2760357"/>
          </a:xfrm>
          <a:prstGeom prst="rect">
            <a:avLst/>
          </a:prstGeom>
        </p:spPr>
      </p:pic>
      <p:pic>
        <p:nvPicPr>
          <p:cNvPr id="17" name="Picture 16" descr="Hbb-event-20Aug-128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287" y="3378201"/>
            <a:ext cx="5617541" cy="3860800"/>
          </a:xfrm>
          <a:prstGeom prst="rect">
            <a:avLst/>
          </a:prstGeom>
        </p:spPr>
      </p:pic>
      <p:pic>
        <p:nvPicPr>
          <p:cNvPr id="18" name="Picture 17" descr="Screen Shot 2020-01-30 at 10.27.45 P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5" y="28083798"/>
            <a:ext cx="8014026" cy="3911272"/>
          </a:xfrm>
          <a:prstGeom prst="rect">
            <a:avLst/>
          </a:prstGeom>
        </p:spPr>
      </p:pic>
      <p:pic>
        <p:nvPicPr>
          <p:cNvPr id="23" name="Picture 22" descr="Screen Shot 2020-01-30 at 11.09.16 PM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28" y="19221479"/>
            <a:ext cx="8331944" cy="2533697"/>
          </a:xfrm>
          <a:prstGeom prst="rect">
            <a:avLst/>
          </a:prstGeom>
        </p:spPr>
      </p:pic>
      <p:pic>
        <p:nvPicPr>
          <p:cNvPr id="24" name="Picture 23" descr="Screen Shot 2020-01-30 at 8.01.02 PM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6206" y="27953028"/>
            <a:ext cx="6074593" cy="3200072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3511111" y="8591870"/>
            <a:ext cx="176168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Large Hadron Collider, NSF, DoE</a:t>
            </a:r>
            <a:endParaRPr lang="en-US" sz="800" dirty="0"/>
          </a:p>
        </p:txBody>
      </p:sp>
      <p:sp>
        <p:nvSpPr>
          <p:cNvPr id="28" name="TextBox 27"/>
          <p:cNvSpPr txBox="1"/>
          <p:nvPr/>
        </p:nvSpPr>
        <p:spPr>
          <a:xfrm>
            <a:off x="3521829" y="11150524"/>
            <a:ext cx="13985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Harvard Research Computing</a:t>
            </a:r>
            <a:endParaRPr lang="en-US" sz="800" dirty="0"/>
          </a:p>
        </p:txBody>
      </p:sp>
      <p:sp>
        <p:nvSpPr>
          <p:cNvPr id="29" name="TextBox 28"/>
          <p:cNvSpPr txBox="1"/>
          <p:nvPr/>
        </p:nvSpPr>
        <p:spPr>
          <a:xfrm>
            <a:off x="3521829" y="12457018"/>
            <a:ext cx="139857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Harvard Data Science</a:t>
            </a:r>
            <a:endParaRPr lang="en-US" sz="800" dirty="0"/>
          </a:p>
        </p:txBody>
      </p:sp>
      <p:sp>
        <p:nvSpPr>
          <p:cNvPr id="30" name="TextBox 29"/>
          <p:cNvSpPr txBox="1"/>
          <p:nvPr/>
        </p:nvSpPr>
        <p:spPr>
          <a:xfrm>
            <a:off x="12431071" y="11178398"/>
            <a:ext cx="2139613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MIT Earth, Atmospheric and Planetary Sciences</a:t>
            </a:r>
            <a:endParaRPr lang="en-US" sz="800" dirty="0"/>
          </a:p>
        </p:txBody>
      </p:sp>
      <p:pic>
        <p:nvPicPr>
          <p:cNvPr id="31" name="Content Placeholder 4">
            <a:extLst>
              <a:ext uri="{FF2B5EF4-FFF2-40B4-BE49-F238E27FC236}">
                <a16:creationId xmlns:a16="http://schemas.microsoft.com/office/drawing/2014/main" xmlns="" id="{E93110DE-3E88-AD43-96A4-8D3B9C97E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8356" y="15716644"/>
            <a:ext cx="2726950" cy="2739619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108550" y="8761832"/>
            <a:ext cx="162899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Large Millimeter Telescope, NSF</a:t>
            </a:r>
            <a:endParaRPr lang="en-US" sz="800" dirty="0"/>
          </a:p>
        </p:txBody>
      </p:sp>
      <p:sp>
        <p:nvSpPr>
          <p:cNvPr id="33" name="TextBox 32"/>
          <p:cNvSpPr txBox="1"/>
          <p:nvPr/>
        </p:nvSpPr>
        <p:spPr>
          <a:xfrm>
            <a:off x="2952881" y="23885981"/>
            <a:ext cx="317760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Open Cloud </a:t>
            </a:r>
            <a:r>
              <a:rPr lang="en-US" sz="800" dirty="0" err="1" smtClean="0"/>
              <a:t>Testbed</a:t>
            </a:r>
            <a:r>
              <a:rPr lang="en-US" sz="800" dirty="0" smtClean="0"/>
              <a:t>, Massachusetts Open Cloud, NSF</a:t>
            </a:r>
            <a:endParaRPr lang="en-US" sz="800" dirty="0"/>
          </a:p>
        </p:txBody>
      </p:sp>
      <p:sp>
        <p:nvSpPr>
          <p:cNvPr id="39" name="TextBox 38"/>
          <p:cNvSpPr txBox="1"/>
          <p:nvPr/>
        </p:nvSpPr>
        <p:spPr>
          <a:xfrm>
            <a:off x="8551512" y="13239452"/>
            <a:ext cx="542271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smtClean="0"/>
              <a:t>NESE</a:t>
            </a:r>
            <a:endParaRPr lang="en-US" sz="5400" dirty="0"/>
          </a:p>
        </p:txBody>
      </p:sp>
      <p:pic>
        <p:nvPicPr>
          <p:cNvPr id="40" name="Picture 39" descr="Screen Shot 2019-10-22 at 4.59.53 PM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4384" y="13398500"/>
            <a:ext cx="5280748" cy="5372100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13690600" y="13819623"/>
            <a:ext cx="5941129" cy="45243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3600" dirty="0" smtClean="0"/>
              <a:t>Fast, cost-effective, sustainable shared storage.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Long term commitment from Harvard operations team.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24 PB </a:t>
            </a:r>
            <a:r>
              <a:rPr lang="en-US" sz="3600" dirty="0" err="1" smtClean="0"/>
              <a:t>Ceph</a:t>
            </a:r>
            <a:r>
              <a:rPr lang="en-US" sz="3600" dirty="0" smtClean="0"/>
              <a:t>, expanding rapidly with 70% buy-in.</a:t>
            </a:r>
          </a:p>
          <a:p>
            <a:pPr marL="285750" indent="-285750">
              <a:buFont typeface="Arial"/>
              <a:buChar char="•"/>
            </a:pPr>
            <a:r>
              <a:rPr lang="en-US" sz="3600" dirty="0" smtClean="0"/>
              <a:t>Add tape libraries for massive long term storage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43" name="Frame 42"/>
          <p:cNvSpPr/>
          <p:nvPr/>
        </p:nvSpPr>
        <p:spPr>
          <a:xfrm>
            <a:off x="3032418" y="13213938"/>
            <a:ext cx="17211382" cy="5734462"/>
          </a:xfrm>
          <a:prstGeom prst="frame">
            <a:avLst>
              <a:gd name="adj1" fmla="val 43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" name="Picture 2" descr="Screen Shot 2020-02-04 at 6.49.23 PM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869" y="3701366"/>
            <a:ext cx="7590302" cy="5534595"/>
          </a:xfrm>
          <a:prstGeom prst="rect">
            <a:avLst/>
          </a:prstGeom>
        </p:spPr>
      </p:pic>
      <p:sp>
        <p:nvSpPr>
          <p:cNvPr id="58" name="TextBox 57"/>
          <p:cNvSpPr txBox="1"/>
          <p:nvPr/>
        </p:nvSpPr>
        <p:spPr>
          <a:xfrm>
            <a:off x="5873054" y="3055035"/>
            <a:ext cx="7162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New England Research Cloud (NERC)</a:t>
            </a:r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702300" y="9145666"/>
            <a:ext cx="7492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Join project between Boston University and Harvard University Research computing.  Proposal to the Massachusetts Technology Council.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272795" y="12457018"/>
            <a:ext cx="67414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5382409" y="12700210"/>
            <a:ext cx="6365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 secure enclave for Harvard Data Science, David C. </a:t>
            </a:r>
            <a:r>
              <a:rPr lang="en-US" dirty="0" err="1" smtClean="0"/>
              <a:t>Parkes</a:t>
            </a:r>
            <a:r>
              <a:rPr lang="en-US" dirty="0"/>
              <a:t> </a:t>
            </a:r>
            <a:r>
              <a:rPr lang="en-US" dirty="0" smtClean="0"/>
              <a:t>group. 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116115" y="7239001"/>
            <a:ext cx="50019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NESE provides the main storage for the U.S. ATLAS Northeast Tier 2 Center, one of four such centers in the U.S. for the Large Hadron Collider.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73902" y="21871057"/>
            <a:ext cx="8496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Interoperability with the NSF funded Open Storage Network by the MGHPCC team as reported at the annual OSN workshop at TACC.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2014200" y="12295954"/>
            <a:ext cx="974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NESE will provide storage for the newly NSF funded Open Cloud </a:t>
            </a:r>
            <a:r>
              <a:rPr lang="en-US" dirty="0" err="1" smtClean="0"/>
              <a:t>Testbed</a:t>
            </a:r>
            <a:r>
              <a:rPr lang="en-US" dirty="0" smtClean="0"/>
              <a:t> project, PI Mike Zink of UMass/Amherst with </a:t>
            </a:r>
            <a:r>
              <a:rPr lang="en-US" dirty="0" err="1" smtClean="0"/>
              <a:t>Orran</a:t>
            </a:r>
            <a:r>
              <a:rPr lang="en-US" dirty="0" smtClean="0"/>
              <a:t> Krieger of Boston University and the Massachusetts Open Cloud team.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13412418" y="8987795"/>
            <a:ext cx="83092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MIT Earth, Atmospheric and Planetary Sciences uses NESE storage, coordinated by Chris Hill of MIT.  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9049530" y="26856757"/>
            <a:ext cx="94924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Boston area research: 7 universities, 15 hospitals, dozens of major biotech companies, Intel, </a:t>
            </a:r>
            <a:r>
              <a:rPr lang="en-US" dirty="0" err="1" smtClean="0"/>
              <a:t>RedHat</a:t>
            </a:r>
            <a:r>
              <a:rPr lang="en-US" dirty="0" smtClean="0"/>
              <a:t>, IBM, Google, Microsoft, Amazon, </a:t>
            </a:r>
            <a:r>
              <a:rPr lang="en-US" dirty="0" err="1" smtClean="0"/>
              <a:t>MathWorks</a:t>
            </a:r>
            <a:r>
              <a:rPr lang="en-US" dirty="0" smtClean="0"/>
              <a:t>, Wolfram, NVIDIA, DELL.  NESE “</a:t>
            </a:r>
            <a:r>
              <a:rPr lang="en-US" dirty="0" err="1" smtClean="0"/>
              <a:t>posix</a:t>
            </a:r>
            <a:r>
              <a:rPr lang="en-US" dirty="0" smtClean="0"/>
              <a:t> cloud” deployment to campus laboratories from the NESE 1 Summer Street deployment.</a:t>
            </a:r>
            <a:endParaRPr lang="en-US" dirty="0"/>
          </a:p>
        </p:txBody>
      </p:sp>
      <p:sp>
        <p:nvSpPr>
          <p:cNvPr id="47" name="TextBox 46"/>
          <p:cNvSpPr txBox="1"/>
          <p:nvPr/>
        </p:nvSpPr>
        <p:spPr>
          <a:xfrm>
            <a:off x="141515" y="31995070"/>
            <a:ext cx="76943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 smtClean="0"/>
              <a:t>Umass</a:t>
            </a:r>
            <a:r>
              <a:rPr lang="en-US" sz="2000" dirty="0" smtClean="0"/>
              <a:t>/Amherst collaboration on the NSF funded Large Millimeter Telescope.</a:t>
            </a:r>
            <a:endParaRPr lang="en-US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8618412" y="31541134"/>
            <a:ext cx="67915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UMass Amherst Institute for Applied Life Sciences is funded by the Massachusetts Life Sciences Center. </a:t>
            </a:r>
            <a:endParaRPr lang="en-US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15489328" y="31266705"/>
            <a:ext cx="5537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NESE Collaborate with Sage Weil’s team at </a:t>
            </a:r>
            <a:r>
              <a:rPr lang="en-US" sz="2000" dirty="0" err="1" smtClean="0"/>
              <a:t>RedHat</a:t>
            </a:r>
            <a:r>
              <a:rPr lang="en-US" sz="2000" dirty="0" smtClean="0"/>
              <a:t> via a $5M Boston University/</a:t>
            </a:r>
            <a:r>
              <a:rPr lang="en-US" sz="2000" dirty="0" err="1" smtClean="0"/>
              <a:t>RedHat</a:t>
            </a:r>
            <a:r>
              <a:rPr lang="en-US" sz="2000" dirty="0" smtClean="0"/>
              <a:t> “</a:t>
            </a:r>
            <a:r>
              <a:rPr lang="en-US" sz="2000" dirty="0" err="1" smtClean="0"/>
              <a:t>Collaboratory</a:t>
            </a:r>
            <a:r>
              <a:rPr lang="en-US" sz="2000" dirty="0" smtClean="0"/>
              <a:t>” agreement.  Harvard and BU are founding members of the </a:t>
            </a:r>
            <a:r>
              <a:rPr lang="en-US" sz="2000" dirty="0" err="1" smtClean="0"/>
              <a:t>Ceph</a:t>
            </a:r>
            <a:r>
              <a:rPr lang="en-US" sz="2000" dirty="0" smtClean="0"/>
              <a:t> foundation.</a:t>
            </a:r>
            <a:endParaRPr lang="en-US" sz="2000" dirty="0"/>
          </a:p>
        </p:txBody>
      </p:sp>
      <p:pic>
        <p:nvPicPr>
          <p:cNvPr id="20" name="Picture 19" descr="Screen Shot 2020-02-04 at 8.00.24 PM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7753" y="28741764"/>
            <a:ext cx="2313871" cy="2321741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78015" y="14991119"/>
            <a:ext cx="289090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Main NESE deployment is at MGHPCC.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15 megawatt essentially zero Carbon footprint data center.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Jointly operated by BU, Harvard, MIT, Northeastern and </a:t>
            </a:r>
            <a:r>
              <a:rPr lang="en-US" sz="2000" dirty="0" err="1" smtClean="0"/>
              <a:t>Umass</a:t>
            </a:r>
            <a:r>
              <a:rPr lang="en-US" sz="2000" dirty="0" smtClean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Three new top500 systems installed in the past year </a:t>
            </a:r>
            <a:endParaRPr lang="en-US" sz="2000" dirty="0"/>
          </a:p>
        </p:txBody>
      </p:sp>
      <p:cxnSp>
        <p:nvCxnSpPr>
          <p:cNvPr id="34" name="Straight Connector 33"/>
          <p:cNvCxnSpPr/>
          <p:nvPr/>
        </p:nvCxnSpPr>
        <p:spPr>
          <a:xfrm flipH="1" flipV="1">
            <a:off x="5118101" y="7239001"/>
            <a:ext cx="754953" cy="600045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369984" y="14564488"/>
            <a:ext cx="662434" cy="70603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>
            <a:stCxn id="43" idx="0"/>
          </p:cNvCxnSpPr>
          <p:nvPr/>
        </p:nvCxnSpPr>
        <p:spPr>
          <a:xfrm flipH="1" flipV="1">
            <a:off x="11379200" y="9145666"/>
            <a:ext cx="258909" cy="40682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9938356" y="12457018"/>
            <a:ext cx="0" cy="7824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V="1">
            <a:off x="14782800" y="12826350"/>
            <a:ext cx="0" cy="5721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19407753" y="9448800"/>
            <a:ext cx="531247" cy="379065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/>
        </p:nvCxnSpPr>
        <p:spPr>
          <a:xfrm flipH="1">
            <a:off x="2952881" y="18948400"/>
            <a:ext cx="331503" cy="2730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18542000" y="18948400"/>
            <a:ext cx="0" cy="2730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/>
        </p:nvCxnSpPr>
        <p:spPr>
          <a:xfrm flipH="1">
            <a:off x="7835900" y="18776771"/>
            <a:ext cx="1213630" cy="344822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 flipH="1">
            <a:off x="8402172" y="18948400"/>
            <a:ext cx="1536184" cy="4937581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7835900" y="18776771"/>
            <a:ext cx="2984500" cy="9717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H="1">
            <a:off x="12431071" y="18776771"/>
            <a:ext cx="1543160" cy="971757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Picture 21" descr="Screen Shot 2020-01-30 at 4.27.28 PM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4200" y="9683275"/>
            <a:ext cx="9740900" cy="2612679"/>
          </a:xfrm>
          <a:prstGeom prst="rect">
            <a:avLst/>
          </a:prstGeom>
        </p:spPr>
      </p:pic>
      <p:pic>
        <p:nvPicPr>
          <p:cNvPr id="13" name="Picture 12" descr="Screen Shot 2019-10-22 at 4.29.17 PM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9530" y="19221479"/>
            <a:ext cx="12519694" cy="7589136"/>
          </a:xfrm>
          <a:prstGeom prst="rect">
            <a:avLst/>
          </a:prstGeom>
        </p:spPr>
      </p:pic>
      <p:pic>
        <p:nvPicPr>
          <p:cNvPr id="21" name="Picture 20" descr="Screen Shot 2020-01-30 at 11.03.52 PM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02" y="23619550"/>
            <a:ext cx="8286058" cy="3660378"/>
          </a:xfrm>
          <a:prstGeom prst="rect">
            <a:avLst/>
          </a:prstGeom>
        </p:spPr>
      </p:pic>
      <p:pic>
        <p:nvPicPr>
          <p:cNvPr id="19" name="Picture 18" descr="Screen Shot 2020-01-30 at 10.45.30 PM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60342" y="3141230"/>
            <a:ext cx="8594758" cy="5836046"/>
          </a:xfrm>
          <a:prstGeom prst="rect">
            <a:avLst/>
          </a:prstGeom>
        </p:spPr>
      </p:pic>
      <p:pic>
        <p:nvPicPr>
          <p:cNvPr id="25" name="Picture 24" descr="casa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13" y="22745700"/>
            <a:ext cx="8347543" cy="2832100"/>
          </a:xfrm>
          <a:prstGeom prst="rect">
            <a:avLst/>
          </a:prstGeom>
        </p:spPr>
      </p:pic>
      <p:sp>
        <p:nvSpPr>
          <p:cNvPr id="83" name="TextBox 82"/>
          <p:cNvSpPr txBox="1"/>
          <p:nvPr/>
        </p:nvSpPr>
        <p:spPr>
          <a:xfrm>
            <a:off x="141515" y="27279928"/>
            <a:ext cx="8496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Umass</a:t>
            </a:r>
            <a:r>
              <a:rPr lang="en-US" sz="2400" dirty="0" smtClean="0"/>
              <a:t>/Amherst work in CASA is funded by the NSF.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184361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241</TotalTime>
  <Words>407</Words>
  <Application>Microsoft Macintosh PowerPoint</Application>
  <PresentationFormat>Custom</PresentationFormat>
  <Paragraphs>30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DIBBS: Northeast Storage Exchange PI: Saul Youssef, Co-PIs: Scott Yockel, Chris Hill, John Goodhue, Devesh Tiwari, Mike Zink  Boston University, Harvard University, MIT, MGHPCC, Northeastern University, UMass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Song, Xiaohui Carol</dc:creator>
  <cp:lastModifiedBy>Saul YOUSSEF</cp:lastModifiedBy>
  <cp:revision>34</cp:revision>
  <dcterms:created xsi:type="dcterms:W3CDTF">2019-12-01T23:22:22Z</dcterms:created>
  <dcterms:modified xsi:type="dcterms:W3CDTF">2020-02-05T01:29:04Z</dcterms:modified>
</cp:coreProperties>
</file>