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1pPr>
    <a:lvl2pPr marL="2194394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2pPr>
    <a:lvl3pPr marL="4388787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3pPr>
    <a:lvl4pPr marL="6583182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4pPr>
    <a:lvl5pPr marL="8777575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5pPr>
    <a:lvl6pPr marL="10971969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6pPr>
    <a:lvl7pPr marL="13166363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7pPr>
    <a:lvl8pPr marL="15360757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8pPr>
    <a:lvl9pPr marL="17555151" algn="l" defTabSz="2194394" rtl="0" eaLnBrk="1" latinLnBrk="0" hangingPunct="1">
      <a:defRPr sz="86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596"/>
  </p:normalViewPr>
  <p:slideViewPr>
    <p:cSldViewPr snapToGrid="0" snapToObjects="1">
      <p:cViewPr>
        <p:scale>
          <a:sx n="110" d="100"/>
          <a:sy n="110" d="100"/>
        </p:scale>
        <p:origin x="176" y="-8968"/>
      </p:cViewPr>
      <p:guideLst>
        <p:guide orient="horz" pos="10368"/>
        <p:guide pos="138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035A4-429D-C240-BAAC-54822F614258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517C9-8CF0-FE49-A657-FB9778396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1pPr>
    <a:lvl2pPr marL="480510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2pPr>
    <a:lvl3pPr marL="961021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3pPr>
    <a:lvl4pPr marL="1441531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4pPr>
    <a:lvl5pPr marL="1922040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5pPr>
    <a:lvl6pPr marL="2402551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6pPr>
    <a:lvl7pPr marL="2883061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7pPr>
    <a:lvl8pPr marL="3363571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8pPr>
    <a:lvl9pPr marL="3844082" algn="l" defTabSz="480510" rtl="0" eaLnBrk="1" latinLnBrk="0" hangingPunct="1">
      <a:defRPr sz="12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517C9-8CF0-FE49-A657-FB9778396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9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1" y="10226042"/>
            <a:ext cx="37307521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1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1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3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1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8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5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6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8963385" y="5821679"/>
            <a:ext cx="46222920" cy="123992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71760" y="5821679"/>
            <a:ext cx="137960103" cy="123992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1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1" cy="653796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6"/>
            <a:ext cx="37307521" cy="72008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3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62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194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25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5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38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2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85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9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71761" y="33909003"/>
            <a:ext cx="92087702" cy="959053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090985" y="33909003"/>
            <a:ext cx="92095320" cy="959053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7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2" cy="307085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15" indent="0">
              <a:buNone/>
              <a:defRPr sz="9100" b="1"/>
            </a:lvl2pPr>
            <a:lvl3pPr marL="4174629" indent="0">
              <a:buNone/>
              <a:defRPr sz="8200" b="1"/>
            </a:lvl3pPr>
            <a:lvl4pPr marL="6261944" indent="0">
              <a:buNone/>
              <a:defRPr sz="7300" b="1"/>
            </a:lvl4pPr>
            <a:lvl5pPr marL="8349258" indent="0">
              <a:buNone/>
              <a:defRPr sz="7300" b="1"/>
            </a:lvl5pPr>
            <a:lvl6pPr marL="10436573" indent="0">
              <a:buNone/>
              <a:defRPr sz="7300" b="1"/>
            </a:lvl6pPr>
            <a:lvl7pPr marL="12523888" indent="0">
              <a:buNone/>
              <a:defRPr sz="7300" b="1"/>
            </a:lvl7pPr>
            <a:lvl8pPr marL="14611202" indent="0">
              <a:buNone/>
              <a:defRPr sz="7300" b="1"/>
            </a:lvl8pPr>
            <a:lvl9pPr marL="1669851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2" cy="189661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3"/>
            <a:ext cx="19400520" cy="307085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15" indent="0">
              <a:buNone/>
              <a:defRPr sz="9100" b="1"/>
            </a:lvl2pPr>
            <a:lvl3pPr marL="4174629" indent="0">
              <a:buNone/>
              <a:defRPr sz="8200" b="1"/>
            </a:lvl3pPr>
            <a:lvl4pPr marL="6261944" indent="0">
              <a:buNone/>
              <a:defRPr sz="7300" b="1"/>
            </a:lvl4pPr>
            <a:lvl5pPr marL="8349258" indent="0">
              <a:buNone/>
              <a:defRPr sz="7300" b="1"/>
            </a:lvl5pPr>
            <a:lvl6pPr marL="10436573" indent="0">
              <a:buNone/>
              <a:defRPr sz="7300" b="1"/>
            </a:lvl6pPr>
            <a:lvl7pPr marL="12523888" indent="0">
              <a:buNone/>
              <a:defRPr sz="7300" b="1"/>
            </a:lvl7pPr>
            <a:lvl8pPr marL="14611202" indent="0">
              <a:buNone/>
              <a:defRPr sz="7300" b="1"/>
            </a:lvl8pPr>
            <a:lvl9pPr marL="1669851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1"/>
            <a:ext cx="19400520" cy="189661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0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9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2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3"/>
            <a:ext cx="24536400" cy="2809494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3"/>
            <a:ext cx="14439902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7315" indent="0">
              <a:buNone/>
              <a:defRPr sz="5500"/>
            </a:lvl2pPr>
            <a:lvl3pPr marL="4174629" indent="0">
              <a:buNone/>
              <a:defRPr sz="4600"/>
            </a:lvl3pPr>
            <a:lvl4pPr marL="6261944" indent="0">
              <a:buNone/>
              <a:defRPr sz="4100"/>
            </a:lvl4pPr>
            <a:lvl5pPr marL="8349258" indent="0">
              <a:buNone/>
              <a:defRPr sz="4100"/>
            </a:lvl5pPr>
            <a:lvl6pPr marL="10436573" indent="0">
              <a:buNone/>
              <a:defRPr sz="4100"/>
            </a:lvl6pPr>
            <a:lvl7pPr marL="12523888" indent="0">
              <a:buNone/>
              <a:defRPr sz="4100"/>
            </a:lvl7pPr>
            <a:lvl8pPr marL="14611202" indent="0">
              <a:buNone/>
              <a:defRPr sz="4100"/>
            </a:lvl8pPr>
            <a:lvl9pPr marL="1669851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600"/>
            </a:lvl1pPr>
            <a:lvl2pPr marL="2087315" indent="0">
              <a:buNone/>
              <a:defRPr sz="12800"/>
            </a:lvl2pPr>
            <a:lvl3pPr marL="4174629" indent="0">
              <a:buNone/>
              <a:defRPr sz="11000"/>
            </a:lvl3pPr>
            <a:lvl4pPr marL="6261944" indent="0">
              <a:buNone/>
              <a:defRPr sz="9100"/>
            </a:lvl4pPr>
            <a:lvl5pPr marL="8349258" indent="0">
              <a:buNone/>
              <a:defRPr sz="9100"/>
            </a:lvl5pPr>
            <a:lvl6pPr marL="10436573" indent="0">
              <a:buNone/>
              <a:defRPr sz="9100"/>
            </a:lvl6pPr>
            <a:lvl7pPr marL="12523888" indent="0">
              <a:buNone/>
              <a:defRPr sz="9100"/>
            </a:lvl7pPr>
            <a:lvl8pPr marL="14611202" indent="0">
              <a:buNone/>
              <a:defRPr sz="9100"/>
            </a:lvl8pPr>
            <a:lvl9pPr marL="16698517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400"/>
            </a:lvl1pPr>
            <a:lvl2pPr marL="2087315" indent="0">
              <a:buNone/>
              <a:defRPr sz="5500"/>
            </a:lvl2pPr>
            <a:lvl3pPr marL="4174629" indent="0">
              <a:buNone/>
              <a:defRPr sz="4600"/>
            </a:lvl3pPr>
            <a:lvl4pPr marL="6261944" indent="0">
              <a:buNone/>
              <a:defRPr sz="4100"/>
            </a:lvl4pPr>
            <a:lvl5pPr marL="8349258" indent="0">
              <a:buNone/>
              <a:defRPr sz="4100"/>
            </a:lvl5pPr>
            <a:lvl6pPr marL="10436573" indent="0">
              <a:buNone/>
              <a:defRPr sz="4100"/>
            </a:lvl6pPr>
            <a:lvl7pPr marL="12523888" indent="0">
              <a:buNone/>
              <a:defRPr sz="4100"/>
            </a:lvl7pPr>
            <a:lvl8pPr marL="14611202" indent="0">
              <a:buNone/>
              <a:defRPr sz="4100"/>
            </a:lvl8pPr>
            <a:lvl9pPr marL="1669851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2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17463" tIns="208731" rIns="417463" bIns="20873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17463" tIns="208731" rIns="417463" bIns="2087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17463" tIns="208731" rIns="417463" bIns="208731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B26E5-DB0C-E14E-813B-E08489D1879E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417463" tIns="208731" rIns="417463" bIns="208731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17463" tIns="208731" rIns="417463" bIns="208731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9E52-A96D-5A43-9797-A3F0099ED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7315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486" indent="-1565486" algn="l" defTabSz="2087315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886" indent="-1304572" algn="l" defTabSz="2087315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286" indent="-1043657" algn="l" defTabSz="2087315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601" indent="-1043657" algn="l" defTabSz="2087315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2915" indent="-1043657" algn="l" defTabSz="2087315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230" indent="-1043657" algn="l" defTabSz="20873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545" indent="-1043657" algn="l" defTabSz="20873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859" indent="-1043657" algn="l" defTabSz="20873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2174" indent="-1043657" algn="l" defTabSz="20873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315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629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944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258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573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888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202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517" algn="l" defTabSz="20873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750"/>
            <a:ext cx="43891200" cy="412417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91413" tIns="45706" rIns="91413" bIns="45706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9000" b="1" dirty="0">
                <a:solidFill>
                  <a:schemeClr val="bg1"/>
                </a:solidFill>
                <a:latin typeface="Times New Roman"/>
                <a:cs typeface="Times New Roman"/>
              </a:rPr>
              <a:t>C11Tester: Scaling Testing of C/C++11 Atomics to Real-World Systems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/>
                <a:cs typeface="Times New Roman"/>
              </a:rPr>
              <a:t>Brian Demsky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/>
                <a:cs typeface="Times New Roman"/>
              </a:rPr>
              <a:t>University of California, Irvine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76353E-EFF7-7445-ABA4-DA12D1157534}"/>
              </a:ext>
            </a:extLst>
          </p:cNvPr>
          <p:cNvGrpSpPr/>
          <p:nvPr/>
        </p:nvGrpSpPr>
        <p:grpSpPr>
          <a:xfrm>
            <a:off x="675756" y="4606925"/>
            <a:ext cx="10003174" cy="8294464"/>
            <a:chOff x="675757" y="4404068"/>
            <a:chExt cx="10003174" cy="8294464"/>
          </a:xfrm>
        </p:grpSpPr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675757" y="5758284"/>
              <a:ext cx="10003174" cy="69402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vert="horz" lIns="417463" tIns="208731" rIns="417463" bIns="208731" rtlCol="0">
              <a:normAutofit fontScale="25000" lnSpcReduction="20000"/>
            </a:bodyPr>
            <a:lstStyle>
              <a:lvl1pPr marL="0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4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087941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175882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1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263823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351764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439705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527646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615587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703528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Specially-designed data structures scale better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Support multiple concurrent readers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Less serialization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Reduce cache contention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Require low-level platform knowledge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Assembly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Architecture memory models? (x86-TSO)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Non-portable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C/C++ 2011 Language Support</a:t>
              </a:r>
            </a:p>
            <a:p>
              <a:pPr marL="107917" algn="l">
                <a:buSzPct val="45000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1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	</a:t>
              </a:r>
              <a:r>
                <a:rPr lang="en-US" sz="12800" b="1" dirty="0">
                  <a:solidFill>
                    <a:srgbClr val="00B050"/>
                  </a:solidFill>
                  <a:latin typeface="Times New Roman"/>
                  <a:cs typeface="Times New Roman"/>
                </a:rPr>
                <a:t>✓ </a:t>
              </a:r>
              <a:r>
                <a:rPr lang="en-US" sz="1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Language memory model</a:t>
              </a:r>
            </a:p>
            <a:p>
              <a:pPr marL="107917" algn="l">
                <a:buSzPct val="45000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128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	</a:t>
              </a:r>
              <a:r>
                <a:rPr lang="en-US" sz="12800" b="1" dirty="0">
                  <a:solidFill>
                    <a:srgbClr val="00B050"/>
                  </a:solidFill>
                  <a:latin typeface="Times New Roman"/>
                  <a:cs typeface="Times New Roman"/>
                </a:rPr>
                <a:t>✓ </a:t>
              </a:r>
              <a:r>
                <a:rPr lang="en-US" sz="1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Exposes relaxation to the developer</a:t>
              </a:r>
            </a:p>
            <a:p>
              <a:pPr marL="107917" algn="l">
                <a:buSzPct val="45000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12800" b="1" dirty="0">
                  <a:solidFill>
                    <a:srgbClr val="00B050"/>
                  </a:solidFill>
                  <a:latin typeface="Times New Roman"/>
                  <a:cs typeface="Times New Roman"/>
                </a:rPr>
                <a:t>	✓ </a:t>
              </a:r>
              <a:r>
                <a:rPr lang="en-US" sz="1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Portably supports high performance</a:t>
              </a:r>
            </a:p>
            <a:p>
              <a:pPr marL="107917" algn="l">
                <a:buSzPct val="45000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128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	✘</a:t>
              </a:r>
              <a:r>
                <a:rPr lang="en-US" sz="12800" dirty="0">
                  <a:latin typeface="Times New Roman"/>
                  <a:cs typeface="Times New Roman"/>
                </a:rPr>
                <a:t> </a:t>
              </a:r>
              <a:r>
                <a:rPr lang="en-US" sz="12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Really difficult to use correctly</a:t>
              </a:r>
            </a:p>
            <a:p>
              <a:pPr indent="-1548353" algn="l">
                <a:buSzPct val="75000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863341" lvl="1" indent="-323753" algn="l">
                <a:buSzPct val="75000"/>
                <a:buFont typeface="Symbol" charset="0"/>
                <a:buChar char="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863341" lvl="1" indent="-323753" algn="l">
                <a:buSzPct val="75000"/>
                <a:buFont typeface="Symbol" charset="0"/>
                <a:buChar char="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7E5F213-1F4D-1B46-B0E1-E707759036BE}"/>
                </a:ext>
              </a:extLst>
            </p:cNvPr>
            <p:cNvSpPr txBox="1"/>
            <p:nvPr/>
          </p:nvSpPr>
          <p:spPr>
            <a:xfrm>
              <a:off x="675757" y="4404068"/>
              <a:ext cx="10003174" cy="141897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Times" pitchFamily="2" charset="0"/>
                </a:rPr>
                <a:t>Motivation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2215A06-C2D0-3B42-848A-14B1917B5C06}"/>
              </a:ext>
            </a:extLst>
          </p:cNvPr>
          <p:cNvGrpSpPr/>
          <p:nvPr/>
        </p:nvGrpSpPr>
        <p:grpSpPr>
          <a:xfrm>
            <a:off x="32728207" y="4606925"/>
            <a:ext cx="10597661" cy="24902287"/>
            <a:chOff x="12332677" y="4733984"/>
            <a:chExt cx="10597661" cy="19315112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7B321D52-6148-BA43-9A78-34E3F86DAA4D}"/>
                </a:ext>
              </a:extLst>
            </p:cNvPr>
            <p:cNvSpPr/>
            <p:nvPr/>
          </p:nvSpPr>
          <p:spPr>
            <a:xfrm>
              <a:off x="12332677" y="6189785"/>
              <a:ext cx="10597661" cy="178593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">
              <a:extLst>
                <a:ext uri="{FF2B5EF4-FFF2-40B4-BE49-F238E27FC236}">
                  <a16:creationId xmlns:a16="http://schemas.microsoft.com/office/drawing/2014/main" id="{65C6ECB3-CADD-B744-875A-7E83956A82B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2332677" y="4733984"/>
              <a:ext cx="10597661" cy="150216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vert="horz" lIns="417463" tIns="38796" rIns="417463" bIns="208731" rtlCol="0" anchor="ctr">
              <a:normAutofit/>
            </a:bodyPr>
            <a:lstStyle>
              <a:lvl1pPr algn="ctr" defTabSz="208794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82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C11Tester Overview</a:t>
              </a:r>
            </a:p>
          </p:txBody>
        </p: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111BB723-EC83-FB4E-A57C-93F3655AB260}"/>
                </a:ext>
              </a:extLst>
            </p:cNvPr>
            <p:cNvGrpSpPr/>
            <p:nvPr/>
          </p:nvGrpSpPr>
          <p:grpSpPr>
            <a:xfrm>
              <a:off x="13007053" y="6661626"/>
              <a:ext cx="9325124" cy="12664286"/>
              <a:chOff x="13933711" y="5576822"/>
              <a:chExt cx="12976028" cy="1644176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7450917-12D9-654F-AB6B-095179E9DB7E}"/>
                  </a:ext>
                </a:extLst>
              </p:cNvPr>
              <p:cNvSpPr/>
              <p:nvPr/>
            </p:nvSpPr>
            <p:spPr>
              <a:xfrm>
                <a:off x="13933713" y="5576822"/>
                <a:ext cx="4833257" cy="213026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C/C++ Source Code for Application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BD24EDF-8B02-8C4B-836C-BF3112ED858F}"/>
                  </a:ext>
                </a:extLst>
              </p:cNvPr>
              <p:cNvSpPr/>
              <p:nvPr/>
            </p:nvSpPr>
            <p:spPr>
              <a:xfrm>
                <a:off x="21833603" y="5576822"/>
                <a:ext cx="4833257" cy="213026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C11Tester Header Files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74DC30CE-175C-9148-AEDC-B22F555C6DEA}"/>
                  </a:ext>
                </a:extLst>
              </p:cNvPr>
              <p:cNvSpPr/>
              <p:nvPr/>
            </p:nvSpPr>
            <p:spPr>
              <a:xfrm>
                <a:off x="13933713" y="8923394"/>
                <a:ext cx="4833257" cy="93906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Clang</a:t>
                </a: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43B4495-EA1B-9D4B-A267-2AC752E1E5B3}"/>
                  </a:ext>
                </a:extLst>
              </p:cNvPr>
              <p:cNvSpPr/>
              <p:nvPr/>
            </p:nvSpPr>
            <p:spPr>
              <a:xfrm>
                <a:off x="13933712" y="11053658"/>
                <a:ext cx="4833257" cy="12036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LLVM Instrumentation pass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1BF4BB3-D31A-B743-9EC2-FA26F99D88D1}"/>
                  </a:ext>
                </a:extLst>
              </p:cNvPr>
              <p:cNvSpPr/>
              <p:nvPr/>
            </p:nvSpPr>
            <p:spPr>
              <a:xfrm>
                <a:off x="13933711" y="13092848"/>
                <a:ext cx="4833257" cy="120365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LLVM Compilation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293A613-C995-8944-AB4A-60969F62CD36}"/>
                  </a:ext>
                </a:extLst>
              </p:cNvPr>
              <p:cNvSpPr/>
              <p:nvPr/>
            </p:nvSpPr>
            <p:spPr>
              <a:xfrm>
                <a:off x="21833602" y="9663623"/>
                <a:ext cx="4833256" cy="207173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Any C/C++ Compiler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3026E763-95F5-4340-9778-C7D86E6E8704}"/>
                  </a:ext>
                </a:extLst>
              </p:cNvPr>
              <p:cNvSpPr/>
              <p:nvPr/>
            </p:nvSpPr>
            <p:spPr>
              <a:xfrm>
                <a:off x="18037044" y="15603886"/>
                <a:ext cx="4833257" cy="18724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Annotated, Compiled C/C++ linked into the C11Tester Library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5F78F47C-5F5D-9748-941D-D711B9736FBF}"/>
                  </a:ext>
                </a:extLst>
              </p:cNvPr>
              <p:cNvSpPr/>
              <p:nvPr/>
            </p:nvSpPr>
            <p:spPr>
              <a:xfrm>
                <a:off x="14613649" y="19682266"/>
                <a:ext cx="4833257" cy="18724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Execution Strategy Plugin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42CA2623-3CF5-8544-BC7F-E6EB7301B905}"/>
                  </a:ext>
                </a:extLst>
              </p:cNvPr>
              <p:cNvSpPr/>
              <p:nvPr/>
            </p:nvSpPr>
            <p:spPr>
              <a:xfrm>
                <a:off x="21594273" y="19682266"/>
                <a:ext cx="4833257" cy="187248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Analysis/Checker Plugin</a:t>
                </a: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F7A22448-B78B-F04F-9393-6954FE3AA67D}"/>
                  </a:ext>
                </a:extLst>
              </p:cNvPr>
              <p:cNvSpPr/>
              <p:nvPr/>
            </p:nvSpPr>
            <p:spPr>
              <a:xfrm>
                <a:off x="13997604" y="18324773"/>
                <a:ext cx="12912135" cy="369381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3F3ECA-A535-934D-BCE3-C80290A5B1BE}"/>
                  </a:ext>
                </a:extLst>
              </p:cNvPr>
              <p:cNvSpPr txBox="1"/>
              <p:nvPr/>
            </p:nvSpPr>
            <p:spPr>
              <a:xfrm>
                <a:off x="14519859" y="18478610"/>
                <a:ext cx="5780428" cy="12386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Execution Exploration Framework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99D4D180-1E4A-1D43-ACE1-3C875F1E07AC}"/>
                  </a:ext>
                </a:extLst>
              </p:cNvPr>
              <p:cNvCxnSpPr>
                <a:stCxn id="8" idx="2"/>
                <a:endCxn id="115" idx="0"/>
              </p:cNvCxnSpPr>
              <p:nvPr/>
            </p:nvCxnSpPr>
            <p:spPr>
              <a:xfrm>
                <a:off x="16350342" y="7707086"/>
                <a:ext cx="0" cy="12163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734A9D7F-A48B-294A-8F4B-763A8F4E3157}"/>
                  </a:ext>
                </a:extLst>
              </p:cNvPr>
              <p:cNvCxnSpPr>
                <a:cxnSpLocks/>
                <a:stCxn id="8" idx="2"/>
                <a:endCxn id="118" idx="0"/>
              </p:cNvCxnSpPr>
              <p:nvPr/>
            </p:nvCxnSpPr>
            <p:spPr>
              <a:xfrm>
                <a:off x="16350341" y="7707086"/>
                <a:ext cx="7899890" cy="195653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>
                <a:extLst>
                  <a:ext uri="{FF2B5EF4-FFF2-40B4-BE49-F238E27FC236}">
                    <a16:creationId xmlns:a16="http://schemas.microsoft.com/office/drawing/2014/main" id="{30F97A91-F8CB-EE46-B807-588CFC57DD31}"/>
                  </a:ext>
                </a:extLst>
              </p:cNvPr>
              <p:cNvCxnSpPr>
                <a:cxnSpLocks/>
                <a:stCxn id="114" idx="2"/>
                <a:endCxn id="118" idx="0"/>
              </p:cNvCxnSpPr>
              <p:nvPr/>
            </p:nvCxnSpPr>
            <p:spPr>
              <a:xfrm>
                <a:off x="24250231" y="7707086"/>
                <a:ext cx="0" cy="195653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789CD10D-3137-0641-B9E5-BD2D00FC90E6}"/>
                  </a:ext>
                </a:extLst>
              </p:cNvPr>
              <p:cNvCxnSpPr>
                <a:cxnSpLocks/>
                <a:stCxn id="115" idx="2"/>
                <a:endCxn id="116" idx="0"/>
              </p:cNvCxnSpPr>
              <p:nvPr/>
            </p:nvCxnSpPr>
            <p:spPr>
              <a:xfrm flipH="1">
                <a:off x="16350341" y="9862457"/>
                <a:ext cx="1" cy="119120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>
                <a:extLst>
                  <a:ext uri="{FF2B5EF4-FFF2-40B4-BE49-F238E27FC236}">
                    <a16:creationId xmlns:a16="http://schemas.microsoft.com/office/drawing/2014/main" id="{9C2A4BF3-6AAD-2645-BB22-3E9A2CCA2F15}"/>
                  </a:ext>
                </a:extLst>
              </p:cNvPr>
              <p:cNvCxnSpPr>
                <a:cxnSpLocks/>
                <a:endCxn id="117" idx="0"/>
              </p:cNvCxnSpPr>
              <p:nvPr/>
            </p:nvCxnSpPr>
            <p:spPr>
              <a:xfrm>
                <a:off x="16350340" y="12257248"/>
                <a:ext cx="0" cy="8356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>
                <a:extLst>
                  <a:ext uri="{FF2B5EF4-FFF2-40B4-BE49-F238E27FC236}">
                    <a16:creationId xmlns:a16="http://schemas.microsoft.com/office/drawing/2014/main" id="{13118245-ED6C-4A42-9100-D0DCA1AFA8C6}"/>
                  </a:ext>
                </a:extLst>
              </p:cNvPr>
              <p:cNvCxnSpPr>
                <a:cxnSpLocks/>
                <a:stCxn id="118" idx="2"/>
                <a:endCxn id="119" idx="0"/>
              </p:cNvCxnSpPr>
              <p:nvPr/>
            </p:nvCxnSpPr>
            <p:spPr>
              <a:xfrm flipH="1">
                <a:off x="20453673" y="11735356"/>
                <a:ext cx="3796559" cy="386853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>
                <a:extLst>
                  <a:ext uri="{FF2B5EF4-FFF2-40B4-BE49-F238E27FC236}">
                    <a16:creationId xmlns:a16="http://schemas.microsoft.com/office/drawing/2014/main" id="{0AE0A109-B8E1-5F47-A549-5043DDC60200}"/>
                  </a:ext>
                </a:extLst>
              </p:cNvPr>
              <p:cNvCxnSpPr>
                <a:cxnSpLocks/>
                <a:stCxn id="117" idx="2"/>
                <a:endCxn id="119" idx="0"/>
              </p:cNvCxnSpPr>
              <p:nvPr/>
            </p:nvCxnSpPr>
            <p:spPr>
              <a:xfrm>
                <a:off x="16350340" y="14296504"/>
                <a:ext cx="4103333" cy="13073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B4A5360F-CAC2-5845-8BD9-F534544AAAE8}"/>
                  </a:ext>
                </a:extLst>
              </p:cNvPr>
              <p:cNvCxnSpPr>
                <a:cxnSpLocks/>
                <a:stCxn id="119" idx="2"/>
                <a:endCxn id="122" idx="0"/>
              </p:cNvCxnSpPr>
              <p:nvPr/>
            </p:nvCxnSpPr>
            <p:spPr>
              <a:xfrm flipH="1">
                <a:off x="20453672" y="17476373"/>
                <a:ext cx="1" cy="8484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w="lg" len="lg"/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FA629500-DF9F-8240-A11A-46D2B6194DB7}"/>
              </a:ext>
            </a:extLst>
          </p:cNvPr>
          <p:cNvGrpSpPr/>
          <p:nvPr/>
        </p:nvGrpSpPr>
        <p:grpSpPr>
          <a:xfrm>
            <a:off x="11729370" y="4606925"/>
            <a:ext cx="9745626" cy="16373132"/>
            <a:chOff x="642676" y="17545073"/>
            <a:chExt cx="9745626" cy="16373132"/>
          </a:xfrm>
        </p:grpSpPr>
        <p:sp>
          <p:nvSpPr>
            <p:cNvPr id="12" name="Rectangle 2"/>
            <p:cNvSpPr txBox="1">
              <a:spLocks noChangeArrowheads="1"/>
            </p:cNvSpPr>
            <p:nvPr/>
          </p:nvSpPr>
          <p:spPr>
            <a:xfrm>
              <a:off x="642676" y="19001903"/>
              <a:ext cx="9745626" cy="149163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lIns="417463" tIns="208731" rIns="417463" bIns="208731" rtlCol="0">
              <a:normAutofit/>
            </a:bodyPr>
            <a:lstStyle>
              <a:lvl1pPr marL="0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4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087941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175882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1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263823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351764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439705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527646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615587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703528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Traditional Testing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Difficult or impossible to reliably trigger concurrency bugs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Once triggered, hard to reproduce to understand what went wrong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 err="1">
                  <a:solidFill>
                    <a:schemeClr val="tx1"/>
                  </a:solidFill>
                  <a:latin typeface="Times New Roman"/>
                  <a:cs typeface="Times New Roman"/>
                </a:rPr>
                <a:t>CDSChecker</a:t>
              </a: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 (our previous work)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Model checker for concurrent data structures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Used by several other researchers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Complete within bounds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Works well for unit tests on data structures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Does not scale beyond unit tests on data structures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32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32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41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41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41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41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539588" lvl="1" algn="l"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41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Other Model Checking Tools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Similar limitations in scalability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Adversarial Memory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Limited coverage of behaviors that trigger bugs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32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10" name="Rectangle 1">
              <a:extLst>
                <a:ext uri="{FF2B5EF4-FFF2-40B4-BE49-F238E27FC236}">
                  <a16:creationId xmlns:a16="http://schemas.microsoft.com/office/drawing/2014/main" id="{8C217EDC-D143-1F4E-9034-91DCEB896259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42676" y="17545073"/>
              <a:ext cx="9745625" cy="145778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vert="horz" lIns="417463" tIns="38796" rIns="417463" bIns="208731" rtlCol="0" anchor="ctr">
              <a:noAutofit/>
            </a:bodyPr>
            <a:lstStyle>
              <a:lvl1pPr algn="ctr" defTabSz="208794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82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Other Approaches</a:t>
              </a:r>
            </a:p>
          </p:txBody>
        </p:sp>
        <p:pic>
          <p:nvPicPr>
            <p:cNvPr id="148" name="Picture 2">
              <a:extLst>
                <a:ext uri="{FF2B5EF4-FFF2-40B4-BE49-F238E27FC236}">
                  <a16:creationId xmlns:a16="http://schemas.microsoft.com/office/drawing/2014/main" id="{98D76D96-A60A-FD46-AF05-6A441FDEC4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076" y="26196233"/>
              <a:ext cx="9068956" cy="3813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 cap="flat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87E64315-1715-7040-94B6-68A206D55AE9}"/>
              </a:ext>
            </a:extLst>
          </p:cNvPr>
          <p:cNvGrpSpPr/>
          <p:nvPr/>
        </p:nvGrpSpPr>
        <p:grpSpPr>
          <a:xfrm>
            <a:off x="11729370" y="21765448"/>
            <a:ext cx="9745625" cy="7771657"/>
            <a:chOff x="12776057" y="4595434"/>
            <a:chExt cx="9745627" cy="6515990"/>
          </a:xfrm>
        </p:grpSpPr>
        <p:sp>
          <p:nvSpPr>
            <p:cNvPr id="149" name="Rectangle 1">
              <a:extLst>
                <a:ext uri="{FF2B5EF4-FFF2-40B4-BE49-F238E27FC236}">
                  <a16:creationId xmlns:a16="http://schemas.microsoft.com/office/drawing/2014/main" id="{078EC364-47A9-FE45-85F3-BA92773F057B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2776057" y="4595434"/>
              <a:ext cx="9745626" cy="143589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vert="horz" lIns="417463" tIns="38796" rIns="417463" bIns="208731" rtlCol="0" anchor="ctr">
              <a:noAutofit/>
            </a:bodyPr>
            <a:lstStyle>
              <a:lvl1pPr algn="ctr" defTabSz="208794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82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C11Tester</a:t>
              </a:r>
            </a:p>
          </p:txBody>
        </p:sp>
        <p:sp>
          <p:nvSpPr>
            <p:cNvPr id="150" name="Rectangle 2">
              <a:extLst>
                <a:ext uri="{FF2B5EF4-FFF2-40B4-BE49-F238E27FC236}">
                  <a16:creationId xmlns:a16="http://schemas.microsoft.com/office/drawing/2014/main" id="{4A03FB64-53E4-3C46-8C31-6CCFE562AF52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2776058" y="6003978"/>
              <a:ext cx="9745626" cy="51074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lIns="417463" tIns="208731" rIns="417463" bIns="208731" rtlCol="0">
              <a:normAutofit/>
            </a:bodyPr>
            <a:lstStyle>
              <a:lvl1pPr marL="0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4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087941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175882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1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263823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351764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439705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527646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615587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703528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6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Many bugs arise in the usage of data structures or integration of data structures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6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Data structures can intentionally expose clients to relaxed behaviors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6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Need to test large applications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6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Give up completeness to achieve this goal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6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Build on </a:t>
              </a:r>
              <a:r>
                <a:rPr lang="en-US" sz="3600" dirty="0" err="1">
                  <a:solidFill>
                    <a:schemeClr val="tx1"/>
                  </a:solidFill>
                  <a:latin typeface="Times New Roman"/>
                  <a:cs typeface="Times New Roman"/>
                </a:rPr>
                <a:t>CDSChecker</a:t>
              </a:r>
              <a:r>
                <a:rPr lang="en-US" sz="36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 techniques and infrastructure</a:t>
              </a:r>
            </a:p>
            <a:p>
              <a:pPr marL="107917" algn="l">
                <a:buSzPct val="45000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32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ABD4B-5E27-B547-886A-4B6B290199C8}"/>
              </a:ext>
            </a:extLst>
          </p:cNvPr>
          <p:cNvGrpSpPr/>
          <p:nvPr/>
        </p:nvGrpSpPr>
        <p:grpSpPr>
          <a:xfrm>
            <a:off x="0" y="30436982"/>
            <a:ext cx="43891200" cy="2452828"/>
            <a:chOff x="172163" y="28786643"/>
            <a:chExt cx="43891200" cy="2452828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A9D0E63A-E976-2540-91B7-D48239D8870E}"/>
                </a:ext>
              </a:extLst>
            </p:cNvPr>
            <p:cNvSpPr/>
            <p:nvPr/>
          </p:nvSpPr>
          <p:spPr>
            <a:xfrm>
              <a:off x="172163" y="28786643"/>
              <a:ext cx="43891200" cy="24528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143" name="Picture 142" descr="nsf4sm.jpg">
              <a:extLst>
                <a:ext uri="{FF2B5EF4-FFF2-40B4-BE49-F238E27FC236}">
                  <a16:creationId xmlns:a16="http://schemas.microsoft.com/office/drawing/2014/main" id="{56744C8A-D3C7-DB4B-99D1-212307D84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38649" y="28973135"/>
              <a:ext cx="2256146" cy="2256146"/>
            </a:xfrm>
            <a:prstGeom prst="rect">
              <a:avLst/>
            </a:prstGeom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BB91CDFA-E961-4B46-9292-996079A556E1}"/>
                </a:ext>
              </a:extLst>
            </p:cNvPr>
            <p:cNvSpPr txBox="1"/>
            <p:nvPr/>
          </p:nvSpPr>
          <p:spPr>
            <a:xfrm>
              <a:off x="23830512" y="29509958"/>
              <a:ext cx="18545906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This work is support by NSF grant OAC-1740210. 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CDSChecker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is supported by NSF grant CCF-1319786.</a:t>
              </a:r>
            </a:p>
          </p:txBody>
        </p:sp>
        <p:pic>
          <p:nvPicPr>
            <p:cNvPr id="146" name="Picture 145">
              <a:extLst>
                <a:ext uri="{FF2B5EF4-FFF2-40B4-BE49-F238E27FC236}">
                  <a16:creationId xmlns:a16="http://schemas.microsoft.com/office/drawing/2014/main" id="{373FB165-78DB-164E-8101-106FA2454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74588" y="29492639"/>
              <a:ext cx="9079885" cy="1413823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9439223C-CC47-4446-B7C2-FA63E5D57C18}"/>
                </a:ext>
              </a:extLst>
            </p:cNvPr>
            <p:cNvSpPr txBox="1"/>
            <p:nvPr/>
          </p:nvSpPr>
          <p:spPr>
            <a:xfrm>
              <a:off x="15880746" y="29509958"/>
              <a:ext cx="8839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/>
                <a:t>Acknowledgements: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33CC3523-075D-B042-A17E-70451B7918AE}"/>
              </a:ext>
            </a:extLst>
          </p:cNvPr>
          <p:cNvGrpSpPr/>
          <p:nvPr/>
        </p:nvGrpSpPr>
        <p:grpSpPr>
          <a:xfrm>
            <a:off x="686490" y="13309661"/>
            <a:ext cx="9992441" cy="8820796"/>
            <a:chOff x="12776056" y="11348367"/>
            <a:chExt cx="10202063" cy="8820796"/>
          </a:xfrm>
        </p:grpSpPr>
        <p:sp>
          <p:nvSpPr>
            <p:cNvPr id="152" name="Rectangle 1">
              <a:extLst>
                <a:ext uri="{FF2B5EF4-FFF2-40B4-BE49-F238E27FC236}">
                  <a16:creationId xmlns:a16="http://schemas.microsoft.com/office/drawing/2014/main" id="{9BF18A92-6272-E044-BE53-A847A8AA33A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2776056" y="11348367"/>
              <a:ext cx="10202062" cy="135421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vert="horz" lIns="417463" tIns="38796" rIns="417463" bIns="208731" rtlCol="0" anchor="ctr">
              <a:noAutofit/>
            </a:bodyPr>
            <a:lstStyle>
              <a:lvl1pPr algn="ctr" defTabSz="208794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82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C/C++ 2011 Basics</a:t>
              </a:r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A7C8CDAE-2655-9F46-85E3-0774DB4880E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2776056" y="12675236"/>
              <a:ext cx="10202063" cy="74939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lIns="417463" tIns="208731" rIns="417463" bIns="208731" rtlCol="0">
              <a:normAutofit/>
            </a:bodyPr>
            <a:lstStyle>
              <a:lvl1pPr marL="0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4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087941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175882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1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263823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351764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439705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527646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615587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703528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Orderings: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Happens before (release/acquire synchronization)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Modification order (cache coherence)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Sequential Consistency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“Reads-from” relationship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Atomic Operations: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Load/Store w/ memory order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RMW Operations (atomic CAS, increment, decrement, …)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Memory Orders: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Relaxed, Release/Acquire, Seq. </a:t>
              </a:r>
              <a:r>
                <a:rPr lang="en-US" sz="3200" dirty="0" err="1">
                  <a:solidFill>
                    <a:schemeClr val="tx1"/>
                  </a:solidFill>
                  <a:latin typeface="Times New Roman"/>
                  <a:cs typeface="Times New Roman"/>
                </a:rPr>
                <a:t>Cst</a:t>
              </a: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.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Trades off performance vs. guarantees</a:t>
              </a:r>
              <a:endParaRPr lang="en-US" sz="3200" b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539588" lvl="1" algn="l"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endParaRPr lang="en-US" sz="3200" b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58" name="Rectangle 2">
            <a:extLst>
              <a:ext uri="{FF2B5EF4-FFF2-40B4-BE49-F238E27FC236}">
                <a16:creationId xmlns:a16="http://schemas.microsoft.com/office/drawing/2014/main" id="{003B28C2-73E8-104C-B5E9-1EF399B12DD2}"/>
              </a:ext>
            </a:extLst>
          </p:cNvPr>
          <p:cNvSpPr txBox="1">
            <a:spLocks noChangeArrowheads="1"/>
          </p:cNvSpPr>
          <p:nvPr/>
        </p:nvSpPr>
        <p:spPr>
          <a:xfrm>
            <a:off x="686490" y="23895333"/>
            <a:ext cx="9992440" cy="564177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vert="horz" lIns="417463" tIns="208731" rIns="417463" bIns="208731" rtlCol="0">
            <a:normAutofit/>
          </a:bodyPr>
          <a:lstStyle>
            <a:lvl1pPr marL="0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7941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5882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3823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1764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39705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7646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5587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3528" indent="0" algn="ctr" defTabSz="208794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17" algn="l">
              <a:buSzPct val="45000"/>
              <a:tabLst>
                <a:tab pos="723683" algn="l"/>
                <a:tab pos="1447366" algn="l"/>
                <a:tab pos="2171048" algn="l"/>
                <a:tab pos="2894731" algn="l"/>
                <a:tab pos="3618414" algn="l"/>
                <a:tab pos="4342097" algn="l"/>
                <a:tab pos="5065780" algn="l"/>
                <a:tab pos="5789463" algn="l"/>
                <a:tab pos="6513145" algn="l"/>
                <a:tab pos="7236828" algn="l"/>
                <a:tab pos="7960511" algn="l"/>
                <a:tab pos="8684194" algn="l"/>
              </a:tabLst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6E5EC1-018F-EF47-AED0-C6E3AB1E4EB2}"/>
              </a:ext>
            </a:extLst>
          </p:cNvPr>
          <p:cNvSpPr txBox="1"/>
          <p:nvPr/>
        </p:nvSpPr>
        <p:spPr>
          <a:xfrm>
            <a:off x="686490" y="22541116"/>
            <a:ext cx="9992440" cy="141897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" pitchFamily="2" charset="0"/>
              </a:rPr>
              <a:t>C++ Synchronization</a:t>
            </a:r>
          </a:p>
        </p:txBody>
      </p:sp>
      <p:graphicFrame>
        <p:nvGraphicFramePr>
          <p:cNvPr id="160" name="Group 2">
            <a:extLst>
              <a:ext uri="{FF2B5EF4-FFF2-40B4-BE49-F238E27FC236}">
                <a16:creationId xmlns:a16="http://schemas.microsoft.com/office/drawing/2014/main" id="{D77FE628-A7A0-6949-B794-484B15028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396356"/>
              </p:ext>
            </p:extLst>
          </p:nvPr>
        </p:nvGraphicFramePr>
        <p:xfrm>
          <a:off x="1219558" y="25131929"/>
          <a:ext cx="8870563" cy="4231167"/>
        </p:xfrm>
        <a:graphic>
          <a:graphicData uri="http://schemas.openxmlformats.org/drawingml/2006/table">
            <a:tbl>
              <a:tblPr/>
              <a:tblGrid>
                <a:gridCol w="443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4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25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Thread 1</a:t>
                      </a:r>
                    </a:p>
                  </a:txBody>
                  <a:tcPr marL="35992" marR="35992" marT="58917" marB="3599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Thread 2</a:t>
                      </a:r>
                    </a:p>
                  </a:txBody>
                  <a:tcPr marL="35992" marR="35992" marT="58917" marB="3599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93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y.store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(42, relaxed);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...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x.store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(1, release);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5992" marR="35992" marT="51107" marB="35991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while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x.load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(acquire)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 == 0)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    /* wait */ ;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...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r1 =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y.load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(relaxed);</a:t>
                      </a:r>
                    </a:p>
                  </a:txBody>
                  <a:tcPr marL="35992" marR="35992" marT="51107" marB="35991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7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r1 = 42</a:t>
                      </a:r>
                    </a:p>
                  </a:txBody>
                  <a:tcPr marL="35992" marR="35992" marT="58917" marB="3599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1" name="Text Box 25">
            <a:extLst>
              <a:ext uri="{FF2B5EF4-FFF2-40B4-BE49-F238E27FC236}">
                <a16:creationId xmlns:a16="http://schemas.microsoft.com/office/drawing/2014/main" id="{478CD75C-BDE8-514C-B70C-FCD0996C1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977" y="24570099"/>
            <a:ext cx="6491430" cy="40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73" tIns="64385" rIns="89973" bIns="449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2200" dirty="0">
                <a:latin typeface="Times New Roman"/>
                <a:cs typeface="Times New Roman"/>
              </a:rPr>
              <a:t>Initially, x = y = 0</a:t>
            </a:r>
          </a:p>
        </p:txBody>
      </p:sp>
      <p:sp>
        <p:nvSpPr>
          <p:cNvPr id="162" name="Line 26">
            <a:extLst>
              <a:ext uri="{FF2B5EF4-FFF2-40B4-BE49-F238E27FC236}">
                <a16:creationId xmlns:a16="http://schemas.microsoft.com/office/drawing/2014/main" id="{6382299E-D008-DA41-BA7A-639996836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9014" y="26957438"/>
            <a:ext cx="3148314" cy="590308"/>
          </a:xfrm>
          <a:prstGeom prst="line">
            <a:avLst/>
          </a:prstGeom>
          <a:noFill/>
          <a:ln w="54720" cap="flat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13" tIns="45706" rIns="91413" bIns="45706"/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63" name="Text Box 27">
            <a:extLst>
              <a:ext uri="{FF2B5EF4-FFF2-40B4-BE49-F238E27FC236}">
                <a16:creationId xmlns:a16="http://schemas.microsoft.com/office/drawing/2014/main" id="{232D82EB-FE21-424A-A99F-55994472D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061" y="24102725"/>
            <a:ext cx="6491430" cy="40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73" tIns="64385" rIns="89973" bIns="449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2200" dirty="0">
                <a:solidFill>
                  <a:srgbClr val="808080"/>
                </a:solidFill>
                <a:latin typeface="Times New Roman"/>
                <a:cs typeface="Times New Roman"/>
              </a:rPr>
              <a:t>(release/acquire pairs)</a:t>
            </a:r>
          </a:p>
        </p:txBody>
      </p:sp>
      <p:sp>
        <p:nvSpPr>
          <p:cNvPr id="164" name="Line 28">
            <a:extLst>
              <a:ext uri="{FF2B5EF4-FFF2-40B4-BE49-F238E27FC236}">
                <a16:creationId xmlns:a16="http://schemas.microsoft.com/office/drawing/2014/main" id="{8914A897-FAFB-3146-BB1C-40FA6D37C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2633" y="26436577"/>
            <a:ext cx="1360146" cy="2087622"/>
          </a:xfrm>
          <a:prstGeom prst="line">
            <a:avLst/>
          </a:prstGeom>
          <a:noFill/>
          <a:ln w="54720" cap="flat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13" tIns="45706" rIns="91413" bIns="45706"/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165" name="Text Box 29">
            <a:extLst>
              <a:ext uri="{FF2B5EF4-FFF2-40B4-BE49-F238E27FC236}">
                <a16:creationId xmlns:a16="http://schemas.microsoft.com/office/drawing/2014/main" id="{8770B5F9-7AE5-F44A-B67C-7BC6903B3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205" y="27057338"/>
            <a:ext cx="1064975" cy="490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73" tIns="57330" rIns="89973" bIns="44987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1400" i="1" dirty="0">
                <a:solidFill>
                  <a:srgbClr val="0000FF"/>
                </a:solidFill>
                <a:latin typeface="Times New Roman"/>
                <a:cs typeface="Times New Roman"/>
              </a:rPr>
              <a:t>happens before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4EFE7C-9F8A-8B41-9548-BBFB181E5257}"/>
              </a:ext>
            </a:extLst>
          </p:cNvPr>
          <p:cNvGrpSpPr/>
          <p:nvPr/>
        </p:nvGrpSpPr>
        <p:grpSpPr>
          <a:xfrm>
            <a:off x="22279981" y="12313820"/>
            <a:ext cx="9939520" cy="8141121"/>
            <a:chOff x="21202463" y="11914315"/>
            <a:chExt cx="9223515" cy="6380854"/>
          </a:xfrm>
        </p:grpSpPr>
        <p:sp>
          <p:nvSpPr>
            <p:cNvPr id="69" name="Rectangle 1">
              <a:extLst>
                <a:ext uri="{FF2B5EF4-FFF2-40B4-BE49-F238E27FC236}">
                  <a16:creationId xmlns:a16="http://schemas.microsoft.com/office/drawing/2014/main" id="{A7701F79-15F6-E243-8C0F-70CC2E509F79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1202464" y="11914315"/>
              <a:ext cx="9223514" cy="12617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vert="horz" lIns="417463" tIns="38796" rIns="417463" bIns="208731" rtlCol="0" anchor="ctr">
              <a:noAutofit/>
            </a:bodyPr>
            <a:lstStyle>
              <a:lvl1pPr algn="ctr" defTabSz="208794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82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Constraint-based MO</a:t>
              </a:r>
            </a:p>
          </p:txBody>
        </p:sp>
        <p:sp>
          <p:nvSpPr>
            <p:cNvPr id="70" name="Rectangle 2">
              <a:extLst>
                <a:ext uri="{FF2B5EF4-FFF2-40B4-BE49-F238E27FC236}">
                  <a16:creationId xmlns:a16="http://schemas.microsoft.com/office/drawing/2014/main" id="{4686F24A-4CF9-D544-A6CA-EC5D67503E2B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1202463" y="13171593"/>
              <a:ext cx="9222747" cy="51235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lIns="417463" tIns="208731" rIns="417463" bIns="208731" rtlCol="0">
              <a:normAutofit fontScale="70000" lnSpcReduction="20000"/>
            </a:bodyPr>
            <a:lstStyle>
              <a:lvl1pPr marL="0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4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087941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175882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1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263823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351764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439705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527646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615587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703528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57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Choosing a modification order eagerly constrains behaviors and limits fuzzing choices</a:t>
              </a:r>
            </a:p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64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Solution: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51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MO is not (directly) observable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51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MO and reads-from are interdependent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51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Testing only requires </a:t>
              </a:r>
              <a:r>
                <a:rPr lang="en-US" sz="51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some</a:t>
              </a:r>
              <a:r>
                <a:rPr lang="en-US" sz="51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 consistent MO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51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Maintain MO as a set of constraints &amp; as long as constraints have a solution there is some execution with same observable behaviors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E44EA9C-1BC3-9646-BB98-0F3B482D9BF4}"/>
              </a:ext>
            </a:extLst>
          </p:cNvPr>
          <p:cNvGrpSpPr/>
          <p:nvPr/>
        </p:nvGrpSpPr>
        <p:grpSpPr>
          <a:xfrm>
            <a:off x="22279982" y="20980093"/>
            <a:ext cx="9938692" cy="8529118"/>
            <a:chOff x="21202463" y="11914315"/>
            <a:chExt cx="9223515" cy="6380854"/>
          </a:xfrm>
        </p:grpSpPr>
        <p:sp>
          <p:nvSpPr>
            <p:cNvPr id="77" name="Rectangle 1">
              <a:extLst>
                <a:ext uri="{FF2B5EF4-FFF2-40B4-BE49-F238E27FC236}">
                  <a16:creationId xmlns:a16="http://schemas.microsoft.com/office/drawing/2014/main" id="{69426115-9488-5B40-A455-13D5EA3864E8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1202464" y="11914315"/>
              <a:ext cx="9223514" cy="12617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vert="horz" lIns="417463" tIns="38796" rIns="417463" bIns="208731" rtlCol="0" anchor="ctr">
              <a:noAutofit/>
            </a:bodyPr>
            <a:lstStyle>
              <a:lvl1pPr algn="ctr" defTabSz="208794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82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Impact</a:t>
              </a:r>
            </a:p>
          </p:txBody>
        </p:sp>
        <p:sp>
          <p:nvSpPr>
            <p:cNvPr id="78" name="Rectangle 2">
              <a:extLst>
                <a:ext uri="{FF2B5EF4-FFF2-40B4-BE49-F238E27FC236}">
                  <a16:creationId xmlns:a16="http://schemas.microsoft.com/office/drawing/2014/main" id="{1DD0EE79-D2A6-A449-AB2A-B16AD86E88B5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1202463" y="13171593"/>
              <a:ext cx="9222747" cy="51235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horz" lIns="417463" tIns="208731" rIns="417463" bIns="208731" rtlCol="0">
              <a:normAutofit/>
            </a:bodyPr>
            <a:lstStyle>
              <a:lvl1pPr marL="0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4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087941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4175882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11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263823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8351764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0439705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2527646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4615587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6703528" indent="0" algn="ctr" defTabSz="2087941" rtl="0" eaLnBrk="1" latinLnBrk="0" hangingPunct="1">
                <a:spcBef>
                  <a:spcPct val="20000"/>
                </a:spcBef>
                <a:buFont typeface="Arial"/>
                <a:buNone/>
                <a:defRPr sz="91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31670" indent="-323753" algn="l">
                <a:buSzPct val="45000"/>
                <a:buFont typeface="Wingdings" charset="0"/>
                <a:buChar char="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47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Target Impacts of Project Include: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Provide a new framework for researchers to develop software testing tools for concurrent software that uses relaxed memory models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Help both researchers and practitioners debug concurrent software</a:t>
              </a:r>
            </a:p>
            <a:p>
              <a:pPr marL="863341" lvl="1" indent="-323753" algn="l">
                <a:buFont typeface="StarSymbol" charset="0"/>
                <a:buAutoNum type="arabicPeriod"/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sz="38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Support development of runtime systems used in many research projects such as parallel programming frameworks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1276063-CFAA-E849-A4DF-FDD68928C3EE}"/>
              </a:ext>
            </a:extLst>
          </p:cNvPr>
          <p:cNvGrpSpPr/>
          <p:nvPr/>
        </p:nvGrpSpPr>
        <p:grpSpPr>
          <a:xfrm>
            <a:off x="22280809" y="4606925"/>
            <a:ext cx="9938692" cy="7072056"/>
            <a:chOff x="22527848" y="4404276"/>
            <a:chExt cx="9745624" cy="7072056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B7B65F6B-4958-F146-90F5-7A82C145F12E}"/>
                </a:ext>
              </a:extLst>
            </p:cNvPr>
            <p:cNvSpPr/>
            <p:nvPr/>
          </p:nvSpPr>
          <p:spPr>
            <a:xfrm>
              <a:off x="22527848" y="5869674"/>
              <a:ext cx="9745624" cy="56066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Rectangle 1">
              <a:extLst>
                <a:ext uri="{FF2B5EF4-FFF2-40B4-BE49-F238E27FC236}">
                  <a16:creationId xmlns:a16="http://schemas.microsoft.com/office/drawing/2014/main" id="{021BF304-46C8-E740-BD61-3B02F9BADCF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2527848" y="4404276"/>
              <a:ext cx="9745624" cy="145379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vert="horz" lIns="417463" tIns="38796" rIns="417463" bIns="208731" rtlCol="0" anchor="ctr">
              <a:normAutofit fontScale="40000" lnSpcReduction="20000"/>
            </a:bodyPr>
            <a:lstStyle>
              <a:lvl1pPr algn="ctr" defTabSz="2087941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tabLst>
                  <a:tab pos="723683" algn="l"/>
                  <a:tab pos="1447366" algn="l"/>
                  <a:tab pos="2171048" algn="l"/>
                  <a:tab pos="2894731" algn="l"/>
                  <a:tab pos="3618414" algn="l"/>
                  <a:tab pos="4342097" algn="l"/>
                  <a:tab pos="5065780" algn="l"/>
                  <a:tab pos="5789463" algn="l"/>
                  <a:tab pos="6513145" algn="l"/>
                  <a:tab pos="7236828" algn="l"/>
                  <a:tab pos="7960511" algn="l"/>
                  <a:tab pos="8684194" algn="l"/>
                </a:tabLst>
              </a:pPr>
              <a:r>
                <a:rPr lang="en-US" dirty="0">
                  <a:solidFill>
                    <a:schemeClr val="bg1"/>
                  </a:solidFill>
                  <a:latin typeface="Times New Roman"/>
                  <a:cs typeface="Times New Roman"/>
                </a:rPr>
                <a:t>Modification Order</a:t>
              </a:r>
            </a:p>
          </p:txBody>
        </p:sp>
      </p:grpSp>
      <p:graphicFrame>
        <p:nvGraphicFramePr>
          <p:cNvPr id="82" name="Group 2">
            <a:extLst>
              <a:ext uri="{FF2B5EF4-FFF2-40B4-BE49-F238E27FC236}">
                <a16:creationId xmlns:a16="http://schemas.microsoft.com/office/drawing/2014/main" id="{3B162803-3C63-BC47-B562-A3AF6E726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52417"/>
              </p:ext>
            </p:extLst>
          </p:nvPr>
        </p:nvGraphicFramePr>
        <p:xfrm>
          <a:off x="22869309" y="7376772"/>
          <a:ext cx="8870563" cy="2771050"/>
        </p:xfrm>
        <a:graphic>
          <a:graphicData uri="http://schemas.openxmlformats.org/drawingml/2006/table">
            <a:tbl>
              <a:tblPr/>
              <a:tblGrid>
                <a:gridCol w="443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4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25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Thread 1</a:t>
                      </a:r>
                    </a:p>
                  </a:txBody>
                  <a:tcPr marL="35992" marR="35992" marT="58917" marB="3599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Thread 2</a:t>
                      </a:r>
                    </a:p>
                  </a:txBody>
                  <a:tcPr marL="35992" marR="35992" marT="58917" marB="35991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8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x.store(1, relaxed);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x.store(2, relaxed);</a:t>
                      </a:r>
                    </a:p>
                  </a:txBody>
                  <a:tcPr marL="35992" marR="35992" marT="51107" marB="35991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r1 =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x.load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(relaxed);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charset="0"/>
                        <a:ea typeface="ＭＳ Ｐゴシック" charset="0"/>
                        <a:cs typeface="DejaVu Sans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r2 =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x.load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DejaVu Sans" charset="0"/>
                        </a:rPr>
                        <a:t>(relaxed);</a:t>
                      </a:r>
                    </a:p>
                  </a:txBody>
                  <a:tcPr marL="35992" marR="35992" marT="51107" marB="35991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977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Does NOT allow r1 = 2, r2 = 1</a:t>
                      </a:r>
                    </a:p>
                  </a:txBody>
                  <a:tcPr marL="35992" marR="35992" marT="58917" marB="3599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" name="Text Box 25">
            <a:extLst>
              <a:ext uri="{FF2B5EF4-FFF2-40B4-BE49-F238E27FC236}">
                <a16:creationId xmlns:a16="http://schemas.microsoft.com/office/drawing/2014/main" id="{EA62C47F-9DA8-2F4A-8519-05F72057C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199" y="6731420"/>
            <a:ext cx="6491430" cy="40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73" tIns="64385" rIns="89973" bIns="449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2200" dirty="0">
                <a:latin typeface="Times New Roman"/>
                <a:cs typeface="Times New Roman"/>
              </a:rPr>
              <a:t>Initially, x = 0</a:t>
            </a:r>
          </a:p>
        </p:txBody>
      </p:sp>
      <p:sp>
        <p:nvSpPr>
          <p:cNvPr id="84" name="Text Box 26">
            <a:extLst>
              <a:ext uri="{FF2B5EF4-FFF2-40B4-BE49-F238E27FC236}">
                <a16:creationId xmlns:a16="http://schemas.microsoft.com/office/drawing/2014/main" id="{595ABF66-5FE6-D648-ACE1-79B6A387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199" y="6287375"/>
            <a:ext cx="6491430" cy="403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73" tIns="64385" rIns="89973" bIns="449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2200" dirty="0">
                <a:solidFill>
                  <a:srgbClr val="808080"/>
                </a:solidFill>
                <a:latin typeface="Times New Roman"/>
                <a:cs typeface="Times New Roman"/>
              </a:rPr>
              <a:t>(modification of a </a:t>
            </a:r>
            <a:r>
              <a:rPr lang="en-US" sz="2200" i="1" dirty="0">
                <a:solidFill>
                  <a:srgbClr val="808080"/>
                </a:solidFill>
                <a:latin typeface="Times New Roman"/>
                <a:cs typeface="Times New Roman"/>
              </a:rPr>
              <a:t>single variable</a:t>
            </a:r>
            <a:r>
              <a:rPr lang="en-US" sz="2200" dirty="0">
                <a:solidFill>
                  <a:srgbClr val="80808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5" name="Text Box 27">
            <a:extLst>
              <a:ext uri="{FF2B5EF4-FFF2-40B4-BE49-F238E27FC236}">
                <a16:creationId xmlns:a16="http://schemas.microsoft.com/office/drawing/2014/main" id="{469996FA-93F8-FB4D-BEC9-35CB09957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2472" y="10580372"/>
            <a:ext cx="5404235" cy="82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973" tIns="67912" rIns="89973" bIns="449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2600" b="1" dirty="0">
                <a:solidFill>
                  <a:srgbClr val="000080"/>
                </a:solidFill>
                <a:latin typeface="Times New Roman"/>
                <a:cs typeface="Times New Roman"/>
              </a:rPr>
              <a:t>Similar to </a:t>
            </a:r>
            <a:r>
              <a:rPr lang="en-US" sz="2600" b="1" i="1" dirty="0">
                <a:solidFill>
                  <a:srgbClr val="000080"/>
                </a:solidFill>
                <a:latin typeface="Times New Roman"/>
                <a:cs typeface="Times New Roman"/>
              </a:rPr>
              <a:t>cache coherence</a:t>
            </a:r>
            <a:r>
              <a:rPr lang="en-US" sz="2600" b="1" dirty="0">
                <a:solidFill>
                  <a:srgbClr val="000080"/>
                </a:solidFill>
                <a:latin typeface="Times New Roman"/>
                <a:cs typeface="Times New Roman"/>
              </a:rPr>
              <a:t>, plus a few other constraints</a:t>
            </a:r>
          </a:p>
        </p:txBody>
      </p:sp>
      <p:sp>
        <p:nvSpPr>
          <p:cNvPr id="86" name="Line 28">
            <a:extLst>
              <a:ext uri="{FF2B5EF4-FFF2-40B4-BE49-F238E27FC236}">
                <a16:creationId xmlns:a16="http://schemas.microsoft.com/office/drawing/2014/main" id="{40927F22-7B07-E94F-AD4D-F57D15D1D7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95853" y="8621099"/>
            <a:ext cx="1418909" cy="577698"/>
          </a:xfrm>
          <a:prstGeom prst="line">
            <a:avLst/>
          </a:prstGeom>
          <a:noFill/>
          <a:ln w="36720" cap="flat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13" tIns="45706" rIns="91413" bIns="45706"/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87" name="Line 29">
            <a:extLst>
              <a:ext uri="{FF2B5EF4-FFF2-40B4-BE49-F238E27FC236}">
                <a16:creationId xmlns:a16="http://schemas.microsoft.com/office/drawing/2014/main" id="{088699CA-602A-3148-B0B7-51249609A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14898" y="8592532"/>
            <a:ext cx="1398277" cy="585633"/>
          </a:xfrm>
          <a:prstGeom prst="line">
            <a:avLst/>
          </a:prstGeom>
          <a:noFill/>
          <a:ln w="36720" cap="flat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13" tIns="45706" rIns="91413" bIns="45706"/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88" name="AutoShape 30">
            <a:extLst>
              <a:ext uri="{FF2B5EF4-FFF2-40B4-BE49-F238E27FC236}">
                <a16:creationId xmlns:a16="http://schemas.microsoft.com/office/drawing/2014/main" id="{1A5330CE-E170-B447-AF8E-4ABCDFEFFE49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26284717" y="8559189"/>
            <a:ext cx="664989" cy="665014"/>
          </a:xfrm>
          <a:prstGeom prst="plus">
            <a:avLst>
              <a:gd name="adj" fmla="val 43287"/>
            </a:avLst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13" tIns="45706" rIns="91413" bIns="45706" anchor="ctr"/>
          <a:lstStyle/>
          <a:p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0BCA405-4E0C-9748-B1C5-6C399CE3F925}"/>
              </a:ext>
            </a:extLst>
          </p:cNvPr>
          <p:cNvCxnSpPr>
            <a:cxnSpLocks/>
          </p:cNvCxnSpPr>
          <p:nvPr/>
        </p:nvCxnSpPr>
        <p:spPr>
          <a:xfrm flipH="1">
            <a:off x="38088104" y="23435527"/>
            <a:ext cx="1" cy="821119"/>
          </a:xfrm>
          <a:prstGeom prst="straightConnector1">
            <a:avLst/>
          </a:prstGeom>
          <a:ln w="38100">
            <a:solidFill>
              <a:schemeClr val="tx1"/>
            </a:solidFill>
            <a:headEnd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CEB51607-3A0B-B24C-9076-DA79BEB863FC}"/>
              </a:ext>
            </a:extLst>
          </p:cNvPr>
          <p:cNvSpPr/>
          <p:nvPr/>
        </p:nvSpPr>
        <p:spPr>
          <a:xfrm>
            <a:off x="33448499" y="24256646"/>
            <a:ext cx="9279207" cy="44964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Bugs</a:t>
            </a:r>
          </a:p>
        </p:txBody>
      </p:sp>
    </p:spTree>
    <p:extLst>
      <p:ext uri="{BB962C8B-B14F-4D97-AF65-F5344CB8AC3E}">
        <p14:creationId xmlns:p14="http://schemas.microsoft.com/office/powerpoint/2010/main" val="314260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553</Words>
  <Application>Microsoft Macintosh PowerPoint</Application>
  <PresentationFormat>Custom</PresentationFormat>
  <Paragraphs>120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Ｐゴシック</vt:lpstr>
      <vt:lpstr>Arial</vt:lpstr>
      <vt:lpstr>Calibri</vt:lpstr>
      <vt:lpstr>Courier New</vt:lpstr>
      <vt:lpstr>DejaVu Sans</vt:lpstr>
      <vt:lpstr>StarSymbol</vt:lpstr>
      <vt:lpstr>Symbol</vt:lpstr>
      <vt:lpstr>Times</vt:lpstr>
      <vt:lpstr>Times New Roman</vt:lpstr>
      <vt:lpstr>Wingdings</vt:lpstr>
      <vt:lpstr>Office Theme</vt:lpstr>
      <vt:lpstr>PowerPoint Presentation</vt:lpstr>
    </vt:vector>
  </TitlesOfParts>
  <Company>UCI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Demsky</dc:creator>
  <cp:lastModifiedBy>Brian Demsky</cp:lastModifiedBy>
  <cp:revision>60</cp:revision>
  <cp:lastPrinted>2013-10-22T09:20:10Z</cp:lastPrinted>
  <dcterms:created xsi:type="dcterms:W3CDTF">2013-10-22T03:31:24Z</dcterms:created>
  <dcterms:modified xsi:type="dcterms:W3CDTF">2018-04-23T18:50:33Z</dcterms:modified>
</cp:coreProperties>
</file>