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4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080" cy="53082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5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2343960" y="43560"/>
            <a:ext cx="8850960" cy="117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</a:rPr>
              <a:t>CSSI Elements: Software: The Integrated Geoscience Observatory (InGeO)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</a:rPr>
              <a:t>PI: Asti Bhatt, Co-PI: Russell Cosgrove 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</a:rPr>
              <a:t>InGeO team: Todd Valentic, Ashton Reimer, Leslie Lamarche, Pablo Reyes</a:t>
            </a:r>
            <a:endParaRPr/>
          </a:p>
          <a:p>
            <a:pPr algn="ctr">
              <a:lnSpc>
                <a:spcPct val="90000"/>
              </a:lnSpc>
            </a:pPr>
            <a:r>
              <a:rPr lang="en-US" sz="1600">
                <a:solidFill>
                  <a:srgbClr val="000000"/>
                </a:solidFill>
                <a:latin typeface="Arial"/>
              </a:rPr>
              <a:t>Institution: SRI International, Menlo Park, CA</a:t>
            </a:r>
            <a:endParaRPr/>
          </a:p>
        </p:txBody>
      </p:sp>
      <p:pic>
        <p:nvPicPr>
          <p:cNvPr id="37" name="Content Placeholder 4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172080" y="115560"/>
            <a:ext cx="858240" cy="862200"/>
          </a:xfrm>
          <a:prstGeom prst="rect">
            <a:avLst/>
          </a:prstGeom>
          <a:ln>
            <a:noFill/>
          </a:ln>
        </p:spPr>
      </p:pic>
      <p:sp>
        <p:nvSpPr>
          <p:cNvPr id="38" name="CustomShape 2"/>
          <p:cNvSpPr/>
          <p:nvPr/>
        </p:nvSpPr>
        <p:spPr>
          <a:xfrm>
            <a:off x="1137960" y="295920"/>
            <a:ext cx="1004760" cy="789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400">
                <a:solidFill>
                  <a:srgbClr val="000000"/>
                </a:solidFill>
                <a:latin typeface="Calibri"/>
              </a:rPr>
              <a:t>Award #: 1835573 </a:t>
            </a:r>
            <a:endParaRPr/>
          </a:p>
        </p:txBody>
      </p:sp>
      <p:sp>
        <p:nvSpPr>
          <p:cNvPr id="39" name="CustomShape 3"/>
          <p:cNvSpPr/>
          <p:nvPr/>
        </p:nvSpPr>
        <p:spPr>
          <a:xfrm>
            <a:off x="2452680" y="1140480"/>
            <a:ext cx="8974440" cy="44280"/>
          </a:xfrm>
          <a:prstGeom prst="rect">
            <a:avLst/>
          </a:prstGeom>
          <a:gradFill>
            <a:gsLst>
              <a:gs pos="0">
                <a:srgbClr val="bdd7ee"/>
              </a:gs>
              <a:gs pos="100000">
                <a:srgbClr val="255e91"/>
              </a:gs>
            </a:gsLst>
            <a:path path="circle"/>
          </a:gradFill>
          <a:ln w="12600">
            <a:noFill/>
          </a:ln>
        </p:spPr>
      </p:sp>
      <p:sp>
        <p:nvSpPr>
          <p:cNvPr id="40" name="CustomShape 4"/>
          <p:cNvSpPr/>
          <p:nvPr/>
        </p:nvSpPr>
        <p:spPr>
          <a:xfrm>
            <a:off x="3566160" y="6400800"/>
            <a:ext cx="6033960" cy="364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lang="en-US" sz="1600">
                <a:solidFill>
                  <a:srgbClr val="808080"/>
                </a:solidFill>
                <a:latin typeface="Calibri"/>
              </a:rPr>
              <a:t>NSF CSSI PI Meeting, Seattle, WA, Feb. 13-14, 2020</a:t>
            </a:r>
            <a:endParaRPr/>
          </a:p>
        </p:txBody>
      </p:sp>
      <p:sp>
        <p:nvSpPr>
          <p:cNvPr id="41" name="CustomShape 5"/>
          <p:cNvSpPr/>
          <p:nvPr/>
        </p:nvSpPr>
        <p:spPr>
          <a:xfrm>
            <a:off x="1098000" y="5120640"/>
            <a:ext cx="6308280" cy="1096200"/>
          </a:xfrm>
          <a:prstGeom prst="roundRect">
            <a:avLst>
              <a:gd name="adj" fmla="val 3600"/>
            </a:avLst>
          </a:prstGeom>
          <a:solidFill>
            <a:srgbClr val="cfe7f5"/>
          </a:solidFill>
          <a:ln>
            <a:noFill/>
          </a:ln>
        </p:spPr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en-US" u="sng">
                <a:solidFill>
                  <a:srgbClr val="336699"/>
                </a:solidFill>
                <a:latin typeface="Calibri"/>
              </a:rPr>
              <a:t>Resen</a:t>
            </a:r>
            <a:r>
              <a:rPr lang="en-US" u="sng">
                <a:solidFill>
                  <a:srgbClr val="336699"/>
                </a:solidFill>
                <a:latin typeface="Calibri"/>
              </a:rPr>
              <a:t>: </a:t>
            </a:r>
            <a:r>
              <a:rPr b="1" lang="en-US" u="sng">
                <a:solidFill>
                  <a:srgbClr val="336699"/>
                </a:solidFill>
                <a:latin typeface="Calibri"/>
              </a:rPr>
              <a:t>The Reproducible Software Environment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>
                <a:solidFill>
                  <a:srgbClr val="336699"/>
                </a:solidFill>
                <a:latin typeface="Calibri"/>
              </a:rPr>
              <a:t>A tool to enable </a:t>
            </a:r>
            <a:r>
              <a:rPr b="1" lang="en-US">
                <a:solidFill>
                  <a:srgbClr val="336699"/>
                </a:solidFill>
                <a:latin typeface="Calibri"/>
              </a:rPr>
              <a:t>reproducibility</a:t>
            </a:r>
            <a:r>
              <a:rPr lang="en-US">
                <a:solidFill>
                  <a:srgbClr val="336699"/>
                </a:solidFill>
                <a:latin typeface="Calibri"/>
              </a:rPr>
              <a:t> and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en-US">
                <a:solidFill>
                  <a:srgbClr val="336699"/>
                </a:solidFill>
                <a:latin typeface="Calibri"/>
              </a:rPr>
              <a:t>Collaboration </a:t>
            </a:r>
            <a:r>
              <a:rPr lang="en-US">
                <a:solidFill>
                  <a:srgbClr val="336699"/>
                </a:solidFill>
                <a:latin typeface="Calibri"/>
              </a:rPr>
              <a:t>In the </a:t>
            </a:r>
            <a:r>
              <a:rPr b="1" lang="en-US">
                <a:solidFill>
                  <a:srgbClr val="336699"/>
                </a:solidFill>
                <a:latin typeface="Calibri"/>
              </a:rPr>
              <a:t>geospace</a:t>
            </a:r>
            <a:endParaRPr/>
          </a:p>
        </p:txBody>
      </p:sp>
      <p:sp>
        <p:nvSpPr>
          <p:cNvPr id="42" name="CustomShape 6"/>
          <p:cNvSpPr/>
          <p:nvPr/>
        </p:nvSpPr>
        <p:spPr>
          <a:xfrm>
            <a:off x="366480" y="1371600"/>
            <a:ext cx="3565080" cy="3565800"/>
          </a:xfrm>
          <a:prstGeom prst="rect">
            <a:avLst/>
          </a:prstGeom>
          <a:solidFill>
            <a:srgbClr val="dddddd"/>
          </a:solidFill>
          <a:ln>
            <a:noFill/>
          </a:ln>
        </p:spPr>
      </p:sp>
      <p:sp>
        <p:nvSpPr>
          <p:cNvPr id="43" name="CustomShape 7"/>
          <p:cNvSpPr/>
          <p:nvPr/>
        </p:nvSpPr>
        <p:spPr>
          <a:xfrm>
            <a:off x="4389120" y="1371600"/>
            <a:ext cx="3565080" cy="3565800"/>
          </a:xfrm>
          <a:prstGeom prst="rect">
            <a:avLst/>
          </a:prstGeom>
          <a:solidFill>
            <a:srgbClr val="dddddd"/>
          </a:solidFill>
          <a:ln>
            <a:noFill/>
          </a:ln>
        </p:spPr>
      </p:sp>
      <p:sp>
        <p:nvSpPr>
          <p:cNvPr id="44" name="CustomShape 8"/>
          <p:cNvSpPr/>
          <p:nvPr/>
        </p:nvSpPr>
        <p:spPr>
          <a:xfrm>
            <a:off x="8412480" y="1371600"/>
            <a:ext cx="3565080" cy="4845960"/>
          </a:xfrm>
          <a:prstGeom prst="rect">
            <a:avLst/>
          </a:prstGeom>
          <a:solidFill>
            <a:srgbClr val="dddddd"/>
          </a:solidFill>
          <a:ln>
            <a:noFill/>
          </a:ln>
        </p:spPr>
      </p:sp>
      <p:sp>
        <p:nvSpPr>
          <p:cNvPr id="45" name="CustomShape 9"/>
          <p:cNvSpPr/>
          <p:nvPr/>
        </p:nvSpPr>
        <p:spPr>
          <a:xfrm>
            <a:off x="457200" y="1411200"/>
            <a:ext cx="3382920" cy="61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>
                <a:solidFill>
                  <a:srgbClr val="336699"/>
                </a:solidFill>
                <a:latin typeface="Liberation Sans Narrow"/>
              </a:rPr>
              <a:t>The Foundation</a:t>
            </a:r>
            <a:endParaRPr/>
          </a:p>
          <a:p>
            <a:pPr algn="ctr"/>
            <a:r>
              <a:rPr lang="en-US">
                <a:solidFill>
                  <a:srgbClr val="0066cc"/>
                </a:solidFill>
                <a:latin typeface="Liberation Sans Narrow"/>
              </a:rPr>
              <a:t>resen-core Docker Image</a:t>
            </a:r>
            <a:endParaRPr/>
          </a:p>
        </p:txBody>
      </p:sp>
      <p:sp>
        <p:nvSpPr>
          <p:cNvPr id="46" name="CustomShape 10"/>
          <p:cNvSpPr/>
          <p:nvPr/>
        </p:nvSpPr>
        <p:spPr>
          <a:xfrm>
            <a:off x="4372560" y="1375200"/>
            <a:ext cx="3565800" cy="61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>
                <a:solidFill>
                  <a:srgbClr val="336699"/>
                </a:solidFill>
                <a:latin typeface="Liberation Sans Narrow"/>
              </a:rPr>
              <a:t>The Bucket </a:t>
            </a:r>
            <a:endParaRPr/>
          </a:p>
          <a:p>
            <a:pPr algn="ctr"/>
            <a:r>
              <a:rPr lang="en-US">
                <a:solidFill>
                  <a:srgbClr val="0066cc"/>
                </a:solidFill>
                <a:latin typeface="Liberation Sans Narrow"/>
              </a:rPr>
              <a:t>A software, data and platform bundle</a:t>
            </a:r>
            <a:endParaRPr/>
          </a:p>
        </p:txBody>
      </p:sp>
      <p:sp>
        <p:nvSpPr>
          <p:cNvPr id="47" name="CustomShape 11"/>
          <p:cNvSpPr/>
          <p:nvPr/>
        </p:nvSpPr>
        <p:spPr>
          <a:xfrm>
            <a:off x="8647920" y="1381680"/>
            <a:ext cx="3108600" cy="617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1" lang="en-US">
                <a:solidFill>
                  <a:srgbClr val="336699"/>
                </a:solidFill>
                <a:latin typeface="Liberation Sans Narrow"/>
              </a:rPr>
              <a:t>The Workflow </a:t>
            </a:r>
            <a:endParaRPr/>
          </a:p>
          <a:p>
            <a:pPr algn="ctr"/>
            <a:r>
              <a:rPr lang="en-US">
                <a:solidFill>
                  <a:srgbClr val="0066cc"/>
                </a:solidFill>
                <a:latin typeface="Liberation Sans Narrow"/>
              </a:rPr>
              <a:t>Export bundle and share</a:t>
            </a:r>
            <a:endParaRPr/>
          </a:p>
        </p:txBody>
      </p:sp>
      <p:sp>
        <p:nvSpPr>
          <p:cNvPr id="48" name="CustomShape 12"/>
          <p:cNvSpPr/>
          <p:nvPr/>
        </p:nvSpPr>
        <p:spPr>
          <a:xfrm>
            <a:off x="2377440" y="2430000"/>
            <a:ext cx="1554120" cy="1407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en-US">
                <a:solidFill>
                  <a:srgbClr val="336699"/>
                </a:solidFill>
                <a:latin typeface="Liberation Sans Narrow"/>
              </a:rPr>
              <a:t>Contains community developed open-sourced software</a:t>
            </a:r>
            <a:endParaRPr/>
          </a:p>
        </p:txBody>
      </p:sp>
      <p:pic>
        <p:nvPicPr>
          <p:cNvPr id="49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8503920" y="3383280"/>
            <a:ext cx="3329280" cy="163692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57200" y="2312640"/>
            <a:ext cx="1828440" cy="1854360"/>
          </a:xfrm>
          <a:prstGeom prst="rect">
            <a:avLst/>
          </a:prstGeom>
          <a:ln>
            <a:noFill/>
          </a:ln>
        </p:spPr>
      </p:pic>
      <p:sp>
        <p:nvSpPr>
          <p:cNvPr id="51" name="Line 13"/>
          <p:cNvSpPr/>
          <p:nvPr/>
        </p:nvSpPr>
        <p:spPr>
          <a:xfrm>
            <a:off x="2286000" y="3344400"/>
            <a:ext cx="182880" cy="0"/>
          </a:xfrm>
          <a:prstGeom prst="line">
            <a:avLst/>
          </a:prstGeom>
          <a:ln>
            <a:solidFill>
              <a:srgbClr val="336699"/>
            </a:solidFill>
          </a:ln>
        </p:spPr>
      </p:sp>
      <p:pic>
        <p:nvPicPr>
          <p:cNvPr id="52" name="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4937760" y="2160720"/>
            <a:ext cx="2475720" cy="1679760"/>
          </a:xfrm>
          <a:prstGeom prst="rect">
            <a:avLst/>
          </a:prstGeom>
          <a:ln>
            <a:noFill/>
          </a:ln>
        </p:spPr>
      </p:pic>
      <p:sp>
        <p:nvSpPr>
          <p:cNvPr id="53" name="CustomShape 14"/>
          <p:cNvSpPr/>
          <p:nvPr/>
        </p:nvSpPr>
        <p:spPr>
          <a:xfrm>
            <a:off x="4464000" y="3931920"/>
            <a:ext cx="3415680" cy="979920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sp>
      <p:sp>
        <p:nvSpPr>
          <p:cNvPr id="54" name="CustomShape 15"/>
          <p:cNvSpPr/>
          <p:nvPr/>
        </p:nvSpPr>
        <p:spPr>
          <a:xfrm>
            <a:off x="4404960" y="3931920"/>
            <a:ext cx="3565080" cy="97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[resen]&gt;&gt;&gt; create</a:t>
            </a:r>
            <a:endParaRPr/>
          </a:p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Enter bucket name: case_study</a:t>
            </a:r>
            <a:endParaRPr/>
          </a:p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Select a version: 2019.1.0</a:t>
            </a:r>
            <a:endParaRPr/>
          </a:p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Mount storage? yes</a:t>
            </a:r>
            <a:endParaRPr/>
          </a:p>
        </p:txBody>
      </p:sp>
      <p:sp>
        <p:nvSpPr>
          <p:cNvPr id="55" name="CustomShape 16"/>
          <p:cNvSpPr/>
          <p:nvPr/>
        </p:nvSpPr>
        <p:spPr>
          <a:xfrm>
            <a:off x="457920" y="4422240"/>
            <a:ext cx="3382200" cy="324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600">
                <a:solidFill>
                  <a:srgbClr val="004586"/>
                </a:solidFill>
                <a:latin typeface="Liberation Sans Narrow"/>
              </a:rPr>
              <a:t>DockerHub: earthcubeingeo/resen-core</a:t>
            </a:r>
            <a:endParaRPr/>
          </a:p>
        </p:txBody>
      </p:sp>
      <p:sp>
        <p:nvSpPr>
          <p:cNvPr id="56" name="CustomShape 17"/>
          <p:cNvSpPr/>
          <p:nvPr/>
        </p:nvSpPr>
        <p:spPr>
          <a:xfrm>
            <a:off x="8484480" y="2194560"/>
            <a:ext cx="3383280" cy="979920"/>
          </a:xfrm>
          <a:prstGeom prst="rect">
            <a:avLst/>
          </a:prstGeom>
          <a:solidFill>
            <a:srgbClr val="0066cc"/>
          </a:solidFill>
          <a:ln>
            <a:noFill/>
          </a:ln>
        </p:spPr>
      </p:sp>
      <p:sp>
        <p:nvSpPr>
          <p:cNvPr id="57" name="CustomShape 18"/>
          <p:cNvSpPr/>
          <p:nvPr/>
        </p:nvSpPr>
        <p:spPr>
          <a:xfrm>
            <a:off x="8484480" y="2167560"/>
            <a:ext cx="3565800" cy="979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[resen]&gt;&gt;&gt; list</a:t>
            </a:r>
            <a:endParaRPr/>
          </a:p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[resen]&gt;&gt;&gt; start case_study</a:t>
            </a:r>
            <a:endParaRPr/>
          </a:p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[resen]&gt;&gt;&gt; export case_study</a:t>
            </a:r>
            <a:endParaRPr/>
          </a:p>
          <a:p>
            <a:r>
              <a:rPr lang="en-US" sz="1500">
                <a:solidFill>
                  <a:srgbClr val="ffffff"/>
                </a:solidFill>
                <a:latin typeface="Courier 10 Pitch"/>
              </a:rPr>
              <a:t>[resen]&gt;&gt;&gt; import</a:t>
            </a:r>
            <a:endParaRPr/>
          </a:p>
        </p:txBody>
      </p:sp>
      <p:sp>
        <p:nvSpPr>
          <p:cNvPr id="58" name="CustomShape 19"/>
          <p:cNvSpPr/>
          <p:nvPr/>
        </p:nvSpPr>
        <p:spPr>
          <a:xfrm>
            <a:off x="10515600" y="3416760"/>
            <a:ext cx="1371240" cy="88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lang="en-US">
                <a:solidFill>
                  <a:srgbClr val="336699"/>
                </a:solidFill>
                <a:latin typeface="Liberation Sans Narrow"/>
              </a:rPr>
              <a:t>case_study JupyterLab interface</a:t>
            </a:r>
            <a:endParaRPr/>
          </a:p>
        </p:txBody>
      </p:sp>
      <p:sp>
        <p:nvSpPr>
          <p:cNvPr id="59" name="CustomShape 20"/>
          <p:cNvSpPr/>
          <p:nvPr/>
        </p:nvSpPr>
        <p:spPr>
          <a:xfrm>
            <a:off x="8575920" y="5212080"/>
            <a:ext cx="3200040" cy="880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4586"/>
                </a:solidFill>
                <a:latin typeface="Arial"/>
              </a:rPr>
              <a:t>http://ingeo.datatransport.org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4586"/>
                </a:solidFill>
                <a:latin typeface="Arial"/>
              </a:rPr>
              <a:t>https://github.com/EarthCubeInGeo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1500">
                <a:solidFill>
                  <a:srgbClr val="004586"/>
                </a:solidFill>
                <a:latin typeface="Arial"/>
              </a:rPr>
              <a:t>https://resen.readthedocs.io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freeze">
                      <p:stCondLst>
                        <p:cond delay="indefinite"/>
                      </p:stCondLst>
                      <p:childTnLst>
                        <p:par>
                          <p:cTn id="4" fill="freeze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freeze">
                      <p:stCondLst>
                        <p:cond delay="indefinite"/>
                      </p:stCondLst>
                      <p:childTnLst>
                        <p:par>
                          <p:cTn id="18" fill="freeze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freeze">
                      <p:stCondLst>
                        <p:cond delay="indefinite"/>
                      </p:stCondLst>
                      <p:childTnLst>
                        <p:par>
                          <p:cTn id="30" fill="freeze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freeze">
                      <p:stCondLst>
                        <p:cond delay="indefinite"/>
                      </p:stCondLst>
                      <p:childTnLst>
                        <p:par>
                          <p:cTn id="44" fill="freeze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