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57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C00000"/>
    <a:srgbClr val="FFB3B3"/>
    <a:srgbClr val="CCFFF5"/>
    <a:srgbClr val="A0E5A0"/>
    <a:srgbClr val="BDD7EE"/>
    <a:srgbClr val="00FFCC"/>
    <a:srgbClr val="9B9BFF"/>
    <a:srgbClr val="0000FF"/>
    <a:srgbClr val="001A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0"/>
  </p:normalViewPr>
  <p:slideViewPr>
    <p:cSldViewPr snapToGrid="0" snapToObjects="1">
      <p:cViewPr>
        <p:scale>
          <a:sx n="53" d="100"/>
          <a:sy n="53" d="100"/>
        </p:scale>
        <p:origin x="560" y="-6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AFC50-F2E2-4BFC-B059-A5F7B7B9604B}" type="datetimeFigureOut">
              <a:rPr lang="en-US" smtClean="0"/>
              <a:t>1/30/20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43000"/>
            <a:ext cx="2057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3E8E1-9AB6-4077-9D22-E16A9E237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46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3E8E1-9AB6-4077-9D22-E16A9E2377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84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1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41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9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25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1/30/20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59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1/30/20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2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1/30/20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9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1/30/20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4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1/30/20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8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1/30/20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9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41F1E-2CB0-094A-B110-78047D70D781}" type="datetimeFigureOut">
              <a:rPr lang="en-US" smtClean="0"/>
              <a:t>1/30/20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5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tiff"/><Relationship Id="rId5" Type="http://schemas.openxmlformats.org/officeDocument/2006/relationships/image" Target="../media/image3.sv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21826D8E-F931-448A-B4C1-A1D00F95580B}"/>
              </a:ext>
            </a:extLst>
          </p:cNvPr>
          <p:cNvSpPr/>
          <p:nvPr/>
        </p:nvSpPr>
        <p:spPr>
          <a:xfrm>
            <a:off x="16999568" y="22842327"/>
            <a:ext cx="4723980" cy="5992907"/>
          </a:xfrm>
          <a:prstGeom prst="roundRect">
            <a:avLst>
              <a:gd name="adj" fmla="val 876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8DFC4BB-E3FB-445F-BADE-5AF38FDECC4F}"/>
              </a:ext>
            </a:extLst>
          </p:cNvPr>
          <p:cNvSpPr/>
          <p:nvPr/>
        </p:nvSpPr>
        <p:spPr>
          <a:xfrm>
            <a:off x="222052" y="22692168"/>
            <a:ext cx="16546552" cy="6153475"/>
          </a:xfrm>
          <a:prstGeom prst="roundRect">
            <a:avLst>
              <a:gd name="adj" fmla="val 8762"/>
            </a:avLst>
          </a:prstGeom>
          <a:solidFill>
            <a:srgbClr val="FFB3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CCE234F-1C27-47C3-8885-7BF239785CC3}"/>
              </a:ext>
            </a:extLst>
          </p:cNvPr>
          <p:cNvSpPr/>
          <p:nvPr/>
        </p:nvSpPr>
        <p:spPr>
          <a:xfrm>
            <a:off x="222053" y="11634399"/>
            <a:ext cx="5040770" cy="10879981"/>
          </a:xfrm>
          <a:prstGeom prst="roundRect">
            <a:avLst>
              <a:gd name="adj" fmla="val 8762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07438-F355-400A-B7F1-B62D761ED196}"/>
              </a:ext>
            </a:extLst>
          </p:cNvPr>
          <p:cNvSpPr/>
          <p:nvPr/>
        </p:nvSpPr>
        <p:spPr>
          <a:xfrm>
            <a:off x="0" y="2862016"/>
            <a:ext cx="21945600" cy="6188591"/>
          </a:xfrm>
          <a:prstGeom prst="rect">
            <a:avLst/>
          </a:prstGeom>
          <a:solidFill>
            <a:srgbClr val="001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06EF29-09D4-914E-B1B9-5D7C09DDF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053" y="746485"/>
            <a:ext cx="16352334" cy="210840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cs typeface="KufiStandardGK" pitchFamily="2" charset="-78"/>
              </a:rPr>
              <a:t>CSSI Element: </a:t>
            </a:r>
            <a:r>
              <a:rPr lang="en-US" sz="4000" b="1" dirty="0">
                <a:cs typeface="KufiStandardGK" pitchFamily="2" charset="-78"/>
              </a:rPr>
              <a:t>Nanocomposites to Metamaterials: A Knowledge Graph Framework</a:t>
            </a:r>
            <a:br>
              <a:rPr lang="en-US" sz="5040" dirty="0">
                <a:cs typeface="KufiStandardGK" pitchFamily="2" charset="-78"/>
              </a:rPr>
            </a:br>
            <a:r>
              <a:rPr lang="en-US" sz="3600" dirty="0">
                <a:cs typeface="KufiStandardGK" pitchFamily="2" charset="-78"/>
              </a:rPr>
              <a:t>PI: </a:t>
            </a:r>
            <a:r>
              <a:rPr lang="en-US" sz="3600" b="1" dirty="0">
                <a:cs typeface="KufiStandardGK" pitchFamily="2" charset="-78"/>
              </a:rPr>
              <a:t>L. C. Brinson</a:t>
            </a:r>
            <a:r>
              <a:rPr lang="en-US" sz="3600" dirty="0">
                <a:cs typeface="KufiStandardGK" pitchFamily="2" charset="-78"/>
              </a:rPr>
              <a:t>,</a:t>
            </a:r>
            <a:r>
              <a:rPr lang="en-US" sz="3600" baseline="30000" dirty="0">
                <a:cs typeface="KufiStandardGK" pitchFamily="2" charset="-78"/>
              </a:rPr>
              <a:t>1</a:t>
            </a:r>
            <a:r>
              <a:rPr lang="en-US" sz="3600" dirty="0">
                <a:cs typeface="KufiStandardGK" pitchFamily="2" charset="-78"/>
              </a:rPr>
              <a:t> Co-PIs: </a:t>
            </a:r>
            <a:r>
              <a:rPr lang="en-US" sz="3600" b="1" dirty="0">
                <a:cs typeface="KufiStandardGK" pitchFamily="2" charset="-78"/>
              </a:rPr>
              <a:t>C. Rudin</a:t>
            </a:r>
            <a:r>
              <a:rPr lang="en-US" sz="3600" dirty="0">
                <a:cs typeface="KufiStandardGK" pitchFamily="2" charset="-78"/>
              </a:rPr>
              <a:t>,</a:t>
            </a:r>
            <a:r>
              <a:rPr lang="en-US" sz="3600" baseline="30000" dirty="0">
                <a:cs typeface="KufiStandardGK" pitchFamily="2" charset="-78"/>
              </a:rPr>
              <a:t>1</a:t>
            </a:r>
            <a:r>
              <a:rPr lang="en-US" sz="3600" dirty="0">
                <a:cs typeface="KufiStandardGK" pitchFamily="2" charset="-78"/>
              </a:rPr>
              <a:t> W. Chen,</a:t>
            </a:r>
            <a:r>
              <a:rPr lang="en-US" sz="3600" baseline="30000" dirty="0">
                <a:cs typeface="KufiStandardGK" pitchFamily="2" charset="-78"/>
              </a:rPr>
              <a:t>2</a:t>
            </a:r>
            <a:r>
              <a:rPr lang="en-US" sz="3600" dirty="0">
                <a:cs typeface="KufiStandardGK" pitchFamily="2" charset="-78"/>
              </a:rPr>
              <a:t> D. McGuinness,</a:t>
            </a:r>
            <a:r>
              <a:rPr lang="en-US" sz="3600" baseline="30000" dirty="0">
                <a:cs typeface="KufiStandardGK" pitchFamily="2" charset="-78"/>
              </a:rPr>
              <a:t>3</a:t>
            </a:r>
            <a:r>
              <a:rPr lang="en-US" sz="3600" dirty="0">
                <a:cs typeface="KufiStandardGK" pitchFamily="2" charset="-78"/>
              </a:rPr>
              <a:t> C. Daraio,</a:t>
            </a:r>
            <a:r>
              <a:rPr lang="en-US" sz="3600" baseline="30000" dirty="0">
                <a:cs typeface="KufiStandardGK" pitchFamily="2" charset="-78"/>
              </a:rPr>
              <a:t>4</a:t>
            </a:r>
            <a:r>
              <a:rPr lang="en-US" sz="3600" dirty="0">
                <a:cs typeface="KufiStandardGK" pitchFamily="2" charset="-78"/>
              </a:rPr>
              <a:t> L. Schadler</a:t>
            </a:r>
            <a:r>
              <a:rPr lang="en-US" sz="3600" baseline="30000" dirty="0">
                <a:cs typeface="KufiStandardGK" pitchFamily="2" charset="-78"/>
              </a:rPr>
              <a:t>5</a:t>
            </a:r>
            <a:br>
              <a:rPr lang="en-US" sz="3600" dirty="0">
                <a:cs typeface="KufiStandardGK" pitchFamily="2" charset="-78"/>
              </a:rPr>
            </a:br>
            <a:r>
              <a:rPr lang="en-US" sz="3600" dirty="0">
                <a:cs typeface="KufiStandardGK" pitchFamily="2" charset="-78"/>
              </a:rPr>
              <a:t>Institutions: </a:t>
            </a:r>
            <a:r>
              <a:rPr lang="en-US" sz="3600" baseline="30000" dirty="0">
                <a:cs typeface="KufiStandardGK" pitchFamily="2" charset="-78"/>
              </a:rPr>
              <a:t>1</a:t>
            </a:r>
            <a:r>
              <a:rPr lang="en-US" sz="3600" b="1" dirty="0">
                <a:cs typeface="KufiStandardGK" pitchFamily="2" charset="-78"/>
              </a:rPr>
              <a:t>Duke University</a:t>
            </a:r>
            <a:r>
              <a:rPr lang="en-US" sz="3600" dirty="0">
                <a:cs typeface="KufiStandardGK" pitchFamily="2" charset="-78"/>
              </a:rPr>
              <a:t>, </a:t>
            </a:r>
            <a:r>
              <a:rPr lang="en-US" sz="3600" baseline="30000" dirty="0">
                <a:cs typeface="KufiStandardGK" pitchFamily="2" charset="-78"/>
              </a:rPr>
              <a:t>2</a:t>
            </a:r>
            <a:r>
              <a:rPr lang="en-US" sz="3600" dirty="0">
                <a:cs typeface="KufiStandardGK" pitchFamily="2" charset="-78"/>
              </a:rPr>
              <a:t>Northwestern, </a:t>
            </a:r>
            <a:r>
              <a:rPr lang="en-US" sz="3600" baseline="30000" dirty="0">
                <a:cs typeface="KufiStandardGK" pitchFamily="2" charset="-78"/>
              </a:rPr>
              <a:t>3</a:t>
            </a:r>
            <a:r>
              <a:rPr lang="en-US" sz="3600" dirty="0">
                <a:cs typeface="KufiStandardGK" pitchFamily="2" charset="-78"/>
              </a:rPr>
              <a:t>Rensselaer Polytech. Inst., </a:t>
            </a:r>
            <a:r>
              <a:rPr lang="en-US" sz="3600" baseline="30000" dirty="0">
                <a:cs typeface="KufiStandardGK" pitchFamily="2" charset="-78"/>
              </a:rPr>
              <a:t>4</a:t>
            </a:r>
            <a:r>
              <a:rPr lang="en-US" sz="3600" dirty="0">
                <a:cs typeface="KufiStandardGK" pitchFamily="2" charset="-78"/>
              </a:rPr>
              <a:t>Caltech, </a:t>
            </a:r>
            <a:r>
              <a:rPr lang="en-US" sz="3600" baseline="30000" dirty="0">
                <a:cs typeface="KufiStandardGK" pitchFamily="2" charset="-78"/>
              </a:rPr>
              <a:t>5</a:t>
            </a:r>
            <a:r>
              <a:rPr lang="en-US" sz="3600" dirty="0">
                <a:cs typeface="KufiStandardGK" pitchFamily="2" charset="-78"/>
              </a:rPr>
              <a:t>Univ. Vermont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3110DE-3E88-AD43-96A4-8D3B9C97E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85201" y="746484"/>
            <a:ext cx="1547217" cy="15544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668DB0-FB9F-A845-A580-BBE89A910153}"/>
              </a:ext>
            </a:extLst>
          </p:cNvPr>
          <p:cNvSpPr txBox="1"/>
          <p:nvPr/>
        </p:nvSpPr>
        <p:spPr>
          <a:xfrm>
            <a:off x="520610" y="2308016"/>
            <a:ext cx="376183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20" dirty="0"/>
              <a:t>Award #: OAC-1835677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CD21A8-3D43-CF46-AD41-FA21358F2DF2}"/>
              </a:ext>
            </a:extLst>
          </p:cNvPr>
          <p:cNvSpPr/>
          <p:nvPr/>
        </p:nvSpPr>
        <p:spPr>
          <a:xfrm>
            <a:off x="4617886" y="2656242"/>
            <a:ext cx="16156501" cy="8229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1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488323B-7E84-C442-8816-5D21FC3EC643}"/>
              </a:ext>
            </a:extLst>
          </p:cNvPr>
          <p:cNvSpPr txBox="1"/>
          <p:nvPr/>
        </p:nvSpPr>
        <p:spPr>
          <a:xfrm>
            <a:off x="15900400" y="370025"/>
            <a:ext cx="55103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NSF CSSI PI Meeting, Seattle, WA, Feb. 13-14,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605D54-23E4-4EFE-A99D-7F8831DD52C1}"/>
              </a:ext>
            </a:extLst>
          </p:cNvPr>
          <p:cNvSpPr txBox="1"/>
          <p:nvPr/>
        </p:nvSpPr>
        <p:spPr>
          <a:xfrm>
            <a:off x="1065738" y="3068943"/>
            <a:ext cx="204638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chemeClr val="bg1"/>
                </a:solidFill>
                <a:latin typeface="Lato" panose="020F0502020204030203"/>
              </a:rPr>
              <a:t>MaterialsMine</a:t>
            </a:r>
            <a:r>
              <a:rPr lang="en-US" sz="8800" dirty="0">
                <a:solidFill>
                  <a:schemeClr val="bg1"/>
                </a:solidFill>
                <a:latin typeface="Lato" panose="020F0502020204030203"/>
              </a:rPr>
              <a:t> enables materials </a:t>
            </a:r>
            <a:r>
              <a:rPr lang="en-US" sz="8800" b="1" dirty="0">
                <a:solidFill>
                  <a:schemeClr val="bg1"/>
                </a:solidFill>
                <a:latin typeface="Lato" panose="020F0502020204030203"/>
              </a:rPr>
              <a:t>discovery</a:t>
            </a:r>
            <a:r>
              <a:rPr lang="en-US" sz="8800" dirty="0">
                <a:solidFill>
                  <a:schemeClr val="bg1"/>
                </a:solidFill>
                <a:latin typeface="Lato" panose="020F0502020204030203"/>
              </a:rPr>
              <a:t> and </a:t>
            </a:r>
            <a:r>
              <a:rPr lang="en-US" sz="8800" b="1" dirty="0">
                <a:solidFill>
                  <a:schemeClr val="bg1"/>
                </a:solidFill>
                <a:latin typeface="Lato" panose="020F0502020204030203"/>
              </a:rPr>
              <a:t>design</a:t>
            </a:r>
            <a:r>
              <a:rPr lang="en-US" sz="8800" dirty="0">
                <a:solidFill>
                  <a:schemeClr val="bg1"/>
                </a:solidFill>
                <a:latin typeface="Lato" panose="020F0502020204030203"/>
              </a:rPr>
              <a:t> via an extensible digital toolkit for sharing and visualizing materials research data.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BBF913-9E82-44A6-A3F5-C27789AC340B}"/>
              </a:ext>
            </a:extLst>
          </p:cNvPr>
          <p:cNvSpPr/>
          <p:nvPr/>
        </p:nvSpPr>
        <p:spPr>
          <a:xfrm>
            <a:off x="20633" y="28984997"/>
            <a:ext cx="21945600" cy="3907241"/>
          </a:xfrm>
          <a:prstGeom prst="rect">
            <a:avLst/>
          </a:prstGeom>
          <a:solidFill>
            <a:srgbClr val="001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DBD9C5-E9FE-4151-AFE3-1FA7DAE0CB56}"/>
              </a:ext>
            </a:extLst>
          </p:cNvPr>
          <p:cNvGrpSpPr/>
          <p:nvPr/>
        </p:nvGrpSpPr>
        <p:grpSpPr>
          <a:xfrm>
            <a:off x="10811631" y="29339200"/>
            <a:ext cx="11538748" cy="3137669"/>
            <a:chOff x="15713942" y="33689248"/>
            <a:chExt cx="15758033" cy="446500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CF67BBF-1396-4971-8EBA-B84180E2D2B9}"/>
                </a:ext>
              </a:extLst>
            </p:cNvPr>
            <p:cNvGrpSpPr/>
            <p:nvPr/>
          </p:nvGrpSpPr>
          <p:grpSpPr>
            <a:xfrm>
              <a:off x="15713942" y="34779152"/>
              <a:ext cx="9758349" cy="2173929"/>
              <a:chOff x="15713942" y="34779152"/>
              <a:chExt cx="9758349" cy="2173929"/>
            </a:xfrm>
          </p:grpSpPr>
          <p:sp>
            <p:nvSpPr>
              <p:cNvPr id="14" name="Graphic 7">
                <a:extLst>
                  <a:ext uri="{FF2B5EF4-FFF2-40B4-BE49-F238E27FC236}">
                    <a16:creationId xmlns:a16="http://schemas.microsoft.com/office/drawing/2014/main" id="{A645280C-59F5-46FA-B4BE-512E8D7CDC91}"/>
                  </a:ext>
                </a:extLst>
              </p:cNvPr>
              <p:cNvSpPr/>
              <p:nvPr/>
            </p:nvSpPr>
            <p:spPr>
              <a:xfrm>
                <a:off x="15713942" y="34779152"/>
                <a:ext cx="1256803" cy="2173929"/>
              </a:xfrm>
              <a:custGeom>
                <a:avLst/>
                <a:gdLst>
                  <a:gd name="connsiteX0" fmla="*/ 321256 w 2089376"/>
                  <a:gd name="connsiteY0" fmla="*/ 0 h 3614056"/>
                  <a:gd name="connsiteX1" fmla="*/ 0 w 2089376"/>
                  <a:gd name="connsiteY1" fmla="*/ 321256 h 3614056"/>
                  <a:gd name="connsiteX2" fmla="*/ 0 w 2089376"/>
                  <a:gd name="connsiteY2" fmla="*/ 3292801 h 3614056"/>
                  <a:gd name="connsiteX3" fmla="*/ 321256 w 2089376"/>
                  <a:gd name="connsiteY3" fmla="*/ 3614057 h 3614056"/>
                  <a:gd name="connsiteX4" fmla="*/ 1815047 w 2089376"/>
                  <a:gd name="connsiteY4" fmla="*/ 3614057 h 3614056"/>
                  <a:gd name="connsiteX5" fmla="*/ 2136303 w 2089376"/>
                  <a:gd name="connsiteY5" fmla="*/ 3292801 h 3614056"/>
                  <a:gd name="connsiteX6" fmla="*/ 2136303 w 2089376"/>
                  <a:gd name="connsiteY6" fmla="*/ 321256 h 3614056"/>
                  <a:gd name="connsiteX7" fmla="*/ 1815047 w 2089376"/>
                  <a:gd name="connsiteY7" fmla="*/ 0 h 3614056"/>
                  <a:gd name="connsiteX8" fmla="*/ 321256 w 2089376"/>
                  <a:gd name="connsiteY8" fmla="*/ 0 h 3614056"/>
                  <a:gd name="connsiteX9" fmla="*/ 889115 w 2089376"/>
                  <a:gd name="connsiteY9" fmla="*/ 309397 h 3614056"/>
                  <a:gd name="connsiteX10" fmla="*/ 1247302 w 2089376"/>
                  <a:gd name="connsiteY10" fmla="*/ 309397 h 3614056"/>
                  <a:gd name="connsiteX11" fmla="*/ 1289936 w 2089376"/>
                  <a:gd name="connsiteY11" fmla="*/ 369650 h 3614056"/>
                  <a:gd name="connsiteX12" fmla="*/ 1247302 w 2089376"/>
                  <a:gd name="connsiteY12" fmla="*/ 429903 h 3614056"/>
                  <a:gd name="connsiteX13" fmla="*/ 889115 w 2089376"/>
                  <a:gd name="connsiteY13" fmla="*/ 429903 h 3614056"/>
                  <a:gd name="connsiteX14" fmla="*/ 846480 w 2089376"/>
                  <a:gd name="connsiteY14" fmla="*/ 369650 h 3614056"/>
                  <a:gd name="connsiteX15" fmla="*/ 889115 w 2089376"/>
                  <a:gd name="connsiteY15" fmla="*/ 309397 h 3614056"/>
                  <a:gd name="connsiteX16" fmla="*/ 176468 w 2089376"/>
                  <a:gd name="connsiteY16" fmla="*/ 738905 h 3614056"/>
                  <a:gd name="connsiteX17" fmla="*/ 1959892 w 2089376"/>
                  <a:gd name="connsiteY17" fmla="*/ 738905 h 3614056"/>
                  <a:gd name="connsiteX18" fmla="*/ 1959892 w 2089376"/>
                  <a:gd name="connsiteY18" fmla="*/ 2875208 h 3614056"/>
                  <a:gd name="connsiteX19" fmla="*/ 176468 w 2089376"/>
                  <a:gd name="connsiteY19" fmla="*/ 2875208 h 3614056"/>
                  <a:gd name="connsiteX20" fmla="*/ 176468 w 2089376"/>
                  <a:gd name="connsiteY20" fmla="*/ 738905 h 3614056"/>
                  <a:gd name="connsiteX21" fmla="*/ 1068180 w 2089376"/>
                  <a:gd name="connsiteY21" fmla="*/ 3045747 h 3614056"/>
                  <a:gd name="connsiteX22" fmla="*/ 1068180 w 2089376"/>
                  <a:gd name="connsiteY22" fmla="*/ 3045747 h 3614056"/>
                  <a:gd name="connsiteX23" fmla="*/ 1267066 w 2089376"/>
                  <a:gd name="connsiteY23" fmla="*/ 3244633 h 3614056"/>
                  <a:gd name="connsiteX24" fmla="*/ 1267066 w 2089376"/>
                  <a:gd name="connsiteY24" fmla="*/ 3244633 h 3614056"/>
                  <a:gd name="connsiteX25" fmla="*/ 1267066 w 2089376"/>
                  <a:gd name="connsiteY25" fmla="*/ 3244633 h 3614056"/>
                  <a:gd name="connsiteX26" fmla="*/ 1267066 w 2089376"/>
                  <a:gd name="connsiteY26" fmla="*/ 3244633 h 3614056"/>
                  <a:gd name="connsiteX27" fmla="*/ 1068180 w 2089376"/>
                  <a:gd name="connsiteY27" fmla="*/ 3443519 h 3614056"/>
                  <a:gd name="connsiteX28" fmla="*/ 1068180 w 2089376"/>
                  <a:gd name="connsiteY28" fmla="*/ 3443519 h 3614056"/>
                  <a:gd name="connsiteX29" fmla="*/ 1068180 w 2089376"/>
                  <a:gd name="connsiteY29" fmla="*/ 3443519 h 3614056"/>
                  <a:gd name="connsiteX30" fmla="*/ 1068180 w 2089376"/>
                  <a:gd name="connsiteY30" fmla="*/ 3443519 h 3614056"/>
                  <a:gd name="connsiteX31" fmla="*/ 869294 w 2089376"/>
                  <a:gd name="connsiteY31" fmla="*/ 3244633 h 3614056"/>
                  <a:gd name="connsiteX32" fmla="*/ 869294 w 2089376"/>
                  <a:gd name="connsiteY32" fmla="*/ 3244633 h 3614056"/>
                  <a:gd name="connsiteX33" fmla="*/ 869294 w 2089376"/>
                  <a:gd name="connsiteY33" fmla="*/ 3244633 h 3614056"/>
                  <a:gd name="connsiteX34" fmla="*/ 869294 w 2089376"/>
                  <a:gd name="connsiteY34" fmla="*/ 3244633 h 3614056"/>
                  <a:gd name="connsiteX35" fmla="*/ 1068180 w 2089376"/>
                  <a:gd name="connsiteY35" fmla="*/ 3045747 h 3614056"/>
                  <a:gd name="connsiteX36" fmla="*/ 1068180 w 2089376"/>
                  <a:gd name="connsiteY36" fmla="*/ 3045747 h 3614056"/>
                  <a:gd name="connsiteX37" fmla="*/ 1068180 w 2089376"/>
                  <a:gd name="connsiteY37" fmla="*/ 3045747 h 3614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89376" h="3614056">
                    <a:moveTo>
                      <a:pt x="321256" y="0"/>
                    </a:moveTo>
                    <a:cubicBezTo>
                      <a:pt x="144562" y="0"/>
                      <a:pt x="0" y="144562"/>
                      <a:pt x="0" y="321256"/>
                    </a:cubicBezTo>
                    <a:lnTo>
                      <a:pt x="0" y="3292801"/>
                    </a:lnTo>
                    <a:cubicBezTo>
                      <a:pt x="0" y="3469495"/>
                      <a:pt x="144562" y="3614057"/>
                      <a:pt x="321256" y="3614057"/>
                    </a:cubicBezTo>
                    <a:lnTo>
                      <a:pt x="1815047" y="3614057"/>
                    </a:lnTo>
                    <a:cubicBezTo>
                      <a:pt x="1991741" y="3614057"/>
                      <a:pt x="2136303" y="3469495"/>
                      <a:pt x="2136303" y="3292801"/>
                    </a:cubicBezTo>
                    <a:lnTo>
                      <a:pt x="2136303" y="321256"/>
                    </a:lnTo>
                    <a:cubicBezTo>
                      <a:pt x="2136303" y="144562"/>
                      <a:pt x="1991741" y="0"/>
                      <a:pt x="1815047" y="0"/>
                    </a:cubicBezTo>
                    <a:lnTo>
                      <a:pt x="321256" y="0"/>
                    </a:lnTo>
                    <a:close/>
                    <a:moveTo>
                      <a:pt x="889115" y="309397"/>
                    </a:moveTo>
                    <a:lnTo>
                      <a:pt x="1247302" y="309397"/>
                    </a:lnTo>
                    <a:cubicBezTo>
                      <a:pt x="1270849" y="309397"/>
                      <a:pt x="1289936" y="336390"/>
                      <a:pt x="1289936" y="369650"/>
                    </a:cubicBezTo>
                    <a:cubicBezTo>
                      <a:pt x="1289936" y="402911"/>
                      <a:pt x="1270849" y="429903"/>
                      <a:pt x="1247302" y="429903"/>
                    </a:cubicBezTo>
                    <a:lnTo>
                      <a:pt x="889115" y="429903"/>
                    </a:lnTo>
                    <a:cubicBezTo>
                      <a:pt x="865567" y="429903"/>
                      <a:pt x="846480" y="402911"/>
                      <a:pt x="846480" y="369650"/>
                    </a:cubicBezTo>
                    <a:cubicBezTo>
                      <a:pt x="846480" y="336390"/>
                      <a:pt x="865567" y="309397"/>
                      <a:pt x="889115" y="309397"/>
                    </a:cubicBezTo>
                    <a:close/>
                    <a:moveTo>
                      <a:pt x="176468" y="738905"/>
                    </a:moveTo>
                    <a:lnTo>
                      <a:pt x="1959892" y="738905"/>
                    </a:lnTo>
                    <a:lnTo>
                      <a:pt x="1959892" y="2875208"/>
                    </a:lnTo>
                    <a:lnTo>
                      <a:pt x="176468" y="2875208"/>
                    </a:lnTo>
                    <a:lnTo>
                      <a:pt x="176468" y="738905"/>
                    </a:lnTo>
                    <a:close/>
                    <a:moveTo>
                      <a:pt x="1068180" y="3045747"/>
                    </a:moveTo>
                    <a:cubicBezTo>
                      <a:pt x="1068180" y="3045747"/>
                      <a:pt x="1068180" y="3045747"/>
                      <a:pt x="1068180" y="3045747"/>
                    </a:cubicBezTo>
                    <a:cubicBezTo>
                      <a:pt x="1178013" y="3045747"/>
                      <a:pt x="1267066" y="3134799"/>
                      <a:pt x="1267066" y="3244633"/>
                    </a:cubicBezTo>
                    <a:cubicBezTo>
                      <a:pt x="1267066" y="3244633"/>
                      <a:pt x="1267066" y="3244633"/>
                      <a:pt x="1267066" y="3244633"/>
                    </a:cubicBezTo>
                    <a:lnTo>
                      <a:pt x="1267066" y="3244633"/>
                    </a:lnTo>
                    <a:cubicBezTo>
                      <a:pt x="1267066" y="3244633"/>
                      <a:pt x="1267066" y="3244633"/>
                      <a:pt x="1267066" y="3244633"/>
                    </a:cubicBezTo>
                    <a:cubicBezTo>
                      <a:pt x="1267066" y="3354466"/>
                      <a:pt x="1178013" y="3443519"/>
                      <a:pt x="1068180" y="3443519"/>
                    </a:cubicBezTo>
                    <a:cubicBezTo>
                      <a:pt x="1068180" y="3443519"/>
                      <a:pt x="1068180" y="3443519"/>
                      <a:pt x="1068180" y="3443519"/>
                    </a:cubicBezTo>
                    <a:lnTo>
                      <a:pt x="1068180" y="3443519"/>
                    </a:lnTo>
                    <a:cubicBezTo>
                      <a:pt x="1068180" y="3443519"/>
                      <a:pt x="1068180" y="3443519"/>
                      <a:pt x="1068180" y="3443519"/>
                    </a:cubicBezTo>
                    <a:cubicBezTo>
                      <a:pt x="958346" y="3443519"/>
                      <a:pt x="869294" y="3354466"/>
                      <a:pt x="869294" y="3244633"/>
                    </a:cubicBezTo>
                    <a:cubicBezTo>
                      <a:pt x="869294" y="3244633"/>
                      <a:pt x="869294" y="3244633"/>
                      <a:pt x="869294" y="3244633"/>
                    </a:cubicBezTo>
                    <a:lnTo>
                      <a:pt x="869294" y="3244633"/>
                    </a:lnTo>
                    <a:cubicBezTo>
                      <a:pt x="869294" y="3244633"/>
                      <a:pt x="869294" y="3244633"/>
                      <a:pt x="869294" y="3244633"/>
                    </a:cubicBezTo>
                    <a:cubicBezTo>
                      <a:pt x="869294" y="3134799"/>
                      <a:pt x="958346" y="3045747"/>
                      <a:pt x="1068180" y="3045747"/>
                    </a:cubicBezTo>
                    <a:cubicBezTo>
                      <a:pt x="1068180" y="3045747"/>
                      <a:pt x="1068180" y="3045747"/>
                      <a:pt x="1068180" y="3045747"/>
                    </a:cubicBezTo>
                    <a:lnTo>
                      <a:pt x="1068180" y="3045747"/>
                    </a:lnTo>
                    <a:close/>
                  </a:path>
                </a:pathLst>
              </a:custGeom>
              <a:solidFill>
                <a:srgbClr val="80DEEA"/>
              </a:solidFill>
              <a:ln w="564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1D054B-3C8C-494E-8002-DFCD7BAD8E05}"/>
                  </a:ext>
                </a:extLst>
              </p:cNvPr>
              <p:cNvSpPr txBox="1"/>
              <p:nvPr/>
            </p:nvSpPr>
            <p:spPr>
              <a:xfrm>
                <a:off x="17394907" y="34878086"/>
                <a:ext cx="8077384" cy="1582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80DEEA"/>
                    </a:solidFill>
                    <a:latin typeface="Lato Black" panose="020F0A02020204030203" pitchFamily="34" charset="0"/>
                    <a:cs typeface="Arial" panose="020B0604020202020204" pitchFamily="34" charset="0"/>
                  </a:rPr>
                  <a:t>Take a picture</a:t>
                </a:r>
                <a:r>
                  <a:rPr lang="en-US" sz="3600" dirty="0">
                    <a:solidFill>
                      <a:srgbClr val="80DEEA"/>
                    </a:solidFill>
                    <a:latin typeface="Lato" panose="020F0502020204030203" pitchFamily="34" charset="0"/>
                    <a:cs typeface="Arial" panose="020B0604020202020204" pitchFamily="34" charset="0"/>
                  </a:rPr>
                  <a:t> to </a:t>
                </a:r>
                <a:br>
                  <a:rPr lang="en-US" sz="3600" dirty="0">
                    <a:solidFill>
                      <a:srgbClr val="80DEEA"/>
                    </a:solidFill>
                    <a:latin typeface="Lato" panose="020F0502020204030203" pitchFamily="34" charset="0"/>
                    <a:cs typeface="Arial" panose="020B0604020202020204" pitchFamily="34" charset="0"/>
                  </a:rPr>
                </a:br>
                <a:r>
                  <a:rPr lang="en-US" sz="3600" dirty="0">
                    <a:solidFill>
                      <a:srgbClr val="80DEEA"/>
                    </a:solidFill>
                    <a:latin typeface="Lato Black" panose="020F0A02020204030203" pitchFamily="34" charset="0"/>
                    <a:cs typeface="Arial" panose="020B0604020202020204" pitchFamily="34" charset="0"/>
                  </a:rPr>
                  <a:t>download</a:t>
                </a:r>
                <a:r>
                  <a:rPr lang="en-US" sz="3600" dirty="0">
                    <a:solidFill>
                      <a:srgbClr val="80DEEA"/>
                    </a:solidFill>
                    <a:latin typeface="Lato" panose="020F0502020204030203" pitchFamily="34" charset="0"/>
                    <a:cs typeface="Arial" panose="020B0604020202020204" pitchFamily="34" charset="0"/>
                  </a:rPr>
                  <a:t> the</a:t>
                </a:r>
                <a:r>
                  <a:rPr lang="en-US" sz="3600" b="1" dirty="0">
                    <a:solidFill>
                      <a:srgbClr val="80DEEA"/>
                    </a:solidFill>
                    <a:latin typeface="Lato" panose="020F0502020204030203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>
                    <a:solidFill>
                      <a:srgbClr val="80DEEA"/>
                    </a:solidFill>
                    <a:latin typeface="Lato Black" panose="020F0A02020204030203" pitchFamily="34" charset="0"/>
                    <a:cs typeface="Arial" panose="020B0604020202020204" pitchFamily="34" charset="0"/>
                  </a:rPr>
                  <a:t>full poster</a:t>
                </a: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049CF7B-B5A1-43E2-B27D-BF2B1F7CE666}"/>
                </a:ext>
              </a:extLst>
            </p:cNvPr>
            <p:cNvCxnSpPr>
              <a:cxnSpLocks/>
            </p:cNvCxnSpPr>
            <p:nvPr/>
          </p:nvCxnSpPr>
          <p:spPr>
            <a:xfrm>
              <a:off x="21469180" y="36601877"/>
              <a:ext cx="4215662" cy="0"/>
            </a:xfrm>
            <a:prstGeom prst="straightConnector1">
              <a:avLst/>
            </a:prstGeom>
            <a:ln w="66675">
              <a:solidFill>
                <a:srgbClr val="80DEEA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F4FE9BA-C454-4929-A1F6-E163655C19F5}"/>
                </a:ext>
              </a:extLst>
            </p:cNvPr>
            <p:cNvGrpSpPr/>
            <p:nvPr/>
          </p:nvGrpSpPr>
          <p:grpSpPr>
            <a:xfrm>
              <a:off x="25708783" y="33689248"/>
              <a:ext cx="5763192" cy="4465001"/>
              <a:chOff x="25708783" y="33689248"/>
              <a:chExt cx="5763192" cy="446500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0DF3A0F-5D8D-4CC2-A913-F6F651E68DA4}"/>
                  </a:ext>
                </a:extLst>
              </p:cNvPr>
              <p:cNvSpPr/>
              <p:nvPr/>
            </p:nvSpPr>
            <p:spPr>
              <a:xfrm>
                <a:off x="26038717" y="33689248"/>
                <a:ext cx="4557654" cy="44650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FE88130-E1F9-48D8-A996-DD8EADB36C05}"/>
                  </a:ext>
                </a:extLst>
              </p:cNvPr>
              <p:cNvSpPr txBox="1"/>
              <p:nvPr/>
            </p:nvSpPr>
            <p:spPr>
              <a:xfrm rot="2643688">
                <a:off x="25708783" y="34640016"/>
                <a:ext cx="5763192" cy="2058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8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237EFFE-A0DF-4CA2-9F59-85BBCAC6BD01}"/>
              </a:ext>
            </a:extLst>
          </p:cNvPr>
          <p:cNvSpPr txBox="1"/>
          <p:nvPr/>
        </p:nvSpPr>
        <p:spPr>
          <a:xfrm>
            <a:off x="370349" y="9037094"/>
            <a:ext cx="213796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dirty="0">
                <a:latin typeface="Lato" panose="020F0502020204030203" pitchFamily="34" charset="0"/>
                <a:cs typeface="Lato" panose="020F0502020204030203" pitchFamily="34" charset="0"/>
              </a:rPr>
              <a:t>Nanocomposites to Metamaterials: A Knowledge Graph Framework</a:t>
            </a:r>
            <a:endParaRPr lang="en-US" sz="5200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89C569E2-D869-492F-BB80-7548893066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321" y="29237470"/>
            <a:ext cx="4053119" cy="17745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0FA4C6-C42C-4564-9FFE-6B36BADD02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0" b="1131"/>
          <a:stretch/>
        </p:blipFill>
        <p:spPr>
          <a:xfrm>
            <a:off x="310200" y="18461237"/>
            <a:ext cx="4893446" cy="3975696"/>
          </a:xfrm>
          <a:prstGeom prst="rect">
            <a:avLst/>
          </a:prstGeom>
        </p:spPr>
      </p:pic>
      <p:sp>
        <p:nvSpPr>
          <p:cNvPr id="37" name="Google Shape;57;p1">
            <a:extLst>
              <a:ext uri="{FF2B5EF4-FFF2-40B4-BE49-F238E27FC236}">
                <a16:creationId xmlns:a16="http://schemas.microsoft.com/office/drawing/2014/main" id="{5AE98C5D-B0BE-47C7-A40E-4A88293F8F35}"/>
              </a:ext>
            </a:extLst>
          </p:cNvPr>
          <p:cNvSpPr txBox="1"/>
          <p:nvPr/>
        </p:nvSpPr>
        <p:spPr>
          <a:xfrm>
            <a:off x="282726" y="13036457"/>
            <a:ext cx="4725073" cy="53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000" b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Capture data “from the wild” and apply metadata that make datasets </a:t>
            </a: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searchable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interoperable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000" b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of {date}, {n} papers from the literature and {m} total experimental samples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000" b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MS Excel-based template contains all parameters within XML schema</a:t>
            </a:r>
            <a:endParaRPr sz="2800"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000" b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Custom-configured Excel templates facilitate entry of many samples</a:t>
            </a:r>
            <a:endParaRPr sz="2800"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000" b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Conversion tool </a:t>
            </a: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maps </a:t>
            </a:r>
            <a:r>
              <a:rPr lang="en-US" sz="2000" b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from Excel templates into corresponding fields in XML database</a:t>
            </a:r>
            <a:endParaRPr sz="2800" dirty="0"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2000" b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Excel template and data uploader are extensible and have been shared with NIST for use in other data resources</a:t>
            </a:r>
            <a:endParaRPr sz="2800" dirty="0"/>
          </a:p>
        </p:txBody>
      </p:sp>
      <p:sp>
        <p:nvSpPr>
          <p:cNvPr id="38" name="Google Shape;71;p1">
            <a:extLst>
              <a:ext uri="{FF2B5EF4-FFF2-40B4-BE49-F238E27FC236}">
                <a16:creationId xmlns:a16="http://schemas.microsoft.com/office/drawing/2014/main" id="{6F484BC3-671B-4811-9F0E-7FAC22925590}"/>
              </a:ext>
            </a:extLst>
          </p:cNvPr>
          <p:cNvSpPr txBox="1"/>
          <p:nvPr/>
        </p:nvSpPr>
        <p:spPr>
          <a:xfrm>
            <a:off x="416238" y="11696637"/>
            <a:ext cx="4687515" cy="1247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How to </a:t>
            </a:r>
            <a:r>
              <a:rPr lang="en-US" sz="2800" i="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ingest data</a:t>
            </a:r>
            <a:r>
              <a:rPr lang="en-US" sz="280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Data Curation</a:t>
            </a:r>
            <a:endParaRPr sz="2800" b="1"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49E4D6C-5AB0-4127-88A6-B8803E420B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t="9044" r="9352" b="4405"/>
          <a:stretch/>
        </p:blipFill>
        <p:spPr>
          <a:xfrm>
            <a:off x="245209" y="23629330"/>
            <a:ext cx="4401473" cy="29003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9CC196D-2156-4891-8CB8-9C8C6E4F7AFF}"/>
              </a:ext>
            </a:extLst>
          </p:cNvPr>
          <p:cNvSpPr txBox="1"/>
          <p:nvPr/>
        </p:nvSpPr>
        <p:spPr>
          <a:xfrm>
            <a:off x="1830946" y="24228176"/>
            <a:ext cx="203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Nanomine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C55CEB-B48D-4203-A64C-2C1566A5285B}"/>
              </a:ext>
            </a:extLst>
          </p:cNvPr>
          <p:cNvSpPr/>
          <p:nvPr/>
        </p:nvSpPr>
        <p:spPr>
          <a:xfrm>
            <a:off x="364828" y="26720149"/>
            <a:ext cx="29436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Demonstrated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interpretation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modifying the inputs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correlated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Google Shape;71;p1">
            <a:extLst>
              <a:ext uri="{FF2B5EF4-FFF2-40B4-BE49-F238E27FC236}">
                <a16:creationId xmlns:a16="http://schemas.microsoft.com/office/drawing/2014/main" id="{E6D04FA7-C32A-4D22-B5AF-2CFA70AAE8A5}"/>
              </a:ext>
            </a:extLst>
          </p:cNvPr>
          <p:cNvSpPr txBox="1"/>
          <p:nvPr/>
        </p:nvSpPr>
        <p:spPr>
          <a:xfrm>
            <a:off x="353661" y="22635267"/>
            <a:ext cx="5868539" cy="935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What can be </a:t>
            </a:r>
            <a:r>
              <a:rPr lang="en-US" sz="2800" i="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learned from the data?</a:t>
            </a:r>
            <a:r>
              <a:rPr lang="en-US" sz="280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NanoMine</a:t>
            </a:r>
            <a:r>
              <a:rPr lang="en-US" sz="2400" b="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 Data Case Study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D9AE3A-9986-472F-887C-02CA74DE34D7}"/>
              </a:ext>
            </a:extLst>
          </p:cNvPr>
          <p:cNvSpPr/>
          <p:nvPr/>
        </p:nvSpPr>
        <p:spPr>
          <a:xfrm>
            <a:off x="4652945" y="23848269"/>
            <a:ext cx="275493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insights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about the interplay of interphase, volume fraction and dispersion, explaining tan d trend in experimental data within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NanoMine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FF41F57-5B7E-4393-AAA4-F1DD4807626B}"/>
              </a:ext>
            </a:extLst>
          </p:cNvPr>
          <p:cNvSpPr txBox="1"/>
          <p:nvPr/>
        </p:nvSpPr>
        <p:spPr>
          <a:xfrm>
            <a:off x="16943812" y="22990234"/>
            <a:ext cx="502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Microstructure Characterization &amp; Reconstruction (MCR)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05F4CF6-C0A0-4DD3-8B64-2CC109B08E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39" t="10306" r="7461" b="3391"/>
          <a:stretch/>
        </p:blipFill>
        <p:spPr>
          <a:xfrm>
            <a:off x="3216473" y="26410832"/>
            <a:ext cx="3610640" cy="23393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B46E981-DF32-4AC7-B339-0A73668FB9CB}"/>
              </a:ext>
            </a:extLst>
          </p:cNvPr>
          <p:cNvSpPr/>
          <p:nvPr/>
        </p:nvSpPr>
        <p:spPr>
          <a:xfrm>
            <a:off x="222053" y="9973452"/>
            <a:ext cx="134004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400"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This work aims to produce an </a:t>
            </a:r>
            <a:r>
              <a:rPr lang="en-US" sz="2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organized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searchable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extensible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repository of data on polymer nanocomposites and structural meta- materials complete with a suite of analytical and predictive tools to help spur the discovery of new materials.</a:t>
            </a:r>
            <a:endParaRPr lang="en-US"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C7DF463-90AF-495D-B37C-B8E636849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454729" y="11480165"/>
            <a:ext cx="8811293" cy="881129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CF68942-2BCC-4EEC-9A2A-6ADDA0042D78}"/>
              </a:ext>
            </a:extLst>
          </p:cNvPr>
          <p:cNvGrpSpPr/>
          <p:nvPr/>
        </p:nvGrpSpPr>
        <p:grpSpPr>
          <a:xfrm>
            <a:off x="14325161" y="10313356"/>
            <a:ext cx="7572441" cy="6604521"/>
            <a:chOff x="14212275" y="15872836"/>
            <a:chExt cx="7572441" cy="6604521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CB2C3A24-008D-4791-8A86-5ED37180A956}"/>
                </a:ext>
              </a:extLst>
            </p:cNvPr>
            <p:cNvSpPr/>
            <p:nvPr/>
          </p:nvSpPr>
          <p:spPr>
            <a:xfrm>
              <a:off x="14212275" y="15872836"/>
              <a:ext cx="7511271" cy="6604521"/>
            </a:xfrm>
            <a:prstGeom prst="roundRect">
              <a:avLst>
                <a:gd name="adj" fmla="val 3656"/>
              </a:avLst>
            </a:prstGeom>
            <a:solidFill>
              <a:srgbClr val="CCFFF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Google Shape;71;p1">
              <a:extLst>
                <a:ext uri="{FF2B5EF4-FFF2-40B4-BE49-F238E27FC236}">
                  <a16:creationId xmlns:a16="http://schemas.microsoft.com/office/drawing/2014/main" id="{BC55D3DB-3C4E-491C-97AA-856436193DFB}"/>
                </a:ext>
              </a:extLst>
            </p:cNvPr>
            <p:cNvSpPr txBox="1"/>
            <p:nvPr/>
          </p:nvSpPr>
          <p:spPr>
            <a:xfrm>
              <a:off x="14437116" y="15930889"/>
              <a:ext cx="7347600" cy="13404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How to </a:t>
              </a:r>
              <a:r>
                <a:rPr lang="en-US" sz="2800" i="1" dirty="0"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interact with the data</a:t>
              </a:r>
              <a:r>
                <a:rPr lang="en-US" sz="2800" dirty="0"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?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Search &amp; Visualization</a:t>
              </a:r>
              <a:endParaRPr sz="2800" b="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332DCDF-4444-474F-BCA3-C7455250F1C4}"/>
                </a:ext>
              </a:extLst>
            </p:cNvPr>
            <p:cNvSpPr/>
            <p:nvPr/>
          </p:nvSpPr>
          <p:spPr>
            <a:xfrm>
              <a:off x="14434337" y="17269531"/>
              <a:ext cx="72000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Using a prototype </a:t>
              </a:r>
              <a:r>
                <a:rPr lang="en-US" sz="20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faceted browser 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based on the </a:t>
              </a:r>
              <a:r>
                <a:rPr lang="en-US" sz="2000" b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ontology</a:t>
              </a:r>
              <a:r>
                <a:rPr lang="en-US" sz="2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enable complex querying, aggregation and filtering of datasets from the literature</a:t>
              </a:r>
              <a:endPara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" name="Google Shape;64;p1">
              <a:extLst>
                <a:ext uri="{FF2B5EF4-FFF2-40B4-BE49-F238E27FC236}">
                  <a16:creationId xmlns:a16="http://schemas.microsoft.com/office/drawing/2014/main" id="{88CB3CEE-9C07-40C3-808C-C6B84651716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t="9198" r="12304" b="2567"/>
            <a:stretch/>
          </p:blipFill>
          <p:spPr>
            <a:xfrm>
              <a:off x="14855843" y="18340926"/>
              <a:ext cx="6330470" cy="4029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Google Shape;65;p1">
              <a:extLst>
                <a:ext uri="{FF2B5EF4-FFF2-40B4-BE49-F238E27FC236}">
                  <a16:creationId xmlns:a16="http://schemas.microsoft.com/office/drawing/2014/main" id="{1BAE958A-295D-4C98-AEFE-8A87085B1168}"/>
                </a:ext>
              </a:extLst>
            </p:cNvPr>
            <p:cNvSpPr txBox="1"/>
            <p:nvPr/>
          </p:nvSpPr>
          <p:spPr>
            <a:xfrm>
              <a:off x="17100799" y="20339263"/>
              <a:ext cx="3560702" cy="908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b="1" dirty="0">
                  <a:solidFill>
                    <a:srgbClr val="0000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Example v</a:t>
              </a:r>
              <a:r>
                <a:rPr lang="en-US" b="1" i="0" u="none" strike="noStrike" cap="none" dirty="0">
                  <a:solidFill>
                    <a:srgbClr val="0000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isualization of property data, with filler type encoded by color</a:t>
              </a:r>
              <a:endParaRPr b="1" i="0" u="none" strike="noStrike" cap="none" dirty="0">
                <a:solidFill>
                  <a:srgbClr val="0000F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C9775DE7-4A5F-471F-91D6-98498F0B31C2}"/>
              </a:ext>
            </a:extLst>
          </p:cNvPr>
          <p:cNvSpPr/>
          <p:nvPr/>
        </p:nvSpPr>
        <p:spPr>
          <a:xfrm flipH="1">
            <a:off x="5103752" y="15689664"/>
            <a:ext cx="978045" cy="5715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7AC1F9D-5A7A-4077-9808-DBDB536FFF71}"/>
              </a:ext>
            </a:extLst>
          </p:cNvPr>
          <p:cNvGrpSpPr/>
          <p:nvPr/>
        </p:nvGrpSpPr>
        <p:grpSpPr>
          <a:xfrm>
            <a:off x="14325161" y="17301423"/>
            <a:ext cx="7513252" cy="5212957"/>
            <a:chOff x="14247008" y="16892540"/>
            <a:chExt cx="7513252" cy="5212957"/>
          </a:xfrm>
        </p:grpSpPr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16F61A0D-2F9E-436A-B835-9EF6B8900989}"/>
                </a:ext>
              </a:extLst>
            </p:cNvPr>
            <p:cNvSpPr/>
            <p:nvPr/>
          </p:nvSpPr>
          <p:spPr>
            <a:xfrm>
              <a:off x="14247008" y="16892540"/>
              <a:ext cx="7513252" cy="5212957"/>
            </a:xfrm>
            <a:prstGeom prst="roundRect">
              <a:avLst>
                <a:gd name="adj" fmla="val 3656"/>
              </a:avLst>
            </a:prstGeom>
            <a:solidFill>
              <a:srgbClr val="A0E5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1D36CC8-1418-428C-8F31-2908FC2FE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5F7FA"/>
                </a:clrFrom>
                <a:clrTo>
                  <a:srgbClr val="F5F7FA">
                    <a:alpha val="0"/>
                  </a:srgbClr>
                </a:clrTo>
              </a:clrChange>
            </a:blip>
            <a:srcRect l="2817" t="2378" r="2990" b="2669"/>
            <a:stretch/>
          </p:blipFill>
          <p:spPr>
            <a:xfrm>
              <a:off x="14546942" y="17665679"/>
              <a:ext cx="6913383" cy="4251067"/>
            </a:xfrm>
            <a:prstGeom prst="rect">
              <a:avLst/>
            </a:prstGeom>
          </p:spPr>
        </p:pic>
        <p:sp>
          <p:nvSpPr>
            <p:cNvPr id="64" name="Google Shape;71;p1">
              <a:extLst>
                <a:ext uri="{FF2B5EF4-FFF2-40B4-BE49-F238E27FC236}">
                  <a16:creationId xmlns:a16="http://schemas.microsoft.com/office/drawing/2014/main" id="{CEB0F94C-DDE5-461E-8C22-685D844AFAF9}"/>
                </a:ext>
              </a:extLst>
            </p:cNvPr>
            <p:cNvSpPr txBox="1"/>
            <p:nvPr/>
          </p:nvSpPr>
          <p:spPr>
            <a:xfrm>
              <a:off x="14329834" y="16909600"/>
              <a:ext cx="7347600" cy="613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How to </a:t>
              </a:r>
              <a:r>
                <a:rPr lang="en-US" sz="2800" i="1" dirty="0"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represent materials knowledge</a:t>
              </a:r>
              <a:r>
                <a:rPr lang="en-US" sz="2800" dirty="0"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?</a:t>
              </a:r>
              <a:endParaRPr b="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endParaRPr>
            </a:p>
          </p:txBody>
        </p:sp>
        <p:sp>
          <p:nvSpPr>
            <p:cNvPr id="76" name="Google Shape;71;p1">
              <a:extLst>
                <a:ext uri="{FF2B5EF4-FFF2-40B4-BE49-F238E27FC236}">
                  <a16:creationId xmlns:a16="http://schemas.microsoft.com/office/drawing/2014/main" id="{6615E938-AEA4-46D2-A301-2B5E9AD3A2A0}"/>
                </a:ext>
              </a:extLst>
            </p:cNvPr>
            <p:cNvSpPr txBox="1"/>
            <p:nvPr/>
          </p:nvSpPr>
          <p:spPr>
            <a:xfrm>
              <a:off x="14469070" y="17561062"/>
              <a:ext cx="3593113" cy="690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latin typeface="Arial" panose="020B0604020202020204" pitchFamily="34" charset="0"/>
                  <a:ea typeface="Source Sans Pro"/>
                  <a:cs typeface="Arial" panose="020B0604020202020204" pitchFamily="34" charset="0"/>
                  <a:sym typeface="Source Sans Pro"/>
                </a:rPr>
                <a:t>Ontology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 dirty="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69" name="Arrow: Right 68">
            <a:extLst>
              <a:ext uri="{FF2B5EF4-FFF2-40B4-BE49-F238E27FC236}">
                <a16:creationId xmlns:a16="http://schemas.microsoft.com/office/drawing/2014/main" id="{FD42F762-4E2E-440D-A040-444EDFF72352}"/>
              </a:ext>
            </a:extLst>
          </p:cNvPr>
          <p:cNvSpPr/>
          <p:nvPr/>
        </p:nvSpPr>
        <p:spPr>
          <a:xfrm rot="8801998" flipH="1">
            <a:off x="12799099" y="10912791"/>
            <a:ext cx="1731809" cy="667226"/>
          </a:xfrm>
          <a:prstGeom prst="rightArrow">
            <a:avLst/>
          </a:prstGeom>
          <a:solidFill>
            <a:srgbClr val="CCFF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709C7023-7F1E-45A7-848A-CE72F931AD46}"/>
              </a:ext>
            </a:extLst>
          </p:cNvPr>
          <p:cNvSpPr/>
          <p:nvPr/>
        </p:nvSpPr>
        <p:spPr>
          <a:xfrm rot="12168233" flipH="1">
            <a:off x="11620658" y="17231131"/>
            <a:ext cx="3000936" cy="667226"/>
          </a:xfrm>
          <a:prstGeom prst="rightArrow">
            <a:avLst/>
          </a:prstGeom>
          <a:solidFill>
            <a:srgbClr val="A0E5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C0C3B823-713F-4DBD-9605-2E96DE99277B}"/>
              </a:ext>
            </a:extLst>
          </p:cNvPr>
          <p:cNvSpPr/>
          <p:nvPr/>
        </p:nvSpPr>
        <p:spPr>
          <a:xfrm rot="16200000" flipH="1">
            <a:off x="4488894" y="21089135"/>
            <a:ext cx="2825545" cy="667226"/>
          </a:xfrm>
          <a:prstGeom prst="rightArrow">
            <a:avLst/>
          </a:prstGeom>
          <a:solidFill>
            <a:srgbClr val="FFB3B3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CFB3946-F3B5-4BA5-AAE6-AD25289CB809}"/>
              </a:ext>
            </a:extLst>
          </p:cNvPr>
          <p:cNvSpPr/>
          <p:nvPr/>
        </p:nvSpPr>
        <p:spPr>
          <a:xfrm>
            <a:off x="14760902" y="21195272"/>
            <a:ext cx="2885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en-U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Property and structure characteristics stored as a </a:t>
            </a:r>
            <a:r>
              <a:rPr lang="en-U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directed graph</a:t>
            </a:r>
          </a:p>
        </p:txBody>
      </p:sp>
      <p:sp>
        <p:nvSpPr>
          <p:cNvPr id="79" name="Google Shape;71;p1">
            <a:extLst>
              <a:ext uri="{FF2B5EF4-FFF2-40B4-BE49-F238E27FC236}">
                <a16:creationId xmlns:a16="http://schemas.microsoft.com/office/drawing/2014/main" id="{81757884-E6A4-4EF1-BE31-DA6415852466}"/>
              </a:ext>
            </a:extLst>
          </p:cNvPr>
          <p:cNvSpPr txBox="1"/>
          <p:nvPr/>
        </p:nvSpPr>
        <p:spPr>
          <a:xfrm>
            <a:off x="6269657" y="20273947"/>
            <a:ext cx="6122121" cy="1916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Metadata </a:t>
            </a:r>
            <a:r>
              <a:rPr lang="en-US" sz="2800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include materials information, composition, processing, measured properties, microstructure, and data provenance.</a:t>
            </a:r>
            <a:endParaRPr sz="2800" dirty="0">
              <a:latin typeface="Arial" panose="020B0604020202020204" pitchFamily="34" charset="0"/>
              <a:ea typeface="Source Sans Pro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572386E-1159-4F8F-805B-13813C31ED92}"/>
              </a:ext>
            </a:extLst>
          </p:cNvPr>
          <p:cNvSpPr/>
          <p:nvPr/>
        </p:nvSpPr>
        <p:spPr>
          <a:xfrm>
            <a:off x="7708430" y="23571206"/>
            <a:ext cx="3680534" cy="5087934"/>
          </a:xfrm>
          <a:prstGeom prst="rect">
            <a:avLst/>
          </a:prstGeom>
          <a:solidFill>
            <a:schemeClr val="bg1"/>
          </a:solidFill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E5ACADE-341E-4814-BAAF-C07C53F1EBEE}"/>
              </a:ext>
            </a:extLst>
          </p:cNvPr>
          <p:cNvSpPr txBox="1"/>
          <p:nvPr/>
        </p:nvSpPr>
        <p:spPr>
          <a:xfrm>
            <a:off x="7756174" y="23607313"/>
            <a:ext cx="3568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</a:rPr>
              <a:t>Data generation over a wide range of shapes &amp; properties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166FBD1-FF31-4520-A9DD-DDF7410BFFDB}"/>
              </a:ext>
            </a:extLst>
          </p:cNvPr>
          <p:cNvSpPr/>
          <p:nvPr/>
        </p:nvSpPr>
        <p:spPr>
          <a:xfrm>
            <a:off x="11691423" y="22930916"/>
            <a:ext cx="4704874" cy="3556783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0AAB5A46-5CA9-40A7-AE6F-DD247EACC275}"/>
              </a:ext>
            </a:extLst>
          </p:cNvPr>
          <p:cNvSpPr/>
          <p:nvPr/>
        </p:nvSpPr>
        <p:spPr>
          <a:xfrm>
            <a:off x="11691423" y="26608667"/>
            <a:ext cx="4704874" cy="202174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8E43891-24DC-4376-8461-F134C64C26F6}"/>
              </a:ext>
            </a:extLst>
          </p:cNvPr>
          <p:cNvSpPr txBox="1"/>
          <p:nvPr/>
        </p:nvSpPr>
        <p:spPr>
          <a:xfrm>
            <a:off x="11736405" y="26587097"/>
            <a:ext cx="4715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Data-driven metamaterials design</a:t>
            </a: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0D5B3C46-2A6A-4FFB-8245-A4BC021132E1}"/>
              </a:ext>
            </a:extLst>
          </p:cNvPr>
          <p:cNvSpPr/>
          <p:nvPr/>
        </p:nvSpPr>
        <p:spPr>
          <a:xfrm rot="12631629" flipH="1">
            <a:off x="10997363" y="21737980"/>
            <a:ext cx="6816676" cy="503675"/>
          </a:xfrm>
          <a:prstGeom prst="rightArrow">
            <a:avLst/>
          </a:prstGeom>
          <a:solidFill>
            <a:srgbClr val="BDD7EE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324716" y="23110937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MetaMine</a:t>
            </a:r>
            <a:r>
              <a:rPr lang="en-US" sz="2400" b="1" dirty="0">
                <a:latin typeface="Arial" panose="020B0604020202020204" pitchFamily="34" charset="0"/>
                <a:ea typeface="Source Sans Pro"/>
                <a:cs typeface="Arial" panose="020B0604020202020204" pitchFamily="34" charset="0"/>
                <a:sym typeface="Source Sans Pro"/>
              </a:rPr>
              <a:t> Data Case Study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09224" y="23285928"/>
            <a:ext cx="4642459" cy="157269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63898" y="24281906"/>
            <a:ext cx="3260868" cy="201168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62291" y="26636877"/>
            <a:ext cx="3218688" cy="2011680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2E5ACADE-341E-4814-BAAF-C07C53F1EBEE}"/>
              </a:ext>
            </a:extLst>
          </p:cNvPr>
          <p:cNvSpPr txBox="1"/>
          <p:nvPr/>
        </p:nvSpPr>
        <p:spPr>
          <a:xfrm>
            <a:off x="11742182" y="22958100"/>
            <a:ext cx="4265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Machine learning structure-property models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BCD9AE3A-9986-472F-887C-02CA74DE34D7}"/>
              </a:ext>
            </a:extLst>
          </p:cNvPr>
          <p:cNvSpPr/>
          <p:nvPr/>
        </p:nvSpPr>
        <p:spPr>
          <a:xfrm>
            <a:off x="9805756" y="24410196"/>
            <a:ext cx="16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88,000 2D unit cells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CD9AE3A-9986-472F-887C-02CA74DE34D7}"/>
              </a:ext>
            </a:extLst>
          </p:cNvPr>
          <p:cNvSpPr/>
          <p:nvPr/>
        </p:nvSpPr>
        <p:spPr>
          <a:xfrm>
            <a:off x="8462786" y="26412934"/>
            <a:ext cx="2644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8,000 3D unit cells</a:t>
            </a:r>
          </a:p>
        </p:txBody>
      </p:sp>
      <p:sp>
        <p:nvSpPr>
          <p:cNvPr id="87" name="Bent Arrow 19">
            <a:extLst>
              <a:ext uri="{FF2B5EF4-FFF2-40B4-BE49-F238E27FC236}">
                <a16:creationId xmlns:a16="http://schemas.microsoft.com/office/drawing/2014/main" id="{31A92136-A07B-444C-9CEA-2ED9CD4B5A30}"/>
              </a:ext>
            </a:extLst>
          </p:cNvPr>
          <p:cNvSpPr/>
          <p:nvPr/>
        </p:nvSpPr>
        <p:spPr>
          <a:xfrm rot="18855879" flipH="1" flipV="1">
            <a:off x="15977590" y="26292230"/>
            <a:ext cx="640080" cy="548640"/>
          </a:xfrm>
          <a:prstGeom prst="bentArrow">
            <a:avLst/>
          </a:prstGeom>
          <a:gradFill>
            <a:gsLst>
              <a:gs pos="0">
                <a:srgbClr val="C00000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78292" y="25023557"/>
            <a:ext cx="4320669" cy="1454553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2E5ACADE-341E-4814-BAAF-C07C53F1EBEE}"/>
              </a:ext>
            </a:extLst>
          </p:cNvPr>
          <p:cNvSpPr txBox="1"/>
          <p:nvPr/>
        </p:nvSpPr>
        <p:spPr>
          <a:xfrm>
            <a:off x="11742183" y="24690190"/>
            <a:ext cx="4557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Deep learning latent shape space </a:t>
            </a:r>
          </a:p>
        </p:txBody>
      </p:sp>
      <p:sp>
        <p:nvSpPr>
          <p:cNvPr id="86" name="Right Arrow 18">
            <a:extLst>
              <a:ext uri="{FF2B5EF4-FFF2-40B4-BE49-F238E27FC236}">
                <a16:creationId xmlns:a16="http://schemas.microsoft.com/office/drawing/2014/main" id="{65BABFF7-0E92-4CDE-8DB1-9812F5A09A43}"/>
              </a:ext>
            </a:extLst>
          </p:cNvPr>
          <p:cNvSpPr/>
          <p:nvPr/>
        </p:nvSpPr>
        <p:spPr>
          <a:xfrm rot="19480524">
            <a:off x="10834515" y="24690019"/>
            <a:ext cx="1280160" cy="274320"/>
          </a:xfrm>
          <a:prstGeom prst="rightArrow">
            <a:avLst/>
          </a:prstGeom>
          <a:gradFill flip="none" rotWithShape="1">
            <a:gsLst>
              <a:gs pos="0">
                <a:srgbClr val="0432FF"/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ight Arrow 18">
            <a:extLst>
              <a:ext uri="{FF2B5EF4-FFF2-40B4-BE49-F238E27FC236}">
                <a16:creationId xmlns:a16="http://schemas.microsoft.com/office/drawing/2014/main" id="{CBCF0A00-FD46-4A10-9FF6-4DC7A6F51B95}"/>
              </a:ext>
            </a:extLst>
          </p:cNvPr>
          <p:cNvSpPr/>
          <p:nvPr/>
        </p:nvSpPr>
        <p:spPr>
          <a:xfrm rot="2811571" flipV="1">
            <a:off x="10750768" y="26675883"/>
            <a:ext cx="1463040" cy="274320"/>
          </a:xfrm>
          <a:prstGeom prst="rightArrow">
            <a:avLst/>
          </a:prstGeom>
          <a:gradFill flip="none" rotWithShape="1">
            <a:gsLst>
              <a:gs pos="0">
                <a:srgbClr val="0432FF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AA607F7-D96E-44CA-94AB-E7554C7B6C74}"/>
              </a:ext>
            </a:extLst>
          </p:cNvPr>
          <p:cNvSpPr/>
          <p:nvPr/>
        </p:nvSpPr>
        <p:spPr>
          <a:xfrm>
            <a:off x="11865521" y="27101228"/>
            <a:ext cx="1382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Strain cloaking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5C607BC-EBCC-4A5C-A9A1-E8A7DCC3374A}"/>
              </a:ext>
            </a:extLst>
          </p:cNvPr>
          <p:cNvSpPr/>
          <p:nvPr/>
        </p:nvSpPr>
        <p:spPr>
          <a:xfrm>
            <a:off x="11436875" y="27889455"/>
            <a:ext cx="1804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 displacement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C690E9C-1227-4429-87D3-1D7F8AD7D8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256535" y="26982942"/>
            <a:ext cx="3082171" cy="1575823"/>
          </a:xfrm>
          <a:prstGeom prst="rect">
            <a:avLst/>
          </a:prstGeom>
        </p:spPr>
      </p:pic>
      <p:pic>
        <p:nvPicPr>
          <p:cNvPr id="81" name="Picture 2">
            <a:extLst>
              <a:ext uri="{FF2B5EF4-FFF2-40B4-BE49-F238E27FC236}">
                <a16:creationId xmlns:a16="http://schemas.microsoft.com/office/drawing/2014/main" id="{AB5B7E17-C9A9-4AD6-A1DE-EEC09E720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7786" y="23989728"/>
            <a:ext cx="4187575" cy="226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2B51597A-0C61-4E96-A74F-47224B6B1D20}"/>
              </a:ext>
            </a:extLst>
          </p:cNvPr>
          <p:cNvSpPr/>
          <p:nvPr/>
        </p:nvSpPr>
        <p:spPr>
          <a:xfrm>
            <a:off x="17984165" y="23680000"/>
            <a:ext cx="2718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cs typeface="Arial" panose="020B0604020202020204" pitchFamily="34" charset="0"/>
              </a:rPr>
              <a:t>Intelligent Characterization</a:t>
            </a:r>
            <a:endParaRPr lang="en-US" i="1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6C4CAE6-2AA4-4B93-AF92-7AB40D7B7769}"/>
              </a:ext>
            </a:extLst>
          </p:cNvPr>
          <p:cNvGrpSpPr/>
          <p:nvPr/>
        </p:nvGrpSpPr>
        <p:grpSpPr>
          <a:xfrm>
            <a:off x="17108842" y="26907997"/>
            <a:ext cx="4486093" cy="1749428"/>
            <a:chOff x="852807" y="4420332"/>
            <a:chExt cx="5715664" cy="2151486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D11DFA14-D194-41D5-A13B-9F38FB8E9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52807" y="4961279"/>
              <a:ext cx="1704976" cy="1552574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567552B1-2B16-415C-BCD2-3E93E92F2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863495" y="4961279"/>
              <a:ext cx="1704976" cy="1552575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BF1C52B1-D175-49FB-AD61-E732E6CAE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779075" y="4903316"/>
              <a:ext cx="1918375" cy="1668502"/>
            </a:xfrm>
            <a:prstGeom prst="rect">
              <a:avLst/>
            </a:prstGeom>
          </p:spPr>
        </p:pic>
        <p:sp>
          <p:nvSpPr>
            <p:cNvPr id="103" name="Arrow: Right 102">
              <a:extLst>
                <a:ext uri="{FF2B5EF4-FFF2-40B4-BE49-F238E27FC236}">
                  <a16:creationId xmlns:a16="http://schemas.microsoft.com/office/drawing/2014/main" id="{864A97BF-BCCA-4164-B65C-27AEB49122E7}"/>
                </a:ext>
              </a:extLst>
            </p:cNvPr>
            <p:cNvSpPr/>
            <p:nvPr/>
          </p:nvSpPr>
          <p:spPr>
            <a:xfrm>
              <a:off x="1513178" y="4420332"/>
              <a:ext cx="4472176" cy="482984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i="1" dirty="0">
                  <a:solidFill>
                    <a:schemeClr val="tx1"/>
                  </a:solidFill>
                </a:rPr>
                <a:t>Statistical Reconstruction</a:t>
              </a:r>
            </a:p>
          </p:txBody>
        </p: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D00155E-A0BB-47CF-A053-8C4FB98953A1}"/>
              </a:ext>
            </a:extLst>
          </p:cNvPr>
          <p:cNvSpPr/>
          <p:nvPr/>
        </p:nvSpPr>
        <p:spPr>
          <a:xfrm>
            <a:off x="16989899" y="26228515"/>
            <a:ext cx="4842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Help users select the appropriate MCR technique and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achieve microstructure information following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NanoMine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data schema.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" name="Graphic 12">
            <a:extLst>
              <a:ext uri="{FF2B5EF4-FFF2-40B4-BE49-F238E27FC236}">
                <a16:creationId xmlns:a16="http://schemas.microsoft.com/office/drawing/2014/main" id="{0C59F64C-A295-405C-9E4F-CA4C626E63A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8478566" y="29376622"/>
            <a:ext cx="3123989" cy="3123989"/>
          </a:xfrm>
          <a:prstGeom prst="rect">
            <a:avLst/>
          </a:prstGeom>
        </p:spPr>
      </p:pic>
      <p:pic>
        <p:nvPicPr>
          <p:cNvPr id="32" name="Picture 31" descr="A picture containing plate, drawing&#10;&#10;Description automatically generated">
            <a:extLst>
              <a:ext uri="{FF2B5EF4-FFF2-40B4-BE49-F238E27FC236}">
                <a16:creationId xmlns:a16="http://schemas.microsoft.com/office/drawing/2014/main" id="{844196A8-D36E-BB4E-AD16-9F512B2DC54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5112" y="31478843"/>
            <a:ext cx="4292826" cy="13489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4518E9-4C26-5E49-AF28-B541FEC1B65D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33758" y="29885540"/>
            <a:ext cx="5523316" cy="237269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C5EC562-8478-824B-BD86-778B65C94D0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23428" y="29084991"/>
            <a:ext cx="5168900" cy="1460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9E51E3A-589E-E241-AE85-5A929CB977B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782417" y="31417843"/>
            <a:ext cx="5544491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36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1118</TotalTime>
  <Words>445</Words>
  <Application>Microsoft Macintosh PowerPoint</Application>
  <PresentationFormat>Custom</PresentationFormat>
  <Paragraphs>44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Lato</vt:lpstr>
      <vt:lpstr>Lato Black</vt:lpstr>
      <vt:lpstr>Source Sans Pro</vt:lpstr>
      <vt:lpstr>Office Theme</vt:lpstr>
      <vt:lpstr>CSSI Element: Nanocomposites to Metamaterials: A Knowledge Graph Framework PI: L. C. Brinson,1 Co-PIs: C. Rudin,1 W. Chen,2 D. McGuinness,3 C. Daraio,4 L. Schadler5 Institutions: 1Duke University, 2Northwestern, 3Rensselaer Polytech. Inst., 4Caltech, 5Univ. Vermont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Song, Xiaohui Carol</dc:creator>
  <cp:lastModifiedBy>Cate Brinson, Ph.D.</cp:lastModifiedBy>
  <cp:revision>96</cp:revision>
  <dcterms:created xsi:type="dcterms:W3CDTF">2019-12-01T23:22:22Z</dcterms:created>
  <dcterms:modified xsi:type="dcterms:W3CDTF">2020-01-31T03:03:01Z</dcterms:modified>
</cp:coreProperties>
</file>