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43891200" cy="32918400"/>
  <p:notesSz cx="9144000" cy="6858000"/>
  <p:defaultTextStyle>
    <a:defPPr>
      <a:defRPr lang="en-GB"/>
    </a:defPPr>
    <a:lvl1pPr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mn-cs"/>
      </a:defRPr>
    </a:lvl1pPr>
    <a:lvl2pPr marL="4572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mn-cs"/>
      </a:defRPr>
    </a:lvl2pPr>
    <a:lvl3pPr marL="9144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mn-cs"/>
      </a:defRPr>
    </a:lvl3pPr>
    <a:lvl4pPr marL="13716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mn-cs"/>
      </a:defRPr>
    </a:lvl4pPr>
    <a:lvl5pPr marL="1828800" algn="l" defTabSz="457200"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Times New Roman" charset="0"/>
        <a:ea typeface="+mn-ea"/>
        <a:cs typeface="+mn-cs"/>
      </a:defRPr>
    </a:lvl5pPr>
    <a:lvl6pPr marL="2286000" algn="l" defTabSz="457200" rtl="0" eaLnBrk="1" latinLnBrk="0" hangingPunct="1">
      <a:defRPr sz="2400" kern="1200">
        <a:solidFill>
          <a:schemeClr val="bg1"/>
        </a:solidFill>
        <a:latin typeface="Times New Roman" charset="0"/>
        <a:ea typeface="+mn-ea"/>
        <a:cs typeface="+mn-cs"/>
      </a:defRPr>
    </a:lvl6pPr>
    <a:lvl7pPr marL="2743200" algn="l" defTabSz="457200" rtl="0" eaLnBrk="1" latinLnBrk="0" hangingPunct="1">
      <a:defRPr sz="2400" kern="1200">
        <a:solidFill>
          <a:schemeClr val="bg1"/>
        </a:solidFill>
        <a:latin typeface="Times New Roman" charset="0"/>
        <a:ea typeface="+mn-ea"/>
        <a:cs typeface="+mn-cs"/>
      </a:defRPr>
    </a:lvl7pPr>
    <a:lvl8pPr marL="3200400" algn="l" defTabSz="457200" rtl="0" eaLnBrk="1" latinLnBrk="0" hangingPunct="1">
      <a:defRPr sz="2400" kern="1200">
        <a:solidFill>
          <a:schemeClr val="bg1"/>
        </a:solidFill>
        <a:latin typeface="Times New Roman" charset="0"/>
        <a:ea typeface="+mn-ea"/>
        <a:cs typeface="+mn-cs"/>
      </a:defRPr>
    </a:lvl8pPr>
    <a:lvl9pPr marL="3657600" algn="l" defTabSz="4572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xmlns="">
        <p15:guide id="1" orient="horz" pos="243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00"/>
    <a:srgbClr val="00CE01"/>
    <a:srgbClr val="0042FF"/>
    <a:srgbClr val="C247C6"/>
    <a:srgbClr val="00F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176" autoAdjust="0"/>
    <p:restoredTop sz="99733" autoAdjust="0"/>
  </p:normalViewPr>
  <p:slideViewPr>
    <p:cSldViewPr>
      <p:cViewPr varScale="1">
        <p:scale>
          <a:sx n="41" d="100"/>
          <a:sy n="41" d="100"/>
        </p:scale>
        <p:origin x="-1248" y="-176"/>
      </p:cViewPr>
      <p:guideLst>
        <p:guide orient="horz" pos="243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emf"/><Relationship Id="rId8" Type="http://schemas.openxmlformats.org/officeDocument/2006/relationships/image" Target="../media/image8.emf"/><Relationship Id="rId1" Type="http://schemas.openxmlformats.org/officeDocument/2006/relationships/image" Target="../media/image1.emf"/><Relationship Id="rId2"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CE7DD682-5A5E-FB45-AC16-5DFF3B8B4FA0}" type="datetimeFigureOut">
              <a:rPr lang="en-US" smtClean="0"/>
              <a:t>1/27/20</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0F7265D-7C3F-A64A-AA28-F6025061D7DB}" type="slidenum">
              <a:rPr lang="en-US" smtClean="0"/>
              <a:t>‹#›</a:t>
            </a:fld>
            <a:endParaRPr lang="en-US" dirty="0"/>
          </a:p>
        </p:txBody>
      </p:sp>
    </p:spTree>
    <p:extLst>
      <p:ext uri="{BB962C8B-B14F-4D97-AF65-F5344CB8AC3E}">
        <p14:creationId xmlns:p14="http://schemas.microsoft.com/office/powerpoint/2010/main" val="2252963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0" y="522288"/>
            <a:ext cx="0" cy="0"/>
          </a:xfrm>
          <a:prstGeom prst="rect">
            <a:avLst/>
          </a:prstGeom>
          <a:noFill/>
          <a:ln w="9525">
            <a:noFill/>
            <a:round/>
            <a:headEnd/>
            <a:tailEnd/>
          </a:ln>
          <a:effectLst/>
        </p:spPr>
      </p:sp>
      <p:sp>
        <p:nvSpPr>
          <p:cNvPr id="2050" name="Rectangle 2"/>
          <p:cNvSpPr>
            <a:spLocks noGrp="1" noChangeArrowheads="1"/>
          </p:cNvSpPr>
          <p:nvPr>
            <p:ph type="body"/>
          </p:nvPr>
        </p:nvSpPr>
        <p:spPr bwMode="auto">
          <a:xfrm>
            <a:off x="914401" y="3257550"/>
            <a:ext cx="7313084" cy="308491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a:p>
        </p:txBody>
      </p:sp>
    </p:spTree>
    <p:extLst>
      <p:ext uri="{BB962C8B-B14F-4D97-AF65-F5344CB8AC3E}">
        <p14:creationId xmlns:p14="http://schemas.microsoft.com/office/powerpoint/2010/main" val="3026318773"/>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Grp="1" noRot="1" noChangeAspect="1" noChangeArrowheads="1"/>
          </p:cNvSpPr>
          <p:nvPr>
            <p:ph type="sldImg"/>
          </p:nvPr>
        </p:nvSpPr>
        <p:spPr bwMode="auto">
          <a:xfrm>
            <a:off x="2857500" y="522288"/>
            <a:ext cx="3429000" cy="2571750"/>
          </a:xfrm>
          <a:prstGeom prst="rect">
            <a:avLst/>
          </a:prstGeom>
          <a:solidFill>
            <a:srgbClr val="FFFFFF"/>
          </a:solidFill>
          <a:ln>
            <a:solidFill>
              <a:srgbClr val="000000"/>
            </a:solidFill>
            <a:miter lim="800000"/>
            <a:headEnd/>
            <a:tailEnd/>
          </a:ln>
        </p:spPr>
      </p:sp>
      <p:sp>
        <p:nvSpPr>
          <p:cNvPr id="4098" name="Text Box 2"/>
          <p:cNvSpPr txBox="1">
            <a:spLocks noGrp="1" noChangeArrowheads="1"/>
          </p:cNvSpPr>
          <p:nvPr>
            <p:ph type="body" idx="1"/>
          </p:nvPr>
        </p:nvSpPr>
        <p:spPr bwMode="auto">
          <a:xfrm>
            <a:off x="914400" y="3257550"/>
            <a:ext cx="7315200" cy="3086100"/>
          </a:xfrm>
          <a:prstGeom prst="rect">
            <a:avLst/>
          </a:prstGeom>
          <a:noFill/>
          <a:ln>
            <a:round/>
            <a:headEnd/>
            <a:tailEnd/>
          </a:ln>
        </p:spPr>
        <p:txBody>
          <a:bodyPr wrap="none" anchor="ctr">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279"/>
            <a:ext cx="37306250" cy="7056240"/>
          </a:xfrm>
        </p:spPr>
        <p:txBody>
          <a:bodyPr/>
          <a:lstStyle/>
          <a:p>
            <a:r>
              <a:rPr lang="en-US"/>
              <a:t>Click to edit Master title style</a:t>
            </a:r>
          </a:p>
        </p:txBody>
      </p:sp>
      <p:sp>
        <p:nvSpPr>
          <p:cNvPr id="3" name="Subtitle 2"/>
          <p:cNvSpPr>
            <a:spLocks noGrp="1"/>
          </p:cNvSpPr>
          <p:nvPr>
            <p:ph type="subTitle" idx="1"/>
          </p:nvPr>
        </p:nvSpPr>
        <p:spPr>
          <a:xfrm>
            <a:off x="6583363" y="18654118"/>
            <a:ext cx="30724475" cy="841176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smtClean="0"/>
            </a:lvl1pPr>
          </a:lstStyle>
          <a:p>
            <a:fld id="{539D4A33-FAAB-D945-BE35-FFD803F999A9}" type="slidenum">
              <a:rPr lang="en-GB"/>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smtClean="0"/>
            </a:lvl1pPr>
          </a:lstStyle>
          <a:p>
            <a:fld id="{A1F82639-C510-9642-9308-4CF7758E5EF8}" type="slidenum">
              <a:rPr lang="en-GB"/>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2163" y="2927152"/>
            <a:ext cx="9326562" cy="26331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0889" y="2927152"/>
            <a:ext cx="27828875" cy="26331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smtClean="0"/>
            </a:lvl1pPr>
          </a:lstStyle>
          <a:p>
            <a:fld id="{46C7ADB3-B4E9-7648-B49D-10DA4E1F5C29}" type="slidenum">
              <a:rPr lang="en-GB"/>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smtClean="0"/>
            </a:lvl1pPr>
          </a:lstStyle>
          <a:p>
            <a:fld id="{34680EC8-CB2C-0C43-B64B-FFA14E8F82DB}" type="slidenum">
              <a:rPr lang="en-GB"/>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2644"/>
            <a:ext cx="37307838" cy="653831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1744"/>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smtClean="0"/>
            </a:lvl1pPr>
          </a:lstStyle>
          <a:p>
            <a:fld id="{9DA5E16E-0127-8645-90DF-F5B335BF8AD4}" type="slidenum">
              <a:rPr lang="en-GB"/>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0889" y="9510118"/>
            <a:ext cx="18576925" cy="197488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0213" y="9510118"/>
            <a:ext cx="18578512" cy="197488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smtClean="0"/>
            </a:lvl1pPr>
          </a:lstStyle>
          <a:p>
            <a:fld id="{E84BB690-2075-9B4D-B1EF-C671E989DBD4}" type="slidenum">
              <a:rPr lang="en-GB"/>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8022"/>
            <a:ext cx="3950335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8779"/>
            <a:ext cx="19392900" cy="30700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8805"/>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9" y="7368779"/>
            <a:ext cx="19400837" cy="30700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9" y="10438805"/>
            <a:ext cx="19400837"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smtClean="0"/>
            </a:lvl1pPr>
          </a:lstStyle>
          <a:p>
            <a:fld id="{2122234A-4626-974A-BBF4-3C554504CF76}" type="slidenum">
              <a:rPr lang="en-GB"/>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smtClean="0"/>
            </a:lvl1pPr>
          </a:lstStyle>
          <a:p>
            <a:fld id="{5C37D7BF-649C-F047-B93B-BAEFD0A00364}" type="slidenum">
              <a:rPr lang="en-GB"/>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smtClean="0"/>
            </a:lvl1pPr>
          </a:lstStyle>
          <a:p>
            <a:fld id="{37DD126B-CE68-1245-BB44-D073919C0426}" type="slidenum">
              <a:rPr lang="en-GB"/>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0879"/>
            <a:ext cx="14439900" cy="55774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0879"/>
            <a:ext cx="24536400" cy="28094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362"/>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smtClean="0"/>
            </a:lvl1pPr>
          </a:lstStyle>
          <a:p>
            <a:fld id="{3273D5A4-024B-8C40-8CFC-1923EBD6A731}" type="slidenum">
              <a:rPr lang="en-GB"/>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4" y="23042166"/>
            <a:ext cx="26335037" cy="27217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4" y="2941440"/>
            <a:ext cx="26335037" cy="197506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602664" y="25763935"/>
            <a:ext cx="26335037" cy="38629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smtClean="0"/>
            </a:lvl1pPr>
          </a:lstStyle>
          <a:p>
            <a:fld id="{93627366-E16C-8949-8EE3-7F96CD534F85}" type="slidenum">
              <a:rPr lang="en-GB"/>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90889" y="2927152"/>
            <a:ext cx="37307837" cy="5484614"/>
          </a:xfrm>
          <a:prstGeom prst="rect">
            <a:avLst/>
          </a:prstGeom>
          <a:noFill/>
          <a:ln w="9525">
            <a:noFill/>
            <a:round/>
            <a:headEnd/>
            <a:tailEnd/>
          </a:ln>
          <a:effectLst/>
        </p:spPr>
        <p:txBody>
          <a:bodyPr vert="horz" wrap="square" lIns="-72720" tIns="209160" rIns="-72720" bIns="20916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90889" y="9510118"/>
            <a:ext cx="37307837" cy="19748897"/>
          </a:xfrm>
          <a:prstGeom prst="rect">
            <a:avLst/>
          </a:prstGeom>
          <a:noFill/>
          <a:ln w="9525">
            <a:noFill/>
            <a:round/>
            <a:headEnd/>
            <a:tailEnd/>
          </a:ln>
          <a:effectLst/>
        </p:spPr>
        <p:txBody>
          <a:bodyPr vert="horz" wrap="square" lIns="-72720" tIns="209160" rIns="-72720" bIns="2091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3290888" y="29991250"/>
            <a:ext cx="9144000" cy="2196703"/>
          </a:xfrm>
          <a:prstGeom prst="rect">
            <a:avLst/>
          </a:prstGeom>
          <a:noFill/>
          <a:ln w="9525">
            <a:noFill/>
            <a:round/>
            <a:headEnd/>
            <a:tailEnd/>
          </a:ln>
          <a:effectLst/>
        </p:spPr>
        <p:txBody>
          <a:bodyPr wrap="none" anchor="ctr">
            <a:prstTxWarp prst="textNoShape">
              <a:avLst/>
            </a:prstTxWarp>
          </a:bodyPr>
          <a:lstStyle/>
          <a:p>
            <a:endParaRPr lang="en-US" dirty="0"/>
          </a:p>
        </p:txBody>
      </p:sp>
      <p:sp>
        <p:nvSpPr>
          <p:cNvPr id="1028" name="Text Box 4"/>
          <p:cNvSpPr txBox="1">
            <a:spLocks noChangeArrowheads="1"/>
          </p:cNvSpPr>
          <p:nvPr/>
        </p:nvSpPr>
        <p:spPr bwMode="auto">
          <a:xfrm>
            <a:off x="14997113" y="29991250"/>
            <a:ext cx="13896975" cy="2196703"/>
          </a:xfrm>
          <a:prstGeom prst="rect">
            <a:avLst/>
          </a:prstGeom>
          <a:noFill/>
          <a:ln w="9525">
            <a:noFill/>
            <a:round/>
            <a:headEnd/>
            <a:tailEnd/>
          </a:ln>
          <a:effectLst/>
        </p:spPr>
        <p:txBody>
          <a:bodyPr wrap="none" anchor="ctr">
            <a:prstTxWarp prst="textNoShape">
              <a:avLst/>
            </a:prstTxWarp>
          </a:bodyPr>
          <a:lstStyle/>
          <a:p>
            <a:endParaRPr lang="en-US" dirty="0"/>
          </a:p>
        </p:txBody>
      </p:sp>
      <p:sp>
        <p:nvSpPr>
          <p:cNvPr id="1029" name="Rectangle 5"/>
          <p:cNvSpPr>
            <a:spLocks noGrp="1" noChangeArrowheads="1"/>
          </p:cNvSpPr>
          <p:nvPr>
            <p:ph type="sldNum"/>
          </p:nvPr>
        </p:nvSpPr>
        <p:spPr bwMode="auto">
          <a:xfrm>
            <a:off x="31456313" y="29991249"/>
            <a:ext cx="9142412" cy="2194917"/>
          </a:xfrm>
          <a:prstGeom prst="rect">
            <a:avLst/>
          </a:prstGeom>
          <a:noFill/>
          <a:ln w="9525">
            <a:noFill/>
            <a:round/>
            <a:headEnd/>
            <a:tailEnd/>
          </a:ln>
          <a:effectLst/>
        </p:spPr>
        <p:txBody>
          <a:bodyPr vert="horz" wrap="square" lIns="-72720" tIns="209160" rIns="-72720" bIns="20916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6400">
                <a:solidFill>
                  <a:srgbClr val="000000"/>
                </a:solidFill>
                <a:ea typeface="+mn-ea"/>
                <a:cs typeface="+mn-cs"/>
              </a:defRPr>
            </a:lvl1pPr>
          </a:lstStyle>
          <a:p>
            <a:fld id="{143719A9-61DD-D540-8F3D-F80A2AFF7B5A}"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5pPr>
      <a:lvl6pPr marL="457200"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6pPr>
      <a:lvl7pPr marL="914400"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7pPr>
      <a:lvl8pPr marL="1371600"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8pPr>
      <a:lvl9pPr marL="1828800" algn="ctr" defTabSz="457200" rtl="0" eaLnBrk="0" fontAlgn="base" hangingPunct="0">
        <a:lnSpc>
          <a:spcPct val="93000"/>
        </a:lnSpc>
        <a:spcBef>
          <a:spcPct val="0"/>
        </a:spcBef>
        <a:spcAft>
          <a:spcPct val="0"/>
        </a:spcAft>
        <a:buClr>
          <a:srgbClr val="000000"/>
        </a:buClr>
        <a:buSzPct val="100000"/>
        <a:buFont typeface="Times New Roman" charset="0"/>
        <a:defRPr sz="20100">
          <a:solidFill>
            <a:srgbClr val="000000"/>
          </a:solidFill>
          <a:latin typeface="Times New Roman" charset="0"/>
          <a:ea typeface="ＭＳ Ｐゴシック" charset="-128"/>
          <a:cs typeface="ＭＳ Ｐゴシック" charset="-128"/>
        </a:defRPr>
      </a:lvl9pPr>
    </p:titleStyle>
    <p:bodyStyle>
      <a:lvl1pPr marL="1565275" indent="-1565275" algn="l" defTabSz="457200" rtl="0" eaLnBrk="0" fontAlgn="base" hangingPunct="0">
        <a:lnSpc>
          <a:spcPct val="93000"/>
        </a:lnSpc>
        <a:spcBef>
          <a:spcPts val="3650"/>
        </a:spcBef>
        <a:spcAft>
          <a:spcPct val="0"/>
        </a:spcAft>
        <a:buClr>
          <a:srgbClr val="000000"/>
        </a:buClr>
        <a:buSzPct val="100000"/>
        <a:buFont typeface="Times New Roman" charset="0"/>
        <a:buChar char="•"/>
        <a:defRPr sz="14600">
          <a:solidFill>
            <a:srgbClr val="000000"/>
          </a:solidFill>
          <a:latin typeface="+mn-lt"/>
          <a:ea typeface="+mn-ea"/>
          <a:cs typeface="+mn-cs"/>
        </a:defRPr>
      </a:lvl1pPr>
      <a:lvl2pPr marL="3394075" indent="-1304925" algn="l" defTabSz="457200" rtl="0" eaLnBrk="0" fontAlgn="base" hangingPunct="0">
        <a:lnSpc>
          <a:spcPct val="93000"/>
        </a:lnSpc>
        <a:spcBef>
          <a:spcPts val="3200"/>
        </a:spcBef>
        <a:spcAft>
          <a:spcPct val="0"/>
        </a:spcAft>
        <a:buClr>
          <a:srgbClr val="000000"/>
        </a:buClr>
        <a:buSzPct val="100000"/>
        <a:buFont typeface="Times New Roman" charset="0"/>
        <a:buChar char="–"/>
        <a:defRPr sz="12800">
          <a:solidFill>
            <a:srgbClr val="000000"/>
          </a:solidFill>
          <a:latin typeface="+mn-lt"/>
          <a:ea typeface="+mn-ea"/>
          <a:cs typeface="+mn-cs"/>
        </a:defRPr>
      </a:lvl2pPr>
      <a:lvl3pPr marL="5222875" indent="-1044575" algn="l" defTabSz="457200" rtl="0" eaLnBrk="0" fontAlgn="base" hangingPunct="0">
        <a:lnSpc>
          <a:spcPct val="93000"/>
        </a:lnSpc>
        <a:spcBef>
          <a:spcPts val="2750"/>
        </a:spcBef>
        <a:spcAft>
          <a:spcPct val="0"/>
        </a:spcAft>
        <a:buClr>
          <a:srgbClr val="000000"/>
        </a:buClr>
        <a:buSzPct val="100000"/>
        <a:buFont typeface="Times New Roman" charset="0"/>
        <a:buChar char="•"/>
        <a:defRPr sz="11000">
          <a:solidFill>
            <a:srgbClr val="000000"/>
          </a:solidFill>
          <a:latin typeface="+mn-lt"/>
          <a:ea typeface="+mn-ea"/>
          <a:cs typeface="+mn-cs"/>
        </a:defRPr>
      </a:lvl3pPr>
      <a:lvl4pPr marL="7315200" indent="-1044575" algn="l" defTabSz="457200" rtl="0" eaLnBrk="0" fontAlgn="base" hangingPunct="0">
        <a:lnSpc>
          <a:spcPct val="93000"/>
        </a:lnSpc>
        <a:spcBef>
          <a:spcPts val="2275"/>
        </a:spcBef>
        <a:spcAft>
          <a:spcPct val="0"/>
        </a:spcAft>
        <a:buClr>
          <a:srgbClr val="000000"/>
        </a:buClr>
        <a:buSzPct val="100000"/>
        <a:buFont typeface="Times New Roman" charset="0"/>
        <a:buChar char="–"/>
        <a:defRPr sz="9100">
          <a:solidFill>
            <a:srgbClr val="000000"/>
          </a:solidFill>
          <a:latin typeface="+mn-lt"/>
          <a:ea typeface="+mn-ea"/>
          <a:cs typeface="+mn-cs"/>
        </a:defRPr>
      </a:lvl4pPr>
      <a:lvl5pPr marL="9402763" indent="-1044575" algn="l" defTabSz="457200" rtl="0" eaLnBrk="0" fontAlgn="base" hangingPunct="0">
        <a:lnSpc>
          <a:spcPct val="93000"/>
        </a:lnSpc>
        <a:spcBef>
          <a:spcPts val="2275"/>
        </a:spcBef>
        <a:spcAft>
          <a:spcPct val="0"/>
        </a:spcAft>
        <a:buClr>
          <a:srgbClr val="000000"/>
        </a:buClr>
        <a:buSzPct val="100000"/>
        <a:buFont typeface="Times New Roman" charset="0"/>
        <a:buChar char="»"/>
        <a:defRPr sz="9100">
          <a:solidFill>
            <a:srgbClr val="000000"/>
          </a:solidFill>
          <a:latin typeface="+mn-lt"/>
          <a:ea typeface="+mn-ea"/>
          <a:cs typeface="+mn-cs"/>
        </a:defRPr>
      </a:lvl5pPr>
      <a:lvl6pPr marL="9859963" indent="-1044575" algn="l" defTabSz="457200" rtl="0" eaLnBrk="0" fontAlgn="base" hangingPunct="0">
        <a:lnSpc>
          <a:spcPct val="93000"/>
        </a:lnSpc>
        <a:spcBef>
          <a:spcPts val="2275"/>
        </a:spcBef>
        <a:spcAft>
          <a:spcPct val="0"/>
        </a:spcAft>
        <a:buClr>
          <a:srgbClr val="000000"/>
        </a:buClr>
        <a:buSzPct val="100000"/>
        <a:buFont typeface="Times New Roman" charset="0"/>
        <a:buChar char="»"/>
        <a:defRPr sz="9100">
          <a:solidFill>
            <a:srgbClr val="000000"/>
          </a:solidFill>
          <a:latin typeface="+mn-lt"/>
          <a:ea typeface="+mn-ea"/>
          <a:cs typeface="+mn-cs"/>
        </a:defRPr>
      </a:lvl6pPr>
      <a:lvl7pPr marL="10317163" indent="-1044575" algn="l" defTabSz="457200" rtl="0" eaLnBrk="0" fontAlgn="base" hangingPunct="0">
        <a:lnSpc>
          <a:spcPct val="93000"/>
        </a:lnSpc>
        <a:spcBef>
          <a:spcPts val="2275"/>
        </a:spcBef>
        <a:spcAft>
          <a:spcPct val="0"/>
        </a:spcAft>
        <a:buClr>
          <a:srgbClr val="000000"/>
        </a:buClr>
        <a:buSzPct val="100000"/>
        <a:buFont typeface="Times New Roman" charset="0"/>
        <a:buChar char="»"/>
        <a:defRPr sz="9100">
          <a:solidFill>
            <a:srgbClr val="000000"/>
          </a:solidFill>
          <a:latin typeface="+mn-lt"/>
          <a:ea typeface="+mn-ea"/>
          <a:cs typeface="+mn-cs"/>
        </a:defRPr>
      </a:lvl7pPr>
      <a:lvl8pPr marL="10774363" indent="-1044575" algn="l" defTabSz="457200" rtl="0" eaLnBrk="0" fontAlgn="base" hangingPunct="0">
        <a:lnSpc>
          <a:spcPct val="93000"/>
        </a:lnSpc>
        <a:spcBef>
          <a:spcPts val="2275"/>
        </a:spcBef>
        <a:spcAft>
          <a:spcPct val="0"/>
        </a:spcAft>
        <a:buClr>
          <a:srgbClr val="000000"/>
        </a:buClr>
        <a:buSzPct val="100000"/>
        <a:buFont typeface="Times New Roman" charset="0"/>
        <a:buChar char="»"/>
        <a:defRPr sz="9100">
          <a:solidFill>
            <a:srgbClr val="000000"/>
          </a:solidFill>
          <a:latin typeface="+mn-lt"/>
          <a:ea typeface="+mn-ea"/>
          <a:cs typeface="+mn-cs"/>
        </a:defRPr>
      </a:lvl8pPr>
      <a:lvl9pPr marL="11231563" indent="-1044575" algn="l" defTabSz="457200" rtl="0" eaLnBrk="0" fontAlgn="base" hangingPunct="0">
        <a:lnSpc>
          <a:spcPct val="93000"/>
        </a:lnSpc>
        <a:spcBef>
          <a:spcPts val="2275"/>
        </a:spcBef>
        <a:spcAft>
          <a:spcPct val="0"/>
        </a:spcAft>
        <a:buClr>
          <a:srgbClr val="000000"/>
        </a:buClr>
        <a:buSzPct val="100000"/>
        <a:buFont typeface="Times New Roman" charset="0"/>
        <a:buChar char="»"/>
        <a:defRPr sz="91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emf"/><Relationship Id="rId14" Type="http://schemas.openxmlformats.org/officeDocument/2006/relationships/image" Target="../media/image15.emf"/><Relationship Id="rId15" Type="http://schemas.openxmlformats.org/officeDocument/2006/relationships/image" Target="../media/image16.emf"/><Relationship Id="rId16" Type="http://schemas.openxmlformats.org/officeDocument/2006/relationships/oleObject" Target="../embeddings/oleObject3.bin"/><Relationship Id="rId17" Type="http://schemas.openxmlformats.org/officeDocument/2006/relationships/image" Target="../media/image3.emf"/><Relationship Id="rId18" Type="http://schemas.openxmlformats.org/officeDocument/2006/relationships/oleObject" Target="../embeddings/oleObject4.bin"/><Relationship Id="rId19" Type="http://schemas.openxmlformats.org/officeDocument/2006/relationships/image" Target="../media/image4.emf"/><Relationship Id="rId50" Type="http://schemas.openxmlformats.org/officeDocument/2006/relationships/image" Target="../media/image39.wmf"/><Relationship Id="rId51" Type="http://schemas.openxmlformats.org/officeDocument/2006/relationships/image" Target="../media/image40.png"/><Relationship Id="rId52" Type="http://schemas.openxmlformats.org/officeDocument/2006/relationships/image" Target="../media/image41.png"/><Relationship Id="rId53" Type="http://schemas.openxmlformats.org/officeDocument/2006/relationships/image" Target="../media/image42.jpeg"/><Relationship Id="rId54" Type="http://schemas.openxmlformats.org/officeDocument/2006/relationships/image" Target="../media/image43.png"/><Relationship Id="rId55" Type="http://schemas.openxmlformats.org/officeDocument/2006/relationships/image" Target="../media/image44.png"/><Relationship Id="rId56" Type="http://schemas.openxmlformats.org/officeDocument/2006/relationships/image" Target="../media/image45.png"/><Relationship Id="rId57" Type="http://schemas.openxmlformats.org/officeDocument/2006/relationships/image" Target="../media/image46.png"/><Relationship Id="rId58" Type="http://schemas.openxmlformats.org/officeDocument/2006/relationships/image" Target="../media/image47.png"/><Relationship Id="rId59" Type="http://schemas.openxmlformats.org/officeDocument/2006/relationships/image" Target="../media/image48.png"/><Relationship Id="rId40" Type="http://schemas.openxmlformats.org/officeDocument/2006/relationships/image" Target="../media/image29.wmf"/><Relationship Id="rId41" Type="http://schemas.openxmlformats.org/officeDocument/2006/relationships/image" Target="../media/image30.wmf"/><Relationship Id="rId42" Type="http://schemas.openxmlformats.org/officeDocument/2006/relationships/image" Target="../media/image31.wmf"/><Relationship Id="rId43" Type="http://schemas.openxmlformats.org/officeDocument/2006/relationships/image" Target="../media/image32.png"/><Relationship Id="rId44" Type="http://schemas.openxmlformats.org/officeDocument/2006/relationships/image" Target="../media/image33.png"/><Relationship Id="rId45" Type="http://schemas.openxmlformats.org/officeDocument/2006/relationships/image" Target="../media/image34.png"/><Relationship Id="rId46" Type="http://schemas.openxmlformats.org/officeDocument/2006/relationships/image" Target="../media/image35.png"/><Relationship Id="rId47" Type="http://schemas.openxmlformats.org/officeDocument/2006/relationships/image" Target="../media/image36.png"/><Relationship Id="rId48" Type="http://schemas.openxmlformats.org/officeDocument/2006/relationships/image" Target="../media/image37.png"/><Relationship Id="rId49"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xml"/><Relationship Id="rId4" Type="http://schemas.openxmlformats.org/officeDocument/2006/relationships/image" Target="../media/image9.png"/><Relationship Id="rId5" Type="http://schemas.openxmlformats.org/officeDocument/2006/relationships/image" Target="../media/image10.emf"/><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oleObject" Target="../embeddings/oleObject1.bin"/><Relationship Id="rId9" Type="http://schemas.openxmlformats.org/officeDocument/2006/relationships/image" Target="../media/image1.emf"/><Relationship Id="rId30" Type="http://schemas.openxmlformats.org/officeDocument/2006/relationships/image" Target="../media/image8.emf"/><Relationship Id="rId31" Type="http://schemas.openxmlformats.org/officeDocument/2006/relationships/image" Target="../media/image20.png"/><Relationship Id="rId32" Type="http://schemas.openxmlformats.org/officeDocument/2006/relationships/image" Target="../media/image21.png"/><Relationship Id="rId33" Type="http://schemas.openxmlformats.org/officeDocument/2006/relationships/image" Target="../media/image22.png"/><Relationship Id="rId34" Type="http://schemas.openxmlformats.org/officeDocument/2006/relationships/image" Target="../media/image23.png"/><Relationship Id="rId35" Type="http://schemas.openxmlformats.org/officeDocument/2006/relationships/image" Target="../media/image24.png"/><Relationship Id="rId36" Type="http://schemas.openxmlformats.org/officeDocument/2006/relationships/image" Target="../media/image25.png"/><Relationship Id="rId37" Type="http://schemas.openxmlformats.org/officeDocument/2006/relationships/image" Target="../media/image26.png"/><Relationship Id="rId38" Type="http://schemas.openxmlformats.org/officeDocument/2006/relationships/image" Target="../media/image27.png"/><Relationship Id="rId39" Type="http://schemas.openxmlformats.org/officeDocument/2006/relationships/image" Target="../media/image28.png"/><Relationship Id="rId20" Type="http://schemas.openxmlformats.org/officeDocument/2006/relationships/oleObject" Target="../embeddings/oleObject5.bin"/><Relationship Id="rId21" Type="http://schemas.openxmlformats.org/officeDocument/2006/relationships/image" Target="../media/image5.emf"/><Relationship Id="rId22" Type="http://schemas.openxmlformats.org/officeDocument/2006/relationships/image" Target="../media/image17.png"/><Relationship Id="rId23" Type="http://schemas.openxmlformats.org/officeDocument/2006/relationships/image" Target="../media/image18.png"/><Relationship Id="rId24" Type="http://schemas.openxmlformats.org/officeDocument/2006/relationships/image" Target="../media/image19.png"/><Relationship Id="rId25" Type="http://schemas.openxmlformats.org/officeDocument/2006/relationships/oleObject" Target="../embeddings/oleObject6.bin"/><Relationship Id="rId26" Type="http://schemas.openxmlformats.org/officeDocument/2006/relationships/image" Target="../media/image6.emf"/><Relationship Id="rId27" Type="http://schemas.openxmlformats.org/officeDocument/2006/relationships/oleObject" Target="../embeddings/oleObject7.bin"/><Relationship Id="rId28" Type="http://schemas.openxmlformats.org/officeDocument/2006/relationships/image" Target="../media/image7.emf"/><Relationship Id="rId29" Type="http://schemas.openxmlformats.org/officeDocument/2006/relationships/oleObject" Target="../embeddings/oleObject8.bin"/><Relationship Id="rId10" Type="http://schemas.openxmlformats.org/officeDocument/2006/relationships/image" Target="../media/image13.emf"/><Relationship Id="rId11" Type="http://schemas.openxmlformats.org/officeDocument/2006/relationships/oleObject" Target="../embeddings/oleObject2.bin"/><Relationship Id="rId12"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8F56BF81-5DB2-FD45-8A35-90D2512EDACD}"/>
              </a:ext>
            </a:extLst>
          </p:cNvPr>
          <p:cNvPicPr>
            <a:picLocks noChangeAspect="1"/>
          </p:cNvPicPr>
          <p:nvPr/>
        </p:nvPicPr>
        <p:blipFill>
          <a:blip r:embed="rId4"/>
          <a:stretch>
            <a:fillRect/>
          </a:stretch>
        </p:blipFill>
        <p:spPr>
          <a:xfrm>
            <a:off x="16002000" y="29337000"/>
            <a:ext cx="4920688" cy="3381769"/>
          </a:xfrm>
          <a:prstGeom prst="rect">
            <a:avLst/>
          </a:prstGeom>
        </p:spPr>
      </p:pic>
      <p:sp>
        <p:nvSpPr>
          <p:cNvPr id="110" name="Text Box 4"/>
          <p:cNvSpPr txBox="1">
            <a:spLocks noChangeArrowheads="1"/>
          </p:cNvSpPr>
          <p:nvPr/>
        </p:nvSpPr>
        <p:spPr bwMode="auto">
          <a:xfrm>
            <a:off x="609600" y="24612600"/>
            <a:ext cx="21488400" cy="710067"/>
          </a:xfrm>
          <a:prstGeom prst="rect">
            <a:avLst/>
          </a:prstGeom>
          <a:noFill/>
          <a:ln w="9525">
            <a:noFill/>
            <a:round/>
            <a:headEnd/>
            <a:tailEnd/>
          </a:ln>
          <a:effectLst/>
        </p:spPr>
        <p:txBody>
          <a:bodyPr wrap="square" lIns="90000" tIns="46800" rIns="90000" bIns="46800">
            <a:prstTxWarp prst="textNoShape">
              <a:avLst/>
            </a:prstTxWarp>
            <a:spAutoFit/>
          </a:bodyPr>
          <a:lstStyle/>
          <a:p>
            <a:pPr>
              <a:lnSpc>
                <a:spcPct val="100000"/>
              </a:lnSpc>
              <a:spcBef>
                <a:spcPts val="3750"/>
              </a:spcBef>
              <a:buClr>
                <a:srgbClr val="00CC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a:solidFill>
                  <a:srgbClr val="FF6600"/>
                </a:solidFill>
                <a:latin typeface="Helvetica" charset="0"/>
                <a:ea typeface="ＭＳ Ｐゴシック" charset="-128"/>
                <a:cs typeface="ＭＳ Ｐゴシック" charset="-128"/>
              </a:rPr>
              <a:t>Propagation of Maximally Localized Wannier Functions</a:t>
            </a:r>
            <a:r>
              <a:rPr lang="en-GB" sz="3400" b="1" dirty="0">
                <a:solidFill>
                  <a:srgbClr val="FF6600"/>
                </a:solidFill>
                <a:latin typeface="Helvetica" charset="0"/>
                <a:ea typeface="ＭＳ Ｐゴシック" charset="-128"/>
                <a:cs typeface="ＭＳ Ｐゴシック" charset="-128"/>
              </a:rPr>
              <a:t>: </a:t>
            </a:r>
            <a:r>
              <a:rPr lang="en-GB" sz="3400" b="1" dirty="0" smtClean="0">
                <a:solidFill>
                  <a:srgbClr val="FF6600"/>
                </a:solidFill>
                <a:latin typeface="Helvetica" charset="0"/>
                <a:ea typeface="ＭＳ Ｐゴシック" charset="-128"/>
                <a:cs typeface="ＭＳ Ｐゴシック" charset="-128"/>
              </a:rPr>
              <a:t> </a:t>
            </a:r>
            <a:r>
              <a:rPr lang="en-GB" sz="3400" dirty="0" smtClean="0">
                <a:solidFill>
                  <a:srgbClr val="000000"/>
                </a:solidFill>
                <a:latin typeface="Helvetica" charset="0"/>
                <a:ea typeface="ＭＳ Ｐゴシック" charset="-128"/>
                <a:cs typeface="ＭＳ Ｐゴシック" charset="-128"/>
              </a:rPr>
              <a:t>J</a:t>
            </a:r>
            <a:r>
              <a:rPr lang="en-GB" sz="3400" dirty="0">
                <a:solidFill>
                  <a:srgbClr val="000000"/>
                </a:solidFill>
                <a:latin typeface="Helvetica" charset="0"/>
                <a:ea typeface="ＭＳ Ｐゴシック" charset="-128"/>
                <a:cs typeface="ＭＳ Ｐゴシック" charset="-128"/>
              </a:rPr>
              <a:t>. Chem. Phys. 150, 194113 (2019)</a:t>
            </a:r>
          </a:p>
        </p:txBody>
      </p:sp>
      <p:sp>
        <p:nvSpPr>
          <p:cNvPr id="113" name="Text Box 4"/>
          <p:cNvSpPr txBox="1">
            <a:spLocks noChangeArrowheads="1"/>
          </p:cNvSpPr>
          <p:nvPr/>
        </p:nvSpPr>
        <p:spPr bwMode="auto">
          <a:xfrm>
            <a:off x="23469600" y="7315200"/>
            <a:ext cx="20574000" cy="710067"/>
          </a:xfrm>
          <a:prstGeom prst="rect">
            <a:avLst/>
          </a:prstGeom>
          <a:noFill/>
          <a:ln w="9525">
            <a:noFill/>
            <a:round/>
            <a:headEnd/>
            <a:tailEnd/>
          </a:ln>
          <a:effectLst/>
        </p:spPr>
        <p:txBody>
          <a:bodyPr wrap="square" lIns="90000" tIns="46800" rIns="90000" bIns="46800">
            <a:prstTxWarp prst="textNoShape">
              <a:avLst/>
            </a:prstTxWarp>
            <a:spAutoFit/>
          </a:bodyPr>
          <a:lstStyle/>
          <a:p>
            <a:pPr>
              <a:lnSpc>
                <a:spcPct val="100000"/>
              </a:lnSpc>
              <a:spcBef>
                <a:spcPts val="3750"/>
              </a:spcBef>
              <a:buClr>
                <a:srgbClr val="00CC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a:solidFill>
                  <a:schemeClr val="accent2"/>
                </a:solidFill>
                <a:latin typeface="Helvetica" charset="0"/>
                <a:ea typeface="ＭＳ Ｐゴシック" charset="-128"/>
                <a:cs typeface="ＭＳ Ｐゴシック" charset="-128"/>
              </a:rPr>
              <a:t>Isolated Systems and High-energy excitations in PW-PP formulation: PBC </a:t>
            </a:r>
            <a:r>
              <a:rPr lang="en-GB" sz="4000" b="1" dirty="0" smtClean="0">
                <a:solidFill>
                  <a:schemeClr val="accent2"/>
                </a:solidFill>
                <a:latin typeface="Helvetica" charset="0"/>
                <a:ea typeface="ＭＳ Ｐゴシック" charset="-128"/>
                <a:cs typeface="ＭＳ Ｐゴシック" charset="-128"/>
              </a:rPr>
              <a:t>issue </a:t>
            </a:r>
            <a:endParaRPr lang="en-GB" sz="4000" b="1" dirty="0">
              <a:solidFill>
                <a:schemeClr val="accent2"/>
              </a:solidFill>
              <a:latin typeface="Helvetica" charset="0"/>
              <a:ea typeface="ＭＳ Ｐゴシック" charset="-128"/>
              <a:cs typeface="ＭＳ Ｐゴシック" charset="-128"/>
            </a:endParaRPr>
          </a:p>
        </p:txBody>
      </p:sp>
      <p:sp>
        <p:nvSpPr>
          <p:cNvPr id="29" name="TextBox 28"/>
          <p:cNvSpPr txBox="1"/>
          <p:nvPr/>
        </p:nvSpPr>
        <p:spPr>
          <a:xfrm>
            <a:off x="36842700" y="31208663"/>
            <a:ext cx="184666" cy="440120"/>
          </a:xfrm>
          <a:prstGeom prst="rect">
            <a:avLst/>
          </a:prstGeom>
          <a:noFill/>
        </p:spPr>
        <p:txBody>
          <a:bodyPr wrap="none" rtlCol="0">
            <a:spAutoFit/>
          </a:bodyPr>
          <a:lstStyle/>
          <a:p>
            <a:endParaRPr lang="en-US" dirty="0"/>
          </a:p>
        </p:txBody>
      </p:sp>
      <p:sp>
        <p:nvSpPr>
          <p:cNvPr id="149" name="Rounded Rectangle 148"/>
          <p:cNvSpPr/>
          <p:nvPr/>
        </p:nvSpPr>
        <p:spPr bwMode="auto">
          <a:xfrm>
            <a:off x="22631400" y="17449800"/>
            <a:ext cx="21058632" cy="14859000"/>
          </a:xfrm>
          <a:prstGeom prst="roundRect">
            <a:avLst/>
          </a:prstGeom>
          <a:noFill/>
          <a:ln w="762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dirty="0">
              <a:ln>
                <a:noFill/>
              </a:ln>
              <a:solidFill>
                <a:schemeClr val="bg1"/>
              </a:solidFill>
              <a:effectLst/>
              <a:latin typeface="Times New Roman" charset="0"/>
            </a:endParaRPr>
          </a:p>
        </p:txBody>
      </p:sp>
      <p:sp>
        <p:nvSpPr>
          <p:cNvPr id="148" name="Rounded Rectangle 147"/>
          <p:cNvSpPr/>
          <p:nvPr/>
        </p:nvSpPr>
        <p:spPr bwMode="auto">
          <a:xfrm>
            <a:off x="22631400" y="7239000"/>
            <a:ext cx="21159214" cy="9950704"/>
          </a:xfrm>
          <a:prstGeom prst="roundRect">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dirty="0">
              <a:ln>
                <a:noFill/>
              </a:ln>
              <a:solidFill>
                <a:schemeClr val="bg1"/>
              </a:solidFill>
              <a:effectLst/>
              <a:latin typeface="Times New Roman" charset="0"/>
            </a:endParaRPr>
          </a:p>
        </p:txBody>
      </p:sp>
      <p:sp>
        <p:nvSpPr>
          <p:cNvPr id="52" name="Rectangle 51"/>
          <p:cNvSpPr/>
          <p:nvPr/>
        </p:nvSpPr>
        <p:spPr>
          <a:xfrm>
            <a:off x="24079200" y="8153401"/>
            <a:ext cx="8382000" cy="2929623"/>
          </a:xfrm>
          <a:prstGeom prst="rect">
            <a:avLst/>
          </a:prstGeom>
        </p:spPr>
        <p:txBody>
          <a:bodyPr wrap="square">
            <a:spAutoFit/>
          </a:bodyPr>
          <a:lstStyle/>
          <a:p>
            <a:r>
              <a:rPr lang="it-IT" u="sng" dirty="0">
                <a:solidFill>
                  <a:schemeClr val="tx1"/>
                </a:solidFill>
                <a:latin typeface="Arial"/>
                <a:cs typeface="Arial"/>
              </a:rPr>
              <a:t>H</a:t>
            </a:r>
            <a:r>
              <a:rPr lang="it-IT" u="sng" baseline="-25000" dirty="0">
                <a:solidFill>
                  <a:schemeClr val="tx1"/>
                </a:solidFill>
                <a:latin typeface="Arial"/>
                <a:cs typeface="Arial"/>
              </a:rPr>
              <a:t>2</a:t>
            </a:r>
            <a:r>
              <a:rPr lang="it-IT" u="sng" dirty="0">
                <a:solidFill>
                  <a:schemeClr val="tx1"/>
                </a:solidFill>
                <a:latin typeface="Arial"/>
                <a:cs typeface="Arial"/>
              </a:rPr>
              <a:t>O molecule / L</a:t>
            </a:r>
            <a:r>
              <a:rPr lang="it-IT" u="sng" baseline="30000" dirty="0">
                <a:solidFill>
                  <a:schemeClr val="tx1"/>
                </a:solidFill>
                <a:latin typeface="Arial"/>
                <a:cs typeface="Arial"/>
              </a:rPr>
              <a:t>3</a:t>
            </a:r>
            <a:r>
              <a:rPr lang="it-IT" u="sng" dirty="0">
                <a:solidFill>
                  <a:schemeClr val="tx1"/>
                </a:solidFill>
                <a:latin typeface="Arial"/>
                <a:cs typeface="Arial"/>
              </a:rPr>
              <a:t> cubic cell / E</a:t>
            </a:r>
            <a:r>
              <a:rPr lang="it-IT" u="sng" baseline="-25000" dirty="0">
                <a:solidFill>
                  <a:schemeClr val="tx1"/>
                </a:solidFill>
                <a:latin typeface="Arial"/>
                <a:cs typeface="Arial"/>
              </a:rPr>
              <a:t>cut</a:t>
            </a:r>
            <a:r>
              <a:rPr lang="it-IT" u="sng" dirty="0">
                <a:solidFill>
                  <a:schemeClr val="tx1"/>
                </a:solidFill>
                <a:latin typeface="Arial"/>
                <a:cs typeface="Arial"/>
              </a:rPr>
              <a:t>=</a:t>
            </a:r>
            <a:r>
              <a:rPr lang="it-IT" u="sng" baseline="-25000" dirty="0">
                <a:solidFill>
                  <a:schemeClr val="tx1"/>
                </a:solidFill>
                <a:latin typeface="Arial"/>
                <a:cs typeface="Arial"/>
              </a:rPr>
              <a:t> </a:t>
            </a:r>
            <a:r>
              <a:rPr lang="it-IT" u="sng" dirty="0">
                <a:solidFill>
                  <a:schemeClr val="tx1"/>
                </a:solidFill>
                <a:latin typeface="Arial"/>
                <a:cs typeface="Arial"/>
              </a:rPr>
              <a:t>40 Ryd</a:t>
            </a:r>
          </a:p>
          <a:p>
            <a:endParaRPr lang="it-IT" sz="1000" dirty="0">
              <a:solidFill>
                <a:schemeClr val="tx1"/>
              </a:solidFill>
              <a:latin typeface="Arial"/>
              <a:cs typeface="Arial"/>
            </a:endParaRPr>
          </a:p>
          <a:p>
            <a:r>
              <a:rPr lang="it-IT" dirty="0">
                <a:solidFill>
                  <a:schemeClr val="tx1"/>
                </a:solidFill>
                <a:latin typeface="Arial"/>
                <a:cs typeface="Arial"/>
              </a:rPr>
              <a:t> </a:t>
            </a:r>
            <a:r>
              <a:rPr lang="it-IT" sz="2000" dirty="0">
                <a:solidFill>
                  <a:schemeClr val="tx1"/>
                </a:solidFill>
                <a:latin typeface="Arial"/>
                <a:cs typeface="Arial"/>
              </a:rPr>
              <a:t>    L		         N</a:t>
            </a:r>
            <a:r>
              <a:rPr lang="it-IT" sz="2000" baseline="-25000" dirty="0">
                <a:solidFill>
                  <a:schemeClr val="tx1"/>
                </a:solidFill>
                <a:latin typeface="Arial"/>
                <a:cs typeface="Arial"/>
              </a:rPr>
              <a:t>pw</a:t>
            </a:r>
          </a:p>
          <a:p>
            <a:r>
              <a:rPr lang="it-IT" sz="2000" dirty="0">
                <a:solidFill>
                  <a:schemeClr val="tx1"/>
                </a:solidFill>
                <a:latin typeface="Arial"/>
                <a:cs typeface="Arial"/>
              </a:rPr>
              <a:t>15 a.u. 	            15,092  (large enough for most g.s. properties)</a:t>
            </a:r>
          </a:p>
          <a:p>
            <a:r>
              <a:rPr lang="it-IT" sz="2000" dirty="0">
                <a:solidFill>
                  <a:schemeClr val="tx1"/>
                </a:solidFill>
                <a:latin typeface="Arial"/>
                <a:cs typeface="Arial"/>
              </a:rPr>
              <a:t>20 a.u. 	            35,112</a:t>
            </a:r>
          </a:p>
          <a:p>
            <a:r>
              <a:rPr lang="it-IT" sz="2000" dirty="0">
                <a:solidFill>
                  <a:schemeClr val="tx1"/>
                </a:solidFill>
                <a:latin typeface="Arial"/>
                <a:cs typeface="Arial"/>
              </a:rPr>
              <a:t>25 a.u. 	            68,200</a:t>
            </a:r>
          </a:p>
          <a:p>
            <a:r>
              <a:rPr lang="it-IT" sz="2000" dirty="0">
                <a:solidFill>
                  <a:schemeClr val="tx1"/>
                </a:solidFill>
                <a:latin typeface="Arial"/>
                <a:cs typeface="Arial"/>
              </a:rPr>
              <a:t>30 a.u. 	          116,952</a:t>
            </a:r>
          </a:p>
          <a:p>
            <a:r>
              <a:rPr lang="it-IT" sz="2000" dirty="0">
                <a:solidFill>
                  <a:schemeClr val="tx1"/>
                </a:solidFill>
                <a:latin typeface="Arial"/>
                <a:cs typeface="Arial"/>
              </a:rPr>
              <a:t>50 a.u. 	          535,936  (“reasonably” converged absorption spectrum)</a:t>
            </a:r>
          </a:p>
          <a:p>
            <a:r>
              <a:rPr lang="it-IT" sz="2000" dirty="0">
                <a:solidFill>
                  <a:schemeClr val="tx1"/>
                </a:solidFill>
                <a:latin typeface="Arial"/>
                <a:cs typeface="Arial"/>
              </a:rPr>
              <a:t>80 a.u. 	       2,196,348</a:t>
            </a:r>
          </a:p>
          <a:p>
            <a:r>
              <a:rPr lang="it-IT" sz="2000" dirty="0">
                <a:solidFill>
                  <a:schemeClr val="tx1"/>
                </a:solidFill>
                <a:latin typeface="Arial"/>
                <a:cs typeface="Arial"/>
              </a:rPr>
              <a:t>100 a.u.       4,286,568  (completely converged!)</a:t>
            </a:r>
            <a:endParaRPr lang="en-US" sz="2000" dirty="0">
              <a:solidFill>
                <a:schemeClr val="tx1"/>
              </a:solidFill>
              <a:latin typeface="Arial"/>
              <a:cs typeface="Arial"/>
            </a:endParaRPr>
          </a:p>
        </p:txBody>
      </p:sp>
      <p:sp>
        <p:nvSpPr>
          <p:cNvPr id="54" name="Rectangle 53"/>
          <p:cNvSpPr/>
          <p:nvPr/>
        </p:nvSpPr>
        <p:spPr>
          <a:xfrm>
            <a:off x="27889200" y="14859000"/>
            <a:ext cx="4765998" cy="783599"/>
          </a:xfrm>
          <a:prstGeom prst="rect">
            <a:avLst/>
          </a:prstGeom>
        </p:spPr>
        <p:txBody>
          <a:bodyPr wrap="none">
            <a:spAutoFit/>
          </a:bodyPr>
          <a:lstStyle/>
          <a:p>
            <a:r>
              <a:rPr lang="en-US" dirty="0">
                <a:solidFill>
                  <a:schemeClr val="tx1"/>
                </a:solidFill>
                <a:latin typeface="Gill Sans" charset="0"/>
                <a:ea typeface="Gill Sans" charset="0"/>
                <a:cs typeface="Gill Sans" charset="0"/>
              </a:rPr>
              <a:t>N</a:t>
            </a:r>
            <a:r>
              <a:rPr lang="en-US" baseline="-25000" dirty="0">
                <a:solidFill>
                  <a:schemeClr val="tx1"/>
                </a:solidFill>
                <a:latin typeface="Gill Sans" charset="0"/>
                <a:ea typeface="Gill Sans" charset="0"/>
                <a:cs typeface="Gill Sans" charset="0"/>
              </a:rPr>
              <a:t>pw </a:t>
            </a:r>
            <a:r>
              <a:rPr lang="en-US" dirty="0">
                <a:solidFill>
                  <a:schemeClr val="tx1"/>
                </a:solidFill>
                <a:latin typeface="Gill Sans" charset="0"/>
                <a:ea typeface="Gill Sans" charset="0"/>
                <a:cs typeface="Gill Sans" charset="0"/>
              </a:rPr>
              <a:t>: 15,092 PWs </a:t>
            </a:r>
            <a:r>
              <a:rPr lang="en-US" dirty="0">
                <a:solidFill>
                  <a:schemeClr val="tx1"/>
                </a:solidFill>
                <a:latin typeface="Wingdings"/>
                <a:ea typeface="Wingdings"/>
                <a:cs typeface="Wingdings"/>
                <a:sym typeface="Wingdings"/>
              </a:rPr>
              <a:t></a:t>
            </a:r>
            <a:r>
              <a:rPr lang="en-US" dirty="0">
                <a:solidFill>
                  <a:schemeClr val="tx1"/>
                </a:solidFill>
                <a:latin typeface="Gill Sans" charset="0"/>
                <a:ea typeface="Gill Sans" charset="0"/>
                <a:cs typeface="Gill Sans" charset="0"/>
              </a:rPr>
              <a:t> 4,286,568 PWs</a:t>
            </a:r>
          </a:p>
          <a:p>
            <a:r>
              <a:rPr lang="en-US" dirty="0">
                <a:solidFill>
                  <a:schemeClr val="tx1"/>
                </a:solidFill>
                <a:latin typeface="Arial"/>
                <a:cs typeface="Arial"/>
              </a:rPr>
              <a:t>~451 times more expensive!</a:t>
            </a:r>
            <a:endParaRPr lang="en-US" dirty="0">
              <a:solidFill>
                <a:schemeClr val="tx1"/>
              </a:solidFill>
              <a:latin typeface="Arial"/>
              <a:ea typeface="Gill Sans" charset="0"/>
              <a:cs typeface="Arial"/>
            </a:endParaRPr>
          </a:p>
        </p:txBody>
      </p:sp>
      <p:sp>
        <p:nvSpPr>
          <p:cNvPr id="55" name="Rectangle 54"/>
          <p:cNvSpPr/>
          <p:nvPr/>
        </p:nvSpPr>
        <p:spPr>
          <a:xfrm>
            <a:off x="22936200" y="15011400"/>
            <a:ext cx="4589101" cy="440120"/>
          </a:xfrm>
          <a:prstGeom prst="rect">
            <a:avLst/>
          </a:prstGeom>
        </p:spPr>
        <p:txBody>
          <a:bodyPr wrap="none">
            <a:spAutoFit/>
          </a:bodyPr>
          <a:lstStyle/>
          <a:p>
            <a:r>
              <a:rPr lang="en-US" dirty="0">
                <a:solidFill>
                  <a:schemeClr val="tx1"/>
                </a:solidFill>
                <a:latin typeface="Arial"/>
                <a:cs typeface="Arial"/>
              </a:rPr>
              <a:t>Scaling: </a:t>
            </a:r>
            <a:r>
              <a:rPr lang="en-US" i="1" dirty="0">
                <a:solidFill>
                  <a:schemeClr val="tx1"/>
                </a:solidFill>
                <a:latin typeface="Arial"/>
                <a:cs typeface="Arial"/>
              </a:rPr>
              <a:t>O (N</a:t>
            </a:r>
            <a:r>
              <a:rPr lang="en-US" i="1" baseline="-25000" dirty="0">
                <a:solidFill>
                  <a:schemeClr val="tx1"/>
                </a:solidFill>
                <a:latin typeface="Arial"/>
                <a:cs typeface="Arial"/>
              </a:rPr>
              <a:t>step</a:t>
            </a:r>
            <a:r>
              <a:rPr lang="en-US" i="1" dirty="0">
                <a:solidFill>
                  <a:schemeClr val="tx1"/>
                </a:solidFill>
                <a:latin typeface="Arial"/>
                <a:cs typeface="Arial"/>
              </a:rPr>
              <a:t>N</a:t>
            </a:r>
            <a:r>
              <a:rPr lang="en-US" i="1" baseline="-25000" dirty="0">
                <a:solidFill>
                  <a:schemeClr val="tx1"/>
                </a:solidFill>
                <a:latin typeface="Arial"/>
                <a:cs typeface="Arial"/>
              </a:rPr>
              <a:t>n+k</a:t>
            </a:r>
            <a:r>
              <a:rPr lang="en-US" i="1" dirty="0">
                <a:solidFill>
                  <a:schemeClr val="tx1"/>
                </a:solidFill>
                <a:latin typeface="Arial"/>
                <a:cs typeface="Arial"/>
              </a:rPr>
              <a:t>N</a:t>
            </a:r>
            <a:r>
              <a:rPr lang="en-US" i="1" baseline="-25000" dirty="0">
                <a:solidFill>
                  <a:schemeClr val="tx1"/>
                </a:solidFill>
                <a:latin typeface="Arial"/>
                <a:cs typeface="Arial"/>
              </a:rPr>
              <a:t>pw</a:t>
            </a:r>
            <a:r>
              <a:rPr lang="en-US" i="1" dirty="0">
                <a:solidFill>
                  <a:schemeClr val="tx1"/>
                </a:solidFill>
                <a:latin typeface="Arial"/>
                <a:cs typeface="Arial"/>
              </a:rPr>
              <a:t>logN</a:t>
            </a:r>
            <a:r>
              <a:rPr lang="en-US" i="1" baseline="-25000" dirty="0">
                <a:solidFill>
                  <a:schemeClr val="tx1"/>
                </a:solidFill>
                <a:latin typeface="Arial"/>
                <a:cs typeface="Arial"/>
              </a:rPr>
              <a:t>pw</a:t>
            </a:r>
            <a:r>
              <a:rPr lang="en-US" i="1" dirty="0">
                <a:solidFill>
                  <a:schemeClr val="tx1"/>
                </a:solidFill>
                <a:latin typeface="Arial"/>
                <a:cs typeface="Arial"/>
              </a:rPr>
              <a:t>)</a:t>
            </a:r>
          </a:p>
        </p:txBody>
      </p:sp>
      <p:pic>
        <p:nvPicPr>
          <p:cNvPr id="57" name="Picture 56"/>
          <p:cNvPicPr>
            <a:picLocks noChangeAspect="1"/>
          </p:cNvPicPr>
          <p:nvPr/>
        </p:nvPicPr>
        <p:blipFill>
          <a:blip r:embed="rId5"/>
          <a:stretch>
            <a:fillRect/>
          </a:stretch>
        </p:blipFill>
        <p:spPr>
          <a:xfrm>
            <a:off x="23469600" y="11430000"/>
            <a:ext cx="6477000" cy="3368041"/>
          </a:xfrm>
          <a:prstGeom prst="rect">
            <a:avLst/>
          </a:prstGeom>
        </p:spPr>
      </p:pic>
      <p:pic>
        <p:nvPicPr>
          <p:cNvPr id="58" name="Picture 57"/>
          <p:cNvPicPr>
            <a:picLocks noChangeAspect="1"/>
          </p:cNvPicPr>
          <p:nvPr/>
        </p:nvPicPr>
        <p:blipFill>
          <a:blip r:embed="rId6"/>
          <a:stretch>
            <a:fillRect/>
          </a:stretch>
        </p:blipFill>
        <p:spPr>
          <a:xfrm>
            <a:off x="27889200" y="12496800"/>
            <a:ext cx="1093751" cy="838200"/>
          </a:xfrm>
          <a:prstGeom prst="rect">
            <a:avLst/>
          </a:prstGeom>
        </p:spPr>
      </p:pic>
      <p:sp>
        <p:nvSpPr>
          <p:cNvPr id="59" name="Rectangle 58"/>
          <p:cNvSpPr/>
          <p:nvPr/>
        </p:nvSpPr>
        <p:spPr>
          <a:xfrm>
            <a:off x="28270200" y="11734800"/>
            <a:ext cx="1334213" cy="581980"/>
          </a:xfrm>
          <a:prstGeom prst="rect">
            <a:avLst/>
          </a:prstGeom>
          <a:solidFill>
            <a:srgbClr val="FFFFFF"/>
          </a:solidFill>
        </p:spPr>
        <p:txBody>
          <a:bodyPr wrap="none">
            <a:spAutoFit/>
          </a:bodyPr>
          <a:lstStyle/>
          <a:p>
            <a:r>
              <a:rPr lang="en-US" sz="1700" dirty="0">
                <a:solidFill>
                  <a:schemeClr val="tx1"/>
                </a:solidFill>
                <a:latin typeface="Arial"/>
                <a:cs typeface="Arial"/>
              </a:rPr>
              <a:t>L = 100 a.u.</a:t>
            </a:r>
          </a:p>
          <a:p>
            <a:r>
              <a:rPr lang="en-US" sz="1700" dirty="0">
                <a:solidFill>
                  <a:srgbClr val="FF0000"/>
                </a:solidFill>
                <a:latin typeface="Arial"/>
                <a:cs typeface="Arial"/>
              </a:rPr>
              <a:t>L = 15 a.u.</a:t>
            </a:r>
          </a:p>
        </p:txBody>
      </p:sp>
      <p:pic>
        <p:nvPicPr>
          <p:cNvPr id="12" name="Picture 11"/>
          <p:cNvPicPr>
            <a:picLocks noChangeAspect="1"/>
          </p:cNvPicPr>
          <p:nvPr/>
        </p:nvPicPr>
        <p:blipFill>
          <a:blip r:embed="rId7"/>
          <a:stretch>
            <a:fillRect/>
          </a:stretch>
        </p:blipFill>
        <p:spPr>
          <a:xfrm>
            <a:off x="30251400" y="11734800"/>
            <a:ext cx="2438400" cy="2360371"/>
          </a:xfrm>
          <a:prstGeom prst="rect">
            <a:avLst/>
          </a:prstGeom>
        </p:spPr>
      </p:pic>
      <p:graphicFrame>
        <p:nvGraphicFramePr>
          <p:cNvPr id="62" name="Object 6"/>
          <p:cNvGraphicFramePr>
            <a:graphicFrameLocks noChangeAspect="1"/>
          </p:cNvGraphicFramePr>
          <p:nvPr>
            <p:extLst>
              <p:ext uri="{D42A27DB-BD31-4B8C-83A1-F6EECF244321}">
                <p14:modId xmlns:p14="http://schemas.microsoft.com/office/powerpoint/2010/main" val="3863470553"/>
              </p:ext>
            </p:extLst>
          </p:nvPr>
        </p:nvGraphicFramePr>
        <p:xfrm>
          <a:off x="33756600" y="8807703"/>
          <a:ext cx="3613484" cy="609600"/>
        </p:xfrm>
        <a:graphic>
          <a:graphicData uri="http://schemas.openxmlformats.org/presentationml/2006/ole">
            <mc:AlternateContent xmlns:mc="http://schemas.openxmlformats.org/markup-compatibility/2006">
              <mc:Choice xmlns:v="urn:schemas-microsoft-com:vml" Requires="v">
                <p:oleObj spid="_x0000_s2256" name="Equation" r:id="rId8" imgW="1943100" imgH="330200" progId="Equation.3">
                  <p:embed/>
                </p:oleObj>
              </mc:Choice>
              <mc:Fallback>
                <p:oleObj name="Equation" r:id="rId8" imgW="1943100" imgH="330200" progId="Equation.3">
                  <p:embed/>
                  <p:pic>
                    <p:nvPicPr>
                      <p:cNvPr id="0" name=""/>
                      <p:cNvPicPr>
                        <a:picLocks noChangeAspect="1" noChangeArrowheads="1"/>
                      </p:cNvPicPr>
                      <p:nvPr/>
                    </p:nvPicPr>
                    <p:blipFill>
                      <a:blip r:embed="rId9"/>
                      <a:srcRect/>
                      <a:stretch>
                        <a:fillRect/>
                      </a:stretch>
                    </p:blipFill>
                    <p:spPr bwMode="auto">
                      <a:xfrm>
                        <a:off x="33756600" y="8807703"/>
                        <a:ext cx="3613484" cy="609600"/>
                      </a:xfrm>
                      <a:prstGeom prst="rect">
                        <a:avLst/>
                      </a:prstGeom>
                      <a:noFill/>
                      <a:ln>
                        <a:noFill/>
                      </a:ln>
                      <a:extLst/>
                    </p:spPr>
                  </p:pic>
                </p:oleObj>
              </mc:Fallback>
            </mc:AlternateContent>
          </a:graphicData>
        </a:graphic>
      </p:graphicFrame>
      <p:pic>
        <p:nvPicPr>
          <p:cNvPr id="61" name="Picture 60"/>
          <p:cNvPicPr>
            <a:picLocks noChangeAspect="1"/>
          </p:cNvPicPr>
          <p:nvPr/>
        </p:nvPicPr>
        <p:blipFill>
          <a:blip r:embed="rId10"/>
          <a:stretch>
            <a:fillRect/>
          </a:stretch>
        </p:blipFill>
        <p:spPr>
          <a:xfrm>
            <a:off x="33528000" y="10519668"/>
            <a:ext cx="4411418" cy="2293937"/>
          </a:xfrm>
          <a:prstGeom prst="rect">
            <a:avLst/>
          </a:prstGeom>
        </p:spPr>
      </p:pic>
      <p:graphicFrame>
        <p:nvGraphicFramePr>
          <p:cNvPr id="63" name="Object 6"/>
          <p:cNvGraphicFramePr>
            <a:graphicFrameLocks noChangeAspect="1"/>
          </p:cNvGraphicFramePr>
          <p:nvPr>
            <p:extLst>
              <p:ext uri="{D42A27DB-BD31-4B8C-83A1-F6EECF244321}">
                <p14:modId xmlns:p14="http://schemas.microsoft.com/office/powerpoint/2010/main" val="1785141345"/>
              </p:ext>
            </p:extLst>
          </p:nvPr>
        </p:nvGraphicFramePr>
        <p:xfrm>
          <a:off x="33756600" y="9631617"/>
          <a:ext cx="4491819" cy="914400"/>
        </p:xfrm>
        <a:graphic>
          <a:graphicData uri="http://schemas.openxmlformats.org/presentationml/2006/ole">
            <mc:AlternateContent xmlns:mc="http://schemas.openxmlformats.org/markup-compatibility/2006">
              <mc:Choice xmlns:v="urn:schemas-microsoft-com:vml" Requires="v">
                <p:oleObj spid="_x0000_s2257" name="Equation" r:id="rId11" imgW="2540000" imgH="520700" progId="Equation.3">
                  <p:embed/>
                </p:oleObj>
              </mc:Choice>
              <mc:Fallback>
                <p:oleObj name="Equation" r:id="rId11" imgW="2540000" imgH="520700" progId="Equation.3">
                  <p:embed/>
                  <p:pic>
                    <p:nvPicPr>
                      <p:cNvPr id="0" name=""/>
                      <p:cNvPicPr>
                        <a:picLocks noChangeAspect="1" noChangeArrowheads="1"/>
                      </p:cNvPicPr>
                      <p:nvPr/>
                    </p:nvPicPr>
                    <p:blipFill>
                      <a:blip r:embed="rId12"/>
                      <a:srcRect/>
                      <a:stretch>
                        <a:fillRect/>
                      </a:stretch>
                    </p:blipFill>
                    <p:spPr bwMode="auto">
                      <a:xfrm>
                        <a:off x="33756600" y="9631617"/>
                        <a:ext cx="4491819" cy="914400"/>
                      </a:xfrm>
                      <a:prstGeom prst="rect">
                        <a:avLst/>
                      </a:prstGeom>
                      <a:noFill/>
                      <a:ln>
                        <a:noFill/>
                      </a:ln>
                      <a:extLst/>
                    </p:spPr>
                  </p:pic>
                </p:oleObj>
              </mc:Fallback>
            </mc:AlternateContent>
          </a:graphicData>
        </a:graphic>
      </p:graphicFrame>
      <p:sp>
        <p:nvSpPr>
          <p:cNvPr id="64" name="Rectangle 63"/>
          <p:cNvSpPr/>
          <p:nvPr/>
        </p:nvSpPr>
        <p:spPr>
          <a:xfrm>
            <a:off x="37795200" y="8534400"/>
            <a:ext cx="5638800" cy="954620"/>
          </a:xfrm>
          <a:prstGeom prst="rect">
            <a:avLst/>
          </a:prstGeom>
          <a:noFill/>
          <a:ln>
            <a:solidFill>
              <a:schemeClr val="tx1"/>
            </a:solidFill>
          </a:ln>
        </p:spPr>
        <p:txBody>
          <a:bodyPr wrap="square">
            <a:spAutoFit/>
          </a:bodyPr>
          <a:lstStyle/>
          <a:p>
            <a:r>
              <a:rPr lang="en-US" sz="2000" dirty="0">
                <a:solidFill>
                  <a:schemeClr val="tx1"/>
                </a:solidFill>
                <a:latin typeface="Arial"/>
                <a:cs typeface="Arial"/>
              </a:rPr>
              <a:t>Fourier series expression is modified such</a:t>
            </a:r>
          </a:p>
          <a:p>
            <a:r>
              <a:rPr lang="en-US" sz="2000" dirty="0">
                <a:solidFill>
                  <a:schemeClr val="tx1"/>
                </a:solidFill>
                <a:latin typeface="Arial"/>
                <a:cs typeface="Arial"/>
              </a:rPr>
              <a:t>that correct behavior is satisfied (i.e. G(g)=1/g</a:t>
            </a:r>
            <a:r>
              <a:rPr lang="en-US" sz="2000" baseline="30000" dirty="0">
                <a:solidFill>
                  <a:schemeClr val="tx1"/>
                </a:solidFill>
                <a:latin typeface="Arial"/>
                <a:cs typeface="Arial"/>
              </a:rPr>
              <a:t>2</a:t>
            </a:r>
            <a:r>
              <a:rPr lang="en-US" sz="2000" dirty="0">
                <a:solidFill>
                  <a:schemeClr val="tx1"/>
                </a:solidFill>
                <a:latin typeface="Arial"/>
                <a:cs typeface="Arial"/>
              </a:rPr>
              <a:t>)</a:t>
            </a:r>
          </a:p>
          <a:p>
            <a:r>
              <a:rPr lang="en-US" sz="2000" dirty="0">
                <a:solidFill>
                  <a:schemeClr val="tx1"/>
                </a:solidFill>
                <a:latin typeface="Arial"/>
                <a:cs typeface="Arial"/>
              </a:rPr>
              <a:t>in the reciprocal space.</a:t>
            </a:r>
          </a:p>
        </p:txBody>
      </p:sp>
      <p:pic>
        <p:nvPicPr>
          <p:cNvPr id="65" name="Picture 64"/>
          <p:cNvPicPr>
            <a:picLocks noChangeAspect="1"/>
          </p:cNvPicPr>
          <p:nvPr/>
        </p:nvPicPr>
        <p:blipFill>
          <a:blip r:embed="rId13"/>
          <a:stretch>
            <a:fillRect/>
          </a:stretch>
        </p:blipFill>
        <p:spPr>
          <a:xfrm>
            <a:off x="38633400" y="10519668"/>
            <a:ext cx="4474298" cy="2326635"/>
          </a:xfrm>
          <a:prstGeom prst="rect">
            <a:avLst/>
          </a:prstGeom>
        </p:spPr>
      </p:pic>
      <p:sp>
        <p:nvSpPr>
          <p:cNvPr id="66" name="Rectangle 65"/>
          <p:cNvSpPr/>
          <p:nvPr/>
        </p:nvSpPr>
        <p:spPr>
          <a:xfrm>
            <a:off x="33680400" y="8001000"/>
            <a:ext cx="9426414" cy="783599"/>
          </a:xfrm>
          <a:prstGeom prst="rect">
            <a:avLst/>
          </a:prstGeom>
        </p:spPr>
        <p:txBody>
          <a:bodyPr wrap="square">
            <a:spAutoFit/>
          </a:bodyPr>
          <a:lstStyle/>
          <a:p>
            <a:pPr marL="342900" indent="-342900">
              <a:buFont typeface="Arial"/>
              <a:buChar char="•"/>
            </a:pPr>
            <a:r>
              <a:rPr lang="en-US" dirty="0">
                <a:solidFill>
                  <a:srgbClr val="C247C6"/>
                </a:solidFill>
                <a:latin typeface="Arial"/>
                <a:cs typeface="Arial"/>
              </a:rPr>
              <a:t>Spurious field</a:t>
            </a:r>
            <a:r>
              <a:rPr lang="en-US" b="1" dirty="0">
                <a:solidFill>
                  <a:srgbClr val="C247C6"/>
                </a:solidFill>
                <a:latin typeface="Arial"/>
                <a:cs typeface="Arial"/>
              </a:rPr>
              <a:t> </a:t>
            </a:r>
            <a:r>
              <a:rPr lang="en-US" dirty="0">
                <a:solidFill>
                  <a:srgbClr val="C247C6"/>
                </a:solidFill>
                <a:latin typeface="Arial"/>
                <a:cs typeface="Arial"/>
              </a:rPr>
              <a:t>(ω≥0) could be induced due to its periodic images for polarized system?  </a:t>
            </a:r>
          </a:p>
        </p:txBody>
      </p:sp>
      <p:sp>
        <p:nvSpPr>
          <p:cNvPr id="68" name="Rectangle 67"/>
          <p:cNvSpPr/>
          <p:nvPr/>
        </p:nvSpPr>
        <p:spPr>
          <a:xfrm>
            <a:off x="39471600" y="9798303"/>
            <a:ext cx="3183051" cy="550279"/>
          </a:xfrm>
          <a:prstGeom prst="rect">
            <a:avLst/>
          </a:prstGeom>
        </p:spPr>
        <p:txBody>
          <a:bodyPr wrap="none">
            <a:spAutoFit/>
          </a:bodyPr>
          <a:lstStyle/>
          <a:p>
            <a:r>
              <a:rPr lang="en-US" sz="1600" i="1" dirty="0">
                <a:solidFill>
                  <a:schemeClr val="tx1"/>
                </a:solidFill>
                <a:latin typeface="Arial" panose="020B0604020202020204" pitchFamily="34" charset="0"/>
                <a:cs typeface="Arial" panose="020B0604020202020204" pitchFamily="34" charset="0"/>
              </a:rPr>
              <a:t>Martyna and Tuckerman</a:t>
            </a:r>
          </a:p>
          <a:p>
            <a:r>
              <a:rPr lang="en-US" sz="1600" i="1" dirty="0">
                <a:solidFill>
                  <a:schemeClr val="tx1"/>
                </a:solidFill>
                <a:latin typeface="Arial" panose="020B0604020202020204" pitchFamily="34" charset="0"/>
                <a:cs typeface="Arial" panose="020B0604020202020204" pitchFamily="34" charset="0"/>
              </a:rPr>
              <a:t>J. Chem. Phys, 110, 2810 (1999)</a:t>
            </a:r>
          </a:p>
        </p:txBody>
      </p:sp>
      <p:sp>
        <p:nvSpPr>
          <p:cNvPr id="69" name="Rectangle 68"/>
          <p:cNvSpPr/>
          <p:nvPr/>
        </p:nvSpPr>
        <p:spPr>
          <a:xfrm>
            <a:off x="34576088" y="12084303"/>
            <a:ext cx="1390312" cy="353174"/>
          </a:xfrm>
          <a:prstGeom prst="rect">
            <a:avLst/>
          </a:prstGeom>
        </p:spPr>
        <p:txBody>
          <a:bodyPr wrap="none">
            <a:spAutoFit/>
          </a:bodyPr>
          <a:lstStyle/>
          <a:p>
            <a:r>
              <a:rPr lang="en-US" sz="1800" dirty="0">
                <a:solidFill>
                  <a:srgbClr val="008000"/>
                </a:solidFill>
                <a:latin typeface="Arial"/>
                <a:cs typeface="Arial"/>
              </a:rPr>
              <a:t>Very similar</a:t>
            </a:r>
          </a:p>
        </p:txBody>
      </p:sp>
      <p:sp>
        <p:nvSpPr>
          <p:cNvPr id="70" name="Rectangle 69"/>
          <p:cNvSpPr/>
          <p:nvPr/>
        </p:nvSpPr>
        <p:spPr>
          <a:xfrm>
            <a:off x="39700200" y="12112129"/>
            <a:ext cx="1044427" cy="353174"/>
          </a:xfrm>
          <a:prstGeom prst="rect">
            <a:avLst/>
          </a:prstGeom>
        </p:spPr>
        <p:txBody>
          <a:bodyPr wrap="none">
            <a:spAutoFit/>
          </a:bodyPr>
          <a:lstStyle/>
          <a:p>
            <a:r>
              <a:rPr lang="en-US" sz="1800" dirty="0">
                <a:solidFill>
                  <a:srgbClr val="008000"/>
                </a:solidFill>
                <a:latin typeface="Arial"/>
                <a:cs typeface="Arial"/>
              </a:rPr>
              <a:t>Identical</a:t>
            </a:r>
          </a:p>
        </p:txBody>
      </p:sp>
      <p:sp>
        <p:nvSpPr>
          <p:cNvPr id="71" name="Rectangle 70"/>
          <p:cNvSpPr/>
          <p:nvPr/>
        </p:nvSpPr>
        <p:spPr>
          <a:xfrm>
            <a:off x="36174294" y="10715987"/>
            <a:ext cx="1506398" cy="939052"/>
          </a:xfrm>
          <a:prstGeom prst="rect">
            <a:avLst/>
          </a:prstGeom>
          <a:solidFill>
            <a:schemeClr val="bg1"/>
          </a:solidFill>
        </p:spPr>
        <p:txBody>
          <a:bodyPr wrap="none">
            <a:spAutoFit/>
          </a:bodyPr>
          <a:lstStyle/>
          <a:p>
            <a:r>
              <a:rPr lang="en-US" sz="2000" dirty="0">
                <a:solidFill>
                  <a:schemeClr val="tx1"/>
                </a:solidFill>
                <a:latin typeface="Arial"/>
                <a:cs typeface="Arial"/>
              </a:rPr>
              <a:t>L=15 a.u. </a:t>
            </a:r>
          </a:p>
          <a:p>
            <a:endParaRPr lang="en-US" sz="1300" dirty="0">
              <a:solidFill>
                <a:schemeClr val="tx1"/>
              </a:solidFill>
              <a:latin typeface="Arial"/>
              <a:cs typeface="Arial"/>
            </a:endParaRPr>
          </a:p>
          <a:p>
            <a:r>
              <a:rPr lang="en-US" sz="1300" dirty="0">
                <a:solidFill>
                  <a:schemeClr val="tx1"/>
                </a:solidFill>
                <a:latin typeface="Arial"/>
                <a:cs typeface="Arial"/>
              </a:rPr>
              <a:t>w/   MT correction</a:t>
            </a:r>
          </a:p>
          <a:p>
            <a:r>
              <a:rPr lang="en-US" sz="1300" dirty="0">
                <a:solidFill>
                  <a:srgbClr val="FF0000"/>
                </a:solidFill>
                <a:latin typeface="Arial"/>
                <a:cs typeface="Arial"/>
              </a:rPr>
              <a:t>w/o MT correction</a:t>
            </a:r>
          </a:p>
        </p:txBody>
      </p:sp>
      <p:sp>
        <p:nvSpPr>
          <p:cNvPr id="72" name="Rectangle 71"/>
          <p:cNvSpPr/>
          <p:nvPr/>
        </p:nvSpPr>
        <p:spPr>
          <a:xfrm>
            <a:off x="41327676" y="10727584"/>
            <a:ext cx="1506398" cy="939052"/>
          </a:xfrm>
          <a:prstGeom prst="rect">
            <a:avLst/>
          </a:prstGeom>
          <a:solidFill>
            <a:schemeClr val="bg1"/>
          </a:solidFill>
        </p:spPr>
        <p:txBody>
          <a:bodyPr wrap="none">
            <a:spAutoFit/>
          </a:bodyPr>
          <a:lstStyle/>
          <a:p>
            <a:r>
              <a:rPr lang="en-US" sz="2000" dirty="0">
                <a:solidFill>
                  <a:schemeClr val="tx1"/>
                </a:solidFill>
                <a:latin typeface="Arial"/>
                <a:cs typeface="Arial"/>
              </a:rPr>
              <a:t>L=25 a.u. </a:t>
            </a:r>
          </a:p>
          <a:p>
            <a:endParaRPr lang="en-US" sz="1300" dirty="0">
              <a:solidFill>
                <a:schemeClr val="tx1"/>
              </a:solidFill>
              <a:latin typeface="Arial"/>
              <a:cs typeface="Arial"/>
            </a:endParaRPr>
          </a:p>
          <a:p>
            <a:r>
              <a:rPr lang="en-US" sz="1300" dirty="0">
                <a:solidFill>
                  <a:schemeClr val="tx1"/>
                </a:solidFill>
                <a:latin typeface="Arial"/>
                <a:cs typeface="Arial"/>
              </a:rPr>
              <a:t>w/   MT correction</a:t>
            </a:r>
          </a:p>
          <a:p>
            <a:r>
              <a:rPr lang="en-US" sz="1300" dirty="0">
                <a:solidFill>
                  <a:srgbClr val="FF0000"/>
                </a:solidFill>
                <a:latin typeface="Arial"/>
                <a:cs typeface="Arial"/>
              </a:rPr>
              <a:t>w/o MT correction</a:t>
            </a:r>
          </a:p>
        </p:txBody>
      </p:sp>
      <p:pic>
        <p:nvPicPr>
          <p:cNvPr id="73" name="Picture 72"/>
          <p:cNvPicPr>
            <a:picLocks noChangeAspect="1"/>
          </p:cNvPicPr>
          <p:nvPr/>
        </p:nvPicPr>
        <p:blipFill>
          <a:blip r:embed="rId14"/>
          <a:stretch>
            <a:fillRect/>
          </a:stretch>
        </p:blipFill>
        <p:spPr>
          <a:xfrm>
            <a:off x="38023801" y="14751304"/>
            <a:ext cx="4495800" cy="2337816"/>
          </a:xfrm>
          <a:prstGeom prst="rect">
            <a:avLst/>
          </a:prstGeom>
        </p:spPr>
      </p:pic>
      <p:pic>
        <p:nvPicPr>
          <p:cNvPr id="74" name="Picture 73"/>
          <p:cNvPicPr>
            <a:picLocks noChangeAspect="1"/>
          </p:cNvPicPr>
          <p:nvPr/>
        </p:nvPicPr>
        <p:blipFill>
          <a:blip r:embed="rId15"/>
          <a:stretch>
            <a:fillRect/>
          </a:stretch>
        </p:blipFill>
        <p:spPr>
          <a:xfrm>
            <a:off x="33527999" y="14746862"/>
            <a:ext cx="4551231" cy="2366641"/>
          </a:xfrm>
          <a:prstGeom prst="rect">
            <a:avLst/>
          </a:prstGeom>
        </p:spPr>
      </p:pic>
      <p:sp>
        <p:nvSpPr>
          <p:cNvPr id="75" name="Rectangle 74"/>
          <p:cNvSpPr/>
          <p:nvPr/>
        </p:nvSpPr>
        <p:spPr>
          <a:xfrm>
            <a:off x="33604200" y="12816499"/>
            <a:ext cx="9906000" cy="783599"/>
          </a:xfrm>
          <a:prstGeom prst="rect">
            <a:avLst/>
          </a:prstGeom>
        </p:spPr>
        <p:txBody>
          <a:bodyPr wrap="square">
            <a:spAutoFit/>
          </a:bodyPr>
          <a:lstStyle/>
          <a:p>
            <a:pPr marL="342900" indent="-342900">
              <a:buFont typeface="Arial"/>
              <a:buChar char="•"/>
            </a:pPr>
            <a:r>
              <a:rPr lang="en-US" dirty="0">
                <a:solidFill>
                  <a:srgbClr val="00B800"/>
                </a:solidFill>
                <a:latin typeface="Arial"/>
                <a:cs typeface="Arial"/>
              </a:rPr>
              <a:t>“Ejected” electrons could “hit” the boundary, interfering with their periodic images ?</a:t>
            </a:r>
          </a:p>
        </p:txBody>
      </p:sp>
      <p:sp>
        <p:nvSpPr>
          <p:cNvPr id="76" name="Rectangle 75"/>
          <p:cNvSpPr/>
          <p:nvPr/>
        </p:nvSpPr>
        <p:spPr>
          <a:xfrm>
            <a:off x="37719000" y="13257617"/>
            <a:ext cx="5943600" cy="610783"/>
          </a:xfrm>
          <a:prstGeom prst="rect">
            <a:avLst/>
          </a:prstGeom>
          <a:ln>
            <a:solidFill>
              <a:schemeClr val="tx1"/>
            </a:solidFill>
          </a:ln>
        </p:spPr>
        <p:txBody>
          <a:bodyPr wrap="square">
            <a:spAutoFit/>
          </a:bodyPr>
          <a:lstStyle/>
          <a:p>
            <a:r>
              <a:rPr lang="en-US" sz="1800" dirty="0">
                <a:solidFill>
                  <a:schemeClr val="tx1"/>
                </a:solidFill>
                <a:latin typeface="Arial"/>
                <a:cs typeface="Arial"/>
              </a:rPr>
              <a:t>A small region near the boundary for absorbing electrons is added with complex absorbing potential (CAP).</a:t>
            </a:r>
          </a:p>
        </p:txBody>
      </p:sp>
      <p:graphicFrame>
        <p:nvGraphicFramePr>
          <p:cNvPr id="77" name="Object 6"/>
          <p:cNvGraphicFramePr>
            <a:graphicFrameLocks noChangeAspect="1"/>
          </p:cNvGraphicFramePr>
          <p:nvPr>
            <p:extLst>
              <p:ext uri="{D42A27DB-BD31-4B8C-83A1-F6EECF244321}">
                <p14:modId xmlns:p14="http://schemas.microsoft.com/office/powerpoint/2010/main" val="1060765693"/>
              </p:ext>
            </p:extLst>
          </p:nvPr>
        </p:nvGraphicFramePr>
        <p:xfrm>
          <a:off x="33604200" y="13836903"/>
          <a:ext cx="3495675" cy="1041400"/>
        </p:xfrm>
        <a:graphic>
          <a:graphicData uri="http://schemas.openxmlformats.org/presentationml/2006/ole">
            <mc:AlternateContent xmlns:mc="http://schemas.openxmlformats.org/markup-compatibility/2006">
              <mc:Choice xmlns:v="urn:schemas-microsoft-com:vml" Requires="v">
                <p:oleObj spid="_x0000_s2258" name="Equation" r:id="rId16" imgW="2374900" imgH="711200" progId="Equation.3">
                  <p:embed/>
                </p:oleObj>
              </mc:Choice>
              <mc:Fallback>
                <p:oleObj name="Equation" r:id="rId16" imgW="2374900" imgH="711200" progId="Equation.3">
                  <p:embed/>
                  <p:pic>
                    <p:nvPicPr>
                      <p:cNvPr id="0" name=""/>
                      <p:cNvPicPr>
                        <a:picLocks noChangeAspect="1" noChangeArrowheads="1"/>
                      </p:cNvPicPr>
                      <p:nvPr/>
                    </p:nvPicPr>
                    <p:blipFill>
                      <a:blip r:embed="rId17"/>
                      <a:srcRect/>
                      <a:stretch>
                        <a:fillRect/>
                      </a:stretch>
                    </p:blipFill>
                    <p:spPr bwMode="auto">
                      <a:xfrm>
                        <a:off x="33604200" y="13836903"/>
                        <a:ext cx="3495675" cy="1041400"/>
                      </a:xfrm>
                      <a:prstGeom prst="rect">
                        <a:avLst/>
                      </a:prstGeom>
                      <a:noFill/>
                      <a:ln>
                        <a:noFill/>
                      </a:ln>
                      <a:extLst/>
                    </p:spPr>
                  </p:pic>
                </p:oleObj>
              </mc:Fallback>
            </mc:AlternateContent>
          </a:graphicData>
        </a:graphic>
      </p:graphicFrame>
      <p:graphicFrame>
        <p:nvGraphicFramePr>
          <p:cNvPr id="80" name="Object 6"/>
          <p:cNvGraphicFramePr>
            <a:graphicFrameLocks noChangeAspect="1"/>
          </p:cNvGraphicFramePr>
          <p:nvPr>
            <p:extLst>
              <p:ext uri="{D42A27DB-BD31-4B8C-83A1-F6EECF244321}">
                <p14:modId xmlns:p14="http://schemas.microsoft.com/office/powerpoint/2010/main" val="545602723"/>
              </p:ext>
            </p:extLst>
          </p:nvPr>
        </p:nvGraphicFramePr>
        <p:xfrm>
          <a:off x="37185600" y="13913103"/>
          <a:ext cx="1027112" cy="296862"/>
        </p:xfrm>
        <a:graphic>
          <a:graphicData uri="http://schemas.openxmlformats.org/presentationml/2006/ole">
            <mc:AlternateContent xmlns:mc="http://schemas.openxmlformats.org/markup-compatibility/2006">
              <mc:Choice xmlns:v="urn:schemas-microsoft-com:vml" Requires="v">
                <p:oleObj spid="_x0000_s2259" name="Equation" r:id="rId18" imgW="698500" imgH="203200" progId="Equation.3">
                  <p:embed/>
                </p:oleObj>
              </mc:Choice>
              <mc:Fallback>
                <p:oleObj name="Equation" r:id="rId18" imgW="698500" imgH="203200" progId="Equation.3">
                  <p:embed/>
                  <p:pic>
                    <p:nvPicPr>
                      <p:cNvPr id="0" name=""/>
                      <p:cNvPicPr>
                        <a:picLocks noChangeAspect="1" noChangeArrowheads="1"/>
                      </p:cNvPicPr>
                      <p:nvPr/>
                    </p:nvPicPr>
                    <p:blipFill>
                      <a:blip r:embed="rId19"/>
                      <a:srcRect/>
                      <a:stretch>
                        <a:fillRect/>
                      </a:stretch>
                    </p:blipFill>
                    <p:spPr bwMode="auto">
                      <a:xfrm>
                        <a:off x="37185600" y="13913103"/>
                        <a:ext cx="1027112" cy="296862"/>
                      </a:xfrm>
                      <a:prstGeom prst="rect">
                        <a:avLst/>
                      </a:prstGeom>
                      <a:noFill/>
                      <a:ln>
                        <a:noFill/>
                      </a:ln>
                      <a:extLst/>
                    </p:spPr>
                  </p:pic>
                </p:oleObj>
              </mc:Fallback>
            </mc:AlternateContent>
          </a:graphicData>
        </a:graphic>
      </p:graphicFrame>
      <p:graphicFrame>
        <p:nvGraphicFramePr>
          <p:cNvPr id="81" name="Object 6"/>
          <p:cNvGraphicFramePr>
            <a:graphicFrameLocks noChangeAspect="1"/>
          </p:cNvGraphicFramePr>
          <p:nvPr>
            <p:extLst>
              <p:ext uri="{D42A27DB-BD31-4B8C-83A1-F6EECF244321}">
                <p14:modId xmlns:p14="http://schemas.microsoft.com/office/powerpoint/2010/main" val="3085491298"/>
              </p:ext>
            </p:extLst>
          </p:nvPr>
        </p:nvGraphicFramePr>
        <p:xfrm>
          <a:off x="37185600" y="14377651"/>
          <a:ext cx="1587500" cy="296863"/>
        </p:xfrm>
        <a:graphic>
          <a:graphicData uri="http://schemas.openxmlformats.org/presentationml/2006/ole">
            <mc:AlternateContent xmlns:mc="http://schemas.openxmlformats.org/markup-compatibility/2006">
              <mc:Choice xmlns:v="urn:schemas-microsoft-com:vml" Requires="v">
                <p:oleObj spid="_x0000_s2260" name="Equation" r:id="rId20" imgW="1079500" imgH="203200" progId="Equation.3">
                  <p:embed/>
                </p:oleObj>
              </mc:Choice>
              <mc:Fallback>
                <p:oleObj name="Equation" r:id="rId20" imgW="1079500" imgH="203200" progId="Equation.3">
                  <p:embed/>
                  <p:pic>
                    <p:nvPicPr>
                      <p:cNvPr id="0" name=""/>
                      <p:cNvPicPr>
                        <a:picLocks noChangeAspect="1" noChangeArrowheads="1"/>
                      </p:cNvPicPr>
                      <p:nvPr/>
                    </p:nvPicPr>
                    <p:blipFill>
                      <a:blip r:embed="rId21"/>
                      <a:srcRect/>
                      <a:stretch>
                        <a:fillRect/>
                      </a:stretch>
                    </p:blipFill>
                    <p:spPr bwMode="auto">
                      <a:xfrm>
                        <a:off x="37185600" y="14377651"/>
                        <a:ext cx="1587500" cy="296863"/>
                      </a:xfrm>
                      <a:prstGeom prst="rect">
                        <a:avLst/>
                      </a:prstGeom>
                      <a:noFill/>
                      <a:ln>
                        <a:noFill/>
                      </a:ln>
                      <a:extLst/>
                    </p:spPr>
                  </p:pic>
                </p:oleObj>
              </mc:Fallback>
            </mc:AlternateContent>
          </a:graphicData>
        </a:graphic>
      </p:graphicFrame>
      <p:sp>
        <p:nvSpPr>
          <p:cNvPr id="84" name="Rectangle 83"/>
          <p:cNvSpPr/>
          <p:nvPr/>
        </p:nvSpPr>
        <p:spPr>
          <a:xfrm>
            <a:off x="38938200" y="14097000"/>
            <a:ext cx="4606121" cy="324191"/>
          </a:xfrm>
          <a:prstGeom prst="rect">
            <a:avLst/>
          </a:prstGeom>
        </p:spPr>
        <p:txBody>
          <a:bodyPr wrap="none">
            <a:spAutoFit/>
          </a:bodyPr>
          <a:lstStyle/>
          <a:p>
            <a:r>
              <a:rPr lang="en-US" sz="1600" i="1" dirty="0">
                <a:solidFill>
                  <a:schemeClr val="tx1"/>
                </a:solidFill>
                <a:latin typeface="Arial"/>
                <a:cs typeface="Arial"/>
              </a:rPr>
              <a:t>Yabana, et al, Phys. Stat. Sol., 243, 1121 (2006)</a:t>
            </a:r>
          </a:p>
        </p:txBody>
      </p:sp>
      <p:sp>
        <p:nvSpPr>
          <p:cNvPr id="85" name="Rectangle 84"/>
          <p:cNvSpPr/>
          <p:nvPr/>
        </p:nvSpPr>
        <p:spPr>
          <a:xfrm>
            <a:off x="34366200" y="16379329"/>
            <a:ext cx="2403948" cy="353174"/>
          </a:xfrm>
          <a:prstGeom prst="rect">
            <a:avLst/>
          </a:prstGeom>
        </p:spPr>
        <p:txBody>
          <a:bodyPr wrap="none">
            <a:spAutoFit/>
          </a:bodyPr>
          <a:lstStyle/>
          <a:p>
            <a:r>
              <a:rPr lang="en-US" sz="1800" dirty="0">
                <a:solidFill>
                  <a:srgbClr val="008000"/>
                </a:solidFill>
                <a:latin typeface="Arial"/>
                <a:cs typeface="Arial"/>
              </a:rPr>
              <a:t>Similar, some wiggles</a:t>
            </a:r>
          </a:p>
        </p:txBody>
      </p:sp>
      <p:sp>
        <p:nvSpPr>
          <p:cNvPr id="87" name="Rectangle 86"/>
          <p:cNvSpPr/>
          <p:nvPr/>
        </p:nvSpPr>
        <p:spPr>
          <a:xfrm>
            <a:off x="35824857" y="14953092"/>
            <a:ext cx="1959485" cy="652820"/>
          </a:xfrm>
          <a:prstGeom prst="rect">
            <a:avLst/>
          </a:prstGeom>
          <a:solidFill>
            <a:schemeClr val="bg1"/>
          </a:solidFill>
        </p:spPr>
        <p:txBody>
          <a:bodyPr wrap="none">
            <a:spAutoFit/>
          </a:bodyPr>
          <a:lstStyle/>
          <a:p>
            <a:r>
              <a:rPr lang="en-US" sz="1300" dirty="0">
                <a:solidFill>
                  <a:schemeClr val="tx1"/>
                </a:solidFill>
                <a:latin typeface="Arial"/>
                <a:cs typeface="Arial"/>
              </a:rPr>
              <a:t>L=100 a.u.  (converged)</a:t>
            </a:r>
          </a:p>
          <a:p>
            <a:r>
              <a:rPr lang="en-US" sz="1300" dirty="0">
                <a:solidFill>
                  <a:srgbClr val="FF0000"/>
                </a:solidFill>
                <a:latin typeface="Arial"/>
                <a:cs typeface="Arial"/>
              </a:rPr>
              <a:t>L=20 a.u. w/o CAP</a:t>
            </a:r>
          </a:p>
          <a:p>
            <a:r>
              <a:rPr lang="en-US" sz="1300" dirty="0">
                <a:solidFill>
                  <a:srgbClr val="0000FF"/>
                </a:solidFill>
                <a:latin typeface="Arial"/>
                <a:cs typeface="Arial"/>
              </a:rPr>
              <a:t>L=20 a.u. w/ CAP</a:t>
            </a:r>
          </a:p>
        </p:txBody>
      </p:sp>
      <p:sp>
        <p:nvSpPr>
          <p:cNvPr id="88" name="Rectangle 87"/>
          <p:cNvSpPr/>
          <p:nvPr/>
        </p:nvSpPr>
        <p:spPr>
          <a:xfrm>
            <a:off x="40309800" y="14965159"/>
            <a:ext cx="1959485" cy="652820"/>
          </a:xfrm>
          <a:prstGeom prst="rect">
            <a:avLst/>
          </a:prstGeom>
          <a:solidFill>
            <a:schemeClr val="bg1"/>
          </a:solidFill>
        </p:spPr>
        <p:txBody>
          <a:bodyPr wrap="none">
            <a:spAutoFit/>
          </a:bodyPr>
          <a:lstStyle/>
          <a:p>
            <a:r>
              <a:rPr lang="en-US" sz="1300" dirty="0">
                <a:solidFill>
                  <a:schemeClr val="tx1"/>
                </a:solidFill>
                <a:latin typeface="Arial"/>
                <a:cs typeface="Arial"/>
              </a:rPr>
              <a:t>L=100 a.u.  (converged)</a:t>
            </a:r>
          </a:p>
          <a:p>
            <a:r>
              <a:rPr lang="en-US" sz="1300" dirty="0">
                <a:solidFill>
                  <a:srgbClr val="FF0000"/>
                </a:solidFill>
                <a:latin typeface="Arial"/>
                <a:cs typeface="Arial"/>
              </a:rPr>
              <a:t>L=30 a.u. w/o CAP</a:t>
            </a:r>
          </a:p>
          <a:p>
            <a:r>
              <a:rPr lang="en-US" sz="1300" dirty="0">
                <a:solidFill>
                  <a:srgbClr val="0000FF"/>
                </a:solidFill>
                <a:latin typeface="Arial"/>
                <a:cs typeface="Arial"/>
              </a:rPr>
              <a:t>L=30 a.u. w/ CAP</a:t>
            </a:r>
          </a:p>
        </p:txBody>
      </p:sp>
      <p:sp>
        <p:nvSpPr>
          <p:cNvPr id="89" name="Rectangle 88"/>
          <p:cNvSpPr/>
          <p:nvPr/>
        </p:nvSpPr>
        <p:spPr>
          <a:xfrm>
            <a:off x="38859911" y="16351503"/>
            <a:ext cx="1044427" cy="353174"/>
          </a:xfrm>
          <a:prstGeom prst="rect">
            <a:avLst/>
          </a:prstGeom>
        </p:spPr>
        <p:txBody>
          <a:bodyPr wrap="none">
            <a:spAutoFit/>
          </a:bodyPr>
          <a:lstStyle/>
          <a:p>
            <a:r>
              <a:rPr lang="en-US" sz="1800" dirty="0">
                <a:solidFill>
                  <a:srgbClr val="008000"/>
                </a:solidFill>
                <a:latin typeface="Arial"/>
                <a:cs typeface="Arial"/>
              </a:rPr>
              <a:t>Identical</a:t>
            </a:r>
          </a:p>
        </p:txBody>
      </p:sp>
      <p:pic>
        <p:nvPicPr>
          <p:cNvPr id="41" name="Picture 40">
            <a:extLst>
              <a:ext uri="{FF2B5EF4-FFF2-40B4-BE49-F238E27FC236}">
                <a16:creationId xmlns:a16="http://schemas.microsoft.com/office/drawing/2014/main" xmlns="" id="{14D65BAF-893A-5643-9E57-6D64FFD38498}"/>
              </a:ext>
            </a:extLst>
          </p:cNvPr>
          <p:cNvPicPr>
            <a:picLocks noChangeAspect="1"/>
          </p:cNvPicPr>
          <p:nvPr/>
        </p:nvPicPr>
        <p:blipFill>
          <a:blip r:embed="rId22"/>
          <a:stretch>
            <a:fillRect/>
          </a:stretch>
        </p:blipFill>
        <p:spPr>
          <a:xfrm>
            <a:off x="1295400" y="30527231"/>
            <a:ext cx="3941920" cy="1675558"/>
          </a:xfrm>
          <a:prstGeom prst="rect">
            <a:avLst/>
          </a:prstGeom>
        </p:spPr>
      </p:pic>
      <p:pic>
        <p:nvPicPr>
          <p:cNvPr id="43" name="Picture 42">
            <a:extLst>
              <a:ext uri="{FF2B5EF4-FFF2-40B4-BE49-F238E27FC236}">
                <a16:creationId xmlns:a16="http://schemas.microsoft.com/office/drawing/2014/main" xmlns="" id="{424CC0C7-947C-614E-92AA-904ACD6B6607}"/>
              </a:ext>
            </a:extLst>
          </p:cNvPr>
          <p:cNvPicPr>
            <a:picLocks noChangeAspect="1"/>
          </p:cNvPicPr>
          <p:nvPr/>
        </p:nvPicPr>
        <p:blipFill>
          <a:blip r:embed="rId23"/>
          <a:stretch>
            <a:fillRect/>
          </a:stretch>
        </p:blipFill>
        <p:spPr>
          <a:xfrm>
            <a:off x="5638800" y="29689031"/>
            <a:ext cx="5271831" cy="2734008"/>
          </a:xfrm>
          <a:prstGeom prst="rect">
            <a:avLst/>
          </a:prstGeom>
        </p:spPr>
      </p:pic>
      <p:pic>
        <p:nvPicPr>
          <p:cNvPr id="25" name="Picture 24">
            <a:extLst>
              <a:ext uri="{FF2B5EF4-FFF2-40B4-BE49-F238E27FC236}">
                <a16:creationId xmlns:a16="http://schemas.microsoft.com/office/drawing/2014/main" xmlns="" id="{2E50DCA0-79CD-6543-86AF-0598CFBAE6E6}"/>
              </a:ext>
            </a:extLst>
          </p:cNvPr>
          <p:cNvPicPr>
            <a:picLocks noChangeAspect="1"/>
          </p:cNvPicPr>
          <p:nvPr/>
        </p:nvPicPr>
        <p:blipFill rotWithShape="1">
          <a:blip r:embed="rId24"/>
          <a:srcRect l="7018"/>
          <a:stretch/>
        </p:blipFill>
        <p:spPr>
          <a:xfrm>
            <a:off x="8077200" y="28498800"/>
            <a:ext cx="3733800" cy="1048388"/>
          </a:xfrm>
          <a:prstGeom prst="rect">
            <a:avLst/>
          </a:prstGeom>
        </p:spPr>
      </p:pic>
      <p:graphicFrame>
        <p:nvGraphicFramePr>
          <p:cNvPr id="119" name="Object 2">
            <a:extLst>
              <a:ext uri="{FF2B5EF4-FFF2-40B4-BE49-F238E27FC236}">
                <a16:creationId xmlns:a16="http://schemas.microsoft.com/office/drawing/2014/main" xmlns="" id="{7E970A5E-9066-9B46-AD9A-8BF01770CE71}"/>
              </a:ext>
            </a:extLst>
          </p:cNvPr>
          <p:cNvGraphicFramePr>
            <a:graphicFrameLocks noChangeAspect="1"/>
          </p:cNvGraphicFramePr>
          <p:nvPr>
            <p:extLst>
              <p:ext uri="{D42A27DB-BD31-4B8C-83A1-F6EECF244321}">
                <p14:modId xmlns:p14="http://schemas.microsoft.com/office/powerpoint/2010/main" val="767967059"/>
              </p:ext>
            </p:extLst>
          </p:nvPr>
        </p:nvGraphicFramePr>
        <p:xfrm>
          <a:off x="838200" y="28498800"/>
          <a:ext cx="6731697" cy="1052893"/>
        </p:xfrm>
        <a:graphic>
          <a:graphicData uri="http://schemas.openxmlformats.org/presentationml/2006/ole">
            <mc:AlternateContent xmlns:mc="http://schemas.openxmlformats.org/markup-compatibility/2006">
              <mc:Choice xmlns:v="urn:schemas-microsoft-com:vml" Requires="v">
                <p:oleObj spid="_x0000_s2261" name="Equation" r:id="rId25" imgW="3175000" imgH="495300" progId="Equation.3">
                  <p:embed/>
                </p:oleObj>
              </mc:Choice>
              <mc:Fallback>
                <p:oleObj name="Equation" r:id="rId25" imgW="3175000" imgH="495300" progId="Equation.3">
                  <p:embed/>
                  <p:pic>
                    <p:nvPicPr>
                      <p:cNvPr id="20" name="Object 2">
                        <a:extLst>
                          <a:ext uri="{FF2B5EF4-FFF2-40B4-BE49-F238E27FC236}">
                            <a16:creationId xmlns:a16="http://schemas.microsoft.com/office/drawing/2014/main" xmlns="" id="{C784DCC8-2E11-1D4A-8CC5-73ABAD14340B}"/>
                          </a:ext>
                        </a:extLst>
                      </p:cNvPr>
                      <p:cNvPicPr>
                        <a:picLocks noChangeAspect="1" noChangeArrowheads="1"/>
                      </p:cNvPicPr>
                      <p:nvPr/>
                    </p:nvPicPr>
                    <p:blipFill>
                      <a:blip r:embed="rId26"/>
                      <a:srcRect/>
                      <a:stretch>
                        <a:fillRect/>
                      </a:stretch>
                    </p:blipFill>
                    <p:spPr bwMode="auto">
                      <a:xfrm>
                        <a:off x="838200" y="28498800"/>
                        <a:ext cx="6731697" cy="1052893"/>
                      </a:xfrm>
                      <a:prstGeom prst="rect">
                        <a:avLst/>
                      </a:prstGeom>
                      <a:noFill/>
                      <a:ln>
                        <a:noFill/>
                      </a:ln>
                      <a:extLst/>
                    </p:spPr>
                  </p:pic>
                </p:oleObj>
              </mc:Fallback>
            </mc:AlternateContent>
          </a:graphicData>
        </a:graphic>
      </p:graphicFrame>
      <p:sp>
        <p:nvSpPr>
          <p:cNvPr id="16" name="TextBox 15">
            <a:extLst>
              <a:ext uri="{FF2B5EF4-FFF2-40B4-BE49-F238E27FC236}">
                <a16:creationId xmlns:a16="http://schemas.microsoft.com/office/drawing/2014/main" xmlns="" id="{E64A1514-33B2-9B41-95DA-FC31CDE82703}"/>
              </a:ext>
            </a:extLst>
          </p:cNvPr>
          <p:cNvSpPr txBox="1"/>
          <p:nvPr/>
        </p:nvSpPr>
        <p:spPr>
          <a:xfrm>
            <a:off x="1760865" y="30069189"/>
            <a:ext cx="875561" cy="435825"/>
          </a:xfrm>
          <a:prstGeom prst="rect">
            <a:avLst/>
          </a:prstGeom>
          <a:noFill/>
        </p:spPr>
        <p:txBody>
          <a:bodyPr wrap="none" rtlCol="0">
            <a:spAutoFit/>
          </a:bodyPr>
          <a:lstStyle/>
          <a:p>
            <a:r>
              <a:rPr lang="en-US" dirty="0">
                <a:solidFill>
                  <a:schemeClr val="tx1"/>
                </a:solidFill>
                <a:latin typeface="Calibri" panose="020F0502020204030204" pitchFamily="34" charset="0"/>
                <a:cs typeface="Calibri" panose="020F0502020204030204" pitchFamily="34" charset="0"/>
              </a:rPr>
              <a:t>Bloch</a:t>
            </a:r>
          </a:p>
        </p:txBody>
      </p:sp>
      <p:sp>
        <p:nvSpPr>
          <p:cNvPr id="121" name="TextBox 120">
            <a:extLst>
              <a:ext uri="{FF2B5EF4-FFF2-40B4-BE49-F238E27FC236}">
                <a16:creationId xmlns:a16="http://schemas.microsoft.com/office/drawing/2014/main" xmlns="" id="{2362F9A9-EDA7-C84C-9FA3-86523B3D5368}"/>
              </a:ext>
            </a:extLst>
          </p:cNvPr>
          <p:cNvSpPr txBox="1"/>
          <p:nvPr/>
        </p:nvSpPr>
        <p:spPr>
          <a:xfrm>
            <a:off x="3742065" y="30069189"/>
            <a:ext cx="974819" cy="435825"/>
          </a:xfrm>
          <a:prstGeom prst="rect">
            <a:avLst/>
          </a:prstGeom>
          <a:noFill/>
        </p:spPr>
        <p:txBody>
          <a:bodyPr wrap="none" rtlCol="0">
            <a:spAutoFit/>
          </a:bodyPr>
          <a:lstStyle/>
          <a:p>
            <a:r>
              <a:rPr lang="en-US" dirty="0">
                <a:solidFill>
                  <a:schemeClr val="tx1"/>
                </a:solidFill>
                <a:latin typeface="Calibri" panose="020F0502020204030204" pitchFamily="34" charset="0"/>
                <a:cs typeface="Calibri" panose="020F0502020204030204" pitchFamily="34" charset="0"/>
              </a:rPr>
              <a:t>MLWF</a:t>
            </a:r>
          </a:p>
        </p:txBody>
      </p:sp>
      <p:sp>
        <p:nvSpPr>
          <p:cNvPr id="127" name="TextBox 126">
            <a:extLst>
              <a:ext uri="{FF2B5EF4-FFF2-40B4-BE49-F238E27FC236}">
                <a16:creationId xmlns:a16="http://schemas.microsoft.com/office/drawing/2014/main" xmlns="" id="{5C60A813-5E15-C54F-84BB-D2130801430C}"/>
              </a:ext>
            </a:extLst>
          </p:cNvPr>
          <p:cNvSpPr txBox="1"/>
          <p:nvPr/>
        </p:nvSpPr>
        <p:spPr>
          <a:xfrm>
            <a:off x="533400" y="25450800"/>
            <a:ext cx="7912292" cy="440120"/>
          </a:xfrm>
          <a:prstGeom prst="rect">
            <a:avLst/>
          </a:prstGeom>
          <a:noFill/>
        </p:spPr>
        <p:txBody>
          <a:bodyPr wrap="none" rtlCol="0">
            <a:spAutoFit/>
          </a:bodyPr>
          <a:lstStyle/>
          <a:p>
            <a:r>
              <a:rPr lang="en-US" dirty="0" smtClean="0">
                <a:solidFill>
                  <a:schemeClr val="tx1"/>
                </a:solidFill>
                <a:latin typeface="Arial" panose="020B0604020202020204" pitchFamily="34" charset="0"/>
                <a:cs typeface="Arial" panose="020B0604020202020204" pitchFamily="34" charset="0"/>
              </a:rPr>
              <a:t>TDKS equations can be propagated in the MLWF gauge.</a:t>
            </a:r>
            <a:endParaRPr lang="en-US" dirty="0">
              <a:solidFill>
                <a:schemeClr val="tx1"/>
              </a:solidFill>
              <a:latin typeface="Arial" panose="020B0604020202020204" pitchFamily="34" charset="0"/>
              <a:cs typeface="Arial" panose="020B0604020202020204" pitchFamily="34" charset="0"/>
            </a:endParaRPr>
          </a:p>
        </p:txBody>
      </p:sp>
      <p:grpSp>
        <p:nvGrpSpPr>
          <p:cNvPr id="128" name="Group 127">
            <a:extLst>
              <a:ext uri="{FF2B5EF4-FFF2-40B4-BE49-F238E27FC236}">
                <a16:creationId xmlns:a16="http://schemas.microsoft.com/office/drawing/2014/main" xmlns="" id="{FAB5EE6E-767F-624D-84B3-11A467044FA5}"/>
              </a:ext>
            </a:extLst>
          </p:cNvPr>
          <p:cNvGrpSpPr/>
          <p:nvPr/>
        </p:nvGrpSpPr>
        <p:grpSpPr>
          <a:xfrm>
            <a:off x="914400" y="25908000"/>
            <a:ext cx="10233025" cy="1981200"/>
            <a:chOff x="-603255" y="4869870"/>
            <a:chExt cx="9463095" cy="1290499"/>
          </a:xfrm>
        </p:grpSpPr>
        <p:graphicFrame>
          <p:nvGraphicFramePr>
            <p:cNvPr id="134" name="Object 2">
              <a:extLst>
                <a:ext uri="{FF2B5EF4-FFF2-40B4-BE49-F238E27FC236}">
                  <a16:creationId xmlns:a16="http://schemas.microsoft.com/office/drawing/2014/main" xmlns="" id="{AC2EAF69-9933-1D40-9C23-592753830E75}"/>
                </a:ext>
              </a:extLst>
            </p:cNvPr>
            <p:cNvGraphicFramePr>
              <a:graphicFrameLocks noChangeAspect="1"/>
            </p:cNvGraphicFramePr>
            <p:nvPr>
              <p:extLst>
                <p:ext uri="{D42A27DB-BD31-4B8C-83A1-F6EECF244321}">
                  <p14:modId xmlns:p14="http://schemas.microsoft.com/office/powerpoint/2010/main" val="3717632365"/>
                </p:ext>
              </p:extLst>
            </p:nvPr>
          </p:nvGraphicFramePr>
          <p:xfrm>
            <a:off x="269777" y="4869870"/>
            <a:ext cx="7348112" cy="617393"/>
          </p:xfrm>
          <a:graphic>
            <a:graphicData uri="http://schemas.openxmlformats.org/presentationml/2006/ole">
              <mc:AlternateContent xmlns:mc="http://schemas.openxmlformats.org/markup-compatibility/2006">
                <mc:Choice xmlns:v="urn:schemas-microsoft-com:vml" Requires="v">
                  <p:oleObj spid="_x0000_s2262" name="Equation" r:id="rId27" imgW="4178300" imgH="469900" progId="Equation.3">
                    <p:embed/>
                  </p:oleObj>
                </mc:Choice>
                <mc:Fallback>
                  <p:oleObj name="Equation" r:id="rId27" imgW="4178300" imgH="469900" progId="Equation.3">
                    <p:embed/>
                    <p:pic>
                      <p:nvPicPr>
                        <p:cNvPr id="28" name="Object 2">
                          <a:extLst>
                            <a:ext uri="{FF2B5EF4-FFF2-40B4-BE49-F238E27FC236}">
                              <a16:creationId xmlns:a16="http://schemas.microsoft.com/office/drawing/2014/main" xmlns="" id="{57B9F908-BC88-B040-A0AB-F3DB333A74EA}"/>
                            </a:ext>
                          </a:extLst>
                        </p:cNvPr>
                        <p:cNvPicPr>
                          <a:picLocks noChangeAspect="1" noChangeArrowheads="1"/>
                        </p:cNvPicPr>
                        <p:nvPr/>
                      </p:nvPicPr>
                      <p:blipFill>
                        <a:blip r:embed="rId28"/>
                        <a:srcRect/>
                        <a:stretch>
                          <a:fillRect/>
                        </a:stretch>
                      </p:blipFill>
                      <p:spPr bwMode="auto">
                        <a:xfrm>
                          <a:off x="269777" y="4869870"/>
                          <a:ext cx="7348112" cy="617393"/>
                        </a:xfrm>
                        <a:prstGeom prst="rect">
                          <a:avLst/>
                        </a:prstGeom>
                        <a:noFill/>
                        <a:ln>
                          <a:noFill/>
                        </a:ln>
                        <a:extLst/>
                      </p:spPr>
                    </p:pic>
                  </p:oleObj>
                </mc:Fallback>
              </mc:AlternateContent>
            </a:graphicData>
          </a:graphic>
        </p:graphicFrame>
        <p:graphicFrame>
          <p:nvGraphicFramePr>
            <p:cNvPr id="135" name="Object 2">
              <a:extLst>
                <a:ext uri="{FF2B5EF4-FFF2-40B4-BE49-F238E27FC236}">
                  <a16:creationId xmlns:a16="http://schemas.microsoft.com/office/drawing/2014/main" xmlns="" id="{1A85FA10-85D9-DA49-BA4D-EED413E716BE}"/>
                </a:ext>
              </a:extLst>
            </p:cNvPr>
            <p:cNvGraphicFramePr>
              <a:graphicFrameLocks noChangeAspect="1"/>
            </p:cNvGraphicFramePr>
            <p:nvPr>
              <p:extLst>
                <p:ext uri="{D42A27DB-BD31-4B8C-83A1-F6EECF244321}">
                  <p14:modId xmlns:p14="http://schemas.microsoft.com/office/powerpoint/2010/main" val="2145058823"/>
                </p:ext>
              </p:extLst>
            </p:nvPr>
          </p:nvGraphicFramePr>
          <p:xfrm>
            <a:off x="-603255" y="5537869"/>
            <a:ext cx="9463095" cy="622500"/>
          </p:xfrm>
          <a:graphic>
            <a:graphicData uri="http://schemas.openxmlformats.org/presentationml/2006/ole">
              <mc:AlternateContent xmlns:mc="http://schemas.openxmlformats.org/markup-compatibility/2006">
                <mc:Choice xmlns:v="urn:schemas-microsoft-com:vml" Requires="v">
                  <p:oleObj spid="_x0000_s2263" name="Equation" r:id="rId29" imgW="5575300" imgH="469900" progId="Equation.3">
                    <p:embed/>
                  </p:oleObj>
                </mc:Choice>
                <mc:Fallback>
                  <p:oleObj name="Equation" r:id="rId29" imgW="5575300" imgH="469900" progId="Equation.3">
                    <p:embed/>
                    <p:pic>
                      <p:nvPicPr>
                        <p:cNvPr id="29" name="Object 2">
                          <a:extLst>
                            <a:ext uri="{FF2B5EF4-FFF2-40B4-BE49-F238E27FC236}">
                              <a16:creationId xmlns:a16="http://schemas.microsoft.com/office/drawing/2014/main" xmlns="" id="{640E433B-EE43-614C-B603-CA214FE14940}"/>
                            </a:ext>
                          </a:extLst>
                        </p:cNvPr>
                        <p:cNvPicPr>
                          <a:picLocks noChangeAspect="1" noChangeArrowheads="1"/>
                        </p:cNvPicPr>
                        <p:nvPr/>
                      </p:nvPicPr>
                      <p:blipFill>
                        <a:blip r:embed="rId30"/>
                        <a:srcRect/>
                        <a:stretch>
                          <a:fillRect/>
                        </a:stretch>
                      </p:blipFill>
                      <p:spPr bwMode="auto">
                        <a:xfrm>
                          <a:off x="-603255" y="5537869"/>
                          <a:ext cx="9463095" cy="622500"/>
                        </a:xfrm>
                        <a:prstGeom prst="rect">
                          <a:avLst/>
                        </a:prstGeom>
                        <a:noFill/>
                        <a:ln>
                          <a:noFill/>
                        </a:ln>
                        <a:extLst/>
                      </p:spPr>
                    </p:pic>
                  </p:oleObj>
                </mc:Fallback>
              </mc:AlternateContent>
            </a:graphicData>
          </a:graphic>
        </p:graphicFrame>
      </p:grpSp>
      <p:sp>
        <p:nvSpPr>
          <p:cNvPr id="49" name="TextBox 48">
            <a:extLst>
              <a:ext uri="{FF2B5EF4-FFF2-40B4-BE49-F238E27FC236}">
                <a16:creationId xmlns:a16="http://schemas.microsoft.com/office/drawing/2014/main" xmlns="" id="{1E84228D-6A16-DE41-970E-110B59671BB5}"/>
              </a:ext>
            </a:extLst>
          </p:cNvPr>
          <p:cNvSpPr txBox="1"/>
          <p:nvPr/>
        </p:nvSpPr>
        <p:spPr>
          <a:xfrm>
            <a:off x="609600" y="28067000"/>
            <a:ext cx="7841660" cy="440120"/>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Dynamic </a:t>
            </a:r>
            <a:r>
              <a:rPr lang="en-US" dirty="0" smtClean="0">
                <a:solidFill>
                  <a:srgbClr val="000000"/>
                </a:solidFill>
                <a:latin typeface="Arial" panose="020B0604020202020204" pitchFamily="34" charset="0"/>
                <a:cs typeface="Arial" panose="020B0604020202020204" pitchFamily="34" charset="0"/>
              </a:rPr>
              <a:t>polarization </a:t>
            </a:r>
            <a:r>
              <a:rPr lang="en-US" dirty="0">
                <a:solidFill>
                  <a:srgbClr val="000000"/>
                </a:solidFill>
                <a:latin typeface="Arial" panose="020B0604020202020204" pitchFamily="34" charset="0"/>
                <a:cs typeface="Arial" panose="020B0604020202020204" pitchFamily="34" charset="0"/>
              </a:rPr>
              <a:t>via Berry Phase or </a:t>
            </a:r>
            <a:r>
              <a:rPr lang="en-US" dirty="0" smtClean="0">
                <a:solidFill>
                  <a:srgbClr val="000000"/>
                </a:solidFill>
                <a:latin typeface="Arial" panose="020B0604020202020204" pitchFamily="34" charset="0"/>
                <a:cs typeface="Arial" panose="020B0604020202020204" pitchFamily="34" charset="0"/>
              </a:rPr>
              <a:t>MLWF centers:</a:t>
            </a:r>
            <a:endParaRPr lang="en-US" dirty="0">
              <a:solidFill>
                <a:srgbClr val="000000"/>
              </a:solidFill>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xmlns="" id="{E4E7FFD6-3217-F348-B11D-E62BFF0A738A}"/>
              </a:ext>
            </a:extLst>
          </p:cNvPr>
          <p:cNvSpPr txBox="1"/>
          <p:nvPr/>
        </p:nvSpPr>
        <p:spPr>
          <a:xfrm>
            <a:off x="19050000" y="30708600"/>
            <a:ext cx="1270797" cy="664797"/>
          </a:xfrm>
          <a:prstGeom prst="rect">
            <a:avLst/>
          </a:prstGeom>
          <a:noFill/>
        </p:spPr>
        <p:txBody>
          <a:bodyPr wrap="none" rtlCol="0">
            <a:spAutoFit/>
          </a:bodyPr>
          <a:lstStyle/>
          <a:p>
            <a:r>
              <a:rPr lang="en-US" sz="2000" dirty="0">
                <a:solidFill>
                  <a:schemeClr val="tx1"/>
                </a:solidFill>
                <a:latin typeface="Calibri" panose="020F0502020204030204" pitchFamily="34" charset="0"/>
                <a:cs typeface="Calibri" panose="020F0502020204030204" pitchFamily="34" charset="0"/>
              </a:rPr>
              <a:t>Crystalline</a:t>
            </a:r>
          </a:p>
          <a:p>
            <a:r>
              <a:rPr lang="en-US" sz="2000" dirty="0">
                <a:solidFill>
                  <a:schemeClr val="tx1"/>
                </a:solidFill>
                <a:latin typeface="Calibri" panose="020F0502020204030204" pitchFamily="34" charset="0"/>
                <a:cs typeface="Calibri" panose="020F0502020204030204" pitchFamily="34" charset="0"/>
              </a:rPr>
              <a:t>Silicon</a:t>
            </a:r>
          </a:p>
        </p:txBody>
      </p:sp>
      <p:pic>
        <p:nvPicPr>
          <p:cNvPr id="131" name="Picture 130">
            <a:extLst>
              <a:ext uri="{FF2B5EF4-FFF2-40B4-BE49-F238E27FC236}">
                <a16:creationId xmlns:a16="http://schemas.microsoft.com/office/drawing/2014/main" xmlns="" id="{71773596-8EF8-A448-8840-9A8C707A6F47}"/>
              </a:ext>
            </a:extLst>
          </p:cNvPr>
          <p:cNvPicPr>
            <a:picLocks noChangeAspect="1"/>
          </p:cNvPicPr>
          <p:nvPr/>
        </p:nvPicPr>
        <p:blipFill>
          <a:blip r:embed="rId31"/>
          <a:stretch>
            <a:fillRect/>
          </a:stretch>
        </p:blipFill>
        <p:spPr>
          <a:xfrm>
            <a:off x="11582400" y="30632400"/>
            <a:ext cx="3962400" cy="1792260"/>
          </a:xfrm>
          <a:prstGeom prst="rect">
            <a:avLst/>
          </a:prstGeom>
        </p:spPr>
      </p:pic>
      <p:sp>
        <p:nvSpPr>
          <p:cNvPr id="132" name="Rectangle 131">
            <a:extLst>
              <a:ext uri="{FF2B5EF4-FFF2-40B4-BE49-F238E27FC236}">
                <a16:creationId xmlns:a16="http://schemas.microsoft.com/office/drawing/2014/main" xmlns="" id="{9E445469-9AA2-7840-B1EC-8D00C17D4200}"/>
              </a:ext>
            </a:extLst>
          </p:cNvPr>
          <p:cNvSpPr/>
          <p:nvPr/>
        </p:nvSpPr>
        <p:spPr>
          <a:xfrm>
            <a:off x="11582400" y="29946600"/>
            <a:ext cx="4114800" cy="674377"/>
          </a:xfrm>
          <a:prstGeom prst="rect">
            <a:avLst/>
          </a:prstGeom>
        </p:spPr>
        <p:txBody>
          <a:bodyPr wrap="square">
            <a:spAutoFit/>
          </a:bodyPr>
          <a:lstStyle/>
          <a:p>
            <a:r>
              <a:rPr lang="en-US" sz="1350" dirty="0" smtClean="0">
                <a:solidFill>
                  <a:schemeClr val="tx1"/>
                </a:solidFill>
                <a:latin typeface="Arial"/>
                <a:cs typeface="Arial"/>
              </a:rPr>
              <a:t>For calculating phot</a:t>
            </a:r>
            <a:r>
              <a:rPr lang="en-US" sz="1350" dirty="0" smtClean="0">
                <a:solidFill>
                  <a:schemeClr val="tx1"/>
                </a:solidFill>
                <a:latin typeface="Arial"/>
                <a:cs typeface="Arial"/>
              </a:rPr>
              <a:t>o-absorption spectrum, </a:t>
            </a:r>
            <a:r>
              <a:rPr lang="en-US" sz="1350" dirty="0" smtClean="0">
                <a:solidFill>
                  <a:schemeClr val="tx1"/>
                </a:solidFill>
                <a:latin typeface="Arial"/>
                <a:cs typeface="Arial"/>
              </a:rPr>
              <a:t>homogeneous electric field is used with the linear potential centered </a:t>
            </a:r>
            <a:r>
              <a:rPr lang="en-US" sz="1350" dirty="0">
                <a:solidFill>
                  <a:schemeClr val="tx1"/>
                </a:solidFill>
                <a:latin typeface="Arial"/>
                <a:cs typeface="Arial"/>
              </a:rPr>
              <a:t>around each w</a:t>
            </a:r>
            <a:r>
              <a:rPr lang="en-US" sz="1350" baseline="-25000" dirty="0">
                <a:solidFill>
                  <a:schemeClr val="tx1"/>
                </a:solidFill>
                <a:latin typeface="Arial"/>
                <a:cs typeface="Arial"/>
              </a:rPr>
              <a:t>i</a:t>
            </a:r>
            <a:r>
              <a:rPr lang="en-US" sz="1350" dirty="0">
                <a:solidFill>
                  <a:schemeClr val="tx1"/>
                </a:solidFill>
                <a:latin typeface="Arial"/>
                <a:cs typeface="Arial"/>
              </a:rPr>
              <a:t>(t).</a:t>
            </a:r>
          </a:p>
        </p:txBody>
      </p:sp>
      <p:pic>
        <p:nvPicPr>
          <p:cNvPr id="133" name="Picture 132">
            <a:extLst>
              <a:ext uri="{FF2B5EF4-FFF2-40B4-BE49-F238E27FC236}">
                <a16:creationId xmlns:a16="http://schemas.microsoft.com/office/drawing/2014/main" xmlns="" id="{08FFF703-D577-234E-9416-252A87DBA470}"/>
              </a:ext>
            </a:extLst>
          </p:cNvPr>
          <p:cNvPicPr>
            <a:picLocks noChangeAspect="1"/>
          </p:cNvPicPr>
          <p:nvPr/>
        </p:nvPicPr>
        <p:blipFill>
          <a:blip r:embed="rId32"/>
          <a:stretch>
            <a:fillRect/>
          </a:stretch>
        </p:blipFill>
        <p:spPr>
          <a:xfrm>
            <a:off x="12725400" y="25635098"/>
            <a:ext cx="4675649" cy="3613002"/>
          </a:xfrm>
          <a:prstGeom prst="rect">
            <a:avLst/>
          </a:prstGeom>
        </p:spPr>
      </p:pic>
      <p:pic>
        <p:nvPicPr>
          <p:cNvPr id="138" name="Picture 137"/>
          <p:cNvPicPr>
            <a:picLocks noChangeAspect="1"/>
          </p:cNvPicPr>
          <p:nvPr/>
        </p:nvPicPr>
        <p:blipFill rotWithShape="1">
          <a:blip r:embed="rId33">
            <a:extLst>
              <a:ext uri="{28A0092B-C50C-407E-A947-70E740481C1C}">
                <a14:useLocalDpi xmlns:a14="http://schemas.microsoft.com/office/drawing/2010/main" val="0"/>
              </a:ext>
            </a:extLst>
          </a:blip>
          <a:srcRect t="10714" r="4900" b="4887"/>
          <a:stretch/>
        </p:blipFill>
        <p:spPr>
          <a:xfrm>
            <a:off x="17110725" y="25979967"/>
            <a:ext cx="4784075" cy="3280833"/>
          </a:xfrm>
          <a:prstGeom prst="rect">
            <a:avLst/>
          </a:prstGeom>
        </p:spPr>
      </p:pic>
      <p:sp>
        <p:nvSpPr>
          <p:cNvPr id="140" name="Rectangle 139"/>
          <p:cNvSpPr/>
          <p:nvPr/>
        </p:nvSpPr>
        <p:spPr>
          <a:xfrm>
            <a:off x="14228657" y="25635098"/>
            <a:ext cx="1889460" cy="440120"/>
          </a:xfrm>
          <a:prstGeom prst="rect">
            <a:avLst/>
          </a:prstGeom>
        </p:spPr>
        <p:txBody>
          <a:bodyPr wrap="none">
            <a:spAutoFit/>
          </a:bodyPr>
          <a:lstStyle/>
          <a:p>
            <a:r>
              <a:rPr lang="en-US" dirty="0">
                <a:solidFill>
                  <a:srgbClr val="000000"/>
                </a:solidFill>
                <a:latin typeface="Arial"/>
                <a:cs typeface="Arial"/>
              </a:rPr>
              <a:t>Error vs. Δt</a:t>
            </a:r>
            <a:r>
              <a:rPr lang="en-US" baseline="30000" dirty="0">
                <a:solidFill>
                  <a:srgbClr val="000000"/>
                </a:solidFill>
                <a:latin typeface="Arial"/>
                <a:cs typeface="Arial"/>
              </a:rPr>
              <a:t>-1</a:t>
            </a:r>
          </a:p>
        </p:txBody>
      </p:sp>
      <p:sp>
        <p:nvSpPr>
          <p:cNvPr id="144" name="Rectangle 143"/>
          <p:cNvSpPr/>
          <p:nvPr/>
        </p:nvSpPr>
        <p:spPr>
          <a:xfrm>
            <a:off x="17526000" y="25603200"/>
            <a:ext cx="4153601" cy="440120"/>
          </a:xfrm>
          <a:prstGeom prst="rect">
            <a:avLst/>
          </a:prstGeom>
        </p:spPr>
        <p:txBody>
          <a:bodyPr wrap="none">
            <a:spAutoFit/>
          </a:bodyPr>
          <a:lstStyle/>
          <a:p>
            <a:r>
              <a:rPr lang="en-US" dirty="0">
                <a:solidFill>
                  <a:srgbClr val="000000"/>
                </a:solidFill>
                <a:latin typeface="Arial"/>
                <a:cs typeface="Arial"/>
              </a:rPr>
              <a:t>Computational Cost : Scaling</a:t>
            </a:r>
          </a:p>
        </p:txBody>
      </p:sp>
      <p:sp>
        <p:nvSpPr>
          <p:cNvPr id="145" name="Rectangle 144"/>
          <p:cNvSpPr/>
          <p:nvPr/>
        </p:nvSpPr>
        <p:spPr>
          <a:xfrm>
            <a:off x="13538098" y="28026311"/>
            <a:ext cx="1595309" cy="524374"/>
          </a:xfrm>
          <a:prstGeom prst="rect">
            <a:avLst/>
          </a:prstGeom>
          <a:ln>
            <a:solidFill>
              <a:schemeClr val="tx1"/>
            </a:solidFill>
          </a:ln>
        </p:spPr>
        <p:txBody>
          <a:bodyPr wrap="none">
            <a:spAutoFit/>
          </a:bodyPr>
          <a:lstStyle/>
          <a:p>
            <a:r>
              <a:rPr lang="en-US" sz="1500" dirty="0">
                <a:solidFill>
                  <a:srgbClr val="000000"/>
                </a:solidFill>
                <a:latin typeface="Arial"/>
                <a:cs typeface="Arial"/>
              </a:rPr>
              <a:t>512-atom silicon</a:t>
            </a:r>
          </a:p>
          <a:p>
            <a:r>
              <a:rPr lang="en-US" sz="1500" dirty="0">
                <a:solidFill>
                  <a:srgbClr val="000000"/>
                </a:solidFill>
                <a:latin typeface="Arial"/>
                <a:cs typeface="Arial"/>
              </a:rPr>
              <a:t>BG/Q : MPI-only  </a:t>
            </a:r>
          </a:p>
        </p:txBody>
      </p:sp>
      <p:pic>
        <p:nvPicPr>
          <p:cNvPr id="154" name="Picture 153"/>
          <p:cNvPicPr>
            <a:picLocks noChangeAspect="1"/>
          </p:cNvPicPr>
          <p:nvPr/>
        </p:nvPicPr>
        <p:blipFill>
          <a:blip r:embed="rId34"/>
          <a:stretch>
            <a:fillRect/>
          </a:stretch>
        </p:blipFill>
        <p:spPr>
          <a:xfrm>
            <a:off x="14659104" y="26259367"/>
            <a:ext cx="622300" cy="812800"/>
          </a:xfrm>
          <a:prstGeom prst="rect">
            <a:avLst/>
          </a:prstGeom>
        </p:spPr>
      </p:pic>
      <p:sp>
        <p:nvSpPr>
          <p:cNvPr id="155" name="Rectangle 154"/>
          <p:cNvSpPr/>
          <p:nvPr/>
        </p:nvSpPr>
        <p:spPr>
          <a:xfrm>
            <a:off x="15354300" y="26284767"/>
            <a:ext cx="1219200" cy="59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Arial"/>
              <a:cs typeface="Arial"/>
            </a:endParaRPr>
          </a:p>
        </p:txBody>
      </p:sp>
      <p:sp>
        <p:nvSpPr>
          <p:cNvPr id="156" name="Rectangle 155"/>
          <p:cNvSpPr/>
          <p:nvPr/>
        </p:nvSpPr>
        <p:spPr>
          <a:xfrm>
            <a:off x="15243304" y="26233967"/>
            <a:ext cx="1498600" cy="838871"/>
          </a:xfrm>
          <a:prstGeom prst="rect">
            <a:avLst/>
          </a:prstGeom>
        </p:spPr>
        <p:txBody>
          <a:bodyPr wrap="square">
            <a:spAutoFit/>
          </a:bodyPr>
          <a:lstStyle/>
          <a:p>
            <a:r>
              <a:rPr lang="en-US" sz="1300" dirty="0">
                <a:solidFill>
                  <a:srgbClr val="000000"/>
                </a:solidFill>
                <a:latin typeface="Arial"/>
                <a:cs typeface="Arial"/>
              </a:rPr>
              <a:t>4</a:t>
            </a:r>
            <a:r>
              <a:rPr lang="en-US" sz="1300" baseline="30000" dirty="0">
                <a:solidFill>
                  <a:srgbClr val="000000"/>
                </a:solidFill>
                <a:latin typeface="Arial"/>
                <a:cs typeface="Arial"/>
              </a:rPr>
              <a:t>th</a:t>
            </a:r>
            <a:r>
              <a:rPr lang="en-US" sz="1300" dirty="0">
                <a:solidFill>
                  <a:srgbClr val="000000"/>
                </a:solidFill>
                <a:latin typeface="Arial"/>
                <a:cs typeface="Arial"/>
              </a:rPr>
              <a:t> RK - KS</a:t>
            </a:r>
          </a:p>
          <a:p>
            <a:r>
              <a:rPr lang="en-US" sz="1300" dirty="0">
                <a:solidFill>
                  <a:srgbClr val="000000"/>
                </a:solidFill>
                <a:latin typeface="Arial"/>
                <a:cs typeface="Arial"/>
              </a:rPr>
              <a:t>4</a:t>
            </a:r>
            <a:r>
              <a:rPr lang="en-US" sz="1300" baseline="30000" dirty="0">
                <a:solidFill>
                  <a:srgbClr val="000000"/>
                </a:solidFill>
                <a:latin typeface="Arial"/>
                <a:cs typeface="Arial"/>
              </a:rPr>
              <a:t>th</a:t>
            </a:r>
            <a:r>
              <a:rPr lang="en-US" sz="1300" dirty="0">
                <a:solidFill>
                  <a:srgbClr val="000000"/>
                </a:solidFill>
                <a:latin typeface="Arial"/>
                <a:cs typeface="Arial"/>
              </a:rPr>
              <a:t> RK - MLWF</a:t>
            </a:r>
          </a:p>
          <a:p>
            <a:r>
              <a:rPr lang="en-US" sz="1300" dirty="0">
                <a:solidFill>
                  <a:srgbClr val="000000"/>
                </a:solidFill>
                <a:latin typeface="Arial"/>
                <a:cs typeface="Arial"/>
              </a:rPr>
              <a:t>ETRS - KS</a:t>
            </a:r>
          </a:p>
          <a:p>
            <a:r>
              <a:rPr lang="en-US" sz="1300" dirty="0">
                <a:solidFill>
                  <a:srgbClr val="000000"/>
                </a:solidFill>
                <a:latin typeface="Arial"/>
                <a:cs typeface="Arial"/>
              </a:rPr>
              <a:t>ETRS - MLWF</a:t>
            </a:r>
          </a:p>
        </p:txBody>
      </p:sp>
      <p:sp>
        <p:nvSpPr>
          <p:cNvPr id="158" name="Rectangle 157"/>
          <p:cNvSpPr/>
          <p:nvPr/>
        </p:nvSpPr>
        <p:spPr>
          <a:xfrm>
            <a:off x="19870164" y="26289000"/>
            <a:ext cx="1639572" cy="581980"/>
          </a:xfrm>
          <a:prstGeom prst="rect">
            <a:avLst/>
          </a:prstGeom>
          <a:solidFill>
            <a:srgbClr val="FFFFFF"/>
          </a:solidFill>
        </p:spPr>
        <p:txBody>
          <a:bodyPr wrap="square">
            <a:spAutoFit/>
          </a:bodyPr>
          <a:lstStyle/>
          <a:p>
            <a:r>
              <a:rPr lang="en-US" sz="1700" dirty="0">
                <a:solidFill>
                  <a:srgbClr val="000000"/>
                </a:solidFill>
                <a:latin typeface="Arial"/>
                <a:cs typeface="Arial"/>
              </a:rPr>
              <a:t>ETRS - KS</a:t>
            </a:r>
          </a:p>
          <a:p>
            <a:r>
              <a:rPr lang="en-US" sz="1700" dirty="0">
                <a:solidFill>
                  <a:srgbClr val="000000"/>
                </a:solidFill>
                <a:latin typeface="Arial"/>
                <a:cs typeface="Arial"/>
              </a:rPr>
              <a:t>ETRS - MLWF</a:t>
            </a:r>
          </a:p>
        </p:txBody>
      </p:sp>
      <p:pic>
        <p:nvPicPr>
          <p:cNvPr id="159" name="Picture 158"/>
          <p:cNvPicPr>
            <a:picLocks noChangeAspect="1"/>
          </p:cNvPicPr>
          <p:nvPr/>
        </p:nvPicPr>
        <p:blipFill>
          <a:blip r:embed="rId35"/>
          <a:stretch>
            <a:fillRect/>
          </a:stretch>
        </p:blipFill>
        <p:spPr>
          <a:xfrm>
            <a:off x="19266694" y="26297467"/>
            <a:ext cx="711200" cy="596900"/>
          </a:xfrm>
          <a:prstGeom prst="rect">
            <a:avLst/>
          </a:prstGeom>
        </p:spPr>
      </p:pic>
      <p:sp>
        <p:nvSpPr>
          <p:cNvPr id="160" name="Rectangle 159"/>
          <p:cNvSpPr/>
          <p:nvPr/>
        </p:nvSpPr>
        <p:spPr>
          <a:xfrm>
            <a:off x="17984333" y="28370205"/>
            <a:ext cx="2993127" cy="353174"/>
          </a:xfrm>
          <a:prstGeom prst="rect">
            <a:avLst/>
          </a:prstGeom>
        </p:spPr>
        <p:txBody>
          <a:bodyPr wrap="none">
            <a:spAutoFit/>
          </a:bodyPr>
          <a:lstStyle/>
          <a:p>
            <a:r>
              <a:rPr lang="en-US" sz="1800" b="1" dirty="0">
                <a:solidFill>
                  <a:srgbClr val="000000"/>
                </a:solidFill>
                <a:latin typeface="Arial"/>
                <a:cs typeface="Arial"/>
              </a:rPr>
              <a:t>~ 2 times more expensive </a:t>
            </a:r>
            <a:endParaRPr lang="en-US" sz="1800" dirty="0">
              <a:solidFill>
                <a:srgbClr val="000000"/>
              </a:solidFill>
              <a:latin typeface="Arial"/>
              <a:cs typeface="Arial"/>
            </a:endParaRPr>
          </a:p>
        </p:txBody>
      </p:sp>
      <p:sp>
        <p:nvSpPr>
          <p:cNvPr id="450" name="Rounded Rectangle 449"/>
          <p:cNvSpPr/>
          <p:nvPr/>
        </p:nvSpPr>
        <p:spPr bwMode="auto">
          <a:xfrm>
            <a:off x="152400" y="24460200"/>
            <a:ext cx="22174200" cy="8333142"/>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dirty="0">
              <a:ln>
                <a:noFill/>
              </a:ln>
              <a:solidFill>
                <a:schemeClr val="bg1"/>
              </a:solidFill>
              <a:effectLst/>
              <a:latin typeface="Times New Roman" charset="0"/>
            </a:endParaRPr>
          </a:p>
        </p:txBody>
      </p:sp>
      <p:sp>
        <p:nvSpPr>
          <p:cNvPr id="161" name="Text Box 1"/>
          <p:cNvSpPr txBox="1">
            <a:spLocks noChangeArrowheads="1"/>
          </p:cNvSpPr>
          <p:nvPr/>
        </p:nvSpPr>
        <p:spPr bwMode="auto">
          <a:xfrm>
            <a:off x="609600" y="0"/>
            <a:ext cx="34899600" cy="1017844"/>
          </a:xfrm>
          <a:prstGeom prst="rect">
            <a:avLst/>
          </a:prstGeom>
          <a:noFill/>
          <a:ln w="9525">
            <a:noFill/>
            <a:round/>
            <a:headEnd/>
            <a:tailEnd/>
          </a:ln>
          <a:effectLst/>
        </p:spPr>
        <p:txBody>
          <a:bodyPr wrap="square" lIns="90000" tIns="46800" rIns="90000" bIns="46800">
            <a:prstTxWarp prst="textNoShape">
              <a:avLst/>
            </a:prstTxWarp>
            <a:spAutoFit/>
          </a:bodyPr>
          <a:lstStyle/>
          <a:p>
            <a:pPr>
              <a:lnSpc>
                <a:spcPct val="100000"/>
              </a:lnSpc>
              <a:spcBef>
                <a:spcPts val="6000"/>
              </a:spcBef>
              <a:buClr>
                <a:srgbClr val="000066"/>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 pos="23888700" algn="l"/>
              </a:tabLst>
            </a:pPr>
            <a:r>
              <a:rPr lang="en-GB" sz="6000" b="1" i="1" dirty="0" smtClean="0">
                <a:solidFill>
                  <a:srgbClr val="FF0000"/>
                </a:solidFill>
                <a:latin typeface="Arial"/>
                <a:ea typeface="ＭＳ Ｐゴシック" charset="-128"/>
                <a:cs typeface="Arial"/>
              </a:rPr>
              <a:t>SI2-SSE: Massively-Parallel Real-</a:t>
            </a:r>
            <a:r>
              <a:rPr lang="en-GB" sz="6000" b="1" i="1" dirty="0">
                <a:solidFill>
                  <a:srgbClr val="FF0000"/>
                </a:solidFill>
                <a:latin typeface="Arial"/>
                <a:ea typeface="ＭＳ Ｐゴシック" charset="-128"/>
                <a:cs typeface="Arial"/>
              </a:rPr>
              <a:t>T</a:t>
            </a:r>
            <a:r>
              <a:rPr lang="en-GB" sz="6000" b="1" i="1" dirty="0" smtClean="0">
                <a:solidFill>
                  <a:srgbClr val="FF0000"/>
                </a:solidFill>
                <a:latin typeface="Arial"/>
                <a:ea typeface="ＭＳ Ｐゴシック" charset="-128"/>
                <a:cs typeface="Arial"/>
              </a:rPr>
              <a:t>ime TDDFT Modules for Non-</a:t>
            </a:r>
            <a:r>
              <a:rPr lang="en-GB" sz="6000" b="1" i="1" dirty="0">
                <a:solidFill>
                  <a:srgbClr val="FF0000"/>
                </a:solidFill>
                <a:latin typeface="Arial"/>
                <a:ea typeface="ＭＳ Ｐゴシック" charset="-128"/>
                <a:cs typeface="Arial"/>
              </a:rPr>
              <a:t>E</a:t>
            </a:r>
            <a:r>
              <a:rPr lang="en-GB" sz="6000" b="1" i="1" dirty="0" smtClean="0">
                <a:solidFill>
                  <a:srgbClr val="FF0000"/>
                </a:solidFill>
                <a:latin typeface="Arial"/>
                <a:ea typeface="ＭＳ Ｐゴシック" charset="-128"/>
                <a:cs typeface="Arial"/>
              </a:rPr>
              <a:t>quilibrium Electron Dynamics</a:t>
            </a:r>
            <a:endParaRPr lang="en-GB" sz="6000" b="1" i="1" dirty="0">
              <a:solidFill>
                <a:srgbClr val="FF0000"/>
              </a:solidFill>
              <a:latin typeface="Arial"/>
              <a:ea typeface="ＭＳ Ｐゴシック" charset="-128"/>
              <a:cs typeface="Arial"/>
            </a:endParaRPr>
          </a:p>
        </p:txBody>
      </p:sp>
      <p:sp>
        <p:nvSpPr>
          <p:cNvPr id="171" name="Rectangle 170"/>
          <p:cNvSpPr/>
          <p:nvPr/>
        </p:nvSpPr>
        <p:spPr>
          <a:xfrm>
            <a:off x="3886200" y="1371600"/>
            <a:ext cx="27051000" cy="2788661"/>
          </a:xfrm>
          <a:prstGeom prst="rect">
            <a:avLst/>
          </a:prstGeom>
        </p:spPr>
        <p:txBody>
          <a:bodyPr wrap="square">
            <a:spAutoFit/>
          </a:bodyPr>
          <a:lstStyle/>
          <a:p>
            <a:r>
              <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Yi Yao</a:t>
            </a:r>
            <a:r>
              <a:rPr lang="en-GB" sz="3200" b="1" baseline="30000" dirty="0" smtClean="0">
                <a:solidFill>
                  <a:srgbClr val="000000"/>
                </a:solidFill>
                <a:effectLst>
                  <a:outerShdw blurRad="38100" dist="38100" dir="2700000" algn="tl">
                    <a:srgbClr val="DDDDDD"/>
                  </a:outerShdw>
                </a:effectLst>
                <a:latin typeface="Arial"/>
                <a:ea typeface="ＭＳ Ｐゴシック" charset="-128"/>
                <a:cs typeface="Arial"/>
              </a:rPr>
              <a:t>1</a:t>
            </a:r>
            <a:r>
              <a:rPr lang="en-GB" sz="3200" b="1" dirty="0" smtClean="0">
                <a:solidFill>
                  <a:srgbClr val="000000"/>
                </a:solidFill>
                <a:effectLst>
                  <a:outerShdw blurRad="38100" dist="38100" dir="2700000" algn="tl">
                    <a:srgbClr val="DDDDDD"/>
                  </a:outerShdw>
                </a:effectLst>
                <a:latin typeface="Arial"/>
                <a:ea typeface="ＭＳ Ｐゴシック" charset="-128"/>
                <a:cs typeface="Arial"/>
              </a:rPr>
              <a:t>, </a:t>
            </a:r>
            <a:r>
              <a:rPr lang="en-US" sz="3200" b="1" dirty="0" err="1" smtClean="0">
                <a:solidFill>
                  <a:srgbClr val="000000"/>
                </a:solidFill>
                <a:latin typeface="Arial"/>
                <a:cs typeface="Arial"/>
              </a:rPr>
              <a:t>Alina</a:t>
            </a:r>
            <a:r>
              <a:rPr lang="en-US" sz="3200" b="1" dirty="0" smtClean="0">
                <a:solidFill>
                  <a:srgbClr val="000000"/>
                </a:solidFill>
                <a:latin typeface="Arial"/>
                <a:cs typeface="Arial"/>
              </a:rPr>
              <a:t> </a:t>
            </a:r>
            <a:r>
              <a:rPr lang="en-US" sz="3200" b="1" dirty="0" err="1" smtClean="0">
                <a:solidFill>
                  <a:srgbClr val="000000"/>
                </a:solidFill>
                <a:latin typeface="Arial"/>
                <a:cs typeface="Arial"/>
              </a:rPr>
              <a:t>Kononov</a:t>
            </a:r>
            <a:r>
              <a:rPr lang="en-GB" sz="3200" b="1" baseline="30000" dirty="0" smtClean="0">
                <a:solidFill>
                  <a:srgbClr val="000000"/>
                </a:solidFill>
                <a:effectLst>
                  <a:outerShdw blurRad="38100" dist="38100" dir="2700000" algn="tl">
                    <a:srgbClr val="DDDDDD"/>
                  </a:outerShdw>
                </a:effectLst>
                <a:latin typeface="Arial"/>
                <a:ea typeface="ＭＳ Ｐゴシック" charset="-128"/>
                <a:cs typeface="Arial"/>
              </a:rPr>
              <a:t>2</a:t>
            </a:r>
            <a:r>
              <a:rPr lang="en-GB" sz="3200" b="1" dirty="0" smtClean="0">
                <a:solidFill>
                  <a:srgbClr val="000000"/>
                </a:solidFill>
                <a:effectLst>
                  <a:outerShdw blurRad="38100" dist="38100" dir="2700000" algn="tl">
                    <a:srgbClr val="DDDDDD"/>
                  </a:outerShdw>
                </a:effectLst>
                <a:latin typeface="Arial"/>
                <a:ea typeface="ＭＳ Ｐゴシック" charset="-128"/>
                <a:cs typeface="Arial"/>
              </a:rPr>
              <a:t>,</a:t>
            </a:r>
            <a:r>
              <a:rPr lang="en-GB" sz="3200" b="1" dirty="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a:t>
            </a:r>
            <a:r>
              <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Dillon Yost</a:t>
            </a:r>
            <a:r>
              <a:rPr lang="en-GB" sz="3200" b="1" baseline="30000"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1</a:t>
            </a:r>
            <a:r>
              <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Xavier Andrade</a:t>
            </a:r>
            <a:r>
              <a:rPr lang="en-GB" sz="3200" b="1" baseline="30000" dirty="0">
                <a:solidFill>
                  <a:srgbClr val="000000"/>
                </a:solidFill>
                <a:effectLst>
                  <a:outerShdw blurRad="38100" dist="38100" dir="2700000" algn="tl">
                    <a:srgbClr val="DDDDDD"/>
                  </a:outerShdw>
                </a:effectLst>
                <a:latin typeface="Arial"/>
                <a:ea typeface="ＭＳ Ｐゴシック" charset="-128"/>
                <a:cs typeface="Arial"/>
              </a:rPr>
              <a:t>4</a:t>
            </a:r>
            <a:r>
              <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Erik Draeger</a:t>
            </a:r>
            <a:r>
              <a:rPr lang="en-GB" sz="3200" b="1" baseline="30000" dirty="0">
                <a:solidFill>
                  <a:srgbClr val="000000"/>
                </a:solidFill>
                <a:effectLst>
                  <a:outerShdw blurRad="38100" dist="38100" dir="2700000" algn="tl">
                    <a:srgbClr val="DDDDDD"/>
                  </a:outerShdw>
                </a:effectLst>
                <a:latin typeface="Arial"/>
                <a:ea typeface="ＭＳ Ｐゴシック" charset="-128"/>
                <a:cs typeface="Arial"/>
              </a:rPr>
              <a:t>4</a:t>
            </a:r>
            <a:r>
              <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Andre Schleife</a:t>
            </a:r>
            <a:r>
              <a:rPr lang="en-GB" sz="3200" b="1" baseline="30000" dirty="0">
                <a:solidFill>
                  <a:srgbClr val="000000"/>
                </a:solidFill>
                <a:effectLst>
                  <a:outerShdw blurRad="38100" dist="38100" dir="2700000" algn="tl">
                    <a:srgbClr val="DDDDDD"/>
                  </a:outerShdw>
                </a:effectLst>
                <a:latin typeface="Arial"/>
                <a:ea typeface="ＭＳ Ｐゴシック" charset="-128"/>
                <a:cs typeface="Arial"/>
              </a:rPr>
              <a:t>3</a:t>
            </a:r>
            <a:r>
              <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Yosuke Kanai</a:t>
            </a:r>
            <a:r>
              <a:rPr lang="en-GB" sz="3200" b="1" baseline="30000" dirty="0" smtClean="0">
                <a:solidFill>
                  <a:srgbClr val="000000"/>
                </a:solidFill>
                <a:effectLst>
                  <a:outerShdw blurRad="38100" dist="38100" dir="2700000" algn="tl">
                    <a:srgbClr val="DDDDDD"/>
                  </a:outerShdw>
                </a:effectLst>
                <a:latin typeface="Arial"/>
                <a:ea typeface="ＭＳ Ｐゴシック" charset="-128"/>
                <a:cs typeface="Arial"/>
              </a:rPr>
              <a:t>1</a:t>
            </a:r>
            <a:endParaRPr lang="en-GB" sz="32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endParaRPr>
          </a:p>
          <a:p>
            <a:endParaRPr lang="en-US" sz="14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endParaRPr>
          </a:p>
          <a:p>
            <a:r>
              <a:rPr lang="en-GB" sz="3200" b="1" dirty="0" smtClean="0">
                <a:solidFill>
                  <a:schemeClr val="tx1"/>
                </a:solidFill>
                <a:effectLst>
                  <a:outerShdw blurRad="38100" dist="38100" dir="2700000" algn="tl">
                    <a:srgbClr val="DDDDDD"/>
                  </a:outerShdw>
                </a:effectLst>
                <a:latin typeface="Helvetica" charset="0"/>
                <a:ea typeface="ＭＳ Ｐゴシック" charset="-128"/>
                <a:cs typeface="ＭＳ Ｐゴシック" charset="-128"/>
              </a:rPr>
              <a:t>	</a:t>
            </a:r>
            <a:r>
              <a:rPr lang="en-GB" sz="2600" b="1" dirty="0" smtClean="0">
                <a:solidFill>
                  <a:schemeClr val="tx1"/>
                </a:solidFill>
                <a:effectLst>
                  <a:outerShdw blurRad="38100" dist="38100" dir="2700000" algn="tl">
                    <a:srgbClr val="DDDDDD"/>
                  </a:outerShdw>
                </a:effectLst>
                <a:latin typeface="Helvetica" charset="0"/>
                <a:ea typeface="ＭＳ Ｐゴシック" charset="-128"/>
                <a:cs typeface="ＭＳ Ｐゴシック" charset="-128"/>
              </a:rPr>
              <a:t>1. Dept</a:t>
            </a:r>
            <a:r>
              <a:rPr lang="en-GB" sz="26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of Chemistry, University of North Carolina at Chapel Hill</a:t>
            </a:r>
          </a:p>
          <a:p>
            <a:r>
              <a:rPr lang="en-GB" sz="2600" b="1" dirty="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a:t>
            </a:r>
            <a:r>
              <a:rPr lang="en-GB" sz="26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2. Dept. of Physics, </a:t>
            </a:r>
            <a:r>
              <a:rPr lang="en-GB" sz="2600" b="1" dirty="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University of Illinois at Urbana-</a:t>
            </a:r>
            <a:r>
              <a:rPr lang="en-GB" sz="26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Champaign</a:t>
            </a:r>
          </a:p>
          <a:p>
            <a:r>
              <a:rPr lang="en-GB" sz="26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3. Dept. of Materials Science and Engineering, University of Illinois at Urbana-Champaign</a:t>
            </a:r>
          </a:p>
          <a:p>
            <a:r>
              <a:rPr lang="en-GB" sz="26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4. </a:t>
            </a:r>
            <a:r>
              <a:rPr lang="en-GB" sz="2600" b="1" dirty="0" err="1"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Center</a:t>
            </a:r>
            <a:r>
              <a:rPr lang="en-GB" sz="2600" b="1" dirty="0" smtClean="0">
                <a:solidFill>
                  <a:srgbClr val="000000"/>
                </a:solidFill>
                <a:effectLst>
                  <a:outerShdw blurRad="38100" dist="38100" dir="2700000" algn="tl">
                    <a:srgbClr val="DDDDDD"/>
                  </a:outerShdw>
                </a:effectLst>
                <a:latin typeface="Helvetica" charset="0"/>
                <a:ea typeface="ＭＳ Ｐゴシック" charset="-128"/>
                <a:cs typeface="ＭＳ Ｐゴシック" charset="-128"/>
              </a:rPr>
              <a:t> for Applied Scientific Computing, Lawrence Livermore National Laboratory </a:t>
            </a:r>
          </a:p>
          <a:p>
            <a:endParaRPr lang="en-US" sz="3200" dirty="0"/>
          </a:p>
        </p:txBody>
      </p:sp>
      <p:pic>
        <p:nvPicPr>
          <p:cNvPr id="173" name="Picture 172"/>
          <p:cNvPicPr>
            <a:picLocks noChangeAspect="1"/>
          </p:cNvPicPr>
          <p:nvPr/>
        </p:nvPicPr>
        <p:blipFill>
          <a:blip r:embed="rId36"/>
          <a:stretch>
            <a:fillRect/>
          </a:stretch>
        </p:blipFill>
        <p:spPr>
          <a:xfrm>
            <a:off x="38557200" y="514350"/>
            <a:ext cx="1905000" cy="2743200"/>
          </a:xfrm>
          <a:prstGeom prst="rect">
            <a:avLst/>
          </a:prstGeom>
        </p:spPr>
      </p:pic>
      <p:pic>
        <p:nvPicPr>
          <p:cNvPr id="174" name="Picture 173"/>
          <p:cNvPicPr>
            <a:picLocks noChangeAspect="1"/>
          </p:cNvPicPr>
          <p:nvPr/>
        </p:nvPicPr>
        <p:blipFill>
          <a:blip r:embed="rId37"/>
          <a:stretch>
            <a:fillRect/>
          </a:stretch>
        </p:blipFill>
        <p:spPr>
          <a:xfrm>
            <a:off x="41224200" y="685800"/>
            <a:ext cx="2057400" cy="2314575"/>
          </a:xfrm>
          <a:prstGeom prst="rect">
            <a:avLst/>
          </a:prstGeom>
        </p:spPr>
      </p:pic>
      <p:pic>
        <p:nvPicPr>
          <p:cNvPr id="175" name="Picture 174"/>
          <p:cNvPicPr>
            <a:picLocks noChangeAspect="1"/>
          </p:cNvPicPr>
          <p:nvPr/>
        </p:nvPicPr>
        <p:blipFill>
          <a:blip r:embed="rId38"/>
          <a:stretch>
            <a:fillRect/>
          </a:stretch>
        </p:blipFill>
        <p:spPr>
          <a:xfrm>
            <a:off x="35661600" y="-257175"/>
            <a:ext cx="2438400" cy="4034117"/>
          </a:xfrm>
          <a:prstGeom prst="rect">
            <a:avLst/>
          </a:prstGeom>
        </p:spPr>
      </p:pic>
      <p:pic>
        <p:nvPicPr>
          <p:cNvPr id="176" name="Picture 175"/>
          <p:cNvPicPr>
            <a:picLocks noChangeAspect="1"/>
          </p:cNvPicPr>
          <p:nvPr/>
        </p:nvPicPr>
        <p:blipFill>
          <a:blip r:embed="rId39"/>
          <a:stretch>
            <a:fillRect/>
          </a:stretch>
        </p:blipFill>
        <p:spPr>
          <a:xfrm>
            <a:off x="38100001" y="4029075"/>
            <a:ext cx="3441033" cy="2828925"/>
          </a:xfrm>
          <a:prstGeom prst="rect">
            <a:avLst/>
          </a:prstGeom>
        </p:spPr>
      </p:pic>
      <p:sp>
        <p:nvSpPr>
          <p:cNvPr id="177" name="Rounded Rectangle 176"/>
          <p:cNvSpPr/>
          <p:nvPr/>
        </p:nvSpPr>
        <p:spPr bwMode="auto">
          <a:xfrm>
            <a:off x="304800" y="3943350"/>
            <a:ext cx="43296868" cy="291465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dirty="0">
              <a:ln>
                <a:noFill/>
              </a:ln>
              <a:solidFill>
                <a:schemeClr val="bg1"/>
              </a:solidFill>
              <a:effectLst/>
              <a:latin typeface="Times New Roman" charset="0"/>
            </a:endParaRPr>
          </a:p>
        </p:txBody>
      </p:sp>
      <p:sp>
        <p:nvSpPr>
          <p:cNvPr id="178" name="TextBox 177"/>
          <p:cNvSpPr txBox="1"/>
          <p:nvPr/>
        </p:nvSpPr>
        <p:spPr>
          <a:xfrm>
            <a:off x="1219200" y="4165929"/>
            <a:ext cx="34671000" cy="2844471"/>
          </a:xfrm>
          <a:prstGeom prst="rect">
            <a:avLst/>
          </a:prstGeom>
          <a:noFill/>
        </p:spPr>
        <p:txBody>
          <a:bodyPr wrap="square" rtlCol="0">
            <a:spAutoFit/>
          </a:bodyPr>
          <a:lstStyle/>
          <a:p>
            <a:r>
              <a:rPr lang="en-US" b="1" dirty="0" smtClean="0">
                <a:solidFill>
                  <a:schemeClr val="tx1"/>
                </a:solidFill>
                <a:latin typeface="Arial"/>
                <a:cs typeface="Arial"/>
              </a:rPr>
              <a:t>Our goal is to build</a:t>
            </a:r>
            <a:r>
              <a:rPr lang="en-US" b="1" dirty="0">
                <a:solidFill>
                  <a:schemeClr val="tx1"/>
                </a:solidFill>
                <a:latin typeface="Arial"/>
                <a:cs typeface="Arial"/>
              </a:rPr>
              <a:t>, test, and broadly disseminate new software </a:t>
            </a:r>
            <a:r>
              <a:rPr lang="en-US" b="1" dirty="0" smtClean="0">
                <a:solidFill>
                  <a:schemeClr val="tx1"/>
                </a:solidFill>
                <a:latin typeface="Arial"/>
                <a:cs typeface="Arial"/>
              </a:rPr>
              <a:t>capabilities for </a:t>
            </a:r>
            <a:r>
              <a:rPr lang="en-US" b="1" dirty="0">
                <a:solidFill>
                  <a:schemeClr val="tx1"/>
                </a:solidFill>
                <a:latin typeface="Arial"/>
                <a:cs typeface="Arial"/>
              </a:rPr>
              <a:t>the RT-</a:t>
            </a:r>
            <a:r>
              <a:rPr lang="en-US" b="1" dirty="0" smtClean="0">
                <a:solidFill>
                  <a:schemeClr val="tx1"/>
                </a:solidFill>
                <a:latin typeface="Arial"/>
                <a:cs typeface="Arial"/>
              </a:rPr>
              <a:t>TDDFT simulations in the massively parallel open-source </a:t>
            </a:r>
            <a:r>
              <a:rPr lang="en-US" b="1" dirty="0" err="1">
                <a:solidFill>
                  <a:schemeClr val="tx1"/>
                </a:solidFill>
                <a:latin typeface="Arial"/>
                <a:cs typeface="Arial"/>
              </a:rPr>
              <a:t>Qb@ll</a:t>
            </a:r>
            <a:r>
              <a:rPr lang="en-US" b="1" dirty="0">
                <a:solidFill>
                  <a:schemeClr val="tx1"/>
                </a:solidFill>
                <a:latin typeface="Arial"/>
                <a:cs typeface="Arial"/>
              </a:rPr>
              <a:t> code, </a:t>
            </a:r>
            <a:r>
              <a:rPr lang="en-US" b="1" dirty="0" smtClean="0">
                <a:solidFill>
                  <a:schemeClr val="tx1"/>
                </a:solidFill>
                <a:latin typeface="Arial"/>
                <a:cs typeface="Arial"/>
              </a:rPr>
              <a:t>via mitigating two pressing </a:t>
            </a:r>
            <a:r>
              <a:rPr lang="en-US" b="1" dirty="0">
                <a:solidFill>
                  <a:schemeClr val="tx1"/>
                </a:solidFill>
                <a:latin typeface="Arial"/>
                <a:cs typeface="Arial"/>
              </a:rPr>
              <a:t>limitations: (</a:t>
            </a:r>
            <a:r>
              <a:rPr lang="en-US" b="1" dirty="0" err="1">
                <a:solidFill>
                  <a:schemeClr val="tx1"/>
                </a:solidFill>
                <a:latin typeface="Arial"/>
                <a:cs typeface="Arial"/>
              </a:rPr>
              <a:t>i</a:t>
            </a:r>
            <a:r>
              <a:rPr lang="en-US" b="1" dirty="0">
                <a:solidFill>
                  <a:schemeClr val="tx1"/>
                </a:solidFill>
                <a:latin typeface="Arial"/>
                <a:cs typeface="Arial"/>
              </a:rPr>
              <a:t>) Large computational cost due to small time steps needed to control the numerical error of real-time integration. (ii) Limited accuracy of the electronic structure computed by commonly used exchange-correlation approximations. </a:t>
            </a:r>
            <a:r>
              <a:rPr lang="en-US" dirty="0">
                <a:solidFill>
                  <a:schemeClr val="tx1"/>
                </a:solidFill>
                <a:latin typeface="Arial"/>
                <a:cs typeface="Arial"/>
              </a:rPr>
              <a:t>We will address this through developing</a:t>
            </a:r>
            <a:br>
              <a:rPr lang="en-US" dirty="0">
                <a:solidFill>
                  <a:schemeClr val="tx1"/>
                </a:solidFill>
                <a:latin typeface="Arial"/>
                <a:cs typeface="Arial"/>
              </a:rPr>
            </a:br>
            <a:r>
              <a:rPr lang="en-US" dirty="0">
                <a:solidFill>
                  <a:schemeClr val="tx1"/>
                </a:solidFill>
                <a:latin typeface="Arial"/>
                <a:cs typeface="Arial"/>
              </a:rPr>
              <a:t>(1) New modules for improved numerical integration of the underlying non-linear partial differential </a:t>
            </a:r>
            <a:r>
              <a:rPr lang="en-US" dirty="0" smtClean="0">
                <a:solidFill>
                  <a:schemeClr val="tx1"/>
                </a:solidFill>
                <a:latin typeface="Arial"/>
                <a:cs typeface="Arial"/>
              </a:rPr>
              <a:t>equations via strong stability-preserving </a:t>
            </a:r>
            <a:r>
              <a:rPr lang="en-US" dirty="0" err="1" smtClean="0">
                <a:solidFill>
                  <a:schemeClr val="tx1"/>
                </a:solidFill>
                <a:latin typeface="Arial"/>
                <a:cs typeface="Arial"/>
              </a:rPr>
              <a:t>Runge</a:t>
            </a:r>
            <a:r>
              <a:rPr lang="en-US" dirty="0" smtClean="0">
                <a:solidFill>
                  <a:schemeClr val="tx1"/>
                </a:solidFill>
                <a:latin typeface="Arial"/>
                <a:cs typeface="Arial"/>
              </a:rPr>
              <a:t> </a:t>
            </a:r>
            <a:r>
              <a:rPr lang="en-US" dirty="0" err="1" smtClean="0">
                <a:solidFill>
                  <a:schemeClr val="tx1"/>
                </a:solidFill>
                <a:latin typeface="Arial"/>
                <a:cs typeface="Arial"/>
              </a:rPr>
              <a:t>Kutta</a:t>
            </a:r>
            <a:r>
              <a:rPr lang="en-US" dirty="0" smtClean="0">
                <a:solidFill>
                  <a:schemeClr val="tx1"/>
                </a:solidFill>
                <a:latin typeface="Arial"/>
                <a:cs typeface="Arial"/>
              </a:rPr>
              <a:t> methods, </a:t>
            </a:r>
            <a:r>
              <a:rPr lang="en-US" dirty="0">
                <a:solidFill>
                  <a:schemeClr val="tx1"/>
                </a:solidFill>
                <a:latin typeface="Arial"/>
                <a:cs typeface="Arial"/>
              </a:rPr>
              <a:t>allowing for larger time steps and higher numerical accuracy.</a:t>
            </a:r>
            <a:br>
              <a:rPr lang="en-US" dirty="0">
                <a:solidFill>
                  <a:schemeClr val="tx1"/>
                </a:solidFill>
                <a:latin typeface="Arial"/>
                <a:cs typeface="Arial"/>
              </a:rPr>
            </a:br>
            <a:r>
              <a:rPr lang="en-US" dirty="0">
                <a:solidFill>
                  <a:schemeClr val="tx1"/>
                </a:solidFill>
                <a:latin typeface="Arial"/>
                <a:cs typeface="Arial"/>
              </a:rPr>
              <a:t>(2) New modules that compute the electronic structure through a modern implementation of an advanced meta-generalized-gradient approximation (meta-GGA) exchange-correlation </a:t>
            </a:r>
            <a:r>
              <a:rPr lang="en-US" dirty="0" smtClean="0">
                <a:solidFill>
                  <a:schemeClr val="tx1"/>
                </a:solidFill>
                <a:latin typeface="Arial"/>
                <a:cs typeface="Arial"/>
              </a:rPr>
              <a:t>functional and beyond. </a:t>
            </a:r>
          </a:p>
          <a:p>
            <a:r>
              <a:rPr lang="en-US" b="1" dirty="0" smtClean="0">
                <a:solidFill>
                  <a:schemeClr val="tx1"/>
                </a:solidFill>
                <a:latin typeface="Arial"/>
                <a:cs typeface="Arial"/>
              </a:rPr>
              <a:t>Our </a:t>
            </a:r>
            <a:r>
              <a:rPr lang="en-US" b="1" dirty="0">
                <a:solidFill>
                  <a:schemeClr val="tx1"/>
                </a:solidFill>
                <a:latin typeface="Arial"/>
                <a:cs typeface="Arial"/>
              </a:rPr>
              <a:t>second objective is to disseminate these developments by building an academic-research HPC community </a:t>
            </a:r>
            <a:r>
              <a:rPr lang="en-US" b="1" dirty="0" smtClean="0">
                <a:solidFill>
                  <a:schemeClr val="tx1"/>
                </a:solidFill>
                <a:latin typeface="Arial"/>
                <a:cs typeface="Arial"/>
              </a:rPr>
              <a:t>with the </a:t>
            </a:r>
            <a:r>
              <a:rPr lang="en-US" b="1" dirty="0" err="1">
                <a:solidFill>
                  <a:schemeClr val="tx1"/>
                </a:solidFill>
                <a:latin typeface="Arial"/>
                <a:cs typeface="Arial"/>
              </a:rPr>
              <a:t>Qb@ll</a:t>
            </a:r>
            <a:r>
              <a:rPr lang="en-US" b="1" dirty="0">
                <a:solidFill>
                  <a:schemeClr val="tx1"/>
                </a:solidFill>
                <a:latin typeface="Arial"/>
                <a:cs typeface="Arial"/>
              </a:rPr>
              <a:t> code </a:t>
            </a:r>
            <a:endParaRPr lang="en-US" b="1" dirty="0" smtClean="0">
              <a:solidFill>
                <a:schemeClr val="tx1"/>
              </a:solidFill>
              <a:latin typeface="Arial"/>
              <a:cs typeface="Arial"/>
            </a:endParaRPr>
          </a:p>
          <a:p>
            <a:r>
              <a:rPr lang="en-US" dirty="0" smtClean="0">
                <a:solidFill>
                  <a:schemeClr val="tx1"/>
                </a:solidFill>
                <a:latin typeface="Arial"/>
                <a:cs typeface="Arial"/>
              </a:rPr>
              <a:t>(</a:t>
            </a:r>
            <a:r>
              <a:rPr lang="en-US" dirty="0">
                <a:solidFill>
                  <a:schemeClr val="tx1"/>
                </a:solidFill>
                <a:latin typeface="Arial"/>
                <a:cs typeface="Arial"/>
              </a:rPr>
              <a:t>3) Development of convenient interfaces between </a:t>
            </a:r>
            <a:r>
              <a:rPr lang="en-US" dirty="0" smtClean="0">
                <a:solidFill>
                  <a:schemeClr val="tx1"/>
                </a:solidFill>
                <a:latin typeface="Arial"/>
                <a:cs typeface="Arial"/>
              </a:rPr>
              <a:t>the </a:t>
            </a:r>
            <a:r>
              <a:rPr lang="en-US" dirty="0" err="1" smtClean="0">
                <a:solidFill>
                  <a:schemeClr val="tx1"/>
                </a:solidFill>
                <a:latin typeface="Arial"/>
                <a:cs typeface="Arial"/>
              </a:rPr>
              <a:t>Qb</a:t>
            </a:r>
            <a:r>
              <a:rPr lang="en-US" dirty="0" err="1">
                <a:solidFill>
                  <a:schemeClr val="tx1"/>
                </a:solidFill>
                <a:latin typeface="Arial"/>
                <a:cs typeface="Arial"/>
              </a:rPr>
              <a:t>@ll</a:t>
            </a:r>
            <a:r>
              <a:rPr lang="en-US" dirty="0">
                <a:solidFill>
                  <a:schemeClr val="tx1"/>
                </a:solidFill>
                <a:latin typeface="Arial"/>
                <a:cs typeface="Arial"/>
              </a:rPr>
              <a:t> and </a:t>
            </a:r>
            <a:r>
              <a:rPr lang="en-US" dirty="0" smtClean="0">
                <a:solidFill>
                  <a:schemeClr val="tx1"/>
                </a:solidFill>
                <a:latin typeface="Arial"/>
                <a:cs typeface="Arial"/>
              </a:rPr>
              <a:t>other main</a:t>
            </a:r>
            <a:r>
              <a:rPr lang="en-US" dirty="0">
                <a:solidFill>
                  <a:schemeClr val="tx1"/>
                </a:solidFill>
                <a:latin typeface="Arial"/>
                <a:cs typeface="Arial"/>
              </a:rPr>
              <a:t>-stream electronic-structure codes (e.g. quantum-espresso code) </a:t>
            </a:r>
            <a:r>
              <a:rPr lang="en-US" dirty="0" smtClean="0">
                <a:solidFill>
                  <a:schemeClr val="tx1"/>
                </a:solidFill>
                <a:latin typeface="Arial"/>
                <a:cs typeface="Arial"/>
              </a:rPr>
              <a:t>for data conversion.</a:t>
            </a:r>
            <a:endParaRPr lang="en-US" dirty="0">
              <a:solidFill>
                <a:schemeClr val="tx1"/>
              </a:solidFill>
              <a:latin typeface="Arial"/>
              <a:cs typeface="Arial"/>
            </a:endParaRPr>
          </a:p>
          <a:p>
            <a:r>
              <a:rPr lang="en-US" dirty="0" smtClean="0">
                <a:solidFill>
                  <a:schemeClr val="tx1"/>
                </a:solidFill>
                <a:latin typeface="Arial"/>
                <a:cs typeface="Arial"/>
              </a:rPr>
              <a:t>(</a:t>
            </a:r>
            <a:r>
              <a:rPr lang="en-US" dirty="0">
                <a:solidFill>
                  <a:schemeClr val="tx1"/>
                </a:solidFill>
                <a:latin typeface="Arial"/>
                <a:cs typeface="Arial"/>
              </a:rPr>
              <a:t>4) Engagement of early scientists (PhDs and post-docs) by incorporating </a:t>
            </a:r>
            <a:r>
              <a:rPr lang="en-US" dirty="0" smtClean="0">
                <a:solidFill>
                  <a:schemeClr val="tx1"/>
                </a:solidFill>
                <a:latin typeface="Arial"/>
                <a:cs typeface="Arial"/>
              </a:rPr>
              <a:t>the </a:t>
            </a:r>
            <a:r>
              <a:rPr lang="en-US" dirty="0">
                <a:solidFill>
                  <a:schemeClr val="tx1"/>
                </a:solidFill>
                <a:latin typeface="Arial"/>
                <a:cs typeface="Arial"/>
              </a:rPr>
              <a:t>hands-on training on RT-TDDFT using the </a:t>
            </a:r>
            <a:r>
              <a:rPr lang="en-US" dirty="0" err="1">
                <a:solidFill>
                  <a:schemeClr val="tx1"/>
                </a:solidFill>
                <a:latin typeface="Arial"/>
                <a:cs typeface="Arial"/>
              </a:rPr>
              <a:t>Qb@ll</a:t>
            </a:r>
            <a:r>
              <a:rPr lang="en-US" dirty="0">
                <a:solidFill>
                  <a:schemeClr val="tx1"/>
                </a:solidFill>
                <a:latin typeface="Arial"/>
                <a:cs typeface="Arial"/>
              </a:rPr>
              <a:t> code during </a:t>
            </a:r>
            <a:r>
              <a:rPr lang="en-US" dirty="0" smtClean="0">
                <a:solidFill>
                  <a:schemeClr val="tx1"/>
                </a:solidFill>
                <a:latin typeface="Arial"/>
                <a:cs typeface="Arial"/>
              </a:rPr>
              <a:t>TDDFT </a:t>
            </a:r>
            <a:r>
              <a:rPr lang="en-US" dirty="0">
                <a:solidFill>
                  <a:schemeClr val="tx1"/>
                </a:solidFill>
                <a:latin typeface="Arial"/>
                <a:cs typeface="Arial"/>
              </a:rPr>
              <a:t>summer </a:t>
            </a:r>
            <a:r>
              <a:rPr lang="en-US" dirty="0" smtClean="0">
                <a:solidFill>
                  <a:schemeClr val="tx1"/>
                </a:solidFill>
                <a:latin typeface="Arial"/>
                <a:cs typeface="Arial"/>
              </a:rPr>
              <a:t>schools and HPC workshops. </a:t>
            </a:r>
          </a:p>
          <a:p>
            <a:endParaRPr lang="en-US" dirty="0">
              <a:solidFill>
                <a:srgbClr val="FF0000"/>
              </a:solidFill>
            </a:endParaRPr>
          </a:p>
        </p:txBody>
      </p:sp>
      <p:sp>
        <p:nvSpPr>
          <p:cNvPr id="179" name="Text Box 4"/>
          <p:cNvSpPr txBox="1">
            <a:spLocks noChangeArrowheads="1"/>
          </p:cNvSpPr>
          <p:nvPr/>
        </p:nvSpPr>
        <p:spPr bwMode="auto">
          <a:xfrm>
            <a:off x="25222200" y="17449800"/>
            <a:ext cx="17068800" cy="710067"/>
          </a:xfrm>
          <a:prstGeom prst="rect">
            <a:avLst/>
          </a:prstGeom>
          <a:noFill/>
          <a:ln w="9525">
            <a:noFill/>
            <a:round/>
            <a:headEnd/>
            <a:tailEnd/>
          </a:ln>
          <a:effectLst/>
        </p:spPr>
        <p:txBody>
          <a:bodyPr wrap="square" lIns="90000" tIns="46800" rIns="90000" bIns="46800">
            <a:prstTxWarp prst="textNoShape">
              <a:avLst/>
            </a:prstTxWarp>
            <a:spAutoFit/>
          </a:bodyPr>
          <a:lstStyle/>
          <a:p>
            <a:pPr>
              <a:lnSpc>
                <a:spcPct val="100000"/>
              </a:lnSpc>
              <a:spcBef>
                <a:spcPts val="3750"/>
              </a:spcBef>
              <a:buClr>
                <a:srgbClr val="00CC99"/>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smtClean="0">
                <a:solidFill>
                  <a:srgbClr val="008000"/>
                </a:solidFill>
                <a:latin typeface="Helvetica" charset="0"/>
                <a:ea typeface="ＭＳ Ｐゴシック" charset="-128"/>
                <a:cs typeface="ＭＳ Ｐゴシック" charset="-128"/>
              </a:rPr>
              <a:t>Community Development, HPC adaptation, and Scientific Impacts</a:t>
            </a:r>
            <a:endParaRPr lang="en-GB" sz="4000" b="1" dirty="0">
              <a:solidFill>
                <a:srgbClr val="008000"/>
              </a:solidFill>
              <a:latin typeface="Helvetica" charset="0"/>
              <a:ea typeface="ＭＳ Ｐゴシック" charset="-128"/>
              <a:cs typeface="ＭＳ Ｐゴシック" charset="-128"/>
            </a:endParaRPr>
          </a:p>
        </p:txBody>
      </p:sp>
      <p:sp>
        <p:nvSpPr>
          <p:cNvPr id="189" name="CustomShape 2"/>
          <p:cNvSpPr/>
          <p:nvPr/>
        </p:nvSpPr>
        <p:spPr>
          <a:xfrm>
            <a:off x="1143000" y="7096080"/>
            <a:ext cx="20192040" cy="70272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3750"/>
              </a:spcBef>
            </a:pPr>
            <a:r>
              <a:rPr lang="en-US" sz="4000" b="1" strike="noStrike" spc="-1" dirty="0">
                <a:solidFill>
                  <a:srgbClr val="008000"/>
                </a:solidFill>
                <a:latin typeface="Arial"/>
                <a:ea typeface="ＭＳ Ｐゴシック"/>
              </a:rPr>
              <a:t>Real-Time Time-Dependent Density Functional Theory (RT-TDDFT) Simulations</a:t>
            </a:r>
            <a:endParaRPr lang="en-US" sz="4000" b="0" strike="noStrike" spc="-1" dirty="0">
              <a:solidFill>
                <a:srgbClr val="008000"/>
              </a:solidFill>
              <a:latin typeface="Arial"/>
            </a:endParaRPr>
          </a:p>
        </p:txBody>
      </p:sp>
      <p:sp>
        <p:nvSpPr>
          <p:cNvPr id="190" name="CustomShape 4"/>
          <p:cNvSpPr/>
          <p:nvPr/>
        </p:nvSpPr>
        <p:spPr>
          <a:xfrm>
            <a:off x="1143000" y="12496800"/>
            <a:ext cx="20985480" cy="201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3000"/>
              </a:lnSpc>
              <a:spcBef>
                <a:spcPts val="567"/>
              </a:spcBef>
              <a:spcAft>
                <a:spcPts val="567"/>
              </a:spcAft>
            </a:pPr>
            <a:r>
              <a:rPr lang="en-US" sz="2400" b="1" u="sng" strike="noStrike" spc="-1" dirty="0">
                <a:solidFill>
                  <a:srgbClr val="000000"/>
                </a:solidFill>
                <a:uFillTx/>
                <a:latin typeface="Arial"/>
                <a:ea typeface="ＭＳ Ｐゴシック"/>
              </a:rPr>
              <a:t>Challenges</a:t>
            </a:r>
            <a:r>
              <a:rPr lang="en-US" sz="2400" b="1" strike="noStrike" spc="-1" dirty="0">
                <a:solidFill>
                  <a:srgbClr val="000000"/>
                </a:solidFill>
                <a:latin typeface="Arial"/>
                <a:ea typeface="ＭＳ Ｐゴシック"/>
              </a:rPr>
              <a:t>:</a:t>
            </a:r>
            <a:endParaRPr lang="en-US" sz="2400" b="0" strike="noStrike" spc="-1" dirty="0">
              <a:latin typeface="Arial"/>
            </a:endParaRPr>
          </a:p>
          <a:p>
            <a:pPr>
              <a:lnSpc>
                <a:spcPct val="93000"/>
              </a:lnSpc>
              <a:spcBef>
                <a:spcPts val="567"/>
              </a:spcBef>
              <a:spcAft>
                <a:spcPts val="567"/>
              </a:spcAft>
            </a:pPr>
            <a:r>
              <a:rPr lang="en-US" sz="2400" b="0" strike="noStrike" spc="-1" dirty="0">
                <a:solidFill>
                  <a:srgbClr val="000000"/>
                </a:solidFill>
                <a:latin typeface="Arial"/>
                <a:ea typeface="ＭＳ Ｐゴシック"/>
              </a:rPr>
              <a:t>1. Numerical integration of time-dependent Kohn-Sham equations (non-linear PDE) with millions of plane-waves as basis functions on massively-parallel high-performance computers (HPCs) with various architectures.</a:t>
            </a:r>
            <a:endParaRPr lang="en-US" sz="2400" b="0" strike="noStrike" spc="-1" dirty="0">
              <a:latin typeface="Arial"/>
            </a:endParaRPr>
          </a:p>
          <a:p>
            <a:pPr algn="just">
              <a:lnSpc>
                <a:spcPct val="93000"/>
              </a:lnSpc>
              <a:spcBef>
                <a:spcPts val="567"/>
              </a:spcBef>
              <a:spcAft>
                <a:spcPts val="567"/>
              </a:spcAft>
            </a:pPr>
            <a:r>
              <a:rPr lang="en-US" sz="2400" b="0" strike="noStrike" spc="-1" dirty="0">
                <a:solidFill>
                  <a:srgbClr val="000000"/>
                </a:solidFill>
                <a:latin typeface="Arial"/>
                <a:ea typeface="ＭＳ Ｐゴシック"/>
              </a:rPr>
              <a:t>2. Physical accuracy of the model provided by RT-TDDFT simulation, specifically by the exchange-correlation (XC) functional/potential. </a:t>
            </a:r>
            <a:endParaRPr lang="en-US" sz="2400" b="0" strike="noStrike" spc="-1" dirty="0">
              <a:latin typeface="Arial"/>
            </a:endParaRPr>
          </a:p>
        </p:txBody>
      </p:sp>
      <p:sp>
        <p:nvSpPr>
          <p:cNvPr id="191" name="CustomShape 5"/>
          <p:cNvSpPr/>
          <p:nvPr/>
        </p:nvSpPr>
        <p:spPr>
          <a:xfrm>
            <a:off x="228600" y="7010400"/>
            <a:ext cx="22098000" cy="7315200"/>
          </a:xfrm>
          <a:prstGeom prst="roundRect">
            <a:avLst>
              <a:gd name="adj" fmla="val 16667"/>
            </a:avLst>
          </a:prstGeom>
          <a:noFill/>
          <a:ln w="76320">
            <a:solidFill>
              <a:srgbClr val="008000"/>
            </a:solidFill>
            <a:round/>
          </a:ln>
        </p:spPr>
        <p:style>
          <a:lnRef idx="0">
            <a:scrgbClr r="0" g="0" b="0"/>
          </a:lnRef>
          <a:fillRef idx="0">
            <a:scrgbClr r="0" g="0" b="0"/>
          </a:fillRef>
          <a:effectRef idx="0">
            <a:scrgbClr r="0" g="0" b="0"/>
          </a:effectRef>
          <a:fontRef idx="minor"/>
        </p:style>
      </p:sp>
      <p:sp>
        <p:nvSpPr>
          <p:cNvPr id="192" name="CustomShape 6"/>
          <p:cNvSpPr/>
          <p:nvPr/>
        </p:nvSpPr>
        <p:spPr>
          <a:xfrm>
            <a:off x="1143000" y="8094000"/>
            <a:ext cx="10173240" cy="429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pPr>
            <a:r>
              <a:rPr lang="en-US" sz="2400" b="1" u="sng" strike="noStrike" spc="-1">
                <a:solidFill>
                  <a:srgbClr val="000000"/>
                </a:solidFill>
                <a:uFillTx/>
                <a:latin typeface="Arial"/>
                <a:ea typeface="ＭＳ Ｐゴシック"/>
              </a:rPr>
              <a:t>Kohn-Sham Ansatz: Electron Density and Kohn-Sham wavefunctions</a:t>
            </a:r>
            <a:endParaRPr lang="en-US" sz="2400" b="0" u="sng" strike="noStrike" spc="-1">
              <a:solidFill>
                <a:srgbClr val="000000"/>
              </a:solidFill>
              <a:uFillTx/>
              <a:latin typeface="Arial"/>
            </a:endParaRPr>
          </a:p>
        </p:txBody>
      </p:sp>
      <p:sp>
        <p:nvSpPr>
          <p:cNvPr id="193" name="CustomShape 7"/>
          <p:cNvSpPr/>
          <p:nvPr/>
        </p:nvSpPr>
        <p:spPr>
          <a:xfrm>
            <a:off x="1293840" y="9712560"/>
            <a:ext cx="5486400" cy="862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3000"/>
              </a:lnSpc>
            </a:pPr>
            <a:r>
              <a:rPr lang="en-US" sz="2400" b="0" strike="noStrike" spc="-1">
                <a:solidFill>
                  <a:srgbClr val="2D2DB9"/>
                </a:solidFill>
                <a:latin typeface="Arial"/>
                <a:ea typeface="ＭＳ Ｐゴシック"/>
              </a:rPr>
              <a:t>electron density </a:t>
            </a:r>
            <a:r>
              <a:rPr lang="en-US" sz="2400" b="0" strike="noStrike" spc="-1">
                <a:solidFill>
                  <a:srgbClr val="2D2DB9"/>
                </a:solidFill>
                <a:latin typeface="Fira Sans"/>
                <a:ea typeface="Fira Sans"/>
              </a:rPr>
              <a:t>ρ:</a:t>
            </a:r>
            <a:r>
              <a:rPr lang="en-US" sz="2400" b="0" strike="noStrike" spc="-1">
                <a:solidFill>
                  <a:srgbClr val="2D2DB9"/>
                </a:solidFill>
                <a:latin typeface="Arial"/>
                <a:ea typeface="Fira Sans"/>
              </a:rPr>
              <a:t> sum of </a:t>
            </a:r>
            <a:r>
              <a:rPr lang="en-US" sz="2400" b="0" strike="noStrike" spc="-1">
                <a:solidFill>
                  <a:srgbClr val="2D2DB9"/>
                </a:solidFill>
                <a:latin typeface="Arial"/>
                <a:ea typeface="ＭＳ Ｐゴシック"/>
              </a:rPr>
              <a:t>Kohn-Sham</a:t>
            </a:r>
            <a:endParaRPr lang="en-US" sz="2400" b="0" strike="noStrike" spc="-1">
              <a:latin typeface="Arial"/>
            </a:endParaRPr>
          </a:p>
          <a:p>
            <a:pPr algn="ctr">
              <a:lnSpc>
                <a:spcPct val="93000"/>
              </a:lnSpc>
            </a:pPr>
            <a:r>
              <a:rPr lang="en-US" sz="2400" b="0" strike="noStrike" spc="-1">
                <a:solidFill>
                  <a:srgbClr val="2D2DB9"/>
                </a:solidFill>
                <a:latin typeface="Arial"/>
                <a:ea typeface="ＭＳ Ｐゴシック"/>
              </a:rPr>
              <a:t>single-particle wavefunctions </a:t>
            </a:r>
            <a:r>
              <a:rPr lang="en-US" sz="2400" b="0" strike="noStrike" spc="-1">
                <a:solidFill>
                  <a:srgbClr val="2D2DB9"/>
                </a:solidFill>
                <a:latin typeface="Fira Sans"/>
                <a:ea typeface="Fira Sans"/>
              </a:rPr>
              <a:t>ɸ</a:t>
            </a:r>
            <a:r>
              <a:rPr lang="en-US" sz="2400" b="0" strike="noStrike" spc="-1" baseline="-33000">
                <a:solidFill>
                  <a:srgbClr val="2D2DB9"/>
                </a:solidFill>
                <a:latin typeface="Fira Sans"/>
                <a:ea typeface="Fira Sans"/>
              </a:rPr>
              <a:t>i</a:t>
            </a:r>
            <a:endParaRPr lang="en-US" sz="2400" b="0" strike="noStrike" spc="-1">
              <a:latin typeface="Arial"/>
            </a:endParaRPr>
          </a:p>
        </p:txBody>
      </p:sp>
      <p:pic>
        <p:nvPicPr>
          <p:cNvPr id="194" name="Picture 193"/>
          <p:cNvPicPr/>
          <p:nvPr/>
        </p:nvPicPr>
        <p:blipFill>
          <a:blip r:embed="rId40"/>
          <a:stretch/>
        </p:blipFill>
        <p:spPr>
          <a:xfrm>
            <a:off x="2424240" y="8684760"/>
            <a:ext cx="3180960" cy="964440"/>
          </a:xfrm>
          <a:prstGeom prst="rect">
            <a:avLst/>
          </a:prstGeom>
          <a:ln>
            <a:noFill/>
          </a:ln>
        </p:spPr>
      </p:pic>
      <p:pic>
        <p:nvPicPr>
          <p:cNvPr id="195" name="Picture 194"/>
          <p:cNvPicPr/>
          <p:nvPr/>
        </p:nvPicPr>
        <p:blipFill>
          <a:blip r:embed="rId41"/>
          <a:stretch/>
        </p:blipFill>
        <p:spPr>
          <a:xfrm>
            <a:off x="12438720" y="8765040"/>
            <a:ext cx="6482880" cy="951840"/>
          </a:xfrm>
          <a:prstGeom prst="rect">
            <a:avLst/>
          </a:prstGeom>
          <a:ln>
            <a:noFill/>
          </a:ln>
        </p:spPr>
      </p:pic>
      <p:pic>
        <p:nvPicPr>
          <p:cNvPr id="196" name="Picture 195"/>
          <p:cNvPicPr/>
          <p:nvPr/>
        </p:nvPicPr>
        <p:blipFill>
          <a:blip r:embed="rId42"/>
          <a:stretch/>
        </p:blipFill>
        <p:spPr>
          <a:xfrm>
            <a:off x="7439040" y="8765040"/>
            <a:ext cx="3951360" cy="875520"/>
          </a:xfrm>
          <a:prstGeom prst="rect">
            <a:avLst/>
          </a:prstGeom>
          <a:ln>
            <a:noFill/>
          </a:ln>
        </p:spPr>
      </p:pic>
      <p:sp>
        <p:nvSpPr>
          <p:cNvPr id="197" name="CustomShape 28"/>
          <p:cNvSpPr/>
          <p:nvPr/>
        </p:nvSpPr>
        <p:spPr>
          <a:xfrm>
            <a:off x="7432200" y="9712560"/>
            <a:ext cx="3772440" cy="862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3000"/>
              </a:lnSpc>
            </a:pPr>
            <a:r>
              <a:rPr lang="en-US" sz="2400" b="0" strike="noStrike" spc="-1">
                <a:solidFill>
                  <a:srgbClr val="2D2DB9"/>
                </a:solidFill>
                <a:latin typeface="Arial"/>
                <a:ea typeface="ＭＳ Ｐゴシック"/>
              </a:rPr>
              <a:t>time-dependent</a:t>
            </a:r>
            <a:endParaRPr lang="en-US" sz="2400" b="0" strike="noStrike" spc="-1">
              <a:latin typeface="Arial"/>
            </a:endParaRPr>
          </a:p>
          <a:p>
            <a:pPr algn="ctr">
              <a:lnSpc>
                <a:spcPct val="93000"/>
              </a:lnSpc>
            </a:pPr>
            <a:r>
              <a:rPr lang="en-US" sz="2400" b="0" strike="noStrike" spc="-1">
                <a:solidFill>
                  <a:srgbClr val="2D2DB9"/>
                </a:solidFill>
                <a:latin typeface="Arial"/>
                <a:ea typeface="ＭＳ Ｐゴシック"/>
              </a:rPr>
              <a:t>Kohn-Sham equations</a:t>
            </a:r>
            <a:endParaRPr lang="en-US" sz="2400" b="0" strike="noStrike" spc="-1">
              <a:latin typeface="Arial"/>
            </a:endParaRPr>
          </a:p>
        </p:txBody>
      </p:sp>
      <p:sp>
        <p:nvSpPr>
          <p:cNvPr id="198" name="CustomShape 29"/>
          <p:cNvSpPr/>
          <p:nvPr/>
        </p:nvSpPr>
        <p:spPr>
          <a:xfrm>
            <a:off x="11905920" y="9817680"/>
            <a:ext cx="7434720" cy="601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3000"/>
              </a:lnSpc>
            </a:pPr>
            <a:r>
              <a:rPr lang="en-US" sz="2400" b="0" strike="noStrike" spc="-1">
                <a:solidFill>
                  <a:srgbClr val="2D2DB9"/>
                </a:solidFill>
                <a:latin typeface="Arial"/>
                <a:ea typeface="ＭＳ Ｐゴシック"/>
              </a:rPr>
              <a:t>TDDFT Hamiltonian depends on </a:t>
            </a:r>
            <a:r>
              <a:rPr lang="en-US" sz="2400" b="0" strike="noStrike" spc="-1">
                <a:solidFill>
                  <a:srgbClr val="2D2DB9"/>
                </a:solidFill>
                <a:latin typeface="Fira Sans"/>
                <a:ea typeface="Fira Sans"/>
              </a:rPr>
              <a:t>ɸ</a:t>
            </a:r>
            <a:r>
              <a:rPr lang="en-US" sz="2400" b="0" strike="noStrike" spc="-1" baseline="-33000">
                <a:solidFill>
                  <a:srgbClr val="2D2DB9"/>
                </a:solidFill>
                <a:latin typeface="Fira Sans"/>
                <a:ea typeface="Fira Sans"/>
              </a:rPr>
              <a:t>i</a:t>
            </a:r>
            <a:r>
              <a:rPr lang="en-US" sz="2400" b="0" strike="noStrike" spc="-1">
                <a:solidFill>
                  <a:srgbClr val="2D2DB9"/>
                </a:solidFill>
                <a:latin typeface="Fira Sans"/>
                <a:ea typeface="Fira Sans"/>
              </a:rPr>
              <a:t>(t)</a:t>
            </a:r>
            <a:endParaRPr lang="en-US" sz="2400" b="0" strike="noStrike" spc="-1">
              <a:latin typeface="Arial"/>
            </a:endParaRPr>
          </a:p>
        </p:txBody>
      </p:sp>
      <p:sp>
        <p:nvSpPr>
          <p:cNvPr id="199" name="CustomShape 30"/>
          <p:cNvSpPr/>
          <p:nvPr/>
        </p:nvSpPr>
        <p:spPr>
          <a:xfrm>
            <a:off x="1143000" y="10964280"/>
            <a:ext cx="13121640" cy="201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3000"/>
              </a:lnSpc>
              <a:spcBef>
                <a:spcPts val="567"/>
              </a:spcBef>
              <a:spcAft>
                <a:spcPts val="567"/>
              </a:spcAft>
            </a:pPr>
            <a:r>
              <a:rPr lang="en-US" sz="2400" b="1" u="sng" strike="noStrike" spc="-1">
                <a:solidFill>
                  <a:srgbClr val="000000"/>
                </a:solidFill>
                <a:uFillTx/>
                <a:latin typeface="Arial"/>
                <a:ea typeface="ＭＳ Ｐゴシック"/>
              </a:rPr>
              <a:t>Modeling Excitations</a:t>
            </a:r>
            <a:r>
              <a:rPr lang="en-US" sz="2400" b="1" strike="noStrike" spc="-1">
                <a:solidFill>
                  <a:srgbClr val="000000"/>
                </a:solidFill>
                <a:latin typeface="Arial"/>
                <a:ea typeface="ＭＳ Ｐゴシック"/>
              </a:rPr>
              <a:t>:</a:t>
            </a:r>
            <a:endParaRPr lang="en-US" sz="2400" b="0" strike="noStrike" spc="-1">
              <a:latin typeface="Arial"/>
            </a:endParaRPr>
          </a:p>
          <a:p>
            <a:pPr marL="648000" lvl="2" indent="-216000">
              <a:lnSpc>
                <a:spcPct val="93000"/>
              </a:lnSpc>
              <a:spcBef>
                <a:spcPts val="567"/>
              </a:spcBef>
              <a:spcAft>
                <a:spcPts val="567"/>
              </a:spcAft>
              <a:buClr>
                <a:srgbClr val="000000"/>
              </a:buClr>
              <a:buSzPct val="45000"/>
              <a:buFont typeface="Wingdings" charset="2"/>
              <a:buChar char=""/>
            </a:pPr>
            <a:r>
              <a:rPr lang="en-US" sz="2400" b="0" strike="noStrike" spc="-1">
                <a:solidFill>
                  <a:srgbClr val="000000"/>
                </a:solidFill>
                <a:latin typeface="Arial"/>
                <a:ea typeface="ＭＳ Ｐゴシック"/>
              </a:rPr>
              <a:t>Ion radiation: A moving ion leads to a time-dependent V</a:t>
            </a:r>
            <a:r>
              <a:rPr lang="en-US" sz="2400" b="0" strike="noStrike" spc="-1" baseline="-33000">
                <a:solidFill>
                  <a:srgbClr val="000000"/>
                </a:solidFill>
                <a:latin typeface="Arial"/>
                <a:ea typeface="ＭＳ Ｐゴシック"/>
              </a:rPr>
              <a:t>ext</a:t>
            </a:r>
            <a:r>
              <a:rPr lang="en-US" sz="2400" b="0" strike="noStrike" spc="-1">
                <a:solidFill>
                  <a:srgbClr val="000000"/>
                </a:solidFill>
                <a:latin typeface="Arial"/>
                <a:ea typeface="ＭＳ Ｐゴシック"/>
              </a:rPr>
              <a:t>.</a:t>
            </a:r>
            <a:endParaRPr lang="en-US" sz="2400" b="0" strike="noStrike" spc="-1">
              <a:latin typeface="Arial"/>
            </a:endParaRPr>
          </a:p>
          <a:p>
            <a:pPr marL="648000" lvl="2" indent="-216000">
              <a:lnSpc>
                <a:spcPct val="93000"/>
              </a:lnSpc>
              <a:spcBef>
                <a:spcPts val="567"/>
              </a:spcBef>
              <a:spcAft>
                <a:spcPts val="567"/>
              </a:spcAft>
              <a:buClr>
                <a:srgbClr val="000000"/>
              </a:buClr>
              <a:buSzPct val="45000"/>
              <a:buFont typeface="Wingdings" charset="2"/>
              <a:buChar char=""/>
            </a:pPr>
            <a:r>
              <a:rPr lang="en-US" sz="2400" b="0" strike="noStrike" spc="-1">
                <a:solidFill>
                  <a:srgbClr val="000000"/>
                </a:solidFill>
                <a:latin typeface="Arial"/>
                <a:ea typeface="ＭＳ Ｐゴシック"/>
              </a:rPr>
              <a:t>Electric field: We implemented a time-dependent vector potential </a:t>
            </a:r>
            <a:r>
              <a:rPr lang="en-US" sz="2400" b="1" strike="noStrike" spc="-1">
                <a:solidFill>
                  <a:srgbClr val="000000"/>
                </a:solidFill>
                <a:latin typeface="Arial"/>
                <a:ea typeface="ＭＳ Ｐゴシック"/>
              </a:rPr>
              <a:t>A</a:t>
            </a:r>
            <a:r>
              <a:rPr lang="en-US" sz="2400" b="0" strike="noStrike" spc="-1">
                <a:solidFill>
                  <a:srgbClr val="000000"/>
                </a:solidFill>
                <a:latin typeface="Arial"/>
                <a:ea typeface="ＭＳ Ｐゴシック"/>
              </a:rPr>
              <a:t>(t).</a:t>
            </a:r>
            <a:endParaRPr lang="en-US" sz="2400" b="0" strike="noStrike" spc="-1">
              <a:latin typeface="Arial"/>
            </a:endParaRPr>
          </a:p>
        </p:txBody>
      </p:sp>
      <p:sp>
        <p:nvSpPr>
          <p:cNvPr id="200" name="CustomShape 31"/>
          <p:cNvSpPr/>
          <p:nvPr/>
        </p:nvSpPr>
        <p:spPr>
          <a:xfrm>
            <a:off x="12032640" y="11034120"/>
            <a:ext cx="1545480" cy="1457640"/>
          </a:xfrm>
          <a:prstGeom prst="cube">
            <a:avLst>
              <a:gd name="adj" fmla="val 25000"/>
            </a:avLst>
          </a:prstGeom>
          <a:solidFill>
            <a:srgbClr val="DDDDDD"/>
          </a:solidFill>
          <a:ln w="18360">
            <a:solidFill>
              <a:srgbClr val="666666"/>
            </a:solidFill>
            <a:round/>
          </a:ln>
        </p:spPr>
        <p:style>
          <a:lnRef idx="0">
            <a:scrgbClr r="0" g="0" b="0"/>
          </a:lnRef>
          <a:fillRef idx="0">
            <a:scrgbClr r="0" g="0" b="0"/>
          </a:fillRef>
          <a:effectRef idx="0">
            <a:scrgbClr r="0" g="0" b="0"/>
          </a:effectRef>
          <a:fontRef idx="minor"/>
        </p:style>
      </p:sp>
      <p:sp>
        <p:nvSpPr>
          <p:cNvPr id="201" name="CustomShape 32"/>
          <p:cNvSpPr/>
          <p:nvPr/>
        </p:nvSpPr>
        <p:spPr>
          <a:xfrm>
            <a:off x="12284640" y="11760240"/>
            <a:ext cx="372960" cy="352800"/>
          </a:xfrm>
          <a:prstGeom prst="ellipse">
            <a:avLst/>
          </a:prstGeom>
          <a:solidFill>
            <a:srgbClr val="00A65D">
              <a:alpha val="70000"/>
            </a:srgbClr>
          </a:solidFill>
          <a:ln w="19080">
            <a:solidFill>
              <a:srgbClr val="434343"/>
            </a:solidFill>
            <a:round/>
          </a:ln>
        </p:spPr>
        <p:style>
          <a:lnRef idx="0">
            <a:scrgbClr r="0" g="0" b="0"/>
          </a:lnRef>
          <a:fillRef idx="0">
            <a:scrgbClr r="0" g="0" b="0"/>
          </a:fillRef>
          <a:effectRef idx="0">
            <a:scrgbClr r="0" g="0" b="0"/>
          </a:effectRef>
          <a:fontRef idx="minor"/>
        </p:style>
      </p:sp>
      <p:sp>
        <p:nvSpPr>
          <p:cNvPr id="202" name="CustomShape 33"/>
          <p:cNvSpPr/>
          <p:nvPr/>
        </p:nvSpPr>
        <p:spPr>
          <a:xfrm>
            <a:off x="12473640" y="11932320"/>
            <a:ext cx="600840" cy="360"/>
          </a:xfrm>
          <a:custGeom>
            <a:avLst/>
            <a:gdLst/>
            <a:ahLst/>
            <a:cxnLst/>
            <a:rect l="l" t="t" r="r" b="b"/>
            <a:pathLst>
              <a:path w="21600" h="21600">
                <a:moveTo>
                  <a:pt x="0" y="0"/>
                </a:moveTo>
                <a:lnTo>
                  <a:pt x="21600" y="21600"/>
                </a:lnTo>
              </a:path>
            </a:pathLst>
          </a:custGeom>
          <a:noFill/>
          <a:ln w="38160">
            <a:solidFill>
              <a:srgbClr val="666666"/>
            </a:solidFill>
            <a:round/>
            <a:tailEnd type="triangle" w="lg" len="lg"/>
          </a:ln>
        </p:spPr>
        <p:style>
          <a:lnRef idx="0">
            <a:scrgbClr r="0" g="0" b="0"/>
          </a:lnRef>
          <a:fillRef idx="0">
            <a:scrgbClr r="0" g="0" b="0"/>
          </a:fillRef>
          <a:effectRef idx="0">
            <a:scrgbClr r="0" g="0" b="0"/>
          </a:effectRef>
          <a:fontRef idx="minor"/>
        </p:style>
      </p:sp>
      <p:sp>
        <p:nvSpPr>
          <p:cNvPr id="203" name="CustomShape 34"/>
          <p:cNvSpPr/>
          <p:nvPr/>
        </p:nvSpPr>
        <p:spPr>
          <a:xfrm>
            <a:off x="15643800" y="11030880"/>
            <a:ext cx="1545480" cy="1457640"/>
          </a:xfrm>
          <a:prstGeom prst="cube">
            <a:avLst>
              <a:gd name="adj" fmla="val 25000"/>
            </a:avLst>
          </a:prstGeom>
          <a:solidFill>
            <a:srgbClr val="DDDDDD"/>
          </a:solidFill>
          <a:ln w="18360">
            <a:solidFill>
              <a:srgbClr val="666666"/>
            </a:solidFill>
            <a:round/>
          </a:ln>
        </p:spPr>
        <p:style>
          <a:lnRef idx="0">
            <a:scrgbClr r="0" g="0" b="0"/>
          </a:lnRef>
          <a:fillRef idx="0">
            <a:scrgbClr r="0" g="0" b="0"/>
          </a:fillRef>
          <a:effectRef idx="0">
            <a:scrgbClr r="0" g="0" b="0"/>
          </a:effectRef>
          <a:fontRef idx="minor"/>
        </p:style>
      </p:sp>
      <p:pic>
        <p:nvPicPr>
          <p:cNvPr id="204" name="Picture 203"/>
          <p:cNvPicPr/>
          <p:nvPr/>
        </p:nvPicPr>
        <p:blipFill>
          <a:blip r:embed="rId43"/>
          <a:srcRect l="31929" r="26492"/>
          <a:stretch/>
        </p:blipFill>
        <p:spPr>
          <a:xfrm>
            <a:off x="15643800" y="11100000"/>
            <a:ext cx="1385640" cy="1457640"/>
          </a:xfrm>
          <a:prstGeom prst="rect">
            <a:avLst/>
          </a:prstGeom>
          <a:ln>
            <a:noFill/>
          </a:ln>
        </p:spPr>
      </p:pic>
      <p:pic>
        <p:nvPicPr>
          <p:cNvPr id="205" name="Picture 204"/>
          <p:cNvPicPr/>
          <p:nvPr/>
        </p:nvPicPr>
        <p:blipFill>
          <a:blip r:embed="rId44"/>
          <a:stretch/>
        </p:blipFill>
        <p:spPr>
          <a:xfrm>
            <a:off x="17339040" y="11039160"/>
            <a:ext cx="4083840" cy="731520"/>
          </a:xfrm>
          <a:prstGeom prst="rect">
            <a:avLst/>
          </a:prstGeom>
          <a:ln>
            <a:noFill/>
          </a:ln>
        </p:spPr>
      </p:pic>
      <p:sp>
        <p:nvSpPr>
          <p:cNvPr id="206" name="TextShape 35"/>
          <p:cNvSpPr txBox="1"/>
          <p:nvPr/>
        </p:nvSpPr>
        <p:spPr>
          <a:xfrm>
            <a:off x="13761000" y="11335440"/>
            <a:ext cx="1188720" cy="795960"/>
          </a:xfrm>
          <a:prstGeom prst="rect">
            <a:avLst/>
          </a:prstGeom>
          <a:noFill/>
          <a:ln>
            <a:noFill/>
          </a:ln>
        </p:spPr>
        <p:txBody>
          <a:bodyPr lIns="90000" tIns="45000" rIns="90000" bIns="45000"/>
          <a:lstStyle/>
          <a:p>
            <a:pPr algn="ctr"/>
            <a:r>
              <a:rPr lang="en-US" sz="2400" b="0" strike="noStrike" spc="-1">
                <a:solidFill>
                  <a:srgbClr val="009353"/>
                </a:solidFill>
                <a:latin typeface="Arial"/>
              </a:rPr>
              <a:t>moving ion</a:t>
            </a:r>
          </a:p>
        </p:txBody>
      </p:sp>
      <p:pic>
        <p:nvPicPr>
          <p:cNvPr id="207" name="Picture 206"/>
          <p:cNvPicPr/>
          <p:nvPr/>
        </p:nvPicPr>
        <p:blipFill>
          <a:blip r:embed="rId45"/>
          <a:stretch/>
        </p:blipFill>
        <p:spPr>
          <a:xfrm>
            <a:off x="17516520" y="11760240"/>
            <a:ext cx="4105800" cy="640080"/>
          </a:xfrm>
          <a:prstGeom prst="rect">
            <a:avLst/>
          </a:prstGeom>
          <a:ln>
            <a:noFill/>
          </a:ln>
        </p:spPr>
      </p:pic>
      <p:sp>
        <p:nvSpPr>
          <p:cNvPr id="278" name="CustomShape 3"/>
          <p:cNvSpPr/>
          <p:nvPr/>
        </p:nvSpPr>
        <p:spPr>
          <a:xfrm>
            <a:off x="1143000" y="14697360"/>
            <a:ext cx="20268000" cy="70272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3750"/>
              </a:spcBef>
            </a:pPr>
            <a:r>
              <a:rPr lang="en-US" sz="4000" b="1" strike="noStrike" spc="-1" dirty="0">
                <a:solidFill>
                  <a:srgbClr val="3333CC"/>
                </a:solidFill>
                <a:latin typeface="Arial"/>
                <a:ea typeface="ＭＳ Ｐゴシック"/>
              </a:rPr>
              <a:t>Integrators for Time-Dependent Kohn-Sham (TDKS) Equations</a:t>
            </a:r>
            <a:endParaRPr lang="en-US" sz="4000" b="0" strike="noStrike" spc="-1" dirty="0">
              <a:latin typeface="Arial"/>
            </a:endParaRPr>
          </a:p>
        </p:txBody>
      </p:sp>
      <p:sp>
        <p:nvSpPr>
          <p:cNvPr id="279" name="CustomShape 8"/>
          <p:cNvSpPr/>
          <p:nvPr/>
        </p:nvSpPr>
        <p:spPr>
          <a:xfrm>
            <a:off x="228600" y="14553720"/>
            <a:ext cx="22098000" cy="9754080"/>
          </a:xfrm>
          <a:prstGeom prst="roundRect">
            <a:avLst>
              <a:gd name="adj" fmla="val 16667"/>
            </a:avLst>
          </a:prstGeom>
          <a:noFill/>
          <a:ln w="76320">
            <a:solidFill>
              <a:srgbClr val="0000FF"/>
            </a:solidFill>
            <a:round/>
          </a:ln>
        </p:spPr>
        <p:style>
          <a:lnRef idx="0">
            <a:scrgbClr r="0" g="0" b="0"/>
          </a:lnRef>
          <a:fillRef idx="0">
            <a:scrgbClr r="0" g="0" b="0"/>
          </a:fillRef>
          <a:effectRef idx="0">
            <a:scrgbClr r="0" g="0" b="0"/>
          </a:effectRef>
          <a:fontRef idx="minor"/>
        </p:style>
      </p:sp>
      <p:sp>
        <p:nvSpPr>
          <p:cNvPr id="280" name="CustomShape 9"/>
          <p:cNvSpPr/>
          <p:nvPr/>
        </p:nvSpPr>
        <p:spPr>
          <a:xfrm>
            <a:off x="11139120" y="22886640"/>
            <a:ext cx="10725480" cy="122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93000"/>
              </a:lnSpc>
            </a:pPr>
            <a:r>
              <a:rPr lang="en-US" sz="2000" b="0" strike="noStrike" spc="-1">
                <a:solidFill>
                  <a:srgbClr val="000000"/>
                </a:solidFill>
                <a:latin typeface="Arial"/>
                <a:ea typeface="ＭＳ Ｐゴシック"/>
              </a:rPr>
              <a:t>Merit of various integrators for the TDKS equations. The error metric is taken as the product of the average errors in net charge and total energy per simulation time. Integrators tested include all Runge-Kutta (RK) schemes available in PETSc, strong-stability preserving Runge-Kutta (SSPRK), enforced time-reversal symmetry (ETRS), and Crank-Nicolson (CN).</a:t>
            </a:r>
            <a:endParaRPr lang="en-US" sz="2000" b="0" strike="noStrike" spc="-1">
              <a:latin typeface="Arial"/>
            </a:endParaRPr>
          </a:p>
        </p:txBody>
      </p:sp>
      <p:sp>
        <p:nvSpPr>
          <p:cNvPr id="281" name="CustomShape 12"/>
          <p:cNvSpPr/>
          <p:nvPr/>
        </p:nvSpPr>
        <p:spPr>
          <a:xfrm>
            <a:off x="12431160" y="17247960"/>
            <a:ext cx="6147000" cy="344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pPr>
            <a:r>
              <a:rPr lang="en-US" sz="1800" b="0" strike="noStrike" spc="-1">
                <a:solidFill>
                  <a:srgbClr val="000000"/>
                </a:solidFill>
                <a:latin typeface="Arial"/>
                <a:ea typeface="ＭＳ Ｐゴシック"/>
              </a:rPr>
              <a:t>[1] Abhyankar, Brown, et al., arXiv:1806.01437, (2018)</a:t>
            </a:r>
            <a:endParaRPr lang="en-US" sz="1800" b="0" strike="noStrike" spc="-1">
              <a:latin typeface="Arial"/>
            </a:endParaRPr>
          </a:p>
        </p:txBody>
      </p:sp>
      <p:sp>
        <p:nvSpPr>
          <p:cNvPr id="282" name="CustomShape 13"/>
          <p:cNvSpPr/>
          <p:nvPr/>
        </p:nvSpPr>
        <p:spPr>
          <a:xfrm>
            <a:off x="948600" y="15649200"/>
            <a:ext cx="9201240" cy="841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spcBef>
                <a:spcPts val="1417"/>
              </a:spcBef>
              <a:spcAft>
                <a:spcPts val="1417"/>
              </a:spcAft>
            </a:pPr>
            <a:r>
              <a:rPr lang="en-US" sz="2400" b="0" strike="noStrike" spc="-1">
                <a:solidFill>
                  <a:srgbClr val="000000"/>
                </a:solidFill>
                <a:latin typeface="Arial"/>
                <a:ea typeface="ＭＳ Ｐゴシック"/>
              </a:rPr>
              <a:t>Trade-off between accuracy and computational cost is a practical issue, especially for large systems with many plane-waves.</a:t>
            </a:r>
            <a:endParaRPr lang="en-US" sz="2400" b="0" strike="noStrike" spc="-1">
              <a:latin typeface="Arial"/>
              <a:ea typeface="Noto Sans CJK SC"/>
            </a:endParaRPr>
          </a:p>
          <a:p>
            <a:pPr>
              <a:lnSpc>
                <a:spcPct val="100000"/>
              </a:lnSpc>
              <a:spcBef>
                <a:spcPts val="1417"/>
              </a:spcBef>
              <a:spcAft>
                <a:spcPts val="1417"/>
              </a:spcAft>
            </a:pPr>
            <a:endParaRPr lang="en-US" sz="2400" b="0" strike="noStrike" spc="-1">
              <a:latin typeface="Arial"/>
              <a:ea typeface="Noto Sans CJK SC"/>
            </a:endParaRPr>
          </a:p>
          <a:p>
            <a:pPr>
              <a:lnSpc>
                <a:spcPct val="100000"/>
              </a:lnSpc>
              <a:spcBef>
                <a:spcPts val="1417"/>
              </a:spcBef>
              <a:spcAft>
                <a:spcPts val="1417"/>
              </a:spcAft>
            </a:pPr>
            <a:r>
              <a:rPr lang="en-US" sz="2400" b="0" strike="noStrike" spc="-1">
                <a:solidFill>
                  <a:srgbClr val="000000"/>
                </a:solidFill>
                <a:latin typeface="Arial"/>
                <a:ea typeface="ＭＳ Ｐゴシック"/>
              </a:rPr>
              <a:t>Legacy integrators accumulate unacceptable errors in interesting systems recently made accessible by HPC advancements.</a:t>
            </a:r>
            <a:endParaRPr lang="en-US" sz="2400" b="0" strike="noStrike" spc="-1">
              <a:latin typeface="Arial"/>
              <a:ea typeface="Noto Sans CJK SC"/>
            </a:endParaRPr>
          </a:p>
        </p:txBody>
      </p:sp>
      <p:pic>
        <p:nvPicPr>
          <p:cNvPr id="283" name="Picture 282"/>
          <p:cNvPicPr/>
          <p:nvPr/>
        </p:nvPicPr>
        <p:blipFill>
          <a:blip r:embed="rId46"/>
          <a:srcRect l="72151" t="4684"/>
          <a:stretch/>
        </p:blipFill>
        <p:spPr>
          <a:xfrm>
            <a:off x="20294640" y="19037160"/>
            <a:ext cx="1945080" cy="3660120"/>
          </a:xfrm>
          <a:prstGeom prst="rect">
            <a:avLst/>
          </a:prstGeom>
          <a:ln>
            <a:noFill/>
          </a:ln>
        </p:spPr>
      </p:pic>
      <p:sp>
        <p:nvSpPr>
          <p:cNvPr id="284" name="CustomShape 14"/>
          <p:cNvSpPr/>
          <p:nvPr/>
        </p:nvSpPr>
        <p:spPr>
          <a:xfrm>
            <a:off x="12017520" y="20719080"/>
            <a:ext cx="3968280" cy="1389600"/>
          </a:xfrm>
          <a:prstGeom prst="rect">
            <a:avLst/>
          </a:prstGeom>
          <a:solidFill>
            <a:srgbClr val="BCE4E5">
              <a:alpha val="70000"/>
            </a:srgbClr>
          </a:solidFill>
          <a:ln>
            <a:noFill/>
          </a:ln>
        </p:spPr>
        <p:style>
          <a:lnRef idx="0">
            <a:scrgbClr r="0" g="0" b="0"/>
          </a:lnRef>
          <a:fillRef idx="0">
            <a:scrgbClr r="0" g="0" b="0"/>
          </a:fillRef>
          <a:effectRef idx="0">
            <a:scrgbClr r="0" g="0" b="0"/>
          </a:effectRef>
          <a:fontRef idx="minor"/>
        </p:style>
      </p:sp>
      <p:sp>
        <p:nvSpPr>
          <p:cNvPr id="285" name="CustomShape 15"/>
          <p:cNvSpPr/>
          <p:nvPr/>
        </p:nvSpPr>
        <p:spPr>
          <a:xfrm>
            <a:off x="14140080" y="21798360"/>
            <a:ext cx="1807920" cy="287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pPr>
            <a:r>
              <a:rPr lang="en-US" sz="1400" b="0" strike="noStrike" spc="-1">
                <a:solidFill>
                  <a:srgbClr val="000000"/>
                </a:solidFill>
                <a:latin typeface="Arial"/>
                <a:ea typeface="ＭＳ Ｐゴシック"/>
              </a:rPr>
              <a:t>1 a.u. = 24.2 attosec</a:t>
            </a:r>
            <a:endParaRPr lang="en-US" sz="1400" b="0" strike="noStrike" spc="-1">
              <a:latin typeface="Arial"/>
            </a:endParaRPr>
          </a:p>
        </p:txBody>
      </p:sp>
      <p:pic>
        <p:nvPicPr>
          <p:cNvPr id="286" name="Picture 285"/>
          <p:cNvPicPr/>
          <p:nvPr/>
        </p:nvPicPr>
        <p:blipFill>
          <a:blip r:embed="rId47"/>
          <a:srcRect r="27893"/>
          <a:stretch/>
        </p:blipFill>
        <p:spPr>
          <a:xfrm>
            <a:off x="11057040" y="18981720"/>
            <a:ext cx="4983120" cy="3840120"/>
          </a:xfrm>
          <a:prstGeom prst="rect">
            <a:avLst/>
          </a:prstGeom>
          <a:ln>
            <a:noFill/>
          </a:ln>
        </p:spPr>
      </p:pic>
      <p:sp>
        <p:nvSpPr>
          <p:cNvPr id="287" name="CustomShape 16"/>
          <p:cNvSpPr/>
          <p:nvPr/>
        </p:nvSpPr>
        <p:spPr>
          <a:xfrm>
            <a:off x="14140080" y="20718360"/>
            <a:ext cx="867240" cy="287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pPr>
            <a:r>
              <a:rPr lang="en-US" sz="2000" b="0" strike="noStrike" spc="-1">
                <a:solidFill>
                  <a:srgbClr val="006D6F"/>
                </a:solidFill>
                <a:latin typeface="Arial"/>
                <a:ea typeface="ＭＳ Ｐゴシック"/>
              </a:rPr>
              <a:t>accurate</a:t>
            </a:r>
            <a:endParaRPr lang="en-US" sz="2000" b="0" strike="noStrike" spc="-1">
              <a:latin typeface="Arial"/>
            </a:endParaRPr>
          </a:p>
        </p:txBody>
      </p:sp>
      <p:sp>
        <p:nvSpPr>
          <p:cNvPr id="288" name="CustomShape 17"/>
          <p:cNvSpPr/>
          <p:nvPr/>
        </p:nvSpPr>
        <p:spPr>
          <a:xfrm>
            <a:off x="16193520" y="20719080"/>
            <a:ext cx="3968280" cy="1389600"/>
          </a:xfrm>
          <a:prstGeom prst="rect">
            <a:avLst/>
          </a:prstGeom>
          <a:solidFill>
            <a:srgbClr val="BCE4E5">
              <a:alpha val="70000"/>
            </a:srgbClr>
          </a:solidFill>
          <a:ln>
            <a:noFill/>
          </a:ln>
        </p:spPr>
        <p:style>
          <a:lnRef idx="0">
            <a:scrgbClr r="0" g="0" b="0"/>
          </a:lnRef>
          <a:fillRef idx="0">
            <a:scrgbClr r="0" g="0" b="0"/>
          </a:fillRef>
          <a:effectRef idx="0">
            <a:scrgbClr r="0" g="0" b="0"/>
          </a:effectRef>
          <a:fontRef idx="minor"/>
        </p:style>
      </p:sp>
      <p:sp>
        <p:nvSpPr>
          <p:cNvPr id="289" name="CustomShape 18"/>
          <p:cNvSpPr/>
          <p:nvPr/>
        </p:nvSpPr>
        <p:spPr>
          <a:xfrm>
            <a:off x="16193520" y="19146240"/>
            <a:ext cx="761400" cy="2962440"/>
          </a:xfrm>
          <a:prstGeom prst="rect">
            <a:avLst/>
          </a:prstGeom>
          <a:solidFill>
            <a:srgbClr val="F04E4D">
              <a:alpha val="10000"/>
            </a:srgbClr>
          </a:solidFill>
          <a:ln>
            <a:noFill/>
          </a:ln>
        </p:spPr>
        <p:style>
          <a:lnRef idx="0">
            <a:scrgbClr r="0" g="0" b="0"/>
          </a:lnRef>
          <a:fillRef idx="0">
            <a:scrgbClr r="0" g="0" b="0"/>
          </a:fillRef>
          <a:effectRef idx="0">
            <a:scrgbClr r="0" g="0" b="0"/>
          </a:effectRef>
          <a:fontRef idx="minor"/>
        </p:style>
      </p:sp>
      <p:pic>
        <p:nvPicPr>
          <p:cNvPr id="290" name="Picture 289"/>
          <p:cNvPicPr/>
          <p:nvPr/>
        </p:nvPicPr>
        <p:blipFill>
          <a:blip r:embed="rId48"/>
          <a:srcRect l="12960" r="27773"/>
          <a:stretch/>
        </p:blipFill>
        <p:spPr>
          <a:xfrm>
            <a:off x="16125480" y="18981720"/>
            <a:ext cx="4096080" cy="3840120"/>
          </a:xfrm>
          <a:prstGeom prst="rect">
            <a:avLst/>
          </a:prstGeom>
          <a:ln>
            <a:noFill/>
          </a:ln>
        </p:spPr>
      </p:pic>
      <p:sp>
        <p:nvSpPr>
          <p:cNvPr id="291" name="CustomShape 19"/>
          <p:cNvSpPr/>
          <p:nvPr/>
        </p:nvSpPr>
        <p:spPr>
          <a:xfrm>
            <a:off x="18280800" y="20719800"/>
            <a:ext cx="867240" cy="287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pPr>
            <a:r>
              <a:rPr lang="en-US" sz="2000" b="0" strike="noStrike" spc="-1">
                <a:solidFill>
                  <a:srgbClr val="006D6F"/>
                </a:solidFill>
                <a:latin typeface="Arial"/>
                <a:ea typeface="ＭＳ Ｐゴシック"/>
              </a:rPr>
              <a:t>accurate</a:t>
            </a:r>
            <a:endParaRPr lang="en-US" sz="2000" b="0" strike="noStrike" spc="-1">
              <a:latin typeface="Arial"/>
            </a:endParaRPr>
          </a:p>
        </p:txBody>
      </p:sp>
      <p:sp>
        <p:nvSpPr>
          <p:cNvPr id="292" name="CustomShape 20"/>
          <p:cNvSpPr/>
          <p:nvPr/>
        </p:nvSpPr>
        <p:spPr>
          <a:xfrm>
            <a:off x="16696800" y="19639800"/>
            <a:ext cx="867240" cy="287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pPr>
            <a:r>
              <a:rPr lang="en-US" sz="2000" b="0" strike="noStrike" spc="-1">
                <a:solidFill>
                  <a:srgbClr val="CE181E"/>
                </a:solidFill>
                <a:latin typeface="Arial"/>
                <a:ea typeface="ＭＳ Ｐゴシック"/>
              </a:rPr>
              <a:t>cheap</a:t>
            </a:r>
            <a:endParaRPr lang="en-US" sz="2000" b="0" strike="noStrike" spc="-1">
              <a:latin typeface="Arial"/>
            </a:endParaRPr>
          </a:p>
        </p:txBody>
      </p:sp>
      <p:pic>
        <p:nvPicPr>
          <p:cNvPr id="293" name="Picture 292"/>
          <p:cNvPicPr/>
          <p:nvPr/>
        </p:nvPicPr>
        <p:blipFill>
          <a:blip r:embed="rId49"/>
          <a:stretch/>
        </p:blipFill>
        <p:spPr>
          <a:xfrm>
            <a:off x="441360" y="18272520"/>
            <a:ext cx="5943600" cy="4553640"/>
          </a:xfrm>
          <a:prstGeom prst="rect">
            <a:avLst/>
          </a:prstGeom>
          <a:ln>
            <a:noFill/>
          </a:ln>
        </p:spPr>
      </p:pic>
      <p:sp>
        <p:nvSpPr>
          <p:cNvPr id="294" name="TextShape 21"/>
          <p:cNvSpPr txBox="1"/>
          <p:nvPr/>
        </p:nvSpPr>
        <p:spPr>
          <a:xfrm>
            <a:off x="2552760" y="19764360"/>
            <a:ext cx="484920" cy="1524960"/>
          </a:xfrm>
          <a:prstGeom prst="rect">
            <a:avLst/>
          </a:prstGeom>
          <a:noFill/>
          <a:ln w="18360">
            <a:noFill/>
          </a:ln>
        </p:spPr>
        <p:txBody>
          <a:bodyPr lIns="99000" tIns="54000" rIns="99000" bIns="54000"/>
          <a:lstStyle/>
          <a:p>
            <a:r>
              <a:rPr lang="en-US" sz="2000" b="0" strike="noStrike" spc="-1">
                <a:solidFill>
                  <a:srgbClr val="333333"/>
                </a:solidFill>
                <a:latin typeface="Arial"/>
              </a:rPr>
              <a:t>Al</a:t>
            </a:r>
            <a:endParaRPr lang="en-US" sz="2000" b="0" strike="noStrike" spc="-1">
              <a:latin typeface="Arial"/>
            </a:endParaRPr>
          </a:p>
        </p:txBody>
      </p:sp>
      <p:sp>
        <p:nvSpPr>
          <p:cNvPr id="295" name="Line 22"/>
          <p:cNvSpPr/>
          <p:nvPr/>
        </p:nvSpPr>
        <p:spPr>
          <a:xfrm>
            <a:off x="2473200" y="19716120"/>
            <a:ext cx="684000" cy="0"/>
          </a:xfrm>
          <a:prstGeom prst="line">
            <a:avLst/>
          </a:prstGeom>
          <a:ln w="18360">
            <a:solidFill>
              <a:srgbClr val="666666"/>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296" name="TextShape 23"/>
          <p:cNvSpPr txBox="1"/>
          <p:nvPr/>
        </p:nvSpPr>
        <p:spPr>
          <a:xfrm>
            <a:off x="3694680" y="19764360"/>
            <a:ext cx="1375560" cy="482400"/>
          </a:xfrm>
          <a:prstGeom prst="rect">
            <a:avLst/>
          </a:prstGeom>
          <a:noFill/>
          <a:ln w="18360">
            <a:noFill/>
          </a:ln>
        </p:spPr>
        <p:txBody>
          <a:bodyPr lIns="99000" tIns="54000" rIns="99000" bIns="54000"/>
          <a:lstStyle/>
          <a:p>
            <a:r>
              <a:rPr lang="en-US" sz="2000" b="0" strike="noStrike" spc="-1">
                <a:solidFill>
                  <a:srgbClr val="333333"/>
                </a:solidFill>
                <a:latin typeface="Arial"/>
              </a:rPr>
              <a:t>“vacuum”</a:t>
            </a:r>
            <a:endParaRPr lang="en-US" sz="2000" b="0" strike="noStrike" spc="-1">
              <a:latin typeface="Arial"/>
            </a:endParaRPr>
          </a:p>
        </p:txBody>
      </p:sp>
      <p:sp>
        <p:nvSpPr>
          <p:cNvPr id="297" name="Line 24"/>
          <p:cNvSpPr/>
          <p:nvPr/>
        </p:nvSpPr>
        <p:spPr>
          <a:xfrm>
            <a:off x="3391200" y="19716120"/>
            <a:ext cx="2630160" cy="0"/>
          </a:xfrm>
          <a:prstGeom prst="line">
            <a:avLst/>
          </a:prstGeom>
          <a:ln w="18360">
            <a:solidFill>
              <a:srgbClr val="666666"/>
            </a:solidFill>
            <a:custDash>
              <a:ds d="400000" sp="400000"/>
            </a:custDash>
            <a:round/>
            <a:headEnd type="triangle" w="med" len="med"/>
          </a:ln>
        </p:spPr>
        <p:style>
          <a:lnRef idx="0">
            <a:scrgbClr r="0" g="0" b="0"/>
          </a:lnRef>
          <a:fillRef idx="0">
            <a:scrgbClr r="0" g="0" b="0"/>
          </a:fillRef>
          <a:effectRef idx="0">
            <a:scrgbClr r="0" g="0" b="0"/>
          </a:effectRef>
          <a:fontRef idx="minor"/>
        </p:style>
      </p:sp>
      <p:sp>
        <p:nvSpPr>
          <p:cNvPr id="298" name="Line 25"/>
          <p:cNvSpPr/>
          <p:nvPr/>
        </p:nvSpPr>
        <p:spPr>
          <a:xfrm>
            <a:off x="1703880" y="19716120"/>
            <a:ext cx="631080" cy="0"/>
          </a:xfrm>
          <a:prstGeom prst="line">
            <a:avLst/>
          </a:prstGeom>
          <a:ln w="18360">
            <a:solidFill>
              <a:srgbClr val="666666"/>
            </a:solidFill>
            <a:custDash>
              <a:ds d="400000" sp="400000"/>
            </a:custDash>
            <a:round/>
            <a:tailEnd type="triangle" w="med" len="med"/>
          </a:ln>
        </p:spPr>
        <p:style>
          <a:lnRef idx="0">
            <a:scrgbClr r="0" g="0" b="0"/>
          </a:lnRef>
          <a:fillRef idx="0">
            <a:scrgbClr r="0" g="0" b="0"/>
          </a:fillRef>
          <a:effectRef idx="0">
            <a:scrgbClr r="0" g="0" b="0"/>
          </a:effectRef>
          <a:fontRef idx="minor"/>
        </p:style>
      </p:sp>
      <p:sp>
        <p:nvSpPr>
          <p:cNvPr id="299" name="TextShape 26"/>
          <p:cNvSpPr txBox="1"/>
          <p:nvPr/>
        </p:nvSpPr>
        <p:spPr>
          <a:xfrm>
            <a:off x="5028840" y="18664560"/>
            <a:ext cx="947160" cy="729000"/>
          </a:xfrm>
          <a:prstGeom prst="rect">
            <a:avLst/>
          </a:prstGeom>
          <a:solidFill>
            <a:srgbClr val="FFFFFF"/>
          </a:solidFill>
          <a:ln>
            <a:noFill/>
          </a:ln>
        </p:spPr>
        <p:txBody>
          <a:bodyPr lIns="90000" tIns="45000" rIns="90000" bIns="45000"/>
          <a:lstStyle/>
          <a:p>
            <a:pPr>
              <a:lnSpc>
                <a:spcPct val="100000"/>
              </a:lnSpc>
              <a:spcBef>
                <a:spcPts val="283"/>
              </a:spcBef>
              <a:spcAft>
                <a:spcPts val="283"/>
              </a:spcAft>
            </a:pPr>
            <a:r>
              <a:rPr lang="en-US" sz="2000" b="0" strike="noStrike" spc="-1">
                <a:latin typeface="Arial"/>
                <a:ea typeface="Noto Sans CJK SC"/>
              </a:rPr>
              <a:t>ETRS</a:t>
            </a:r>
            <a:endParaRPr lang="en-US" sz="2000" b="0" strike="noStrike" spc="-1">
              <a:latin typeface="Arial"/>
            </a:endParaRPr>
          </a:p>
          <a:p>
            <a:pPr>
              <a:lnSpc>
                <a:spcPct val="100000"/>
              </a:lnSpc>
              <a:spcBef>
                <a:spcPts val="283"/>
              </a:spcBef>
              <a:spcAft>
                <a:spcPts val="283"/>
              </a:spcAft>
            </a:pPr>
            <a:r>
              <a:rPr lang="en-US" sz="2000" b="0" strike="noStrike" spc="-1">
                <a:latin typeface="Arial"/>
                <a:ea typeface="Noto Sans CJK SC"/>
              </a:rPr>
              <a:t>RK4</a:t>
            </a:r>
            <a:endParaRPr lang="en-US" sz="2000" b="0" strike="noStrike" spc="-1">
              <a:latin typeface="Arial"/>
            </a:endParaRPr>
          </a:p>
        </p:txBody>
      </p:sp>
      <p:sp>
        <p:nvSpPr>
          <p:cNvPr id="300" name="CustomShape 27"/>
          <p:cNvSpPr/>
          <p:nvPr/>
        </p:nvSpPr>
        <p:spPr>
          <a:xfrm>
            <a:off x="1537920" y="22716360"/>
            <a:ext cx="8038080" cy="142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93000"/>
              </a:lnSpc>
            </a:pPr>
            <a:r>
              <a:rPr lang="en-US" sz="2000" b="0" strike="noStrike" spc="-1">
                <a:solidFill>
                  <a:srgbClr val="000000"/>
                </a:solidFill>
                <a:latin typeface="Arial"/>
                <a:ea typeface="ＭＳ Ｐゴシック"/>
              </a:rPr>
              <a:t>Electron density profile after a ground state aluminum sheet (black) containing 3300 electrons is propagated for 2.9 fs using two different integrators: fourth-order Runge-Kutta (RK4) and enforced-time reversal symmetry (ETRS). Integration error can cause a fictitious electron density in the vacuum region.</a:t>
            </a:r>
            <a:endParaRPr lang="en-US" sz="2000" b="0" strike="noStrike" spc="-1">
              <a:latin typeface="Arial"/>
            </a:endParaRPr>
          </a:p>
        </p:txBody>
      </p:sp>
      <p:pic>
        <p:nvPicPr>
          <p:cNvPr id="301" name="Picture 300"/>
          <p:cNvPicPr/>
          <p:nvPr/>
        </p:nvPicPr>
        <p:blipFill>
          <a:blip r:embed="rId50"/>
          <a:stretch/>
        </p:blipFill>
        <p:spPr>
          <a:xfrm>
            <a:off x="4247280" y="16542000"/>
            <a:ext cx="4794480" cy="841320"/>
          </a:xfrm>
          <a:prstGeom prst="rect">
            <a:avLst/>
          </a:prstGeom>
          <a:ln>
            <a:noFill/>
          </a:ln>
        </p:spPr>
      </p:pic>
      <p:sp>
        <p:nvSpPr>
          <p:cNvPr id="302" name="CustomShape 36"/>
          <p:cNvSpPr/>
          <p:nvPr/>
        </p:nvSpPr>
        <p:spPr>
          <a:xfrm>
            <a:off x="1828800" y="16614000"/>
            <a:ext cx="2468880" cy="849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3000"/>
              </a:lnSpc>
            </a:pPr>
            <a:r>
              <a:rPr lang="en-US" sz="2400" b="0" strike="noStrike" spc="-1">
                <a:solidFill>
                  <a:srgbClr val="2D2DB9"/>
                </a:solidFill>
                <a:latin typeface="Arial"/>
                <a:ea typeface="ＭＳ Ｐゴシック"/>
              </a:rPr>
              <a:t>plane-wave</a:t>
            </a:r>
            <a:endParaRPr lang="en-US" sz="2400" b="0" strike="noStrike" spc="-1">
              <a:latin typeface="Arial"/>
            </a:endParaRPr>
          </a:p>
          <a:p>
            <a:pPr algn="ctr">
              <a:lnSpc>
                <a:spcPct val="93000"/>
              </a:lnSpc>
            </a:pPr>
            <a:r>
              <a:rPr lang="en-US" sz="2400" b="0" strike="noStrike" spc="-1">
                <a:solidFill>
                  <a:srgbClr val="2D2DB9"/>
                </a:solidFill>
                <a:latin typeface="Arial"/>
                <a:ea typeface="ＭＳ Ｐゴシック"/>
              </a:rPr>
              <a:t>expansion:</a:t>
            </a:r>
            <a:endParaRPr lang="en-US" sz="2400" b="0" strike="noStrike" spc="-1">
              <a:latin typeface="Arial"/>
            </a:endParaRPr>
          </a:p>
        </p:txBody>
      </p:sp>
      <p:sp>
        <p:nvSpPr>
          <p:cNvPr id="303" name="TextShape 37"/>
          <p:cNvSpPr txBox="1"/>
          <p:nvPr/>
        </p:nvSpPr>
        <p:spPr>
          <a:xfrm>
            <a:off x="11064240" y="15548508"/>
            <a:ext cx="10515600" cy="3406680"/>
          </a:xfrm>
          <a:prstGeom prst="rect">
            <a:avLst/>
          </a:prstGeom>
          <a:noFill/>
          <a:ln>
            <a:noFill/>
          </a:ln>
        </p:spPr>
        <p:txBody>
          <a:bodyPr lIns="90000" tIns="45000" rIns="90000" bIns="45000"/>
          <a:lstStyle/>
          <a:p>
            <a:pPr>
              <a:lnSpc>
                <a:spcPct val="100000"/>
              </a:lnSpc>
              <a:spcBef>
                <a:spcPts val="850"/>
              </a:spcBef>
              <a:spcAft>
                <a:spcPts val="850"/>
              </a:spcAft>
            </a:pPr>
            <a:r>
              <a:rPr lang="en-US" sz="2400" b="0" strike="noStrike" spc="-1" dirty="0">
                <a:solidFill>
                  <a:srgbClr val="000000"/>
                </a:solidFill>
                <a:latin typeface="Arial"/>
                <a:ea typeface="ＭＳ Ｐゴシック"/>
              </a:rPr>
              <a:t>We interfaced </a:t>
            </a:r>
            <a:r>
              <a:rPr lang="en-US" sz="2400" b="0" strike="noStrike" spc="-1" dirty="0" err="1">
                <a:solidFill>
                  <a:srgbClr val="000000"/>
                </a:solidFill>
                <a:latin typeface="Arial"/>
                <a:ea typeface="ＭＳ Ｐゴシック"/>
              </a:rPr>
              <a:t>Qb@ll</a:t>
            </a:r>
            <a:r>
              <a:rPr lang="en-US" sz="2400" b="0" strike="noStrike" spc="-1" dirty="0">
                <a:solidFill>
                  <a:srgbClr val="000000"/>
                </a:solidFill>
                <a:latin typeface="Arial"/>
                <a:ea typeface="ＭＳ Ｐゴシック"/>
              </a:rPr>
              <a:t> with the </a:t>
            </a:r>
            <a:r>
              <a:rPr lang="en-US" sz="2400" b="0" strike="noStrike" spc="-1" dirty="0" err="1">
                <a:solidFill>
                  <a:srgbClr val="000000"/>
                </a:solidFill>
                <a:latin typeface="Arial"/>
                <a:ea typeface="ＭＳ Ｐゴシック"/>
              </a:rPr>
              <a:t>PETSc</a:t>
            </a:r>
            <a:r>
              <a:rPr lang="en-US" sz="2400" b="0" strike="noStrike" spc="-1" dirty="0">
                <a:solidFill>
                  <a:srgbClr val="000000"/>
                </a:solidFill>
                <a:latin typeface="Arial"/>
                <a:ea typeface="ＭＳ Ｐゴシック"/>
              </a:rPr>
              <a:t> library [1] for seamless access to many time-stepping methods:</a:t>
            </a:r>
            <a:endParaRPr lang="en-US" sz="2400" b="0" strike="noStrike" spc="-1" dirty="0">
              <a:latin typeface="Arial"/>
              <a:ea typeface="Noto Sans CJK SC"/>
            </a:endParaRPr>
          </a:p>
          <a:p>
            <a:pPr>
              <a:lnSpc>
                <a:spcPct val="100000"/>
              </a:lnSpc>
              <a:spcBef>
                <a:spcPts val="850"/>
              </a:spcBef>
              <a:spcAft>
                <a:spcPts val="850"/>
              </a:spcAft>
            </a:pPr>
            <a:r>
              <a:rPr lang="en-US" sz="2400" b="0" strike="noStrike" spc="-1" dirty="0">
                <a:solidFill>
                  <a:srgbClr val="000000"/>
                </a:solidFill>
                <a:latin typeface="Arial"/>
                <a:ea typeface="Fira Sans"/>
              </a:rPr>
              <a:t>			</a:t>
            </a:r>
            <a:r>
              <a:rPr lang="en-US" sz="2400" b="0" strike="noStrike" spc="-1" dirty="0" err="1">
                <a:solidFill>
                  <a:srgbClr val="000000"/>
                </a:solidFill>
                <a:latin typeface="Arial"/>
                <a:ea typeface="Fira Sans"/>
              </a:rPr>
              <a:t>ɸ</a:t>
            </a:r>
            <a:r>
              <a:rPr lang="en-US" sz="2400" b="0" strike="noStrike" spc="-1" baseline="-33000" dirty="0" err="1">
                <a:solidFill>
                  <a:srgbClr val="000000"/>
                </a:solidFill>
                <a:latin typeface="Arial"/>
                <a:ea typeface="Fira Sans"/>
              </a:rPr>
              <a:t>i</a:t>
            </a:r>
            <a:r>
              <a:rPr lang="en-US" sz="2400" b="0" strike="noStrike" spc="-1" dirty="0">
                <a:solidFill>
                  <a:srgbClr val="000000"/>
                </a:solidFill>
                <a:latin typeface="Arial"/>
                <a:ea typeface="Fira Sans"/>
              </a:rPr>
              <a:t>(t), </a:t>
            </a:r>
            <a:r>
              <a:rPr lang="en-US" sz="2400" b="0" strike="noStrike" spc="-1" dirty="0" err="1">
                <a:solidFill>
                  <a:srgbClr val="000000"/>
                </a:solidFill>
                <a:latin typeface="Arial"/>
                <a:ea typeface="Fira Sans"/>
              </a:rPr>
              <a:t>Hɸ</a:t>
            </a:r>
            <a:r>
              <a:rPr lang="en-US" sz="2400" b="0" strike="noStrike" spc="-1" baseline="-33000" dirty="0" err="1">
                <a:solidFill>
                  <a:srgbClr val="000000"/>
                </a:solidFill>
                <a:latin typeface="Arial"/>
                <a:ea typeface="Fira Sans"/>
              </a:rPr>
              <a:t>i</a:t>
            </a:r>
            <a:r>
              <a:rPr lang="en-US" sz="2400" b="0" strike="noStrike" spc="-1" dirty="0">
                <a:solidFill>
                  <a:srgbClr val="000000"/>
                </a:solidFill>
                <a:latin typeface="Arial"/>
                <a:ea typeface="Fira Sans"/>
              </a:rPr>
              <a:t>(t)   →   </a:t>
            </a:r>
            <a:r>
              <a:rPr lang="en-US" sz="2400" b="0" strike="noStrike" spc="-1" dirty="0" err="1">
                <a:solidFill>
                  <a:srgbClr val="000000"/>
                </a:solidFill>
                <a:latin typeface="Arial"/>
                <a:ea typeface="Fira Sans"/>
              </a:rPr>
              <a:t>PETSc</a:t>
            </a:r>
            <a:r>
              <a:rPr lang="en-US" sz="2400" b="0" strike="noStrike" spc="-1" dirty="0">
                <a:solidFill>
                  <a:srgbClr val="000000"/>
                </a:solidFill>
                <a:latin typeface="Arial"/>
                <a:ea typeface="Fira Sans"/>
              </a:rPr>
              <a:t>   →   </a:t>
            </a:r>
            <a:r>
              <a:rPr lang="en-US" sz="2400" b="0" strike="noStrike" spc="-1" dirty="0" err="1">
                <a:solidFill>
                  <a:srgbClr val="000000"/>
                </a:solidFill>
                <a:latin typeface="Arial"/>
                <a:ea typeface="Fira Sans"/>
              </a:rPr>
              <a:t>ɸ</a:t>
            </a:r>
            <a:r>
              <a:rPr lang="en-US" sz="2400" b="0" strike="noStrike" spc="-1" baseline="-33000" dirty="0" err="1">
                <a:solidFill>
                  <a:srgbClr val="000000"/>
                </a:solidFill>
                <a:latin typeface="Arial"/>
                <a:ea typeface="Fira Sans"/>
              </a:rPr>
              <a:t>i</a:t>
            </a:r>
            <a:r>
              <a:rPr lang="en-US" sz="2400" b="0" strike="noStrike" spc="-1" dirty="0">
                <a:solidFill>
                  <a:srgbClr val="000000"/>
                </a:solidFill>
                <a:latin typeface="Arial"/>
                <a:ea typeface="Fira Sans"/>
              </a:rPr>
              <a:t>(</a:t>
            </a:r>
            <a:r>
              <a:rPr lang="en-US" sz="2400" b="0" strike="noStrike" spc="-1" dirty="0" err="1">
                <a:solidFill>
                  <a:srgbClr val="000000"/>
                </a:solidFill>
                <a:latin typeface="Arial"/>
                <a:ea typeface="Fira Sans"/>
              </a:rPr>
              <a:t>t+Δt</a:t>
            </a:r>
            <a:r>
              <a:rPr lang="en-US" sz="2400" b="0" strike="noStrike" spc="-1" dirty="0">
                <a:solidFill>
                  <a:srgbClr val="000000"/>
                </a:solidFill>
                <a:latin typeface="Arial"/>
                <a:ea typeface="Fira Sans"/>
              </a:rPr>
              <a:t>)</a:t>
            </a:r>
            <a:endParaRPr lang="en-US" sz="2400" b="0" strike="noStrike" spc="-1" dirty="0">
              <a:latin typeface="Arial"/>
              <a:ea typeface="Noto Sans CJK SC"/>
            </a:endParaRPr>
          </a:p>
          <a:p>
            <a:pPr>
              <a:lnSpc>
                <a:spcPct val="100000"/>
              </a:lnSpc>
              <a:spcBef>
                <a:spcPts val="850"/>
              </a:spcBef>
              <a:spcAft>
                <a:spcPts val="850"/>
              </a:spcAft>
            </a:pPr>
            <a:endParaRPr lang="en-US" sz="2400" b="0" strike="noStrike" spc="-1" dirty="0">
              <a:latin typeface="Arial"/>
              <a:ea typeface="Noto Sans CJK SC"/>
            </a:endParaRPr>
          </a:p>
          <a:p>
            <a:pPr>
              <a:lnSpc>
                <a:spcPct val="100000"/>
              </a:lnSpc>
              <a:spcBef>
                <a:spcPts val="850"/>
              </a:spcBef>
              <a:spcAft>
                <a:spcPts val="850"/>
              </a:spcAft>
            </a:pPr>
            <a:r>
              <a:rPr lang="en-US" sz="2400" b="0" strike="noStrike" spc="-1" dirty="0">
                <a:solidFill>
                  <a:srgbClr val="000000"/>
                </a:solidFill>
                <a:latin typeface="Arial"/>
                <a:ea typeface="Fira Sans"/>
              </a:rPr>
              <a:t>Compared many RK based techniques and a CN-based approach, but so far, ETRS achieves lowest time-to-solution at acceptable accuracy.</a:t>
            </a:r>
            <a:endParaRPr lang="en-US" sz="2400" b="0" strike="noStrike" spc="-1" dirty="0">
              <a:latin typeface="Arial"/>
              <a:ea typeface="Noto Sans CJK SC"/>
            </a:endParaRPr>
          </a:p>
          <a:p>
            <a:pPr>
              <a:lnSpc>
                <a:spcPct val="100000"/>
              </a:lnSpc>
              <a:spcBef>
                <a:spcPts val="850"/>
              </a:spcBef>
              <a:spcAft>
                <a:spcPts val="850"/>
              </a:spcAft>
            </a:pPr>
            <a:r>
              <a:rPr lang="en-US" sz="2400" b="0" strike="noStrike" spc="-1" dirty="0">
                <a:solidFill>
                  <a:srgbClr val="000000"/>
                </a:solidFill>
                <a:latin typeface="Arial"/>
                <a:ea typeface="Fira Sans"/>
              </a:rPr>
              <a:t>Currently, we are investigating implicit methods and adaptive time-stepping.</a:t>
            </a:r>
            <a:endParaRPr lang="en-US" sz="2400" b="0" strike="noStrike" spc="-1" dirty="0">
              <a:latin typeface="Arial"/>
              <a:ea typeface="Noto Sans CJK SC"/>
            </a:endParaRPr>
          </a:p>
        </p:txBody>
      </p:sp>
      <p:pic>
        <p:nvPicPr>
          <p:cNvPr id="304" name="Picture 303"/>
          <p:cNvPicPr/>
          <p:nvPr/>
        </p:nvPicPr>
        <p:blipFill>
          <a:blip r:embed="rId51"/>
          <a:srcRect r="65382"/>
          <a:stretch/>
        </p:blipFill>
        <p:spPr>
          <a:xfrm>
            <a:off x="6861240" y="19163520"/>
            <a:ext cx="1645560" cy="494280"/>
          </a:xfrm>
          <a:prstGeom prst="rect">
            <a:avLst/>
          </a:prstGeom>
          <a:ln>
            <a:noFill/>
          </a:ln>
        </p:spPr>
      </p:pic>
      <p:pic>
        <p:nvPicPr>
          <p:cNvPr id="305" name="Picture 304"/>
          <p:cNvPicPr/>
          <p:nvPr/>
        </p:nvPicPr>
        <p:blipFill>
          <a:blip r:embed="rId52"/>
          <a:srcRect r="79831"/>
          <a:stretch/>
        </p:blipFill>
        <p:spPr>
          <a:xfrm>
            <a:off x="6859800" y="20317320"/>
            <a:ext cx="1593360" cy="666000"/>
          </a:xfrm>
          <a:prstGeom prst="rect">
            <a:avLst/>
          </a:prstGeom>
          <a:ln>
            <a:noFill/>
          </a:ln>
        </p:spPr>
      </p:pic>
      <p:pic>
        <p:nvPicPr>
          <p:cNvPr id="306" name="Picture 305"/>
          <p:cNvPicPr/>
          <p:nvPr/>
        </p:nvPicPr>
        <p:blipFill>
          <a:blip r:embed="rId51"/>
          <a:srcRect l="34608" b="47"/>
          <a:stretch/>
        </p:blipFill>
        <p:spPr>
          <a:xfrm>
            <a:off x="7409520" y="19712520"/>
            <a:ext cx="3108960" cy="493920"/>
          </a:xfrm>
          <a:prstGeom prst="rect">
            <a:avLst/>
          </a:prstGeom>
          <a:ln>
            <a:noFill/>
          </a:ln>
        </p:spPr>
      </p:pic>
      <p:pic>
        <p:nvPicPr>
          <p:cNvPr id="307" name="Picture 306"/>
          <p:cNvPicPr/>
          <p:nvPr/>
        </p:nvPicPr>
        <p:blipFill>
          <a:blip r:embed="rId52"/>
          <a:srcRect l="20822" r="40993"/>
          <a:stretch/>
        </p:blipFill>
        <p:spPr>
          <a:xfrm>
            <a:off x="7408440" y="20865960"/>
            <a:ext cx="3017160" cy="666000"/>
          </a:xfrm>
          <a:prstGeom prst="rect">
            <a:avLst/>
          </a:prstGeom>
          <a:ln>
            <a:noFill/>
          </a:ln>
        </p:spPr>
      </p:pic>
      <p:pic>
        <p:nvPicPr>
          <p:cNvPr id="308" name="Picture 307"/>
          <p:cNvPicPr/>
          <p:nvPr/>
        </p:nvPicPr>
        <p:blipFill>
          <a:blip r:embed="rId52"/>
          <a:srcRect l="59496"/>
          <a:stretch/>
        </p:blipFill>
        <p:spPr>
          <a:xfrm>
            <a:off x="7408440" y="21532680"/>
            <a:ext cx="3200400" cy="666000"/>
          </a:xfrm>
          <a:prstGeom prst="rect">
            <a:avLst/>
          </a:prstGeom>
          <a:ln>
            <a:noFill/>
          </a:ln>
        </p:spPr>
      </p:pic>
      <p:sp>
        <p:nvSpPr>
          <p:cNvPr id="309" name="CustomShape 38"/>
          <p:cNvSpPr/>
          <p:nvPr/>
        </p:nvSpPr>
        <p:spPr>
          <a:xfrm>
            <a:off x="6472800" y="18613440"/>
            <a:ext cx="2468880" cy="849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3000"/>
              </a:lnSpc>
              <a:spcBef>
                <a:spcPts val="567"/>
              </a:spcBef>
              <a:spcAft>
                <a:spcPts val="567"/>
              </a:spcAft>
            </a:pPr>
            <a:r>
              <a:rPr lang="en-US" sz="2400" b="0" strike="noStrike" spc="-1">
                <a:solidFill>
                  <a:srgbClr val="2D2DB9"/>
                </a:solidFill>
                <a:latin typeface="Arial"/>
                <a:ea typeface="ＭＳ Ｐゴシック"/>
              </a:rPr>
              <a:t>ETRS integrator:</a:t>
            </a:r>
            <a:endParaRPr lang="en-US" sz="2400" b="0" strike="noStrike" spc="-1">
              <a:latin typeface="Arial"/>
              <a:ea typeface="Noto Sans CJK SC"/>
            </a:endParaRPr>
          </a:p>
          <a:p>
            <a:pPr>
              <a:lnSpc>
                <a:spcPct val="93000"/>
              </a:lnSpc>
              <a:spcBef>
                <a:spcPts val="567"/>
              </a:spcBef>
              <a:spcAft>
                <a:spcPts val="567"/>
              </a:spcAft>
            </a:pPr>
            <a:endParaRPr lang="en-US" sz="2400" b="0" strike="noStrike" spc="-1">
              <a:latin typeface="Arial"/>
              <a:ea typeface="Noto Sans CJK SC"/>
            </a:endParaRPr>
          </a:p>
        </p:txBody>
      </p:sp>
      <p:sp>
        <p:nvSpPr>
          <p:cNvPr id="310" name="TextShape 39"/>
          <p:cNvSpPr txBox="1"/>
          <p:nvPr/>
        </p:nvSpPr>
        <p:spPr>
          <a:xfrm>
            <a:off x="6472800" y="19161720"/>
            <a:ext cx="435240" cy="430560"/>
          </a:xfrm>
          <a:prstGeom prst="rect">
            <a:avLst/>
          </a:prstGeom>
          <a:noFill/>
          <a:ln>
            <a:noFill/>
          </a:ln>
        </p:spPr>
        <p:txBody>
          <a:bodyPr lIns="90000" tIns="45000" rIns="90000" bIns="45000"/>
          <a:lstStyle/>
          <a:p>
            <a:r>
              <a:rPr lang="en-US" sz="2400" b="0" strike="noStrike" spc="-1">
                <a:solidFill>
                  <a:srgbClr val="2D2DB9"/>
                </a:solidFill>
                <a:latin typeface="Arial"/>
                <a:ea typeface="ＭＳ Ｐゴシック"/>
              </a:rPr>
              <a:t>1.</a:t>
            </a:r>
            <a:endParaRPr lang="en-US" sz="2400" b="0" strike="noStrike" spc="-1">
              <a:latin typeface="Arial"/>
            </a:endParaRPr>
          </a:p>
        </p:txBody>
      </p:sp>
      <p:sp>
        <p:nvSpPr>
          <p:cNvPr id="311" name="TextShape 40"/>
          <p:cNvSpPr txBox="1"/>
          <p:nvPr/>
        </p:nvSpPr>
        <p:spPr>
          <a:xfrm>
            <a:off x="6475680" y="20444760"/>
            <a:ext cx="435240" cy="430560"/>
          </a:xfrm>
          <a:prstGeom prst="rect">
            <a:avLst/>
          </a:prstGeom>
          <a:noFill/>
          <a:ln>
            <a:noFill/>
          </a:ln>
        </p:spPr>
        <p:txBody>
          <a:bodyPr lIns="90000" tIns="45000" rIns="90000" bIns="45000"/>
          <a:lstStyle/>
          <a:p>
            <a:r>
              <a:rPr lang="en-US" sz="2400" b="0" strike="noStrike" spc="-1">
                <a:solidFill>
                  <a:srgbClr val="2D2DB9"/>
                </a:solidFill>
                <a:latin typeface="Arial"/>
                <a:ea typeface="ＭＳ Ｐゴシック"/>
              </a:rPr>
              <a:t>2.</a:t>
            </a:r>
            <a:endParaRPr lang="en-US" sz="2400" b="0" strike="noStrike" spc="-1">
              <a:latin typeface="Arial"/>
            </a:endParaRPr>
          </a:p>
        </p:txBody>
      </p:sp>
      <p:sp>
        <p:nvSpPr>
          <p:cNvPr id="312" name="CustomShape 41"/>
          <p:cNvSpPr/>
          <p:nvPr/>
        </p:nvSpPr>
        <p:spPr>
          <a:xfrm>
            <a:off x="6384960" y="18521640"/>
            <a:ext cx="4313520" cy="3749040"/>
          </a:xfrm>
          <a:prstGeom prst="rect">
            <a:avLst/>
          </a:prstGeom>
          <a:noFill/>
          <a:ln w="27360">
            <a:solidFill>
              <a:srgbClr val="2D2DB9"/>
            </a:solidFill>
            <a:round/>
          </a:ln>
        </p:spPr>
        <p:style>
          <a:lnRef idx="0">
            <a:scrgbClr r="0" g="0" b="0"/>
          </a:lnRef>
          <a:fillRef idx="0">
            <a:scrgbClr r="0" g="0" b="0"/>
          </a:fillRef>
          <a:effectRef idx="0">
            <a:scrgbClr r="0" g="0" b="0"/>
          </a:effectRef>
          <a:fontRef idx="minor"/>
        </p:style>
      </p:sp>
      <p:pic>
        <p:nvPicPr>
          <p:cNvPr id="139" name="Picture 138">
            <a:extLst>
              <a:ext uri="{FF2B5EF4-FFF2-40B4-BE49-F238E27FC236}">
                <a16:creationId xmlns="" xmlns:a16="http://schemas.microsoft.com/office/drawing/2014/main" id="{AF3D50B2-0477-8C4E-94EC-14FDE2788319}"/>
              </a:ext>
            </a:extLst>
          </p:cNvPr>
          <p:cNvPicPr>
            <a:picLocks noChangeAspect="1"/>
          </p:cNvPicPr>
          <p:nvPr/>
        </p:nvPicPr>
        <p:blipFill rotWithShape="1">
          <a:blip r:embed="rId53">
            <a:extLst>
              <a:ext uri="{28A0092B-C50C-407E-A947-70E740481C1C}">
                <a14:useLocalDpi xmlns:a14="http://schemas.microsoft.com/office/drawing/2010/main" val="0"/>
              </a:ext>
            </a:extLst>
          </a:blip>
          <a:srcRect l="6593" r="5437" b="17277"/>
          <a:stretch/>
        </p:blipFill>
        <p:spPr>
          <a:xfrm>
            <a:off x="23241000" y="18669000"/>
            <a:ext cx="8958394" cy="6318149"/>
          </a:xfrm>
          <a:prstGeom prst="rect">
            <a:avLst/>
          </a:prstGeom>
        </p:spPr>
      </p:pic>
      <p:sp>
        <p:nvSpPr>
          <p:cNvPr id="141" name="CustomShape 3">
            <a:extLst>
              <a:ext uri="{FF2B5EF4-FFF2-40B4-BE49-F238E27FC236}">
                <a16:creationId xmlns="" xmlns:a16="http://schemas.microsoft.com/office/drawing/2014/main" id="{5ADCE32A-AEA1-7A4F-A05C-7E13158537D5}"/>
              </a:ext>
            </a:extLst>
          </p:cNvPr>
          <p:cNvSpPr/>
          <p:nvPr/>
        </p:nvSpPr>
        <p:spPr>
          <a:xfrm>
            <a:off x="23395873" y="17983200"/>
            <a:ext cx="20268000" cy="70272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3750"/>
              </a:spcBef>
            </a:pPr>
            <a:r>
              <a:rPr lang="en-US" sz="4000" b="1" strike="noStrike" spc="-1" dirty="0" smtClean="0">
                <a:solidFill>
                  <a:srgbClr val="3333CC"/>
                </a:solidFill>
                <a:latin typeface="Arial"/>
                <a:ea typeface="ＭＳ Ｐゴシック"/>
              </a:rPr>
              <a:t>Workshops and Tutorials</a:t>
            </a:r>
            <a:endParaRPr lang="en-US" sz="4000" b="0" strike="noStrike" spc="-1" dirty="0">
              <a:latin typeface="Arial"/>
            </a:endParaRPr>
          </a:p>
        </p:txBody>
      </p:sp>
      <p:sp>
        <p:nvSpPr>
          <p:cNvPr id="142" name="TextShape 37">
            <a:extLst>
              <a:ext uri="{FF2B5EF4-FFF2-40B4-BE49-F238E27FC236}">
                <a16:creationId xmlns="" xmlns:a16="http://schemas.microsoft.com/office/drawing/2014/main" id="{B6E15D2A-745D-0B4F-9763-645D53D0D8D8}"/>
              </a:ext>
            </a:extLst>
          </p:cNvPr>
          <p:cNvSpPr txBox="1"/>
          <p:nvPr/>
        </p:nvSpPr>
        <p:spPr>
          <a:xfrm>
            <a:off x="32461200" y="18821400"/>
            <a:ext cx="10753792" cy="3236128"/>
          </a:xfrm>
          <a:prstGeom prst="rect">
            <a:avLst/>
          </a:prstGeom>
          <a:noFill/>
          <a:ln>
            <a:noFill/>
          </a:ln>
        </p:spPr>
        <p:txBody>
          <a:bodyPr lIns="90000" tIns="45000" rIns="90000" bIns="45000"/>
          <a:lstStyle/>
          <a:p>
            <a:pPr>
              <a:lnSpc>
                <a:spcPct val="100000"/>
              </a:lnSpc>
              <a:spcBef>
                <a:spcPts val="850"/>
              </a:spcBef>
              <a:spcAft>
                <a:spcPts val="850"/>
              </a:spcAft>
            </a:pPr>
            <a:r>
              <a:rPr lang="en-US" spc="-1" dirty="0" err="1" smtClean="0">
                <a:solidFill>
                  <a:srgbClr val="000000"/>
                </a:solidFill>
                <a:latin typeface="Arial"/>
                <a:ea typeface="ＭＳ Ｐゴシック"/>
              </a:rPr>
              <a:t>Qb@ll</a:t>
            </a:r>
            <a:r>
              <a:rPr lang="en-US" spc="-1" dirty="0" smtClean="0">
                <a:solidFill>
                  <a:srgbClr val="000000"/>
                </a:solidFill>
                <a:latin typeface="Arial"/>
                <a:ea typeface="ＭＳ Ｐゴシック"/>
              </a:rPr>
              <a:t> code hands-on tutorial was held as part of the HybriD3 Theory Training Workshop at Duke in Sept, 2018 (with 60  participants).</a:t>
            </a:r>
            <a:endParaRPr lang="en-US" spc="-1" dirty="0">
              <a:solidFill>
                <a:srgbClr val="000000"/>
              </a:solidFill>
              <a:latin typeface="Arial"/>
              <a:ea typeface="ＭＳ Ｐゴシック"/>
            </a:endParaRPr>
          </a:p>
          <a:p>
            <a:pPr>
              <a:lnSpc>
                <a:spcPct val="100000"/>
              </a:lnSpc>
              <a:spcBef>
                <a:spcPts val="850"/>
              </a:spcBef>
              <a:spcAft>
                <a:spcPts val="850"/>
              </a:spcAft>
            </a:pPr>
            <a:r>
              <a:rPr lang="en-US" spc="-1" dirty="0" smtClean="0">
                <a:solidFill>
                  <a:srgbClr val="000000"/>
                </a:solidFill>
                <a:latin typeface="Arial"/>
                <a:ea typeface="ＭＳ Ｐゴシック"/>
              </a:rPr>
              <a:t>T</a:t>
            </a:r>
            <a:r>
              <a:rPr lang="en-US" sz="2400" b="0" strike="noStrike" spc="-1" dirty="0" smtClean="0">
                <a:solidFill>
                  <a:srgbClr val="000000"/>
                </a:solidFill>
                <a:latin typeface="Arial"/>
                <a:ea typeface="ＭＳ Ｐゴシック"/>
              </a:rPr>
              <a:t>wo TDDFT summer schools </a:t>
            </a:r>
            <a:r>
              <a:rPr lang="en-US" spc="-1" dirty="0" smtClean="0">
                <a:solidFill>
                  <a:srgbClr val="000000"/>
                </a:solidFill>
                <a:latin typeface="Arial"/>
                <a:ea typeface="ＭＳ Ｐゴシック"/>
              </a:rPr>
              <a:t>were</a:t>
            </a:r>
            <a:r>
              <a:rPr lang="en-US" sz="2400" b="0" strike="noStrike" spc="-1" dirty="0" smtClean="0">
                <a:solidFill>
                  <a:srgbClr val="000000"/>
                </a:solidFill>
                <a:latin typeface="Arial"/>
                <a:ea typeface="ＭＳ Ｐゴシック"/>
              </a:rPr>
              <a:t> held in 2019, one in Sao Paulo (with about 30 students) </a:t>
            </a:r>
            <a:r>
              <a:rPr lang="en-US" sz="2400" b="0" strike="noStrike" spc="-1" dirty="0">
                <a:solidFill>
                  <a:srgbClr val="000000"/>
                </a:solidFill>
                <a:latin typeface="Arial"/>
                <a:ea typeface="ＭＳ Ｐゴシック"/>
              </a:rPr>
              <a:t>and one </a:t>
            </a:r>
            <a:r>
              <a:rPr lang="en-US" sz="2400" spc="-1" dirty="0">
                <a:solidFill>
                  <a:srgbClr val="000000"/>
                </a:solidFill>
                <a:latin typeface="Arial"/>
                <a:ea typeface="ＭＳ Ｐゴシック"/>
              </a:rPr>
              <a:t>at Rutgers (with 34 </a:t>
            </a:r>
            <a:r>
              <a:rPr lang="en-US" sz="2400" spc="-1" dirty="0" smtClean="0">
                <a:solidFill>
                  <a:srgbClr val="000000"/>
                </a:solidFill>
                <a:latin typeface="Arial"/>
                <a:ea typeface="ＭＳ Ｐゴシック"/>
              </a:rPr>
              <a:t>students</a:t>
            </a:r>
            <a:r>
              <a:rPr lang="en-US" spc="-1" dirty="0" smtClean="0">
                <a:solidFill>
                  <a:srgbClr val="000000"/>
                </a:solidFill>
                <a:latin typeface="Arial"/>
                <a:ea typeface="ＭＳ Ｐゴシック"/>
              </a:rPr>
              <a:t>) with </a:t>
            </a:r>
            <a:r>
              <a:rPr lang="en-US" spc="-1" dirty="0" err="1" smtClean="0">
                <a:solidFill>
                  <a:srgbClr val="000000"/>
                </a:solidFill>
                <a:latin typeface="Arial"/>
                <a:ea typeface="ＭＳ Ｐゴシック"/>
              </a:rPr>
              <a:t>Qb@ll</a:t>
            </a:r>
            <a:r>
              <a:rPr lang="en-US" spc="-1" dirty="0" smtClean="0">
                <a:solidFill>
                  <a:srgbClr val="000000"/>
                </a:solidFill>
                <a:latin typeface="Arial"/>
                <a:ea typeface="ＭＳ Ｐゴシック"/>
              </a:rPr>
              <a:t> code tutorials.</a:t>
            </a:r>
            <a:endParaRPr lang="en-US" sz="2400" spc="-1" dirty="0" smtClean="0">
              <a:solidFill>
                <a:srgbClr val="000000"/>
              </a:solidFill>
              <a:latin typeface="Arial"/>
              <a:ea typeface="ＭＳ Ｐゴシック"/>
            </a:endParaRPr>
          </a:p>
          <a:p>
            <a:pPr>
              <a:lnSpc>
                <a:spcPct val="100000"/>
              </a:lnSpc>
              <a:spcBef>
                <a:spcPts val="850"/>
              </a:spcBef>
              <a:spcAft>
                <a:spcPts val="850"/>
              </a:spcAft>
            </a:pPr>
            <a:endParaRPr lang="en-US" sz="2400" spc="-1" dirty="0">
              <a:solidFill>
                <a:srgbClr val="000000"/>
              </a:solidFill>
              <a:latin typeface="Arial"/>
              <a:ea typeface="ＭＳ Ｐゴシック"/>
            </a:endParaRPr>
          </a:p>
        </p:txBody>
      </p:sp>
      <p:pic>
        <p:nvPicPr>
          <p:cNvPr id="143" name="Picture 142"/>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23241000" y="18669000"/>
            <a:ext cx="8974547" cy="2500685"/>
          </a:xfrm>
          <a:prstGeom prst="roundRect">
            <a:avLst>
              <a:gd name="adj" fmla="val 8594"/>
            </a:avLst>
          </a:prstGeom>
          <a:solidFill>
            <a:srgbClr val="FFFFFF">
              <a:shade val="85000"/>
            </a:srgbClr>
          </a:solidFill>
          <a:ln w="38100" cmpd="sng">
            <a:noFill/>
          </a:ln>
          <a:effectLst>
            <a:reflection blurRad="12700" stA="38000" endPos="28000" dist="5000" dir="5400000" sy="-100000" algn="bl" rotWithShape="0"/>
          </a:effectLst>
        </p:spPr>
      </p:pic>
      <p:pic>
        <p:nvPicPr>
          <p:cNvPr id="162" name="Picture 161"/>
          <p:cNvPicPr/>
          <p:nvPr/>
        </p:nvPicPr>
        <p:blipFill>
          <a:blip r:embed="rId55">
            <a:extLst>
              <a:ext uri="{28A0092B-C50C-407E-A947-70E740481C1C}">
                <a14:useLocalDpi xmlns:a14="http://schemas.microsoft.com/office/drawing/2010/main" val="0"/>
              </a:ext>
            </a:extLst>
          </a:blip>
          <a:srcRect/>
          <a:stretch>
            <a:fillRect/>
          </a:stretch>
        </p:blipFill>
        <p:spPr bwMode="auto">
          <a:xfrm>
            <a:off x="23317200" y="25603200"/>
            <a:ext cx="7924800" cy="4876800"/>
          </a:xfrm>
          <a:prstGeom prst="rect">
            <a:avLst/>
          </a:prstGeom>
          <a:noFill/>
          <a:ln>
            <a:noFill/>
          </a:ln>
        </p:spPr>
      </p:pic>
      <p:sp>
        <p:nvSpPr>
          <p:cNvPr id="163" name="Rectangle 162"/>
          <p:cNvSpPr/>
          <p:nvPr/>
        </p:nvSpPr>
        <p:spPr>
          <a:xfrm>
            <a:off x="23774400" y="30403800"/>
            <a:ext cx="7467600" cy="1240853"/>
          </a:xfrm>
          <a:prstGeom prst="rect">
            <a:avLst/>
          </a:prstGeom>
        </p:spPr>
        <p:txBody>
          <a:bodyPr wrap="square">
            <a:spAutoFit/>
          </a:bodyPr>
          <a:lstStyle/>
          <a:p>
            <a:pPr algn="just"/>
            <a:r>
              <a:rPr lang="en-US" sz="2000" dirty="0" smtClean="0">
                <a:solidFill>
                  <a:schemeClr val="tx1"/>
                </a:solidFill>
                <a:latin typeface="Arial"/>
                <a:cs typeface="Arial"/>
              </a:rPr>
              <a:t>Results </a:t>
            </a:r>
            <a:r>
              <a:rPr lang="en-US" sz="2000" dirty="0">
                <a:solidFill>
                  <a:schemeClr val="tx1"/>
                </a:solidFill>
                <a:latin typeface="Arial"/>
                <a:cs typeface="Arial"/>
              </a:rPr>
              <a:t>for a 1600 atom cell of gold (27,200 electrons) obtained on the IBM </a:t>
            </a:r>
            <a:r>
              <a:rPr lang="en-US" sz="2000" dirty="0" smtClean="0">
                <a:solidFill>
                  <a:schemeClr val="tx1"/>
                </a:solidFill>
                <a:latin typeface="Arial"/>
                <a:cs typeface="Arial"/>
              </a:rPr>
              <a:t>BG/</a:t>
            </a:r>
            <a:r>
              <a:rPr lang="en-US" sz="2000" dirty="0">
                <a:solidFill>
                  <a:schemeClr val="tx1"/>
                </a:solidFill>
                <a:latin typeface="Arial"/>
                <a:cs typeface="Arial"/>
              </a:rPr>
              <a:t>Q Sequoia (red circles), </a:t>
            </a:r>
            <a:r>
              <a:rPr lang="en-US" sz="2000" dirty="0" smtClean="0">
                <a:solidFill>
                  <a:schemeClr val="tx1"/>
                </a:solidFill>
                <a:latin typeface="Arial"/>
                <a:cs typeface="Arial"/>
              </a:rPr>
              <a:t>BG/Q Mira </a:t>
            </a:r>
            <a:r>
              <a:rPr lang="en-US" sz="2000" dirty="0">
                <a:solidFill>
                  <a:schemeClr val="tx1"/>
                </a:solidFill>
                <a:latin typeface="Arial"/>
                <a:cs typeface="Arial"/>
              </a:rPr>
              <a:t>(green triangles), Cray Blue Waters (blue diamonds), and </a:t>
            </a:r>
            <a:r>
              <a:rPr lang="en-US" sz="2000" dirty="0" smtClean="0">
                <a:solidFill>
                  <a:schemeClr val="tx1"/>
                </a:solidFill>
                <a:latin typeface="Arial"/>
                <a:cs typeface="Arial"/>
              </a:rPr>
              <a:t>KNL Theta </a:t>
            </a:r>
            <a:r>
              <a:rPr lang="en-US" sz="2000" dirty="0">
                <a:solidFill>
                  <a:schemeClr val="tx1"/>
                </a:solidFill>
                <a:latin typeface="Arial"/>
                <a:cs typeface="Arial"/>
              </a:rPr>
              <a:t>(magenta squares) are shown. </a:t>
            </a:r>
          </a:p>
        </p:txBody>
      </p:sp>
      <p:sp>
        <p:nvSpPr>
          <p:cNvPr id="164" name="CustomShape 3">
            <a:extLst>
              <a:ext uri="{FF2B5EF4-FFF2-40B4-BE49-F238E27FC236}">
                <a16:creationId xmlns="" xmlns:a16="http://schemas.microsoft.com/office/drawing/2014/main" id="{5ADCE32A-AEA1-7A4F-A05C-7E13158537D5}"/>
              </a:ext>
            </a:extLst>
          </p:cNvPr>
          <p:cNvSpPr/>
          <p:nvPr/>
        </p:nvSpPr>
        <p:spPr>
          <a:xfrm>
            <a:off x="23164800" y="25069800"/>
            <a:ext cx="7772400" cy="76200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3750"/>
              </a:spcBef>
            </a:pPr>
            <a:r>
              <a:rPr lang="en-US" sz="4000" b="1" strike="noStrike" spc="-1" dirty="0" smtClean="0">
                <a:solidFill>
                  <a:srgbClr val="3333CC"/>
                </a:solidFill>
                <a:latin typeface="Arial"/>
                <a:ea typeface="ＭＳ Ｐゴシック"/>
              </a:rPr>
              <a:t>Adaptation </a:t>
            </a:r>
            <a:r>
              <a:rPr lang="en-US" sz="4000" b="1" spc="-1" dirty="0" smtClean="0">
                <a:solidFill>
                  <a:srgbClr val="3333CC"/>
                </a:solidFill>
                <a:latin typeface="Arial"/>
                <a:ea typeface="ＭＳ Ｐゴシック"/>
              </a:rPr>
              <a:t>to</a:t>
            </a:r>
            <a:r>
              <a:rPr lang="en-US" sz="4000" b="1" strike="noStrike" spc="-1" dirty="0" smtClean="0">
                <a:solidFill>
                  <a:srgbClr val="3333CC"/>
                </a:solidFill>
                <a:latin typeface="Arial"/>
                <a:ea typeface="ＭＳ Ｐゴシック"/>
              </a:rPr>
              <a:t> </a:t>
            </a:r>
            <a:r>
              <a:rPr lang="en-US" sz="4000" b="1" strike="noStrike" spc="-1" dirty="0" smtClean="0">
                <a:solidFill>
                  <a:srgbClr val="3333CC"/>
                </a:solidFill>
                <a:latin typeface="Arial"/>
                <a:ea typeface="ＭＳ Ｐゴシック"/>
              </a:rPr>
              <a:t>various HPCs</a:t>
            </a:r>
            <a:endParaRPr lang="en-US" sz="4000" b="0" strike="noStrike" spc="-1" dirty="0">
              <a:latin typeface="Arial"/>
            </a:endParaRPr>
          </a:p>
        </p:txBody>
      </p:sp>
      <p:sp>
        <p:nvSpPr>
          <p:cNvPr id="165" name="Rounded Rectangle 164"/>
          <p:cNvSpPr/>
          <p:nvPr/>
        </p:nvSpPr>
        <p:spPr bwMode="auto">
          <a:xfrm>
            <a:off x="24688800" y="31739885"/>
            <a:ext cx="17297400" cy="873715"/>
          </a:xfrm>
          <a:prstGeom prst="roundRect">
            <a:avLst/>
          </a:prstGeom>
          <a:solidFill>
            <a:srgbClr val="FFFFFF"/>
          </a:solidFill>
          <a:ln w="19050" cap="flat" cmpd="sng" algn="ctr">
            <a:solidFill>
              <a:srgbClr val="C247C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dirty="0">
              <a:ln>
                <a:noFill/>
              </a:ln>
              <a:solidFill>
                <a:schemeClr val="bg1"/>
              </a:solidFill>
              <a:effectLst/>
              <a:latin typeface="Times New Roman" charset="0"/>
            </a:endParaRPr>
          </a:p>
        </p:txBody>
      </p:sp>
      <p:sp>
        <p:nvSpPr>
          <p:cNvPr id="166" name="Rectangle 165"/>
          <p:cNvSpPr/>
          <p:nvPr/>
        </p:nvSpPr>
        <p:spPr>
          <a:xfrm>
            <a:off x="25222200" y="31775400"/>
            <a:ext cx="16306800" cy="725635"/>
          </a:xfrm>
          <a:prstGeom prst="rect">
            <a:avLst/>
          </a:prstGeom>
        </p:spPr>
        <p:txBody>
          <a:bodyPr wrap="square">
            <a:spAutoFit/>
          </a:bodyPr>
          <a:lstStyle/>
          <a:p>
            <a:r>
              <a:rPr lang="en-US" b="1" dirty="0" smtClean="0">
                <a:solidFill>
                  <a:srgbClr val="C247C6"/>
                </a:solidFill>
                <a:latin typeface="Arial"/>
                <a:cs typeface="Arial"/>
              </a:rPr>
              <a:t>Acknowledgment </a:t>
            </a:r>
            <a:r>
              <a:rPr lang="en-US" sz="2000" b="1" dirty="0" smtClean="0">
                <a:solidFill>
                  <a:srgbClr val="C247C6"/>
                </a:solidFill>
                <a:latin typeface="Arial"/>
                <a:cs typeface="Arial"/>
              </a:rPr>
              <a:t>:</a:t>
            </a:r>
            <a:r>
              <a:rPr lang="en-US" sz="2000" dirty="0">
                <a:solidFill>
                  <a:srgbClr val="C247C6"/>
                </a:solidFill>
                <a:latin typeface="Arial"/>
                <a:cs typeface="Arial"/>
              </a:rPr>
              <a:t> </a:t>
            </a:r>
            <a:r>
              <a:rPr lang="en-US" sz="2000" dirty="0" smtClean="0">
                <a:solidFill>
                  <a:schemeClr val="tx1"/>
                </a:solidFill>
                <a:latin typeface="Arial"/>
                <a:cs typeface="Arial"/>
              </a:rPr>
              <a:t>This work is supported by the National Science Foundation under grant Number OAC-1740204 and OAC-1740219.</a:t>
            </a:r>
          </a:p>
          <a:p>
            <a:pPr algn="just"/>
            <a:r>
              <a:rPr lang="en-US" sz="2000" dirty="0">
                <a:solidFill>
                  <a:srgbClr val="000000"/>
                </a:solidFill>
                <a:latin typeface="Arial"/>
                <a:cs typeface="Arial"/>
              </a:rPr>
              <a:t>An award of computer time was </a:t>
            </a:r>
            <a:r>
              <a:rPr lang="en-US" sz="2000" dirty="0" smtClean="0">
                <a:solidFill>
                  <a:srgbClr val="000000"/>
                </a:solidFill>
                <a:latin typeface="Arial"/>
                <a:cs typeface="Arial"/>
              </a:rPr>
              <a:t>provided </a:t>
            </a:r>
            <a:r>
              <a:rPr lang="en-US" sz="2000" dirty="0">
                <a:solidFill>
                  <a:srgbClr val="000000"/>
                </a:solidFill>
                <a:latin typeface="Arial"/>
                <a:cs typeface="Arial"/>
              </a:rPr>
              <a:t>by the </a:t>
            </a:r>
            <a:r>
              <a:rPr lang="en-US" sz="2000" dirty="0" smtClean="0">
                <a:solidFill>
                  <a:srgbClr val="000000"/>
                </a:solidFill>
                <a:latin typeface="Arial"/>
                <a:cs typeface="Arial"/>
              </a:rPr>
              <a:t>Innovative </a:t>
            </a:r>
            <a:r>
              <a:rPr lang="en-US" sz="2000" dirty="0">
                <a:solidFill>
                  <a:srgbClr val="000000"/>
                </a:solidFill>
                <a:latin typeface="Arial"/>
                <a:cs typeface="Arial"/>
              </a:rPr>
              <a:t>and Novel Computational Impact on Theory and </a:t>
            </a:r>
            <a:r>
              <a:rPr lang="en-US" sz="2000" dirty="0" smtClean="0">
                <a:solidFill>
                  <a:srgbClr val="000000"/>
                </a:solidFill>
                <a:latin typeface="Arial"/>
                <a:cs typeface="Arial"/>
              </a:rPr>
              <a:t>Experiment </a:t>
            </a:r>
            <a:r>
              <a:rPr lang="en-US" sz="2000" dirty="0">
                <a:solidFill>
                  <a:srgbClr val="000000"/>
                </a:solidFill>
                <a:latin typeface="Arial"/>
                <a:cs typeface="Arial"/>
              </a:rPr>
              <a:t>(INCITE) program. </a:t>
            </a:r>
            <a:r>
              <a:rPr lang="en-US" sz="2000" dirty="0" smtClean="0">
                <a:solidFill>
                  <a:srgbClr val="000000"/>
                </a:solidFill>
                <a:latin typeface="Arial"/>
                <a:cs typeface="Arial"/>
              </a:rPr>
              <a:t> </a:t>
            </a:r>
            <a:endParaRPr lang="en-US" sz="2000" dirty="0">
              <a:solidFill>
                <a:schemeClr val="tx1"/>
              </a:solidFill>
              <a:latin typeface="Arial"/>
              <a:cs typeface="Arial"/>
            </a:endParaRPr>
          </a:p>
        </p:txBody>
      </p:sp>
      <p:pic>
        <p:nvPicPr>
          <p:cNvPr id="167" name="Picture 166"/>
          <p:cNvPicPr>
            <a:picLocks noChangeAspect="1"/>
          </p:cNvPicPr>
          <p:nvPr/>
        </p:nvPicPr>
        <p:blipFill>
          <a:blip r:embed="rId56"/>
          <a:stretch>
            <a:fillRect/>
          </a:stretch>
        </p:blipFill>
        <p:spPr>
          <a:xfrm>
            <a:off x="32156400" y="26136600"/>
            <a:ext cx="5850293" cy="5029200"/>
          </a:xfrm>
          <a:prstGeom prst="rect">
            <a:avLst/>
          </a:prstGeom>
        </p:spPr>
      </p:pic>
      <p:sp>
        <p:nvSpPr>
          <p:cNvPr id="168" name="Rectangle 167"/>
          <p:cNvSpPr/>
          <p:nvPr/>
        </p:nvSpPr>
        <p:spPr>
          <a:xfrm>
            <a:off x="34671000" y="30251400"/>
            <a:ext cx="3270697" cy="954620"/>
          </a:xfrm>
          <a:prstGeom prst="rect">
            <a:avLst/>
          </a:prstGeom>
        </p:spPr>
        <p:txBody>
          <a:bodyPr wrap="none">
            <a:spAutoFit/>
          </a:bodyPr>
          <a:lstStyle/>
          <a:p>
            <a:r>
              <a:rPr lang="en-US" sz="2000" dirty="0" smtClean="0">
                <a:solidFill>
                  <a:srgbClr val="FFFF00"/>
                </a:solidFill>
                <a:latin typeface="Arial"/>
                <a:cs typeface="Arial"/>
              </a:rPr>
              <a:t>~13,000 electrons</a:t>
            </a:r>
          </a:p>
          <a:p>
            <a:r>
              <a:rPr lang="en-US" sz="2000" dirty="0" smtClean="0">
                <a:solidFill>
                  <a:srgbClr val="FFFF00"/>
                </a:solidFill>
                <a:latin typeface="Arial"/>
                <a:cs typeface="Arial"/>
              </a:rPr>
              <a:t>&gt; 6 Mil. PW basis functions</a:t>
            </a:r>
          </a:p>
          <a:p>
            <a:r>
              <a:rPr lang="en-US" sz="2000" dirty="0" smtClean="0">
                <a:solidFill>
                  <a:srgbClr val="FFFF00"/>
                </a:solidFill>
                <a:latin typeface="Arial"/>
                <a:cs typeface="Arial"/>
              </a:rPr>
              <a:t>&gt; 200K cores in IBM BG/Q</a:t>
            </a:r>
            <a:endParaRPr lang="en-US" sz="2000" dirty="0">
              <a:solidFill>
                <a:srgbClr val="FFFF00"/>
              </a:solidFill>
              <a:latin typeface="Arial"/>
              <a:cs typeface="Arial"/>
            </a:endParaRPr>
          </a:p>
        </p:txBody>
      </p:sp>
      <p:sp>
        <p:nvSpPr>
          <p:cNvPr id="146" name="CustomShape 3">
            <a:extLst>
              <a:ext uri="{FF2B5EF4-FFF2-40B4-BE49-F238E27FC236}">
                <a16:creationId xmlns="" xmlns:a16="http://schemas.microsoft.com/office/drawing/2014/main" id="{5ADCE32A-AEA1-7A4F-A05C-7E13158537D5}"/>
              </a:ext>
            </a:extLst>
          </p:cNvPr>
          <p:cNvSpPr/>
          <p:nvPr/>
        </p:nvSpPr>
        <p:spPr>
          <a:xfrm>
            <a:off x="32537400" y="20726400"/>
            <a:ext cx="10287000" cy="30480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3750"/>
              </a:spcBef>
            </a:pPr>
            <a:r>
              <a:rPr lang="en-US" sz="4000" b="1" strike="noStrike" spc="-1" dirty="0" smtClean="0">
                <a:solidFill>
                  <a:srgbClr val="3333CC"/>
                </a:solidFill>
                <a:latin typeface="Arial"/>
                <a:ea typeface="ＭＳ Ｐゴシック"/>
              </a:rPr>
              <a:t>Scientific Impacts</a:t>
            </a:r>
            <a:endParaRPr lang="en-US" sz="4000" b="0" strike="noStrike" spc="-1" dirty="0">
              <a:latin typeface="Arial"/>
            </a:endParaRPr>
          </a:p>
        </p:txBody>
      </p:sp>
      <p:pic>
        <p:nvPicPr>
          <p:cNvPr id="147" name="Picture 146">
            <a:extLst>
              <a:ext uri="{FF2B5EF4-FFF2-40B4-BE49-F238E27FC236}">
                <a16:creationId xmlns:a16="http://schemas.microsoft.com/office/drawing/2014/main" xmlns="" id="{BF497355-71FE-774A-BEE8-83C0D00CD58D}"/>
              </a:ext>
            </a:extLst>
          </p:cNvPr>
          <p:cNvPicPr>
            <a:picLocks noChangeAspect="1"/>
          </p:cNvPicPr>
          <p:nvPr/>
        </p:nvPicPr>
        <p:blipFill rotWithShape="1">
          <a:blip r:embed="rId57"/>
          <a:srcRect l="5796" r="9407"/>
          <a:stretch/>
        </p:blipFill>
        <p:spPr>
          <a:xfrm>
            <a:off x="32385000" y="21412200"/>
            <a:ext cx="4800600" cy="3964796"/>
          </a:xfrm>
          <a:prstGeom prst="rect">
            <a:avLst/>
          </a:prstGeom>
        </p:spPr>
      </p:pic>
      <p:pic>
        <p:nvPicPr>
          <p:cNvPr id="150" name="Picture 149">
            <a:extLst>
              <a:ext uri="{FF2B5EF4-FFF2-40B4-BE49-F238E27FC236}">
                <a16:creationId xmlns:a16="http://schemas.microsoft.com/office/drawing/2014/main" xmlns="" id="{48E63F50-F08D-3942-8B21-3B7FB7932094}"/>
              </a:ext>
            </a:extLst>
          </p:cNvPr>
          <p:cNvPicPr>
            <a:picLocks noChangeAspect="1"/>
          </p:cNvPicPr>
          <p:nvPr/>
        </p:nvPicPr>
        <p:blipFill rotWithShape="1">
          <a:blip r:embed="rId58"/>
          <a:srcRect b="41499"/>
          <a:stretch/>
        </p:blipFill>
        <p:spPr>
          <a:xfrm>
            <a:off x="37338000" y="21336000"/>
            <a:ext cx="5257800" cy="3904822"/>
          </a:xfrm>
          <a:prstGeom prst="rect">
            <a:avLst/>
          </a:prstGeom>
        </p:spPr>
      </p:pic>
      <p:sp>
        <p:nvSpPr>
          <p:cNvPr id="151" name="Rectangle 150"/>
          <p:cNvSpPr/>
          <p:nvPr/>
        </p:nvSpPr>
        <p:spPr>
          <a:xfrm>
            <a:off x="32613600" y="25222200"/>
            <a:ext cx="10515600" cy="668388"/>
          </a:xfrm>
          <a:prstGeom prst="rect">
            <a:avLst/>
          </a:prstGeom>
        </p:spPr>
        <p:txBody>
          <a:bodyPr wrap="square">
            <a:spAutoFit/>
          </a:bodyPr>
          <a:lstStyle/>
          <a:p>
            <a:r>
              <a:rPr lang="en-US" sz="2000" dirty="0">
                <a:solidFill>
                  <a:schemeClr val="tx1"/>
                </a:solidFill>
                <a:latin typeface="Arial" panose="020B0604020202020204" pitchFamily="34" charset="0"/>
                <a:cs typeface="Arial" panose="020B0604020202020204" pitchFamily="34" charset="0"/>
              </a:rPr>
              <a:t>Core-electron excitation contribution is important in velocity range beyond the stopping power maximum</a:t>
            </a:r>
            <a:r>
              <a:rPr lang="en-US" sz="2000" dirty="0" smtClean="0">
                <a:solidFill>
                  <a:schemeClr val="tx1"/>
                </a:solidFill>
                <a:latin typeface="Arial" panose="020B0604020202020204" pitchFamily="34" charset="0"/>
                <a:cs typeface="Arial" panose="020B0604020202020204" pitchFamily="34" charset="0"/>
              </a:rPr>
              <a:t>. Phys. Rev. </a:t>
            </a:r>
            <a:r>
              <a:rPr lang="en-US" sz="2000" dirty="0" err="1" smtClean="0">
                <a:solidFill>
                  <a:schemeClr val="tx1"/>
                </a:solidFill>
                <a:latin typeface="Arial" panose="020B0604020202020204" pitchFamily="34" charset="0"/>
                <a:cs typeface="Arial" panose="020B0604020202020204" pitchFamily="34" charset="0"/>
              </a:rPr>
              <a:t>Lett</a:t>
            </a:r>
            <a:r>
              <a:rPr lang="en-US" sz="2000" dirty="0" smtClean="0">
                <a:solidFill>
                  <a:schemeClr val="tx1"/>
                </a:solidFill>
                <a:latin typeface="Arial" panose="020B0604020202020204" pitchFamily="34" charset="0"/>
                <a:cs typeface="Arial" panose="020B0604020202020204" pitchFamily="34" charset="0"/>
              </a:rPr>
              <a:t>. 123, 066401 (2019)</a:t>
            </a:r>
            <a:endParaRPr lang="en-US" sz="2000" dirty="0">
              <a:latin typeface="Arial" panose="020B0604020202020204" pitchFamily="34" charset="0"/>
              <a:cs typeface="Arial" panose="020B0604020202020204" pitchFamily="34" charset="0"/>
            </a:endParaRPr>
          </a:p>
        </p:txBody>
      </p:sp>
      <p:sp>
        <p:nvSpPr>
          <p:cNvPr id="2" name="Rectangle 1"/>
          <p:cNvSpPr/>
          <p:nvPr/>
        </p:nvSpPr>
        <p:spPr>
          <a:xfrm>
            <a:off x="37185600" y="21031200"/>
            <a:ext cx="5416868" cy="382156"/>
          </a:xfrm>
          <a:prstGeom prst="rect">
            <a:avLst/>
          </a:prstGeom>
        </p:spPr>
        <p:txBody>
          <a:bodyPr wrap="none">
            <a:spAutoFit/>
          </a:bodyPr>
          <a:lstStyle/>
          <a:p>
            <a:r>
              <a:rPr lang="en-US" sz="2000" dirty="0" smtClean="0">
                <a:solidFill>
                  <a:srgbClr val="FF0000"/>
                </a:solidFill>
                <a:latin typeface="Arial" panose="020B0604020202020204" pitchFamily="34" charset="0"/>
                <a:cs typeface="Arial" panose="020B0604020202020204" pitchFamily="34" charset="0"/>
              </a:rPr>
              <a:t>Electronic Stopping of Protons in Liquid Water</a:t>
            </a:r>
            <a:endParaRPr lang="en-US" sz="2000" dirty="0">
              <a:solidFill>
                <a:srgbClr val="FF0000"/>
              </a:solidFill>
            </a:endParaRPr>
          </a:p>
        </p:txBody>
      </p:sp>
      <p:sp>
        <p:nvSpPr>
          <p:cNvPr id="152" name="Rectangle 151"/>
          <p:cNvSpPr/>
          <p:nvPr/>
        </p:nvSpPr>
        <p:spPr>
          <a:xfrm>
            <a:off x="37947600" y="26212800"/>
            <a:ext cx="5773511" cy="382156"/>
          </a:xfrm>
          <a:prstGeom prst="rect">
            <a:avLst/>
          </a:prstGeom>
        </p:spPr>
        <p:txBody>
          <a:bodyPr wrap="none">
            <a:spAutoFit/>
          </a:bodyPr>
          <a:lstStyle/>
          <a:p>
            <a:r>
              <a:rPr lang="en-US" sz="2000" dirty="0" smtClean="0">
                <a:solidFill>
                  <a:srgbClr val="FF0000"/>
                </a:solidFill>
                <a:latin typeface="Arial" panose="020B0604020202020204" pitchFamily="34" charset="0"/>
                <a:cs typeface="Arial" panose="020B0604020202020204" pitchFamily="34" charset="0"/>
              </a:rPr>
              <a:t>DNA and </a:t>
            </a:r>
            <a:r>
              <a:rPr lang="en-US" sz="2000" dirty="0">
                <a:solidFill>
                  <a:srgbClr val="FF0000"/>
                </a:solidFill>
                <a:latin typeface="Arial" panose="020B0604020202020204" pitchFamily="34" charset="0"/>
                <a:cs typeface="Arial" panose="020B0604020202020204" pitchFamily="34" charset="0"/>
              </a:rPr>
              <a:t>R</a:t>
            </a:r>
            <a:r>
              <a:rPr lang="en-US" sz="2000" dirty="0" smtClean="0">
                <a:solidFill>
                  <a:srgbClr val="FF0000"/>
                </a:solidFill>
                <a:latin typeface="Arial" panose="020B0604020202020204" pitchFamily="34" charset="0"/>
                <a:cs typeface="Arial" panose="020B0604020202020204" pitchFamily="34" charset="0"/>
              </a:rPr>
              <a:t>ole </a:t>
            </a:r>
            <a:r>
              <a:rPr lang="en-US" sz="2000" dirty="0" smtClean="0">
                <a:solidFill>
                  <a:srgbClr val="FF0000"/>
                </a:solidFill>
                <a:latin typeface="Arial" panose="020B0604020202020204" pitchFamily="34" charset="0"/>
                <a:cs typeface="Arial" panose="020B0604020202020204" pitchFamily="34" charset="0"/>
              </a:rPr>
              <a:t>of Solvation in Electronic Stopping </a:t>
            </a:r>
            <a:endParaRPr lang="en-US" sz="2000" dirty="0">
              <a:solidFill>
                <a:srgbClr val="FF0000"/>
              </a:solidFill>
            </a:endParaRPr>
          </a:p>
        </p:txBody>
      </p:sp>
      <p:pic>
        <p:nvPicPr>
          <p:cNvPr id="3" name="Picture 2"/>
          <p:cNvPicPr>
            <a:picLocks noChangeAspect="1"/>
          </p:cNvPicPr>
          <p:nvPr/>
        </p:nvPicPr>
        <p:blipFill>
          <a:blip r:embed="rId59"/>
          <a:stretch>
            <a:fillRect/>
          </a:stretch>
        </p:blipFill>
        <p:spPr>
          <a:xfrm>
            <a:off x="38785800" y="26746200"/>
            <a:ext cx="3962400" cy="2987650"/>
          </a:xfrm>
          <a:prstGeom prst="rect">
            <a:avLst/>
          </a:prstGeom>
        </p:spPr>
      </p:pic>
      <p:sp>
        <p:nvSpPr>
          <p:cNvPr id="157" name="Rectangle 156"/>
          <p:cNvSpPr/>
          <p:nvPr/>
        </p:nvSpPr>
        <p:spPr>
          <a:xfrm>
            <a:off x="38328600" y="29946600"/>
            <a:ext cx="5029200" cy="1240853"/>
          </a:xfrm>
          <a:prstGeom prst="rect">
            <a:avLst/>
          </a:prstGeom>
        </p:spPr>
        <p:txBody>
          <a:bodyPr wrap="square">
            <a:spAutoFit/>
          </a:bodyPr>
          <a:lstStyle/>
          <a:p>
            <a:pPr algn="just"/>
            <a:r>
              <a:rPr lang="en-US" sz="2000" dirty="0">
                <a:solidFill>
                  <a:schemeClr val="tx1"/>
                </a:solidFill>
                <a:latin typeface="Arial" panose="020B0604020202020204" pitchFamily="34" charset="0"/>
                <a:cs typeface="Arial" panose="020B0604020202020204" pitchFamily="34" charset="0"/>
              </a:rPr>
              <a:t>Stopping power </a:t>
            </a:r>
            <a:r>
              <a:rPr lang="en-US" sz="2000" dirty="0" smtClean="0">
                <a:solidFill>
                  <a:schemeClr val="tx1"/>
                </a:solidFill>
                <a:latin typeface="Arial" panose="020B0604020202020204" pitchFamily="34" charset="0"/>
                <a:cs typeface="Arial" panose="020B0604020202020204" pitchFamily="34" charset="0"/>
              </a:rPr>
              <a:t>behavior difference between protons </a:t>
            </a:r>
            <a:r>
              <a:rPr lang="en-US" sz="2000" dirty="0">
                <a:solidFill>
                  <a:schemeClr val="tx1"/>
                </a:solidFill>
                <a:latin typeface="Arial" panose="020B0604020202020204" pitchFamily="34" charset="0"/>
                <a:cs typeface="Arial" panose="020B0604020202020204" pitchFamily="34" charset="0"/>
              </a:rPr>
              <a:t>and </a:t>
            </a:r>
            <a:r>
              <a:rPr lang="en-US" sz="2000" dirty="0" smtClean="0">
                <a:solidFill>
                  <a:schemeClr val="tx1"/>
                </a:solidFill>
                <a:latin typeface="Arial" panose="020B0604020202020204" pitchFamily="34" charset="0"/>
                <a:cs typeface="Arial" panose="020B0604020202020204" pitchFamily="34" charset="0"/>
              </a:rPr>
              <a:t>α-particles </a:t>
            </a:r>
            <a:r>
              <a:rPr lang="en-US" sz="2000" dirty="0" smtClean="0">
                <a:solidFill>
                  <a:schemeClr val="tx1"/>
                </a:solidFill>
                <a:latin typeface="Arial" panose="020B0604020202020204" pitchFamily="34" charset="0"/>
                <a:cs typeface="Arial" panose="020B0604020202020204" pitchFamily="34" charset="0"/>
              </a:rPr>
              <a:t>cannot </a:t>
            </a:r>
            <a:r>
              <a:rPr lang="en-US" sz="2000" dirty="0" smtClean="0">
                <a:solidFill>
                  <a:schemeClr val="tx1"/>
                </a:solidFill>
                <a:latin typeface="Arial" panose="020B0604020202020204" pitchFamily="34" charset="0"/>
                <a:cs typeface="Arial" panose="020B0604020202020204" pitchFamily="34" charset="0"/>
              </a:rPr>
              <a:t>be captured correctly via linear </a:t>
            </a:r>
            <a:r>
              <a:rPr lang="en-US" sz="2000" dirty="0" smtClean="0">
                <a:solidFill>
                  <a:schemeClr val="tx1"/>
                </a:solidFill>
                <a:latin typeface="Arial" panose="020B0604020202020204" pitchFamily="34" charset="0"/>
                <a:cs typeface="Arial" panose="020B0604020202020204" pitchFamily="34" charset="0"/>
              </a:rPr>
              <a:t>response (LR) </a:t>
            </a:r>
            <a:r>
              <a:rPr lang="en-US" sz="2000" dirty="0" smtClean="0">
                <a:solidFill>
                  <a:schemeClr val="tx1"/>
                </a:solidFill>
                <a:latin typeface="Arial" panose="020B0604020202020204" pitchFamily="34" charset="0"/>
                <a:cs typeface="Arial" panose="020B0604020202020204" pitchFamily="34" charset="0"/>
              </a:rPr>
              <a:t>theory. JACS, 141, 5241 (2019)</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23545800" y="15773400"/>
            <a:ext cx="9694180" cy="783599"/>
          </a:xfrm>
          <a:prstGeom prst="rect">
            <a:avLst/>
          </a:prstGeom>
        </p:spPr>
        <p:txBody>
          <a:bodyPr wrap="none">
            <a:spAutoFit/>
          </a:bodyPr>
          <a:lstStyle/>
          <a:p>
            <a:r>
              <a:rPr lang="en-US" b="1" dirty="0" smtClean="0">
                <a:solidFill>
                  <a:srgbClr val="FF6600"/>
                </a:solidFill>
                <a:latin typeface="Arial"/>
                <a:cs typeface="Arial"/>
              </a:rPr>
              <a:t>Can we make the calculation converged at more affordable cost?</a:t>
            </a:r>
          </a:p>
          <a:p>
            <a:r>
              <a:rPr lang="en-US" dirty="0" smtClean="0">
                <a:solidFill>
                  <a:srgbClr val="000000"/>
                </a:solidFill>
                <a:latin typeface="Arial"/>
                <a:cs typeface="Arial"/>
              </a:rPr>
              <a:t>Two potential sources of error from adapting the PBC.</a:t>
            </a:r>
            <a:endParaRPr lang="en-US"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5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5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6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5" grpId="0"/>
      <p:bldP spid="59" grpId="0" animBg="1"/>
      <p:bldP spid="64" grpId="0" animBg="1"/>
      <p:bldP spid="68" grpId="0"/>
      <p:bldP spid="69" grpId="0"/>
      <p:bldP spid="70" grpId="0"/>
      <p:bldP spid="71" grpId="0" animBg="1"/>
      <p:bldP spid="72" grpId="0" animBg="1"/>
      <p:bldP spid="84" grpId="0"/>
      <p:bldP spid="85" grpId="0"/>
      <p:bldP spid="87" grpId="0" animBg="1"/>
      <p:bldP spid="88" grpId="0" animBg="1"/>
      <p:bldP spid="89" grpId="0"/>
      <p:bldP spid="140" grpId="0"/>
      <p:bldP spid="144" grpId="0"/>
      <p:bldP spid="145" grpId="0" animBg="1"/>
      <p:bldP spid="155" grpId="0" animBg="1"/>
      <p:bldP spid="156" grpId="0"/>
      <p:bldP spid="158" grpId="0" animBg="1"/>
      <p:bldP spid="160"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17662</TotalTime>
  <Words>1198</Words>
  <Application>Microsoft Macintosh PowerPoint</Application>
  <PresentationFormat>Custom</PresentationFormat>
  <Paragraphs>130</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Equation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Yosuke Kanai</cp:lastModifiedBy>
  <cp:revision>1076</cp:revision>
  <cp:lastPrinted>2019-07-29T19:35:39Z</cp:lastPrinted>
  <dcterms:created xsi:type="dcterms:W3CDTF">2011-03-08T18:34:14Z</dcterms:created>
  <dcterms:modified xsi:type="dcterms:W3CDTF">2020-01-27T18:05:01Z</dcterms:modified>
</cp:coreProperties>
</file>