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35"/>
  </p:notesMasterIdLst>
  <p:sldIdLst>
    <p:sldId id="257" r:id="rId5"/>
    <p:sldId id="258" r:id="rId6"/>
    <p:sldId id="262" r:id="rId7"/>
    <p:sldId id="260" r:id="rId8"/>
    <p:sldId id="261" r:id="rId9"/>
    <p:sldId id="270" r:id="rId10"/>
    <p:sldId id="265" r:id="rId11"/>
    <p:sldId id="269" r:id="rId12"/>
    <p:sldId id="305" r:id="rId13"/>
    <p:sldId id="280" r:id="rId14"/>
    <p:sldId id="312" r:id="rId15"/>
    <p:sldId id="271" r:id="rId16"/>
    <p:sldId id="272" r:id="rId17"/>
    <p:sldId id="273" r:id="rId18"/>
    <p:sldId id="274" r:id="rId19"/>
    <p:sldId id="276" r:id="rId20"/>
    <p:sldId id="277" r:id="rId21"/>
    <p:sldId id="278" r:id="rId22"/>
    <p:sldId id="279" r:id="rId23"/>
    <p:sldId id="311" r:id="rId24"/>
    <p:sldId id="281" r:id="rId25"/>
    <p:sldId id="282" r:id="rId26"/>
    <p:sldId id="283" r:id="rId27"/>
    <p:sldId id="303" r:id="rId28"/>
    <p:sldId id="295" r:id="rId29"/>
    <p:sldId id="293" r:id="rId30"/>
    <p:sldId id="308" r:id="rId31"/>
    <p:sldId id="309" r:id="rId32"/>
    <p:sldId id="296" r:id="rId33"/>
    <p:sldId id="29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3619C1-36D8-456E-8988-DDA58D7A89EC}">
  <a:tblStyle styleId="{EB3619C1-36D8-456E-8988-DDA58D7A89E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64626" autoAdjust="0"/>
  </p:normalViewPr>
  <p:slideViewPr>
    <p:cSldViewPr snapToGrid="0">
      <p:cViewPr varScale="1">
        <p:scale>
          <a:sx n="107" d="100"/>
          <a:sy n="107" d="100"/>
        </p:scale>
        <p:origin x="1136" y="168"/>
      </p:cViewPr>
      <p:guideLst>
        <p:guide orient="horz" pos="2090"/>
        <p:guide pos="288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a21.org/wp-content/uploads/2018/07/RA21-Security-Privacy-Final-Report.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a:solidFill>
                  <a:srgbClr val="000000"/>
                </a:solidFill>
                <a:effectLst/>
                <a:latin typeface="Arial"/>
                <a:ea typeface="Arial"/>
                <a:cs typeface="Arial"/>
                <a:sym typeface="Arial"/>
              </a:rPr>
              <a:t>In July 2020, </a:t>
            </a:r>
            <a:r>
              <a:rPr lang="en-US" sz="1100" b="0" i="0" u="none" strike="noStrike" cap="none" dirty="0" err="1">
                <a:solidFill>
                  <a:srgbClr val="000000"/>
                </a:solidFill>
                <a:effectLst/>
                <a:latin typeface="Arial"/>
                <a:ea typeface="Arial"/>
                <a:cs typeface="Arial"/>
                <a:sym typeface="Arial"/>
              </a:rPr>
              <a:t>SeamlessAccess.org</a:t>
            </a:r>
            <a:r>
              <a:rPr lang="en-US" sz="1100" b="0" i="0" u="none" strike="noStrike" cap="none" dirty="0">
                <a:solidFill>
                  <a:srgbClr val="000000"/>
                </a:solidFill>
                <a:effectLst/>
                <a:latin typeface="Arial"/>
                <a:ea typeface="Arial"/>
                <a:cs typeface="Arial"/>
                <a:sym typeface="Arial"/>
              </a:rPr>
              <a:t> will be launching a new, privacy-preserving service to simplify Single Sign-On access to a wide range of scholarly collaboration tools, information resources, and shared research infrastructure. The next stage of the RA21 project is currently in Beta testing, and this session will give a community update on the state of the project. </a:t>
            </a:r>
            <a:endParaRPr lang="en-US" b="0" dirty="0">
              <a:effectLst/>
            </a:endParaRPr>
          </a:p>
          <a:p>
            <a:pPr marL="158750" indent="0" rtl="0">
              <a:buNone/>
            </a:pPr>
            <a:br>
              <a:rPr lang="en-US" b="0" dirty="0">
                <a:effectLst/>
              </a:rPr>
            </a:br>
            <a:r>
              <a:rPr lang="en-US" sz="1100" b="0" i="0" u="none" strike="noStrike" cap="none" dirty="0" err="1">
                <a:solidFill>
                  <a:srgbClr val="000000"/>
                </a:solidFill>
                <a:effectLst/>
                <a:latin typeface="Arial"/>
                <a:ea typeface="Arial"/>
                <a:cs typeface="Arial"/>
                <a:sym typeface="Arial"/>
              </a:rPr>
              <a:t>SeamlessAccess.org</a:t>
            </a:r>
            <a:r>
              <a:rPr lang="en-US" sz="1100" b="0" i="0" u="none" strike="noStrike" cap="none" dirty="0">
                <a:solidFill>
                  <a:srgbClr val="000000"/>
                </a:solidFill>
                <a:effectLst/>
                <a:latin typeface="Arial"/>
                <a:ea typeface="Arial"/>
                <a:cs typeface="Arial"/>
                <a:sym typeface="Arial"/>
              </a:rPr>
              <a:t> is a community-driven effort backed by stakeholders from across the industry including NISO, </a:t>
            </a:r>
            <a:r>
              <a:rPr lang="en-US" sz="1100" b="0" i="0" u="none" strike="noStrike" cap="none" dirty="0" err="1">
                <a:solidFill>
                  <a:srgbClr val="000000"/>
                </a:solidFill>
                <a:effectLst/>
                <a:latin typeface="Arial"/>
                <a:ea typeface="Arial"/>
                <a:cs typeface="Arial"/>
                <a:sym typeface="Arial"/>
              </a:rPr>
              <a:t>ORCiD</a:t>
            </a:r>
            <a:r>
              <a:rPr lang="en-US" sz="1100" b="0" i="0" u="none" strike="noStrike" cap="none" dirty="0">
                <a:solidFill>
                  <a:srgbClr val="000000"/>
                </a:solidFill>
                <a:effectLst/>
                <a:latin typeface="Arial"/>
                <a:ea typeface="Arial"/>
                <a:cs typeface="Arial"/>
                <a:sym typeface="Arial"/>
              </a:rPr>
              <a:t>, the International Association of STM Publishers, and organizations involved in managing global Research &amp; Education networks (Internet2, GÉANT). </a:t>
            </a:r>
            <a:endParaRPr lang="en-US" b="0" dirty="0">
              <a:effectLst/>
            </a:endParaRPr>
          </a:p>
          <a:p>
            <a:pPr marL="158750" indent="0" rtl="0">
              <a:buNone/>
            </a:pPr>
            <a:br>
              <a:rPr lang="en-US" b="0" dirty="0">
                <a:effectLst/>
              </a:rPr>
            </a:br>
            <a:r>
              <a:rPr lang="en-US" sz="1100" b="0" i="0" u="none" strike="noStrike" cap="none" dirty="0">
                <a:solidFill>
                  <a:srgbClr val="000000"/>
                </a:solidFill>
                <a:effectLst/>
                <a:latin typeface="Arial"/>
                <a:ea typeface="Arial"/>
                <a:cs typeface="Arial"/>
                <a:sym typeface="Arial"/>
              </a:rPr>
              <a:t>Over the next 7 months leading up to the launch, </a:t>
            </a:r>
            <a:r>
              <a:rPr lang="en-US" sz="1100" b="0" i="0" u="none" strike="noStrike" cap="none" dirty="0" err="1">
                <a:solidFill>
                  <a:srgbClr val="000000"/>
                </a:solidFill>
                <a:effectLst/>
                <a:latin typeface="Arial"/>
                <a:ea typeface="Arial"/>
                <a:cs typeface="Arial"/>
                <a:sym typeface="Arial"/>
              </a:rPr>
              <a:t>SeamlessAccess</a:t>
            </a:r>
            <a:r>
              <a:rPr lang="en-US" sz="1100" b="0" i="0" u="none" strike="noStrike" cap="none" dirty="0">
                <a:solidFill>
                  <a:srgbClr val="000000"/>
                </a:solidFill>
                <a:effectLst/>
                <a:latin typeface="Arial"/>
                <a:ea typeface="Arial"/>
                <a:cs typeface="Arial"/>
                <a:sym typeface="Arial"/>
              </a:rPr>
              <a:t> is beta testing this new service with a variety of publishers and institutions to understand integration scenarios, test specific use cases (such as walk-in access), and finalize the implementation standards. </a:t>
            </a:r>
            <a:endParaRPr lang="en-US" b="0" dirty="0">
              <a:effectLst/>
            </a:endParaRPr>
          </a:p>
          <a:p>
            <a:pPr marL="158750" indent="0" rtl="0">
              <a:buNone/>
            </a:pPr>
            <a:br>
              <a:rPr lang="en-US" b="0" dirty="0">
                <a:effectLst/>
              </a:rPr>
            </a:br>
            <a:r>
              <a:rPr lang="en-US" sz="1100" b="0" i="0" u="none" strike="noStrike" cap="none" dirty="0">
                <a:solidFill>
                  <a:srgbClr val="000000"/>
                </a:solidFill>
                <a:effectLst/>
                <a:latin typeface="Arial"/>
                <a:ea typeface="Arial"/>
                <a:cs typeface="Arial"/>
                <a:sym typeface="Arial"/>
              </a:rPr>
              <a:t>In addition, </a:t>
            </a:r>
            <a:r>
              <a:rPr lang="en-US" sz="1100" b="0" i="0" u="none" strike="noStrike" cap="none" dirty="0" err="1">
                <a:solidFill>
                  <a:srgbClr val="000000"/>
                </a:solidFill>
                <a:effectLst/>
                <a:latin typeface="Arial"/>
                <a:ea typeface="Arial"/>
                <a:cs typeface="Arial"/>
                <a:sym typeface="Arial"/>
              </a:rPr>
              <a:t>SeamlessAccess</a:t>
            </a:r>
            <a:r>
              <a:rPr lang="en-US" sz="1100" b="0" i="0" u="none" strike="noStrike" cap="none" dirty="0">
                <a:solidFill>
                  <a:srgbClr val="000000"/>
                </a:solidFill>
                <a:effectLst/>
                <a:latin typeface="Arial"/>
                <a:ea typeface="Arial"/>
                <a:cs typeface="Arial"/>
                <a:sym typeface="Arial"/>
              </a:rPr>
              <a:t> is setting up several cross-industry working groups to develop best practices and policies around the use of Single Sign-On, including template contractual terms covering data protection and configuration profiles to simply library implementation. </a:t>
            </a:r>
            <a:endParaRPr lang="en-US" b="0" dirty="0">
              <a:effectLst/>
            </a:endParaRPr>
          </a:p>
          <a:p>
            <a:pPr marL="158750" indent="0" rtl="0">
              <a:buNone/>
            </a:pPr>
            <a:br>
              <a:rPr lang="en-US" b="0" dirty="0">
                <a:effectLst/>
              </a:rPr>
            </a:br>
            <a:r>
              <a:rPr lang="en-US" sz="1100" b="0" i="0" u="none" strike="noStrike" cap="none" dirty="0">
                <a:solidFill>
                  <a:srgbClr val="000000"/>
                </a:solidFill>
                <a:effectLst/>
                <a:latin typeface="Arial"/>
                <a:ea typeface="Arial"/>
                <a:cs typeface="Arial"/>
                <a:sym typeface="Arial"/>
              </a:rPr>
              <a:t>This session will share the lessons learned from the beta testing, the best practices and policies developed by these working groups, and describe what libraries and librarians need to know in order to deliver a simpler, privacy-preserving access experience for users.</a:t>
            </a:r>
            <a:endParaRPr lang="en-US" b="0" dirty="0">
              <a:effectLst/>
            </a:endParaRPr>
          </a:p>
          <a:p>
            <a:pPr marL="158750" indent="0">
              <a:buNone/>
            </a:pPr>
            <a:endParaRPr lang="en-US" dirty="0"/>
          </a:p>
          <a:p>
            <a:pPr marL="158750" indent="0">
              <a:buNone/>
            </a:pPr>
            <a:r>
              <a:rPr lang="en-US" dirty="0"/>
              <a:t>ADD WORKING GROUPS – add a slide, here’s the things, here’s the people, here’s the outcomes </a:t>
            </a:r>
            <a:br>
              <a:rPr lang="en-US" dirty="0"/>
            </a:b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22750139f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22750139f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55413b4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55413b4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645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22750139f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22750139f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Users may not understand terminology like “institutional login”</a:t>
            </a:r>
            <a:endParaRPr/>
          </a:p>
          <a:p>
            <a:pPr marL="0" lvl="0" indent="0" algn="l" rtl="0">
              <a:spcBef>
                <a:spcPts val="0"/>
              </a:spcBef>
              <a:spcAft>
                <a:spcPts val="0"/>
              </a:spcAft>
              <a:buNone/>
            </a:pPr>
            <a:r>
              <a:rPr lang="en"/>
              <a:t>Institutional login can be hard to find</a:t>
            </a:r>
            <a:endParaRPr/>
          </a:p>
        </p:txBody>
      </p:sp>
    </p:spTree>
    <p:extLst>
      <p:ext uri="{BB962C8B-B14F-4D97-AF65-F5344CB8AC3E}">
        <p14:creationId xmlns:p14="http://schemas.microsoft.com/office/powerpoint/2010/main" val="2726750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22750139f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22750139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77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22750139f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22750139f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50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2750139f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2750139f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next 11 slides are all screenshots for the demo, which hopefully will work and so these will all be skipped - Emily )</a:t>
            </a:r>
            <a:endParaRPr dirty="0"/>
          </a:p>
        </p:txBody>
      </p:sp>
    </p:spTree>
    <p:extLst>
      <p:ext uri="{BB962C8B-B14F-4D97-AF65-F5344CB8AC3E}">
        <p14:creationId xmlns:p14="http://schemas.microsoft.com/office/powerpoint/2010/main" val="20802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22750139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22750139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88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22750139f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22750139f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79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22750139f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22750139f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66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22750139f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22750139f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37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576d745d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576d745d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We’ll start by briefly re-capping the access issues that led to the creation of SeamlessAccess, then we’ll spend more time showing you a demo of how we’re planning to simplify access, and talk through issues around data privacy.  And then we’ll open up to questions.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First, why are we here.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22750139f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622750139f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789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22750139f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22750139f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657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2750139f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22750139f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99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5271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4152016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4152016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Nature of “beta” means things are changing!</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4152016e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4152016e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Font typeface="+mj-lt"/>
              <a:buNone/>
            </a:pPr>
            <a:r>
              <a:rPr lang="en" b="1" dirty="0">
                <a:solidFill>
                  <a:schemeClr val="dk1"/>
                </a:solidFill>
              </a:rPr>
              <a:t>One of the reasons I became involved with RA21 was, besides a general interest in this initiative, I had concerns over how user privacy was being handled.  I am very confident that Seamless Access, building on the work of RA21, is taking security / user privacy very seriously and work in this area is a fundamental tenet of this initiative</a:t>
            </a:r>
            <a:r>
              <a:rPr lang="en" dirty="0">
                <a:solidFill>
                  <a:schemeClr val="dk1"/>
                </a:solidFill>
              </a:rPr>
              <a:t>:</a:t>
            </a:r>
            <a:br>
              <a:rPr lang="en" dirty="0">
                <a:solidFill>
                  <a:schemeClr val="dk1"/>
                </a:solidFill>
              </a:rPr>
            </a:br>
            <a:endParaRPr lang="en" dirty="0">
              <a:solidFill>
                <a:schemeClr val="dk1"/>
              </a:solidFill>
            </a:endParaRPr>
          </a:p>
          <a:p>
            <a:pPr marL="228600" lvl="0" indent="-228600" algn="l" rtl="0">
              <a:lnSpc>
                <a:spcPct val="115000"/>
              </a:lnSpc>
              <a:spcBef>
                <a:spcPts val="0"/>
              </a:spcBef>
              <a:spcAft>
                <a:spcPts val="0"/>
              </a:spcAft>
              <a:buFont typeface="+mj-lt"/>
              <a:buAutoNum type="arabicPeriod"/>
            </a:pPr>
            <a:r>
              <a:rPr lang="en" dirty="0">
                <a:solidFill>
                  <a:schemeClr val="dk1"/>
                </a:solidFill>
              </a:rPr>
              <a:t>The RA21 Security &amp; Privacy Working Group concluded a technical analysis of any security and privacy risks using industry-standard threat assessment models.  This group was comprised of variety of stakeholders from across the information spectrum:  librarians, library and university technologists, publishers, NISO, OpenAthens, etc. </a:t>
            </a:r>
          </a:p>
          <a:p>
            <a:pPr marL="685800" lvl="1" indent="-228600" algn="l" rtl="0">
              <a:lnSpc>
                <a:spcPct val="115000"/>
              </a:lnSpc>
              <a:spcBef>
                <a:spcPts val="0"/>
              </a:spcBef>
              <a:spcAft>
                <a:spcPts val="0"/>
              </a:spcAft>
              <a:buFont typeface="Arial" panose="020B0604020202020204" pitchFamily="34" charset="0"/>
              <a:buChar char="•"/>
            </a:pPr>
            <a:r>
              <a:rPr lang="en" dirty="0">
                <a:solidFill>
                  <a:schemeClr val="dk1"/>
                </a:solidFill>
              </a:rPr>
              <a:t>Lisa Hinchliffe - Librarian at U. of Illinois at Urbana-Champaign</a:t>
            </a:r>
          </a:p>
          <a:p>
            <a:pPr marL="685800" lvl="1" indent="-228600" algn="l" rtl="0">
              <a:lnSpc>
                <a:spcPct val="115000"/>
              </a:lnSpc>
              <a:spcBef>
                <a:spcPts val="0"/>
              </a:spcBef>
              <a:spcAft>
                <a:spcPts val="0"/>
              </a:spcAft>
              <a:buFont typeface="Arial" panose="020B0604020202020204" pitchFamily="34" charset="0"/>
              <a:buChar char="•"/>
            </a:pPr>
            <a:r>
              <a:rPr lang="en" dirty="0">
                <a:solidFill>
                  <a:schemeClr val="dk1"/>
                </a:solidFill>
              </a:rPr>
              <a:t>Jos Westerbeke - IT Specialist at Erasmus University</a:t>
            </a:r>
          </a:p>
          <a:p>
            <a:pPr marL="685800" lvl="1" indent="-228600" algn="l" rtl="0">
              <a:lnSpc>
                <a:spcPct val="115000"/>
              </a:lnSpc>
              <a:spcBef>
                <a:spcPts val="0"/>
              </a:spcBef>
              <a:spcAft>
                <a:spcPts val="0"/>
              </a:spcAft>
              <a:buFont typeface="Arial" panose="020B0604020202020204" pitchFamily="34" charset="0"/>
              <a:buChar char="•"/>
            </a:pPr>
            <a:r>
              <a:rPr lang="en" dirty="0">
                <a:solidFill>
                  <a:schemeClr val="dk1"/>
                </a:solidFill>
              </a:rPr>
              <a:t>Peter Reid - Librarian at Bath Spa University</a:t>
            </a:r>
            <a:br>
              <a:rPr lang="en" dirty="0">
                <a:solidFill>
                  <a:schemeClr val="dk1"/>
                </a:solidFill>
              </a:rPr>
            </a:br>
            <a:endParaRPr lang="en" dirty="0">
              <a:solidFill>
                <a:schemeClr val="dk1"/>
              </a:solidFill>
            </a:endParaRPr>
          </a:p>
          <a:p>
            <a:pPr marL="228600" lvl="0" indent="-228600" algn="l" rtl="0">
              <a:lnSpc>
                <a:spcPct val="115000"/>
              </a:lnSpc>
              <a:spcBef>
                <a:spcPts val="0"/>
              </a:spcBef>
              <a:spcAft>
                <a:spcPts val="0"/>
              </a:spcAft>
              <a:buFont typeface="+mj-lt"/>
              <a:buAutoNum type="arabicPeriod"/>
            </a:pPr>
            <a:r>
              <a:rPr lang="en" dirty="0">
                <a:solidFill>
                  <a:schemeClr val="dk1"/>
                </a:solidFill>
              </a:rPr>
              <a:t>Results:</a:t>
            </a:r>
          </a:p>
          <a:p>
            <a:pPr marL="685800" lvl="1" indent="-228600" algn="l" rtl="0">
              <a:lnSpc>
                <a:spcPct val="115000"/>
              </a:lnSpc>
              <a:spcBef>
                <a:spcPts val="0"/>
              </a:spcBef>
              <a:spcAft>
                <a:spcPts val="0"/>
              </a:spcAft>
              <a:buFont typeface="Arial" panose="020B0604020202020204" pitchFamily="34" charset="0"/>
              <a:buChar char="•"/>
            </a:pPr>
            <a:r>
              <a:rPr lang="en" dirty="0">
                <a:solidFill>
                  <a:schemeClr val="dk1"/>
                </a:solidFill>
              </a:rPr>
              <a:t>For security, when applying standard security and data protection practices.  No significant risks were found</a:t>
            </a:r>
          </a:p>
          <a:p>
            <a:pPr marL="685800" lvl="1" indent="-228600" algn="l" rtl="0">
              <a:lnSpc>
                <a:spcPct val="115000"/>
              </a:lnSpc>
              <a:spcBef>
                <a:spcPts val="0"/>
              </a:spcBef>
              <a:spcAft>
                <a:spcPts val="0"/>
              </a:spcAft>
              <a:buFont typeface="Arial" panose="020B0604020202020204" pitchFamily="34" charset="0"/>
              <a:buChar char="•"/>
            </a:pPr>
            <a:r>
              <a:rPr lang="en" dirty="0">
                <a:solidFill>
                  <a:schemeClr val="dk1"/>
                </a:solidFill>
              </a:rPr>
              <a:t>For data privacy, a data protection impact assessment was performed compliant with the EU’s GDPR to determine if “high risks” were involved.  None were found.</a:t>
            </a:r>
            <a:br>
              <a:rPr lang="en" dirty="0">
                <a:solidFill>
                  <a:schemeClr val="dk1"/>
                </a:solidFill>
              </a:rPr>
            </a:br>
            <a:endParaRPr dirty="0">
              <a:solidFill>
                <a:schemeClr val="dk1"/>
              </a:solidFill>
            </a:endParaRPr>
          </a:p>
          <a:p>
            <a:pPr marL="0" lvl="0" indent="0" algn="l" rtl="0">
              <a:lnSpc>
                <a:spcPct val="115000"/>
              </a:lnSpc>
              <a:spcBef>
                <a:spcPts val="0"/>
              </a:spcBef>
              <a:spcAft>
                <a:spcPts val="0"/>
              </a:spcAft>
              <a:buFont typeface="+mj-lt"/>
              <a:buNone/>
            </a:pPr>
            <a:r>
              <a:rPr lang="en" dirty="0">
                <a:solidFill>
                  <a:schemeClr val="dk1"/>
                </a:solidFill>
              </a:rPr>
              <a:t>2.   Full report: </a:t>
            </a:r>
            <a:r>
              <a:rPr lang="en" dirty="0">
                <a:solidFill>
                  <a:schemeClr val="dk1"/>
                </a:solidFill>
                <a:uFill>
                  <a:noFill/>
                </a:uFill>
                <a:hlinkClick r:id="rId3"/>
              </a:rPr>
              <a:t> </a:t>
            </a:r>
            <a:r>
              <a:rPr lang="en" u="sng" dirty="0">
                <a:solidFill>
                  <a:srgbClr val="0097A7"/>
                </a:solidFill>
                <a:hlinkClick r:id="rId3"/>
              </a:rPr>
              <a:t>https://ra21.org/wp-content/uploads/2018/07/RA21-Security-Privacy-Final-Report.pdf</a:t>
            </a:r>
            <a:endParaRPr u="sng" dirty="0">
              <a:solidFill>
                <a:srgbClr val="0097A7"/>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Calibri"/>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4152016e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4152016e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3123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4152016e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4152016e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0315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3cff966f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63cff966f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083a0b7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083a0b7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344a0dc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344a0dc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Questions:</a:t>
            </a:r>
            <a:r>
              <a:rPr lang="en" dirty="0">
                <a:solidFill>
                  <a:schemeClr val="dk1"/>
                </a:solidFill>
              </a:rPr>
              <a:t>  Why in the world do we even need this?  Isn’t this a solution looking for a problem?  We use EZproxy - it’s only $495 a year and it works just fine.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IP recognition has been around since the 70’s, and library use of IP recognition was developed when off-site access to electronic resources was in its infancy and has changed very little since then.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It wasn’t even designed for remote access, but I was around when this was occurring, and it was a godsend at the time:</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I remember how difficult and unwieldy it was trying to get a proxy server setup and then trying to support users trying to make configuration changes to their browser, then needing to remember to undo these.</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Chris Zagar saw an opportunity to build a lightweight, easy-to-implement IP-based solution and away we went!</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But after 20 years of IP authentication, I think we can now do a better job.</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Seamless Access seeks to:</a:t>
            </a:r>
            <a:br>
              <a:rPr lang="en" dirty="0">
                <a:solidFill>
                  <a:schemeClr val="dk1"/>
                </a:solidFill>
              </a:rPr>
            </a:br>
            <a:endParaRPr dirty="0">
              <a:solidFill>
                <a:schemeClr val="dk1"/>
              </a:solidFill>
            </a:endParaRPr>
          </a:p>
          <a:p>
            <a:pPr marL="228600" lvl="0" indent="-228600" algn="l" rtl="0">
              <a:lnSpc>
                <a:spcPct val="115000"/>
              </a:lnSpc>
              <a:spcBef>
                <a:spcPts val="0"/>
              </a:spcBef>
              <a:spcAft>
                <a:spcPts val="0"/>
              </a:spcAft>
              <a:buAutoNum type="arabicPeriod"/>
            </a:pPr>
            <a:r>
              <a:rPr lang="en" dirty="0">
                <a:solidFill>
                  <a:schemeClr val="dk1"/>
                </a:solidFill>
              </a:rPr>
              <a:t>Improve remote access scenarios</a:t>
            </a:r>
          </a:p>
          <a:p>
            <a:pPr marL="685800" lvl="1" indent="-228600" algn="l" rtl="0">
              <a:lnSpc>
                <a:spcPct val="115000"/>
              </a:lnSpc>
              <a:spcBef>
                <a:spcPts val="0"/>
              </a:spcBef>
              <a:spcAft>
                <a:spcPts val="0"/>
              </a:spcAft>
              <a:buFont typeface="Arial" panose="020B0604020202020204" pitchFamily="34" charset="0"/>
              <a:buChar char="•"/>
            </a:pPr>
            <a:r>
              <a:rPr lang="en" dirty="0">
                <a:solidFill>
                  <a:schemeClr val="dk1"/>
                </a:solidFill>
              </a:rPr>
              <a:t>Considerable increase in off-campus access to library resources over the years - from a multitude of devices.</a:t>
            </a:r>
          </a:p>
          <a:p>
            <a:pPr marL="685800" lvl="1" indent="-228600" algn="l" rtl="0">
              <a:lnSpc>
                <a:spcPct val="115000"/>
              </a:lnSpc>
              <a:spcBef>
                <a:spcPts val="0"/>
              </a:spcBef>
              <a:spcAft>
                <a:spcPts val="0"/>
              </a:spcAft>
              <a:buFont typeface="Arial" panose="020B0604020202020204" pitchFamily="34" charset="0"/>
              <a:buChar char="•"/>
            </a:pPr>
            <a:r>
              <a:rPr lang="en" dirty="0">
                <a:solidFill>
                  <a:schemeClr val="dk1"/>
                </a:solidFill>
              </a:rPr>
              <a:t>With IP authentication we force researchers to start from or at some point circle back through the library’s web site to find a proxy-prefixed URL.  This isn’t how researchers research.</a:t>
            </a:r>
            <a:br>
              <a:rPr lang="en" dirty="0">
                <a:solidFill>
                  <a:schemeClr val="dk1"/>
                </a:solidFill>
              </a:rPr>
            </a:br>
            <a:endParaRPr dirty="0">
              <a:solidFill>
                <a:schemeClr val="dk1"/>
              </a:solidFill>
            </a:endParaRPr>
          </a:p>
          <a:p>
            <a:pPr marL="228600" lvl="0" indent="-228600" algn="l" rtl="0">
              <a:lnSpc>
                <a:spcPct val="115000"/>
              </a:lnSpc>
              <a:spcBef>
                <a:spcPts val="0"/>
              </a:spcBef>
              <a:spcAft>
                <a:spcPts val="0"/>
              </a:spcAft>
              <a:buClr>
                <a:schemeClr val="dk1"/>
              </a:buClr>
              <a:buSzPts val="1100"/>
              <a:buFont typeface="Arial"/>
              <a:buAutoNum type="arabicPeriod" startAt="2"/>
            </a:pPr>
            <a:r>
              <a:rPr lang="en" dirty="0">
                <a:solidFill>
                  <a:schemeClr val="dk1"/>
                </a:solidFill>
              </a:rPr>
              <a:t>Improve usability.  Current issues include: </a:t>
            </a:r>
          </a:p>
          <a:p>
            <a:pPr marL="685800" lvl="1" indent="-22860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Numerous clicks to get to content behind a paywall</a:t>
            </a:r>
          </a:p>
          <a:p>
            <a:pPr marL="685800" lvl="1" indent="-22860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Numerous user credentials scattered over a multitude of platforms;  libraries have not kept pace with the consumer web</a:t>
            </a:r>
            <a:r>
              <a:rPr lang="en" dirty="0">
                <a:solidFill>
                  <a:srgbClr val="595959"/>
                </a:solidFill>
              </a:rPr>
              <a:t>.</a:t>
            </a:r>
          </a:p>
          <a:p>
            <a:pPr marL="685800" lvl="1" indent="-22860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If institution is using VPN, Shibboleth, and EZproxy, the user is immediately overwhelmed </a:t>
            </a:r>
            <a:r>
              <a:rPr lang="en" b="1" dirty="0">
                <a:solidFill>
                  <a:schemeClr val="dk1"/>
                </a:solidFill>
              </a:rPr>
              <a:t>(see image)</a:t>
            </a:r>
          </a:p>
          <a:p>
            <a:pPr marL="685800" lvl="1" indent="-22860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Access is currently so complicated that fully-entitled end-users are turning to alternative resources (e.g. SciHub, ResearchGate, etc.) for more easily-accessed content.  </a:t>
            </a:r>
            <a:br>
              <a:rPr lang="en" dirty="0">
                <a:solidFill>
                  <a:schemeClr val="dk1"/>
                </a:solidFill>
              </a:rPr>
            </a:b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highlight>
                  <a:schemeClr val="lt1"/>
                </a:highlight>
              </a:rPr>
              <a:t>3.  Personalized user services capabilities (more later)</a:t>
            </a:r>
            <a:endParaRPr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C9DAF8"/>
              </a:high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4.  Enhance user privacy mechanisms (more on that later, too.) </a:t>
            </a:r>
            <a:r>
              <a:rPr lang="en" b="1" dirty="0">
                <a:solidFill>
                  <a:schemeClr val="dk1"/>
                </a:solidFill>
              </a:rPr>
              <a:t>(NEXT SLIDE)</a:t>
            </a:r>
            <a:endParaRPr b="1" dirty="0">
              <a:solidFill>
                <a:schemeClr val="dk1"/>
              </a:solidFill>
              <a:highlight>
                <a:srgbClr val="C9DAF8"/>
              </a:highlight>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22750139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22750139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Resource Access in the 21st Century project (or RA21) was initiated in 2016, initially to explore the challenge of remote access.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 involved stakeholders from the publishing, library, software, and identity communities; and took input from 60 organizations over 3 years.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 identified that Federated Identity Management (FIM) held the most promise for providing a robust, scalable solution for remote access to scholarly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 also investigated barriers to take-up, developed best practices, and piloted technical approaches to simplifying access.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0732783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0732783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Its conclusions were published as a draft NISO Recommended Practice in April, receiving &gt;200 comments that helped identify further areas for investigation and confirm the value of testing a beta service.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 final NISO Recommended Practice was published in June, and is available at the NISO website with the brevity-challenging name of “Recommended Practices for Improved Access to Institutionally-Provided Information Resources: Results from the Resource Access in the 21st Century (RA21) Project”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Ok, so how I’ll hand over to John to explain WHY we’re here!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576d745d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576d745d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22750139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22750139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 I’m going to close off this recap session by running through the WHAT, WHO, and WHEN of SeamlessAccess.</a:t>
            </a:r>
            <a:endParaRPr/>
          </a:p>
          <a:p>
            <a:pPr marL="0" lvl="0" indent="0" algn="l" rtl="0">
              <a:spcBef>
                <a:spcPts val="0"/>
              </a:spcBef>
              <a:spcAft>
                <a:spcPts val="0"/>
              </a:spcAft>
              <a:buNone/>
            </a:pPr>
            <a:endParaRPr/>
          </a:p>
          <a:p>
            <a:pPr marL="0" lvl="0" indent="0" algn="l" rtl="0">
              <a:spcBef>
                <a:spcPts val="0"/>
              </a:spcBef>
              <a:spcAft>
                <a:spcPts val="0"/>
              </a:spcAft>
              <a:buNone/>
            </a:pPr>
            <a:r>
              <a:rPr lang="en"/>
              <a:t>First, WHAT are we?</a:t>
            </a:r>
            <a:endParaRPr/>
          </a:p>
          <a:p>
            <a:pPr marL="457200" lvl="0" indent="-298450" algn="l" rtl="0">
              <a:spcBef>
                <a:spcPts val="0"/>
              </a:spcBef>
              <a:spcAft>
                <a:spcPts val="0"/>
              </a:spcAft>
              <a:buSzPts val="1100"/>
              <a:buChar char="●"/>
            </a:pPr>
            <a:r>
              <a:rPr lang="en"/>
              <a:t>We’re a community-driven effort to enable seamless access to information resources, scholarly collaboration tools, and shared research infrastructure.</a:t>
            </a:r>
            <a:endParaRPr/>
          </a:p>
          <a:p>
            <a:pPr marL="457200" lvl="0" indent="-298450" algn="l" rtl="0">
              <a:spcBef>
                <a:spcPts val="0"/>
              </a:spcBef>
              <a:spcAft>
                <a:spcPts val="0"/>
              </a:spcAft>
              <a:buSzPts val="1100"/>
              <a:buChar char="●"/>
            </a:pPr>
            <a:r>
              <a:rPr lang="en"/>
              <a:t>To date, we have 5 founding organizations: the National Information Standards Organization (NISO), GÉANT, Internet2, ORCID, and the International Association of STM Publishers.  We’re actively seeking a partner to represent the library community.</a:t>
            </a:r>
            <a:endParaRPr/>
          </a:p>
          <a:p>
            <a:pPr marL="457200" lvl="0" indent="-298450" algn="l" rtl="0">
              <a:spcBef>
                <a:spcPts val="0"/>
              </a:spcBef>
              <a:spcAft>
                <a:spcPts val="0"/>
              </a:spcAft>
              <a:buSzPts val="1100"/>
              <a:buChar char="●"/>
            </a:pPr>
            <a:r>
              <a:rPr lang="en"/>
              <a:t>Think of us as the operational successor to the RA21 project, delivering an operational service + best practices / standards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22750139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22750139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an overarching timeline for our activities to date and going forward.</a:t>
            </a:r>
            <a:endParaRPr/>
          </a:p>
          <a:p>
            <a:pPr marL="0" lvl="0" indent="0" algn="l" rtl="0">
              <a:spcBef>
                <a:spcPts val="0"/>
              </a:spcBef>
              <a:spcAft>
                <a:spcPts val="0"/>
              </a:spcAft>
              <a:buNone/>
            </a:pPr>
            <a:endParaRPr/>
          </a:p>
          <a:p>
            <a:pPr marL="0" lvl="0" indent="0" algn="l" rtl="0">
              <a:spcBef>
                <a:spcPts val="0"/>
              </a:spcBef>
              <a:spcAft>
                <a:spcPts val="0"/>
              </a:spcAft>
              <a:buNone/>
            </a:pPr>
            <a:r>
              <a:rPr lang="en"/>
              <a:t>As I mentioned the RA21 project that developed and piloted ideas from the end of 2016 until June this year, when it wrapped up.  SeamlessAccess is now in the process of testing these ideas in the light of community feedback and developing best practices around the use of federated identity management.  This beta phase is expected to run until June 2020.  From July 2020, we expect to have our service fully operational.</a:t>
            </a:r>
            <a:endParaRPr/>
          </a:p>
          <a:p>
            <a:pPr marL="0" lvl="0" indent="0" algn="l" rtl="0">
              <a:spcBef>
                <a:spcPts val="0"/>
              </a:spcBef>
              <a:spcAft>
                <a:spcPts val="0"/>
              </a:spcAft>
              <a:buNone/>
            </a:pPr>
            <a:endParaRPr/>
          </a:p>
          <a:p>
            <a:pPr marL="0" lvl="0" indent="0" algn="l" rtl="0">
              <a:spcBef>
                <a:spcPts val="0"/>
              </a:spcBef>
              <a:spcAft>
                <a:spcPts val="0"/>
              </a:spcAft>
              <a:buNone/>
            </a:pPr>
            <a:r>
              <a:rPr lang="en"/>
              <a:t>Which is a great point to hand over to Emily so she can show you the improved user experience.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73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Google Shape;15;p2"/>
          <p:cNvSpPr txBox="1">
            <a:spLocks noGrp="1"/>
          </p:cNvSpPr>
          <p:nvPr>
            <p:ph type="ctrTitle"/>
          </p:nvPr>
        </p:nvSpPr>
        <p:spPr>
          <a:xfrm>
            <a:off x="401595" y="667718"/>
            <a:ext cx="5233200"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FFE7"/>
              </a:buClr>
              <a:buSzPts val="4800"/>
              <a:buFont typeface="Georgia"/>
              <a:buNone/>
              <a:defRPr sz="4800">
                <a:solidFill>
                  <a:srgbClr val="00FFE7"/>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401595" y="2605473"/>
            <a:ext cx="4612200" cy="10368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rgbClr val="595959"/>
              </a:buClr>
              <a:buSzPts val="1500"/>
              <a:buNone/>
              <a:defRPr sz="1500"/>
            </a:lvl2pPr>
            <a:lvl3pPr lvl="2" algn="ctr">
              <a:lnSpc>
                <a:spcPct val="90000"/>
              </a:lnSpc>
              <a:spcBef>
                <a:spcPts val="4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 name="Google Shape;17;p2"/>
          <p:cNvSpPr txBox="1">
            <a:spLocks noGrp="1"/>
          </p:cNvSpPr>
          <p:nvPr>
            <p:ph type="dt" idx="10"/>
          </p:nvPr>
        </p:nvSpPr>
        <p:spPr>
          <a:xfrm>
            <a:off x="2868916" y="4591178"/>
            <a:ext cx="1505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1" u="none" strike="noStrike" cap="none">
                <a:solidFill>
                  <a:srgbClr val="00FFE7"/>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4" name="Google Shape;64;p1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 image">
  <p:cSld name="One column + image">
    <p:spTree>
      <p:nvGrpSpPr>
        <p:cNvPr id="1" name="Shape 65"/>
        <p:cNvGrpSpPr/>
        <p:nvPr/>
      </p:nvGrpSpPr>
      <p:grpSpPr>
        <a:xfrm>
          <a:off x="0" y="0"/>
          <a:ext cx="0" cy="0"/>
          <a:chOff x="0" y="0"/>
          <a:chExt cx="0" cy="0"/>
        </a:xfrm>
      </p:grpSpPr>
      <p:sp>
        <p:nvSpPr>
          <p:cNvPr id="66" name="Google Shape;66;p14"/>
          <p:cNvSpPr>
            <a:spLocks noGrp="1"/>
          </p:cNvSpPr>
          <p:nvPr>
            <p:ph type="pic" idx="2"/>
          </p:nvPr>
        </p:nvSpPr>
        <p:spPr>
          <a:xfrm>
            <a:off x="4718636" y="1077515"/>
            <a:ext cx="3642000" cy="415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1pPr>
            <a:lvl2pPr marR="0" lvl="1"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2pPr>
            <a:lvl3pPr marR="0" lvl="2"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3pPr>
            <a:lvl4pPr marR="0" lvl="3"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4pPr>
            <a:lvl5pPr marR="0" lvl="4"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5pPr>
            <a:lvl6pPr marR="0" lvl="5"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6pPr>
            <a:lvl7pPr marR="0" lvl="6"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7pPr>
            <a:lvl8pPr marR="0" lvl="7"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8pPr>
            <a:lvl9pPr marR="0" lvl="8"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9pPr>
          </a:lstStyle>
          <a:p>
            <a:endParaRPr/>
          </a:p>
        </p:txBody>
      </p:sp>
      <p:sp>
        <p:nvSpPr>
          <p:cNvPr id="67" name="Google Shape;67;p14"/>
          <p:cNvSpPr txBox="1">
            <a:spLocks noGrp="1"/>
          </p:cNvSpPr>
          <p:nvPr>
            <p:ph type="title"/>
          </p:nvPr>
        </p:nvSpPr>
        <p:spPr>
          <a:xfrm>
            <a:off x="762001" y="403624"/>
            <a:ext cx="7605300" cy="277800"/>
          </a:xfrm>
          <a:prstGeom prst="rect">
            <a:avLst/>
          </a:prstGeom>
          <a:noFill/>
          <a:ln>
            <a:noFill/>
          </a:ln>
        </p:spPr>
        <p:txBody>
          <a:bodyPr spcFirstLastPara="1" wrap="square" lIns="34275" tIns="34275" rIns="34275" bIns="34275" anchor="ctr" anchorCtr="0">
            <a:noAutofit/>
          </a:bodyPr>
          <a:lstStyle>
            <a:lvl1pPr lvl="0" algn="ctr" rtl="0">
              <a:lnSpc>
                <a:spcPct val="100000"/>
              </a:lnSpc>
              <a:spcBef>
                <a:spcPts val="0"/>
              </a:spcBef>
              <a:spcAft>
                <a:spcPts val="0"/>
              </a:spcAft>
              <a:buClr>
                <a:srgbClr val="0070C0"/>
              </a:buClr>
              <a:buSzPts val="1400"/>
              <a:buNone/>
              <a:defRPr/>
            </a:lvl1pPr>
            <a:lvl2pPr lvl="1" algn="ctr" rtl="0">
              <a:lnSpc>
                <a:spcPct val="100000"/>
              </a:lnSpc>
              <a:spcBef>
                <a:spcPts val="0"/>
              </a:spcBef>
              <a:spcAft>
                <a:spcPts val="0"/>
              </a:spcAft>
              <a:buClr>
                <a:srgbClr val="404040"/>
              </a:buClr>
              <a:buSzPts val="1400"/>
              <a:buNone/>
              <a:defRPr/>
            </a:lvl2pPr>
            <a:lvl3pPr lvl="2" algn="ctr" rtl="0">
              <a:lnSpc>
                <a:spcPct val="100000"/>
              </a:lnSpc>
              <a:spcBef>
                <a:spcPts val="0"/>
              </a:spcBef>
              <a:spcAft>
                <a:spcPts val="0"/>
              </a:spcAft>
              <a:buClr>
                <a:srgbClr val="404040"/>
              </a:buClr>
              <a:buSzPts val="1400"/>
              <a:buNone/>
              <a:defRPr/>
            </a:lvl3pPr>
            <a:lvl4pPr lvl="3" algn="ctr" rtl="0">
              <a:lnSpc>
                <a:spcPct val="100000"/>
              </a:lnSpc>
              <a:spcBef>
                <a:spcPts val="0"/>
              </a:spcBef>
              <a:spcAft>
                <a:spcPts val="0"/>
              </a:spcAft>
              <a:buClr>
                <a:srgbClr val="404040"/>
              </a:buClr>
              <a:buSzPts val="1400"/>
              <a:buNone/>
              <a:defRPr/>
            </a:lvl4pPr>
            <a:lvl5pPr lvl="4" algn="ctr" rtl="0">
              <a:lnSpc>
                <a:spcPct val="100000"/>
              </a:lnSpc>
              <a:spcBef>
                <a:spcPts val="0"/>
              </a:spcBef>
              <a:spcAft>
                <a:spcPts val="0"/>
              </a:spcAft>
              <a:buClr>
                <a:srgbClr val="404040"/>
              </a:buClr>
              <a:buSzPts val="1400"/>
              <a:buNone/>
              <a:defRPr/>
            </a:lvl5pPr>
            <a:lvl6pPr lvl="5" algn="ctr" rtl="0">
              <a:lnSpc>
                <a:spcPct val="100000"/>
              </a:lnSpc>
              <a:spcBef>
                <a:spcPts val="0"/>
              </a:spcBef>
              <a:spcAft>
                <a:spcPts val="0"/>
              </a:spcAft>
              <a:buClr>
                <a:srgbClr val="404040"/>
              </a:buClr>
              <a:buSzPts val="1400"/>
              <a:buNone/>
              <a:defRPr/>
            </a:lvl6pPr>
            <a:lvl7pPr lvl="6" algn="ctr" rtl="0">
              <a:lnSpc>
                <a:spcPct val="100000"/>
              </a:lnSpc>
              <a:spcBef>
                <a:spcPts val="0"/>
              </a:spcBef>
              <a:spcAft>
                <a:spcPts val="0"/>
              </a:spcAft>
              <a:buClr>
                <a:srgbClr val="404040"/>
              </a:buClr>
              <a:buSzPts val="1400"/>
              <a:buNone/>
              <a:defRPr/>
            </a:lvl7pPr>
            <a:lvl8pPr lvl="7" algn="ctr" rtl="0">
              <a:lnSpc>
                <a:spcPct val="100000"/>
              </a:lnSpc>
              <a:spcBef>
                <a:spcPts val="0"/>
              </a:spcBef>
              <a:spcAft>
                <a:spcPts val="0"/>
              </a:spcAft>
              <a:buClr>
                <a:srgbClr val="404040"/>
              </a:buClr>
              <a:buSzPts val="1400"/>
              <a:buNone/>
              <a:defRPr/>
            </a:lvl8pPr>
            <a:lvl9pPr lvl="8" algn="ctr" rtl="0">
              <a:lnSpc>
                <a:spcPct val="100000"/>
              </a:lnSpc>
              <a:spcBef>
                <a:spcPts val="0"/>
              </a:spcBef>
              <a:spcAft>
                <a:spcPts val="0"/>
              </a:spcAft>
              <a:buClr>
                <a:srgbClr val="404040"/>
              </a:buClr>
              <a:buSzPts val="1400"/>
              <a:buNone/>
              <a:defRPr/>
            </a:lvl9pPr>
          </a:lstStyle>
          <a:p>
            <a:endParaRPr/>
          </a:p>
        </p:txBody>
      </p:sp>
      <p:sp>
        <p:nvSpPr>
          <p:cNvPr id="68" name="Google Shape;68;p14"/>
          <p:cNvSpPr txBox="1">
            <a:spLocks noGrp="1"/>
          </p:cNvSpPr>
          <p:nvPr>
            <p:ph type="body" idx="1"/>
          </p:nvPr>
        </p:nvSpPr>
        <p:spPr>
          <a:xfrm>
            <a:off x="762001" y="1077518"/>
            <a:ext cx="3642000" cy="1269600"/>
          </a:xfrm>
          <a:prstGeom prst="rect">
            <a:avLst/>
          </a:prstGeom>
          <a:noFill/>
          <a:ln>
            <a:noFill/>
          </a:ln>
        </p:spPr>
        <p:txBody>
          <a:bodyPr spcFirstLastPara="1" wrap="square" lIns="34275" tIns="34275" rIns="34275" bIns="34275" anchor="t" anchorCtr="0">
            <a:noAutofit/>
          </a:bodyPr>
          <a:lstStyle>
            <a:lvl1pPr marL="457200" lvl="0" indent="-317500" algn="l" rtl="0">
              <a:lnSpc>
                <a:spcPct val="100000"/>
              </a:lnSpc>
              <a:spcBef>
                <a:spcPts val="500"/>
              </a:spcBef>
              <a:spcAft>
                <a:spcPts val="0"/>
              </a:spcAft>
              <a:buClr>
                <a:srgbClr val="404040"/>
              </a:buClr>
              <a:buSzPts val="1400"/>
              <a:buChar char="•"/>
              <a:defRPr/>
            </a:lvl1pPr>
            <a:lvl2pPr marL="914400" lvl="1" indent="-317500" algn="l" rtl="0">
              <a:lnSpc>
                <a:spcPct val="100000"/>
              </a:lnSpc>
              <a:spcBef>
                <a:spcPts val="500"/>
              </a:spcBef>
              <a:spcAft>
                <a:spcPts val="0"/>
              </a:spcAft>
              <a:buClr>
                <a:srgbClr val="404040"/>
              </a:buClr>
              <a:buSzPts val="1400"/>
              <a:buChar char="•"/>
              <a:defRPr/>
            </a:lvl2pPr>
            <a:lvl3pPr marL="1371600" lvl="2" indent="-317500" algn="l" rtl="0">
              <a:lnSpc>
                <a:spcPct val="100000"/>
              </a:lnSpc>
              <a:spcBef>
                <a:spcPts val="500"/>
              </a:spcBef>
              <a:spcAft>
                <a:spcPts val="0"/>
              </a:spcAft>
              <a:buClr>
                <a:srgbClr val="404040"/>
              </a:buClr>
              <a:buSzPts val="1400"/>
              <a:buChar char="•"/>
              <a:defRPr/>
            </a:lvl3pPr>
            <a:lvl4pPr marL="1828800" lvl="3" indent="-317500" algn="l" rtl="0">
              <a:lnSpc>
                <a:spcPct val="100000"/>
              </a:lnSpc>
              <a:spcBef>
                <a:spcPts val="500"/>
              </a:spcBef>
              <a:spcAft>
                <a:spcPts val="0"/>
              </a:spcAft>
              <a:buClr>
                <a:srgbClr val="404040"/>
              </a:buClr>
              <a:buSzPts val="1400"/>
              <a:buChar char="•"/>
              <a:defRPr/>
            </a:lvl4pPr>
            <a:lvl5pPr marL="2286000" lvl="4" indent="-317500" algn="l" rtl="0">
              <a:lnSpc>
                <a:spcPct val="100000"/>
              </a:lnSpc>
              <a:spcBef>
                <a:spcPts val="500"/>
              </a:spcBef>
              <a:spcAft>
                <a:spcPts val="0"/>
              </a:spcAft>
              <a:buClr>
                <a:srgbClr val="404040"/>
              </a:buClr>
              <a:buSzPts val="1400"/>
              <a:buChar char="•"/>
              <a:defRPr/>
            </a:lvl5pPr>
            <a:lvl6pPr marL="2743200" lvl="5" indent="-317500" algn="l" rtl="0">
              <a:lnSpc>
                <a:spcPct val="100000"/>
              </a:lnSpc>
              <a:spcBef>
                <a:spcPts val="500"/>
              </a:spcBef>
              <a:spcAft>
                <a:spcPts val="0"/>
              </a:spcAft>
              <a:buClr>
                <a:srgbClr val="404040"/>
              </a:buClr>
              <a:buSzPts val="1400"/>
              <a:buChar char="•"/>
              <a:defRPr/>
            </a:lvl6pPr>
            <a:lvl7pPr marL="3200400" lvl="6" indent="-317500" algn="l" rtl="0">
              <a:lnSpc>
                <a:spcPct val="100000"/>
              </a:lnSpc>
              <a:spcBef>
                <a:spcPts val="500"/>
              </a:spcBef>
              <a:spcAft>
                <a:spcPts val="0"/>
              </a:spcAft>
              <a:buClr>
                <a:srgbClr val="404040"/>
              </a:buClr>
              <a:buSzPts val="1400"/>
              <a:buChar char="•"/>
              <a:defRPr/>
            </a:lvl7pPr>
            <a:lvl8pPr marL="3657600" lvl="7" indent="-317500" algn="l" rtl="0">
              <a:lnSpc>
                <a:spcPct val="100000"/>
              </a:lnSpc>
              <a:spcBef>
                <a:spcPts val="500"/>
              </a:spcBef>
              <a:spcAft>
                <a:spcPts val="0"/>
              </a:spcAft>
              <a:buClr>
                <a:srgbClr val="404040"/>
              </a:buClr>
              <a:buSzPts val="1400"/>
              <a:buChar char="•"/>
              <a:defRPr/>
            </a:lvl8pPr>
            <a:lvl9pPr marL="4114800" lvl="8" indent="-317500" algn="l" rtl="0">
              <a:lnSpc>
                <a:spcPct val="100000"/>
              </a:lnSpc>
              <a:spcBef>
                <a:spcPts val="500"/>
              </a:spcBef>
              <a:spcAft>
                <a:spcPts val="0"/>
              </a:spcAft>
              <a:buClr>
                <a:srgbClr val="404040"/>
              </a:buClr>
              <a:buSzPts val="1400"/>
              <a:buChar char="•"/>
              <a:defRPr/>
            </a:lvl9pPr>
          </a:lstStyle>
          <a:p>
            <a:endParaRPr/>
          </a:p>
        </p:txBody>
      </p:sp>
      <p:sp>
        <p:nvSpPr>
          <p:cNvPr id="69" name="Google Shape;69;p14"/>
          <p:cNvSpPr txBox="1">
            <a:spLocks noGrp="1"/>
          </p:cNvSpPr>
          <p:nvPr>
            <p:ph type="sldNum" idx="12"/>
          </p:nvPr>
        </p:nvSpPr>
        <p:spPr>
          <a:xfrm>
            <a:off x="6358918" y="4668704"/>
            <a:ext cx="194100" cy="197100"/>
          </a:xfrm>
          <a:prstGeom prst="rect">
            <a:avLst/>
          </a:prstGeom>
          <a:noFill/>
          <a:ln>
            <a:noFill/>
          </a:ln>
        </p:spPr>
        <p:txBody>
          <a:bodyPr spcFirstLastPara="1" wrap="square" lIns="34275" tIns="34275" rIns="34275" bIns="34275" anchor="ctr" anchorCtr="0">
            <a:noAutofit/>
          </a:bodyPr>
          <a:lstStyle>
            <a:lvl1pPr marL="0" lvl="0" indent="0" algn="r" rtl="0">
              <a:lnSpc>
                <a:spcPct val="100000"/>
              </a:lnSpc>
              <a:spcBef>
                <a:spcPts val="0"/>
              </a:spcBef>
              <a:spcAft>
                <a:spcPts val="0"/>
              </a:spcAft>
              <a:buClr>
                <a:srgbClr val="FFFFFF"/>
              </a:buClr>
              <a:buSzPts val="800"/>
              <a:buFont typeface="Calibri"/>
              <a:buNone/>
              <a:defRPr/>
            </a:lvl1pPr>
            <a:lvl2pPr marL="0" lvl="1" indent="0" algn="r" rtl="0">
              <a:lnSpc>
                <a:spcPct val="100000"/>
              </a:lnSpc>
              <a:spcBef>
                <a:spcPts val="0"/>
              </a:spcBef>
              <a:spcAft>
                <a:spcPts val="0"/>
              </a:spcAft>
              <a:buClr>
                <a:srgbClr val="FFFFFF"/>
              </a:buClr>
              <a:buSzPts val="800"/>
              <a:buFont typeface="Calibri"/>
              <a:buNone/>
              <a:defRPr/>
            </a:lvl2pPr>
            <a:lvl3pPr marL="0" lvl="2" indent="0" algn="r" rtl="0">
              <a:lnSpc>
                <a:spcPct val="100000"/>
              </a:lnSpc>
              <a:spcBef>
                <a:spcPts val="0"/>
              </a:spcBef>
              <a:spcAft>
                <a:spcPts val="0"/>
              </a:spcAft>
              <a:buClr>
                <a:srgbClr val="FFFFFF"/>
              </a:buClr>
              <a:buSzPts val="800"/>
              <a:buFont typeface="Calibri"/>
              <a:buNone/>
              <a:defRPr/>
            </a:lvl3pPr>
            <a:lvl4pPr marL="0" lvl="3" indent="0" algn="r" rtl="0">
              <a:lnSpc>
                <a:spcPct val="100000"/>
              </a:lnSpc>
              <a:spcBef>
                <a:spcPts val="0"/>
              </a:spcBef>
              <a:spcAft>
                <a:spcPts val="0"/>
              </a:spcAft>
              <a:buClr>
                <a:srgbClr val="FFFFFF"/>
              </a:buClr>
              <a:buSzPts val="800"/>
              <a:buFont typeface="Calibri"/>
              <a:buNone/>
              <a:defRPr/>
            </a:lvl4pPr>
            <a:lvl5pPr marL="0" lvl="4" indent="0" algn="r" rtl="0">
              <a:lnSpc>
                <a:spcPct val="100000"/>
              </a:lnSpc>
              <a:spcBef>
                <a:spcPts val="0"/>
              </a:spcBef>
              <a:spcAft>
                <a:spcPts val="0"/>
              </a:spcAft>
              <a:buClr>
                <a:srgbClr val="FFFFFF"/>
              </a:buClr>
              <a:buSzPts val="800"/>
              <a:buFont typeface="Calibri"/>
              <a:buNone/>
              <a:defRPr/>
            </a:lvl5pPr>
            <a:lvl6pPr marL="0" lvl="5" indent="0" algn="r" rtl="0">
              <a:lnSpc>
                <a:spcPct val="100000"/>
              </a:lnSpc>
              <a:spcBef>
                <a:spcPts val="0"/>
              </a:spcBef>
              <a:spcAft>
                <a:spcPts val="0"/>
              </a:spcAft>
              <a:buClr>
                <a:srgbClr val="FFFFFF"/>
              </a:buClr>
              <a:buSzPts val="800"/>
              <a:buFont typeface="Calibri"/>
              <a:buNone/>
              <a:defRPr/>
            </a:lvl6pPr>
            <a:lvl7pPr marL="0" lvl="6" indent="0" algn="r" rtl="0">
              <a:lnSpc>
                <a:spcPct val="100000"/>
              </a:lnSpc>
              <a:spcBef>
                <a:spcPts val="0"/>
              </a:spcBef>
              <a:spcAft>
                <a:spcPts val="0"/>
              </a:spcAft>
              <a:buClr>
                <a:srgbClr val="FFFFFF"/>
              </a:buClr>
              <a:buSzPts val="800"/>
              <a:buFont typeface="Calibri"/>
              <a:buNone/>
              <a:defRPr/>
            </a:lvl7pPr>
            <a:lvl8pPr marL="0" lvl="7" indent="0" algn="r" rtl="0">
              <a:lnSpc>
                <a:spcPct val="100000"/>
              </a:lnSpc>
              <a:spcBef>
                <a:spcPts val="0"/>
              </a:spcBef>
              <a:spcAft>
                <a:spcPts val="0"/>
              </a:spcAft>
              <a:buClr>
                <a:srgbClr val="FFFFFF"/>
              </a:buClr>
              <a:buSzPts val="800"/>
              <a:buFont typeface="Calibri"/>
              <a:buNone/>
              <a:defRPr/>
            </a:lvl8pPr>
            <a:lvl9pPr marL="0" lvl="8" indent="0" algn="r" rtl="0">
              <a:lnSpc>
                <a:spcPct val="100000"/>
              </a:lnSpc>
              <a:spcBef>
                <a:spcPts val="0"/>
              </a:spcBef>
              <a:spcAft>
                <a:spcPts val="0"/>
              </a:spcAft>
              <a:buClr>
                <a:srgbClr val="FFFFFF"/>
              </a:buClr>
              <a:buSzPts val="800"/>
              <a:buFont typeface="Calibri"/>
              <a:buNone/>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4"/>
          <p:cNvSpPr txBox="1"/>
          <p:nvPr/>
        </p:nvSpPr>
        <p:spPr>
          <a:xfrm>
            <a:off x="8949720" y="4974097"/>
            <a:ext cx="194100" cy="197100"/>
          </a:xfrm>
          <a:prstGeom prst="rect">
            <a:avLst/>
          </a:prstGeom>
          <a:noFill/>
          <a:ln>
            <a:noFill/>
          </a:ln>
        </p:spPr>
        <p:txBody>
          <a:bodyPr spcFirstLastPara="1" wrap="square" lIns="34275" tIns="34275" rIns="34275" bIns="34275" anchor="ctr" anchorCtr="0">
            <a:noAutofit/>
          </a:bodyPr>
          <a:lstStyle/>
          <a:p>
            <a:pPr marL="0" marR="0" lvl="0" indent="0" algn="r" rtl="0">
              <a:lnSpc>
                <a:spcPct val="100000"/>
              </a:lnSpc>
              <a:spcBef>
                <a:spcPts val="0"/>
              </a:spcBef>
              <a:spcAft>
                <a:spcPts val="0"/>
              </a:spcAft>
              <a:buClr>
                <a:srgbClr val="FFFFFF"/>
              </a:buClr>
              <a:buSzPts val="800"/>
              <a:buFont typeface="Calibri"/>
              <a:buNone/>
            </a:pPr>
            <a:fld id="{00000000-1234-1234-1234-123412341234}" type="slidenum">
              <a:rPr lang="en" sz="800" b="0" i="0" u="none" strike="noStrike" cap="none">
                <a:solidFill>
                  <a:srgbClr val="FFFFFF"/>
                </a:solidFill>
                <a:latin typeface="Calibri"/>
                <a:ea typeface="Calibri"/>
                <a:cs typeface="Calibri"/>
                <a:sym typeface="Calibri"/>
              </a:rPr>
              <a:t>‹#›</a:t>
            </a:fld>
            <a:endParaRPr sz="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93B6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p3"/>
          <p:cNvSpPr txBox="1">
            <a:spLocks noGrp="1"/>
          </p:cNvSpPr>
          <p:nvPr>
            <p:ph type="body" idx="1"/>
          </p:nvPr>
        </p:nvSpPr>
        <p:spPr>
          <a:xfrm>
            <a:off x="283265" y="1285811"/>
            <a:ext cx="8572500" cy="2921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95959"/>
              </a:buClr>
              <a:buSzPts val="1400"/>
              <a:buChar char="•"/>
              <a:defRPr/>
            </a:lvl1pPr>
            <a:lvl2pPr marL="914400" lvl="1" indent="-317500" algn="l">
              <a:lnSpc>
                <a:spcPct val="90000"/>
              </a:lnSpc>
              <a:spcBef>
                <a:spcPts val="400"/>
              </a:spcBef>
              <a:spcAft>
                <a:spcPts val="0"/>
              </a:spcAft>
              <a:buClr>
                <a:srgbClr val="595959"/>
              </a:buClr>
              <a:buSzPts val="1400"/>
              <a:buChar char="•"/>
              <a:defRPr/>
            </a:lvl2pPr>
            <a:lvl3pPr marL="1371600" lvl="2" indent="-317500" algn="l">
              <a:lnSpc>
                <a:spcPct val="90000"/>
              </a:lnSpc>
              <a:spcBef>
                <a:spcPts val="4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3"/>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900">
                <a:solidFill>
                  <a:schemeClr val="lt1"/>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Google Shape;22;p3"/>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chemeClr val="lt1"/>
                </a:solidFill>
                <a:latin typeface="Arial"/>
                <a:ea typeface="Arial"/>
                <a:cs typeface="Arial"/>
                <a:sym typeface="Arial"/>
              </a:defRPr>
            </a:lvl1pPr>
            <a:lvl2pPr marL="0" lvl="1" indent="0" algn="r">
              <a:spcBef>
                <a:spcPts val="0"/>
              </a:spcBef>
              <a:buNone/>
              <a:defRPr sz="900" b="1" i="0" u="none" strike="noStrike" cap="none">
                <a:solidFill>
                  <a:schemeClr val="lt1"/>
                </a:solidFill>
                <a:latin typeface="Arial"/>
                <a:ea typeface="Arial"/>
                <a:cs typeface="Arial"/>
                <a:sym typeface="Arial"/>
              </a:defRPr>
            </a:lvl2pPr>
            <a:lvl3pPr marL="0" lvl="2" indent="0" algn="r">
              <a:spcBef>
                <a:spcPts val="0"/>
              </a:spcBef>
              <a:buNone/>
              <a:defRPr sz="900" b="1" i="0" u="none" strike="noStrike" cap="none">
                <a:solidFill>
                  <a:schemeClr val="lt1"/>
                </a:solidFill>
                <a:latin typeface="Arial"/>
                <a:ea typeface="Arial"/>
                <a:cs typeface="Arial"/>
                <a:sym typeface="Arial"/>
              </a:defRPr>
            </a:lvl3pPr>
            <a:lvl4pPr marL="0" lvl="3" indent="0" algn="r">
              <a:spcBef>
                <a:spcPts val="0"/>
              </a:spcBef>
              <a:buNone/>
              <a:defRPr sz="900" b="1" i="0" u="none" strike="noStrike" cap="none">
                <a:solidFill>
                  <a:schemeClr val="lt1"/>
                </a:solidFill>
                <a:latin typeface="Arial"/>
                <a:ea typeface="Arial"/>
                <a:cs typeface="Arial"/>
                <a:sym typeface="Arial"/>
              </a:defRPr>
            </a:lvl4pPr>
            <a:lvl5pPr marL="0" lvl="4" indent="0" algn="r">
              <a:spcBef>
                <a:spcPts val="0"/>
              </a:spcBef>
              <a:buNone/>
              <a:defRPr sz="900" b="1" i="0" u="none" strike="noStrike" cap="none">
                <a:solidFill>
                  <a:schemeClr val="lt1"/>
                </a:solidFill>
                <a:latin typeface="Arial"/>
                <a:ea typeface="Arial"/>
                <a:cs typeface="Arial"/>
                <a:sym typeface="Arial"/>
              </a:defRPr>
            </a:lvl5pPr>
            <a:lvl6pPr marL="0" lvl="5" indent="0" algn="r">
              <a:spcBef>
                <a:spcPts val="0"/>
              </a:spcBef>
              <a:buNone/>
              <a:defRPr sz="900" b="1" i="0" u="none" strike="noStrike" cap="none">
                <a:solidFill>
                  <a:schemeClr val="lt1"/>
                </a:solidFill>
                <a:latin typeface="Arial"/>
                <a:ea typeface="Arial"/>
                <a:cs typeface="Arial"/>
                <a:sym typeface="Arial"/>
              </a:defRPr>
            </a:lvl6pPr>
            <a:lvl7pPr marL="0" lvl="6" indent="0" algn="r">
              <a:spcBef>
                <a:spcPts val="0"/>
              </a:spcBef>
              <a:buNone/>
              <a:defRPr sz="900" b="1" i="0" u="none" strike="noStrike" cap="none">
                <a:solidFill>
                  <a:schemeClr val="lt1"/>
                </a:solidFill>
                <a:latin typeface="Arial"/>
                <a:ea typeface="Arial"/>
                <a:cs typeface="Arial"/>
                <a:sym typeface="Arial"/>
              </a:defRPr>
            </a:lvl7pPr>
            <a:lvl8pPr marL="0" lvl="7" indent="0" algn="r">
              <a:spcBef>
                <a:spcPts val="0"/>
              </a:spcBef>
              <a:buNone/>
              <a:defRPr sz="900" b="1" i="0" u="none" strike="noStrike" cap="none">
                <a:solidFill>
                  <a:schemeClr val="lt1"/>
                </a:solidFill>
                <a:latin typeface="Arial"/>
                <a:ea typeface="Arial"/>
                <a:cs typeface="Arial"/>
                <a:sym typeface="Arial"/>
              </a:defRPr>
            </a:lvl8pPr>
            <a:lvl9pPr marL="0" lvl="8" indent="0" algn="r">
              <a:spcBef>
                <a:spcPts val="0"/>
              </a:spcBef>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 name="Google Shape;25;p4"/>
          <p:cNvSpPr txBox="1">
            <a:spLocks noGrp="1"/>
          </p:cNvSpPr>
          <p:nvPr>
            <p:ph type="title"/>
          </p:nvPr>
        </p:nvSpPr>
        <p:spPr>
          <a:xfrm>
            <a:off x="392197" y="1362333"/>
            <a:ext cx="3704100" cy="899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800"/>
              <a:buFont typeface="Georgia"/>
              <a:buNone/>
              <a:defRPr sz="3800">
                <a:solidFill>
                  <a:schemeClr val="lt1"/>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Section Header" preserve="1">
  <p:cSld name="6_Section Header">
    <p:spTree>
      <p:nvGrpSpPr>
        <p:cNvPr id="1" name="Shape 23"/>
        <p:cNvGrpSpPr/>
        <p:nvPr/>
      </p:nvGrpSpPr>
      <p:grpSpPr>
        <a:xfrm>
          <a:off x="0" y="0"/>
          <a:ext cx="0" cy="0"/>
          <a:chOff x="0" y="0"/>
          <a:chExt cx="0" cy="0"/>
        </a:xfrm>
      </p:grpSpPr>
      <p:pic>
        <p:nvPicPr>
          <p:cNvPr id="5" name="Picture 4" descr="A picture containing grass, outdoor, nature, water&#10;&#10;Description automatically generated">
            <a:extLst>
              <a:ext uri="{FF2B5EF4-FFF2-40B4-BE49-F238E27FC236}">
                <a16:creationId xmlns:a16="http://schemas.microsoft.com/office/drawing/2014/main" id="{083D6779-5779-D345-AB76-D7A54F3D4B4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5" name="Google Shape;25;p4"/>
          <p:cNvSpPr txBox="1">
            <a:spLocks noGrp="1"/>
          </p:cNvSpPr>
          <p:nvPr>
            <p:ph type="title"/>
          </p:nvPr>
        </p:nvSpPr>
        <p:spPr>
          <a:xfrm>
            <a:off x="102265" y="2678177"/>
            <a:ext cx="3704100" cy="899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800"/>
              <a:buFont typeface="Georgia"/>
              <a:buNone/>
              <a:defRPr sz="3800">
                <a:solidFill>
                  <a:schemeClr val="lt1"/>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Tree>
    <p:extLst>
      <p:ext uri="{BB962C8B-B14F-4D97-AF65-F5344CB8AC3E}">
        <p14:creationId xmlns:p14="http://schemas.microsoft.com/office/powerpoint/2010/main" val="2151671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5"/>
          <p:cNvSpPr txBox="1">
            <a:spLocks noGrp="1"/>
          </p:cNvSpPr>
          <p:nvPr>
            <p:ph type="title"/>
          </p:nvPr>
        </p:nvSpPr>
        <p:spPr>
          <a:xfrm>
            <a:off x="392197" y="1362333"/>
            <a:ext cx="3704100" cy="899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800"/>
              <a:buFont typeface="Georgia"/>
              <a:buNone/>
              <a:defRPr sz="3800">
                <a:solidFill>
                  <a:schemeClr val="lt1"/>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1" name="Google Shape;31;p6"/>
          <p:cNvSpPr txBox="1"/>
          <p:nvPr/>
        </p:nvSpPr>
        <p:spPr>
          <a:xfrm>
            <a:off x="185351" y="0"/>
            <a:ext cx="1167600" cy="23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FFE7"/>
              </a:buClr>
              <a:buSzPts val="15000"/>
              <a:buFont typeface="Georgia"/>
              <a:buNone/>
            </a:pPr>
            <a:r>
              <a:rPr lang="en" sz="15000" b="0" i="1" u="none" strike="noStrike" cap="none">
                <a:solidFill>
                  <a:srgbClr val="00FFE7"/>
                </a:solidFill>
                <a:latin typeface="Georgia"/>
                <a:ea typeface="Georgia"/>
                <a:cs typeface="Georgia"/>
                <a:sym typeface="Georgia"/>
              </a:rPr>
              <a:t>“</a:t>
            </a:r>
            <a:endParaRPr sz="1100"/>
          </a:p>
        </p:txBody>
      </p:sp>
      <p:sp>
        <p:nvSpPr>
          <p:cNvPr id="32" name="Google Shape;32;p6"/>
          <p:cNvSpPr txBox="1">
            <a:spLocks noGrp="1"/>
          </p:cNvSpPr>
          <p:nvPr>
            <p:ph type="body" idx="1"/>
          </p:nvPr>
        </p:nvSpPr>
        <p:spPr>
          <a:xfrm>
            <a:off x="619382" y="1043635"/>
            <a:ext cx="4413000" cy="36552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4500"/>
              <a:buNone/>
              <a:defRPr sz="4500" i="1">
                <a:solidFill>
                  <a:schemeClr val="lt1"/>
                </a:solidFill>
                <a:latin typeface="Georgia"/>
                <a:ea typeface="Georgia"/>
                <a:cs typeface="Georgia"/>
                <a:sym typeface="Georgia"/>
              </a:defRPr>
            </a:lvl1pPr>
            <a:lvl2pPr marL="914400" lvl="1" indent="-228600" algn="l">
              <a:lnSpc>
                <a:spcPct val="90000"/>
              </a:lnSpc>
              <a:spcBef>
                <a:spcPts val="400"/>
              </a:spcBef>
              <a:spcAft>
                <a:spcPts val="0"/>
              </a:spcAft>
              <a:buClr>
                <a:srgbClr val="595959"/>
              </a:buClr>
              <a:buSzPts val="2100"/>
              <a:buNone/>
              <a:defRPr sz="2100"/>
            </a:lvl2pPr>
            <a:lvl3pPr marL="1371600" lvl="2" indent="-228600" algn="l">
              <a:lnSpc>
                <a:spcPct val="90000"/>
              </a:lnSpc>
              <a:spcBef>
                <a:spcPts val="400"/>
              </a:spcBef>
              <a:spcAft>
                <a:spcPts val="0"/>
              </a:spcAft>
              <a:buClr>
                <a:srgbClr val="595959"/>
              </a:buClr>
              <a:buSzPts val="1800"/>
              <a:buNone/>
              <a:defRPr sz="1800"/>
            </a:lvl3pPr>
            <a:lvl4pPr marL="1828800" lvl="3" indent="-228600" algn="l">
              <a:lnSpc>
                <a:spcPct val="90000"/>
              </a:lnSpc>
              <a:spcBef>
                <a:spcPts val="400"/>
              </a:spcBef>
              <a:spcAft>
                <a:spcPts val="0"/>
              </a:spcAft>
              <a:buClr>
                <a:srgbClr val="595959"/>
              </a:buClr>
              <a:buSzPts val="1500"/>
              <a:buNone/>
              <a:defRPr sz="1500"/>
            </a:lvl4pPr>
            <a:lvl5pPr marL="2286000" lvl="4" indent="-228600" algn="l">
              <a:lnSpc>
                <a:spcPct val="90000"/>
              </a:lnSpc>
              <a:spcBef>
                <a:spcPts val="400"/>
              </a:spcBef>
              <a:spcAft>
                <a:spcPts val="0"/>
              </a:spcAft>
              <a:buClr>
                <a:srgbClr val="595959"/>
              </a:buClr>
              <a:buSzPts val="1500"/>
              <a:buNone/>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3" name="Google Shape;43;p9"/>
          <p:cNvSpPr txBox="1">
            <a:spLocks noGrp="1"/>
          </p:cNvSpPr>
          <p:nvPr>
            <p:ph type="title"/>
          </p:nvPr>
        </p:nvSpPr>
        <p:spPr>
          <a:xfrm>
            <a:off x="271720" y="2965622"/>
            <a:ext cx="8657400" cy="940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D766F"/>
              </a:buClr>
              <a:buSzPts val="4800"/>
              <a:buFont typeface="Georgia"/>
              <a:buNone/>
              <a:defRPr sz="4800">
                <a:solidFill>
                  <a:srgbClr val="FD766F"/>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4" name="Google Shape;44;p9"/>
          <p:cNvPicPr preferRelativeResize="0"/>
          <p:nvPr/>
        </p:nvPicPr>
        <p:blipFill rotWithShape="1">
          <a:blip r:embed="rId3">
            <a:alphaModFix/>
          </a:blip>
          <a:srcRect/>
          <a:stretch/>
        </p:blipFill>
        <p:spPr>
          <a:xfrm>
            <a:off x="3870830" y="4428942"/>
            <a:ext cx="306312" cy="247264"/>
          </a:xfrm>
          <a:prstGeom prst="rect">
            <a:avLst/>
          </a:prstGeom>
          <a:noFill/>
          <a:ln>
            <a:noFill/>
          </a:ln>
        </p:spPr>
      </p:pic>
      <p:sp>
        <p:nvSpPr>
          <p:cNvPr id="45" name="Google Shape;45;p9"/>
          <p:cNvSpPr txBox="1"/>
          <p:nvPr/>
        </p:nvSpPr>
        <p:spPr>
          <a:xfrm>
            <a:off x="4189850" y="4427000"/>
            <a:ext cx="1575900" cy="253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0" u="none" strike="noStrike" cap="none">
                <a:solidFill>
                  <a:srgbClr val="7F7F7F"/>
                </a:solidFill>
                <a:latin typeface="Arial"/>
                <a:ea typeface="Arial"/>
                <a:cs typeface="Arial"/>
                <a:sym typeface="Arial"/>
              </a:rPr>
              <a:t>@</a:t>
            </a:r>
            <a:r>
              <a:rPr lang="en" sz="1200" b="1">
                <a:solidFill>
                  <a:srgbClr val="7F7F7F"/>
                </a:solidFill>
              </a:rPr>
              <a:t>seamlessaccess</a:t>
            </a:r>
            <a:endParaRPr sz="1200" b="1">
              <a:solidFill>
                <a:srgbClr val="7F7F7F"/>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283265" y="273844"/>
            <a:ext cx="8233200" cy="578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93B6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10"/>
          <p:cNvSpPr txBox="1">
            <a:spLocks noGrp="1"/>
          </p:cNvSpPr>
          <p:nvPr>
            <p:ph type="body" idx="1"/>
          </p:nvPr>
        </p:nvSpPr>
        <p:spPr>
          <a:xfrm>
            <a:off x="629841" y="1046125"/>
            <a:ext cx="3868200" cy="3774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595959"/>
              </a:buClr>
              <a:buSzPts val="1800"/>
              <a:buNone/>
              <a:defRPr sz="1800" b="1"/>
            </a:lvl1pPr>
            <a:lvl2pPr marL="914400" lvl="1" indent="-228600" algn="l">
              <a:lnSpc>
                <a:spcPct val="90000"/>
              </a:lnSpc>
              <a:spcBef>
                <a:spcPts val="400"/>
              </a:spcBef>
              <a:spcAft>
                <a:spcPts val="0"/>
              </a:spcAft>
              <a:buClr>
                <a:srgbClr val="595959"/>
              </a:buClr>
              <a:buSzPts val="1500"/>
              <a:buNone/>
              <a:defRPr sz="1500" b="1"/>
            </a:lvl2pPr>
            <a:lvl3pPr marL="1371600" lvl="2" indent="-228600" algn="l">
              <a:lnSpc>
                <a:spcPct val="90000"/>
              </a:lnSpc>
              <a:spcBef>
                <a:spcPts val="4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10"/>
          <p:cNvSpPr txBox="1">
            <a:spLocks noGrp="1"/>
          </p:cNvSpPr>
          <p:nvPr>
            <p:ph type="body" idx="2"/>
          </p:nvPr>
        </p:nvSpPr>
        <p:spPr>
          <a:xfrm>
            <a:off x="629841" y="1423585"/>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95959"/>
              </a:buClr>
              <a:buSzPts val="1400"/>
              <a:buChar char="•"/>
              <a:defRPr/>
            </a:lvl1pPr>
            <a:lvl2pPr marL="914400" lvl="1" indent="-317500" algn="l">
              <a:lnSpc>
                <a:spcPct val="90000"/>
              </a:lnSpc>
              <a:spcBef>
                <a:spcPts val="400"/>
              </a:spcBef>
              <a:spcAft>
                <a:spcPts val="0"/>
              </a:spcAft>
              <a:buClr>
                <a:srgbClr val="595959"/>
              </a:buClr>
              <a:buSzPts val="1400"/>
              <a:buChar char="•"/>
              <a:defRPr/>
            </a:lvl2pPr>
            <a:lvl3pPr marL="1371600" lvl="2" indent="-317500" algn="l">
              <a:lnSpc>
                <a:spcPct val="90000"/>
              </a:lnSpc>
              <a:spcBef>
                <a:spcPts val="4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10"/>
          <p:cNvSpPr txBox="1">
            <a:spLocks noGrp="1"/>
          </p:cNvSpPr>
          <p:nvPr>
            <p:ph type="body" idx="3"/>
          </p:nvPr>
        </p:nvSpPr>
        <p:spPr>
          <a:xfrm>
            <a:off x="4629150" y="1046125"/>
            <a:ext cx="3887400" cy="3774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595959"/>
              </a:buClr>
              <a:buSzPts val="1800"/>
              <a:buNone/>
              <a:defRPr sz="1800" b="1"/>
            </a:lvl1pPr>
            <a:lvl2pPr marL="914400" lvl="1" indent="-228600" algn="l">
              <a:lnSpc>
                <a:spcPct val="90000"/>
              </a:lnSpc>
              <a:spcBef>
                <a:spcPts val="400"/>
              </a:spcBef>
              <a:spcAft>
                <a:spcPts val="0"/>
              </a:spcAft>
              <a:buClr>
                <a:srgbClr val="595959"/>
              </a:buClr>
              <a:buSzPts val="1500"/>
              <a:buNone/>
              <a:defRPr sz="1500" b="1"/>
            </a:lvl2pPr>
            <a:lvl3pPr marL="1371600" lvl="2" indent="-228600" algn="l">
              <a:lnSpc>
                <a:spcPct val="90000"/>
              </a:lnSpc>
              <a:spcBef>
                <a:spcPts val="4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1" name="Google Shape;51;p10"/>
          <p:cNvSpPr txBox="1">
            <a:spLocks noGrp="1"/>
          </p:cNvSpPr>
          <p:nvPr>
            <p:ph type="body" idx="4"/>
          </p:nvPr>
        </p:nvSpPr>
        <p:spPr>
          <a:xfrm>
            <a:off x="4629150" y="1423585"/>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95959"/>
              </a:buClr>
              <a:buSzPts val="1400"/>
              <a:buChar char="•"/>
              <a:defRPr/>
            </a:lvl1pPr>
            <a:lvl2pPr marL="914400" lvl="1" indent="-317500" algn="l">
              <a:lnSpc>
                <a:spcPct val="90000"/>
              </a:lnSpc>
              <a:spcBef>
                <a:spcPts val="400"/>
              </a:spcBef>
              <a:spcAft>
                <a:spcPts val="0"/>
              </a:spcAft>
              <a:buClr>
                <a:srgbClr val="595959"/>
              </a:buClr>
              <a:buSzPts val="1400"/>
              <a:buChar char="•"/>
              <a:defRPr/>
            </a:lvl2pPr>
            <a:lvl3pPr marL="1371600" lvl="2" indent="-317500" algn="l">
              <a:lnSpc>
                <a:spcPct val="90000"/>
              </a:lnSpc>
              <a:spcBef>
                <a:spcPts val="4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10"/>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900">
                <a:solidFill>
                  <a:schemeClr val="lt1"/>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10"/>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a:solidFill>
                  <a:schemeClr val="lt1"/>
                </a:solidFill>
                <a:latin typeface="Arial"/>
                <a:ea typeface="Arial"/>
                <a:cs typeface="Arial"/>
                <a:sym typeface="Arial"/>
              </a:defRPr>
            </a:lvl1pPr>
            <a:lvl2pPr marL="0" lvl="1" indent="0" algn="r">
              <a:spcBef>
                <a:spcPts val="0"/>
              </a:spcBef>
              <a:buNone/>
              <a:defRPr sz="900" b="1">
                <a:solidFill>
                  <a:schemeClr val="lt1"/>
                </a:solidFill>
                <a:latin typeface="Arial"/>
                <a:ea typeface="Arial"/>
                <a:cs typeface="Arial"/>
                <a:sym typeface="Arial"/>
              </a:defRPr>
            </a:lvl2pPr>
            <a:lvl3pPr marL="0" lvl="2" indent="0" algn="r">
              <a:spcBef>
                <a:spcPts val="0"/>
              </a:spcBef>
              <a:buNone/>
              <a:defRPr sz="900" b="1">
                <a:solidFill>
                  <a:schemeClr val="lt1"/>
                </a:solidFill>
                <a:latin typeface="Arial"/>
                <a:ea typeface="Arial"/>
                <a:cs typeface="Arial"/>
                <a:sym typeface="Arial"/>
              </a:defRPr>
            </a:lvl3pPr>
            <a:lvl4pPr marL="0" lvl="3" indent="0" algn="r">
              <a:spcBef>
                <a:spcPts val="0"/>
              </a:spcBef>
              <a:buNone/>
              <a:defRPr sz="900" b="1">
                <a:solidFill>
                  <a:schemeClr val="lt1"/>
                </a:solidFill>
                <a:latin typeface="Arial"/>
                <a:ea typeface="Arial"/>
                <a:cs typeface="Arial"/>
                <a:sym typeface="Arial"/>
              </a:defRPr>
            </a:lvl4pPr>
            <a:lvl5pPr marL="0" lvl="4" indent="0" algn="r">
              <a:spcBef>
                <a:spcPts val="0"/>
              </a:spcBef>
              <a:buNone/>
              <a:defRPr sz="900" b="1">
                <a:solidFill>
                  <a:schemeClr val="lt1"/>
                </a:solidFill>
                <a:latin typeface="Arial"/>
                <a:ea typeface="Arial"/>
                <a:cs typeface="Arial"/>
                <a:sym typeface="Arial"/>
              </a:defRPr>
            </a:lvl5pPr>
            <a:lvl6pPr marL="0" lvl="5" indent="0" algn="r">
              <a:spcBef>
                <a:spcPts val="0"/>
              </a:spcBef>
              <a:buNone/>
              <a:defRPr sz="900" b="1">
                <a:solidFill>
                  <a:schemeClr val="lt1"/>
                </a:solidFill>
                <a:latin typeface="Arial"/>
                <a:ea typeface="Arial"/>
                <a:cs typeface="Arial"/>
                <a:sym typeface="Arial"/>
              </a:defRPr>
            </a:lvl6pPr>
            <a:lvl7pPr marL="0" lvl="6" indent="0" algn="r">
              <a:spcBef>
                <a:spcPts val="0"/>
              </a:spcBef>
              <a:buNone/>
              <a:defRPr sz="900" b="1">
                <a:solidFill>
                  <a:schemeClr val="lt1"/>
                </a:solidFill>
                <a:latin typeface="Arial"/>
                <a:ea typeface="Arial"/>
                <a:cs typeface="Arial"/>
                <a:sym typeface="Arial"/>
              </a:defRPr>
            </a:lvl7pPr>
            <a:lvl8pPr marL="0" lvl="7" indent="0" algn="r">
              <a:spcBef>
                <a:spcPts val="0"/>
              </a:spcBef>
              <a:buNone/>
              <a:defRPr sz="900" b="1">
                <a:solidFill>
                  <a:schemeClr val="lt1"/>
                </a:solidFill>
                <a:latin typeface="Arial"/>
                <a:ea typeface="Arial"/>
                <a:cs typeface="Arial"/>
                <a:sym typeface="Arial"/>
              </a:defRPr>
            </a:lvl8pPr>
            <a:lvl9pPr marL="0" lvl="8" indent="0" algn="r">
              <a:spcBef>
                <a:spcPts val="0"/>
              </a:spcBef>
              <a:buNone/>
              <a:defRPr sz="9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900">
                <a:solidFill>
                  <a:schemeClr val="lt1"/>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2"/>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a:solidFill>
                  <a:schemeClr val="lt1"/>
                </a:solidFill>
                <a:latin typeface="Arial"/>
                <a:ea typeface="Arial"/>
                <a:cs typeface="Arial"/>
                <a:sym typeface="Arial"/>
              </a:defRPr>
            </a:lvl1pPr>
            <a:lvl2pPr marL="0" lvl="1" indent="0" algn="r">
              <a:spcBef>
                <a:spcPts val="0"/>
              </a:spcBef>
              <a:buNone/>
              <a:defRPr sz="900" b="1">
                <a:solidFill>
                  <a:schemeClr val="lt1"/>
                </a:solidFill>
                <a:latin typeface="Arial"/>
                <a:ea typeface="Arial"/>
                <a:cs typeface="Arial"/>
                <a:sym typeface="Arial"/>
              </a:defRPr>
            </a:lvl2pPr>
            <a:lvl3pPr marL="0" lvl="2" indent="0" algn="r">
              <a:spcBef>
                <a:spcPts val="0"/>
              </a:spcBef>
              <a:buNone/>
              <a:defRPr sz="900" b="1">
                <a:solidFill>
                  <a:schemeClr val="lt1"/>
                </a:solidFill>
                <a:latin typeface="Arial"/>
                <a:ea typeface="Arial"/>
                <a:cs typeface="Arial"/>
                <a:sym typeface="Arial"/>
              </a:defRPr>
            </a:lvl3pPr>
            <a:lvl4pPr marL="0" lvl="3" indent="0" algn="r">
              <a:spcBef>
                <a:spcPts val="0"/>
              </a:spcBef>
              <a:buNone/>
              <a:defRPr sz="900" b="1">
                <a:solidFill>
                  <a:schemeClr val="lt1"/>
                </a:solidFill>
                <a:latin typeface="Arial"/>
                <a:ea typeface="Arial"/>
                <a:cs typeface="Arial"/>
                <a:sym typeface="Arial"/>
              </a:defRPr>
            </a:lvl4pPr>
            <a:lvl5pPr marL="0" lvl="4" indent="0" algn="r">
              <a:spcBef>
                <a:spcPts val="0"/>
              </a:spcBef>
              <a:buNone/>
              <a:defRPr sz="900" b="1">
                <a:solidFill>
                  <a:schemeClr val="lt1"/>
                </a:solidFill>
                <a:latin typeface="Arial"/>
                <a:ea typeface="Arial"/>
                <a:cs typeface="Arial"/>
                <a:sym typeface="Arial"/>
              </a:defRPr>
            </a:lvl5pPr>
            <a:lvl6pPr marL="0" lvl="5" indent="0" algn="r">
              <a:spcBef>
                <a:spcPts val="0"/>
              </a:spcBef>
              <a:buNone/>
              <a:defRPr sz="900" b="1">
                <a:solidFill>
                  <a:schemeClr val="lt1"/>
                </a:solidFill>
                <a:latin typeface="Arial"/>
                <a:ea typeface="Arial"/>
                <a:cs typeface="Arial"/>
                <a:sym typeface="Arial"/>
              </a:defRPr>
            </a:lvl6pPr>
            <a:lvl7pPr marL="0" lvl="6" indent="0" algn="r">
              <a:spcBef>
                <a:spcPts val="0"/>
              </a:spcBef>
              <a:buNone/>
              <a:defRPr sz="900" b="1">
                <a:solidFill>
                  <a:schemeClr val="lt1"/>
                </a:solidFill>
                <a:latin typeface="Arial"/>
                <a:ea typeface="Arial"/>
                <a:cs typeface="Arial"/>
                <a:sym typeface="Arial"/>
              </a:defRPr>
            </a:lvl7pPr>
            <a:lvl8pPr marL="0" lvl="7" indent="0" algn="r">
              <a:spcBef>
                <a:spcPts val="0"/>
              </a:spcBef>
              <a:buNone/>
              <a:defRPr sz="900" b="1">
                <a:solidFill>
                  <a:schemeClr val="lt1"/>
                </a:solidFill>
                <a:latin typeface="Arial"/>
                <a:ea typeface="Arial"/>
                <a:cs typeface="Arial"/>
                <a:sym typeface="Arial"/>
              </a:defRPr>
            </a:lvl8pPr>
            <a:lvl9pPr marL="0" lvl="8" indent="0" algn="r">
              <a:spcBef>
                <a:spcPts val="0"/>
              </a:spcBef>
              <a:buNone/>
              <a:defRPr sz="9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mt="10000"/>
          </a:blip>
          <a:srcRect/>
          <a:stretch/>
        </p:blipFill>
        <p:spPr>
          <a:xfrm>
            <a:off x="5162550" y="642343"/>
            <a:ext cx="3981450" cy="4057649"/>
          </a:xfrm>
          <a:prstGeom prst="rect">
            <a:avLst/>
          </a:prstGeom>
          <a:noFill/>
          <a:ln>
            <a:noFill/>
          </a:ln>
        </p:spPr>
      </p:pic>
      <p:sp>
        <p:nvSpPr>
          <p:cNvPr id="7" name="Google Shape;7;p1"/>
          <p:cNvSpPr/>
          <p:nvPr/>
        </p:nvSpPr>
        <p:spPr>
          <a:xfrm>
            <a:off x="2340664" y="4632722"/>
            <a:ext cx="6803400" cy="510900"/>
          </a:xfrm>
          <a:prstGeom prst="rect">
            <a:avLst/>
          </a:prstGeom>
          <a:solidFill>
            <a:srgbClr val="193B6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 name="Google Shape;8;p1"/>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193B62"/>
              </a:buClr>
              <a:buSzPts val="3300"/>
              <a:buFont typeface="Georgia"/>
              <a:buNone/>
              <a:defRPr sz="3300" b="0" i="0" u="none" strike="noStrike" cap="none">
                <a:solidFill>
                  <a:srgbClr val="193B62"/>
                </a:solidFill>
                <a:latin typeface="Georgia"/>
                <a:ea typeface="Georgia"/>
                <a:cs typeface="Georgia"/>
                <a:sym typeface="Georgi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 name="Google Shape;9;p1"/>
          <p:cNvSpPr txBox="1">
            <a:spLocks noGrp="1"/>
          </p:cNvSpPr>
          <p:nvPr>
            <p:ph type="body" idx="1"/>
          </p:nvPr>
        </p:nvSpPr>
        <p:spPr>
          <a:xfrm>
            <a:off x="283265" y="1285811"/>
            <a:ext cx="8572500" cy="292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595959"/>
              </a:buClr>
              <a:buSzPts val="2100"/>
              <a:buFont typeface="Arial"/>
              <a:buChar char="•"/>
              <a:defRPr sz="2100" b="0" i="0" u="none" strike="noStrike" cap="none">
                <a:solidFill>
                  <a:srgbClr val="595959"/>
                </a:solidFill>
                <a:latin typeface="Arial"/>
                <a:ea typeface="Arial"/>
                <a:cs typeface="Arial"/>
                <a:sym typeface="Arial"/>
              </a:defRPr>
            </a:lvl1pPr>
            <a:lvl2pPr marL="914400" marR="0" lvl="1" indent="-342900" algn="l" rtl="0">
              <a:lnSpc>
                <a:spcPct val="90000"/>
              </a:lnSpc>
              <a:spcBef>
                <a:spcPts val="4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4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chemeClr val="lt1"/>
                </a:solidFill>
                <a:latin typeface="Arial"/>
                <a:ea typeface="Arial"/>
                <a:cs typeface="Arial"/>
                <a:sym typeface="Arial"/>
              </a:defRPr>
            </a:lvl1pPr>
            <a:lvl2pPr marL="0" marR="0" lvl="1" indent="0" algn="r" rtl="0">
              <a:spcBef>
                <a:spcPts val="0"/>
              </a:spcBef>
              <a:buNone/>
              <a:defRPr sz="900" b="1" i="0" u="none" strike="noStrike" cap="none">
                <a:solidFill>
                  <a:schemeClr val="lt1"/>
                </a:solidFill>
                <a:latin typeface="Arial"/>
                <a:ea typeface="Arial"/>
                <a:cs typeface="Arial"/>
                <a:sym typeface="Arial"/>
              </a:defRPr>
            </a:lvl2pPr>
            <a:lvl3pPr marL="0" marR="0" lvl="2" indent="0" algn="r" rtl="0">
              <a:spcBef>
                <a:spcPts val="0"/>
              </a:spcBef>
              <a:buNone/>
              <a:defRPr sz="900" b="1" i="0" u="none" strike="noStrike" cap="none">
                <a:solidFill>
                  <a:schemeClr val="lt1"/>
                </a:solidFill>
                <a:latin typeface="Arial"/>
                <a:ea typeface="Arial"/>
                <a:cs typeface="Arial"/>
                <a:sym typeface="Arial"/>
              </a:defRPr>
            </a:lvl3pPr>
            <a:lvl4pPr marL="0" marR="0" lvl="3" indent="0" algn="r" rtl="0">
              <a:spcBef>
                <a:spcPts val="0"/>
              </a:spcBef>
              <a:buNone/>
              <a:defRPr sz="900" b="1" i="0" u="none" strike="noStrike" cap="none">
                <a:solidFill>
                  <a:schemeClr val="lt1"/>
                </a:solidFill>
                <a:latin typeface="Arial"/>
                <a:ea typeface="Arial"/>
                <a:cs typeface="Arial"/>
                <a:sym typeface="Arial"/>
              </a:defRPr>
            </a:lvl4pPr>
            <a:lvl5pPr marL="0" marR="0" lvl="4" indent="0" algn="r" rtl="0">
              <a:spcBef>
                <a:spcPts val="0"/>
              </a:spcBef>
              <a:buNone/>
              <a:defRPr sz="900" b="1" i="0" u="none" strike="noStrike" cap="none">
                <a:solidFill>
                  <a:schemeClr val="lt1"/>
                </a:solidFill>
                <a:latin typeface="Arial"/>
                <a:ea typeface="Arial"/>
                <a:cs typeface="Arial"/>
                <a:sym typeface="Arial"/>
              </a:defRPr>
            </a:lvl5pPr>
            <a:lvl6pPr marL="0" marR="0" lvl="5" indent="0" algn="r" rtl="0">
              <a:spcBef>
                <a:spcPts val="0"/>
              </a:spcBef>
              <a:buNone/>
              <a:defRPr sz="900" b="1" i="0" u="none" strike="noStrike" cap="none">
                <a:solidFill>
                  <a:schemeClr val="lt1"/>
                </a:solidFill>
                <a:latin typeface="Arial"/>
                <a:ea typeface="Arial"/>
                <a:cs typeface="Arial"/>
                <a:sym typeface="Arial"/>
              </a:defRPr>
            </a:lvl6pPr>
            <a:lvl7pPr marL="0" marR="0" lvl="6" indent="0" algn="r" rtl="0">
              <a:spcBef>
                <a:spcPts val="0"/>
              </a:spcBef>
              <a:buNone/>
              <a:defRPr sz="900" b="1" i="0" u="none" strike="noStrike" cap="none">
                <a:solidFill>
                  <a:schemeClr val="lt1"/>
                </a:solidFill>
                <a:latin typeface="Arial"/>
                <a:ea typeface="Arial"/>
                <a:cs typeface="Arial"/>
                <a:sym typeface="Arial"/>
              </a:defRPr>
            </a:lvl7pPr>
            <a:lvl8pPr marL="0" marR="0" lvl="7" indent="0" algn="r" rtl="0">
              <a:spcBef>
                <a:spcPts val="0"/>
              </a:spcBef>
              <a:buNone/>
              <a:defRPr sz="900" b="1" i="0" u="none" strike="noStrike" cap="none">
                <a:solidFill>
                  <a:schemeClr val="lt1"/>
                </a:solidFill>
                <a:latin typeface="Arial"/>
                <a:ea typeface="Arial"/>
                <a:cs typeface="Arial"/>
                <a:sym typeface="Arial"/>
              </a:defRPr>
            </a:lvl8pPr>
            <a:lvl9pPr marL="0" marR="0" lvl="8" indent="0" algn="r" rtl="0">
              <a:spcBef>
                <a:spcPts val="0"/>
              </a:spcBef>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1"/>
          <p:cNvPicPr preferRelativeResize="0"/>
          <p:nvPr/>
        </p:nvPicPr>
        <p:blipFill rotWithShape="1">
          <a:blip r:embed="rId14">
            <a:alphaModFix/>
          </a:blip>
          <a:srcRect/>
          <a:stretch/>
        </p:blipFill>
        <p:spPr>
          <a:xfrm>
            <a:off x="200450" y="4423010"/>
            <a:ext cx="1590675" cy="5810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2" r:id="rId4"/>
    <p:sldLayoutId id="2147483651" r:id="rId5"/>
    <p:sldLayoutId id="2147483652" r:id="rId6"/>
    <p:sldLayoutId id="2147483655" r:id="rId7"/>
    <p:sldLayoutId id="2147483656" r:id="rId8"/>
    <p:sldLayoutId id="2147483658" r:id="rId9"/>
    <p:sldLayoutId id="2147483659" r:id="rId10"/>
    <p:sldLayoutId id="2147483660"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ctrTitle"/>
          </p:nvPr>
        </p:nvSpPr>
        <p:spPr>
          <a:xfrm>
            <a:off x="390070" y="448618"/>
            <a:ext cx="5233200" cy="1790700"/>
          </a:xfrm>
          <a:prstGeom prst="rect">
            <a:avLst/>
          </a:prstGeom>
        </p:spPr>
        <p:txBody>
          <a:bodyPr spcFirstLastPara="1" wrap="square" lIns="68575" tIns="34275" rIns="68575" bIns="34275" anchor="t" anchorCtr="0">
            <a:noAutofit/>
          </a:bodyPr>
          <a:lstStyle/>
          <a:p>
            <a:pPr>
              <a:lnSpc>
                <a:spcPts val="4260"/>
              </a:lnSpc>
            </a:pPr>
            <a:r>
              <a:rPr lang="en-US" sz="3600" b="1" dirty="0" err="1">
                <a:solidFill>
                  <a:schemeClr val="bg1">
                    <a:lumMod val="95000"/>
                  </a:schemeClr>
                </a:solidFill>
              </a:rPr>
              <a:t>SeamlessAccess.org:SpringerNature</a:t>
            </a:r>
            <a:r>
              <a:rPr lang="en-US" sz="3600" b="1" dirty="0">
                <a:solidFill>
                  <a:schemeClr val="bg1">
                    <a:lumMod val="95000"/>
                  </a:schemeClr>
                </a:solidFill>
              </a:rPr>
              <a:t> </a:t>
            </a:r>
            <a:br>
              <a:rPr lang="en-US" sz="3600" b="1" dirty="0">
                <a:solidFill>
                  <a:schemeClr val="bg1">
                    <a:lumMod val="95000"/>
                  </a:schemeClr>
                </a:solidFill>
              </a:rPr>
            </a:br>
            <a:r>
              <a:rPr lang="en-US" sz="3600" b="1" dirty="0">
                <a:solidFill>
                  <a:schemeClr val="bg1">
                    <a:lumMod val="95000"/>
                  </a:schemeClr>
                </a:solidFill>
              </a:rPr>
              <a:t>ALA Midwinter 2020</a:t>
            </a:r>
            <a:endParaRPr lang="en-US" sz="2800" b="1" dirty="0">
              <a:solidFill>
                <a:schemeClr val="bg1">
                  <a:lumMod val="95000"/>
                </a:schemeClr>
              </a:solidFill>
            </a:endParaRPr>
          </a:p>
        </p:txBody>
      </p:sp>
      <p:sp>
        <p:nvSpPr>
          <p:cNvPr id="83" name="Google Shape;83;p16"/>
          <p:cNvSpPr txBox="1">
            <a:spLocks noGrp="1"/>
          </p:cNvSpPr>
          <p:nvPr>
            <p:ph type="subTitle" idx="1"/>
          </p:nvPr>
        </p:nvSpPr>
        <p:spPr>
          <a:xfrm>
            <a:off x="311700" y="2834125"/>
            <a:ext cx="6106800" cy="1014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800"/>
              <a:t>Delivering a simpler, privacy-</a:t>
            </a:r>
            <a:endParaRPr sz="2800"/>
          </a:p>
          <a:p>
            <a:pPr marL="0" lvl="0" indent="0" algn="l" rtl="0">
              <a:spcBef>
                <a:spcPts val="800"/>
              </a:spcBef>
              <a:spcAft>
                <a:spcPts val="0"/>
              </a:spcAft>
              <a:buNone/>
            </a:pPr>
            <a:r>
              <a:rPr lang="en" sz="2800"/>
              <a:t>preserving access experience</a:t>
            </a:r>
            <a:endParaRPr sz="2800"/>
          </a:p>
        </p:txBody>
      </p:sp>
      <p:sp>
        <p:nvSpPr>
          <p:cNvPr id="84" name="Google Shape;84;p16"/>
          <p:cNvSpPr txBox="1"/>
          <p:nvPr/>
        </p:nvSpPr>
        <p:spPr>
          <a:xfrm>
            <a:off x="966925" y="4149725"/>
            <a:ext cx="7338000" cy="8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FB93C98-2B75-D94E-8E4D-7B4CB808804C}"/>
              </a:ext>
            </a:extLst>
          </p:cNvPr>
          <p:cNvPicPr>
            <a:picLocks noChangeAspect="1"/>
          </p:cNvPicPr>
          <p:nvPr/>
        </p:nvPicPr>
        <p:blipFill>
          <a:blip r:embed="rId3"/>
          <a:stretch>
            <a:fillRect/>
          </a:stretch>
        </p:blipFill>
        <p:spPr>
          <a:xfrm>
            <a:off x="374351" y="532870"/>
            <a:ext cx="8395297" cy="35403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D8F5-4E59-D14F-8170-1B053EB7237F}"/>
              </a:ext>
            </a:extLst>
          </p:cNvPr>
          <p:cNvSpPr>
            <a:spLocks noGrp="1"/>
          </p:cNvSpPr>
          <p:nvPr>
            <p:ph type="title"/>
          </p:nvPr>
        </p:nvSpPr>
        <p:spPr/>
        <p:txBody>
          <a:bodyPr/>
          <a:lstStyle/>
          <a:p>
            <a:r>
              <a:rPr lang="en-US" dirty="0"/>
              <a:t>User Experience</a:t>
            </a:r>
            <a:br>
              <a:rPr lang="en-US" dirty="0"/>
            </a:br>
            <a:endParaRPr lang="en-US" dirty="0"/>
          </a:p>
        </p:txBody>
      </p:sp>
    </p:spTree>
    <p:extLst>
      <p:ext uri="{BB962C8B-B14F-4D97-AF65-F5344CB8AC3E}">
        <p14:creationId xmlns:p14="http://schemas.microsoft.com/office/powerpoint/2010/main" val="99105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How federated access works now</a:t>
            </a:r>
            <a:endParaRPr sz="2400"/>
          </a:p>
        </p:txBody>
      </p:sp>
      <p:pic>
        <p:nvPicPr>
          <p:cNvPr id="196" name="Google Shape;196;p30"/>
          <p:cNvPicPr preferRelativeResize="0"/>
          <p:nvPr/>
        </p:nvPicPr>
        <p:blipFill rotWithShape="1">
          <a:blip r:embed="rId3">
            <a:alphaModFix/>
          </a:blip>
          <a:srcRect l="64623" b="70940"/>
          <a:stretch/>
        </p:blipFill>
        <p:spPr>
          <a:xfrm>
            <a:off x="3810550" y="1040300"/>
            <a:ext cx="4039601" cy="1177725"/>
          </a:xfrm>
          <a:prstGeom prst="rect">
            <a:avLst/>
          </a:prstGeom>
          <a:noFill/>
          <a:ln w="9525" cap="flat" cmpd="sng">
            <a:solidFill>
              <a:schemeClr val="dk2"/>
            </a:solidFill>
            <a:prstDash val="solid"/>
            <a:round/>
            <a:headEnd type="none" w="sm" len="sm"/>
            <a:tailEnd type="none" w="sm" len="sm"/>
          </a:ln>
        </p:spPr>
      </p:pic>
      <p:pic>
        <p:nvPicPr>
          <p:cNvPr id="197" name="Google Shape;197;p30"/>
          <p:cNvPicPr preferRelativeResize="0"/>
          <p:nvPr/>
        </p:nvPicPr>
        <p:blipFill>
          <a:blip r:embed="rId4">
            <a:alphaModFix/>
          </a:blip>
          <a:stretch>
            <a:fillRect/>
          </a:stretch>
        </p:blipFill>
        <p:spPr>
          <a:xfrm>
            <a:off x="1068400" y="2571760"/>
            <a:ext cx="3770649" cy="1242940"/>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303720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1"/>
          <p:cNvPicPr preferRelativeResize="0"/>
          <p:nvPr/>
        </p:nvPicPr>
        <p:blipFill>
          <a:blip r:embed="rId3">
            <a:alphaModFix/>
          </a:blip>
          <a:stretch>
            <a:fillRect/>
          </a:stretch>
        </p:blipFill>
        <p:spPr>
          <a:xfrm>
            <a:off x="496900" y="2089375"/>
            <a:ext cx="4606500" cy="2059900"/>
          </a:xfrm>
          <a:prstGeom prst="rect">
            <a:avLst/>
          </a:prstGeom>
          <a:noFill/>
          <a:ln w="9525" cap="flat" cmpd="sng">
            <a:solidFill>
              <a:schemeClr val="dk2"/>
            </a:solidFill>
            <a:prstDash val="solid"/>
            <a:round/>
            <a:headEnd type="none" w="sm" len="sm"/>
            <a:tailEnd type="none" w="sm" len="sm"/>
          </a:ln>
        </p:spPr>
      </p:pic>
      <p:sp>
        <p:nvSpPr>
          <p:cNvPr id="203" name="Google Shape;203;p31"/>
          <p:cNvSpPr txBox="1"/>
          <p:nvPr/>
        </p:nvSpPr>
        <p:spPr>
          <a:xfrm>
            <a:off x="320299" y="284350"/>
            <a:ext cx="7824900" cy="585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400">
                <a:solidFill>
                  <a:srgbClr val="193B62"/>
                </a:solidFill>
                <a:latin typeface="Georgia"/>
                <a:ea typeface="Georgia"/>
                <a:cs typeface="Georgia"/>
                <a:sym typeface="Georgia"/>
              </a:rPr>
              <a:t>Login placement and language inconsistent across sites</a:t>
            </a:r>
            <a:endParaRPr sz="2400">
              <a:solidFill>
                <a:srgbClr val="193B62"/>
              </a:solidFill>
            </a:endParaRPr>
          </a:p>
        </p:txBody>
      </p:sp>
      <p:pic>
        <p:nvPicPr>
          <p:cNvPr id="204" name="Google Shape;204;p31"/>
          <p:cNvPicPr preferRelativeResize="0"/>
          <p:nvPr/>
        </p:nvPicPr>
        <p:blipFill>
          <a:blip r:embed="rId4">
            <a:alphaModFix/>
          </a:blip>
          <a:stretch>
            <a:fillRect/>
          </a:stretch>
        </p:blipFill>
        <p:spPr>
          <a:xfrm>
            <a:off x="5475625" y="1193062"/>
            <a:ext cx="3128116" cy="2757375"/>
          </a:xfrm>
          <a:prstGeom prst="rect">
            <a:avLst/>
          </a:prstGeom>
          <a:noFill/>
          <a:ln w="9525" cap="flat" cmpd="sng">
            <a:solidFill>
              <a:schemeClr val="dk2"/>
            </a:solidFill>
            <a:prstDash val="solid"/>
            <a:round/>
            <a:headEnd type="none" w="sm" len="sm"/>
            <a:tailEnd type="none" w="sm" len="sm"/>
          </a:ln>
        </p:spPr>
      </p:pic>
      <p:pic>
        <p:nvPicPr>
          <p:cNvPr id="205" name="Google Shape;205;p31"/>
          <p:cNvPicPr preferRelativeResize="0"/>
          <p:nvPr/>
        </p:nvPicPr>
        <p:blipFill>
          <a:blip r:embed="rId5">
            <a:alphaModFix/>
          </a:blip>
          <a:stretch>
            <a:fillRect/>
          </a:stretch>
        </p:blipFill>
        <p:spPr>
          <a:xfrm>
            <a:off x="394696" y="1053163"/>
            <a:ext cx="4810893" cy="852400"/>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314201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p:nvPr/>
        </p:nvSpPr>
        <p:spPr>
          <a:xfrm>
            <a:off x="559675" y="171075"/>
            <a:ext cx="7162500" cy="53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400">
                <a:solidFill>
                  <a:srgbClr val="193B62"/>
                </a:solidFill>
                <a:latin typeface="Georgia"/>
                <a:ea typeface="Georgia"/>
                <a:cs typeface="Georgia"/>
                <a:sym typeface="Georgia"/>
              </a:rPr>
              <a:t>Authentication experience difficult to understand</a:t>
            </a:r>
            <a:endParaRPr sz="2400">
              <a:solidFill>
                <a:schemeClr val="dk1"/>
              </a:solidFill>
            </a:endParaRPr>
          </a:p>
          <a:p>
            <a:pPr marL="0" lvl="0" indent="0" algn="ctr" rtl="0">
              <a:spcBef>
                <a:spcPts val="0"/>
              </a:spcBef>
              <a:spcAft>
                <a:spcPts val="0"/>
              </a:spcAft>
              <a:buNone/>
            </a:pPr>
            <a:endParaRPr sz="1800"/>
          </a:p>
        </p:txBody>
      </p:sp>
      <p:pic>
        <p:nvPicPr>
          <p:cNvPr id="211" name="Google Shape;211;p32"/>
          <p:cNvPicPr preferRelativeResize="0"/>
          <p:nvPr/>
        </p:nvPicPr>
        <p:blipFill rotWithShape="1">
          <a:blip r:embed="rId3">
            <a:alphaModFix/>
          </a:blip>
          <a:srcRect r="17081"/>
          <a:stretch/>
        </p:blipFill>
        <p:spPr>
          <a:xfrm>
            <a:off x="914525" y="881300"/>
            <a:ext cx="3154326" cy="3268200"/>
          </a:xfrm>
          <a:prstGeom prst="rect">
            <a:avLst/>
          </a:prstGeom>
          <a:noFill/>
          <a:ln w="9525" cap="flat" cmpd="sng">
            <a:solidFill>
              <a:schemeClr val="dk2"/>
            </a:solidFill>
            <a:prstDash val="solid"/>
            <a:round/>
            <a:headEnd type="none" w="sm" len="sm"/>
            <a:tailEnd type="none" w="sm" len="sm"/>
          </a:ln>
        </p:spPr>
      </p:pic>
      <p:pic>
        <p:nvPicPr>
          <p:cNvPr id="212" name="Google Shape;212;p32"/>
          <p:cNvPicPr preferRelativeResize="0"/>
          <p:nvPr/>
        </p:nvPicPr>
        <p:blipFill>
          <a:blip r:embed="rId4">
            <a:alphaModFix/>
          </a:blip>
          <a:stretch>
            <a:fillRect/>
          </a:stretch>
        </p:blipFill>
        <p:spPr>
          <a:xfrm>
            <a:off x="4358525" y="849250"/>
            <a:ext cx="3363650" cy="2835774"/>
          </a:xfrm>
          <a:prstGeom prst="rect">
            <a:avLst/>
          </a:prstGeom>
          <a:noFill/>
          <a:ln>
            <a:noFill/>
          </a:ln>
        </p:spPr>
      </p:pic>
    </p:spTree>
    <p:extLst>
      <p:ext uri="{BB962C8B-B14F-4D97-AF65-F5344CB8AC3E}">
        <p14:creationId xmlns:p14="http://schemas.microsoft.com/office/powerpoint/2010/main" val="266691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3"/>
          <p:cNvPicPr preferRelativeResize="0"/>
          <p:nvPr/>
        </p:nvPicPr>
        <p:blipFill>
          <a:blip r:embed="rId3">
            <a:alphaModFix/>
          </a:blip>
          <a:stretch>
            <a:fillRect/>
          </a:stretch>
        </p:blipFill>
        <p:spPr>
          <a:xfrm>
            <a:off x="1834675" y="817175"/>
            <a:ext cx="5724225" cy="3249250"/>
          </a:xfrm>
          <a:prstGeom prst="rect">
            <a:avLst/>
          </a:prstGeom>
          <a:noFill/>
          <a:ln w="9525" cap="flat" cmpd="sng">
            <a:solidFill>
              <a:srgbClr val="1155CC"/>
            </a:solidFill>
            <a:prstDash val="solid"/>
            <a:round/>
            <a:headEnd type="none" w="sm" len="sm"/>
            <a:tailEnd type="none" w="sm" len="sm"/>
          </a:ln>
        </p:spPr>
      </p:pic>
    </p:spTree>
    <p:extLst>
      <p:ext uri="{BB962C8B-B14F-4D97-AF65-F5344CB8AC3E}">
        <p14:creationId xmlns:p14="http://schemas.microsoft.com/office/powerpoint/2010/main" val="1519186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5"/>
          <p:cNvPicPr preferRelativeResize="0"/>
          <p:nvPr/>
        </p:nvPicPr>
        <p:blipFill>
          <a:blip r:embed="rId3">
            <a:alphaModFix/>
          </a:blip>
          <a:stretch>
            <a:fillRect/>
          </a:stretch>
        </p:blipFill>
        <p:spPr>
          <a:xfrm>
            <a:off x="1890925" y="264400"/>
            <a:ext cx="5172824" cy="3965599"/>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667953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6"/>
          <p:cNvPicPr preferRelativeResize="0"/>
          <p:nvPr/>
        </p:nvPicPr>
        <p:blipFill>
          <a:blip r:embed="rId3">
            <a:alphaModFix/>
          </a:blip>
          <a:stretch>
            <a:fillRect/>
          </a:stretch>
        </p:blipFill>
        <p:spPr>
          <a:xfrm>
            <a:off x="1799300" y="503000"/>
            <a:ext cx="5850400" cy="3133875"/>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982305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7"/>
          <p:cNvPicPr preferRelativeResize="0"/>
          <p:nvPr/>
        </p:nvPicPr>
        <p:blipFill>
          <a:blip r:embed="rId3">
            <a:alphaModFix/>
          </a:blip>
          <a:stretch>
            <a:fillRect/>
          </a:stretch>
        </p:blipFill>
        <p:spPr>
          <a:xfrm>
            <a:off x="2828300" y="1033500"/>
            <a:ext cx="3813675" cy="2768925"/>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610949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8"/>
          <p:cNvPicPr preferRelativeResize="0"/>
          <p:nvPr/>
        </p:nvPicPr>
        <p:blipFill>
          <a:blip r:embed="rId3">
            <a:alphaModFix/>
          </a:blip>
          <a:stretch>
            <a:fillRect/>
          </a:stretch>
        </p:blipFill>
        <p:spPr>
          <a:xfrm>
            <a:off x="2948475" y="536950"/>
            <a:ext cx="2520541" cy="3677025"/>
          </a:xfrm>
          <a:prstGeom prst="rect">
            <a:avLst/>
          </a:prstGeom>
          <a:noFill/>
          <a:ln>
            <a:noFill/>
          </a:ln>
        </p:spPr>
      </p:pic>
    </p:spTree>
    <p:extLst>
      <p:ext uri="{BB962C8B-B14F-4D97-AF65-F5344CB8AC3E}">
        <p14:creationId xmlns:p14="http://schemas.microsoft.com/office/powerpoint/2010/main" val="501486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297198" y="1279197"/>
            <a:ext cx="4844818" cy="899100"/>
          </a:xfrm>
          <a:prstGeom prst="rect">
            <a:avLst/>
          </a:prstGeom>
        </p:spPr>
        <p:txBody>
          <a:bodyPr spcFirstLastPara="1" wrap="square" lIns="68575" tIns="34275" rIns="68575" bIns="34275" anchor="t" anchorCtr="0">
            <a:noAutofit/>
          </a:bodyPr>
          <a:lstStyle/>
          <a:p>
            <a:pPr lvl="0" algn="l" rtl="0">
              <a:spcBef>
                <a:spcPts val="0"/>
              </a:spcBef>
              <a:spcAft>
                <a:spcPts val="0"/>
              </a:spcAft>
              <a:buSzPts val="3800"/>
            </a:pPr>
            <a:r>
              <a:rPr lang="en" b="1" dirty="0"/>
              <a:t>Where We’ve Been</a:t>
            </a:r>
            <a:endParaRPr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9"/>
          <p:cNvPicPr preferRelativeResize="0"/>
          <p:nvPr/>
        </p:nvPicPr>
        <p:blipFill>
          <a:blip r:embed="rId3">
            <a:alphaModFix/>
          </a:blip>
          <a:stretch>
            <a:fillRect/>
          </a:stretch>
        </p:blipFill>
        <p:spPr>
          <a:xfrm>
            <a:off x="2275325" y="716325"/>
            <a:ext cx="4919149" cy="3417525"/>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518920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0"/>
          <p:cNvPicPr preferRelativeResize="0"/>
          <p:nvPr/>
        </p:nvPicPr>
        <p:blipFill>
          <a:blip r:embed="rId3">
            <a:alphaModFix/>
          </a:blip>
          <a:stretch>
            <a:fillRect/>
          </a:stretch>
        </p:blipFill>
        <p:spPr>
          <a:xfrm>
            <a:off x="2051175" y="560800"/>
            <a:ext cx="4821150" cy="3685199"/>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863411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1"/>
          <p:cNvPicPr preferRelativeResize="0"/>
          <p:nvPr/>
        </p:nvPicPr>
        <p:blipFill>
          <a:blip r:embed="rId3">
            <a:alphaModFix/>
          </a:blip>
          <a:stretch>
            <a:fillRect/>
          </a:stretch>
        </p:blipFill>
        <p:spPr>
          <a:xfrm>
            <a:off x="1530425" y="504725"/>
            <a:ext cx="5843799" cy="3348700"/>
          </a:xfrm>
          <a:prstGeom prst="rect">
            <a:avLst/>
          </a:prstGeom>
          <a:noFill/>
          <a:ln>
            <a:noFill/>
          </a:ln>
        </p:spPr>
      </p:pic>
    </p:spTree>
    <p:extLst>
      <p:ext uri="{BB962C8B-B14F-4D97-AF65-F5344CB8AC3E}">
        <p14:creationId xmlns:p14="http://schemas.microsoft.com/office/powerpoint/2010/main" val="2170384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2"/>
          <p:cNvPicPr preferRelativeResize="0"/>
          <p:nvPr/>
        </p:nvPicPr>
        <p:blipFill>
          <a:blip r:embed="rId3">
            <a:alphaModFix/>
          </a:blip>
          <a:stretch>
            <a:fillRect/>
          </a:stretch>
        </p:blipFill>
        <p:spPr>
          <a:xfrm>
            <a:off x="760850" y="972877"/>
            <a:ext cx="7513375" cy="2450525"/>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946706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A0C4-48D7-8E46-9005-11CE838FB1FC}"/>
              </a:ext>
            </a:extLst>
          </p:cNvPr>
          <p:cNvSpPr>
            <a:spLocks noGrp="1"/>
          </p:cNvSpPr>
          <p:nvPr>
            <p:ph type="title"/>
          </p:nvPr>
        </p:nvSpPr>
        <p:spPr>
          <a:xfrm>
            <a:off x="221018" y="2749429"/>
            <a:ext cx="3704100" cy="899100"/>
          </a:xfrm>
        </p:spPr>
        <p:txBody>
          <a:bodyPr/>
          <a:lstStyle/>
          <a:p>
            <a:r>
              <a:rPr lang="en-US" dirty="0"/>
              <a:t>Where We Are Going…</a:t>
            </a:r>
          </a:p>
        </p:txBody>
      </p:sp>
    </p:spTree>
    <p:extLst>
      <p:ext uri="{BB962C8B-B14F-4D97-AF65-F5344CB8AC3E}">
        <p14:creationId xmlns:p14="http://schemas.microsoft.com/office/powerpoint/2010/main" val="1643597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4"/>
          <p:cNvSpPr txBox="1">
            <a:spLocks noGrp="1"/>
          </p:cNvSpPr>
          <p:nvPr>
            <p:ph type="body" idx="1"/>
          </p:nvPr>
        </p:nvSpPr>
        <p:spPr>
          <a:xfrm>
            <a:off x="311700" y="1152475"/>
            <a:ext cx="8520600" cy="3223800"/>
          </a:xfrm>
          <a:prstGeom prst="rect">
            <a:avLst/>
          </a:prstGeom>
        </p:spPr>
        <p:txBody>
          <a:bodyPr spcFirstLastPara="1" wrap="square" lIns="68575" tIns="34275" rIns="68575" bIns="34275" anchor="t" anchorCtr="0">
            <a:noAutofit/>
          </a:bodyPr>
          <a:lstStyle/>
          <a:p>
            <a:pPr lvl="0" indent="-355600">
              <a:lnSpc>
                <a:spcPts val="2400"/>
              </a:lnSpc>
              <a:spcBef>
                <a:spcPts val="0"/>
              </a:spcBef>
              <a:buSzPts val="2000"/>
              <a:buChar char="●"/>
            </a:pPr>
            <a:r>
              <a:rPr lang="en-US" sz="2000" dirty="0"/>
              <a:t>Springer-Nature</a:t>
            </a:r>
            <a:r>
              <a:rPr lang="en-US" sz="2000" dirty="0">
                <a:solidFill>
                  <a:srgbClr val="000000"/>
                </a:solidFill>
              </a:rPr>
              <a:t> – “live”</a:t>
            </a:r>
          </a:p>
          <a:p>
            <a:pPr lvl="0" indent="-355600">
              <a:lnSpc>
                <a:spcPts val="2400"/>
              </a:lnSpc>
              <a:spcBef>
                <a:spcPts val="0"/>
              </a:spcBef>
              <a:buSzPts val="2000"/>
              <a:buChar char="●"/>
            </a:pPr>
            <a:r>
              <a:rPr lang="en-US" sz="2000" dirty="0">
                <a:solidFill>
                  <a:srgbClr val="000000"/>
                </a:solidFill>
              </a:rPr>
              <a:t>In Progress</a:t>
            </a:r>
          </a:p>
          <a:p>
            <a:pPr lvl="1" indent="-355600">
              <a:lnSpc>
                <a:spcPts val="2400"/>
              </a:lnSpc>
              <a:spcBef>
                <a:spcPts val="0"/>
              </a:spcBef>
              <a:buSzPts val="2000"/>
              <a:buChar char="●"/>
            </a:pPr>
            <a:r>
              <a:rPr lang="en-US" sz="1700" dirty="0">
                <a:solidFill>
                  <a:srgbClr val="000000"/>
                </a:solidFill>
              </a:rPr>
              <a:t>ACS </a:t>
            </a:r>
          </a:p>
          <a:p>
            <a:pPr lvl="1" indent="-355600">
              <a:lnSpc>
                <a:spcPts val="2400"/>
              </a:lnSpc>
              <a:spcBef>
                <a:spcPts val="0"/>
              </a:spcBef>
              <a:buSzPts val="2000"/>
              <a:buChar char="●"/>
            </a:pPr>
            <a:r>
              <a:rPr lang="en-US" sz="1700" dirty="0">
                <a:solidFill>
                  <a:srgbClr val="000000"/>
                </a:solidFill>
              </a:rPr>
              <a:t>Elsevier </a:t>
            </a:r>
          </a:p>
          <a:p>
            <a:pPr lvl="1" indent="-355600">
              <a:lnSpc>
                <a:spcPts val="2400"/>
              </a:lnSpc>
              <a:spcBef>
                <a:spcPts val="0"/>
              </a:spcBef>
              <a:buSzPts val="2000"/>
              <a:buChar char="●"/>
            </a:pPr>
            <a:r>
              <a:rPr lang="en-US" sz="1700" dirty="0">
                <a:solidFill>
                  <a:srgbClr val="000000"/>
                </a:solidFill>
              </a:rPr>
              <a:t>Digital Science </a:t>
            </a:r>
          </a:p>
          <a:p>
            <a:pPr lvl="0" indent="-355600">
              <a:lnSpc>
                <a:spcPts val="2400"/>
              </a:lnSpc>
              <a:spcBef>
                <a:spcPts val="0"/>
              </a:spcBef>
              <a:buSzPts val="2000"/>
              <a:buChar char="●"/>
            </a:pPr>
            <a:r>
              <a:rPr lang="en-US" sz="2000" dirty="0"/>
              <a:t>Committed to Integrate</a:t>
            </a:r>
          </a:p>
          <a:p>
            <a:pPr lvl="1" indent="-355600">
              <a:lnSpc>
                <a:spcPts val="2400"/>
              </a:lnSpc>
              <a:spcBef>
                <a:spcPts val="0"/>
              </a:spcBef>
              <a:buSzPts val="2000"/>
              <a:buChar char="●"/>
            </a:pPr>
            <a:r>
              <a:rPr lang="en-US" sz="1700" dirty="0"/>
              <a:t>Wiley</a:t>
            </a:r>
          </a:p>
          <a:p>
            <a:pPr lvl="1" indent="-355600">
              <a:lnSpc>
                <a:spcPts val="2400"/>
              </a:lnSpc>
              <a:spcBef>
                <a:spcPts val="0"/>
              </a:spcBef>
              <a:buSzPts val="2000"/>
              <a:buChar char="●"/>
            </a:pPr>
            <a:r>
              <a:rPr lang="en-US" sz="1700" dirty="0"/>
              <a:t>Taylor &amp; Francis</a:t>
            </a:r>
          </a:p>
          <a:p>
            <a:pPr lvl="1" indent="-355600">
              <a:lnSpc>
                <a:spcPts val="2400"/>
              </a:lnSpc>
              <a:spcBef>
                <a:spcPts val="0"/>
              </a:spcBef>
              <a:buSzPts val="2000"/>
              <a:buChar char="●"/>
            </a:pPr>
            <a:r>
              <a:rPr lang="en-US" sz="1700" dirty="0" err="1"/>
              <a:t>Silverchair</a:t>
            </a:r>
            <a:endParaRPr lang="en-US" sz="1700" dirty="0"/>
          </a:p>
          <a:p>
            <a:pPr lvl="1" indent="-355600">
              <a:lnSpc>
                <a:spcPts val="2400"/>
              </a:lnSpc>
              <a:spcBef>
                <a:spcPts val="0"/>
              </a:spcBef>
              <a:buSzPts val="2000"/>
              <a:buChar char="●"/>
            </a:pPr>
            <a:r>
              <a:rPr lang="en-US" sz="1700" dirty="0"/>
              <a:t>O’Reilly</a:t>
            </a:r>
          </a:p>
        </p:txBody>
      </p:sp>
      <p:sp>
        <p:nvSpPr>
          <p:cNvPr id="331" name="Google Shape;331;p5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Beta: Going “live”</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body" idx="1"/>
          </p:nvPr>
        </p:nvSpPr>
        <p:spPr>
          <a:xfrm>
            <a:off x="457200" y="1151275"/>
            <a:ext cx="8229600" cy="29523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SzPts val="1900"/>
              <a:buChar char="●"/>
            </a:pPr>
            <a:endParaRPr lang="en-US" sz="1900" dirty="0">
              <a:solidFill>
                <a:schemeClr val="tx1">
                  <a:lumMod val="75000"/>
                  <a:lumOff val="25000"/>
                </a:schemeClr>
              </a:solidFill>
            </a:endParaRPr>
          </a:p>
          <a:p>
            <a:pPr marL="457200" lvl="0" indent="-349250" algn="l" rtl="0">
              <a:lnSpc>
                <a:spcPct val="115000"/>
              </a:lnSpc>
              <a:spcBef>
                <a:spcPts val="0"/>
              </a:spcBef>
              <a:spcAft>
                <a:spcPts val="0"/>
              </a:spcAft>
              <a:buSzPts val="1900"/>
              <a:buChar char="●"/>
            </a:pPr>
            <a:r>
              <a:rPr lang="en-US" sz="1900" dirty="0">
                <a:solidFill>
                  <a:schemeClr val="tx1">
                    <a:lumMod val="75000"/>
                    <a:lumOff val="25000"/>
                  </a:schemeClr>
                </a:solidFill>
              </a:rPr>
              <a:t>Attribute Release Working Group</a:t>
            </a:r>
            <a:endParaRPr sz="1900" dirty="0">
              <a:solidFill>
                <a:schemeClr val="tx1">
                  <a:lumMod val="75000"/>
                  <a:lumOff val="25000"/>
                </a:schemeClr>
              </a:solidFill>
              <a:highlight>
                <a:srgbClr val="FFFF00"/>
              </a:highlight>
            </a:endParaRPr>
          </a:p>
          <a:p>
            <a:pPr marL="914400" lvl="1" indent="-330200" algn="l" rtl="0">
              <a:lnSpc>
                <a:spcPct val="115000"/>
              </a:lnSpc>
              <a:spcBef>
                <a:spcPts val="0"/>
              </a:spcBef>
              <a:spcAft>
                <a:spcPts val="0"/>
              </a:spcAft>
              <a:buSzPts val="1600"/>
              <a:buChar char="○"/>
            </a:pPr>
            <a:r>
              <a:rPr lang="en-US" sz="1600" dirty="0">
                <a:solidFill>
                  <a:schemeClr val="tx1">
                    <a:lumMod val="75000"/>
                    <a:lumOff val="25000"/>
                  </a:schemeClr>
                </a:solidFill>
              </a:rPr>
              <a:t>Determine appropriate Attribute bundles for different use cases</a:t>
            </a:r>
          </a:p>
          <a:p>
            <a:pPr marL="914400" lvl="1" indent="-330200" algn="l" rtl="0">
              <a:lnSpc>
                <a:spcPct val="115000"/>
              </a:lnSpc>
              <a:spcBef>
                <a:spcPts val="0"/>
              </a:spcBef>
              <a:spcAft>
                <a:spcPts val="0"/>
              </a:spcAft>
              <a:buSzPts val="1600"/>
              <a:buChar char="○"/>
            </a:pPr>
            <a:r>
              <a:rPr lang="en-US" sz="1600" dirty="0">
                <a:solidFill>
                  <a:schemeClr val="tx1">
                    <a:lumMod val="75000"/>
                    <a:lumOff val="25000"/>
                  </a:schemeClr>
                </a:solidFill>
              </a:rPr>
              <a:t>Including library walk-in and other library specific needs</a:t>
            </a:r>
            <a:endParaRPr sz="1600" dirty="0">
              <a:solidFill>
                <a:schemeClr val="tx1">
                  <a:lumMod val="75000"/>
                  <a:lumOff val="25000"/>
                </a:schemeClr>
              </a:solidFill>
            </a:endParaRPr>
          </a:p>
          <a:p>
            <a:pPr marL="914400" lvl="1" indent="-330200" algn="l" rtl="0">
              <a:lnSpc>
                <a:spcPct val="115000"/>
              </a:lnSpc>
              <a:spcBef>
                <a:spcPts val="0"/>
              </a:spcBef>
              <a:spcAft>
                <a:spcPts val="0"/>
              </a:spcAft>
              <a:buSzPts val="1600"/>
              <a:buChar char="○"/>
            </a:pPr>
            <a:r>
              <a:rPr lang="en" sz="1600" dirty="0">
                <a:solidFill>
                  <a:schemeClr val="tx1">
                    <a:lumMod val="75000"/>
                    <a:lumOff val="25000"/>
                  </a:schemeClr>
                </a:solidFill>
              </a:rPr>
              <a:t>In progress now</a:t>
            </a:r>
            <a:br>
              <a:rPr lang="en" sz="1600" dirty="0">
                <a:solidFill>
                  <a:schemeClr val="tx1">
                    <a:lumMod val="75000"/>
                    <a:lumOff val="25000"/>
                  </a:schemeClr>
                </a:solidFill>
              </a:rPr>
            </a:br>
            <a:endParaRPr sz="2100" dirty="0">
              <a:solidFill>
                <a:schemeClr val="dk1"/>
              </a:solidFill>
              <a:latin typeface="Arial"/>
              <a:ea typeface="Arial"/>
              <a:cs typeface="Arial"/>
              <a:sym typeface="Arial"/>
            </a:endParaRPr>
          </a:p>
          <a:p>
            <a:pPr marL="0" lvl="0" indent="0" algn="l" rtl="0">
              <a:spcBef>
                <a:spcPts val="800"/>
              </a:spcBef>
              <a:spcAft>
                <a:spcPts val="0"/>
              </a:spcAft>
              <a:buNone/>
            </a:pPr>
            <a:endParaRPr dirty="0"/>
          </a:p>
          <a:p>
            <a:pPr marL="0" lvl="0" indent="457200" algn="l" rtl="0">
              <a:lnSpc>
                <a:spcPct val="115000"/>
              </a:lnSpc>
              <a:spcBef>
                <a:spcPts val="0"/>
              </a:spcBef>
              <a:spcAft>
                <a:spcPts val="0"/>
              </a:spcAft>
              <a:buClr>
                <a:schemeClr val="dk1"/>
              </a:buClr>
              <a:buSzPts val="1100"/>
              <a:buFont typeface="Arial"/>
              <a:buNone/>
            </a:pPr>
            <a:endParaRPr sz="1800" dirty="0">
              <a:solidFill>
                <a:schemeClr val="dk1"/>
              </a:solidFill>
              <a:latin typeface="Arial"/>
              <a:ea typeface="Arial"/>
              <a:cs typeface="Arial"/>
              <a:sym typeface="Arial"/>
            </a:endParaRPr>
          </a:p>
          <a:p>
            <a:pPr marL="0" lvl="0" indent="0" algn="l" rtl="0">
              <a:spcBef>
                <a:spcPts val="800"/>
              </a:spcBef>
              <a:spcAft>
                <a:spcPts val="0"/>
              </a:spcAft>
              <a:buNone/>
            </a:pPr>
            <a:r>
              <a:rPr lang="en" dirty="0"/>
              <a:t> </a:t>
            </a:r>
            <a:endParaRPr dirty="0"/>
          </a:p>
        </p:txBody>
      </p:sp>
      <p:sp>
        <p:nvSpPr>
          <p:cNvPr id="319" name="Google Shape;319;p52"/>
          <p:cNvSpPr txBox="1">
            <a:spLocks noGrp="1"/>
          </p:cNvSpPr>
          <p:nvPr>
            <p:ph type="title"/>
          </p:nvPr>
        </p:nvSpPr>
        <p:spPr>
          <a:xfrm>
            <a:off x="457200" y="348301"/>
            <a:ext cx="8229600" cy="743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Current Work</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body" idx="1"/>
          </p:nvPr>
        </p:nvSpPr>
        <p:spPr>
          <a:xfrm>
            <a:off x="457200" y="1151275"/>
            <a:ext cx="8229600" cy="2952300"/>
          </a:xfrm>
          <a:prstGeom prst="rect">
            <a:avLst/>
          </a:prstGeom>
        </p:spPr>
        <p:txBody>
          <a:bodyPr spcFirstLastPara="1" wrap="square" lIns="68575" tIns="34275" rIns="68575" bIns="34275" anchor="t" anchorCtr="0">
            <a:noAutofit/>
          </a:bodyPr>
          <a:lstStyle/>
          <a:p>
            <a:pPr marL="107950" lvl="0" indent="0" algn="l" rtl="0">
              <a:lnSpc>
                <a:spcPct val="115000"/>
              </a:lnSpc>
              <a:spcBef>
                <a:spcPts val="0"/>
              </a:spcBef>
              <a:spcAft>
                <a:spcPts val="0"/>
              </a:spcAft>
              <a:buSzPts val="1900"/>
              <a:buNone/>
            </a:pPr>
            <a:br>
              <a:rPr lang="en" sz="1600" dirty="0">
                <a:solidFill>
                  <a:schemeClr val="tx1">
                    <a:lumMod val="75000"/>
                    <a:lumOff val="25000"/>
                  </a:schemeClr>
                </a:solidFill>
              </a:rPr>
            </a:br>
            <a:endParaRPr sz="1600" dirty="0">
              <a:solidFill>
                <a:schemeClr val="tx1">
                  <a:lumMod val="75000"/>
                  <a:lumOff val="25000"/>
                </a:schemeClr>
              </a:solidFill>
            </a:endParaRPr>
          </a:p>
          <a:p>
            <a:pPr marL="457200" lvl="0" indent="-349250" algn="l" rtl="0">
              <a:lnSpc>
                <a:spcPct val="115000"/>
              </a:lnSpc>
              <a:spcBef>
                <a:spcPts val="0"/>
              </a:spcBef>
              <a:spcAft>
                <a:spcPts val="0"/>
              </a:spcAft>
              <a:buSzPts val="1900"/>
              <a:buChar char="●"/>
            </a:pPr>
            <a:r>
              <a:rPr lang="en-US" sz="1900" dirty="0">
                <a:solidFill>
                  <a:schemeClr val="tx1">
                    <a:lumMod val="75000"/>
                    <a:lumOff val="25000"/>
                  </a:schemeClr>
                </a:solidFill>
              </a:rPr>
              <a:t>Technical changes being made to timing of access to browser local storage….</a:t>
            </a:r>
          </a:p>
          <a:p>
            <a:pPr marL="457200" lvl="0" indent="-349250" algn="l" rtl="0">
              <a:lnSpc>
                <a:spcPct val="115000"/>
              </a:lnSpc>
              <a:spcBef>
                <a:spcPts val="0"/>
              </a:spcBef>
              <a:spcAft>
                <a:spcPts val="0"/>
              </a:spcAft>
              <a:buSzPts val="1900"/>
              <a:buChar char="●"/>
            </a:pPr>
            <a:r>
              <a:rPr lang="en-US" sz="1900" dirty="0">
                <a:solidFill>
                  <a:schemeClr val="tx1">
                    <a:lumMod val="75000"/>
                    <a:lumOff val="25000"/>
                  </a:schemeClr>
                </a:solidFill>
              </a:rPr>
              <a:t>Policy updates and usage agreements</a:t>
            </a:r>
          </a:p>
          <a:p>
            <a:pPr marL="107950" lvl="0" indent="0" algn="l" rtl="0">
              <a:lnSpc>
                <a:spcPct val="115000"/>
              </a:lnSpc>
              <a:spcBef>
                <a:spcPts val="0"/>
              </a:spcBef>
              <a:spcAft>
                <a:spcPts val="0"/>
              </a:spcAft>
              <a:buSzPts val="1900"/>
              <a:buNone/>
            </a:pPr>
            <a:endParaRPr lang="en-US" sz="1900" dirty="0">
              <a:solidFill>
                <a:schemeClr val="tx1">
                  <a:lumMod val="75000"/>
                  <a:lumOff val="25000"/>
                </a:schemeClr>
              </a:solidFill>
            </a:endParaRPr>
          </a:p>
          <a:p>
            <a:pPr marL="0" lvl="0" indent="457200" algn="l" rtl="0">
              <a:lnSpc>
                <a:spcPct val="115000"/>
              </a:lnSpc>
              <a:spcBef>
                <a:spcPts val="0"/>
              </a:spcBef>
              <a:spcAft>
                <a:spcPts val="0"/>
              </a:spcAft>
              <a:buNone/>
            </a:pPr>
            <a:endParaRPr sz="2100" dirty="0">
              <a:solidFill>
                <a:schemeClr val="dk1"/>
              </a:solidFill>
              <a:latin typeface="Arial"/>
              <a:ea typeface="Arial"/>
              <a:cs typeface="Arial"/>
              <a:sym typeface="Arial"/>
            </a:endParaRPr>
          </a:p>
          <a:p>
            <a:pPr marL="0" lvl="0" indent="0" algn="l" rtl="0">
              <a:spcBef>
                <a:spcPts val="800"/>
              </a:spcBef>
              <a:spcAft>
                <a:spcPts val="0"/>
              </a:spcAft>
              <a:buNone/>
            </a:pPr>
            <a:endParaRPr dirty="0"/>
          </a:p>
          <a:p>
            <a:pPr marL="0" lvl="0" indent="457200" algn="l" rtl="0">
              <a:lnSpc>
                <a:spcPct val="115000"/>
              </a:lnSpc>
              <a:spcBef>
                <a:spcPts val="0"/>
              </a:spcBef>
              <a:spcAft>
                <a:spcPts val="0"/>
              </a:spcAft>
              <a:buClr>
                <a:schemeClr val="dk1"/>
              </a:buClr>
              <a:buSzPts val="1100"/>
              <a:buFont typeface="Arial"/>
              <a:buNone/>
            </a:pPr>
            <a:endParaRPr sz="1800" dirty="0">
              <a:solidFill>
                <a:schemeClr val="dk1"/>
              </a:solidFill>
              <a:latin typeface="Arial"/>
              <a:ea typeface="Arial"/>
              <a:cs typeface="Arial"/>
              <a:sym typeface="Arial"/>
            </a:endParaRPr>
          </a:p>
          <a:p>
            <a:pPr marL="0" lvl="0" indent="0" algn="l" rtl="0">
              <a:spcBef>
                <a:spcPts val="800"/>
              </a:spcBef>
              <a:spcAft>
                <a:spcPts val="0"/>
              </a:spcAft>
              <a:buNone/>
            </a:pPr>
            <a:r>
              <a:rPr lang="en" dirty="0"/>
              <a:t> </a:t>
            </a:r>
            <a:endParaRPr dirty="0"/>
          </a:p>
        </p:txBody>
      </p:sp>
      <p:sp>
        <p:nvSpPr>
          <p:cNvPr id="319" name="Google Shape;319;p52"/>
          <p:cNvSpPr txBox="1">
            <a:spLocks noGrp="1"/>
          </p:cNvSpPr>
          <p:nvPr>
            <p:ph type="title"/>
          </p:nvPr>
        </p:nvSpPr>
        <p:spPr>
          <a:xfrm>
            <a:off x="457200" y="348301"/>
            <a:ext cx="8229600" cy="743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Ongoing Work</a:t>
            </a:r>
            <a:endParaRPr dirty="0"/>
          </a:p>
        </p:txBody>
      </p:sp>
    </p:spTree>
    <p:extLst>
      <p:ext uri="{BB962C8B-B14F-4D97-AF65-F5344CB8AC3E}">
        <p14:creationId xmlns:p14="http://schemas.microsoft.com/office/powerpoint/2010/main" val="971913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body" idx="1"/>
          </p:nvPr>
        </p:nvSpPr>
        <p:spPr>
          <a:xfrm>
            <a:off x="457200" y="1151275"/>
            <a:ext cx="8229600" cy="2952300"/>
          </a:xfrm>
          <a:prstGeom prst="rect">
            <a:avLst/>
          </a:prstGeom>
        </p:spPr>
        <p:txBody>
          <a:bodyPr spcFirstLastPara="1" wrap="square" lIns="68575" tIns="34275" rIns="68575" bIns="34275" anchor="t" anchorCtr="0">
            <a:noAutofit/>
          </a:bodyPr>
          <a:lstStyle/>
          <a:p>
            <a:pPr marL="107950" lvl="0" indent="0" algn="l" rtl="0">
              <a:lnSpc>
                <a:spcPct val="115000"/>
              </a:lnSpc>
              <a:spcBef>
                <a:spcPts val="0"/>
              </a:spcBef>
              <a:spcAft>
                <a:spcPts val="0"/>
              </a:spcAft>
              <a:buSzPts val="1900"/>
              <a:buNone/>
            </a:pPr>
            <a:br>
              <a:rPr lang="en" sz="1600" dirty="0">
                <a:solidFill>
                  <a:schemeClr val="tx1">
                    <a:lumMod val="75000"/>
                    <a:lumOff val="25000"/>
                  </a:schemeClr>
                </a:solidFill>
              </a:rPr>
            </a:br>
            <a:r>
              <a:rPr lang="en-US" sz="1900" dirty="0">
                <a:solidFill>
                  <a:schemeClr val="tx1">
                    <a:lumMod val="75000"/>
                    <a:lumOff val="25000"/>
                  </a:schemeClr>
                </a:solidFill>
              </a:rPr>
              <a:t>Contract Language Working Group</a:t>
            </a:r>
            <a:endParaRPr sz="1900" dirty="0">
              <a:solidFill>
                <a:schemeClr val="tx1">
                  <a:lumMod val="75000"/>
                  <a:lumOff val="25000"/>
                </a:schemeClr>
              </a:solidFill>
            </a:endParaRPr>
          </a:p>
          <a:p>
            <a:pPr marL="914400" lvl="1" indent="-330200" algn="l" rtl="0">
              <a:lnSpc>
                <a:spcPct val="115000"/>
              </a:lnSpc>
              <a:spcBef>
                <a:spcPts val="0"/>
              </a:spcBef>
              <a:spcAft>
                <a:spcPts val="0"/>
              </a:spcAft>
              <a:buSzPts val="1600"/>
              <a:buChar char="○"/>
            </a:pPr>
            <a:r>
              <a:rPr lang="en-US" sz="1600" dirty="0">
                <a:solidFill>
                  <a:schemeClr val="tx1">
                    <a:lumMod val="75000"/>
                    <a:lumOff val="25000"/>
                  </a:schemeClr>
                </a:solidFill>
              </a:rPr>
              <a:t>Develop contract language templates for library use</a:t>
            </a:r>
            <a:endParaRPr sz="1600" dirty="0">
              <a:solidFill>
                <a:schemeClr val="tx1">
                  <a:lumMod val="75000"/>
                  <a:lumOff val="25000"/>
                </a:schemeClr>
              </a:solidFill>
            </a:endParaRPr>
          </a:p>
          <a:p>
            <a:pPr marL="914400" lvl="1" indent="-330200" algn="l" rtl="0">
              <a:lnSpc>
                <a:spcPct val="115000"/>
              </a:lnSpc>
              <a:spcBef>
                <a:spcPts val="0"/>
              </a:spcBef>
              <a:spcAft>
                <a:spcPts val="0"/>
              </a:spcAft>
              <a:buSzPts val="1600"/>
              <a:buChar char="○"/>
            </a:pPr>
            <a:r>
              <a:rPr lang="en-US" sz="1600" dirty="0">
                <a:solidFill>
                  <a:schemeClr val="tx1">
                    <a:lumMod val="75000"/>
                    <a:lumOff val="25000"/>
                  </a:schemeClr>
                </a:solidFill>
              </a:rPr>
              <a:t>Based on Attribute Release/Entity Descriptions from above</a:t>
            </a:r>
            <a:endParaRPr sz="1600" dirty="0">
              <a:solidFill>
                <a:schemeClr val="tx1">
                  <a:lumMod val="75000"/>
                  <a:lumOff val="25000"/>
                </a:schemeClr>
              </a:solidFill>
            </a:endParaRPr>
          </a:p>
          <a:p>
            <a:pPr marL="914400" lvl="1" indent="-330200" algn="l" rtl="0">
              <a:lnSpc>
                <a:spcPct val="115000"/>
              </a:lnSpc>
              <a:spcBef>
                <a:spcPts val="0"/>
              </a:spcBef>
              <a:spcAft>
                <a:spcPts val="0"/>
              </a:spcAft>
              <a:buSzPts val="1600"/>
              <a:buChar char="○"/>
            </a:pPr>
            <a:r>
              <a:rPr lang="en-US" sz="1600" dirty="0">
                <a:solidFill>
                  <a:schemeClr val="tx1">
                    <a:lumMod val="75000"/>
                    <a:lumOff val="25000"/>
                  </a:schemeClr>
                </a:solidFill>
              </a:rPr>
              <a:t>Give libraries a mechanism to ensure Attribute Release compliance</a:t>
            </a:r>
            <a:endParaRPr sz="1600" dirty="0">
              <a:solidFill>
                <a:schemeClr val="tx1">
                  <a:lumMod val="75000"/>
                  <a:lumOff val="25000"/>
                </a:schemeClr>
              </a:solidFill>
            </a:endParaRPr>
          </a:p>
          <a:p>
            <a:pPr marL="0" lvl="0" indent="457200" algn="l" rtl="0">
              <a:lnSpc>
                <a:spcPct val="115000"/>
              </a:lnSpc>
              <a:spcBef>
                <a:spcPts val="0"/>
              </a:spcBef>
              <a:spcAft>
                <a:spcPts val="0"/>
              </a:spcAft>
              <a:buNone/>
            </a:pPr>
            <a:endParaRPr sz="2100" dirty="0">
              <a:solidFill>
                <a:schemeClr val="dk1"/>
              </a:solidFill>
              <a:latin typeface="Arial"/>
              <a:ea typeface="Arial"/>
              <a:cs typeface="Arial"/>
              <a:sym typeface="Arial"/>
            </a:endParaRPr>
          </a:p>
          <a:p>
            <a:pPr marL="0" lvl="0" indent="0" algn="l" rtl="0">
              <a:spcBef>
                <a:spcPts val="800"/>
              </a:spcBef>
              <a:spcAft>
                <a:spcPts val="0"/>
              </a:spcAft>
              <a:buNone/>
            </a:pPr>
            <a:endParaRPr dirty="0"/>
          </a:p>
          <a:p>
            <a:pPr marL="0" lvl="0" indent="457200" algn="l" rtl="0">
              <a:lnSpc>
                <a:spcPct val="115000"/>
              </a:lnSpc>
              <a:spcBef>
                <a:spcPts val="0"/>
              </a:spcBef>
              <a:spcAft>
                <a:spcPts val="0"/>
              </a:spcAft>
              <a:buClr>
                <a:schemeClr val="dk1"/>
              </a:buClr>
              <a:buSzPts val="1100"/>
              <a:buFont typeface="Arial"/>
              <a:buNone/>
            </a:pPr>
            <a:endParaRPr sz="1800" dirty="0">
              <a:solidFill>
                <a:schemeClr val="dk1"/>
              </a:solidFill>
              <a:latin typeface="Arial"/>
              <a:ea typeface="Arial"/>
              <a:cs typeface="Arial"/>
              <a:sym typeface="Arial"/>
            </a:endParaRPr>
          </a:p>
          <a:p>
            <a:pPr marL="0" lvl="0" indent="0" algn="l" rtl="0">
              <a:spcBef>
                <a:spcPts val="800"/>
              </a:spcBef>
              <a:spcAft>
                <a:spcPts val="0"/>
              </a:spcAft>
              <a:buNone/>
            </a:pPr>
            <a:r>
              <a:rPr lang="en" dirty="0"/>
              <a:t> </a:t>
            </a:r>
            <a:endParaRPr dirty="0"/>
          </a:p>
        </p:txBody>
      </p:sp>
      <p:sp>
        <p:nvSpPr>
          <p:cNvPr id="319" name="Google Shape;319;p52"/>
          <p:cNvSpPr txBox="1">
            <a:spLocks noGrp="1"/>
          </p:cNvSpPr>
          <p:nvPr>
            <p:ph type="title"/>
          </p:nvPr>
        </p:nvSpPr>
        <p:spPr>
          <a:xfrm>
            <a:off x="457200" y="348301"/>
            <a:ext cx="8229600" cy="743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Upcoming Work</a:t>
            </a:r>
            <a:endParaRPr dirty="0"/>
          </a:p>
        </p:txBody>
      </p:sp>
    </p:spTree>
    <p:extLst>
      <p:ext uri="{BB962C8B-B14F-4D97-AF65-F5344CB8AC3E}">
        <p14:creationId xmlns:p14="http://schemas.microsoft.com/office/powerpoint/2010/main" val="4240561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2" name="Title 1"/>
          <p:cNvSpPr>
            <a:spLocks noGrp="1"/>
          </p:cNvSpPr>
          <p:nvPr>
            <p:ph type="title"/>
          </p:nvPr>
        </p:nvSpPr>
        <p:spPr>
          <a:xfrm>
            <a:off x="283265" y="87549"/>
            <a:ext cx="8572500" cy="894945"/>
          </a:xfrm>
        </p:spPr>
        <p:txBody>
          <a:bodyPr/>
          <a:lstStyle/>
          <a:p>
            <a:br>
              <a:rPr lang="en-US" dirty="0">
                <a:solidFill>
                  <a:srgbClr val="002060"/>
                </a:solidFill>
                <a:latin typeface="Georgia" panose="02040502050405020303" pitchFamily="18" charset="0"/>
              </a:rPr>
            </a:br>
            <a:r>
              <a:rPr lang="en-US" dirty="0">
                <a:solidFill>
                  <a:srgbClr val="002060"/>
                </a:solidFill>
                <a:latin typeface="Georgia" panose="02040502050405020303" pitchFamily="18" charset="0"/>
              </a:rPr>
              <a:t>N</a:t>
            </a:r>
            <a:r>
              <a:rPr lang="en" dirty="0"/>
              <a:t>ext steps for Libraries</a:t>
            </a:r>
            <a:endParaRPr lang="en-US" dirty="0"/>
          </a:p>
        </p:txBody>
      </p:sp>
      <p:sp>
        <p:nvSpPr>
          <p:cNvPr id="336" name="Google Shape;336;p55"/>
          <p:cNvSpPr txBox="1">
            <a:spLocks noGrp="1"/>
          </p:cNvSpPr>
          <p:nvPr>
            <p:ph type="body" idx="1"/>
          </p:nvPr>
        </p:nvSpPr>
        <p:spPr>
          <a:xfrm>
            <a:off x="283265" y="1206230"/>
            <a:ext cx="8572500" cy="3180943"/>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Clr>
                <a:srgbClr val="404040"/>
              </a:buClr>
              <a:buSzPts val="2100"/>
              <a:buFont typeface="Calibri"/>
              <a:buChar char="•"/>
            </a:pPr>
            <a:r>
              <a:rPr lang="en" sz="2100" dirty="0">
                <a:solidFill>
                  <a:srgbClr val="404040"/>
                </a:solidFill>
                <a:latin typeface="Calibri"/>
                <a:ea typeface="Calibri"/>
                <a:cs typeface="Calibri"/>
                <a:sym typeface="Calibri"/>
              </a:rPr>
              <a:t>Plan for transition</a:t>
            </a:r>
            <a:endParaRPr sz="2100" dirty="0">
              <a:solidFill>
                <a:srgbClr val="404040"/>
              </a:solidFill>
              <a:latin typeface="Calibri"/>
              <a:ea typeface="Calibri"/>
              <a:cs typeface="Calibri"/>
              <a:sym typeface="Calibri"/>
            </a:endParaRPr>
          </a:p>
          <a:p>
            <a:pPr marL="914400" lvl="1" indent="-361950" algn="l" rtl="0">
              <a:spcBef>
                <a:spcPts val="0"/>
              </a:spcBef>
              <a:spcAft>
                <a:spcPts val="0"/>
              </a:spcAft>
              <a:buClr>
                <a:srgbClr val="404040"/>
              </a:buClr>
              <a:buSzPts val="2100"/>
              <a:buFont typeface="Calibri"/>
              <a:buChar char="•"/>
            </a:pPr>
            <a:r>
              <a:rPr lang="en" sz="2100" dirty="0">
                <a:solidFill>
                  <a:srgbClr val="404040"/>
                </a:solidFill>
                <a:latin typeface="Calibri"/>
                <a:ea typeface="Calibri"/>
                <a:cs typeface="Calibri"/>
                <a:sym typeface="Calibri"/>
              </a:rPr>
              <a:t>Is SAML supported at your institution? </a:t>
            </a:r>
            <a:endParaRPr sz="2100" dirty="0">
              <a:solidFill>
                <a:srgbClr val="404040"/>
              </a:solidFill>
              <a:latin typeface="Calibri"/>
              <a:ea typeface="Calibri"/>
              <a:cs typeface="Calibri"/>
              <a:sym typeface="Calibri"/>
            </a:endParaRPr>
          </a:p>
          <a:p>
            <a:pPr marL="914400" lvl="1" indent="-361950" algn="l" rtl="0">
              <a:spcBef>
                <a:spcPts val="0"/>
              </a:spcBef>
              <a:spcAft>
                <a:spcPts val="0"/>
              </a:spcAft>
              <a:buClr>
                <a:srgbClr val="404040"/>
              </a:buClr>
              <a:buSzPts val="2100"/>
              <a:buFont typeface="Calibri"/>
              <a:buChar char="•"/>
            </a:pPr>
            <a:r>
              <a:rPr lang="en" sz="2100" dirty="0">
                <a:solidFill>
                  <a:srgbClr val="404040"/>
                </a:solidFill>
                <a:latin typeface="Calibri"/>
                <a:ea typeface="Calibri"/>
                <a:cs typeface="Calibri"/>
                <a:sym typeface="Calibri"/>
              </a:rPr>
              <a:t>Privacy policies and attribute release</a:t>
            </a:r>
            <a:endParaRPr sz="2100" dirty="0">
              <a:solidFill>
                <a:srgbClr val="404040"/>
              </a:solidFill>
              <a:latin typeface="Calibri"/>
              <a:ea typeface="Calibri"/>
              <a:cs typeface="Calibri"/>
              <a:sym typeface="Calibri"/>
            </a:endParaRPr>
          </a:p>
          <a:p>
            <a:pPr marL="914400" lvl="1" indent="-361950" algn="l" rtl="0">
              <a:spcBef>
                <a:spcPts val="0"/>
              </a:spcBef>
              <a:spcAft>
                <a:spcPts val="0"/>
              </a:spcAft>
              <a:buClr>
                <a:srgbClr val="404040"/>
              </a:buClr>
              <a:buSzPts val="2100"/>
              <a:buFont typeface="Calibri"/>
              <a:buChar char="•"/>
            </a:pPr>
            <a:r>
              <a:rPr lang="en" sz="2100" dirty="0">
                <a:solidFill>
                  <a:srgbClr val="404040"/>
                </a:solidFill>
                <a:latin typeface="Calibri"/>
                <a:ea typeface="Calibri"/>
                <a:cs typeface="Calibri"/>
                <a:sym typeface="Calibri"/>
              </a:rPr>
              <a:t>Working with IT</a:t>
            </a:r>
            <a:br>
              <a:rPr lang="en" sz="1200" dirty="0">
                <a:solidFill>
                  <a:srgbClr val="404040"/>
                </a:solidFill>
                <a:latin typeface="Calibri"/>
                <a:ea typeface="Calibri"/>
                <a:cs typeface="Calibri"/>
                <a:sym typeface="Calibri"/>
              </a:rPr>
            </a:br>
            <a:endParaRPr sz="1200" dirty="0">
              <a:solidFill>
                <a:srgbClr val="404040"/>
              </a:solidFill>
              <a:latin typeface="Calibri"/>
              <a:ea typeface="Calibri"/>
              <a:cs typeface="Calibri"/>
              <a:sym typeface="Calibri"/>
            </a:endParaRPr>
          </a:p>
          <a:p>
            <a:pPr marL="457200" lvl="0" indent="-361950" algn="l" rtl="0">
              <a:spcBef>
                <a:spcPts val="0"/>
              </a:spcBef>
              <a:spcAft>
                <a:spcPts val="0"/>
              </a:spcAft>
              <a:buClr>
                <a:srgbClr val="404040"/>
              </a:buClr>
              <a:buSzPts val="2100"/>
              <a:buFont typeface="Calibri"/>
              <a:buChar char="•"/>
            </a:pPr>
            <a:r>
              <a:rPr lang="en" sz="2100" dirty="0">
                <a:solidFill>
                  <a:srgbClr val="404040"/>
                </a:solidFill>
                <a:latin typeface="Calibri"/>
                <a:ea typeface="Calibri"/>
                <a:cs typeface="Calibri"/>
                <a:sym typeface="Calibri"/>
              </a:rPr>
              <a:t>Get involved</a:t>
            </a:r>
            <a:endParaRPr sz="2100" dirty="0">
              <a:solidFill>
                <a:srgbClr val="404040"/>
              </a:solidFill>
              <a:latin typeface="Calibri"/>
              <a:ea typeface="Calibri"/>
              <a:cs typeface="Calibri"/>
              <a:sym typeface="Calibri"/>
            </a:endParaRPr>
          </a:p>
          <a:p>
            <a:pPr marL="1371600" lvl="0" indent="0" algn="l" rtl="0">
              <a:spcBef>
                <a:spcPts val="800"/>
              </a:spcBef>
              <a:spcAft>
                <a:spcPts val="0"/>
              </a:spcAft>
              <a:buNone/>
            </a:pPr>
            <a:endParaRPr sz="2100" dirty="0">
              <a:solidFill>
                <a:srgbClr val="404040"/>
              </a:solidFill>
              <a:latin typeface="Calibri"/>
              <a:ea typeface="Calibri"/>
              <a:cs typeface="Calibri"/>
              <a:sym typeface="Calibri"/>
            </a:endParaRPr>
          </a:p>
          <a:p>
            <a:pPr marL="0" lvl="0" indent="0" algn="l" rtl="0">
              <a:spcBef>
                <a:spcPts val="800"/>
              </a:spcBef>
              <a:spcAft>
                <a:spcPts val="0"/>
              </a:spcAft>
              <a:buNone/>
            </a:pPr>
            <a:endParaRPr sz="2100" dirty="0">
              <a:solidFill>
                <a:srgbClr val="404040"/>
              </a:solidFill>
              <a:latin typeface="Calibri"/>
              <a:ea typeface="Calibri"/>
              <a:cs typeface="Calibri"/>
              <a:sym typeface="Calibri"/>
            </a:endParaRPr>
          </a:p>
          <a:p>
            <a:pPr marL="1371600" lvl="0" indent="0" algn="l" rtl="0">
              <a:spcBef>
                <a:spcPts val="800"/>
              </a:spcBef>
              <a:spcAft>
                <a:spcPts val="0"/>
              </a:spcAft>
              <a:buNone/>
            </a:pPr>
            <a:endParaRPr sz="2100" dirty="0">
              <a:solidFill>
                <a:srgbClr val="404040"/>
              </a:solidFill>
              <a:latin typeface="Calibri"/>
              <a:ea typeface="Calibri"/>
              <a:cs typeface="Calibri"/>
              <a:sym typeface="Calibri"/>
            </a:endParaRPr>
          </a:p>
          <a:p>
            <a:pPr marL="0" lvl="0" indent="0" algn="l" rtl="0">
              <a:spcBef>
                <a:spcPts val="800"/>
              </a:spcBef>
              <a:spcAft>
                <a:spcPts val="0"/>
              </a:spcAft>
              <a:buNone/>
            </a:pPr>
            <a:endParaRPr sz="2100" dirty="0">
              <a:solidFill>
                <a:srgbClr val="404040"/>
              </a:solidFill>
              <a:latin typeface="Calibri"/>
              <a:ea typeface="Calibri"/>
              <a:cs typeface="Calibri"/>
              <a:sym typeface="Calibri"/>
            </a:endParaRPr>
          </a:p>
          <a:p>
            <a:pPr marL="0" lvl="0" indent="0" algn="l" rtl="0">
              <a:spcBef>
                <a:spcPts val="800"/>
              </a:spcBef>
              <a:spcAft>
                <a:spcPts val="0"/>
              </a:spcAft>
              <a:buNone/>
            </a:pPr>
            <a:endParaRPr sz="2100" dirty="0">
              <a:solidFill>
                <a:srgbClr val="404040"/>
              </a:solidFill>
              <a:latin typeface="Calibri"/>
              <a:ea typeface="Calibri"/>
              <a:cs typeface="Calibri"/>
              <a:sym typeface="Calibri"/>
            </a:endParaRPr>
          </a:p>
          <a:p>
            <a:pPr marL="914400" lvl="0" indent="0" algn="l" rtl="0">
              <a:spcBef>
                <a:spcPts val="800"/>
              </a:spcBef>
              <a:spcAft>
                <a:spcPts val="0"/>
              </a:spcAft>
              <a:buNone/>
            </a:pPr>
            <a:endParaRPr sz="2100" dirty="0">
              <a:solidFill>
                <a:srgbClr val="404040"/>
              </a:solidFill>
              <a:latin typeface="Calibri"/>
              <a:ea typeface="Calibri"/>
              <a:cs typeface="Calibri"/>
              <a:sym typeface="Calibri"/>
            </a:endParaRPr>
          </a:p>
          <a:p>
            <a:pPr marL="914400" lvl="0" indent="0" algn="l" rtl="0">
              <a:spcBef>
                <a:spcPts val="800"/>
              </a:spcBef>
              <a:spcAft>
                <a:spcPts val="0"/>
              </a:spcAft>
              <a:buNone/>
            </a:pPr>
            <a:endParaRPr sz="2100" dirty="0">
              <a:solidFill>
                <a:srgbClr val="404040"/>
              </a:solidFill>
              <a:latin typeface="Calibri"/>
              <a:ea typeface="Calibri"/>
              <a:cs typeface="Calibri"/>
              <a:sym typeface="Calibri"/>
            </a:endParaRPr>
          </a:p>
          <a:p>
            <a:pPr marL="914400" lvl="0" indent="0" algn="l" rtl="0">
              <a:spcBef>
                <a:spcPts val="800"/>
              </a:spcBef>
              <a:spcAft>
                <a:spcPts val="0"/>
              </a:spcAft>
              <a:buNone/>
            </a:pPr>
            <a:endParaRPr sz="2100" dirty="0">
              <a:solidFill>
                <a:srgbClr val="404040"/>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endParaRPr sz="2100" dirty="0">
              <a:solidFill>
                <a:srgbClr val="404040"/>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endParaRPr sz="2100" dirty="0">
              <a:solidFill>
                <a:srgbClr val="404040"/>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762001" y="403624"/>
            <a:ext cx="7605300" cy="277800"/>
          </a:xfrm>
          <a:prstGeom prst="rect">
            <a:avLst/>
          </a:prstGeom>
        </p:spPr>
        <p:txBody>
          <a:bodyPr spcFirstLastPara="1" wrap="square" lIns="34275" tIns="34275" rIns="34275" bIns="34275" anchor="ctr" anchorCtr="0">
            <a:noAutofit/>
          </a:bodyPr>
          <a:lstStyle/>
          <a:p>
            <a:pPr marL="0" lvl="0" indent="0" algn="l" rtl="0">
              <a:spcBef>
                <a:spcPts val="0"/>
              </a:spcBef>
              <a:spcAft>
                <a:spcPts val="0"/>
              </a:spcAft>
              <a:buNone/>
            </a:pPr>
            <a:r>
              <a:rPr lang="en" dirty="0"/>
              <a:t>Why Are We Here? 	</a:t>
            </a:r>
            <a:endParaRPr dirty="0"/>
          </a:p>
        </p:txBody>
      </p:sp>
      <p:pic>
        <p:nvPicPr>
          <p:cNvPr id="113" name="Google Shape;113;p21"/>
          <p:cNvPicPr preferRelativeResize="0"/>
          <p:nvPr/>
        </p:nvPicPr>
        <p:blipFill>
          <a:blip r:embed="rId3">
            <a:alphaModFix/>
          </a:blip>
          <a:stretch>
            <a:fillRect/>
          </a:stretch>
        </p:blipFill>
        <p:spPr>
          <a:xfrm>
            <a:off x="4572000" y="909550"/>
            <a:ext cx="3539174" cy="3573525"/>
          </a:xfrm>
          <a:prstGeom prst="rect">
            <a:avLst/>
          </a:prstGeom>
          <a:noFill/>
          <a:ln>
            <a:noFill/>
          </a:ln>
        </p:spPr>
      </p:pic>
      <p:sp>
        <p:nvSpPr>
          <p:cNvPr id="114" name="Google Shape;114;p21"/>
          <p:cNvSpPr txBox="1">
            <a:spLocks noGrp="1"/>
          </p:cNvSpPr>
          <p:nvPr>
            <p:ph type="body" idx="1"/>
          </p:nvPr>
        </p:nvSpPr>
        <p:spPr>
          <a:xfrm>
            <a:off x="762000" y="909538"/>
            <a:ext cx="3642000" cy="3422100"/>
          </a:xfrm>
          <a:prstGeom prst="rect">
            <a:avLst/>
          </a:prstGeom>
        </p:spPr>
        <p:txBody>
          <a:bodyPr spcFirstLastPara="1" wrap="square" lIns="34275" tIns="34275" rIns="34275" bIns="34275" anchor="t" anchorCtr="0">
            <a:noAutofit/>
          </a:bodyPr>
          <a:lstStyle/>
          <a:p>
            <a:pPr marL="457200" lvl="0" indent="-330200" algn="l" rtl="0">
              <a:lnSpc>
                <a:spcPct val="115000"/>
              </a:lnSpc>
              <a:spcBef>
                <a:spcPts val="0"/>
              </a:spcBef>
              <a:spcAft>
                <a:spcPts val="0"/>
              </a:spcAft>
              <a:buClr>
                <a:srgbClr val="595959"/>
              </a:buClr>
              <a:buSzPts val="1600"/>
              <a:buChar char="●"/>
            </a:pPr>
            <a:r>
              <a:rPr lang="en" sz="1600" dirty="0">
                <a:solidFill>
                  <a:srgbClr val="595959"/>
                </a:solidFill>
              </a:rPr>
              <a:t>Improve remote access scenarios</a:t>
            </a:r>
            <a:endParaRPr sz="1600" dirty="0">
              <a:solidFill>
                <a:srgbClr val="595959"/>
              </a:solidFill>
            </a:endParaRPr>
          </a:p>
          <a:p>
            <a:pPr marL="914400" lvl="1" indent="-311150" algn="l" rtl="0">
              <a:lnSpc>
                <a:spcPct val="115000"/>
              </a:lnSpc>
              <a:spcBef>
                <a:spcPts val="0"/>
              </a:spcBef>
              <a:spcAft>
                <a:spcPts val="0"/>
              </a:spcAft>
              <a:buClr>
                <a:srgbClr val="595959"/>
              </a:buClr>
              <a:buSzPts val="1300"/>
              <a:buFont typeface="Calibri"/>
              <a:buChar char="○"/>
            </a:pPr>
            <a:r>
              <a:rPr lang="en" sz="1300" dirty="0"/>
              <a:t>I</a:t>
            </a:r>
            <a:r>
              <a:rPr lang="en" sz="1300" dirty="0">
                <a:solidFill>
                  <a:srgbClr val="595959"/>
                </a:solidFill>
              </a:rPr>
              <a:t>ncrease in off-campus access</a:t>
            </a:r>
            <a:endParaRPr sz="1300" dirty="0">
              <a:solidFill>
                <a:srgbClr val="595959"/>
              </a:solidFill>
            </a:endParaRPr>
          </a:p>
          <a:p>
            <a:pPr marL="914400" lvl="1" indent="-304800" algn="l" rtl="0">
              <a:lnSpc>
                <a:spcPct val="115000"/>
              </a:lnSpc>
              <a:spcBef>
                <a:spcPts val="0"/>
              </a:spcBef>
              <a:spcAft>
                <a:spcPts val="0"/>
              </a:spcAft>
              <a:buClr>
                <a:srgbClr val="595959"/>
              </a:buClr>
              <a:buSzPts val="1200"/>
              <a:buFont typeface="Calibri"/>
              <a:buChar char="○"/>
            </a:pPr>
            <a:r>
              <a:rPr lang="en" sz="1300" dirty="0">
                <a:solidFill>
                  <a:srgbClr val="595959"/>
                </a:solidFill>
              </a:rPr>
              <a:t>Faulty use case assumptions</a:t>
            </a:r>
            <a:br>
              <a:rPr lang="en" sz="1400" dirty="0">
                <a:solidFill>
                  <a:srgbClr val="595959"/>
                </a:solidFill>
              </a:rPr>
            </a:br>
            <a:endParaRPr sz="1400" dirty="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600" dirty="0">
                <a:solidFill>
                  <a:srgbClr val="595959"/>
                </a:solidFill>
              </a:rPr>
              <a:t>Improve usability via a secure, single sign-on solution</a:t>
            </a:r>
            <a:br>
              <a:rPr lang="en" sz="1600" dirty="0">
                <a:solidFill>
                  <a:srgbClr val="595959"/>
                </a:solidFill>
              </a:rPr>
            </a:br>
            <a:endParaRPr sz="1600" dirty="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600" dirty="0">
                <a:solidFill>
                  <a:srgbClr val="595959"/>
                </a:solidFill>
                <a:highlight>
                  <a:srgbClr val="FFFFFF"/>
                </a:highlight>
              </a:rPr>
              <a:t>Personalized user services capabilities</a:t>
            </a:r>
            <a:br>
              <a:rPr lang="en" sz="1600" dirty="0">
                <a:solidFill>
                  <a:srgbClr val="595959"/>
                </a:solidFill>
                <a:highlight>
                  <a:srgbClr val="FFFFFF"/>
                </a:highlight>
              </a:rPr>
            </a:br>
            <a:endParaRPr sz="1600" dirty="0">
              <a:solidFill>
                <a:srgbClr val="595959"/>
              </a:solidFill>
              <a:highlight>
                <a:srgbClr val="FFFFFF"/>
              </a:highlight>
            </a:endParaRPr>
          </a:p>
          <a:p>
            <a:pPr marL="457200" lvl="0" indent="-330200" algn="l" rtl="0">
              <a:lnSpc>
                <a:spcPct val="115000"/>
              </a:lnSpc>
              <a:spcBef>
                <a:spcPts val="0"/>
              </a:spcBef>
              <a:spcAft>
                <a:spcPts val="0"/>
              </a:spcAft>
              <a:buClr>
                <a:srgbClr val="595959"/>
              </a:buClr>
              <a:buSzPts val="1600"/>
              <a:buChar char="●"/>
            </a:pPr>
            <a:r>
              <a:rPr lang="en" sz="1600" dirty="0">
                <a:solidFill>
                  <a:srgbClr val="595959"/>
                </a:solidFill>
              </a:rPr>
              <a:t>Enhance user privacy mechanisms </a:t>
            </a:r>
            <a:endParaRPr sz="1600" dirty="0">
              <a:solidFill>
                <a:srgbClr val="595959"/>
              </a:solidFill>
              <a:highlight>
                <a:srgbClr val="C9DAF8"/>
              </a:highligh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271720" y="2965622"/>
            <a:ext cx="8657400" cy="940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thank you!</a:t>
            </a:r>
            <a:endParaRPr/>
          </a:p>
        </p:txBody>
      </p:sp>
      <p:sp>
        <p:nvSpPr>
          <p:cNvPr id="2" name="TextBox 1">
            <a:extLst>
              <a:ext uri="{FF2B5EF4-FFF2-40B4-BE49-F238E27FC236}">
                <a16:creationId xmlns:a16="http://schemas.microsoft.com/office/drawing/2014/main" id="{085C4865-FB6E-404A-9A2D-2E999CAAA150}"/>
              </a:ext>
            </a:extLst>
          </p:cNvPr>
          <p:cNvSpPr txBox="1"/>
          <p:nvPr/>
        </p:nvSpPr>
        <p:spPr>
          <a:xfrm>
            <a:off x="1085308" y="221415"/>
            <a:ext cx="6973384" cy="1015663"/>
          </a:xfrm>
          <a:prstGeom prst="rect">
            <a:avLst/>
          </a:prstGeom>
          <a:noFill/>
        </p:spPr>
        <p:txBody>
          <a:bodyPr wrap="none" rtlCol="0">
            <a:spAutoFit/>
          </a:bodyPr>
          <a:lstStyle/>
          <a:p>
            <a:r>
              <a:rPr lang="en-US" sz="6000" b="1" dirty="0" err="1">
                <a:latin typeface="Georgia" panose="02040502050405020303" pitchFamily="18" charset="0"/>
              </a:rPr>
              <a:t>griffey@niso.org</a:t>
            </a:r>
            <a:endParaRPr lang="en-US" sz="6000" b="1" dirty="0">
              <a:latin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285750" y="1057324"/>
            <a:ext cx="8572500" cy="3336000"/>
          </a:xfrm>
          <a:prstGeom prst="rect">
            <a:avLst/>
          </a:prstGeom>
        </p:spPr>
        <p:txBody>
          <a:bodyPr spcFirstLastPara="1" wrap="square" lIns="68575" tIns="34275" rIns="68575" bIns="34275" anchor="t" anchorCtr="0">
            <a:noAutofit/>
          </a:bodyPr>
          <a:lstStyle/>
          <a:p>
            <a:pPr marL="457200" lvl="0" indent="-317500" algn="l" rtl="0">
              <a:spcBef>
                <a:spcPts val="1000"/>
              </a:spcBef>
              <a:spcAft>
                <a:spcPts val="0"/>
              </a:spcAft>
              <a:buSzPts val="1400"/>
              <a:buChar char="•"/>
            </a:pPr>
            <a:r>
              <a:rPr lang="en"/>
              <a:t>The Resource Access in the 21st Century project (RA21) initiated in 2016, initially to explore the challenge of remote access.</a:t>
            </a:r>
            <a:endParaRPr/>
          </a:p>
          <a:p>
            <a:pPr marL="457200" lvl="0" indent="-317500" algn="l" rtl="0">
              <a:spcBef>
                <a:spcPts val="1000"/>
              </a:spcBef>
              <a:spcAft>
                <a:spcPts val="0"/>
              </a:spcAft>
              <a:buSzPts val="1400"/>
              <a:buChar char="•"/>
            </a:pPr>
            <a:r>
              <a:rPr lang="en"/>
              <a:t>Stakeholders from the publishing, library, software, and identity communities; input from 60 organizations.</a:t>
            </a:r>
            <a:endParaRPr/>
          </a:p>
          <a:p>
            <a:pPr marL="457200" lvl="0" indent="-317500" algn="l" rtl="0">
              <a:spcBef>
                <a:spcPts val="1000"/>
              </a:spcBef>
              <a:spcAft>
                <a:spcPts val="0"/>
              </a:spcAft>
              <a:buSzPts val="1400"/>
              <a:buChar char="•"/>
            </a:pPr>
            <a:r>
              <a:rPr lang="en"/>
              <a:t>Identified that Federated Identity Management (FIM) held the most promise for providing a robust, scalable solution for remote access to scholarly content.</a:t>
            </a:r>
            <a:endParaRPr/>
          </a:p>
          <a:p>
            <a:pPr marL="457200" lvl="0" indent="-317500" algn="l" rtl="0">
              <a:spcBef>
                <a:spcPts val="1000"/>
              </a:spcBef>
              <a:spcAft>
                <a:spcPts val="0"/>
              </a:spcAft>
              <a:buSzPts val="1400"/>
              <a:buChar char="•"/>
            </a:pPr>
            <a:r>
              <a:rPr lang="en"/>
              <a:t>Investigated barriers to take-up, developed best practices, and piloted technical approaches to simplifying access</a:t>
            </a:r>
            <a:endParaRPr/>
          </a:p>
        </p:txBody>
      </p:sp>
      <p:sp>
        <p:nvSpPr>
          <p:cNvPr id="100" name="Google Shape;100;p19"/>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Previously seen on …</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Previously seen on …</a:t>
            </a:r>
            <a:endParaRPr dirty="0"/>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1000"/>
              </a:spcBef>
              <a:spcAft>
                <a:spcPts val="0"/>
              </a:spcAft>
              <a:buSzPts val="2100"/>
              <a:buChar char="•"/>
            </a:pPr>
            <a:r>
              <a:rPr lang="en"/>
              <a:t>Conclusions published as a draft NISO Recommended Practice in April 2019</a:t>
            </a:r>
            <a:endParaRPr/>
          </a:p>
          <a:p>
            <a:pPr marL="457200" lvl="0" indent="-361950" algn="l" rtl="0">
              <a:spcBef>
                <a:spcPts val="1000"/>
              </a:spcBef>
              <a:spcAft>
                <a:spcPts val="0"/>
              </a:spcAft>
              <a:buSzPts val="2100"/>
              <a:buChar char="•"/>
            </a:pPr>
            <a:r>
              <a:rPr lang="en"/>
              <a:t>&gt;200 comments helped identify further areas for investigation and confirm the value of testing a beta service </a:t>
            </a:r>
            <a:endParaRPr/>
          </a:p>
          <a:p>
            <a:pPr marL="457200" lvl="0" indent="-361950" algn="l" rtl="0">
              <a:spcBef>
                <a:spcPts val="1000"/>
              </a:spcBef>
              <a:spcAft>
                <a:spcPts val="0"/>
              </a:spcAft>
              <a:buSzPts val="2100"/>
              <a:buChar char="•"/>
            </a:pPr>
            <a:r>
              <a:rPr lang="en"/>
              <a:t>Final NISO Recommended Practice* published in June 2019.</a:t>
            </a:r>
            <a:endParaRPr/>
          </a:p>
        </p:txBody>
      </p:sp>
      <p:sp>
        <p:nvSpPr>
          <p:cNvPr id="107" name="Google Shape;107;p20"/>
          <p:cNvSpPr txBox="1"/>
          <p:nvPr/>
        </p:nvSpPr>
        <p:spPr>
          <a:xfrm>
            <a:off x="311700" y="3612975"/>
            <a:ext cx="8520600" cy="6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i="1"/>
              <a:t>* Recommended Practices for Improved Access to Institutionally-Provided Information Resources: Results from the Resource Access in the 21st Century (RA21) Project</a:t>
            </a:r>
            <a:endParaRPr sz="1700" i="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285322" y="1849213"/>
            <a:ext cx="3979800" cy="899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Where we are…</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t>What is SeamlessAccess?</a:t>
            </a:r>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1000"/>
              </a:spcBef>
              <a:spcAft>
                <a:spcPts val="0"/>
              </a:spcAft>
              <a:buSzPts val="2100"/>
              <a:buChar char="•"/>
            </a:pPr>
            <a:r>
              <a:rPr lang="en"/>
              <a:t>Community-driven effort to enable seamless access to information resources, scholarly collaboration tools, and shared research infrastructure.</a:t>
            </a:r>
            <a:endParaRPr/>
          </a:p>
          <a:p>
            <a:pPr marL="457200" lvl="0" indent="-361950" algn="l" rtl="0">
              <a:spcBef>
                <a:spcPts val="1000"/>
              </a:spcBef>
              <a:spcAft>
                <a:spcPts val="0"/>
              </a:spcAft>
              <a:buSzPts val="2100"/>
              <a:buChar char="•"/>
            </a:pPr>
            <a:r>
              <a:rPr lang="en"/>
              <a:t>5 founding organizations (to date): the National Information Standards Organization (NISO), GÉANT, Internet2, ORCID, and the International Association of STM Publishers.</a:t>
            </a:r>
            <a:endParaRPr/>
          </a:p>
          <a:p>
            <a:pPr marL="457200" lvl="0" indent="-361950" algn="l" rtl="0">
              <a:spcBef>
                <a:spcPts val="1000"/>
              </a:spcBef>
              <a:spcAft>
                <a:spcPts val="0"/>
              </a:spcAft>
              <a:buSzPts val="2100"/>
              <a:buChar char="•"/>
            </a:pPr>
            <a:r>
              <a:rPr lang="en"/>
              <a:t>The operational successor to the RA21 project</a:t>
            </a:r>
            <a:endParaRPr/>
          </a:p>
          <a:p>
            <a:pPr marL="457200" lvl="0" indent="-361950" algn="l" rtl="0">
              <a:spcBef>
                <a:spcPts val="1000"/>
              </a:spcBef>
              <a:spcAft>
                <a:spcPts val="0"/>
              </a:spcAft>
              <a:buSzPts val="2100"/>
              <a:buChar char="•"/>
            </a:pPr>
            <a:r>
              <a:rPr lang="en"/>
              <a:t>Deliverables: an operational service + best practices / standards</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When is Seamless Access?</a:t>
            </a:r>
            <a:endParaRPr/>
          </a:p>
        </p:txBody>
      </p:sp>
      <p:grpSp>
        <p:nvGrpSpPr>
          <p:cNvPr id="171" name="Google Shape;171;p28"/>
          <p:cNvGrpSpPr/>
          <p:nvPr/>
        </p:nvGrpSpPr>
        <p:grpSpPr>
          <a:xfrm>
            <a:off x="267170" y="1102711"/>
            <a:ext cx="8609662" cy="3224142"/>
            <a:chOff x="752" y="-101"/>
            <a:chExt cx="9947616" cy="3515201"/>
          </a:xfrm>
        </p:grpSpPr>
        <p:sp>
          <p:nvSpPr>
            <p:cNvPr id="172" name="Google Shape;172;p28"/>
            <p:cNvSpPr/>
            <p:nvPr/>
          </p:nvSpPr>
          <p:spPr>
            <a:xfrm>
              <a:off x="752" y="0"/>
              <a:ext cx="3240300" cy="3515100"/>
            </a:xfrm>
            <a:prstGeom prst="roundRect">
              <a:avLst>
                <a:gd name="adj" fmla="val 5000"/>
              </a:avLst>
            </a:prstGeom>
            <a:solidFill>
              <a:srgbClr val="2F549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txBox="1"/>
            <p:nvPr/>
          </p:nvSpPr>
          <p:spPr>
            <a:xfrm rot="-5400000">
              <a:off x="-1376688" y="1377395"/>
              <a:ext cx="3402900" cy="648000"/>
            </a:xfrm>
            <a:prstGeom prst="rect">
              <a:avLst/>
            </a:prstGeom>
            <a:noFill/>
            <a:ln>
              <a:noFill/>
            </a:ln>
          </p:spPr>
          <p:txBody>
            <a:bodyPr spcFirstLastPara="1" wrap="square" lIns="0" tIns="68575" rIns="88900" bIns="0" anchor="t" anchorCtr="0">
              <a:noAutofit/>
            </a:bodyPr>
            <a:lstStyle/>
            <a:p>
              <a:pPr marL="0" marR="0" lvl="0" indent="0" algn="r" rtl="0">
                <a:lnSpc>
                  <a:spcPct val="90000"/>
                </a:lnSpc>
                <a:spcBef>
                  <a:spcPts val="0"/>
                </a:spcBef>
                <a:spcAft>
                  <a:spcPts val="0"/>
                </a:spcAft>
                <a:buClr>
                  <a:srgbClr val="FFFFFF"/>
                </a:buClr>
                <a:buSzPts val="2000"/>
                <a:buFont typeface="Calibri"/>
                <a:buNone/>
              </a:pPr>
              <a:r>
                <a:rPr lang="en" sz="2000">
                  <a:solidFill>
                    <a:srgbClr val="FFFFFF"/>
                  </a:solidFill>
                  <a:latin typeface="Calibri"/>
                  <a:ea typeface="Calibri"/>
                  <a:cs typeface="Calibri"/>
                  <a:sym typeface="Calibri"/>
                </a:rPr>
                <a:t>December 2016 – June 2019</a:t>
              </a:r>
              <a:endParaRPr sz="2000"/>
            </a:p>
          </p:txBody>
        </p:sp>
        <p:sp>
          <p:nvSpPr>
            <p:cNvPr id="174" name="Google Shape;174;p28"/>
            <p:cNvSpPr/>
            <p:nvPr/>
          </p:nvSpPr>
          <p:spPr>
            <a:xfrm>
              <a:off x="648802" y="0"/>
              <a:ext cx="2414100" cy="35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txBox="1"/>
            <p:nvPr/>
          </p:nvSpPr>
          <p:spPr>
            <a:xfrm>
              <a:off x="648802" y="0"/>
              <a:ext cx="2414100" cy="3515100"/>
            </a:xfrm>
            <a:prstGeom prst="rect">
              <a:avLst/>
            </a:prstGeom>
            <a:noFill/>
            <a:ln>
              <a:noFill/>
            </a:ln>
          </p:spPr>
          <p:txBody>
            <a:bodyPr spcFirstLastPara="1" wrap="square" lIns="0" tIns="99425" rIns="0" bIns="0" anchor="t" anchorCtr="0">
              <a:noAutofit/>
            </a:bodyPr>
            <a:lstStyle/>
            <a:p>
              <a:pPr marL="0" marR="0" lvl="0" indent="0" algn="l" rtl="0">
                <a:lnSpc>
                  <a:spcPct val="90000"/>
                </a:lnSpc>
                <a:spcBef>
                  <a:spcPts val="0"/>
                </a:spcBef>
                <a:spcAft>
                  <a:spcPts val="0"/>
                </a:spcAft>
                <a:buClr>
                  <a:srgbClr val="FFFFFF"/>
                </a:buClr>
                <a:buSzPts val="2900"/>
                <a:buFont typeface="Calibri"/>
                <a:buNone/>
              </a:pPr>
              <a:r>
                <a:rPr lang="en" sz="2900">
                  <a:solidFill>
                    <a:srgbClr val="FFFFFF"/>
                  </a:solidFill>
                  <a:latin typeface="Calibri"/>
                  <a:ea typeface="Calibri"/>
                  <a:cs typeface="Calibri"/>
                  <a:sym typeface="Calibri"/>
                </a:rPr>
                <a:t>Piloting phase  RA21</a:t>
              </a:r>
              <a:endParaRPr/>
            </a:p>
          </p:txBody>
        </p:sp>
        <p:sp>
          <p:nvSpPr>
            <p:cNvPr id="176" name="Google Shape;176;p28"/>
            <p:cNvSpPr/>
            <p:nvPr/>
          </p:nvSpPr>
          <p:spPr>
            <a:xfrm>
              <a:off x="3354410" y="0"/>
              <a:ext cx="3240300" cy="3515100"/>
            </a:xfrm>
            <a:prstGeom prst="roundRect">
              <a:avLst>
                <a:gd name="adj" fmla="val 5000"/>
              </a:avLst>
            </a:prstGeom>
            <a:solidFill>
              <a:srgbClr val="B3C6E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p:nvPr/>
          </p:nvSpPr>
          <p:spPr>
            <a:xfrm rot="-5400000">
              <a:off x="2237211" y="1117099"/>
              <a:ext cx="2882400" cy="648000"/>
            </a:xfrm>
            <a:prstGeom prst="rect">
              <a:avLst/>
            </a:prstGeom>
            <a:noFill/>
            <a:ln>
              <a:noFill/>
            </a:ln>
          </p:spPr>
          <p:txBody>
            <a:bodyPr spcFirstLastPara="1" wrap="square" lIns="0" tIns="68575" rIns="88900" bIns="0" anchor="t" anchorCtr="0">
              <a:noAutofit/>
            </a:bodyPr>
            <a:lstStyle/>
            <a:p>
              <a:pPr marL="0" marR="0" lvl="0" indent="0" algn="r" rtl="0">
                <a:lnSpc>
                  <a:spcPct val="90000"/>
                </a:lnSpc>
                <a:spcBef>
                  <a:spcPts val="0"/>
                </a:spcBef>
                <a:spcAft>
                  <a:spcPts val="0"/>
                </a:spcAft>
                <a:buClr>
                  <a:srgbClr val="FFFFFF"/>
                </a:buClr>
                <a:buSzPts val="2000"/>
                <a:buFont typeface="Calibri"/>
                <a:buNone/>
              </a:pPr>
              <a:r>
                <a:rPr lang="en" sz="2000">
                  <a:solidFill>
                    <a:srgbClr val="FFFFFF"/>
                  </a:solidFill>
                  <a:latin typeface="Calibri"/>
                  <a:ea typeface="Calibri"/>
                  <a:cs typeface="Calibri"/>
                  <a:sym typeface="Calibri"/>
                </a:rPr>
                <a:t>July 2019 – June 2020</a:t>
              </a:r>
              <a:endParaRPr sz="2000"/>
            </a:p>
          </p:txBody>
        </p:sp>
        <p:sp>
          <p:nvSpPr>
            <p:cNvPr id="178" name="Google Shape;178;p28"/>
            <p:cNvSpPr/>
            <p:nvPr/>
          </p:nvSpPr>
          <p:spPr>
            <a:xfrm rot="5400000">
              <a:off x="3112290" y="2770728"/>
              <a:ext cx="516642" cy="486037"/>
            </a:xfrm>
            <a:prstGeom prst="flowChartExtra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4002460" y="0"/>
              <a:ext cx="2414100" cy="35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txBox="1"/>
            <p:nvPr/>
          </p:nvSpPr>
          <p:spPr>
            <a:xfrm>
              <a:off x="4002460" y="0"/>
              <a:ext cx="2414100" cy="3515100"/>
            </a:xfrm>
            <a:prstGeom prst="rect">
              <a:avLst/>
            </a:prstGeom>
            <a:noFill/>
            <a:ln>
              <a:noFill/>
            </a:ln>
          </p:spPr>
          <p:txBody>
            <a:bodyPr spcFirstLastPara="1" wrap="square" lIns="0" tIns="99425" rIns="0" bIns="0" anchor="t" anchorCtr="0">
              <a:noAutofit/>
            </a:bodyPr>
            <a:lstStyle/>
            <a:p>
              <a:pPr marL="0" marR="0" lvl="0" indent="0" algn="l" rtl="0">
                <a:lnSpc>
                  <a:spcPct val="90000"/>
                </a:lnSpc>
                <a:spcBef>
                  <a:spcPts val="0"/>
                </a:spcBef>
                <a:spcAft>
                  <a:spcPts val="0"/>
                </a:spcAft>
                <a:buClr>
                  <a:srgbClr val="FFFFFF"/>
                </a:buClr>
                <a:buSzPts val="2900"/>
                <a:buFont typeface="Calibri"/>
                <a:buNone/>
              </a:pPr>
              <a:r>
                <a:rPr lang="en" sz="2500">
                  <a:solidFill>
                    <a:srgbClr val="FFFFFF"/>
                  </a:solidFill>
                  <a:latin typeface="Calibri"/>
                  <a:ea typeface="Calibri"/>
                  <a:cs typeface="Calibri"/>
                  <a:sym typeface="Calibri"/>
                </a:rPr>
                <a:t>SeamlessAccess Beta Phase Operational</a:t>
              </a:r>
              <a:endParaRPr sz="2500"/>
            </a:p>
          </p:txBody>
        </p:sp>
        <p:sp>
          <p:nvSpPr>
            <p:cNvPr id="181" name="Google Shape;181;p28"/>
            <p:cNvSpPr/>
            <p:nvPr/>
          </p:nvSpPr>
          <p:spPr>
            <a:xfrm>
              <a:off x="6708068" y="0"/>
              <a:ext cx="3240300" cy="3515100"/>
            </a:xfrm>
            <a:prstGeom prst="roundRect">
              <a:avLst>
                <a:gd name="adj" fmla="val 5000"/>
              </a:avLst>
            </a:prstGeom>
            <a:solidFill>
              <a:srgbClr val="8DA9D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p:nvPr/>
          </p:nvSpPr>
          <p:spPr>
            <a:xfrm rot="-5400000">
              <a:off x="5590867" y="1117099"/>
              <a:ext cx="2882400" cy="648000"/>
            </a:xfrm>
            <a:prstGeom prst="rect">
              <a:avLst/>
            </a:prstGeom>
            <a:noFill/>
            <a:ln>
              <a:noFill/>
            </a:ln>
          </p:spPr>
          <p:txBody>
            <a:bodyPr spcFirstLastPara="1" wrap="square" lIns="0" tIns="68575" rIns="88900" bIns="0" anchor="t" anchorCtr="0">
              <a:noAutofit/>
            </a:bodyPr>
            <a:lstStyle/>
            <a:p>
              <a:pPr marL="0" marR="0" lvl="0" indent="0" algn="r" rtl="0">
                <a:lnSpc>
                  <a:spcPct val="90000"/>
                </a:lnSpc>
                <a:spcBef>
                  <a:spcPts val="0"/>
                </a:spcBef>
                <a:spcAft>
                  <a:spcPts val="0"/>
                </a:spcAft>
                <a:buClr>
                  <a:srgbClr val="FFFFFF"/>
                </a:buClr>
                <a:buSzPts val="2000"/>
                <a:buFont typeface="Calibri"/>
                <a:buNone/>
              </a:pPr>
              <a:r>
                <a:rPr lang="en" sz="2000">
                  <a:solidFill>
                    <a:srgbClr val="FFFFFF"/>
                  </a:solidFill>
                  <a:latin typeface="Calibri"/>
                  <a:ea typeface="Calibri"/>
                  <a:cs typeface="Calibri"/>
                  <a:sym typeface="Calibri"/>
                </a:rPr>
                <a:t>July 2020 - onwards</a:t>
              </a:r>
              <a:endParaRPr sz="2000"/>
            </a:p>
          </p:txBody>
        </p:sp>
        <p:sp>
          <p:nvSpPr>
            <p:cNvPr id="183" name="Google Shape;183;p28"/>
            <p:cNvSpPr/>
            <p:nvPr/>
          </p:nvSpPr>
          <p:spPr>
            <a:xfrm rot="5400000">
              <a:off x="6465948" y="2770728"/>
              <a:ext cx="516642" cy="486037"/>
            </a:xfrm>
            <a:prstGeom prst="flowChartExtract">
              <a:avLst/>
            </a:prstGeom>
            <a:solidFill>
              <a:srgbClr val="FFFFFF"/>
            </a:solidFill>
            <a:ln w="12700" cap="flat" cmpd="sng">
              <a:solidFill>
                <a:srgbClr val="A5A5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7356117" y="0"/>
              <a:ext cx="2414100" cy="35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txBox="1"/>
            <p:nvPr/>
          </p:nvSpPr>
          <p:spPr>
            <a:xfrm>
              <a:off x="7356117" y="0"/>
              <a:ext cx="2414100" cy="3515100"/>
            </a:xfrm>
            <a:prstGeom prst="rect">
              <a:avLst/>
            </a:prstGeom>
            <a:noFill/>
            <a:ln>
              <a:noFill/>
            </a:ln>
          </p:spPr>
          <p:txBody>
            <a:bodyPr spcFirstLastPara="1" wrap="square" lIns="0" tIns="99425" rIns="0" bIns="0" anchor="t" anchorCtr="0">
              <a:noAutofit/>
            </a:bodyPr>
            <a:lstStyle/>
            <a:p>
              <a:pPr marL="0" marR="0" lvl="0" indent="0" algn="l" rtl="0">
                <a:lnSpc>
                  <a:spcPct val="90000"/>
                </a:lnSpc>
                <a:spcBef>
                  <a:spcPts val="0"/>
                </a:spcBef>
                <a:spcAft>
                  <a:spcPts val="0"/>
                </a:spcAft>
                <a:buClr>
                  <a:srgbClr val="FFFFFF"/>
                </a:buClr>
                <a:buSzPts val="2900"/>
                <a:buFont typeface="Calibri"/>
                <a:buNone/>
              </a:pPr>
              <a:r>
                <a:rPr lang="en" sz="2900">
                  <a:solidFill>
                    <a:srgbClr val="FFFFFF"/>
                  </a:solidFill>
                  <a:latin typeface="Calibri"/>
                  <a:ea typeface="Calibri"/>
                  <a:cs typeface="Calibri"/>
                  <a:sym typeface="Calibri"/>
                </a:rPr>
                <a:t>Full service operational </a:t>
              </a: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66CC50-5488-DE47-B8DE-9F10710E3BE2}"/>
              </a:ext>
            </a:extLst>
          </p:cNvPr>
          <p:cNvSpPr txBox="1"/>
          <p:nvPr/>
        </p:nvSpPr>
        <p:spPr>
          <a:xfrm>
            <a:off x="2232257" y="1602254"/>
            <a:ext cx="4679486" cy="1938992"/>
          </a:xfrm>
          <a:prstGeom prst="rect">
            <a:avLst/>
          </a:prstGeom>
          <a:noFill/>
        </p:spPr>
        <p:txBody>
          <a:bodyPr wrap="none" rtlCol="0">
            <a:spAutoFit/>
          </a:bodyPr>
          <a:lstStyle/>
          <a:p>
            <a:r>
              <a:rPr lang="en-US" sz="12000" b="1" dirty="0">
                <a:latin typeface="Georgia" panose="02040502050405020303" pitchFamily="18" charset="0"/>
              </a:rPr>
              <a:t>BETA</a:t>
            </a:r>
          </a:p>
        </p:txBody>
      </p:sp>
    </p:spTree>
    <p:extLst>
      <p:ext uri="{BB962C8B-B14F-4D97-AF65-F5344CB8AC3E}">
        <p14:creationId xmlns:p14="http://schemas.microsoft.com/office/powerpoint/2010/main" val="2405648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1923ED210EA342AE7C8A6CDAA3FC3F" ma:contentTypeVersion="15" ma:contentTypeDescription="Create a new document." ma:contentTypeScope="" ma:versionID="3afc24ef2cc62bbeaabc4c64aa0ce906">
  <xsd:schema xmlns:xsd="http://www.w3.org/2001/XMLSchema" xmlns:xs="http://www.w3.org/2001/XMLSchema" xmlns:p="http://schemas.microsoft.com/office/2006/metadata/properties" xmlns:ns1="http://schemas.microsoft.com/sharepoint/v3" xmlns:ns3="1cfbe94e-9594-4e12-8ee1-eca45c56ad3c" xmlns:ns4="1b695ace-2003-4c27-b456-f3fae9a31594" targetNamespace="http://schemas.microsoft.com/office/2006/metadata/properties" ma:root="true" ma:fieldsID="e155188b867413f0def690a918fd25c1" ns1:_="" ns3:_="" ns4:_="">
    <xsd:import namespace="http://schemas.microsoft.com/sharepoint/v3"/>
    <xsd:import namespace="1cfbe94e-9594-4e12-8ee1-eca45c56ad3c"/>
    <xsd:import namespace="1b695ace-2003-4c27-b456-f3fae9a3159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fbe94e-9594-4e12-8ee1-eca45c56a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695ace-2003-4c27-b456-f3fae9a315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FC112C4-D040-479F-9D9C-96EAE6B41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fbe94e-9594-4e12-8ee1-eca45c56ad3c"/>
    <ds:schemaRef ds:uri="1b695ace-2003-4c27-b456-f3fae9a31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F207B6-88E0-4BF9-8681-E47E00C99C25}">
  <ds:schemaRefs>
    <ds:schemaRef ds:uri="http://schemas.microsoft.com/sharepoint/v3/contenttype/forms"/>
  </ds:schemaRefs>
</ds:datastoreItem>
</file>

<file path=customXml/itemProps3.xml><?xml version="1.0" encoding="utf-8"?>
<ds:datastoreItem xmlns:ds="http://schemas.openxmlformats.org/officeDocument/2006/customXml" ds:itemID="{1099DECD-8828-49D2-8122-3835B83DD47E}">
  <ds:schemaRefs>
    <ds:schemaRef ds:uri="http://purl.org/dc/terms/"/>
    <ds:schemaRef ds:uri="1cfbe94e-9594-4e12-8ee1-eca45c56ad3c"/>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1b695ace-2003-4c27-b456-f3fae9a315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6968</TotalTime>
  <Words>1834</Words>
  <Application>Microsoft Macintosh PowerPoint</Application>
  <PresentationFormat>On-screen Show (16:9)</PresentationFormat>
  <Paragraphs>163</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Georgia</vt:lpstr>
      <vt:lpstr>Office Theme</vt:lpstr>
      <vt:lpstr>SeamlessAccess.org:SpringerNature  ALA Midwinter 2020</vt:lpstr>
      <vt:lpstr>Where We’ve Been</vt:lpstr>
      <vt:lpstr>Why Are We Here?  </vt:lpstr>
      <vt:lpstr>Previously seen on …</vt:lpstr>
      <vt:lpstr>Previously seen on …</vt:lpstr>
      <vt:lpstr>Where we are…</vt:lpstr>
      <vt:lpstr>What is SeamlessAccess?</vt:lpstr>
      <vt:lpstr>When is Seamless Access?</vt:lpstr>
      <vt:lpstr>PowerPoint Presentation</vt:lpstr>
      <vt:lpstr>PowerPoint Presentation</vt:lpstr>
      <vt:lpstr>User Experience </vt:lpstr>
      <vt:lpstr>How federated access works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We Are Going…</vt:lpstr>
      <vt:lpstr>Beta: Going “live”</vt:lpstr>
      <vt:lpstr>Current Work</vt:lpstr>
      <vt:lpstr>Ongoing Work</vt:lpstr>
      <vt:lpstr>Upcoming Work</vt:lpstr>
      <vt:lpstr> Next steps for Libraries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John Felts</dc:creator>
  <cp:lastModifiedBy>Jason Griffey</cp:lastModifiedBy>
  <cp:revision>56</cp:revision>
  <dcterms:modified xsi:type="dcterms:W3CDTF">2020-01-26T17:56:29Z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0x010100141923ED210EA342AE7C8A6CDAA3FC3F</vt:lpwstr>
  </property>
</Properties>
</file>