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89" r:id="rId4"/>
    <p:sldId id="283" r:id="rId5"/>
    <p:sldId id="260" r:id="rId6"/>
    <p:sldId id="286" r:id="rId7"/>
    <p:sldId id="284" r:id="rId8"/>
    <p:sldId id="285" r:id="rId9"/>
    <p:sldId id="259" r:id="rId10"/>
    <p:sldId id="262" r:id="rId11"/>
    <p:sldId id="264" r:id="rId12"/>
    <p:sldId id="265" r:id="rId13"/>
    <p:sldId id="290" r:id="rId14"/>
    <p:sldId id="270" r:id="rId15"/>
    <p:sldId id="275" r:id="rId16"/>
    <p:sldId id="268" r:id="rId17"/>
    <p:sldId id="269" r:id="rId18"/>
    <p:sldId id="276" r:id="rId19"/>
    <p:sldId id="266" r:id="rId20"/>
    <p:sldId id="277" r:id="rId21"/>
    <p:sldId id="279" r:id="rId22"/>
    <p:sldId id="271" r:id="rId23"/>
    <p:sldId id="282" r:id="rId24"/>
    <p:sldId id="273" r:id="rId25"/>
    <p:sldId id="274" r:id="rId26"/>
    <p:sldId id="288" r:id="rId27"/>
    <p:sldId id="28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99"/>
    <p:restoredTop sz="87813"/>
  </p:normalViewPr>
  <p:slideViewPr>
    <p:cSldViewPr snapToGrid="0">
      <p:cViewPr varScale="1">
        <p:scale>
          <a:sx n="108" d="100"/>
          <a:sy n="108" d="100"/>
        </p:scale>
        <p:origin x="6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53C70-4135-FC4C-ACF7-6EB7B5DF823D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06405-F79F-F243-A1E8-0D44B702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3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Harnessing_Artificial_Intelligence_for_the_Earth_report_2018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06405-F79F-F243-A1E8-0D44B7027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63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https://www.youtube.com/watch?v=CxanE_W46ts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06405-F79F-F243-A1E8-0D44B70275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60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06405-F79F-F243-A1E8-0D44B70275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57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06405-F79F-F243-A1E8-0D44B70275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15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06405-F79F-F243-A1E8-0D44B70275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34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3A216-B0B9-469D-A79D-6B3BC1908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FEF7E-4295-42D3-9762-86C0FB2C8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2F9E3-1A45-4FD2-A7A4-23538025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1186-FA2C-4EB5-AD9D-25B06DF665B1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31D0B-56C4-464F-AE92-286AF6073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23857-6670-4768-BC7D-5B64DF23F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DAAF-4BAC-40B6-BC57-3A8B2418B2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CFBBC9F-F8E2-EB43-B075-71BB6B91A4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037" y="1291346"/>
            <a:ext cx="1095580" cy="80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6F153B59-873A-6045-BDA0-F09F0EFFB5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60" y="1378510"/>
            <a:ext cx="719330" cy="71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D9B197-D5A3-8349-A14A-63D32CDF8B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5637" y="1490621"/>
            <a:ext cx="725963" cy="607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414C6C-1B5E-764C-8F0F-F8C0098857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693" y="1470756"/>
            <a:ext cx="1264263" cy="64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91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AB2DF-33D1-46DC-B05B-1001BD99F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12A0FE-AA7F-4A20-BB2F-91B69FB0D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6550C-CBE9-46CD-A0F4-BF241244E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1186-FA2C-4EB5-AD9D-25B06DF665B1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EE698-A07B-4D38-90BE-1D2091C22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BC32C-6F5C-45E5-8650-2CA28B214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DAAF-4BAC-40B6-BC57-3A8B2418B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62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0AA2A6-6BC7-49FB-AD7E-BDE60DF4E8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E21008-2A39-48AD-B15C-6518DD69A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A02A2-71AB-409A-8B6E-DA580CD9E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1186-FA2C-4EB5-AD9D-25B06DF665B1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D0614-2CED-45B6-B544-27163ECD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41878-ADAE-4947-8273-B704B627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DAAF-4BAC-40B6-BC57-3A8B2418B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71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21050-4AC9-48AB-B040-24D007B25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6E984-CD0C-41D0-839B-B1654C38B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4723B-8B9C-43A4-A9EC-F49E925C9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1186-FA2C-4EB5-AD9D-25B06DF665B1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ED54E-7808-4A67-B47D-CFC24B9C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C1F9E-9133-4617-B645-0939B843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DAAF-4BAC-40B6-BC57-3A8B2418B2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2BF7E80A-6954-E54F-A195-6DA0155FB6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598" y="96726"/>
            <a:ext cx="1095580" cy="80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6175F62-2E4C-0C40-BBC6-F40493B85E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221" y="183890"/>
            <a:ext cx="719330" cy="71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D445A-EAA6-3F4E-84DF-FA737100F3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43859" y="5963047"/>
            <a:ext cx="725963" cy="607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17E347-D31C-3E41-BD6D-C10CA92B81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915" y="5943182"/>
            <a:ext cx="1264263" cy="64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39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077F9-3AC0-4B85-8732-C69AC0E6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230D2-9929-4E6C-920D-E600F76CC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F319B-185B-4418-B683-3ACC79EC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1186-FA2C-4EB5-AD9D-25B06DF665B1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F8596-807F-45E6-AE0F-1F307A711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24E2F-CA94-4D8F-93AB-006B71DA0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DAAF-4BAC-40B6-BC57-3A8B2418B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4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94FD3-7F3C-490D-8724-11D34333C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D1EE6-7F88-4AED-ABDA-CA4391AAF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96AE9-87D0-4B11-A9F0-35CCCF193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961621-F5FE-420B-893E-6BD06EA47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1186-FA2C-4EB5-AD9D-25B06DF665B1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888F3-D632-48DA-9E8A-17D011173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84A6D-2697-4764-B6F0-24686B0EA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DAAF-4BAC-40B6-BC57-3A8B2418B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84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83ADF-344A-45EA-BB00-FD097474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35EA9-F992-4D02-8A6B-C70682276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B50F04-20A9-4CFF-97CF-51EB0530B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2034B2-1F64-4CBF-AF11-91D6F8B25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6520BB-BAFE-4A8A-904B-478B6A42C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E4BF2E-1E47-44BC-A2B8-EA8DA7E6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1186-FA2C-4EB5-AD9D-25B06DF665B1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7AD834-60DA-4252-AD95-4597E8BC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CEC402-6107-47F5-93B9-54A2B43DA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DAAF-4BAC-40B6-BC57-3A8B2418B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38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8D3-4AF8-43B7-BB12-FDBB05C98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93B2E-E626-4E1F-8E47-6A8A4E9ED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1186-FA2C-4EB5-AD9D-25B06DF665B1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F33AD-CC6D-4EA6-9F3B-D2DB8B39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EE5E2-FCAA-419F-B6C7-A65CA5F91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DAAF-4BAC-40B6-BC57-3A8B2418B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16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91FAB7-21BE-4AA1-B165-C1F7B3BA5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1186-FA2C-4EB5-AD9D-25B06DF665B1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0501CE-90E4-4103-850A-22EEC2565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A84FE-3EB0-4182-8227-C7541C21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DAAF-4BAC-40B6-BC57-3A8B2418B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86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A070-C07A-4A51-B486-9296A45F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5B5E5-7FC2-4544-966E-C83EB6186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BB528-FFD7-41CD-AC09-AF1B2F9A2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023577-282B-4552-A926-9AECAFD89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1186-FA2C-4EB5-AD9D-25B06DF665B1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43464-146F-42FF-9A9D-214921F59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4BD44-DC3D-4BFD-B5E2-DF5E22BC3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DAAF-4BAC-40B6-BC57-3A8B2418B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74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A4EC3-8109-4D5F-89CA-F38B6CD05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60AE65-190A-48E2-BEA6-6CB102B5FE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60CF0-70FF-4D7A-908B-9F482D818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AD729-5C30-4C56-B157-8DA70D216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1186-FA2C-4EB5-AD9D-25B06DF665B1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A148E-4D9B-4DFE-BE88-1C7F0115C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9B2DB-9425-4B9C-868E-2CEBD689B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DAAF-4BAC-40B6-BC57-3A8B2418B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23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995607-EAE9-4116-9775-F79EE809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D37BB-A547-4BCF-A71D-8CBA0BB82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29729-EE1D-4C89-9110-6682369289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B1186-FA2C-4EB5-AD9D-25B06DF665B1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963ED-7B06-4B6C-B6FC-4AB84183A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22621-564B-4A12-8899-C5DB41F8C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8DAAF-4BAC-40B6-BC57-3A8B2418B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1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Relationship Id="rId9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tif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10" Type="http://schemas.openxmlformats.org/officeDocument/2006/relationships/image" Target="../media/image23.tiff"/><Relationship Id="rId4" Type="http://schemas.openxmlformats.org/officeDocument/2006/relationships/image" Target="../media/image17.tiff"/><Relationship Id="rId9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1.tiff"/><Relationship Id="rId4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zdnet.com/article/how-scientists-are-using-machine-learning-to-study-the-planet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github.com/CSISS/c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sip.figshare.com/articles/Geoweaver_a_web-based_prototype_system_for_managing_compound_geospatial_workflows_of_large-scale_distributed_deep_networks/7629491" TargetMode="External"/><Relationship Id="rId2" Type="http://schemas.openxmlformats.org/officeDocument/2006/relationships/hyperlink" Target="https://www.zdnet.com/article/how-scientists-are-using-machine-learning-to-study-the-planet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sip.figshare.com/articles/Some_Basics_of_Deep_Learning_in_Agriculture/7631615/1" TargetMode="External"/><Relationship Id="rId4" Type="http://schemas.openxmlformats.org/officeDocument/2006/relationships/hyperlink" Target="https://www.esipfed.org/lab/geoweaver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94736-4C92-4852-B45B-3EA0D37D0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73086"/>
            <a:ext cx="9144000" cy="23876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Geo</a:t>
            </a:r>
            <a:r>
              <a:rPr lang="en-US" altLang="zh-CN" sz="3600" b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Weaver</a:t>
            </a:r>
            <a:r>
              <a:rPr lang="en-US" altLang="zh-CN" sz="3600" b="1" dirty="0">
                <a:latin typeface="Georgia" panose="02040502050405020303" pitchFamily="18" charset="0"/>
                <a:cs typeface="Times New Roman" panose="02020603050405020304" pitchFamily="18" charset="0"/>
              </a:rPr>
              <a:t>: New AI Workflow Management System in New Decade</a:t>
            </a:r>
            <a:endParaRPr lang="en-US" sz="36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671AC2-EDC0-4440-BB79-2DE17FB14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6941"/>
            <a:ext cx="9144000" cy="165576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Ziheng Sun,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Liping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Di, Annie Burgess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Mason University, ESIP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937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7FA1B-A65D-46A6-9923-F05907CC1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8" y="378979"/>
            <a:ext cx="1114598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Unsatisfied Needs of Earth Scientists in 2010’s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40C8F-9AD5-4FFE-B159-E5151406E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07" y="1627372"/>
            <a:ext cx="10515600" cy="4351338"/>
          </a:xfrm>
        </p:spPr>
        <p:txBody>
          <a:bodyPr/>
          <a:lstStyle/>
          <a:p>
            <a:r>
              <a:rPr lang="en-US" dirty="0"/>
              <a:t>A tool integrating both public and private resources</a:t>
            </a:r>
          </a:p>
          <a:p>
            <a:r>
              <a:rPr lang="en-US" dirty="0"/>
              <a:t>A tool reusing the existing code, programs, tools</a:t>
            </a:r>
          </a:p>
          <a:p>
            <a:r>
              <a:rPr lang="en-US" dirty="0"/>
              <a:t>A tool for creating automatic and well-organized workflows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35046F8-ABCF-9B48-9D30-E9072FE8A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25" y="4148999"/>
            <a:ext cx="1649574" cy="16495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58A7AB3-D50A-2E4F-9958-C42BACCC4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271" y="3630822"/>
            <a:ext cx="4260887" cy="245500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0C30510-EB98-ED4F-A44C-C1B08475A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825" y="5326676"/>
            <a:ext cx="1531324" cy="153132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DA9EDF-A413-E04E-A2A5-1994C63D3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089" y="2962412"/>
            <a:ext cx="1484974" cy="1484974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21E62B2-D54E-CF4B-9913-EF45BEF95A88}"/>
              </a:ext>
            </a:extLst>
          </p:cNvPr>
          <p:cNvCxnSpPr>
            <a:cxnSpLocks/>
          </p:cNvCxnSpPr>
          <p:nvPr/>
        </p:nvCxnSpPr>
        <p:spPr>
          <a:xfrm flipH="1" flipV="1">
            <a:off x="3232419" y="3493296"/>
            <a:ext cx="3799935" cy="27505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B813802-C9A7-2C46-AEB4-A9F9D256170B}"/>
              </a:ext>
            </a:extLst>
          </p:cNvPr>
          <p:cNvCxnSpPr>
            <a:cxnSpLocks/>
          </p:cNvCxnSpPr>
          <p:nvPr/>
        </p:nvCxnSpPr>
        <p:spPr>
          <a:xfrm flipH="1" flipV="1">
            <a:off x="3104590" y="3719484"/>
            <a:ext cx="3907580" cy="2209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D6ECA0A-0951-9046-971A-7BB4432461DA}"/>
              </a:ext>
            </a:extLst>
          </p:cNvPr>
          <p:cNvCxnSpPr>
            <a:cxnSpLocks/>
          </p:cNvCxnSpPr>
          <p:nvPr/>
        </p:nvCxnSpPr>
        <p:spPr>
          <a:xfrm flipH="1" flipV="1">
            <a:off x="3139210" y="4005830"/>
            <a:ext cx="3907580" cy="693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CEF5DB0-82F4-3F46-9B58-AD6207FA1DA4}"/>
              </a:ext>
            </a:extLst>
          </p:cNvPr>
          <p:cNvCxnSpPr>
            <a:cxnSpLocks/>
          </p:cNvCxnSpPr>
          <p:nvPr/>
        </p:nvCxnSpPr>
        <p:spPr>
          <a:xfrm flipH="1">
            <a:off x="3053053" y="3990888"/>
            <a:ext cx="3973553" cy="1494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043FD36-72C2-9B45-82F4-9645C95BDCF0}"/>
              </a:ext>
            </a:extLst>
          </p:cNvPr>
          <p:cNvCxnSpPr>
            <a:cxnSpLocks/>
          </p:cNvCxnSpPr>
          <p:nvPr/>
        </p:nvCxnSpPr>
        <p:spPr>
          <a:xfrm flipH="1" flipV="1">
            <a:off x="3021698" y="4070008"/>
            <a:ext cx="4004908" cy="9662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8FFCDBD-49AB-A746-975D-5920F5813AC0}"/>
              </a:ext>
            </a:extLst>
          </p:cNvPr>
          <p:cNvCxnSpPr>
            <a:cxnSpLocks/>
          </p:cNvCxnSpPr>
          <p:nvPr/>
        </p:nvCxnSpPr>
        <p:spPr>
          <a:xfrm flipH="1" flipV="1">
            <a:off x="3105127" y="4103732"/>
            <a:ext cx="3907580" cy="693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6C9694B-26D3-334D-836F-213013379C76}"/>
              </a:ext>
            </a:extLst>
          </p:cNvPr>
          <p:cNvCxnSpPr>
            <a:cxnSpLocks/>
          </p:cNvCxnSpPr>
          <p:nvPr/>
        </p:nvCxnSpPr>
        <p:spPr>
          <a:xfrm flipH="1" flipV="1">
            <a:off x="3162511" y="3733720"/>
            <a:ext cx="3907580" cy="693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C850EA6-C069-0E45-BE75-D97E3C5C089C}"/>
              </a:ext>
            </a:extLst>
          </p:cNvPr>
          <p:cNvCxnSpPr>
            <a:cxnSpLocks/>
          </p:cNvCxnSpPr>
          <p:nvPr/>
        </p:nvCxnSpPr>
        <p:spPr>
          <a:xfrm flipH="1" flipV="1">
            <a:off x="3208137" y="4605436"/>
            <a:ext cx="3907580" cy="693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3324E72-97E7-C743-839A-C6AD5BBA83A0}"/>
              </a:ext>
            </a:extLst>
          </p:cNvPr>
          <p:cNvCxnSpPr>
            <a:cxnSpLocks/>
          </p:cNvCxnSpPr>
          <p:nvPr/>
        </p:nvCxnSpPr>
        <p:spPr>
          <a:xfrm flipH="1" flipV="1">
            <a:off x="3232419" y="4741106"/>
            <a:ext cx="3907580" cy="693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9A02DED-2B41-4942-A2EA-E3E8AE1CBD04}"/>
              </a:ext>
            </a:extLst>
          </p:cNvPr>
          <p:cNvCxnSpPr>
            <a:cxnSpLocks/>
          </p:cNvCxnSpPr>
          <p:nvPr/>
        </p:nvCxnSpPr>
        <p:spPr>
          <a:xfrm flipH="1" flipV="1">
            <a:off x="3351560" y="4910236"/>
            <a:ext cx="3907580" cy="693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3D302CD-5C81-4741-8618-CB310B73357B}"/>
              </a:ext>
            </a:extLst>
          </p:cNvPr>
          <p:cNvCxnSpPr>
            <a:cxnSpLocks/>
          </p:cNvCxnSpPr>
          <p:nvPr/>
        </p:nvCxnSpPr>
        <p:spPr>
          <a:xfrm flipH="1" flipV="1">
            <a:off x="3306714" y="5094537"/>
            <a:ext cx="3907580" cy="693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863C5D0C-B699-7E47-B1B4-30433DC483C3}"/>
              </a:ext>
            </a:extLst>
          </p:cNvPr>
          <p:cNvCxnSpPr>
            <a:cxnSpLocks/>
          </p:cNvCxnSpPr>
          <p:nvPr/>
        </p:nvCxnSpPr>
        <p:spPr>
          <a:xfrm flipH="1" flipV="1">
            <a:off x="3199160" y="5250899"/>
            <a:ext cx="3786625" cy="9093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1F241A9-C81C-F745-8200-22A39C038589}"/>
              </a:ext>
            </a:extLst>
          </p:cNvPr>
          <p:cNvCxnSpPr>
            <a:cxnSpLocks/>
          </p:cNvCxnSpPr>
          <p:nvPr/>
        </p:nvCxnSpPr>
        <p:spPr>
          <a:xfrm flipH="1">
            <a:off x="3006300" y="5782304"/>
            <a:ext cx="3840486" cy="27371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F781A743-B724-6A4E-8159-853FDE802B9C}"/>
              </a:ext>
            </a:extLst>
          </p:cNvPr>
          <p:cNvCxnSpPr>
            <a:cxnSpLocks/>
          </p:cNvCxnSpPr>
          <p:nvPr/>
        </p:nvCxnSpPr>
        <p:spPr>
          <a:xfrm flipH="1">
            <a:off x="3122960" y="5222916"/>
            <a:ext cx="3930003" cy="2798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8B6873B1-93A5-314F-89EE-4EE8C6C29CB9}"/>
              </a:ext>
            </a:extLst>
          </p:cNvPr>
          <p:cNvCxnSpPr>
            <a:cxnSpLocks/>
          </p:cNvCxnSpPr>
          <p:nvPr/>
        </p:nvCxnSpPr>
        <p:spPr>
          <a:xfrm flipH="1">
            <a:off x="3091606" y="5910688"/>
            <a:ext cx="3665579" cy="3369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8FCA64C-BC89-984F-A34E-C95402F396EB}"/>
              </a:ext>
            </a:extLst>
          </p:cNvPr>
          <p:cNvCxnSpPr>
            <a:cxnSpLocks/>
          </p:cNvCxnSpPr>
          <p:nvPr/>
        </p:nvCxnSpPr>
        <p:spPr>
          <a:xfrm flipH="1">
            <a:off x="3167137" y="6056016"/>
            <a:ext cx="3590048" cy="16753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650C26A0-9D78-164F-BEE6-3BBC3736F45D}"/>
              </a:ext>
            </a:extLst>
          </p:cNvPr>
          <p:cNvCxnSpPr>
            <a:cxnSpLocks/>
          </p:cNvCxnSpPr>
          <p:nvPr/>
        </p:nvCxnSpPr>
        <p:spPr>
          <a:xfrm>
            <a:off x="3212236" y="3623786"/>
            <a:ext cx="3799934" cy="31666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4A2DF55-4CD8-9A45-9018-1DA31B16BA6B}"/>
              </a:ext>
            </a:extLst>
          </p:cNvPr>
          <p:cNvCxnSpPr>
            <a:cxnSpLocks/>
          </p:cNvCxnSpPr>
          <p:nvPr/>
        </p:nvCxnSpPr>
        <p:spPr>
          <a:xfrm>
            <a:off x="3212236" y="3931882"/>
            <a:ext cx="3779750" cy="23475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5950BC1A-EC7A-7F4C-80D8-1E7DB749EE61}"/>
              </a:ext>
            </a:extLst>
          </p:cNvPr>
          <p:cNvCxnSpPr>
            <a:cxnSpLocks/>
          </p:cNvCxnSpPr>
          <p:nvPr/>
        </p:nvCxnSpPr>
        <p:spPr>
          <a:xfrm flipV="1">
            <a:off x="3021698" y="4162517"/>
            <a:ext cx="3984724" cy="6353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3B11C78C-A12D-9D4D-B0BE-418E0A35ECFF}"/>
              </a:ext>
            </a:extLst>
          </p:cNvPr>
          <p:cNvCxnSpPr>
            <a:cxnSpLocks/>
          </p:cNvCxnSpPr>
          <p:nvPr/>
        </p:nvCxnSpPr>
        <p:spPr>
          <a:xfrm flipV="1">
            <a:off x="3141437" y="4781996"/>
            <a:ext cx="3907580" cy="693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DCF47301-9E94-1C47-A4E9-93A48D5B268B}"/>
              </a:ext>
            </a:extLst>
          </p:cNvPr>
          <p:cNvCxnSpPr>
            <a:cxnSpLocks/>
          </p:cNvCxnSpPr>
          <p:nvPr/>
        </p:nvCxnSpPr>
        <p:spPr>
          <a:xfrm flipV="1">
            <a:off x="3060124" y="4967711"/>
            <a:ext cx="3907580" cy="693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30617286-5BB7-1145-A33F-6CBE2616C2D1}"/>
              </a:ext>
            </a:extLst>
          </p:cNvPr>
          <p:cNvCxnSpPr>
            <a:cxnSpLocks/>
          </p:cNvCxnSpPr>
          <p:nvPr/>
        </p:nvCxnSpPr>
        <p:spPr>
          <a:xfrm flipV="1">
            <a:off x="3102776" y="4697597"/>
            <a:ext cx="3907580" cy="693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B8971645-E2A7-5C41-A4BF-8E98AD1FA0F0}"/>
              </a:ext>
            </a:extLst>
          </p:cNvPr>
          <p:cNvCxnSpPr>
            <a:cxnSpLocks/>
          </p:cNvCxnSpPr>
          <p:nvPr/>
        </p:nvCxnSpPr>
        <p:spPr>
          <a:xfrm flipV="1">
            <a:off x="3212235" y="4866755"/>
            <a:ext cx="3907580" cy="693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94055793-A9B9-6B45-9E14-ED09647698F6}"/>
              </a:ext>
            </a:extLst>
          </p:cNvPr>
          <p:cNvCxnSpPr>
            <a:cxnSpLocks/>
          </p:cNvCxnSpPr>
          <p:nvPr/>
        </p:nvCxnSpPr>
        <p:spPr>
          <a:xfrm flipV="1">
            <a:off x="3187953" y="5052586"/>
            <a:ext cx="3907580" cy="693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3F5C169B-C80A-3A42-98B1-6F386459B622}"/>
              </a:ext>
            </a:extLst>
          </p:cNvPr>
          <p:cNvCxnSpPr>
            <a:cxnSpLocks/>
          </p:cNvCxnSpPr>
          <p:nvPr/>
        </p:nvCxnSpPr>
        <p:spPr>
          <a:xfrm flipV="1">
            <a:off x="3212235" y="5188256"/>
            <a:ext cx="3907580" cy="693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6B44054-C2CC-1B4B-8A83-907B8572D4D5}"/>
              </a:ext>
            </a:extLst>
          </p:cNvPr>
          <p:cNvCxnSpPr>
            <a:cxnSpLocks/>
          </p:cNvCxnSpPr>
          <p:nvPr/>
        </p:nvCxnSpPr>
        <p:spPr>
          <a:xfrm flipV="1">
            <a:off x="3331376" y="5357386"/>
            <a:ext cx="3907580" cy="6932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E644FF7-10D1-6447-8DA2-7D66828B8727}"/>
              </a:ext>
            </a:extLst>
          </p:cNvPr>
          <p:cNvCxnSpPr>
            <a:cxnSpLocks/>
          </p:cNvCxnSpPr>
          <p:nvPr/>
        </p:nvCxnSpPr>
        <p:spPr>
          <a:xfrm>
            <a:off x="3122960" y="6056016"/>
            <a:ext cx="382850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6C8B92E8-C407-9947-885E-AE5DE55DFD22}"/>
              </a:ext>
            </a:extLst>
          </p:cNvPr>
          <p:cNvCxnSpPr>
            <a:cxnSpLocks/>
          </p:cNvCxnSpPr>
          <p:nvPr/>
        </p:nvCxnSpPr>
        <p:spPr>
          <a:xfrm>
            <a:off x="3178976" y="5788983"/>
            <a:ext cx="3772490" cy="2347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35F51E-A5E0-0944-9A8C-E8BAF9024476}"/>
              </a:ext>
            </a:extLst>
          </p:cNvPr>
          <p:cNvCxnSpPr>
            <a:cxnSpLocks/>
          </p:cNvCxnSpPr>
          <p:nvPr/>
        </p:nvCxnSpPr>
        <p:spPr>
          <a:xfrm flipV="1">
            <a:off x="3063552" y="6187150"/>
            <a:ext cx="3763049" cy="4230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61FA2AC-C5FC-FC4B-9EB7-FACA0B4D08EE}"/>
              </a:ext>
            </a:extLst>
          </p:cNvPr>
          <p:cNvCxnSpPr>
            <a:cxnSpLocks/>
          </p:cNvCxnSpPr>
          <p:nvPr/>
        </p:nvCxnSpPr>
        <p:spPr>
          <a:xfrm flipV="1">
            <a:off x="3102776" y="5933550"/>
            <a:ext cx="3907580" cy="6932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C308D60F-A256-A94B-8476-2F1FDB37D8DB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2905149" y="6092338"/>
            <a:ext cx="4080636" cy="128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10FBD1C-90F0-AB49-A1D6-CCBFD64CD197}"/>
              </a:ext>
            </a:extLst>
          </p:cNvPr>
          <p:cNvCxnSpPr>
            <a:cxnSpLocks/>
          </p:cNvCxnSpPr>
          <p:nvPr/>
        </p:nvCxnSpPr>
        <p:spPr>
          <a:xfrm flipV="1">
            <a:off x="3291003" y="5937665"/>
            <a:ext cx="3693115" cy="31213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58AC23-65A9-CF42-8B38-924F11B1B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331" y="3325933"/>
            <a:ext cx="2764714" cy="2711981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98456B03-42B4-1042-8AFF-C3578194B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441" y="3842834"/>
            <a:ext cx="700285" cy="811442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4ED4FC6C-EF7C-B34F-AB4F-20635B21F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567" y="4743307"/>
            <a:ext cx="1156335" cy="43426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424C526E-C7CD-7749-8645-A41D038E35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248" y="5093220"/>
            <a:ext cx="837966" cy="89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8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03691AAF-2C62-AC46-B23A-E4A278ABB4D2}"/>
              </a:ext>
            </a:extLst>
          </p:cNvPr>
          <p:cNvSpPr/>
          <p:nvPr/>
        </p:nvSpPr>
        <p:spPr>
          <a:xfrm>
            <a:off x="5137660" y="2947197"/>
            <a:ext cx="2338178" cy="2432588"/>
          </a:xfrm>
          <a:prstGeom prst="roundRect">
            <a:avLst>
              <a:gd name="adj" fmla="val 7612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D9C91-EA8D-42E0-83DA-B1A33160E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Workflow Management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85D91-7146-427B-84A1-18D24112E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Shield all the invisible unmanageable communications from users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2AB07-449C-AA4A-813B-73C22FBC7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39" y="3602899"/>
            <a:ext cx="1649574" cy="1649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1ECBC5-47A1-1641-896D-44F41B233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693" y="3135151"/>
            <a:ext cx="3319307" cy="1912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1172F9-0D65-6C41-B8E6-A2018DEC6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39" y="4780576"/>
            <a:ext cx="1531324" cy="1531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196481-5CE2-C84C-950D-DB02F9BE1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418" y="2180341"/>
            <a:ext cx="1201347" cy="120134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382141-113C-0E45-8F4F-97C2ABAAE39F}"/>
              </a:ext>
            </a:extLst>
          </p:cNvPr>
          <p:cNvCxnSpPr>
            <a:cxnSpLocks/>
          </p:cNvCxnSpPr>
          <p:nvPr/>
        </p:nvCxnSpPr>
        <p:spPr>
          <a:xfrm flipH="1" flipV="1">
            <a:off x="2154735" y="2947197"/>
            <a:ext cx="2887322" cy="35481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5C3552-8794-FE4F-AE55-4FF344F3992C}"/>
              </a:ext>
            </a:extLst>
          </p:cNvPr>
          <p:cNvCxnSpPr>
            <a:cxnSpLocks/>
          </p:cNvCxnSpPr>
          <p:nvPr/>
        </p:nvCxnSpPr>
        <p:spPr>
          <a:xfrm flipH="1" flipV="1">
            <a:off x="2026904" y="3173384"/>
            <a:ext cx="3033450" cy="3238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80BA7AC-453C-1442-96F7-A7A53316CBB0}"/>
              </a:ext>
            </a:extLst>
          </p:cNvPr>
          <p:cNvCxnSpPr>
            <a:cxnSpLocks/>
          </p:cNvCxnSpPr>
          <p:nvPr/>
        </p:nvCxnSpPr>
        <p:spPr>
          <a:xfrm flipH="1" flipV="1">
            <a:off x="2061524" y="3459731"/>
            <a:ext cx="3142707" cy="11028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1F7EEB-11DC-2849-9858-D8400ACBB15D}"/>
              </a:ext>
            </a:extLst>
          </p:cNvPr>
          <p:cNvCxnSpPr>
            <a:cxnSpLocks/>
          </p:cNvCxnSpPr>
          <p:nvPr/>
        </p:nvCxnSpPr>
        <p:spPr>
          <a:xfrm flipH="1" flipV="1">
            <a:off x="1975368" y="3459731"/>
            <a:ext cx="3177770" cy="3749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A003F1-0D39-3A4F-99BC-829B0E0B9367}"/>
              </a:ext>
            </a:extLst>
          </p:cNvPr>
          <p:cNvCxnSpPr>
            <a:cxnSpLocks/>
          </p:cNvCxnSpPr>
          <p:nvPr/>
        </p:nvCxnSpPr>
        <p:spPr>
          <a:xfrm flipH="1" flipV="1">
            <a:off x="1944012" y="3523909"/>
            <a:ext cx="3236737" cy="621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3276D9-4168-5048-926A-2F8EC567B2DC}"/>
              </a:ext>
            </a:extLst>
          </p:cNvPr>
          <p:cNvCxnSpPr>
            <a:cxnSpLocks/>
          </p:cNvCxnSpPr>
          <p:nvPr/>
        </p:nvCxnSpPr>
        <p:spPr>
          <a:xfrm flipH="1" flipV="1">
            <a:off x="2027442" y="3557633"/>
            <a:ext cx="3062262" cy="1633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62A70E-2D7A-9845-B34A-C4E93A195124}"/>
              </a:ext>
            </a:extLst>
          </p:cNvPr>
          <p:cNvCxnSpPr>
            <a:cxnSpLocks/>
          </p:cNvCxnSpPr>
          <p:nvPr/>
        </p:nvCxnSpPr>
        <p:spPr>
          <a:xfrm flipH="1" flipV="1">
            <a:off x="2084826" y="3187622"/>
            <a:ext cx="3068312" cy="2383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853E42-9139-234A-A597-6A2AF22EBFE9}"/>
              </a:ext>
            </a:extLst>
          </p:cNvPr>
          <p:cNvCxnSpPr>
            <a:cxnSpLocks/>
          </p:cNvCxnSpPr>
          <p:nvPr/>
        </p:nvCxnSpPr>
        <p:spPr>
          <a:xfrm flipH="1" flipV="1">
            <a:off x="1901849" y="4059337"/>
            <a:ext cx="3224641" cy="1080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51156F-547A-BB4C-84AD-C5F433EE4FBC}"/>
              </a:ext>
            </a:extLst>
          </p:cNvPr>
          <p:cNvCxnSpPr>
            <a:cxnSpLocks/>
          </p:cNvCxnSpPr>
          <p:nvPr/>
        </p:nvCxnSpPr>
        <p:spPr>
          <a:xfrm flipH="1" flipV="1">
            <a:off x="1926131" y="4195007"/>
            <a:ext cx="3200359" cy="7978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9425E94-EDAA-B44D-8DB4-0D76E31DFBB4}"/>
              </a:ext>
            </a:extLst>
          </p:cNvPr>
          <p:cNvCxnSpPr>
            <a:cxnSpLocks/>
          </p:cNvCxnSpPr>
          <p:nvPr/>
        </p:nvCxnSpPr>
        <p:spPr>
          <a:xfrm flipH="1" flipV="1">
            <a:off x="2045273" y="4364137"/>
            <a:ext cx="3135476" cy="8151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53213DC-B448-D047-B99E-2D8BF268F565}"/>
              </a:ext>
            </a:extLst>
          </p:cNvPr>
          <p:cNvCxnSpPr>
            <a:cxnSpLocks/>
          </p:cNvCxnSpPr>
          <p:nvPr/>
        </p:nvCxnSpPr>
        <p:spPr>
          <a:xfrm flipH="1" flipV="1">
            <a:off x="2000426" y="4548439"/>
            <a:ext cx="3189412" cy="3369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D8CDFD-1FDC-1D4B-8240-82EB8F584C62}"/>
              </a:ext>
            </a:extLst>
          </p:cNvPr>
          <p:cNvCxnSpPr>
            <a:cxnSpLocks/>
          </p:cNvCxnSpPr>
          <p:nvPr/>
        </p:nvCxnSpPr>
        <p:spPr>
          <a:xfrm flipH="1" flipV="1">
            <a:off x="1892873" y="4704800"/>
            <a:ext cx="3296965" cy="9323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7421EC-B928-4245-A469-F4269A5D6192}"/>
              </a:ext>
            </a:extLst>
          </p:cNvPr>
          <p:cNvCxnSpPr>
            <a:cxnSpLocks/>
          </p:cNvCxnSpPr>
          <p:nvPr/>
        </p:nvCxnSpPr>
        <p:spPr>
          <a:xfrm flipH="1">
            <a:off x="1928614" y="5151251"/>
            <a:ext cx="3063719" cy="35866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B36196-9EA9-FB4A-BC76-EDEDD3E0A564}"/>
              </a:ext>
            </a:extLst>
          </p:cNvPr>
          <p:cNvCxnSpPr>
            <a:cxnSpLocks/>
          </p:cNvCxnSpPr>
          <p:nvPr/>
        </p:nvCxnSpPr>
        <p:spPr>
          <a:xfrm flipH="1">
            <a:off x="1816673" y="4643460"/>
            <a:ext cx="3309817" cy="6133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7D0CD97-2052-DB48-8D4E-04D86C3D4CFC}"/>
              </a:ext>
            </a:extLst>
          </p:cNvPr>
          <p:cNvCxnSpPr>
            <a:cxnSpLocks/>
          </p:cNvCxnSpPr>
          <p:nvPr/>
        </p:nvCxnSpPr>
        <p:spPr>
          <a:xfrm flipH="1">
            <a:off x="2013920" y="5291641"/>
            <a:ext cx="3175918" cy="10663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084D7B7-932A-CD4E-80AB-81681ADDC1B8}"/>
              </a:ext>
            </a:extLst>
          </p:cNvPr>
          <p:cNvCxnSpPr>
            <a:cxnSpLocks/>
          </p:cNvCxnSpPr>
          <p:nvPr/>
        </p:nvCxnSpPr>
        <p:spPr>
          <a:xfrm flipH="1">
            <a:off x="2089452" y="5291641"/>
            <a:ext cx="2942105" cy="38580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D088E99-C92E-E340-A1D6-56F19007F5DF}"/>
              </a:ext>
            </a:extLst>
          </p:cNvPr>
          <p:cNvCxnSpPr>
            <a:cxnSpLocks/>
          </p:cNvCxnSpPr>
          <p:nvPr/>
        </p:nvCxnSpPr>
        <p:spPr>
          <a:xfrm>
            <a:off x="2134550" y="3077686"/>
            <a:ext cx="2857783" cy="2949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3D12C20-DFBA-C749-8645-8631F57931A5}"/>
              </a:ext>
            </a:extLst>
          </p:cNvPr>
          <p:cNvCxnSpPr>
            <a:cxnSpLocks/>
          </p:cNvCxnSpPr>
          <p:nvPr/>
        </p:nvCxnSpPr>
        <p:spPr>
          <a:xfrm>
            <a:off x="2134550" y="3385782"/>
            <a:ext cx="2955154" cy="24860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8032B76-8A1D-E344-AAE3-0D25F8FAF959}"/>
              </a:ext>
            </a:extLst>
          </p:cNvPr>
          <p:cNvCxnSpPr>
            <a:cxnSpLocks/>
          </p:cNvCxnSpPr>
          <p:nvPr/>
        </p:nvCxnSpPr>
        <p:spPr>
          <a:xfrm flipV="1">
            <a:off x="1832922" y="3625723"/>
            <a:ext cx="3109781" cy="1822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C7BB730-7238-554E-BBE2-CCD7FDF83573}"/>
              </a:ext>
            </a:extLst>
          </p:cNvPr>
          <p:cNvCxnSpPr>
            <a:cxnSpLocks/>
          </p:cNvCxnSpPr>
          <p:nvPr/>
        </p:nvCxnSpPr>
        <p:spPr>
          <a:xfrm>
            <a:off x="1835149" y="4305218"/>
            <a:ext cx="3354689" cy="1804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9B82CB2-1D13-8447-B6A0-ED5B0EED5836}"/>
              </a:ext>
            </a:extLst>
          </p:cNvPr>
          <p:cNvCxnSpPr>
            <a:cxnSpLocks/>
          </p:cNvCxnSpPr>
          <p:nvPr/>
        </p:nvCxnSpPr>
        <p:spPr>
          <a:xfrm flipV="1">
            <a:off x="1753836" y="4448696"/>
            <a:ext cx="3306518" cy="4223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E75225B-2CA0-5C40-941E-A87D0BE7321C}"/>
              </a:ext>
            </a:extLst>
          </p:cNvPr>
          <p:cNvCxnSpPr>
            <a:cxnSpLocks/>
          </p:cNvCxnSpPr>
          <p:nvPr/>
        </p:nvCxnSpPr>
        <p:spPr>
          <a:xfrm>
            <a:off x="1796488" y="4220819"/>
            <a:ext cx="3393350" cy="481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4E29412-054D-1E48-9406-D344A15D5EEA}"/>
              </a:ext>
            </a:extLst>
          </p:cNvPr>
          <p:cNvCxnSpPr>
            <a:cxnSpLocks/>
          </p:cNvCxnSpPr>
          <p:nvPr/>
        </p:nvCxnSpPr>
        <p:spPr>
          <a:xfrm flipV="1">
            <a:off x="1905947" y="4385378"/>
            <a:ext cx="3349301" cy="459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32BBF6D-6C03-814A-BBF0-67F9E94661BA}"/>
              </a:ext>
            </a:extLst>
          </p:cNvPr>
          <p:cNvCxnSpPr>
            <a:cxnSpLocks/>
          </p:cNvCxnSpPr>
          <p:nvPr/>
        </p:nvCxnSpPr>
        <p:spPr>
          <a:xfrm flipV="1">
            <a:off x="1881665" y="4520315"/>
            <a:ext cx="3244825" cy="5549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03A505A-0331-9C46-AC15-E86D7EA9B00C}"/>
              </a:ext>
            </a:extLst>
          </p:cNvPr>
          <p:cNvCxnSpPr>
            <a:cxnSpLocks/>
          </p:cNvCxnSpPr>
          <p:nvPr/>
        </p:nvCxnSpPr>
        <p:spPr>
          <a:xfrm flipV="1">
            <a:off x="1905947" y="4642546"/>
            <a:ext cx="3381865" cy="6893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EFFE3B9-D1D3-164F-B542-B582848D2DB0}"/>
              </a:ext>
            </a:extLst>
          </p:cNvPr>
          <p:cNvCxnSpPr>
            <a:cxnSpLocks/>
          </p:cNvCxnSpPr>
          <p:nvPr/>
        </p:nvCxnSpPr>
        <p:spPr>
          <a:xfrm flipV="1">
            <a:off x="2025088" y="4682151"/>
            <a:ext cx="3230160" cy="19845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8C8BB2F-973C-204B-B65A-D3A14D0019A4}"/>
              </a:ext>
            </a:extLst>
          </p:cNvPr>
          <p:cNvCxnSpPr>
            <a:cxnSpLocks/>
          </p:cNvCxnSpPr>
          <p:nvPr/>
        </p:nvCxnSpPr>
        <p:spPr>
          <a:xfrm flipV="1">
            <a:off x="2045274" y="5262146"/>
            <a:ext cx="3032365" cy="2477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0CA1712-E30B-2D4F-9A5C-3411EC70334D}"/>
              </a:ext>
            </a:extLst>
          </p:cNvPr>
          <p:cNvCxnSpPr>
            <a:cxnSpLocks/>
          </p:cNvCxnSpPr>
          <p:nvPr/>
        </p:nvCxnSpPr>
        <p:spPr>
          <a:xfrm flipV="1">
            <a:off x="2101290" y="5076288"/>
            <a:ext cx="2959064" cy="16659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CC02872-BBA5-6446-9965-2FC08AB49651}"/>
              </a:ext>
            </a:extLst>
          </p:cNvPr>
          <p:cNvCxnSpPr>
            <a:cxnSpLocks/>
          </p:cNvCxnSpPr>
          <p:nvPr/>
        </p:nvCxnSpPr>
        <p:spPr>
          <a:xfrm flipV="1">
            <a:off x="1985866" y="5379785"/>
            <a:ext cx="3103838" cy="3035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48EF87F-AE40-6244-9A9C-55C906E2BDA9}"/>
              </a:ext>
            </a:extLst>
          </p:cNvPr>
          <p:cNvCxnSpPr>
            <a:cxnSpLocks/>
          </p:cNvCxnSpPr>
          <p:nvPr/>
        </p:nvCxnSpPr>
        <p:spPr>
          <a:xfrm flipV="1">
            <a:off x="2025090" y="5138630"/>
            <a:ext cx="2939607" cy="31814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4106A9E-D0E3-7D46-ACEE-38F134DBA70C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1827463" y="5215856"/>
            <a:ext cx="3112572" cy="33038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0132FA8-9326-8847-B63D-2EA75C7592D2}"/>
              </a:ext>
            </a:extLst>
          </p:cNvPr>
          <p:cNvCxnSpPr>
            <a:cxnSpLocks/>
          </p:cNvCxnSpPr>
          <p:nvPr/>
        </p:nvCxnSpPr>
        <p:spPr>
          <a:xfrm flipV="1">
            <a:off x="2213317" y="5151251"/>
            <a:ext cx="2876387" cy="55245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Cube 102">
            <a:extLst>
              <a:ext uri="{FF2B5EF4-FFF2-40B4-BE49-F238E27FC236}">
                <a16:creationId xmlns:a16="http://schemas.microsoft.com/office/drawing/2014/main" id="{156C215A-F26A-D24C-BD42-2D3BEA582525}"/>
              </a:ext>
            </a:extLst>
          </p:cNvPr>
          <p:cNvSpPr/>
          <p:nvPr/>
        </p:nvSpPr>
        <p:spPr>
          <a:xfrm>
            <a:off x="5873781" y="3119802"/>
            <a:ext cx="873404" cy="803289"/>
          </a:xfrm>
          <a:prstGeom prst="cub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Cube 103">
            <a:extLst>
              <a:ext uri="{FF2B5EF4-FFF2-40B4-BE49-F238E27FC236}">
                <a16:creationId xmlns:a16="http://schemas.microsoft.com/office/drawing/2014/main" id="{17F60062-5E03-924E-BC7C-C136E4BFD113}"/>
              </a:ext>
            </a:extLst>
          </p:cNvPr>
          <p:cNvSpPr/>
          <p:nvPr/>
        </p:nvSpPr>
        <p:spPr>
          <a:xfrm>
            <a:off x="5271244" y="4353074"/>
            <a:ext cx="873404" cy="803289"/>
          </a:xfrm>
          <a:prstGeom prst="cub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ube 104">
            <a:extLst>
              <a:ext uri="{FF2B5EF4-FFF2-40B4-BE49-F238E27FC236}">
                <a16:creationId xmlns:a16="http://schemas.microsoft.com/office/drawing/2014/main" id="{F5C93E85-FBFD-C442-8815-5754A8367D9C}"/>
              </a:ext>
            </a:extLst>
          </p:cNvPr>
          <p:cNvSpPr/>
          <p:nvPr/>
        </p:nvSpPr>
        <p:spPr>
          <a:xfrm>
            <a:off x="6427794" y="4353074"/>
            <a:ext cx="873404" cy="803289"/>
          </a:xfrm>
          <a:prstGeom prst="cub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C1651A1-C70B-6643-AE61-675D7FBEA7F6}"/>
              </a:ext>
            </a:extLst>
          </p:cNvPr>
          <p:cNvCxnSpPr>
            <a:cxnSpLocks/>
            <a:stCxn id="103" idx="3"/>
            <a:endCxn id="104" idx="1"/>
          </p:cNvCxnSpPr>
          <p:nvPr/>
        </p:nvCxnSpPr>
        <p:spPr>
          <a:xfrm flipH="1">
            <a:off x="5607535" y="3923091"/>
            <a:ext cx="602537" cy="630805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A1227655-6035-5446-9D62-B8212FABCD5F}"/>
              </a:ext>
            </a:extLst>
          </p:cNvPr>
          <p:cNvCxnSpPr>
            <a:cxnSpLocks/>
            <a:stCxn id="103" idx="3"/>
            <a:endCxn id="105" idx="1"/>
          </p:cNvCxnSpPr>
          <p:nvPr/>
        </p:nvCxnSpPr>
        <p:spPr>
          <a:xfrm>
            <a:off x="6210072" y="3923091"/>
            <a:ext cx="554013" cy="630805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A5E44628-8F2A-D84C-B55C-5FAF4F89CEC5}"/>
              </a:ext>
            </a:extLst>
          </p:cNvPr>
          <p:cNvCxnSpPr>
            <a:cxnSpLocks/>
            <a:stCxn id="104" idx="4"/>
            <a:endCxn id="105" idx="2"/>
          </p:cNvCxnSpPr>
          <p:nvPr/>
        </p:nvCxnSpPr>
        <p:spPr>
          <a:xfrm>
            <a:off x="5943826" y="4855130"/>
            <a:ext cx="483968" cy="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Left-Right Arrow 122">
            <a:extLst>
              <a:ext uri="{FF2B5EF4-FFF2-40B4-BE49-F238E27FC236}">
                <a16:creationId xmlns:a16="http://schemas.microsoft.com/office/drawing/2014/main" id="{BFD830F1-B6C6-9242-BD99-AEAD7A4816AD}"/>
              </a:ext>
            </a:extLst>
          </p:cNvPr>
          <p:cNvSpPr/>
          <p:nvPr/>
        </p:nvSpPr>
        <p:spPr>
          <a:xfrm>
            <a:off x="7440217" y="3817021"/>
            <a:ext cx="1691426" cy="484632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259B7F86-0B48-1046-ABBD-6C41D34F662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8419" y="2710871"/>
            <a:ext cx="1109433" cy="1109433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773BB38C-4B6A-5449-8A1A-C5F51272E5F6}"/>
              </a:ext>
            </a:extLst>
          </p:cNvPr>
          <p:cNvSpPr txBox="1"/>
          <p:nvPr/>
        </p:nvSpPr>
        <p:spPr>
          <a:xfrm>
            <a:off x="4876606" y="5515653"/>
            <a:ext cx="322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Workflow Management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Modularize resources and manage them in one place 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7AA89D36-1009-FC45-8F3C-74541FA130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596" y="3120003"/>
            <a:ext cx="700285" cy="811442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D8209E4F-80F5-8F44-9AC0-3FB6BEA8E4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640" y="4244476"/>
            <a:ext cx="1156335" cy="434268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AD0B78C4-8CE6-0F4C-88E2-BECC54FE5A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837" y="3236469"/>
            <a:ext cx="643902" cy="68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93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AC45F-0C90-4341-AFD4-A4A904591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GeoWeaver</a:t>
            </a:r>
            <a:r>
              <a:rPr lang="en-US" dirty="0"/>
              <a:t> – Our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26665-4656-43F6-A309-CF3BCA44F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GeoWeaver</a:t>
            </a:r>
            <a:r>
              <a:rPr lang="en-US" dirty="0"/>
              <a:t> is a web-based workflow management system ideal for AI workflows on distributed platforms</a:t>
            </a:r>
          </a:p>
          <a:p>
            <a:pPr lvl="1"/>
            <a:r>
              <a:rPr lang="en-US" b="1" u="sng" dirty="0"/>
              <a:t>Open Source, MIT</a:t>
            </a:r>
          </a:p>
          <a:p>
            <a:pPr lvl="1"/>
            <a:r>
              <a:rPr lang="en-US" b="1" u="sng" dirty="0"/>
              <a:t>Comfortable graphical interfaces</a:t>
            </a:r>
          </a:p>
          <a:p>
            <a:pPr lvl="1"/>
            <a:r>
              <a:rPr lang="en-US" b="1" u="sng" dirty="0"/>
              <a:t>FTP, SSH, WebSocket</a:t>
            </a:r>
          </a:p>
          <a:p>
            <a:pPr lvl="1"/>
            <a:r>
              <a:rPr lang="en-US" b="1" u="sng" dirty="0"/>
              <a:t>Shell, Python, </a:t>
            </a:r>
            <a:r>
              <a:rPr lang="en-US" b="1" u="sng" dirty="0" err="1"/>
              <a:t>Jupyter</a:t>
            </a:r>
            <a:r>
              <a:rPr lang="en-US" b="1" u="sng" dirty="0"/>
              <a:t> notebook (experimental), built-in processes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531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8B43F-188A-44E1-8CCE-3C02FD10A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28FFE-4961-4C1B-A680-4FE491A8E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0CED0-CAF7-45B1-AA8F-70A186B04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489" y="123844"/>
            <a:ext cx="12914553" cy="646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4AEA7-9CDB-40A7-A032-A4F38B2B5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47" y="72894"/>
            <a:ext cx="10515600" cy="596409"/>
          </a:xfrm>
        </p:spPr>
        <p:txBody>
          <a:bodyPr>
            <a:normAutofit/>
          </a:bodyPr>
          <a:lstStyle/>
          <a:p>
            <a:r>
              <a:rPr lang="en-US" sz="3200" dirty="0" err="1"/>
              <a:t>GeoWeaver</a:t>
            </a:r>
            <a:r>
              <a:rPr lang="en-US" sz="3200" dirty="0"/>
              <a:t> - Demo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155BC9-08AC-49A0-8DCE-E5EFF4E37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303"/>
            <a:ext cx="12192000" cy="6225017"/>
          </a:xfrm>
        </p:spPr>
      </p:pic>
    </p:spTree>
    <p:extLst>
      <p:ext uri="{BB962C8B-B14F-4D97-AF65-F5344CB8AC3E}">
        <p14:creationId xmlns:p14="http://schemas.microsoft.com/office/powerpoint/2010/main" val="2350346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B3D65-F29A-874E-AD08-5D826C690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GeoWeaver</a:t>
            </a:r>
            <a:r>
              <a:rPr lang="en-US" sz="4000" dirty="0"/>
              <a:t>– A </a:t>
            </a:r>
            <a:r>
              <a:rPr lang="en-US" sz="4000" dirty="0" err="1"/>
              <a:t>WfMS</a:t>
            </a:r>
            <a:r>
              <a:rPr lang="en-US" sz="4000" dirty="0"/>
              <a:t> Live in the Web Browser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7A41D-2E60-B345-A6A6-9DD74FD69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WfMS</a:t>
            </a:r>
            <a:r>
              <a:rPr lang="en-US" dirty="0"/>
              <a:t> – Workflow Management System</a:t>
            </a:r>
          </a:p>
          <a:p>
            <a:r>
              <a:rPr lang="en-US" dirty="0"/>
              <a:t>Java, </a:t>
            </a:r>
            <a:r>
              <a:rPr lang="en-US" dirty="0" err="1"/>
              <a:t>Javascript</a:t>
            </a:r>
            <a:r>
              <a:rPr lang="en-US" dirty="0"/>
              <a:t>, HTML5, CSS3</a:t>
            </a:r>
          </a:p>
          <a:p>
            <a:r>
              <a:rPr lang="en-US" dirty="0"/>
              <a:t>Linux, Mac, Windows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6C37EE4-81CE-4CA0-B6BB-7CF9E5D85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179839"/>
              </p:ext>
            </p:extLst>
          </p:nvPr>
        </p:nvGraphicFramePr>
        <p:xfrm>
          <a:off x="7597140" y="1847769"/>
          <a:ext cx="3756660" cy="3221848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756660">
                  <a:extLst>
                    <a:ext uri="{9D8B030D-6E8A-4147-A177-3AD203B41FA5}">
                      <a16:colId xmlns:a16="http://schemas.microsoft.com/office/drawing/2014/main" val="578766864"/>
                    </a:ext>
                  </a:extLst>
                </a:gridCol>
              </a:tblGrid>
              <a:tr h="402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Existing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WfMS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9510321"/>
                  </a:ext>
                </a:extLst>
              </a:tr>
              <a:tr h="402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ArcGIS Model Builder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1252797"/>
                  </a:ext>
                </a:extLst>
              </a:tr>
              <a:tr h="402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Apache Taverna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3873306"/>
                  </a:ext>
                </a:extLst>
              </a:tr>
              <a:tr h="402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Kepler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7170104"/>
                  </a:ext>
                </a:extLst>
              </a:tr>
              <a:tr h="402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Cylc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7373018"/>
                  </a:ext>
                </a:extLst>
              </a:tr>
              <a:tr h="402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Galaxy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3472266"/>
                  </a:ext>
                </a:extLst>
              </a:tr>
              <a:tr h="402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Pegasus-WMS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07390"/>
                  </a:ext>
                </a:extLst>
              </a:tr>
              <a:tr h="402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Apache Airflow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7179283"/>
                  </a:ext>
                </a:extLst>
              </a:tr>
            </a:tbl>
          </a:graphicData>
        </a:graphic>
      </p:graphicFrame>
      <p:pic>
        <p:nvPicPr>
          <p:cNvPr id="2050" name="Picture 2" descr="Image result for arcgis modelbuilder">
            <a:extLst>
              <a:ext uri="{FF2B5EF4-FFF2-40B4-BE49-F238E27FC236}">
                <a16:creationId xmlns:a16="http://schemas.microsoft.com/office/drawing/2014/main" id="{0B1D2CA5-64B2-4F46-A458-2471B7CAE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70" y="3428051"/>
            <a:ext cx="2281841" cy="156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taverna workflow">
            <a:extLst>
              <a:ext uri="{FF2B5EF4-FFF2-40B4-BE49-F238E27FC236}">
                <a16:creationId xmlns:a16="http://schemas.microsoft.com/office/drawing/2014/main" id="{CFBEB352-12CD-4E48-BAB3-920DD4ADD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05" y="3428050"/>
            <a:ext cx="2290688" cy="156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kepler workflow">
            <a:extLst>
              <a:ext uri="{FF2B5EF4-FFF2-40B4-BE49-F238E27FC236}">
                <a16:creationId xmlns:a16="http://schemas.microsoft.com/office/drawing/2014/main" id="{E68FDA43-ECA9-4E8D-A6EA-A9A2D987E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70" y="5069617"/>
            <a:ext cx="3066097" cy="158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ylc workflow">
            <a:extLst>
              <a:ext uri="{FF2B5EF4-FFF2-40B4-BE49-F238E27FC236}">
                <a16:creationId xmlns:a16="http://schemas.microsoft.com/office/drawing/2014/main" id="{2D307A28-92FD-4727-8993-75DEA17E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118" y="3428050"/>
            <a:ext cx="2324342" cy="156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airflow workflow">
            <a:extLst>
              <a:ext uri="{FF2B5EF4-FFF2-40B4-BE49-F238E27FC236}">
                <a16:creationId xmlns:a16="http://schemas.microsoft.com/office/drawing/2014/main" id="{D7A33C98-890D-49BE-A9F9-574B617CC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32" y="5069618"/>
            <a:ext cx="2853738" cy="159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842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76FB2-59FC-4BBE-A73B-65EFAE2C9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GeoWeaver</a:t>
            </a:r>
            <a:r>
              <a:rPr lang="en-US" sz="4000" dirty="0"/>
              <a:t> Capabilities – Processing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5A05C-7550-4CBB-9BAD-F234242AD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88330" cy="4351338"/>
          </a:xfrm>
        </p:spPr>
        <p:txBody>
          <a:bodyPr/>
          <a:lstStyle/>
          <a:p>
            <a:r>
              <a:rPr lang="en-US" b="1" dirty="0"/>
              <a:t>Host</a:t>
            </a:r>
            <a:r>
              <a:rPr lang="en-US" dirty="0"/>
              <a:t>: a platform, e.g., a physical Linux server, a AWS instance, a laptop, a workstation, a super computer, a </a:t>
            </a:r>
            <a:r>
              <a:rPr lang="en-US" dirty="0" err="1"/>
              <a:t>Jupyter</a:t>
            </a:r>
            <a:r>
              <a:rPr lang="en-US" dirty="0"/>
              <a:t> server, a Docker instance, a Kubernetes instance,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b="1" dirty="0"/>
              <a:t>Process</a:t>
            </a:r>
            <a:r>
              <a:rPr lang="en-US" dirty="0"/>
              <a:t>: Shell scripts, Python programs, </a:t>
            </a:r>
            <a:r>
              <a:rPr lang="en-US" dirty="0" err="1"/>
              <a:t>Jupyter</a:t>
            </a:r>
            <a:r>
              <a:rPr lang="en-US" dirty="0"/>
              <a:t> notebooks,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b="1" dirty="0"/>
              <a:t>Workflow</a:t>
            </a:r>
            <a:r>
              <a:rPr lang="en-US" dirty="0"/>
              <a:t>: a flow graph of multiple (&gt;=2) linked processes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73D3D7F3-DB0A-43C7-9073-CB929CB29EFF}"/>
              </a:ext>
            </a:extLst>
          </p:cNvPr>
          <p:cNvSpPr/>
          <p:nvPr/>
        </p:nvSpPr>
        <p:spPr>
          <a:xfrm>
            <a:off x="7503736" y="5137608"/>
            <a:ext cx="1348033" cy="697584"/>
          </a:xfrm>
          <a:prstGeom prst="cube">
            <a:avLst>
              <a:gd name="adj" fmla="val 7500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571F7124-7477-43E0-80A1-2AC8869F61CF}"/>
              </a:ext>
            </a:extLst>
          </p:cNvPr>
          <p:cNvSpPr/>
          <p:nvPr/>
        </p:nvSpPr>
        <p:spPr>
          <a:xfrm>
            <a:off x="7503735" y="4788816"/>
            <a:ext cx="1348033" cy="697584"/>
          </a:xfrm>
          <a:prstGeom prst="cube">
            <a:avLst>
              <a:gd name="adj" fmla="val 7500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13748D3B-053F-456B-AFF5-383EB4E181E7}"/>
              </a:ext>
            </a:extLst>
          </p:cNvPr>
          <p:cNvSpPr/>
          <p:nvPr/>
        </p:nvSpPr>
        <p:spPr>
          <a:xfrm>
            <a:off x="7503734" y="4440024"/>
            <a:ext cx="1348033" cy="697584"/>
          </a:xfrm>
          <a:prstGeom prst="cube">
            <a:avLst>
              <a:gd name="adj" fmla="val 7500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FAEDDBB2-3A7E-4277-BE96-179F890DDF1F}"/>
              </a:ext>
            </a:extLst>
          </p:cNvPr>
          <p:cNvSpPr/>
          <p:nvPr/>
        </p:nvSpPr>
        <p:spPr>
          <a:xfrm>
            <a:off x="8589348" y="5137608"/>
            <a:ext cx="1348033" cy="697584"/>
          </a:xfrm>
          <a:prstGeom prst="cube">
            <a:avLst>
              <a:gd name="adj" fmla="val 7500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3C5292A1-A008-4413-AB98-26D9ABA355B2}"/>
              </a:ext>
            </a:extLst>
          </p:cNvPr>
          <p:cNvSpPr/>
          <p:nvPr/>
        </p:nvSpPr>
        <p:spPr>
          <a:xfrm>
            <a:off x="8589347" y="4788816"/>
            <a:ext cx="1348033" cy="697584"/>
          </a:xfrm>
          <a:prstGeom prst="cube">
            <a:avLst>
              <a:gd name="adj" fmla="val 7500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3D38603D-F40B-47EB-BE8E-20DED88B0E0B}"/>
              </a:ext>
            </a:extLst>
          </p:cNvPr>
          <p:cNvSpPr/>
          <p:nvPr/>
        </p:nvSpPr>
        <p:spPr>
          <a:xfrm>
            <a:off x="8589346" y="4440024"/>
            <a:ext cx="1348033" cy="697584"/>
          </a:xfrm>
          <a:prstGeom prst="cube">
            <a:avLst>
              <a:gd name="adj" fmla="val 7500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8541239A-C76D-4EAE-9577-E2EF205D9CA2}"/>
              </a:ext>
            </a:extLst>
          </p:cNvPr>
          <p:cNvSpPr/>
          <p:nvPr/>
        </p:nvSpPr>
        <p:spPr>
          <a:xfrm>
            <a:off x="9674957" y="5137608"/>
            <a:ext cx="1348033" cy="697584"/>
          </a:xfrm>
          <a:prstGeom prst="cube">
            <a:avLst>
              <a:gd name="adj" fmla="val 7500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28BDFC47-0D8E-4DBF-A16A-5C1BECCF9AA2}"/>
              </a:ext>
            </a:extLst>
          </p:cNvPr>
          <p:cNvSpPr/>
          <p:nvPr/>
        </p:nvSpPr>
        <p:spPr>
          <a:xfrm>
            <a:off x="9674956" y="4788816"/>
            <a:ext cx="1348033" cy="697584"/>
          </a:xfrm>
          <a:prstGeom prst="cube">
            <a:avLst>
              <a:gd name="adj" fmla="val 7500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7039DD2A-6398-4F1A-9AFC-23CD77F1757F}"/>
              </a:ext>
            </a:extLst>
          </p:cNvPr>
          <p:cNvSpPr/>
          <p:nvPr/>
        </p:nvSpPr>
        <p:spPr>
          <a:xfrm>
            <a:off x="9674955" y="4440024"/>
            <a:ext cx="1348033" cy="697584"/>
          </a:xfrm>
          <a:prstGeom prst="cube">
            <a:avLst>
              <a:gd name="adj" fmla="val 7500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Connected">
            <a:extLst>
              <a:ext uri="{FF2B5EF4-FFF2-40B4-BE49-F238E27FC236}">
                <a16:creationId xmlns:a16="http://schemas.microsoft.com/office/drawing/2014/main" id="{5044BFC7-C7B1-42B3-A394-CD3411800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0295" y="3068424"/>
            <a:ext cx="914400" cy="914400"/>
          </a:xfrm>
          <a:prstGeom prst="rect">
            <a:avLst/>
          </a:prstGeom>
        </p:spPr>
      </p:pic>
      <p:pic>
        <p:nvPicPr>
          <p:cNvPr id="16" name="Graphic 15" descr="Connected">
            <a:extLst>
              <a:ext uri="{FF2B5EF4-FFF2-40B4-BE49-F238E27FC236}">
                <a16:creationId xmlns:a16="http://schemas.microsoft.com/office/drawing/2014/main" id="{C9074A78-753B-49C8-8D26-986C920B3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7495" y="3068424"/>
            <a:ext cx="914400" cy="914400"/>
          </a:xfrm>
          <a:prstGeom prst="rect">
            <a:avLst/>
          </a:prstGeom>
        </p:spPr>
      </p:pic>
      <p:pic>
        <p:nvPicPr>
          <p:cNvPr id="17" name="Graphic 16" descr="Connected">
            <a:extLst>
              <a:ext uri="{FF2B5EF4-FFF2-40B4-BE49-F238E27FC236}">
                <a16:creationId xmlns:a16="http://schemas.microsoft.com/office/drawing/2014/main" id="{C5F11D3B-791C-4E05-80FE-2125CEA76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6795" y="3068424"/>
            <a:ext cx="914400" cy="914400"/>
          </a:xfrm>
          <a:prstGeom prst="rect">
            <a:avLst/>
          </a:prstGeom>
        </p:spPr>
      </p:pic>
      <p:pic>
        <p:nvPicPr>
          <p:cNvPr id="18" name="Graphic 17" descr="Connected">
            <a:extLst>
              <a:ext uri="{FF2B5EF4-FFF2-40B4-BE49-F238E27FC236}">
                <a16:creationId xmlns:a16="http://schemas.microsoft.com/office/drawing/2014/main" id="{ADC45EA0-B92D-4E38-AA8A-77971F03D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23995" y="3068424"/>
            <a:ext cx="914400" cy="914400"/>
          </a:xfrm>
          <a:prstGeom prst="rect">
            <a:avLst/>
          </a:prstGeom>
        </p:spPr>
      </p:pic>
      <p:pic>
        <p:nvPicPr>
          <p:cNvPr id="19" name="Graphic 18" descr="Connected">
            <a:extLst>
              <a:ext uri="{FF2B5EF4-FFF2-40B4-BE49-F238E27FC236}">
                <a16:creationId xmlns:a16="http://schemas.microsoft.com/office/drawing/2014/main" id="{D9CBC989-2EE8-4366-9FC7-E72388E1C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1195" y="3068424"/>
            <a:ext cx="914400" cy="914400"/>
          </a:xfrm>
          <a:prstGeom prst="rect">
            <a:avLst/>
          </a:prstGeom>
        </p:spPr>
      </p:pic>
      <p:pic>
        <p:nvPicPr>
          <p:cNvPr id="20" name="Graphic 19" descr="Connected">
            <a:extLst>
              <a:ext uri="{FF2B5EF4-FFF2-40B4-BE49-F238E27FC236}">
                <a16:creationId xmlns:a16="http://schemas.microsoft.com/office/drawing/2014/main" id="{0A19F56E-56EC-48B7-8946-65E30DE8D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0495" y="3068424"/>
            <a:ext cx="914400" cy="914400"/>
          </a:xfrm>
          <a:prstGeom prst="rect">
            <a:avLst/>
          </a:prstGeom>
        </p:spPr>
      </p:pic>
      <p:pic>
        <p:nvPicPr>
          <p:cNvPr id="22" name="Graphic 21" descr="Workflow">
            <a:extLst>
              <a:ext uri="{FF2B5EF4-FFF2-40B4-BE49-F238E27FC236}">
                <a16:creationId xmlns:a16="http://schemas.microsoft.com/office/drawing/2014/main" id="{631F040F-8AEE-4997-B2FD-72BBDE409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7787299" y="1867208"/>
            <a:ext cx="914400" cy="914400"/>
          </a:xfrm>
          <a:prstGeom prst="rect">
            <a:avLst/>
          </a:prstGeom>
        </p:spPr>
      </p:pic>
      <p:pic>
        <p:nvPicPr>
          <p:cNvPr id="23" name="Graphic 22" descr="Workflow">
            <a:extLst>
              <a:ext uri="{FF2B5EF4-FFF2-40B4-BE49-F238E27FC236}">
                <a16:creationId xmlns:a16="http://schemas.microsoft.com/office/drawing/2014/main" id="{8171E6E9-DB1E-46C9-AA5F-EA17004F5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89346" y="1867324"/>
            <a:ext cx="914400" cy="914400"/>
          </a:xfrm>
          <a:prstGeom prst="rect">
            <a:avLst/>
          </a:prstGeom>
        </p:spPr>
      </p:pic>
      <p:pic>
        <p:nvPicPr>
          <p:cNvPr id="24" name="Graphic 23" descr="Workflow">
            <a:extLst>
              <a:ext uri="{FF2B5EF4-FFF2-40B4-BE49-F238E27FC236}">
                <a16:creationId xmlns:a16="http://schemas.microsoft.com/office/drawing/2014/main" id="{34BFFCAE-476B-492B-A63E-30A889887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10489" y="1865668"/>
            <a:ext cx="914400" cy="9144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0AB8BEA-6E44-4E13-8083-6B21EC8324DD}"/>
              </a:ext>
            </a:extLst>
          </p:cNvPr>
          <p:cNvCxnSpPr/>
          <p:nvPr/>
        </p:nvCxnSpPr>
        <p:spPr>
          <a:xfrm flipV="1">
            <a:off x="7946796" y="2630078"/>
            <a:ext cx="70699" cy="53732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77E7820-962A-45CC-A478-0EB6428DA64A}"/>
              </a:ext>
            </a:extLst>
          </p:cNvPr>
          <p:cNvCxnSpPr>
            <a:cxnSpLocks/>
          </p:cNvCxnSpPr>
          <p:nvPr/>
        </p:nvCxnSpPr>
        <p:spPr>
          <a:xfrm flipV="1">
            <a:off x="8342717" y="2282868"/>
            <a:ext cx="77817" cy="86261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78FF3A1-82F9-4F9D-8F3C-D3104847F53F}"/>
              </a:ext>
            </a:extLst>
          </p:cNvPr>
          <p:cNvCxnSpPr>
            <a:cxnSpLocks/>
          </p:cNvCxnSpPr>
          <p:nvPr/>
        </p:nvCxnSpPr>
        <p:spPr>
          <a:xfrm flipV="1">
            <a:off x="8734063" y="2253006"/>
            <a:ext cx="65854" cy="87751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367C1A-FFA6-4AC1-BDBF-2418ED0DCEB3}"/>
              </a:ext>
            </a:extLst>
          </p:cNvPr>
          <p:cNvCxnSpPr>
            <a:cxnSpLocks/>
          </p:cNvCxnSpPr>
          <p:nvPr/>
        </p:nvCxnSpPr>
        <p:spPr>
          <a:xfrm flipV="1">
            <a:off x="9227902" y="2646686"/>
            <a:ext cx="0" cy="49879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59D9E49-655C-4212-84BF-3661275B0A13}"/>
              </a:ext>
            </a:extLst>
          </p:cNvPr>
          <p:cNvCxnSpPr>
            <a:cxnSpLocks/>
          </p:cNvCxnSpPr>
          <p:nvPr/>
        </p:nvCxnSpPr>
        <p:spPr>
          <a:xfrm flipH="1" flipV="1">
            <a:off x="9534487" y="2253006"/>
            <a:ext cx="199455" cy="9144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BE65EF2-3437-44F7-B543-6D3ABE6058C0}"/>
              </a:ext>
            </a:extLst>
          </p:cNvPr>
          <p:cNvCxnSpPr>
            <a:cxnSpLocks/>
          </p:cNvCxnSpPr>
          <p:nvPr/>
        </p:nvCxnSpPr>
        <p:spPr>
          <a:xfrm flipH="1" flipV="1">
            <a:off x="10040526" y="2691761"/>
            <a:ext cx="184364" cy="47564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75C7ED0-CE8F-4CD8-B77F-E849CF51A7BF}"/>
              </a:ext>
            </a:extLst>
          </p:cNvPr>
          <p:cNvCxnSpPr>
            <a:cxnSpLocks/>
          </p:cNvCxnSpPr>
          <p:nvPr/>
        </p:nvCxnSpPr>
        <p:spPr>
          <a:xfrm>
            <a:off x="10348972" y="3864990"/>
            <a:ext cx="57898" cy="5750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7109DB5-0B31-4A2F-A11D-3CF250EF35D1}"/>
              </a:ext>
            </a:extLst>
          </p:cNvPr>
          <p:cNvCxnSpPr>
            <a:cxnSpLocks/>
          </p:cNvCxnSpPr>
          <p:nvPr/>
        </p:nvCxnSpPr>
        <p:spPr>
          <a:xfrm flipH="1">
            <a:off x="9701479" y="3825907"/>
            <a:ext cx="195260" cy="6286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92D3350-5DD0-48E2-A71C-2D28DB3FDBC5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9443707" y="3864990"/>
            <a:ext cx="81250" cy="5750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F728247-57E5-4911-A896-C6E2E5924073}"/>
              </a:ext>
            </a:extLst>
          </p:cNvPr>
          <p:cNvCxnSpPr>
            <a:cxnSpLocks/>
          </p:cNvCxnSpPr>
          <p:nvPr/>
        </p:nvCxnSpPr>
        <p:spPr>
          <a:xfrm>
            <a:off x="8975902" y="3923907"/>
            <a:ext cx="105991" cy="5161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0A79864-0690-4EE0-9784-C798DD460F77}"/>
              </a:ext>
            </a:extLst>
          </p:cNvPr>
          <p:cNvCxnSpPr>
            <a:cxnSpLocks/>
          </p:cNvCxnSpPr>
          <p:nvPr/>
        </p:nvCxnSpPr>
        <p:spPr>
          <a:xfrm flipH="1">
            <a:off x="8562315" y="3953366"/>
            <a:ext cx="1994" cy="486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FDEC259-E1CB-4A1E-96A2-36DD0FE13C84}"/>
              </a:ext>
            </a:extLst>
          </p:cNvPr>
          <p:cNvCxnSpPr>
            <a:cxnSpLocks/>
          </p:cNvCxnSpPr>
          <p:nvPr/>
        </p:nvCxnSpPr>
        <p:spPr>
          <a:xfrm flipH="1">
            <a:off x="8017494" y="3913891"/>
            <a:ext cx="82252" cy="526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877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B0279-975D-4565-A73C-C8185018E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GeoWeaver</a:t>
            </a:r>
            <a:r>
              <a:rPr lang="en-US" dirty="0"/>
              <a:t>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E7656-37B2-48DE-A63E-79E7814EA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VPN?</a:t>
            </a:r>
          </a:p>
          <a:p>
            <a:r>
              <a:rPr lang="en-US" dirty="0"/>
              <a:t>A FTP client?</a:t>
            </a:r>
          </a:p>
          <a:p>
            <a:r>
              <a:rPr lang="en-US" dirty="0"/>
              <a:t>A SSH client? </a:t>
            </a:r>
          </a:p>
          <a:p>
            <a:r>
              <a:rPr lang="en-US" dirty="0"/>
              <a:t>An integrated developer editor (IDE)?</a:t>
            </a:r>
          </a:p>
          <a:p>
            <a:r>
              <a:rPr lang="en-US" dirty="0"/>
              <a:t>A workflow system? </a:t>
            </a:r>
          </a:p>
          <a:p>
            <a:r>
              <a:rPr lang="en-US" dirty="0"/>
              <a:t>An alternative to </a:t>
            </a:r>
            <a:r>
              <a:rPr lang="en-US" dirty="0" err="1"/>
              <a:t>Jupyter</a:t>
            </a:r>
            <a:r>
              <a:rPr lang="en-US" dirty="0"/>
              <a:t> lab?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F47969-56F1-4504-8E1A-E207D65C4B03}"/>
              </a:ext>
            </a:extLst>
          </p:cNvPr>
          <p:cNvSpPr txBox="1"/>
          <p:nvPr/>
        </p:nvSpPr>
        <p:spPr>
          <a:xfrm>
            <a:off x="7183225" y="2755529"/>
            <a:ext cx="4637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all of them.</a:t>
            </a:r>
          </a:p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 ambitious?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CFBA6EFF-CA47-4CDC-8501-727AEAC7A0FC}"/>
              </a:ext>
            </a:extLst>
          </p:cNvPr>
          <p:cNvSpPr/>
          <p:nvPr/>
        </p:nvSpPr>
        <p:spPr>
          <a:xfrm>
            <a:off x="6414941" y="1951100"/>
            <a:ext cx="659876" cy="280918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9B36-6121-FB4E-8D37-2C3700238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GeoWeaver</a:t>
            </a:r>
            <a:r>
              <a:rPr lang="en-US" dirty="0"/>
              <a:t> for Meeting Scientist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F5CD5-3DEA-5C46-B507-CEE7B59A5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Integrating public and private resources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782D099-D9AB-4BDD-8692-926D6C864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18" y="2323073"/>
            <a:ext cx="3701172" cy="370117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87EA615-F17B-445C-A30F-5D477B6C6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252" y="3727889"/>
            <a:ext cx="2594485" cy="97437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2F5410B-B71F-4019-8569-1BAE37C32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155" y="2408937"/>
            <a:ext cx="2564044" cy="192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4739156-8A8A-4FA2-A8B1-787707DC4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12" y="3364952"/>
            <a:ext cx="3185408" cy="188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Google earth engine">
            <a:extLst>
              <a:ext uri="{FF2B5EF4-FFF2-40B4-BE49-F238E27FC236}">
                <a16:creationId xmlns:a16="http://schemas.microsoft.com/office/drawing/2014/main" id="{E9F3A781-91A0-46A6-AE54-A3F3DA24B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03" y="4837242"/>
            <a:ext cx="1984666" cy="188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784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11DC9-CFD5-4C8A-90EF-DEFA45F9C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GeoWeaver</a:t>
            </a:r>
            <a:r>
              <a:rPr lang="en-US" dirty="0"/>
              <a:t> for Meeting Scientist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0E1F4-8CEE-49B3-B875-911FFBF35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8455"/>
            <a:ext cx="10515600" cy="1020445"/>
          </a:xfrm>
        </p:spPr>
        <p:txBody>
          <a:bodyPr/>
          <a:lstStyle/>
          <a:p>
            <a:r>
              <a:rPr lang="en-US" dirty="0"/>
              <a:t>#2 Reusing legacy programs, latest libraries, 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8B402-D231-4D0A-8855-170AEDCEB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944" y="2218610"/>
            <a:ext cx="8485971" cy="4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51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9FB7C-5789-EB4A-B85E-A43FCC641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Progress of AI in Earth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F373A-F618-4F4D-A31F-0D6CDF2F3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957" y="1566831"/>
            <a:ext cx="3874009" cy="46860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Earth Science AOI</a:t>
            </a:r>
          </a:p>
          <a:p>
            <a:pPr>
              <a:lnSpc>
                <a:spcPct val="80000"/>
              </a:lnSpc>
            </a:pPr>
            <a:r>
              <a:rPr lang="en-US" dirty="0"/>
              <a:t>Earth</a:t>
            </a:r>
          </a:p>
          <a:p>
            <a:pPr>
              <a:lnSpc>
                <a:spcPct val="80000"/>
              </a:lnSpc>
            </a:pPr>
            <a:r>
              <a:rPr lang="en-US" dirty="0"/>
              <a:t>Water</a:t>
            </a:r>
          </a:p>
          <a:p>
            <a:pPr>
              <a:lnSpc>
                <a:spcPct val="80000"/>
              </a:lnSpc>
            </a:pPr>
            <a:r>
              <a:rPr lang="en-US" dirty="0"/>
              <a:t>Atmosphere</a:t>
            </a:r>
          </a:p>
          <a:p>
            <a:pPr>
              <a:lnSpc>
                <a:spcPct val="80000"/>
              </a:lnSpc>
            </a:pPr>
            <a:r>
              <a:rPr lang="en-US" dirty="0"/>
              <a:t>Snow/ice</a:t>
            </a:r>
          </a:p>
          <a:p>
            <a:pPr>
              <a:lnSpc>
                <a:spcPct val="80000"/>
              </a:lnSpc>
            </a:pPr>
            <a:r>
              <a:rPr lang="en-US" altLang="zh-CN" dirty="0"/>
              <a:t>Land Cover Land Use</a:t>
            </a:r>
          </a:p>
          <a:p>
            <a:pPr>
              <a:lnSpc>
                <a:spcPct val="80000"/>
              </a:lnSpc>
            </a:pPr>
            <a:r>
              <a:rPr lang="en-US" dirty="0"/>
              <a:t>Disaster</a:t>
            </a:r>
          </a:p>
          <a:p>
            <a:pPr>
              <a:lnSpc>
                <a:spcPct val="80000"/>
              </a:lnSpc>
            </a:pPr>
            <a:r>
              <a:rPr lang="en-US" dirty="0"/>
              <a:t>Agriculture</a:t>
            </a:r>
          </a:p>
          <a:p>
            <a:pPr>
              <a:lnSpc>
                <a:spcPct val="80000"/>
              </a:lnSpc>
            </a:pPr>
            <a:r>
              <a:rPr lang="en-US" dirty="0"/>
              <a:t>Biology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A88131-41BE-4AB7-85DD-B4291CD3D008}"/>
              </a:ext>
            </a:extLst>
          </p:cNvPr>
          <p:cNvSpPr txBox="1">
            <a:spLocks/>
          </p:cNvSpPr>
          <p:nvPr/>
        </p:nvSpPr>
        <p:spPr>
          <a:xfrm>
            <a:off x="4584349" y="1566831"/>
            <a:ext cx="6928097" cy="46860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u="sng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AI Game Changer</a:t>
            </a:r>
          </a:p>
          <a:p>
            <a:r>
              <a:rPr lang="en-US" dirty="0"/>
              <a:t>Autonomous and connected electric vehicles</a:t>
            </a:r>
          </a:p>
          <a:p>
            <a:r>
              <a:rPr lang="en-US" altLang="zh-CN" dirty="0"/>
              <a:t>Low cost sensors</a:t>
            </a:r>
          </a:p>
          <a:p>
            <a:r>
              <a:rPr lang="en-US" altLang="zh-CN" dirty="0"/>
              <a:t>Deep Learning</a:t>
            </a:r>
          </a:p>
          <a:p>
            <a:r>
              <a:rPr lang="en-US" altLang="zh-CN" dirty="0"/>
              <a:t>Reinforcement learning</a:t>
            </a:r>
          </a:p>
          <a:p>
            <a:r>
              <a:rPr lang="en-US" dirty="0"/>
              <a:t>Natural language processing</a:t>
            </a:r>
          </a:p>
          <a:p>
            <a:r>
              <a:rPr lang="en-US" dirty="0"/>
              <a:t>Cloud, Cluster, Fog, Quantum and distributed computing to dramatically scale computing</a:t>
            </a:r>
          </a:p>
          <a:p>
            <a:r>
              <a:rPr lang="en-US" altLang="zh-CN" dirty="0"/>
              <a:t>Algorithmic game theory</a:t>
            </a:r>
          </a:p>
          <a:p>
            <a:r>
              <a:rPr lang="en-US" altLang="zh-CN" dirty="0"/>
              <a:t>Soft robotics (workflow automation)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64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ADE50-98AA-6040-9774-4DC11DEC2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GeoWeaver</a:t>
            </a:r>
            <a:r>
              <a:rPr lang="en-US" dirty="0"/>
              <a:t> for Meeting Scientist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D191B-9C02-8D4E-A7CC-AC716C52E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#3 Automate AI production workflows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D8483-2430-4054-8B0C-15506D44F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68" y="3067543"/>
            <a:ext cx="2697250" cy="1012967"/>
          </a:xfrm>
          <a:prstGeom prst="rect">
            <a:avLst/>
          </a:prstGeom>
        </p:spPr>
      </p:pic>
      <p:pic>
        <p:nvPicPr>
          <p:cNvPr id="5" name="Picture 6" descr="Image result for Google earth engine">
            <a:extLst>
              <a:ext uri="{FF2B5EF4-FFF2-40B4-BE49-F238E27FC236}">
                <a16:creationId xmlns:a16="http://schemas.microsoft.com/office/drawing/2014/main" id="{4F799B37-B867-4442-8FE3-2EFFFC855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4" y="2770761"/>
            <a:ext cx="1984666" cy="188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081311-428B-400A-852F-B027ADDB4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722" y="2706208"/>
            <a:ext cx="1984666" cy="1984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A4B197-5659-47B2-8D5A-B73149DE6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690874"/>
            <a:ext cx="1580952" cy="1831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3E58CB-D894-4C96-AAE5-2518CACAA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4335" y="3067543"/>
            <a:ext cx="1209760" cy="129580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58A0E7B0-7AE6-4419-9DE1-1C94E9D9A0AF}"/>
              </a:ext>
            </a:extLst>
          </p:cNvPr>
          <p:cNvSpPr/>
          <p:nvPr/>
        </p:nvSpPr>
        <p:spPr>
          <a:xfrm>
            <a:off x="3023709" y="3574026"/>
            <a:ext cx="295594" cy="3543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BD0CAA3-97FA-4615-A37E-1D836BC816FF}"/>
              </a:ext>
            </a:extLst>
          </p:cNvPr>
          <p:cNvSpPr/>
          <p:nvPr/>
        </p:nvSpPr>
        <p:spPr>
          <a:xfrm>
            <a:off x="5429871" y="3574026"/>
            <a:ext cx="295594" cy="3543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75A2946-6F66-4494-9C5F-FC4E5D3917F7}"/>
              </a:ext>
            </a:extLst>
          </p:cNvPr>
          <p:cNvSpPr/>
          <p:nvPr/>
        </p:nvSpPr>
        <p:spPr>
          <a:xfrm>
            <a:off x="7878809" y="3574026"/>
            <a:ext cx="295594" cy="3543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C56FD6B-BF0C-4D56-BE6E-581BB4B1B115}"/>
              </a:ext>
            </a:extLst>
          </p:cNvPr>
          <p:cNvSpPr/>
          <p:nvPr/>
        </p:nvSpPr>
        <p:spPr>
          <a:xfrm rot="16200000">
            <a:off x="6706258" y="4294222"/>
            <a:ext cx="295594" cy="3543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4EE9B04-8A78-428B-BC98-A7A2AF7614EA}"/>
              </a:ext>
            </a:extLst>
          </p:cNvPr>
          <p:cNvSpPr/>
          <p:nvPr/>
        </p:nvSpPr>
        <p:spPr>
          <a:xfrm>
            <a:off x="9449474" y="3543480"/>
            <a:ext cx="295594" cy="3543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94C0C8-8751-408B-8228-9C1A0EE01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0597" y="3078730"/>
            <a:ext cx="2279220" cy="130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3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20012-9752-4C4E-A030-01E240B1F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GeoWeaver</a:t>
            </a:r>
            <a:r>
              <a:rPr lang="en-US" dirty="0"/>
              <a:t>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065D5-9753-BF47-91C1-1037212D7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8455"/>
            <a:ext cx="10515600" cy="4351338"/>
          </a:xfrm>
        </p:spPr>
        <p:txBody>
          <a:bodyPr/>
          <a:lstStyle/>
          <a:p>
            <a:r>
              <a:rPr lang="en-US" dirty="0"/>
              <a:t>Style Compatibility – Mac Style Windows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016F70-B259-4AAD-9351-69B1BA653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194560"/>
            <a:ext cx="85445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84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2D4FF-51E6-4219-AAC9-62C2D227A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GeoWeaver</a:t>
            </a:r>
            <a:r>
              <a:rPr lang="en-US" dirty="0"/>
              <a:t> -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9FC0D-1EB6-4675-979D-D620135DF526}"/>
              </a:ext>
            </a:extLst>
          </p:cNvPr>
          <p:cNvSpPr>
            <a:spLocks noGrp="1"/>
          </p:cNvSpPr>
          <p:nvPr>
            <p:ph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u="sng" dirty="0">
                <a:solidFill>
                  <a:srgbClr val="FF0000"/>
                </a:solidFill>
              </a:rPr>
              <a:t>Save money</a:t>
            </a:r>
          </a:p>
          <a:p>
            <a:pPr lvl="1"/>
            <a:r>
              <a:rPr lang="en-US" altLang="zh-CN" dirty="0"/>
              <a:t>Reuse </a:t>
            </a:r>
            <a:r>
              <a:rPr lang="en-US" dirty="0"/>
              <a:t>existing facilities (servers, laptops, desktops, super computers,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Save migrating some data to cloud/third-party storage</a:t>
            </a:r>
          </a:p>
          <a:p>
            <a:pPr lvl="1"/>
            <a:r>
              <a:rPr lang="en-US" dirty="0"/>
              <a:t>Save time on tuning hyperparameters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924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92CA3-0DDB-5542-89EB-F818AA1DB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GeoWeaver</a:t>
            </a:r>
            <a:r>
              <a:rPr lang="en-US" dirty="0"/>
              <a:t> -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15DE8-FA9A-E145-AA56-6268C03B2A9B}"/>
              </a:ext>
            </a:extLst>
          </p:cNvPr>
          <p:cNvSpPr>
            <a:spLocks noGrp="1"/>
          </p:cNvSpPr>
          <p:nvPr>
            <p:ph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u="sng" dirty="0">
                <a:solidFill>
                  <a:srgbClr val="FF0000"/>
                </a:solidFill>
              </a:rPr>
              <a:t>Reproducible Workflow </a:t>
            </a:r>
          </a:p>
          <a:p>
            <a:pPr lvl="1"/>
            <a:r>
              <a:rPr lang="en-US" dirty="0"/>
              <a:t>native provenance mechanism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36F74-7C1A-483D-973A-A099F2E04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845" y="1460500"/>
            <a:ext cx="5738561" cy="5032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1D44BE-F539-4DDC-8EFA-D15383BBB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15" y="3022553"/>
            <a:ext cx="5267645" cy="295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84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8B632-94E7-6046-BDC7-D1DE3E79D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of </a:t>
            </a:r>
            <a:r>
              <a:rPr lang="en-US" dirty="0" err="1"/>
              <a:t>GeoWeaver</a:t>
            </a:r>
            <a:r>
              <a:rPr lang="en-US" dirty="0"/>
              <a:t>-managed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1BE87-DA70-1641-A3BB-79F4D6D9A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Efficient AI Engineering</a:t>
            </a:r>
          </a:p>
          <a:p>
            <a:r>
              <a:rPr lang="en-US" dirty="0"/>
              <a:t>Lower </a:t>
            </a:r>
            <a:r>
              <a:rPr lang="en-US" altLang="zh-CN" dirty="0"/>
              <a:t>Workload on both Personnel and Machines</a:t>
            </a:r>
          </a:p>
          <a:p>
            <a:r>
              <a:rPr lang="en-US" dirty="0"/>
              <a:t>Sharable </a:t>
            </a:r>
            <a:r>
              <a:rPr lang="en-US" altLang="zh-CN" dirty="0"/>
              <a:t>Knowledge and Reproducible Pipelines of AI</a:t>
            </a:r>
          </a:p>
          <a:p>
            <a:endParaRPr lang="en-US" dirty="0"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390735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196-8918-994A-A6B2-BFCCCAF5F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4C17D-B44F-014F-8EF3-C799F010B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ESIP Lab</a:t>
            </a:r>
          </a:p>
          <a:p>
            <a:r>
              <a:rPr lang="en-US" dirty="0"/>
              <a:t>NSF </a:t>
            </a:r>
            <a:r>
              <a:rPr lang="en-US" dirty="0" err="1"/>
              <a:t>EarthCube</a:t>
            </a:r>
            <a:r>
              <a:rPr lang="en-US" dirty="0"/>
              <a:t> </a:t>
            </a:r>
            <a:r>
              <a:rPr lang="en-US" dirty="0" err="1"/>
              <a:t>CyberConnector</a:t>
            </a:r>
            <a:endParaRPr lang="en-US" dirty="0"/>
          </a:p>
          <a:p>
            <a:pPr lvl="1"/>
            <a:r>
              <a:rPr lang="en-US" dirty="0">
                <a:hlinkClick r:id="rId2"/>
              </a:rPr>
              <a:t>https://github.com/CSISS/cc</a:t>
            </a:r>
            <a:r>
              <a:rPr lang="en-US" dirty="0"/>
              <a:t> </a:t>
            </a:r>
          </a:p>
          <a:p>
            <a:r>
              <a:rPr lang="en-US" dirty="0"/>
              <a:t>SGCI (Science Gateway Community Institute) Focus Week</a:t>
            </a:r>
          </a:p>
          <a:p>
            <a:pPr lvl="1"/>
            <a:r>
              <a:rPr lang="en-US" b="1" dirty="0"/>
              <a:t>Gateways 2020 will be October 19–21 in Bethesda, Maryland</a:t>
            </a:r>
          </a:p>
          <a:p>
            <a:pPr lvl="1"/>
            <a:r>
              <a:rPr lang="en-US" b="1" dirty="0"/>
              <a:t>PEARC20 will be July 26-30 in Portland, OR</a:t>
            </a:r>
          </a:p>
          <a:p>
            <a:pPr lvl="1"/>
            <a:r>
              <a:rPr lang="en-US" altLang="zh-CN" b="1" dirty="0"/>
              <a:t>Next Focus Week </a:t>
            </a:r>
            <a:r>
              <a:rPr lang="en-US" b="1" dirty="0"/>
              <a:t>June 1-5 at Columbia University in New York, NY</a:t>
            </a:r>
          </a:p>
          <a:p>
            <a:r>
              <a:rPr lang="en-US" dirty="0"/>
              <a:t>SGCI Consulting Services: Marketing, Developing</a:t>
            </a:r>
          </a:p>
          <a:p>
            <a:r>
              <a:rPr lang="en-US" dirty="0"/>
              <a:t>AGU</a:t>
            </a:r>
          </a:p>
        </p:txBody>
      </p:sp>
      <p:pic>
        <p:nvPicPr>
          <p:cNvPr id="4" name="Picture 2" descr="Image result for NSF">
            <a:extLst>
              <a:ext uri="{FF2B5EF4-FFF2-40B4-BE49-F238E27FC236}">
                <a16:creationId xmlns:a16="http://schemas.microsoft.com/office/drawing/2014/main" id="{A2FF69A0-B74D-8A49-A770-18BFF952D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553" y="1690688"/>
            <a:ext cx="1448260" cy="144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SGCI">
            <a:extLst>
              <a:ext uri="{FF2B5EF4-FFF2-40B4-BE49-F238E27FC236}">
                <a16:creationId xmlns:a16="http://schemas.microsoft.com/office/drawing/2014/main" id="{5E65A83E-8FB8-D842-B170-7D80758EA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752" y="2932471"/>
            <a:ext cx="2092223" cy="128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512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0F591-1698-5143-BC9F-81F13B61D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8B91AB0-8D07-417F-A5ED-FCDA71226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dirty="0" err="1"/>
              <a:t>GeoWeaver</a:t>
            </a:r>
            <a:endParaRPr lang="en-US" altLang="zh-CN" dirty="0"/>
          </a:p>
          <a:p>
            <a:pPr lvl="1"/>
            <a:r>
              <a:rPr lang="en-US" altLang="zh-CN" dirty="0"/>
              <a:t>A promising, user-friendly, one-stop </a:t>
            </a:r>
            <a:r>
              <a:rPr lang="en-US" altLang="zh-CN" dirty="0" err="1"/>
              <a:t>WfMS</a:t>
            </a:r>
            <a:r>
              <a:rPr lang="en-US" altLang="zh-CN" dirty="0"/>
              <a:t> for AI workflows in new decade</a:t>
            </a:r>
          </a:p>
          <a:p>
            <a:r>
              <a:rPr lang="en-US" dirty="0"/>
              <a:t>Links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3"/>
              </a:rPr>
              <a:t>https://esip.figshare.com/articles/Geoweaver_a_web-based_prototype_system_for_managing_compound_geospatial_workflows_of_large-scale_distributed_deep_networks/7629491</a:t>
            </a:r>
            <a:endParaRPr lang="en-US" dirty="0">
              <a:hlinkClick r:id="rId4"/>
            </a:endParaRPr>
          </a:p>
          <a:p>
            <a:pPr lvl="1"/>
            <a:r>
              <a:rPr lang="en-US" dirty="0">
                <a:hlinkClick r:id="rId4"/>
              </a:rPr>
              <a:t>https://www.esipfed.org/lab/geoweaver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2"/>
              </a:rPr>
              <a:t>https://www.zdnet.com/article/how-scientists-are-using-machine-learning-to-study-the-planet/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https://esip.figshare.com/articles/Some_Basics_of_Deep_Learning_in_Agriculture/7631615/1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802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4FB245-C010-4E97-BE9C-03D66FE70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88735"/>
            <a:ext cx="10515600" cy="1900728"/>
          </a:xfrm>
        </p:spPr>
        <p:txBody>
          <a:bodyPr/>
          <a:lstStyle/>
          <a:p>
            <a:pPr algn="ctr"/>
            <a:r>
              <a:rPr lang="en-US" dirty="0"/>
              <a:t>Thank You!!!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Image result for gmu csiss logo">
            <a:extLst>
              <a:ext uri="{FF2B5EF4-FFF2-40B4-BE49-F238E27FC236}">
                <a16:creationId xmlns:a16="http://schemas.microsoft.com/office/drawing/2014/main" id="{F83F32CE-F28E-46E1-BFA4-8AE467009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923" y="4660277"/>
            <a:ext cx="4110154" cy="176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6EB3E7-1A32-4903-8EFD-22186CF690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24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13FDC1-D36E-44E4-A25B-8FC8FBBF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 my AI model not working?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64CE45-8201-4CE3-BACE-C39166D4A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Most Fundamental Question in AI</a:t>
            </a:r>
          </a:p>
        </p:txBody>
      </p:sp>
      <p:pic>
        <p:nvPicPr>
          <p:cNvPr id="1026" name="Picture 2" descr="Image result for segnet">
            <a:extLst>
              <a:ext uri="{FF2B5EF4-FFF2-40B4-BE49-F238E27FC236}">
                <a16:creationId xmlns:a16="http://schemas.microsoft.com/office/drawing/2014/main" id="{C2DC213F-5469-431A-A207-58D7B53E7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930" y="2389048"/>
            <a:ext cx="3034876" cy="86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egnet">
            <a:extLst>
              <a:ext uri="{FF2B5EF4-FFF2-40B4-BE49-F238E27FC236}">
                <a16:creationId xmlns:a16="http://schemas.microsoft.com/office/drawing/2014/main" id="{45C08CF5-7581-47B8-8191-C394EF2E6E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28" y="344570"/>
            <a:ext cx="3289680" cy="185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segnet">
            <a:extLst>
              <a:ext uri="{FF2B5EF4-FFF2-40B4-BE49-F238E27FC236}">
                <a16:creationId xmlns:a16="http://schemas.microsoft.com/office/drawing/2014/main" id="{A8B4DAE8-9D9B-449C-980E-F2DF088AE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414" y="2394447"/>
            <a:ext cx="3034876" cy="86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1FE1A30-C0F7-4DA7-888B-1BC51151B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512" y="344571"/>
            <a:ext cx="4050679" cy="185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3AA1120B-BAD9-4F9F-B9CB-555D56EDA28C}"/>
              </a:ext>
            </a:extLst>
          </p:cNvPr>
          <p:cNvSpPr/>
          <p:nvPr/>
        </p:nvSpPr>
        <p:spPr>
          <a:xfrm>
            <a:off x="5241721" y="1415313"/>
            <a:ext cx="930111" cy="946747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Image result for question mark gif">
            <a:extLst>
              <a:ext uri="{FF2B5EF4-FFF2-40B4-BE49-F238E27FC236}">
                <a16:creationId xmlns:a16="http://schemas.microsoft.com/office/drawing/2014/main" id="{684B5C32-58FE-4151-8BE0-E9B26C78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172" y="712002"/>
            <a:ext cx="2110599" cy="211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29FB82-358E-42F4-B1CA-9E0F83E67404}"/>
              </a:ext>
            </a:extLst>
          </p:cNvPr>
          <p:cNvSpPr/>
          <p:nvPr/>
        </p:nvSpPr>
        <p:spPr>
          <a:xfrm>
            <a:off x="844550" y="5190879"/>
            <a:ext cx="4990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Roboto"/>
              </a:rPr>
              <a:t>Apple tree question of AI domain</a:t>
            </a:r>
          </a:p>
        </p:txBody>
      </p:sp>
    </p:spTree>
    <p:extLst>
      <p:ext uri="{BB962C8B-B14F-4D97-AF65-F5344CB8AC3E}">
        <p14:creationId xmlns:p14="http://schemas.microsoft.com/office/powerpoint/2010/main" val="2609533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73205-FB87-3D42-9C7D-BB2F3A037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my AI models not working?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7154E-FA35-724E-A4C8-A8DD4C5CB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9543"/>
            <a:ext cx="10515600" cy="4351338"/>
          </a:xfrm>
        </p:spPr>
        <p:txBody>
          <a:bodyPr/>
          <a:lstStyle/>
          <a:p>
            <a:r>
              <a:rPr lang="en-US" dirty="0"/>
              <a:t>There is boundary/range</a:t>
            </a:r>
          </a:p>
          <a:p>
            <a:r>
              <a:rPr lang="en-US" dirty="0"/>
              <a:t>Big data is “big” problem </a:t>
            </a:r>
          </a:p>
          <a:p>
            <a:r>
              <a:rPr lang="en-US" dirty="0"/>
              <a:t>Spatial temporal data has very high complexity</a:t>
            </a:r>
          </a:p>
          <a:p>
            <a:r>
              <a:rPr lang="en-US" dirty="0"/>
              <a:t>Too many possibilities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CEEFF9-C8F9-1742-A6F1-BA7ED63E171C}"/>
              </a:ext>
            </a:extLst>
          </p:cNvPr>
          <p:cNvSpPr txBox="1"/>
          <p:nvPr/>
        </p:nvSpPr>
        <p:spPr>
          <a:xfrm>
            <a:off x="667774" y="4633046"/>
            <a:ext cx="5471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Deductive Learning? Not Now.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50F3462-D1B8-AE42-8DDC-E4A341EEB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660" y="3429000"/>
            <a:ext cx="1119239" cy="111923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6055A42-E79D-BC4C-8DDB-7041C5A222E7}"/>
              </a:ext>
            </a:extLst>
          </p:cNvPr>
          <p:cNvSpPr txBox="1"/>
          <p:nvPr/>
        </p:nvSpPr>
        <p:spPr>
          <a:xfrm>
            <a:off x="8537681" y="3696231"/>
            <a:ext cx="1705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tree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5061F60-F60F-904B-B0F9-4CFB366F3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660" y="4884297"/>
            <a:ext cx="1119239" cy="111923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E4B439C-4058-0247-957F-D2EB93E9A52D}"/>
              </a:ext>
            </a:extLst>
          </p:cNvPr>
          <p:cNvSpPr txBox="1"/>
          <p:nvPr/>
        </p:nvSpPr>
        <p:spPr>
          <a:xfrm>
            <a:off x="8537681" y="5151530"/>
            <a:ext cx="1705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24C7393-DE66-554E-AB19-6C673B5A3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852" y="3429000"/>
            <a:ext cx="1143411" cy="114341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260B722-D5FC-9C49-8368-B995E5536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852" y="4858171"/>
            <a:ext cx="1309977" cy="130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64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03F53-8856-4BE8-81CD-B86E88D3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Why are my AI models not working? - Engineering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59D00-2866-4F31-BAB3-7925084AE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Time-consuming data preprocessing (&gt;60%)</a:t>
            </a:r>
          </a:p>
          <a:p>
            <a:r>
              <a:rPr lang="en-US" dirty="0"/>
              <a:t>Too much time spent on sorting out resources</a:t>
            </a:r>
          </a:p>
          <a:p>
            <a:r>
              <a:rPr lang="en-US" dirty="0"/>
              <a:t>Numerous failed attempts</a:t>
            </a:r>
          </a:p>
          <a:p>
            <a:r>
              <a:rPr lang="en-US" dirty="0"/>
              <a:t>Hyperparameter tuning</a:t>
            </a:r>
          </a:p>
          <a:p>
            <a:r>
              <a:rPr lang="en-US" dirty="0"/>
              <a:t>Lack of labels</a:t>
            </a:r>
          </a:p>
          <a:p>
            <a:r>
              <a:rPr lang="en-US" dirty="0"/>
              <a:t>AI model uncertainty</a:t>
            </a:r>
          </a:p>
          <a:p>
            <a:r>
              <a:rPr lang="en-US" dirty="0"/>
              <a:t>AI learns, but doesn’t understand (machine can’t think)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A3B49589-C73A-7846-BA53-7D5964913FB2}"/>
              </a:ext>
            </a:extLst>
          </p:cNvPr>
          <p:cNvSpPr/>
          <p:nvPr/>
        </p:nvSpPr>
        <p:spPr>
          <a:xfrm>
            <a:off x="8085507" y="1825624"/>
            <a:ext cx="1176479" cy="3498543"/>
          </a:xfrm>
          <a:prstGeom prst="rightBrac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471B3-62AC-0B48-957F-F233C37E4484}"/>
              </a:ext>
            </a:extLst>
          </p:cNvPr>
          <p:cNvSpPr txBox="1"/>
          <p:nvPr/>
        </p:nvSpPr>
        <p:spPr>
          <a:xfrm>
            <a:off x="9261986" y="2236067"/>
            <a:ext cx="30357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AI need very careful engineering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A lot of efforts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Expensive software/hardware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Huge training dataset</a:t>
            </a:r>
          </a:p>
        </p:txBody>
      </p:sp>
    </p:spTree>
    <p:extLst>
      <p:ext uri="{BB962C8B-B14F-4D97-AF65-F5344CB8AC3E}">
        <p14:creationId xmlns:p14="http://schemas.microsoft.com/office/powerpoint/2010/main" val="3405765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1077C-D42B-6143-A8F8-2F97158EF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46166"/>
            <a:ext cx="10515600" cy="2852737"/>
          </a:xfrm>
        </p:spPr>
        <p:txBody>
          <a:bodyPr/>
          <a:lstStyle/>
          <a:p>
            <a:r>
              <a:rPr lang="en-US" dirty="0"/>
              <a:t>AI Engineering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0D8D5E-E0F2-4A32-9694-72AA8A0C7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82453"/>
            <a:ext cx="10515600" cy="1500187"/>
          </a:xfrm>
        </p:spPr>
        <p:txBody>
          <a:bodyPr/>
          <a:lstStyle/>
          <a:p>
            <a:r>
              <a:rPr lang="en-US" dirty="0"/>
              <a:t>How much workload?</a:t>
            </a:r>
          </a:p>
          <a:p>
            <a:r>
              <a:rPr lang="en-US" dirty="0"/>
              <a:t>How many people an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team</a:t>
            </a:r>
            <a:r>
              <a:rPr lang="zh-CN" altLang="en-US" dirty="0"/>
              <a:t> </a:t>
            </a:r>
            <a:r>
              <a:rPr lang="en-US" altLang="zh-CN" dirty="0"/>
              <a:t>need?</a:t>
            </a:r>
          </a:p>
          <a:p>
            <a:r>
              <a:rPr lang="en-US" dirty="0"/>
              <a:t>Can AI work be solo?</a:t>
            </a:r>
          </a:p>
        </p:txBody>
      </p:sp>
    </p:spTree>
    <p:extLst>
      <p:ext uri="{BB962C8B-B14F-4D97-AF65-F5344CB8AC3E}">
        <p14:creationId xmlns:p14="http://schemas.microsoft.com/office/powerpoint/2010/main" val="1787832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74BB6-4FE6-5C41-90D4-EA2C5AC0F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365125"/>
            <a:ext cx="11562735" cy="1325563"/>
          </a:xfrm>
        </p:spPr>
        <p:txBody>
          <a:bodyPr/>
          <a:lstStyle/>
          <a:p>
            <a:r>
              <a:rPr lang="en-US" dirty="0"/>
              <a:t>AI Engineering Workload Formula (deep learning)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D85B0B-7F8D-DB4F-9B47-44F492A313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471" y="1690688"/>
                <a:ext cx="11754464" cy="4870144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Overall AI workload equation: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𝐴𝐼</m:t>
                          </m:r>
                        </m:sub>
                      </m:sSub>
                      <m:r>
                        <a:rPr lang="en-US" i="1">
                          <a:effectLst>
                            <a:outerShdw blurRad="50800" dist="50800" dir="5400000" algn="ctr" rotWithShape="0">
                              <a:schemeClr val="accent1"/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effectLst>
                            <a:outerShdw blurRad="50800" dist="50800" dir="5400000" algn="ctr" rotWithShape="0">
                              <a:schemeClr val="accent1"/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Where: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is the weight of person workload (depend on the market of human resources and machines)</a:t>
                </a:r>
              </a:p>
              <a:p>
                <a:pPr lvl="1"/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is the workload on personnel (</a:t>
                </a:r>
                <a:r>
                  <a:rPr lang="en-US" b="1" i="1" dirty="0"/>
                  <a:t>P</a:t>
                </a:r>
                <a:r>
                  <a:rPr lang="en-US" dirty="0"/>
                  <a:t>):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i="1">
                          <a:effectLst>
                            <a:outerShdw blurRad="50800" dist="50800" dir="5400000" algn="ctr" rotWithShape="0">
                              <a:schemeClr val="accent1"/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𝟑</m:t>
                          </m:r>
                        </m:deg>
                        <m:e>
                          <m:f>
                            <m:fPr>
                              <m:ctrlPr>
                                <a:rPr lang="en-US" i="1" smtClean="0">
                                  <a:effectLst>
                                    <a:outerShdw blurRad="50800" dist="50800" dir="5400000" algn="ctr" rotWithShape="0">
                                      <a:schemeClr val="accent1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_</m:t>
                                      </m:r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𝒑𝒓𝒆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i="1" smtClean="0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𝑐𝑙𝑎𝑠𝑠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_</m:t>
                                      </m:r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𝒕𝒕𝒗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𝑶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𝑎𝑖</m:t>
                                      </m:r>
                                    </m:sub>
                                  </m:sSub>
                                  <m:r>
                                    <a:rPr lang="en-US" i="1" smtClean="0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𝒉𝒑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𝒅𝒊𝒔𝒕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_</m:t>
                                      </m:r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𝒑𝒐𝒔𝒕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𝒄𝒍𝒂𝒔𝒔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effectLst>
                                    <a:outerShdw blurRad="50800" dist="50800" dir="5400000" algn="ctr" rotWithShape="0">
                                      <a:schemeClr val="accent1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𝒕𝒐𝒐𝒍</m:t>
                                  </m:r>
                                </m:sub>
                              </m:sSub>
                              <m:r>
                                <a:rPr lang="en-US" i="1">
                                  <a:effectLst>
                                    <a:outerShdw blurRad="50800" dist="50800" dir="5400000" algn="ctr" rotWithShape="0">
                                      <a:schemeClr val="accent1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𝒔𝒂𝒎𝒑𝒍𝒆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 smtClean="0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2800" i="1" dirty="0">
                  <a:effectLst>
                    <a:outerShdw blurRad="50800" dist="50800" dir="5400000" algn="ctr" rotWithShape="0">
                      <a:schemeClr val="accent1"/>
                    </a:outerShdw>
                  </a:effectLst>
                  <a:latin typeface="Cambria Math" panose="02040503050406030204" pitchFamily="18" charset="0"/>
                </a:endParaRPr>
              </a:p>
              <a:p>
                <a:pPr lvl="1"/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is the workload on hardware machines (</a:t>
                </a:r>
                <a:r>
                  <a:rPr lang="en-US" b="1" i="1" dirty="0"/>
                  <a:t>M</a:t>
                </a:r>
                <a:r>
                  <a:rPr lang="en-US" dirty="0"/>
                  <a:t>):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effectLst>
                            <a:outerShdw blurRad="50800" dist="50800" dir="5400000" algn="ctr" rotWithShape="0">
                              <a:schemeClr val="accent1"/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i="1">
                              <a:effectLst>
                                <a:outerShdw blurRad="50800" dist="50800" dir="5400000" algn="ctr" rotWithShape="0">
                                  <a:schemeClr val="accent1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en-US" i="1" smtClean="0">
                                  <a:effectLst>
                                    <a:outerShdw blurRad="50800" dist="50800" dir="5400000" algn="ctr" rotWithShape="0">
                                      <a:schemeClr val="accent1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_</m:t>
                                      </m:r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𝑝𝑟𝑒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𝑠𝑡𝑒𝑝𝑠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_</m:t>
                                      </m:r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𝑡𝑡𝑣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𝑎𝑖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h𝑝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𝑑𝑖𝑠𝑡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_</m:t>
                                      </m:r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𝑝𝑜𝑠𝑡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effectLst>
                                            <a:outerShdw blurRad="50800" dist="50800" dir="5400000" algn="ctr" rotWithShape="0">
                                              <a:schemeClr val="accent1"/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𝑠𝑡𝑒𝑝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effectLst>
                                    <a:outerShdw blurRad="50800" dist="50800" dir="5400000" algn="ctr" rotWithShape="0">
                                      <a:schemeClr val="accent1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𝑡𝑜𝑜𝑙</m:t>
                                  </m:r>
                                </m:sub>
                              </m:sSub>
                              <m:r>
                                <a:rPr lang="en-US" i="1">
                                  <a:effectLst>
                                    <a:outerShdw blurRad="50800" dist="50800" dir="5400000" algn="ctr" rotWithShape="0">
                                      <a:schemeClr val="accent1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𝑠𝑎𝑚𝑝𝑙𝑒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 smtClean="0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𝑎𝑖</m:t>
                                  </m:r>
                                </m:sub>
                              </m:sSub>
                              <m:r>
                                <a:rPr lang="en-US" i="1" smtClean="0">
                                  <a:effectLst>
                                    <a:outerShdw blurRad="50800" dist="50800" dir="5400000" algn="ctr" rotWithShape="0">
                                      <a:schemeClr val="accent1"/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𝑔𝑝𝑢</m:t>
                                  </m:r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i="1">
                                      <a:effectLst>
                                        <a:outerShdw blurRad="50800" dist="50800" dir="5400000" algn="ctr" rotWithShape="0">
                                          <a:schemeClr val="accent1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𝑐𝑜𝑟𝑒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i="1" dirty="0">
                  <a:effectLst>
                    <a:outerShdw blurRad="50800" dist="50800" dir="5400000" algn="ctr" rotWithShape="0">
                      <a:schemeClr val="accent1"/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D85B0B-7F8D-DB4F-9B47-44F492A313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471" y="1690688"/>
                <a:ext cx="11754464" cy="4870144"/>
              </a:xfrm>
              <a:blipFill>
                <a:blip r:embed="rId2"/>
                <a:stretch>
                  <a:fillRect l="-648" t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4620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5D2C6-C3B6-E640-8DB8-C8410A14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Engineering Curve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BBF7F64-BACF-F54A-B95A-10D0448C7918}"/>
              </a:ext>
            </a:extLst>
          </p:cNvPr>
          <p:cNvCxnSpPr>
            <a:cxnSpLocks/>
          </p:cNvCxnSpPr>
          <p:nvPr/>
        </p:nvCxnSpPr>
        <p:spPr>
          <a:xfrm>
            <a:off x="604687" y="5619137"/>
            <a:ext cx="112382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82049D-162B-DA48-9237-2EAFAF7FB2BE}"/>
              </a:ext>
            </a:extLst>
          </p:cNvPr>
          <p:cNvCxnSpPr>
            <a:cxnSpLocks/>
          </p:cNvCxnSpPr>
          <p:nvPr/>
        </p:nvCxnSpPr>
        <p:spPr>
          <a:xfrm flipV="1">
            <a:off x="1784558" y="1961535"/>
            <a:ext cx="0" cy="43507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251B3CD8-260B-3342-973E-54C97A84346F}"/>
              </a:ext>
            </a:extLst>
          </p:cNvPr>
          <p:cNvCxnSpPr>
            <a:cxnSpLocks/>
          </p:cNvCxnSpPr>
          <p:nvPr/>
        </p:nvCxnSpPr>
        <p:spPr>
          <a:xfrm flipV="1">
            <a:off x="2064779" y="2316951"/>
            <a:ext cx="3259392" cy="2860056"/>
          </a:xfrm>
          <a:prstGeom prst="curvedConnector3">
            <a:avLst>
              <a:gd name="adj1" fmla="val 50000"/>
            </a:avLst>
          </a:prstGeom>
          <a:ln w="635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729E2632-EA1F-EA4A-8802-B9B6E87BBC6E}"/>
              </a:ext>
            </a:extLst>
          </p:cNvPr>
          <p:cNvCxnSpPr>
            <a:cxnSpLocks/>
          </p:cNvCxnSpPr>
          <p:nvPr/>
        </p:nvCxnSpPr>
        <p:spPr>
          <a:xfrm rot="10800000">
            <a:off x="2064781" y="2448235"/>
            <a:ext cx="3259392" cy="2683356"/>
          </a:xfrm>
          <a:prstGeom prst="curvedConnector3">
            <a:avLst>
              <a:gd name="adj1" fmla="val 50000"/>
            </a:avLst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6AB796E-0F0C-FA4A-B6B3-7D3D3AD8A58F}"/>
              </a:ext>
            </a:extLst>
          </p:cNvPr>
          <p:cNvSpPr txBox="1"/>
          <p:nvPr/>
        </p:nvSpPr>
        <p:spPr>
          <a:xfrm>
            <a:off x="5671931" y="5806798"/>
            <a:ext cx="443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Project Time Bar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D25D30-A7D6-DB46-A5CC-42D46C1A5444}"/>
              </a:ext>
            </a:extLst>
          </p:cNvPr>
          <p:cNvSpPr txBox="1"/>
          <p:nvPr/>
        </p:nvSpPr>
        <p:spPr>
          <a:xfrm>
            <a:off x="-206473" y="3078355"/>
            <a:ext cx="2131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Workload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1798A5-30DD-0C48-A226-1058EB2DAD09}"/>
              </a:ext>
            </a:extLst>
          </p:cNvPr>
          <p:cNvSpPr txBox="1"/>
          <p:nvPr/>
        </p:nvSpPr>
        <p:spPr>
          <a:xfrm>
            <a:off x="4258600" y="5148862"/>
            <a:ext cx="213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Engineer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D4079C-B02D-B34D-B352-7966C63BEC53}"/>
              </a:ext>
            </a:extLst>
          </p:cNvPr>
          <p:cNvSpPr txBox="1"/>
          <p:nvPr/>
        </p:nvSpPr>
        <p:spPr>
          <a:xfrm>
            <a:off x="4258600" y="1849073"/>
            <a:ext cx="213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Machine</a:t>
            </a:r>
          </a:p>
        </p:txBody>
      </p: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71C2FD69-AD5F-BD4B-B748-2E196172023B}"/>
              </a:ext>
            </a:extLst>
          </p:cNvPr>
          <p:cNvCxnSpPr>
            <a:cxnSpLocks/>
          </p:cNvCxnSpPr>
          <p:nvPr/>
        </p:nvCxnSpPr>
        <p:spPr>
          <a:xfrm rot="10800000" flipH="1">
            <a:off x="5324171" y="2436561"/>
            <a:ext cx="3259391" cy="2683356"/>
          </a:xfrm>
          <a:prstGeom prst="curvedConnector3">
            <a:avLst>
              <a:gd name="adj1" fmla="val 50000"/>
            </a:avLst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6D1ECABB-3F34-4F48-8AFA-19CC65BBB413}"/>
              </a:ext>
            </a:extLst>
          </p:cNvPr>
          <p:cNvCxnSpPr>
            <a:cxnSpLocks/>
          </p:cNvCxnSpPr>
          <p:nvPr/>
        </p:nvCxnSpPr>
        <p:spPr>
          <a:xfrm flipH="1" flipV="1">
            <a:off x="5324173" y="2325879"/>
            <a:ext cx="3259392" cy="2845728"/>
          </a:xfrm>
          <a:prstGeom prst="curvedConnector3">
            <a:avLst>
              <a:gd name="adj1" fmla="val 50000"/>
            </a:avLst>
          </a:prstGeom>
          <a:ln w="635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6C4E5BC3-3C3B-784E-A364-11FBA88C024B}"/>
              </a:ext>
            </a:extLst>
          </p:cNvPr>
          <p:cNvCxnSpPr>
            <a:cxnSpLocks/>
          </p:cNvCxnSpPr>
          <p:nvPr/>
        </p:nvCxnSpPr>
        <p:spPr>
          <a:xfrm rot="10800000">
            <a:off x="8583562" y="2445489"/>
            <a:ext cx="3259391" cy="2683356"/>
          </a:xfrm>
          <a:prstGeom prst="curvedConnector3">
            <a:avLst>
              <a:gd name="adj1" fmla="val 50000"/>
            </a:avLst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D2F792E8-30F8-7D44-9CE0-AA783640B14A}"/>
              </a:ext>
            </a:extLst>
          </p:cNvPr>
          <p:cNvCxnSpPr>
            <a:cxnSpLocks/>
          </p:cNvCxnSpPr>
          <p:nvPr/>
        </p:nvCxnSpPr>
        <p:spPr>
          <a:xfrm flipV="1">
            <a:off x="8583559" y="2334807"/>
            <a:ext cx="3259392" cy="2845728"/>
          </a:xfrm>
          <a:prstGeom prst="curvedConnector3">
            <a:avLst>
              <a:gd name="adj1" fmla="val 50000"/>
            </a:avLst>
          </a:prstGeom>
          <a:ln w="635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718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BBD60-E535-4986-AC72-A93C1744B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Barriers Blocking Our Attempts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70FAD-D71B-478E-8F6D-A33F2FA19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#1: </a:t>
            </a:r>
            <a:r>
              <a:rPr lang="en-US" b="1" dirty="0">
                <a:solidFill>
                  <a:srgbClr val="FF0000"/>
                </a:solidFill>
              </a:rPr>
              <a:t>Less automatic</a:t>
            </a:r>
            <a:r>
              <a:rPr lang="en-US" dirty="0"/>
              <a:t> preprocessing, TTV, postprocessing workflow</a:t>
            </a:r>
          </a:p>
          <a:p>
            <a:r>
              <a:rPr lang="en-US" dirty="0"/>
              <a:t>#2: </a:t>
            </a:r>
            <a:r>
              <a:rPr lang="en-US" b="1" dirty="0">
                <a:solidFill>
                  <a:srgbClr val="FF0000"/>
                </a:solidFill>
              </a:rPr>
              <a:t>Untraceable workflow</a:t>
            </a:r>
            <a:r>
              <a:rPr lang="en-US" dirty="0"/>
              <a:t>, </a:t>
            </a:r>
            <a:r>
              <a:rPr lang="en-US" dirty="0" err="1"/>
              <a:t>cann’t</a:t>
            </a:r>
            <a:r>
              <a:rPr lang="en-US" dirty="0"/>
              <a:t> improving learning results</a:t>
            </a:r>
          </a:p>
          <a:p>
            <a:r>
              <a:rPr lang="en-US" dirty="0"/>
              <a:t>#3: </a:t>
            </a:r>
            <a:r>
              <a:rPr lang="en-US" b="1" dirty="0">
                <a:solidFill>
                  <a:srgbClr val="FF0000"/>
                </a:solidFill>
              </a:rPr>
              <a:t>Generalization</a:t>
            </a:r>
            <a:r>
              <a:rPr lang="en-US" dirty="0"/>
              <a:t>: Spatial-temporal limits on the trained models</a:t>
            </a:r>
          </a:p>
          <a:p>
            <a:pPr lvl="1"/>
            <a:r>
              <a:rPr lang="en-US" dirty="0"/>
              <a:t>how to generalize the model: overfitting and underfitting</a:t>
            </a:r>
          </a:p>
          <a:p>
            <a:r>
              <a:rPr lang="en-US" dirty="0"/>
              <a:t>#4: </a:t>
            </a:r>
            <a:r>
              <a:rPr lang="en-US" b="1" dirty="0">
                <a:solidFill>
                  <a:srgbClr val="FF0000"/>
                </a:solidFill>
              </a:rPr>
              <a:t>Scale the model</a:t>
            </a:r>
            <a:r>
              <a:rPr lang="en-US" dirty="0"/>
              <a:t> on big data </a:t>
            </a:r>
            <a:r>
              <a:rPr lang="en-US" altLang="zh-CN" dirty="0"/>
              <a:t>using</a:t>
            </a:r>
            <a:r>
              <a:rPr lang="en-US" dirty="0"/>
              <a:t> integrated computing power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F1F79C-99E3-5F48-921B-19E3B2FEBACE}"/>
              </a:ext>
            </a:extLst>
          </p:cNvPr>
          <p:cNvSpPr txBox="1"/>
          <p:nvPr/>
        </p:nvSpPr>
        <p:spPr>
          <a:xfrm>
            <a:off x="656302" y="4976634"/>
            <a:ext cx="6585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Under the existing deep learning schema.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The barriers probably change when breakthroughs happen in AI field on self- and deductive learning.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35ED1-31F5-4A43-9AB0-301BF85FC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784" y="4797182"/>
            <a:ext cx="1559231" cy="1559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C03DDC-8EFC-0A42-9F36-02B898549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913" y="4797182"/>
            <a:ext cx="1119768" cy="1530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2ECCE-ACB4-B249-9BB9-7315228B8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090" y="5358580"/>
            <a:ext cx="1177413" cy="1177413"/>
          </a:xfrm>
          <a:prstGeom prst="rect">
            <a:avLst/>
          </a:prstGeom>
        </p:spPr>
      </p:pic>
      <p:pic>
        <p:nvPicPr>
          <p:cNvPr id="1026" name="Picture 2" descr="Google">
            <a:extLst>
              <a:ext uri="{FF2B5EF4-FFF2-40B4-BE49-F238E27FC236}">
                <a16:creationId xmlns:a16="http://schemas.microsoft.com/office/drawing/2014/main" id="{74D76849-E17E-1947-A8BF-69B7DEA5C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549" y="5358580"/>
            <a:ext cx="11684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878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948</Words>
  <Application>Microsoft Office PowerPoint</Application>
  <PresentationFormat>Widescreen</PresentationFormat>
  <Paragraphs>165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Roboto</vt:lpstr>
      <vt:lpstr>Arial</vt:lpstr>
      <vt:lpstr>Calibri</vt:lpstr>
      <vt:lpstr>Calibri Light</vt:lpstr>
      <vt:lpstr>Cambria Math</vt:lpstr>
      <vt:lpstr>Georgia</vt:lpstr>
      <vt:lpstr>Times New Roman</vt:lpstr>
      <vt:lpstr>Office Theme</vt:lpstr>
      <vt:lpstr>GeoWeaver: New AI Workflow Management System in New Decade</vt:lpstr>
      <vt:lpstr>Current Progress of AI in Earth System</vt:lpstr>
      <vt:lpstr>Why my AI model not working?</vt:lpstr>
      <vt:lpstr>Why are my AI models not working?</vt:lpstr>
      <vt:lpstr>Why are my AI models not working? - Engineering</vt:lpstr>
      <vt:lpstr>AI Engineering</vt:lpstr>
      <vt:lpstr>AI Engineering Workload Formula (deep learning)</vt:lpstr>
      <vt:lpstr>AI Engineering Curve</vt:lpstr>
      <vt:lpstr>Major Barriers Blocking Our Attempts</vt:lpstr>
      <vt:lpstr>Unsatisfied Needs of Earth Scientists in 2010’s</vt:lpstr>
      <vt:lpstr>New Workflow Management Tool</vt:lpstr>
      <vt:lpstr>GeoWeaver – Our Solution</vt:lpstr>
      <vt:lpstr>PowerPoint Presentation</vt:lpstr>
      <vt:lpstr>GeoWeaver - Demo</vt:lpstr>
      <vt:lpstr>GeoWeaver– A WfMS Live in the Web Browser</vt:lpstr>
      <vt:lpstr>GeoWeaver Capabilities – Processing Workflow</vt:lpstr>
      <vt:lpstr>GeoWeaver Features</vt:lpstr>
      <vt:lpstr>GeoWeaver for Meeting Scientist Needs</vt:lpstr>
      <vt:lpstr>GeoWeaver for Meeting Scientist Needs</vt:lpstr>
      <vt:lpstr>GeoWeaver for Meeting Scientist Needs</vt:lpstr>
      <vt:lpstr>GeoWeaver Benefits</vt:lpstr>
      <vt:lpstr>GeoWeaver - Benefits</vt:lpstr>
      <vt:lpstr>GeoWeaver - Benefits</vt:lpstr>
      <vt:lpstr>Vision of GeoWeaver-managed AI</vt:lpstr>
      <vt:lpstr>Support </vt:lpstr>
      <vt:lpstr>Conclusion</vt:lpstr>
      <vt:lpstr>Thank You!!!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GeoWeaver: New AI Workflow Management System in New Decade</dc:title>
  <dc:creator>Ziheng Sun</dc:creator>
  <cp:lastModifiedBy>Ziheng Sun</cp:lastModifiedBy>
  <cp:revision>353</cp:revision>
  <dcterms:created xsi:type="dcterms:W3CDTF">2020-01-05T06:41:31Z</dcterms:created>
  <dcterms:modified xsi:type="dcterms:W3CDTF">2020-01-16T04:50:14Z</dcterms:modified>
</cp:coreProperties>
</file>