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4" r:id="rId3"/>
    <p:sldId id="260" r:id="rId4"/>
    <p:sldId id="257" r:id="rId5"/>
    <p:sldId id="261" r:id="rId6"/>
    <p:sldId id="263" r:id="rId7"/>
    <p:sldId id="268" r:id="rId8"/>
    <p:sldId id="265" r:id="rId9"/>
    <p:sldId id="259" r:id="rId10"/>
    <p:sldId id="269" r:id="rId11"/>
    <p:sldId id="270" r:id="rId12"/>
    <p:sldId id="271" r:id="rId13"/>
    <p:sldId id="262" r:id="rId14"/>
    <p:sldId id="266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8047" autoAdjust="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2CC49-CC33-4332-88A1-A46BB067BDD1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A3AD0-7AA0-4C5C-A291-3130E370F0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14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https://cropwatch.unl.edu/styles/hero/public/images/hero/2018/center-pivot-irrigation.jpg?itok=hrVg0RW1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A3AD0-7AA0-4C5C-A291-3130E370F0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42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https://www.mdpi.com/1424-8220/19/20/4363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A3AD0-7AA0-4C5C-A291-3130E370F0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79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https://gis.csiss.gmu.edu/GADMFS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A3AD0-7AA0-4C5C-A291-3130E370F0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343A0-F039-4176-AB6A-6B64AE714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6F911F-29F7-46B8-9DA2-2B89BECC65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4D7A7D-8005-485F-8201-183233308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EBFF30-7925-4B49-8717-FC61B0AE2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8BED46-4476-474E-A45F-EF6D46336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6823EE-943B-48FF-BD78-0B981FD532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86665" y="953253"/>
            <a:ext cx="725963" cy="6072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F70498-0E83-4C74-82AE-D23C6FDDE6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503" y="953253"/>
            <a:ext cx="1264263" cy="646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39DBD1-C315-4CF6-9363-E7E2DC03225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260" y="688931"/>
            <a:ext cx="1237911" cy="91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90303-2A3D-4431-B6AE-AB72D3A7165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70" y="841142"/>
            <a:ext cx="719330" cy="71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687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D96B4-C33D-487E-9A5D-FA118EA18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32F5E6-CF25-4E40-BB84-65E77914A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32EA6-ECBB-4C5C-92AE-52085F21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F3646-0E99-4165-8864-C10B750FE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5B9348-8012-49F2-A8F7-C058E69D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974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AF3A1-3ABD-4F93-BE37-442C6F1DBE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533D4-F4D4-4765-842A-846C2894A0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758762-12DC-4227-B55E-37F64A5DB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AE936-1775-4443-ADE0-2AD0E95C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BB1528-0990-4654-8986-B6DC55671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34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22C36-CA36-421D-8D6A-B39969325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1381FC-EC4C-43F8-8E3B-9E6B8B252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2669C-C890-49C5-A8DC-C250E5B6F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9904E-3E0B-4353-A5AC-372D8F81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F83947-BE02-48E0-A62E-B2969EF6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DF6CC2B6-9660-4415-9E65-1A05B16A840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598" y="96726"/>
            <a:ext cx="1095580" cy="80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4DAFF9DE-76B6-4684-B48E-5C3C82066E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221" y="183890"/>
            <a:ext cx="719330" cy="71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1C588-D511-4E92-A9C1-390D69B85F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3859" y="5963047"/>
            <a:ext cx="725963" cy="6072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43AE76-7C00-4EDC-AAEB-402060A1ACA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15" y="5943182"/>
            <a:ext cx="1264263" cy="64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618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44A24-39E3-44EF-A99B-E3B19DE9A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080A4-D692-433B-B8AA-8C704EC63C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66C28-EC26-4D4C-B2B6-424F0A7E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5E7C4-E1B8-4A8C-A83A-B43A0A7E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4878F-5816-4C73-953D-C6203884D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49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09F18-B887-4A00-9D0C-D9F1F1FE2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76720-A63D-44F5-A474-6C34B5F42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6F789F-ACFD-4347-9480-B43F00F61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F0C39F-6B08-4766-83FB-99971F785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21AFE5-2E0A-419B-864C-A7A5B7EE7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A4C7C7-62ED-4180-89AC-BD47D8722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8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7EF4-0EC7-41FC-93A5-FC6356FF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AC5E58-A9AB-4166-A0AA-6048C28EA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91D98B-EADB-4532-9B82-57EDD8F86F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AD79D6-06D7-47BC-A4D9-C8BC8ECAF8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2059A-EADC-46C2-BEF6-262B2D48B5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9FC9728-8D96-4A17-8773-877B0266F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4BBFC2-AF38-4CF1-903F-2DDE49020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2E6FE8-9DFC-42BC-9B34-26B084BCD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79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EF27E-7FFD-45D3-9557-58031AF75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2A6021-9D49-4CCF-AF92-8999417F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02D48B-89FA-45BD-9D96-557ED97F5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471189-F0E4-4A65-A37A-8B7D89AB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18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AFD17-B987-47D1-B2B1-5C6FF0A20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3D81D-4634-401C-BEDE-3356DD236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76212-B48B-4E55-8E13-BE9B4BA25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14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CE8DD-76B1-4751-8CFD-DBFAF822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E15D9-1F9A-4D47-874F-26ECCF078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B71F41-0B34-4991-B20C-18FF76C48D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C91F8A-CE31-45D5-AF39-B9B688A04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F6AA7-1E66-4F45-8242-3E49177A9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C6D2BF-74B8-4E05-81FE-ADB1289B9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89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8BE6E-FC08-4E94-8D92-BB777AF27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1C31FA-ED5D-4DFE-973F-DA59A88E22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6E4C2A-0C21-4D15-B88E-13C86349BA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1CB25-149E-45B5-B215-BCFFFC8883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A1AD66-DB97-418E-8239-85F26799A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6A45E-07E0-448E-8A09-8C9C47D91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798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BB2A68-F3F1-4A7B-BD08-55FDA1A0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326D3B-7CE0-4965-88B4-CDAEFDEFD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0851BB-3C96-4AD9-B889-1CF3A81163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87506-2D74-4C2B-8DE0-4F9A4E34E096}" type="datetimeFigureOut">
              <a:rPr lang="en-US" smtClean="0"/>
              <a:t>1/15/2020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62F8BF-60A8-4FBA-838D-531F84994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7C4276-4F10-4304-82DD-95C3513070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3A794-8293-4366-AFE9-104338622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59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github.com/CSISS/cc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sipfed.github.io/Geoweave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CC052-E8CF-4EFC-9C26-C7D92877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200"/>
            <a:ext cx="9144000" cy="1655762"/>
          </a:xfrm>
        </p:spPr>
        <p:txBody>
          <a:bodyPr>
            <a:normAutofit/>
          </a:bodyPr>
          <a:lstStyle/>
          <a:p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ESIPLab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Geoweaver</a:t>
            </a:r>
            <a:r>
              <a:rPr lang="en-US" altLang="zh-C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Project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2875C3-DAC0-4ABC-9396-4BB1315795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3537"/>
            <a:ext cx="9144000" cy="1912937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Ziheng Sun,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Liping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Di, Annie Burgess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Mason University, ESIP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ESIP Winter, Bethesda, MD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1/8/2020</a:t>
            </a:r>
          </a:p>
        </p:txBody>
      </p:sp>
    </p:spTree>
    <p:extLst>
      <p:ext uri="{BB962C8B-B14F-4D97-AF65-F5344CB8AC3E}">
        <p14:creationId xmlns:p14="http://schemas.microsoft.com/office/powerpoint/2010/main" val="76587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234C-8485-C74A-A217-B398E4E54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A2DA-9AC6-ED48-BE82-9BD1CB40FE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22D242-C8F2-D146-940A-779E62F9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52" y="1920328"/>
            <a:ext cx="6384872" cy="4161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08F650-08EC-D64F-AAE8-972CEFB80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6524" y="1920328"/>
            <a:ext cx="5229121" cy="415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27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454A3-FEA1-ED40-B2A4-AC63115D7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93C69-ABAD-8B48-9790-C5FB71381B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F35C9F-617A-054A-A174-F0A71009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20" y="1825625"/>
            <a:ext cx="11071207" cy="404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95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A2CFE-391E-2F46-BA8C-2B14D0780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4816E-67E0-C245-B0B4-A19D4E87A5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414A26-902F-D343-9AB5-8D67FEDA5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75" t="24423" r="10293" b="18732"/>
          <a:stretch/>
        </p:blipFill>
        <p:spPr>
          <a:xfrm>
            <a:off x="838200" y="1690688"/>
            <a:ext cx="10174357" cy="4918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47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9E02E-5E2C-4646-901C-12DF8555A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2F809-44B7-4EF1-A36A-5AE73BAD01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Google Earth Engine/Google </a:t>
            </a:r>
            <a:r>
              <a:rPr lang="en-US" dirty="0" err="1"/>
              <a:t>Colab</a:t>
            </a:r>
            <a:endParaRPr lang="en-US" dirty="0"/>
          </a:p>
          <a:p>
            <a:r>
              <a:rPr lang="en-US" dirty="0"/>
              <a:t>Amazon ML</a:t>
            </a:r>
          </a:p>
          <a:p>
            <a:r>
              <a:rPr lang="en-US" altLang="zh-CN" dirty="0"/>
              <a:t>Apache Spark ML</a:t>
            </a:r>
          </a:p>
          <a:p>
            <a:r>
              <a:rPr lang="en-US" dirty="0"/>
              <a:t>Apache Spark/</a:t>
            </a:r>
            <a:r>
              <a:rPr lang="en-US" altLang="zh-CN" dirty="0"/>
              <a:t>Hadoop</a:t>
            </a:r>
          </a:p>
          <a:p>
            <a:r>
              <a:rPr lang="en-US" dirty="0"/>
              <a:t>Clustering Platform (Supercomputer)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352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0888D-83BC-4D21-B1D1-4BF97F40E2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Re</a:t>
            </a:r>
            <a:r>
              <a:rPr lang="en-US"/>
              <a:t>sources and Support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EF769-702B-48AC-9628-312B40254B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ESIP Lab</a:t>
            </a:r>
          </a:p>
          <a:p>
            <a:r>
              <a:rPr lang="en-US" dirty="0"/>
              <a:t>NSF </a:t>
            </a:r>
            <a:r>
              <a:rPr lang="en-US" dirty="0" err="1"/>
              <a:t>EarthCube</a:t>
            </a:r>
            <a:r>
              <a:rPr lang="en-US" dirty="0"/>
              <a:t> </a:t>
            </a:r>
            <a:r>
              <a:rPr lang="en-US" dirty="0" err="1"/>
              <a:t>CyberConnector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https://github.com/CSISS/cc</a:t>
            </a:r>
            <a:r>
              <a:rPr lang="en-US" dirty="0"/>
              <a:t> </a:t>
            </a:r>
          </a:p>
          <a:p>
            <a:r>
              <a:rPr lang="en-US" dirty="0"/>
              <a:t>SGCI (Science Gateway Community Institute) Focus Week</a:t>
            </a:r>
          </a:p>
          <a:p>
            <a:pPr lvl="1"/>
            <a:r>
              <a:rPr lang="en-US" b="1" dirty="0"/>
              <a:t>Gateways 2020 will be October 19–21 in Bethesda, Maryland</a:t>
            </a:r>
          </a:p>
          <a:p>
            <a:pPr lvl="1"/>
            <a:r>
              <a:rPr lang="en-US" b="1" dirty="0"/>
              <a:t>PEARC20 will be July 26-30 in Portland, OR</a:t>
            </a:r>
          </a:p>
          <a:p>
            <a:pPr lvl="1"/>
            <a:r>
              <a:rPr lang="en-US" altLang="zh-CN" b="1" dirty="0"/>
              <a:t>Next Focus Week </a:t>
            </a:r>
            <a:r>
              <a:rPr lang="en-US" b="1" dirty="0">
                <a:effectLst/>
              </a:rPr>
              <a:t>June 1-5 at Columbia University in New York, NY</a:t>
            </a:r>
            <a:endParaRPr lang="en-US" b="1" dirty="0"/>
          </a:p>
          <a:p>
            <a:r>
              <a:rPr lang="en-US" dirty="0"/>
              <a:t>SGCI Consulting Services</a:t>
            </a:r>
          </a:p>
          <a:p>
            <a:r>
              <a:rPr lang="en-US" dirty="0"/>
              <a:t>AGU</a:t>
            </a:r>
          </a:p>
        </p:txBody>
      </p:sp>
      <p:pic>
        <p:nvPicPr>
          <p:cNvPr id="3074" name="Picture 2" descr="Image result for NSF">
            <a:extLst>
              <a:ext uri="{FF2B5EF4-FFF2-40B4-BE49-F238E27FC236}">
                <a16:creationId xmlns:a16="http://schemas.microsoft.com/office/drawing/2014/main" id="{78C4A9CA-70C6-49CE-BDE7-E9306328C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1690688"/>
            <a:ext cx="1214437" cy="121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1807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79267D-BFB1-4B29-A7F7-28702356F7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You!!!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4D6EF598-04AE-4FED-8E8B-F0D0BE3F970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9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73563-ADEF-4B3D-9AC0-77D9B1B76D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</a:t>
            </a:r>
            <a:r>
              <a:rPr lang="en-US" altLang="zh-CN" dirty="0"/>
              <a:t>Context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3D379-4373-42F7-B4E3-CDF10F730F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5895975" cy="4802188"/>
          </a:xfrm>
        </p:spPr>
        <p:txBody>
          <a:bodyPr>
            <a:normAutofit/>
          </a:bodyPr>
          <a:lstStyle/>
          <a:p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Complexity of scientific workflows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platforms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servers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operating systems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libraries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software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versions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programming languages</a:t>
            </a:r>
          </a:p>
          <a:p>
            <a:pPr lvl="1"/>
            <a:r>
              <a:rPr lang="en-US" altLang="zh-CN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datasets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formats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Multiple team members</a:t>
            </a:r>
          </a:p>
          <a:p>
            <a:pPr lvl="1"/>
            <a:r>
              <a:rPr lang="en-US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… …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C51039-E679-435E-A102-66641108AE48}"/>
              </a:ext>
            </a:extLst>
          </p:cNvPr>
          <p:cNvSpPr txBox="1">
            <a:spLocks/>
          </p:cNvSpPr>
          <p:nvPr/>
        </p:nvSpPr>
        <p:spPr>
          <a:xfrm>
            <a:off x="6572251" y="1690687"/>
            <a:ext cx="5105400" cy="225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None of the existing workflow systems can satisfy the needs </a:t>
            </a: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0EDC91-2688-493B-A8BA-DD0B61CC0E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442745"/>
              </p:ext>
            </p:extLst>
          </p:nvPr>
        </p:nvGraphicFramePr>
        <p:xfrm>
          <a:off x="7246621" y="2620126"/>
          <a:ext cx="3756660" cy="3221848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3756660">
                  <a:extLst>
                    <a:ext uri="{9D8B030D-6E8A-4147-A177-3AD203B41FA5}">
                      <a16:colId xmlns:a16="http://schemas.microsoft.com/office/drawing/2014/main" val="578766864"/>
                    </a:ext>
                  </a:extLst>
                </a:gridCol>
              </a:tblGrid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Existing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WfMS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9510321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ArcGIS Model Builder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1252797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Apache Taverna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3873306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Kepler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97170104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Cylc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7373018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Galaxy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03472266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Pegasus-WMS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407390"/>
                  </a:ext>
                </a:extLst>
              </a:tr>
              <a:tr h="4027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Apache Airflow</a:t>
                      </a:r>
                      <a:endParaRPr lang="en-US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67179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2781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34AEC-2EFC-4E97-A965-4B8138B81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8" y="365125"/>
            <a:ext cx="9440332" cy="1325563"/>
          </a:xfrm>
        </p:spPr>
        <p:txBody>
          <a:bodyPr>
            <a:normAutofit/>
          </a:bodyPr>
          <a:lstStyle/>
          <a:p>
            <a:r>
              <a:rPr lang="en-US" sz="5400" dirty="0"/>
              <a:t>What is </a:t>
            </a:r>
            <a:r>
              <a:rPr lang="en-US" sz="5400" dirty="0" err="1"/>
              <a:t>GeoWeaver</a:t>
            </a:r>
            <a:r>
              <a:rPr lang="en-US" sz="5400" dirty="0"/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F0330B1-AAAC-427D-8A95-40380162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6124" cy="6858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Graphic 22" descr="Laptop Secure">
            <a:extLst>
              <a:ext uri="{FF2B5EF4-FFF2-40B4-BE49-F238E27FC236}">
                <a16:creationId xmlns:a16="http://schemas.microsoft.com/office/drawing/2014/main" id="{A1131236-AEC9-47E9-A1C6-3CEF68180B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570706"/>
            <a:ext cx="914400" cy="914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7F6CF-706E-46FE-BD8B-4A5998E223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 err="1"/>
              <a:t>GeoWeaver</a:t>
            </a:r>
            <a:r>
              <a:rPr lang="en-US" dirty="0"/>
              <a:t> is a </a:t>
            </a:r>
            <a:r>
              <a:rPr lang="en-US" dirty="0" err="1"/>
              <a:t>ESIPLab</a:t>
            </a:r>
            <a:r>
              <a:rPr lang="en-US" dirty="0"/>
              <a:t>-funded web-based scientific workflow management system.</a:t>
            </a:r>
          </a:p>
          <a:p>
            <a:r>
              <a:rPr lang="en-US" dirty="0"/>
              <a:t>It integrates all the essential capabilities of composing, executing, managing, and disseminating AI workflows on distributed platforms.</a:t>
            </a:r>
          </a:p>
          <a:p>
            <a:r>
              <a:rPr lang="en-US" dirty="0"/>
              <a:t>Work on local machine</a:t>
            </a:r>
            <a:r>
              <a:rPr lang="en-US" altLang="zh-CN" dirty="0"/>
              <a:t>s</a:t>
            </a:r>
            <a:r>
              <a:rPr lang="en-US" dirty="0"/>
              <a:t>!!</a:t>
            </a:r>
          </a:p>
          <a:p>
            <a:r>
              <a:rPr lang="en-US" dirty="0"/>
              <a:t>Open source </a:t>
            </a:r>
            <a:r>
              <a:rPr lang="en-US" dirty="0" err="1"/>
              <a:t>Github</a:t>
            </a:r>
            <a:r>
              <a:rPr lang="en-US" dirty="0"/>
              <a:t> project, MIT license</a:t>
            </a:r>
          </a:p>
          <a:p>
            <a:r>
              <a:rPr lang="en-US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https://esipfed.github.io/Geoweaver/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81193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74BF6-13F7-425E-A49D-6BE1922C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FC4F5-78FB-41B7-B7A9-26FCDF7634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15F521-444C-4021-8819-1A06C3998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9489" y="123844"/>
            <a:ext cx="12914553" cy="646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89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4">
            <a:extLst>
              <a:ext uri="{FF2B5EF4-FFF2-40B4-BE49-F238E27FC236}">
                <a16:creationId xmlns:a16="http://schemas.microsoft.com/office/drawing/2014/main" id="{1BB867FF-FC45-48F7-8104-F89BE54909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226A89-0344-4913-88D8-A25C8334C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/>
              <a:t>Why we build GeoWeaver?</a:t>
            </a:r>
          </a:p>
        </p:txBody>
      </p:sp>
      <p:sp>
        <p:nvSpPr>
          <p:cNvPr id="27" name="Freeform: Shape 16">
            <a:extLst>
              <a:ext uri="{FF2B5EF4-FFF2-40B4-BE49-F238E27FC236}">
                <a16:creationId xmlns:a16="http://schemas.microsoft.com/office/drawing/2014/main" id="{8BB56887-D0D5-4F0C-9E19-7247EB83C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F0BFA-3FA9-450D-BC2B-CAE4F3274D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sz="2600"/>
              <a:t>(1) turning large-scale distributed AI pipelines into manageable modernized workflows;</a:t>
            </a:r>
          </a:p>
          <a:p>
            <a:r>
              <a:rPr lang="en-US" sz="2600"/>
              <a:t>(2) boosting higher utilization ratio of the existing cyberinfrastructures by separating scientists from tedious technical details;</a:t>
            </a:r>
          </a:p>
          <a:p>
            <a:r>
              <a:rPr lang="en-US" sz="2600"/>
              <a:t>(3) enhancing the efficiency of AI model life cycles;</a:t>
            </a:r>
          </a:p>
          <a:p>
            <a:r>
              <a:rPr lang="en-US" sz="2600"/>
              <a:t>(4) enabling the tracking of provenance by recording the execution logs in structured tables to evaluate the quality of the AI results;</a:t>
            </a:r>
          </a:p>
          <a:p>
            <a:r>
              <a:rPr lang="en-US" sz="2600"/>
              <a:t>(5) proof the effectiveness of operationally using large-scale distributed deep learning models in classifying Landsat image time series.</a:t>
            </a:r>
          </a:p>
        </p:txBody>
      </p:sp>
      <p:sp>
        <p:nvSpPr>
          <p:cNvPr id="28" name="Arc 18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V="1">
            <a:off x="555710" y="2183223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38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98ED85F-DCEE-4B50-802E-71A6E3E12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4000"/>
            </a:schemeClr>
          </a:solidFill>
          <a:ln w="127000" cap="sq" cmpd="thinThick">
            <a:solidFill>
              <a:schemeClr val="tx1">
                <a:lumMod val="85000"/>
                <a:lumOff val="15000"/>
                <a:alpha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B35BDB-F683-4F98-B6A0-A27B0D0C3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8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How does GeoWeaver work?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8E35B83-1EC3-4F87-9D54-D8634633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7636" y="1957388"/>
            <a:ext cx="10396728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AF847-A98B-4CE1-B9D1-66890296D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69173"/>
            <a:ext cx="10515600" cy="3659988"/>
          </a:xfrm>
        </p:spPr>
        <p:txBody>
          <a:bodyPr>
            <a:normAutofit/>
          </a:bodyPr>
          <a:lstStyle/>
          <a:p>
            <a:r>
              <a:rPr lang="en-US" sz="1700" b="1"/>
              <a:t>Operating Systems</a:t>
            </a:r>
            <a:r>
              <a:rPr lang="en-US" sz="1700"/>
              <a:t>: Windows, Linux (Debian, Ubuntu), Mac</a:t>
            </a:r>
            <a:endParaRPr lang="en-US" sz="1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Step 1: clone the github repo</a:t>
            </a:r>
          </a:p>
          <a:p>
            <a:pPr marL="0" indent="0">
              <a:buNone/>
            </a:pPr>
            <a:r>
              <a:rPr lang="en-US" sz="17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git clone https://github.com/ESIPFed/Geoweaver.git</a:t>
            </a:r>
          </a:p>
          <a:p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Step 2: enter the folder and start the install</a:t>
            </a:r>
          </a:p>
          <a:p>
            <a:pPr marL="0" indent="0">
              <a:buNone/>
            </a:pPr>
            <a:r>
              <a:rPr lang="en-US" sz="17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cd Geoweaver</a:t>
            </a:r>
          </a:p>
          <a:p>
            <a:pPr marL="0" indent="0">
              <a:buNone/>
            </a:pPr>
            <a:r>
              <a:rPr lang="en-US" sz="17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chmod 755 install-linux.sh</a:t>
            </a:r>
          </a:p>
          <a:p>
            <a:pPr marL="0" indent="0">
              <a:buNone/>
            </a:pPr>
            <a:r>
              <a:rPr lang="en-US" sz="17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./install-linux.sh</a:t>
            </a:r>
          </a:p>
          <a:p>
            <a:r>
              <a:rPr lang="en-US" sz="1700">
                <a:latin typeface="Times New Roman" panose="02020603050405020304" pitchFamily="18" charset="0"/>
                <a:cs typeface="Times New Roman" panose="02020603050405020304" pitchFamily="18" charset="0"/>
              </a:rPr>
              <a:t>Once the script stops, the Geoweaver should already be up and running. Enter URL in browser to open it.</a:t>
            </a:r>
          </a:p>
          <a:p>
            <a:pPr marL="0" indent="0">
              <a:buNone/>
            </a:pPr>
            <a:r>
              <a:rPr lang="en-US" sz="1700">
                <a:highlight>
                  <a:srgbClr val="C0C0C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	http://127.0.0.1:8080/Geoweaver/web/geoweaver</a:t>
            </a:r>
          </a:p>
        </p:txBody>
      </p:sp>
    </p:spTree>
    <p:extLst>
      <p:ext uri="{BB962C8B-B14F-4D97-AF65-F5344CB8AC3E}">
        <p14:creationId xmlns:p14="http://schemas.microsoft.com/office/powerpoint/2010/main" val="3995447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1F03F9-6926-4F00-9C67-9223AA3F3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B9B85-425D-4B5C-89F5-B28326096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11A7954-B856-4BEC-88C7-87AB1CFC8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303"/>
            <a:ext cx="12192000" cy="622501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CE1164B-2EA5-431A-A8A6-CF177A48C8B8}"/>
              </a:ext>
            </a:extLst>
          </p:cNvPr>
          <p:cNvSpPr txBox="1">
            <a:spLocks/>
          </p:cNvSpPr>
          <p:nvPr/>
        </p:nvSpPr>
        <p:spPr>
          <a:xfrm>
            <a:off x="432847" y="72894"/>
            <a:ext cx="10515600" cy="5964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/>
              <a:t>GeoWeaver - Demo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476428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0B838-CBFD-4B6B-961B-5FD427515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57E41-AC3F-4B46-9823-4C2D67B1D8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Geoweaver</a:t>
            </a:r>
            <a:r>
              <a:rPr lang="en-US" dirty="0"/>
              <a:t> will:</a:t>
            </a:r>
          </a:p>
          <a:p>
            <a:pPr lvl="1"/>
            <a:r>
              <a:rPr lang="en-US" dirty="0"/>
              <a:t>automate pre-/post- processing of deep learning</a:t>
            </a:r>
          </a:p>
          <a:p>
            <a:pPr lvl="1"/>
            <a:r>
              <a:rPr lang="en-US" dirty="0"/>
              <a:t>enable large dataset processing for small groups</a:t>
            </a:r>
          </a:p>
          <a:p>
            <a:pPr lvl="1"/>
            <a:r>
              <a:rPr lang="en-US" dirty="0"/>
              <a:t>enhance the reproducibility and replicability of deep learning workflows</a:t>
            </a:r>
          </a:p>
          <a:p>
            <a:r>
              <a:rPr lang="en-US" dirty="0"/>
              <a:t>Features:</a:t>
            </a:r>
          </a:p>
          <a:p>
            <a:pPr lvl="1"/>
            <a:r>
              <a:rPr lang="en-US" dirty="0"/>
              <a:t>Hybrid workflow</a:t>
            </a:r>
          </a:p>
          <a:p>
            <a:pPr lvl="1"/>
            <a:r>
              <a:rPr lang="en-US" dirty="0"/>
              <a:t>Full accessibility of files</a:t>
            </a:r>
          </a:p>
          <a:p>
            <a:pPr lvl="1"/>
            <a:r>
              <a:rPr lang="en-US" dirty="0"/>
              <a:t>Hidden data flow</a:t>
            </a:r>
          </a:p>
          <a:p>
            <a:pPr lvl="1"/>
            <a:r>
              <a:rPr lang="en-US" dirty="0"/>
              <a:t>Code-machine separation</a:t>
            </a:r>
          </a:p>
          <a:p>
            <a:pPr lvl="1"/>
            <a:r>
              <a:rPr lang="en-US" dirty="0"/>
              <a:t>Process-oriented provenance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9487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1385-6A22-4AB9-AC16-542CAB9A1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/>
              <a:t>Recent Progress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6A1F8-4D52-432F-8F14-86C9F5116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 err="1"/>
              <a:t>Jupyter</a:t>
            </a:r>
            <a:r>
              <a:rPr lang="en-US" dirty="0"/>
              <a:t> Notebook</a:t>
            </a:r>
          </a:p>
          <a:p>
            <a:r>
              <a:rPr lang="en-US" dirty="0" err="1"/>
              <a:t>Pangeo</a:t>
            </a:r>
            <a:endParaRPr lang="en-US" dirty="0"/>
          </a:p>
          <a:p>
            <a:r>
              <a:rPr lang="en-US" dirty="0"/>
              <a:t>Workflow/Process Stop/Resume/Cancel</a:t>
            </a:r>
          </a:p>
          <a:p>
            <a:r>
              <a:rPr lang="en-US" dirty="0"/>
              <a:t>User Management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1370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527</Words>
  <Application>Microsoft Office PowerPoint</Application>
  <PresentationFormat>Widescreen</PresentationFormat>
  <Paragraphs>96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ESIPLab Geoweaver Project</vt:lpstr>
      <vt:lpstr>Background Context</vt:lpstr>
      <vt:lpstr>What is GeoWeaver?</vt:lpstr>
      <vt:lpstr>PowerPoint Presentation</vt:lpstr>
      <vt:lpstr>Why we build GeoWeaver?</vt:lpstr>
      <vt:lpstr>How does GeoWeaver work?</vt:lpstr>
      <vt:lpstr>PowerPoint Presentation</vt:lpstr>
      <vt:lpstr>Benefits</vt:lpstr>
      <vt:lpstr>Recent Progress</vt:lpstr>
      <vt:lpstr>Use Cases</vt:lpstr>
      <vt:lpstr>Use Cases</vt:lpstr>
      <vt:lpstr>Use Case</vt:lpstr>
      <vt:lpstr>Future Work</vt:lpstr>
      <vt:lpstr>Resources and Support</vt:lpstr>
      <vt:lpstr>Thank You!!!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ESIPLab Geoweaver Project</dc:title>
  <dc:creator>Ziheng Sun</dc:creator>
  <cp:lastModifiedBy>Ziheng Sun</cp:lastModifiedBy>
  <cp:revision>46</cp:revision>
  <dcterms:created xsi:type="dcterms:W3CDTF">2020-01-06T05:14:04Z</dcterms:created>
  <dcterms:modified xsi:type="dcterms:W3CDTF">2020-01-16T04:37:52Z</dcterms:modified>
</cp:coreProperties>
</file>