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9" r:id="rId2"/>
  </p:sldIdLst>
  <p:sldSz cx="19202400" cy="24688800"/>
  <p:notesSz cx="6858000" cy="9144000"/>
  <p:defaultTextStyle>
    <a:defPPr>
      <a:defRPr lang="en-US"/>
    </a:defPPr>
    <a:lvl1pPr marL="0" algn="l" defTabSz="2089488" rtl="0" eaLnBrk="1" latinLnBrk="0" hangingPunct="1">
      <a:defRPr sz="4088" kern="1200">
        <a:solidFill>
          <a:schemeClr val="tx1"/>
        </a:solidFill>
        <a:latin typeface="+mn-lt"/>
        <a:ea typeface="+mn-ea"/>
        <a:cs typeface="+mn-cs"/>
      </a:defRPr>
    </a:lvl1pPr>
    <a:lvl2pPr marL="1044744" algn="l" defTabSz="2089488" rtl="0" eaLnBrk="1" latinLnBrk="0" hangingPunct="1">
      <a:defRPr sz="4088" kern="1200">
        <a:solidFill>
          <a:schemeClr val="tx1"/>
        </a:solidFill>
        <a:latin typeface="+mn-lt"/>
        <a:ea typeface="+mn-ea"/>
        <a:cs typeface="+mn-cs"/>
      </a:defRPr>
    </a:lvl2pPr>
    <a:lvl3pPr marL="2089488" algn="l" defTabSz="2089488" rtl="0" eaLnBrk="1" latinLnBrk="0" hangingPunct="1">
      <a:defRPr sz="4088" kern="1200">
        <a:solidFill>
          <a:schemeClr val="tx1"/>
        </a:solidFill>
        <a:latin typeface="+mn-lt"/>
        <a:ea typeface="+mn-ea"/>
        <a:cs typeface="+mn-cs"/>
      </a:defRPr>
    </a:lvl3pPr>
    <a:lvl4pPr marL="3134233" algn="l" defTabSz="2089488" rtl="0" eaLnBrk="1" latinLnBrk="0" hangingPunct="1">
      <a:defRPr sz="4088" kern="1200">
        <a:solidFill>
          <a:schemeClr val="tx1"/>
        </a:solidFill>
        <a:latin typeface="+mn-lt"/>
        <a:ea typeface="+mn-ea"/>
        <a:cs typeface="+mn-cs"/>
      </a:defRPr>
    </a:lvl4pPr>
    <a:lvl5pPr marL="4178977" algn="l" defTabSz="2089488" rtl="0" eaLnBrk="1" latinLnBrk="0" hangingPunct="1">
      <a:defRPr sz="4088" kern="1200">
        <a:solidFill>
          <a:schemeClr val="tx1"/>
        </a:solidFill>
        <a:latin typeface="+mn-lt"/>
        <a:ea typeface="+mn-ea"/>
        <a:cs typeface="+mn-cs"/>
      </a:defRPr>
    </a:lvl5pPr>
    <a:lvl6pPr marL="5223722" algn="l" defTabSz="2089488" rtl="0" eaLnBrk="1" latinLnBrk="0" hangingPunct="1">
      <a:defRPr sz="4088" kern="1200">
        <a:solidFill>
          <a:schemeClr val="tx1"/>
        </a:solidFill>
        <a:latin typeface="+mn-lt"/>
        <a:ea typeface="+mn-ea"/>
        <a:cs typeface="+mn-cs"/>
      </a:defRPr>
    </a:lvl6pPr>
    <a:lvl7pPr marL="6268466" algn="l" defTabSz="2089488" rtl="0" eaLnBrk="1" latinLnBrk="0" hangingPunct="1">
      <a:defRPr sz="4088" kern="1200">
        <a:solidFill>
          <a:schemeClr val="tx1"/>
        </a:solidFill>
        <a:latin typeface="+mn-lt"/>
        <a:ea typeface="+mn-ea"/>
        <a:cs typeface="+mn-cs"/>
      </a:defRPr>
    </a:lvl7pPr>
    <a:lvl8pPr marL="7313210" algn="l" defTabSz="2089488" rtl="0" eaLnBrk="1" latinLnBrk="0" hangingPunct="1">
      <a:defRPr sz="4088" kern="1200">
        <a:solidFill>
          <a:schemeClr val="tx1"/>
        </a:solidFill>
        <a:latin typeface="+mn-lt"/>
        <a:ea typeface="+mn-ea"/>
        <a:cs typeface="+mn-cs"/>
      </a:defRPr>
    </a:lvl8pPr>
    <a:lvl9pPr marL="8357955" algn="l" defTabSz="2089488" rtl="0" eaLnBrk="1" latinLnBrk="0" hangingPunct="1">
      <a:defRPr sz="4088"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5264" userDrawn="1">
          <p15:clr>
            <a:srgbClr val="A4A3A4"/>
          </p15:clr>
        </p15:guide>
        <p15:guide id="2" pos="118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E49B"/>
    <a:srgbClr val="9AEDA1"/>
    <a:srgbClr val="9ADCFE"/>
    <a:srgbClr val="B4ECC7"/>
    <a:srgbClr val="90ECAB"/>
    <a:srgbClr val="56E9EB"/>
    <a:srgbClr val="8EC7FF"/>
    <a:srgbClr val="52D2F7"/>
    <a:srgbClr val="59AFF8"/>
    <a:srgbClr val="55A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33"/>
    <p:restoredTop sz="94709"/>
  </p:normalViewPr>
  <p:slideViewPr>
    <p:cSldViewPr>
      <p:cViewPr>
        <p:scale>
          <a:sx n="271" d="100"/>
          <a:sy n="271" d="100"/>
        </p:scale>
        <p:origin x="12096" y="2200"/>
      </p:cViewPr>
      <p:guideLst>
        <p:guide orient="horz" pos="15264"/>
        <p:guide pos="1180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3302A8-761E-8A43-82E7-36A529F27F52}" type="doc">
      <dgm:prSet loTypeId="urn:microsoft.com/office/officeart/2005/8/layout/process2" loCatId="" qsTypeId="urn:microsoft.com/office/officeart/2005/8/quickstyle/simple1" qsCatId="simple" csTypeId="urn:microsoft.com/office/officeart/2005/8/colors/colorful3" csCatId="colorful" phldr="1"/>
      <dgm:spPr/>
    </dgm:pt>
    <dgm:pt modelId="{FB26369E-4650-DC4B-9338-1DE9FE858B72}">
      <dgm:prSet phldrT="[Text]" custT="1"/>
      <dgm:spPr/>
      <dgm:t>
        <a:bodyPr/>
        <a:lstStyle/>
        <a:p>
          <a:r>
            <a:rPr lang="en-US" sz="1100" dirty="0" smtClean="0">
              <a:latin typeface="Palatino" charset="0"/>
              <a:ea typeface="Palatino" charset="0"/>
              <a:cs typeface="Palatino" charset="0"/>
            </a:rPr>
            <a:t>Diploid and triploid Pacific oysters exposed to heat-stress at 27</a:t>
          </a:r>
          <a:r>
            <a:rPr lang="it-IT" sz="1100" dirty="0" smtClean="0"/>
            <a:t>°C for 24 hours.</a:t>
          </a:r>
          <a:r>
            <a:rPr lang="en-US" sz="1100" dirty="0" smtClean="0">
              <a:latin typeface="Palatino" charset="0"/>
              <a:ea typeface="Palatino" charset="0"/>
              <a:cs typeface="Palatino" charset="0"/>
            </a:rPr>
            <a:t> </a:t>
          </a:r>
          <a:endParaRPr lang="en-US" sz="1100" dirty="0">
            <a:latin typeface="Palatino" charset="0"/>
            <a:ea typeface="Palatino" charset="0"/>
            <a:cs typeface="Palatino" charset="0"/>
          </a:endParaRPr>
        </a:p>
      </dgm:t>
    </dgm:pt>
    <dgm:pt modelId="{1D856A7E-79F3-2947-8530-FD74A0691E93}" type="parTrans" cxnId="{7A281CEE-BF53-454D-AF6D-4B0B19C6B664}">
      <dgm:prSet/>
      <dgm:spPr/>
      <dgm:t>
        <a:bodyPr/>
        <a:lstStyle/>
        <a:p>
          <a:endParaRPr lang="en-US"/>
        </a:p>
      </dgm:t>
    </dgm:pt>
    <dgm:pt modelId="{B7AE66FB-BE4F-844D-8952-C5B4187BAC30}" type="sibTrans" cxnId="{7A281CEE-BF53-454D-AF6D-4B0B19C6B664}">
      <dgm:prSet/>
      <dgm:spPr/>
      <dgm:t>
        <a:bodyPr/>
        <a:lstStyle/>
        <a:p>
          <a:endParaRPr lang="en-US"/>
        </a:p>
      </dgm:t>
    </dgm:pt>
    <dgm:pt modelId="{FAA6E59E-17CA-3B4E-8BDB-D767A15E7F69}">
      <dgm:prSet phldrT="[Text]"/>
      <dgm:spPr/>
      <dgm:t>
        <a:bodyPr/>
        <a:lstStyle/>
        <a:p>
          <a:r>
            <a:rPr lang="en-US" dirty="0" smtClean="0">
              <a:latin typeface="Palatino" charset="0"/>
              <a:ea typeface="Palatino" charset="0"/>
              <a:cs typeface="Palatino" charset="0"/>
            </a:rPr>
            <a:t>Mantle, adductor muscle, and </a:t>
          </a:r>
          <a:r>
            <a:rPr lang="en-US" dirty="0" err="1" smtClean="0">
              <a:latin typeface="Palatino" charset="0"/>
              <a:ea typeface="Palatino" charset="0"/>
              <a:cs typeface="Palatino" charset="0"/>
            </a:rPr>
            <a:t>ctenidia</a:t>
          </a:r>
          <a:r>
            <a:rPr lang="en-US" dirty="0" smtClean="0">
              <a:latin typeface="Palatino" charset="0"/>
              <a:ea typeface="Palatino" charset="0"/>
              <a:cs typeface="Palatino" charset="0"/>
            </a:rPr>
            <a:t> tissue were resected.</a:t>
          </a:r>
          <a:endParaRPr lang="en-US" dirty="0">
            <a:latin typeface="Palatino" charset="0"/>
            <a:ea typeface="Palatino" charset="0"/>
            <a:cs typeface="Palatino" charset="0"/>
          </a:endParaRPr>
        </a:p>
      </dgm:t>
    </dgm:pt>
    <dgm:pt modelId="{991B4A76-3F91-5E49-979A-95E0ADE5E860}" type="parTrans" cxnId="{91BBA5A6-E962-1747-87C0-E91734A653DF}">
      <dgm:prSet/>
      <dgm:spPr/>
      <dgm:t>
        <a:bodyPr/>
        <a:lstStyle/>
        <a:p>
          <a:endParaRPr lang="en-US"/>
        </a:p>
      </dgm:t>
    </dgm:pt>
    <dgm:pt modelId="{270FFFEC-E368-CB48-8B3C-E69506C6ABE4}" type="sibTrans" cxnId="{91BBA5A6-E962-1747-87C0-E91734A653DF}">
      <dgm:prSet/>
      <dgm:spPr/>
      <dgm:t>
        <a:bodyPr/>
        <a:lstStyle/>
        <a:p>
          <a:endParaRPr lang="en-US"/>
        </a:p>
      </dgm:t>
    </dgm:pt>
    <dgm:pt modelId="{9FE21BDA-2B5F-B841-8100-ECBE93B717ED}">
      <dgm:prSet phldrT="[Text]"/>
      <dgm:spPr/>
      <dgm:t>
        <a:bodyPr/>
        <a:lstStyle/>
        <a:p>
          <a:r>
            <a:rPr lang="en-US" dirty="0" smtClean="0">
              <a:latin typeface="Palatino" charset="0"/>
              <a:ea typeface="Palatino" charset="0"/>
              <a:cs typeface="Palatino" charset="0"/>
            </a:rPr>
            <a:t>Epigenetic and expression analyses performed.</a:t>
          </a:r>
          <a:endParaRPr lang="en-US" dirty="0">
            <a:latin typeface="Palatino" charset="0"/>
            <a:ea typeface="Palatino" charset="0"/>
            <a:cs typeface="Palatino" charset="0"/>
          </a:endParaRPr>
        </a:p>
      </dgm:t>
    </dgm:pt>
    <dgm:pt modelId="{6C0B5C4B-77EC-074C-9E25-5A7579228BAF}" type="parTrans" cxnId="{349B1EA1-75CA-4A4E-83A2-28B4219E0224}">
      <dgm:prSet/>
      <dgm:spPr/>
      <dgm:t>
        <a:bodyPr/>
        <a:lstStyle/>
        <a:p>
          <a:endParaRPr lang="en-US"/>
        </a:p>
      </dgm:t>
    </dgm:pt>
    <dgm:pt modelId="{D43AE942-AC2E-2740-8871-61CFD6762F82}" type="sibTrans" cxnId="{349B1EA1-75CA-4A4E-83A2-28B4219E0224}">
      <dgm:prSet/>
      <dgm:spPr/>
      <dgm:t>
        <a:bodyPr/>
        <a:lstStyle/>
        <a:p>
          <a:endParaRPr lang="en-US"/>
        </a:p>
      </dgm:t>
    </dgm:pt>
    <dgm:pt modelId="{D81B16C1-840B-1748-A980-F3FE2E23CA41}">
      <dgm:prSet custT="1"/>
      <dgm:spPr/>
      <dgm:t>
        <a:bodyPr/>
        <a:lstStyle/>
        <a:p>
          <a:r>
            <a:rPr lang="en-US" sz="1100" dirty="0" smtClean="0">
              <a:latin typeface="Palatino" charset="0"/>
              <a:ea typeface="Palatino" charset="0"/>
              <a:cs typeface="Palatino" charset="0"/>
            </a:rPr>
            <a:t>Oysters simultaneously subject to desiccation stress. </a:t>
          </a:r>
          <a:endParaRPr lang="en-US" sz="1100" dirty="0">
            <a:latin typeface="Palatino" charset="0"/>
            <a:ea typeface="Palatino" charset="0"/>
            <a:cs typeface="Palatino" charset="0"/>
          </a:endParaRPr>
        </a:p>
      </dgm:t>
    </dgm:pt>
    <dgm:pt modelId="{5987228F-DCA6-FA4D-BBE2-C6C571C88906}" type="parTrans" cxnId="{28DBA450-AA13-5F4E-83D8-CC018C3A72C0}">
      <dgm:prSet/>
      <dgm:spPr/>
      <dgm:t>
        <a:bodyPr/>
        <a:lstStyle/>
        <a:p>
          <a:endParaRPr lang="en-US"/>
        </a:p>
      </dgm:t>
    </dgm:pt>
    <dgm:pt modelId="{1F20F27B-D520-D643-A9F4-0DA7C4C375EA}" type="sibTrans" cxnId="{28DBA450-AA13-5F4E-83D8-CC018C3A72C0}">
      <dgm:prSet/>
      <dgm:spPr/>
      <dgm:t>
        <a:bodyPr/>
        <a:lstStyle/>
        <a:p>
          <a:endParaRPr lang="en-US"/>
        </a:p>
      </dgm:t>
    </dgm:pt>
    <dgm:pt modelId="{5515F780-3F12-AB4F-BEF7-1B90CDA55452}" type="pres">
      <dgm:prSet presAssocID="{423302A8-761E-8A43-82E7-36A529F27F52}" presName="linearFlow" presStyleCnt="0">
        <dgm:presLayoutVars>
          <dgm:resizeHandles val="exact"/>
        </dgm:presLayoutVars>
      </dgm:prSet>
      <dgm:spPr/>
    </dgm:pt>
    <dgm:pt modelId="{B9839BE5-8767-CD45-9A18-D0FF0834F902}" type="pres">
      <dgm:prSet presAssocID="{FB26369E-4650-DC4B-9338-1DE9FE858B72}" presName="node" presStyleLbl="node1" presStyleIdx="0" presStyleCnt="4" custScaleX="404688" custScaleY="140288" custLinFactNeighborX="-5928" custLinFactNeighborY="22405">
        <dgm:presLayoutVars>
          <dgm:bulletEnabled val="1"/>
        </dgm:presLayoutVars>
      </dgm:prSet>
      <dgm:spPr/>
      <dgm:t>
        <a:bodyPr/>
        <a:lstStyle/>
        <a:p>
          <a:endParaRPr lang="en-US"/>
        </a:p>
      </dgm:t>
    </dgm:pt>
    <dgm:pt modelId="{5525B0AC-1816-F14E-A8BB-DDD991FC0610}" type="pres">
      <dgm:prSet presAssocID="{B7AE66FB-BE4F-844D-8952-C5B4187BAC30}" presName="sibTrans" presStyleLbl="sibTrans2D1" presStyleIdx="0" presStyleCnt="3"/>
      <dgm:spPr/>
      <dgm:t>
        <a:bodyPr/>
        <a:lstStyle/>
        <a:p>
          <a:endParaRPr lang="en-US"/>
        </a:p>
      </dgm:t>
    </dgm:pt>
    <dgm:pt modelId="{E600AF4E-5903-3442-91C9-06DEA94F78C3}" type="pres">
      <dgm:prSet presAssocID="{B7AE66FB-BE4F-844D-8952-C5B4187BAC30}" presName="connectorText" presStyleLbl="sibTrans2D1" presStyleIdx="0" presStyleCnt="3"/>
      <dgm:spPr/>
      <dgm:t>
        <a:bodyPr/>
        <a:lstStyle/>
        <a:p>
          <a:endParaRPr lang="en-US"/>
        </a:p>
      </dgm:t>
    </dgm:pt>
    <dgm:pt modelId="{09BF9F14-2D25-244A-838B-9DEE15D8FDE6}" type="pres">
      <dgm:prSet presAssocID="{D81B16C1-840B-1748-A980-F3FE2E23CA41}" presName="node" presStyleLbl="node1" presStyleIdx="1" presStyleCnt="4" custScaleX="404977">
        <dgm:presLayoutVars>
          <dgm:bulletEnabled val="1"/>
        </dgm:presLayoutVars>
      </dgm:prSet>
      <dgm:spPr/>
      <dgm:t>
        <a:bodyPr/>
        <a:lstStyle/>
        <a:p>
          <a:endParaRPr lang="en-US"/>
        </a:p>
      </dgm:t>
    </dgm:pt>
    <dgm:pt modelId="{85DDFEA4-441C-CF46-8142-333BBFBD1139}" type="pres">
      <dgm:prSet presAssocID="{1F20F27B-D520-D643-A9F4-0DA7C4C375EA}" presName="sibTrans" presStyleLbl="sibTrans2D1" presStyleIdx="1" presStyleCnt="3"/>
      <dgm:spPr/>
      <dgm:t>
        <a:bodyPr/>
        <a:lstStyle/>
        <a:p>
          <a:endParaRPr lang="en-US"/>
        </a:p>
      </dgm:t>
    </dgm:pt>
    <dgm:pt modelId="{EAF0DCBE-D1F5-DE4A-9A3A-0C28F3035285}" type="pres">
      <dgm:prSet presAssocID="{1F20F27B-D520-D643-A9F4-0DA7C4C375EA}" presName="connectorText" presStyleLbl="sibTrans2D1" presStyleIdx="1" presStyleCnt="3"/>
      <dgm:spPr/>
      <dgm:t>
        <a:bodyPr/>
        <a:lstStyle/>
        <a:p>
          <a:endParaRPr lang="en-US"/>
        </a:p>
      </dgm:t>
    </dgm:pt>
    <dgm:pt modelId="{6D1D5E5E-14E7-1541-A0E2-1556AAA4DC6D}" type="pres">
      <dgm:prSet presAssocID="{FAA6E59E-17CA-3B4E-8BDB-D767A15E7F69}" presName="node" presStyleLbl="node1" presStyleIdx="2" presStyleCnt="4" custScaleX="404978">
        <dgm:presLayoutVars>
          <dgm:bulletEnabled val="1"/>
        </dgm:presLayoutVars>
      </dgm:prSet>
      <dgm:spPr/>
      <dgm:t>
        <a:bodyPr/>
        <a:lstStyle/>
        <a:p>
          <a:endParaRPr lang="en-US"/>
        </a:p>
      </dgm:t>
    </dgm:pt>
    <dgm:pt modelId="{0CD0690E-F5A9-1F47-A126-D4661678EC8C}" type="pres">
      <dgm:prSet presAssocID="{270FFFEC-E368-CB48-8B3C-E69506C6ABE4}" presName="sibTrans" presStyleLbl="sibTrans2D1" presStyleIdx="2" presStyleCnt="3"/>
      <dgm:spPr/>
      <dgm:t>
        <a:bodyPr/>
        <a:lstStyle/>
        <a:p>
          <a:endParaRPr lang="en-US"/>
        </a:p>
      </dgm:t>
    </dgm:pt>
    <dgm:pt modelId="{81C7D269-E08A-0D4E-9648-DE1D5D40643D}" type="pres">
      <dgm:prSet presAssocID="{270FFFEC-E368-CB48-8B3C-E69506C6ABE4}" presName="connectorText" presStyleLbl="sibTrans2D1" presStyleIdx="2" presStyleCnt="3"/>
      <dgm:spPr/>
      <dgm:t>
        <a:bodyPr/>
        <a:lstStyle/>
        <a:p>
          <a:endParaRPr lang="en-US"/>
        </a:p>
      </dgm:t>
    </dgm:pt>
    <dgm:pt modelId="{F39A8B8E-62B2-3F44-9380-034256AE17E4}" type="pres">
      <dgm:prSet presAssocID="{9FE21BDA-2B5F-B841-8100-ECBE93B717ED}" presName="node" presStyleLbl="node1" presStyleIdx="3" presStyleCnt="4" custScaleX="404978">
        <dgm:presLayoutVars>
          <dgm:bulletEnabled val="1"/>
        </dgm:presLayoutVars>
      </dgm:prSet>
      <dgm:spPr/>
      <dgm:t>
        <a:bodyPr/>
        <a:lstStyle/>
        <a:p>
          <a:endParaRPr lang="en-US"/>
        </a:p>
      </dgm:t>
    </dgm:pt>
  </dgm:ptLst>
  <dgm:cxnLst>
    <dgm:cxn modelId="{A64F900B-C2E9-6F4F-A733-F9B54290A47F}" type="presOf" srcId="{270FFFEC-E368-CB48-8B3C-E69506C6ABE4}" destId="{0CD0690E-F5A9-1F47-A126-D4661678EC8C}" srcOrd="0" destOrd="0" presId="urn:microsoft.com/office/officeart/2005/8/layout/process2"/>
    <dgm:cxn modelId="{187605F7-A17A-B441-A909-0C69EF4DA035}" type="presOf" srcId="{FB26369E-4650-DC4B-9338-1DE9FE858B72}" destId="{B9839BE5-8767-CD45-9A18-D0FF0834F902}" srcOrd="0" destOrd="0" presId="urn:microsoft.com/office/officeart/2005/8/layout/process2"/>
    <dgm:cxn modelId="{349B1EA1-75CA-4A4E-83A2-28B4219E0224}" srcId="{423302A8-761E-8A43-82E7-36A529F27F52}" destId="{9FE21BDA-2B5F-B841-8100-ECBE93B717ED}" srcOrd="3" destOrd="0" parTransId="{6C0B5C4B-77EC-074C-9E25-5A7579228BAF}" sibTransId="{D43AE942-AC2E-2740-8871-61CFD6762F82}"/>
    <dgm:cxn modelId="{C619CEB5-6F98-C34C-8EC7-E50072194F23}" type="presOf" srcId="{270FFFEC-E368-CB48-8B3C-E69506C6ABE4}" destId="{81C7D269-E08A-0D4E-9648-DE1D5D40643D}" srcOrd="1" destOrd="0" presId="urn:microsoft.com/office/officeart/2005/8/layout/process2"/>
    <dgm:cxn modelId="{28DBA450-AA13-5F4E-83D8-CC018C3A72C0}" srcId="{423302A8-761E-8A43-82E7-36A529F27F52}" destId="{D81B16C1-840B-1748-A980-F3FE2E23CA41}" srcOrd="1" destOrd="0" parTransId="{5987228F-DCA6-FA4D-BBE2-C6C571C88906}" sibTransId="{1F20F27B-D520-D643-A9F4-0DA7C4C375EA}"/>
    <dgm:cxn modelId="{989D95F9-ED0E-8D4D-9AAC-2F9024B2E5AE}" type="presOf" srcId="{FAA6E59E-17CA-3B4E-8BDB-D767A15E7F69}" destId="{6D1D5E5E-14E7-1541-A0E2-1556AAA4DC6D}" srcOrd="0" destOrd="0" presId="urn:microsoft.com/office/officeart/2005/8/layout/process2"/>
    <dgm:cxn modelId="{AAE83F32-E968-1845-BF59-E9967B8EABF7}" type="presOf" srcId="{423302A8-761E-8A43-82E7-36A529F27F52}" destId="{5515F780-3F12-AB4F-BEF7-1B90CDA55452}" srcOrd="0" destOrd="0" presId="urn:microsoft.com/office/officeart/2005/8/layout/process2"/>
    <dgm:cxn modelId="{7A281CEE-BF53-454D-AF6D-4B0B19C6B664}" srcId="{423302A8-761E-8A43-82E7-36A529F27F52}" destId="{FB26369E-4650-DC4B-9338-1DE9FE858B72}" srcOrd="0" destOrd="0" parTransId="{1D856A7E-79F3-2947-8530-FD74A0691E93}" sibTransId="{B7AE66FB-BE4F-844D-8952-C5B4187BAC30}"/>
    <dgm:cxn modelId="{DE2401B8-053B-1F4A-AC80-113BC8F767F3}" type="presOf" srcId="{B7AE66FB-BE4F-844D-8952-C5B4187BAC30}" destId="{E600AF4E-5903-3442-91C9-06DEA94F78C3}" srcOrd="1" destOrd="0" presId="urn:microsoft.com/office/officeart/2005/8/layout/process2"/>
    <dgm:cxn modelId="{ADFC83BD-E673-414C-81BE-FA7951184617}" type="presOf" srcId="{1F20F27B-D520-D643-A9F4-0DA7C4C375EA}" destId="{85DDFEA4-441C-CF46-8142-333BBFBD1139}" srcOrd="0" destOrd="0" presId="urn:microsoft.com/office/officeart/2005/8/layout/process2"/>
    <dgm:cxn modelId="{CF1DF0EF-14B3-FE46-AE30-EA07D07BE255}" type="presOf" srcId="{9FE21BDA-2B5F-B841-8100-ECBE93B717ED}" destId="{F39A8B8E-62B2-3F44-9380-034256AE17E4}" srcOrd="0" destOrd="0" presId="urn:microsoft.com/office/officeart/2005/8/layout/process2"/>
    <dgm:cxn modelId="{91BBA5A6-E962-1747-87C0-E91734A653DF}" srcId="{423302A8-761E-8A43-82E7-36A529F27F52}" destId="{FAA6E59E-17CA-3B4E-8BDB-D767A15E7F69}" srcOrd="2" destOrd="0" parTransId="{991B4A76-3F91-5E49-979A-95E0ADE5E860}" sibTransId="{270FFFEC-E368-CB48-8B3C-E69506C6ABE4}"/>
    <dgm:cxn modelId="{C25F5729-3B1D-5444-AED6-CC2B4F199841}" type="presOf" srcId="{1F20F27B-D520-D643-A9F4-0DA7C4C375EA}" destId="{EAF0DCBE-D1F5-DE4A-9A3A-0C28F3035285}" srcOrd="1" destOrd="0" presId="urn:microsoft.com/office/officeart/2005/8/layout/process2"/>
    <dgm:cxn modelId="{96722F0A-C92A-9C4C-A760-DF9B10BA8458}" type="presOf" srcId="{D81B16C1-840B-1748-A980-F3FE2E23CA41}" destId="{09BF9F14-2D25-244A-838B-9DEE15D8FDE6}" srcOrd="0" destOrd="0" presId="urn:microsoft.com/office/officeart/2005/8/layout/process2"/>
    <dgm:cxn modelId="{0AF36FE5-48B5-A743-94E0-7CC773DEB044}" type="presOf" srcId="{B7AE66FB-BE4F-844D-8952-C5B4187BAC30}" destId="{5525B0AC-1816-F14E-A8BB-DDD991FC0610}" srcOrd="0" destOrd="0" presId="urn:microsoft.com/office/officeart/2005/8/layout/process2"/>
    <dgm:cxn modelId="{682F220E-B996-3E4D-A242-32E6CF2532E8}" type="presParOf" srcId="{5515F780-3F12-AB4F-BEF7-1B90CDA55452}" destId="{B9839BE5-8767-CD45-9A18-D0FF0834F902}" srcOrd="0" destOrd="0" presId="urn:microsoft.com/office/officeart/2005/8/layout/process2"/>
    <dgm:cxn modelId="{3DAD8209-A503-6B45-84A9-8B7C9229E557}" type="presParOf" srcId="{5515F780-3F12-AB4F-BEF7-1B90CDA55452}" destId="{5525B0AC-1816-F14E-A8BB-DDD991FC0610}" srcOrd="1" destOrd="0" presId="urn:microsoft.com/office/officeart/2005/8/layout/process2"/>
    <dgm:cxn modelId="{19175AD8-2852-3648-A47E-EDD7B0560AA7}" type="presParOf" srcId="{5525B0AC-1816-F14E-A8BB-DDD991FC0610}" destId="{E600AF4E-5903-3442-91C9-06DEA94F78C3}" srcOrd="0" destOrd="0" presId="urn:microsoft.com/office/officeart/2005/8/layout/process2"/>
    <dgm:cxn modelId="{9C5D938C-F1CA-FF47-A0DA-9B0ED008B540}" type="presParOf" srcId="{5515F780-3F12-AB4F-BEF7-1B90CDA55452}" destId="{09BF9F14-2D25-244A-838B-9DEE15D8FDE6}" srcOrd="2" destOrd="0" presId="urn:microsoft.com/office/officeart/2005/8/layout/process2"/>
    <dgm:cxn modelId="{7EDD3F02-4C15-2341-9504-E8B94D4A2F9E}" type="presParOf" srcId="{5515F780-3F12-AB4F-BEF7-1B90CDA55452}" destId="{85DDFEA4-441C-CF46-8142-333BBFBD1139}" srcOrd="3" destOrd="0" presId="urn:microsoft.com/office/officeart/2005/8/layout/process2"/>
    <dgm:cxn modelId="{89D76CD1-D18B-E046-B65B-B1F7458D50B2}" type="presParOf" srcId="{85DDFEA4-441C-CF46-8142-333BBFBD1139}" destId="{EAF0DCBE-D1F5-DE4A-9A3A-0C28F3035285}" srcOrd="0" destOrd="0" presId="urn:microsoft.com/office/officeart/2005/8/layout/process2"/>
    <dgm:cxn modelId="{044FA449-F5F3-8942-B1FD-6F794CFC10DC}" type="presParOf" srcId="{5515F780-3F12-AB4F-BEF7-1B90CDA55452}" destId="{6D1D5E5E-14E7-1541-A0E2-1556AAA4DC6D}" srcOrd="4" destOrd="0" presId="urn:microsoft.com/office/officeart/2005/8/layout/process2"/>
    <dgm:cxn modelId="{49CAAB96-2DCE-D443-B014-28396A9C0A94}" type="presParOf" srcId="{5515F780-3F12-AB4F-BEF7-1B90CDA55452}" destId="{0CD0690E-F5A9-1F47-A126-D4661678EC8C}" srcOrd="5" destOrd="0" presId="urn:microsoft.com/office/officeart/2005/8/layout/process2"/>
    <dgm:cxn modelId="{AD75CB42-FF61-C44A-B7AD-8831EA5B4654}" type="presParOf" srcId="{0CD0690E-F5A9-1F47-A126-D4661678EC8C}" destId="{81C7D269-E08A-0D4E-9648-DE1D5D40643D}" srcOrd="0" destOrd="0" presId="urn:microsoft.com/office/officeart/2005/8/layout/process2"/>
    <dgm:cxn modelId="{486DB058-7F38-8347-A1A2-C11D94576DFD}" type="presParOf" srcId="{5515F780-3F12-AB4F-BEF7-1B90CDA55452}" destId="{F39A8B8E-62B2-3F44-9380-034256AE17E4}" srcOrd="6" destOrd="0" presId="urn:microsoft.com/office/officeart/2005/8/layout/process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39BE5-8767-CD45-9A18-D0FF0834F902}">
      <dsp:nvSpPr>
        <dsp:cNvPr id="0" name=""/>
        <dsp:cNvSpPr/>
      </dsp:nvSpPr>
      <dsp:spPr>
        <a:xfrm>
          <a:off x="0" y="51438"/>
          <a:ext cx="4310936" cy="60772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latin typeface="Palatino" charset="0"/>
              <a:ea typeface="Palatino" charset="0"/>
              <a:cs typeface="Palatino" charset="0"/>
            </a:rPr>
            <a:t>Diploid and triploid Pacific oysters exposed to heat-stress at 27</a:t>
          </a:r>
          <a:r>
            <a:rPr lang="it-IT" sz="1100" kern="1200" dirty="0" smtClean="0"/>
            <a:t>°C for 24 hours.</a:t>
          </a:r>
          <a:r>
            <a:rPr lang="en-US" sz="1100" kern="1200" dirty="0" smtClean="0">
              <a:latin typeface="Palatino" charset="0"/>
              <a:ea typeface="Palatino" charset="0"/>
              <a:cs typeface="Palatino" charset="0"/>
            </a:rPr>
            <a:t> </a:t>
          </a:r>
          <a:endParaRPr lang="en-US" sz="1100" kern="1200" dirty="0">
            <a:latin typeface="Palatino" charset="0"/>
            <a:ea typeface="Palatino" charset="0"/>
            <a:cs typeface="Palatino" charset="0"/>
          </a:endParaRPr>
        </a:p>
      </dsp:txBody>
      <dsp:txXfrm>
        <a:off x="17800" y="69238"/>
        <a:ext cx="4275336" cy="572129"/>
      </dsp:txXfrm>
    </dsp:sp>
    <dsp:sp modelId="{5525B0AC-1816-F14E-A8BB-DDD991FC0610}">
      <dsp:nvSpPr>
        <dsp:cNvPr id="0" name=""/>
        <dsp:cNvSpPr/>
      </dsp:nvSpPr>
      <dsp:spPr>
        <a:xfrm rot="5392315">
          <a:off x="2093308" y="645733"/>
          <a:ext cx="126053" cy="19494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rot="-5400000">
        <a:off x="2097811" y="680176"/>
        <a:ext cx="116964" cy="88237"/>
      </dsp:txXfrm>
    </dsp:sp>
    <dsp:sp modelId="{09BF9F14-2D25-244A-838B-9DEE15D8FDE6}">
      <dsp:nvSpPr>
        <dsp:cNvPr id="0" name=""/>
        <dsp:cNvSpPr/>
      </dsp:nvSpPr>
      <dsp:spPr>
        <a:xfrm>
          <a:off x="0" y="827239"/>
          <a:ext cx="4314015" cy="433201"/>
        </a:xfrm>
        <a:prstGeom prst="roundRect">
          <a:avLst>
            <a:gd name="adj" fmla="val 10000"/>
          </a:avLst>
        </a:prstGeom>
        <a:solidFill>
          <a:schemeClr val="accent3">
            <a:hueOff val="3750089"/>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latin typeface="Palatino" charset="0"/>
              <a:ea typeface="Palatino" charset="0"/>
              <a:cs typeface="Palatino" charset="0"/>
            </a:rPr>
            <a:t>Oysters simultaneously subject to desiccation stress. </a:t>
          </a:r>
          <a:endParaRPr lang="en-US" sz="1100" kern="1200" dirty="0">
            <a:latin typeface="Palatino" charset="0"/>
            <a:ea typeface="Palatino" charset="0"/>
            <a:cs typeface="Palatino" charset="0"/>
          </a:endParaRPr>
        </a:p>
      </dsp:txBody>
      <dsp:txXfrm>
        <a:off x="12688" y="839927"/>
        <a:ext cx="4288639" cy="407825"/>
      </dsp:txXfrm>
    </dsp:sp>
    <dsp:sp modelId="{85DDFEA4-441C-CF46-8142-333BBFBD1139}">
      <dsp:nvSpPr>
        <dsp:cNvPr id="0" name=""/>
        <dsp:cNvSpPr/>
      </dsp:nvSpPr>
      <dsp:spPr>
        <a:xfrm rot="5400000">
          <a:off x="2075782" y="1271271"/>
          <a:ext cx="162450" cy="194940"/>
        </a:xfrm>
        <a:prstGeom prst="rightArrow">
          <a:avLst>
            <a:gd name="adj1" fmla="val 60000"/>
            <a:gd name="adj2" fmla="val 50000"/>
          </a:avLst>
        </a:prstGeom>
        <a:solidFill>
          <a:schemeClr val="accent3">
            <a:hueOff val="5625133"/>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098526" y="1287516"/>
        <a:ext cx="116964" cy="113715"/>
      </dsp:txXfrm>
    </dsp:sp>
    <dsp:sp modelId="{6D1D5E5E-14E7-1541-A0E2-1556AAA4DC6D}">
      <dsp:nvSpPr>
        <dsp:cNvPr id="0" name=""/>
        <dsp:cNvSpPr/>
      </dsp:nvSpPr>
      <dsp:spPr>
        <a:xfrm>
          <a:off x="-5" y="1477041"/>
          <a:ext cx="4314025" cy="433201"/>
        </a:xfrm>
        <a:prstGeom prst="roundRect">
          <a:avLst>
            <a:gd name="adj" fmla="val 10000"/>
          </a:avLst>
        </a:prstGeom>
        <a:solidFill>
          <a:schemeClr val="accent3">
            <a:hueOff val="7500177"/>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latin typeface="Palatino" charset="0"/>
              <a:ea typeface="Palatino" charset="0"/>
              <a:cs typeface="Palatino" charset="0"/>
            </a:rPr>
            <a:t>Mantle, adductor muscle, and </a:t>
          </a:r>
          <a:r>
            <a:rPr lang="en-US" sz="1100" kern="1200" dirty="0" err="1" smtClean="0">
              <a:latin typeface="Palatino" charset="0"/>
              <a:ea typeface="Palatino" charset="0"/>
              <a:cs typeface="Palatino" charset="0"/>
            </a:rPr>
            <a:t>ctenidia</a:t>
          </a:r>
          <a:r>
            <a:rPr lang="en-US" sz="1100" kern="1200" dirty="0" smtClean="0">
              <a:latin typeface="Palatino" charset="0"/>
              <a:ea typeface="Palatino" charset="0"/>
              <a:cs typeface="Palatino" charset="0"/>
            </a:rPr>
            <a:t> tissue were resected.</a:t>
          </a:r>
          <a:endParaRPr lang="en-US" sz="1100" kern="1200" dirty="0">
            <a:latin typeface="Palatino" charset="0"/>
            <a:ea typeface="Palatino" charset="0"/>
            <a:cs typeface="Palatino" charset="0"/>
          </a:endParaRPr>
        </a:p>
      </dsp:txBody>
      <dsp:txXfrm>
        <a:off x="12683" y="1489729"/>
        <a:ext cx="4288649" cy="407825"/>
      </dsp:txXfrm>
    </dsp:sp>
    <dsp:sp modelId="{0CD0690E-F5A9-1F47-A126-D4661678EC8C}">
      <dsp:nvSpPr>
        <dsp:cNvPr id="0" name=""/>
        <dsp:cNvSpPr/>
      </dsp:nvSpPr>
      <dsp:spPr>
        <a:xfrm rot="5400000">
          <a:off x="2075782" y="1921073"/>
          <a:ext cx="162450" cy="194940"/>
        </a:xfrm>
        <a:prstGeom prst="rightArrow">
          <a:avLst>
            <a:gd name="adj1" fmla="val 60000"/>
            <a:gd name="adj2" fmla="val 50000"/>
          </a:avLst>
        </a:prstGeom>
        <a:solidFill>
          <a:schemeClr val="accent3">
            <a:hueOff val="11250266"/>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098526" y="1937318"/>
        <a:ext cx="116964" cy="113715"/>
      </dsp:txXfrm>
    </dsp:sp>
    <dsp:sp modelId="{F39A8B8E-62B2-3F44-9380-034256AE17E4}">
      <dsp:nvSpPr>
        <dsp:cNvPr id="0" name=""/>
        <dsp:cNvSpPr/>
      </dsp:nvSpPr>
      <dsp:spPr>
        <a:xfrm>
          <a:off x="-5" y="2126844"/>
          <a:ext cx="4314025" cy="433201"/>
        </a:xfrm>
        <a:prstGeom prst="roundRect">
          <a:avLst>
            <a:gd name="adj" fmla="val 10000"/>
          </a:avLst>
        </a:prstGeom>
        <a:solidFill>
          <a:schemeClr val="accent3">
            <a:hueOff val="11250266"/>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latin typeface="Palatino" charset="0"/>
              <a:ea typeface="Palatino" charset="0"/>
              <a:cs typeface="Palatino" charset="0"/>
            </a:rPr>
            <a:t>Epigenetic and expression analyses performed.</a:t>
          </a:r>
          <a:endParaRPr lang="en-US" sz="1100" kern="1200" dirty="0">
            <a:latin typeface="Palatino" charset="0"/>
            <a:ea typeface="Palatino" charset="0"/>
            <a:cs typeface="Palatino" charset="0"/>
          </a:endParaRPr>
        </a:p>
      </dsp:txBody>
      <dsp:txXfrm>
        <a:off x="12683" y="2139532"/>
        <a:ext cx="4288649" cy="4078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27B708-2555-834C-97B8-35CDF758D659}" type="datetimeFigureOut">
              <a:rPr lang="en-US" smtClean="0"/>
              <a:t>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314C12-B17B-E54E-8510-11A7CCA69E63}" type="slidenum">
              <a:rPr lang="en-US" smtClean="0"/>
              <a:t>‹#›</a:t>
            </a:fld>
            <a:endParaRPr lang="en-US"/>
          </a:p>
        </p:txBody>
      </p:sp>
    </p:spTree>
    <p:extLst>
      <p:ext uri="{BB962C8B-B14F-4D97-AF65-F5344CB8AC3E}">
        <p14:creationId xmlns:p14="http://schemas.microsoft.com/office/powerpoint/2010/main" val="3423355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3B851-C8B8-C84C-9C87-AB6A30704C87}" type="datetimeFigureOut">
              <a:rPr lang="en-US" smtClean="0"/>
              <a:t>3/20/19</a:t>
            </a:fld>
            <a:endParaRPr lang="en-US"/>
          </a:p>
        </p:txBody>
      </p:sp>
      <p:sp>
        <p:nvSpPr>
          <p:cNvPr id="4" name="Slide Image Placeholder 3"/>
          <p:cNvSpPr>
            <a:spLocks noGrp="1" noRot="1" noChangeAspect="1"/>
          </p:cNvSpPr>
          <p:nvPr>
            <p:ph type="sldImg" idx="2"/>
          </p:nvPr>
        </p:nvSpPr>
        <p:spPr>
          <a:xfrm>
            <a:off x="2228850" y="1143000"/>
            <a:ext cx="2400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A5060-FA50-1A48-8A18-0667EB908B48}" type="slidenum">
              <a:rPr lang="en-US" smtClean="0"/>
              <a:t>‹#›</a:t>
            </a:fld>
            <a:endParaRPr lang="en-US"/>
          </a:p>
        </p:txBody>
      </p:sp>
    </p:spTree>
    <p:extLst>
      <p:ext uri="{BB962C8B-B14F-4D97-AF65-F5344CB8AC3E}">
        <p14:creationId xmlns:p14="http://schemas.microsoft.com/office/powerpoint/2010/main" val="109099747"/>
      </p:ext>
    </p:extLst>
  </p:cSld>
  <p:clrMap bg1="lt1" tx1="dk1" bg2="lt2" tx2="dk2" accent1="accent1" accent2="accent2" accent3="accent3" accent4="accent4" accent5="accent5" accent6="accent6" hlink="hlink" folHlink="folHlink"/>
  <p:notesStyle>
    <a:lvl1pPr marL="0" algn="l" defTabSz="812638" rtl="0" eaLnBrk="1" latinLnBrk="0" hangingPunct="1">
      <a:defRPr sz="1067" kern="1200">
        <a:solidFill>
          <a:schemeClr val="tx1"/>
        </a:solidFill>
        <a:latin typeface="+mn-lt"/>
        <a:ea typeface="+mn-ea"/>
        <a:cs typeface="+mn-cs"/>
      </a:defRPr>
    </a:lvl1pPr>
    <a:lvl2pPr marL="406318" algn="l" defTabSz="812638" rtl="0" eaLnBrk="1" latinLnBrk="0" hangingPunct="1">
      <a:defRPr sz="1067" kern="1200">
        <a:solidFill>
          <a:schemeClr val="tx1"/>
        </a:solidFill>
        <a:latin typeface="+mn-lt"/>
        <a:ea typeface="+mn-ea"/>
        <a:cs typeface="+mn-cs"/>
      </a:defRPr>
    </a:lvl2pPr>
    <a:lvl3pPr marL="812638" algn="l" defTabSz="812638" rtl="0" eaLnBrk="1" latinLnBrk="0" hangingPunct="1">
      <a:defRPr sz="1067" kern="1200">
        <a:solidFill>
          <a:schemeClr val="tx1"/>
        </a:solidFill>
        <a:latin typeface="+mn-lt"/>
        <a:ea typeface="+mn-ea"/>
        <a:cs typeface="+mn-cs"/>
      </a:defRPr>
    </a:lvl3pPr>
    <a:lvl4pPr marL="1218956" algn="l" defTabSz="812638" rtl="0" eaLnBrk="1" latinLnBrk="0" hangingPunct="1">
      <a:defRPr sz="1067" kern="1200">
        <a:solidFill>
          <a:schemeClr val="tx1"/>
        </a:solidFill>
        <a:latin typeface="+mn-lt"/>
        <a:ea typeface="+mn-ea"/>
        <a:cs typeface="+mn-cs"/>
      </a:defRPr>
    </a:lvl4pPr>
    <a:lvl5pPr marL="1625275" algn="l" defTabSz="812638" rtl="0" eaLnBrk="1" latinLnBrk="0" hangingPunct="1">
      <a:defRPr sz="1067" kern="1200">
        <a:solidFill>
          <a:schemeClr val="tx1"/>
        </a:solidFill>
        <a:latin typeface="+mn-lt"/>
        <a:ea typeface="+mn-ea"/>
        <a:cs typeface="+mn-cs"/>
      </a:defRPr>
    </a:lvl5pPr>
    <a:lvl6pPr marL="2031594" algn="l" defTabSz="812638" rtl="0" eaLnBrk="1" latinLnBrk="0" hangingPunct="1">
      <a:defRPr sz="1067" kern="1200">
        <a:solidFill>
          <a:schemeClr val="tx1"/>
        </a:solidFill>
        <a:latin typeface="+mn-lt"/>
        <a:ea typeface="+mn-ea"/>
        <a:cs typeface="+mn-cs"/>
      </a:defRPr>
    </a:lvl6pPr>
    <a:lvl7pPr marL="2437913" algn="l" defTabSz="812638" rtl="0" eaLnBrk="1" latinLnBrk="0" hangingPunct="1">
      <a:defRPr sz="1067" kern="1200">
        <a:solidFill>
          <a:schemeClr val="tx1"/>
        </a:solidFill>
        <a:latin typeface="+mn-lt"/>
        <a:ea typeface="+mn-ea"/>
        <a:cs typeface="+mn-cs"/>
      </a:defRPr>
    </a:lvl7pPr>
    <a:lvl8pPr marL="2844232" algn="l" defTabSz="812638" rtl="0" eaLnBrk="1" latinLnBrk="0" hangingPunct="1">
      <a:defRPr sz="1067" kern="1200">
        <a:solidFill>
          <a:schemeClr val="tx1"/>
        </a:solidFill>
        <a:latin typeface="+mn-lt"/>
        <a:ea typeface="+mn-ea"/>
        <a:cs typeface="+mn-cs"/>
      </a:defRPr>
    </a:lvl8pPr>
    <a:lvl9pPr marL="3250550" algn="l" defTabSz="812638" rtl="0" eaLnBrk="1" latinLnBrk="0" hangingPunct="1">
      <a:defRPr sz="106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8850" y="1143000"/>
            <a:ext cx="24003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6A5060-FA50-1A48-8A18-0667EB908B48}" type="slidenum">
              <a:rPr lang="en-US" smtClean="0"/>
              <a:t>1</a:t>
            </a:fld>
            <a:endParaRPr lang="en-US"/>
          </a:p>
        </p:txBody>
      </p:sp>
    </p:spTree>
    <p:extLst>
      <p:ext uri="{BB962C8B-B14F-4D97-AF65-F5344CB8AC3E}">
        <p14:creationId xmlns:p14="http://schemas.microsoft.com/office/powerpoint/2010/main" val="1069302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2&quot; x 60&quot; Poster">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304802" y="457200"/>
            <a:ext cx="18592800" cy="2514600"/>
          </a:xfrm>
          <a:prstGeom prst="rect">
            <a:avLst/>
          </a:prstGeom>
          <a:solidFill>
            <a:srgbClr val="01014B"/>
          </a:solidFill>
          <a:ln>
            <a:solidFill>
              <a:srgbClr val="01014B"/>
            </a:solidFill>
          </a:ln>
        </p:spPr>
        <p:txBody>
          <a:bodyPr vert="horz" lIns="105503" tIns="52752" rIns="105503" bIns="52752" anchor="ctr" anchorCtr="1"/>
          <a:lstStyle>
            <a:lvl1pPr>
              <a:defRPr sz="5104" b="1">
                <a:solidFill>
                  <a:schemeClr val="bg1"/>
                </a:solidFill>
                <a:latin typeface="Arial"/>
                <a:cs typeface="Arial"/>
              </a:defRPr>
            </a:lvl1pPr>
          </a:lstStyle>
          <a:p>
            <a:r>
              <a:rPr lang="en-US" dirty="0"/>
              <a:t>Poster Presentation Title</a:t>
            </a:r>
            <a:br>
              <a:rPr lang="en-US" dirty="0"/>
            </a:br>
            <a:r>
              <a:rPr lang="en-US" sz="3403" b="1" dirty="0">
                <a:solidFill>
                  <a:schemeClr val="bg1"/>
                </a:solidFill>
                <a:latin typeface="Arial" pitchFamily="34" charset="0"/>
                <a:cs typeface="Arial" pitchFamily="34" charset="0"/>
              </a:rPr>
              <a:t>List Author Name(s)</a:t>
            </a:r>
            <a:br>
              <a:rPr lang="en-US" sz="3403" b="1" dirty="0">
                <a:solidFill>
                  <a:schemeClr val="bg1"/>
                </a:solidFill>
                <a:latin typeface="Arial" pitchFamily="34" charset="0"/>
                <a:cs typeface="Arial" pitchFamily="34" charset="0"/>
              </a:rPr>
            </a:br>
            <a:r>
              <a:rPr lang="en-US" sz="3403" b="1" dirty="0">
                <a:solidFill>
                  <a:schemeClr val="bg1"/>
                </a:solidFill>
                <a:latin typeface="Arial" pitchFamily="34" charset="0"/>
                <a:cs typeface="Arial" pitchFamily="34" charset="0"/>
              </a:rPr>
              <a:t>List Affiliated Institutions</a:t>
            </a:r>
            <a:endParaRPr lang="en-US" dirty="0"/>
          </a:p>
        </p:txBody>
      </p:sp>
      <p:sp>
        <p:nvSpPr>
          <p:cNvPr id="22" name="Text Placeholder 21"/>
          <p:cNvSpPr>
            <a:spLocks noGrp="1"/>
          </p:cNvSpPr>
          <p:nvPr>
            <p:ph type="body" sz="quarter" idx="10" hasCustomPrompt="1"/>
          </p:nvPr>
        </p:nvSpPr>
        <p:spPr>
          <a:xfrm>
            <a:off x="304800" y="3200400"/>
            <a:ext cx="5943600" cy="800100"/>
          </a:xfrm>
          <a:prstGeom prst="rect">
            <a:avLst/>
          </a:prstGeom>
          <a:solidFill>
            <a:srgbClr val="01014B"/>
          </a:solidFill>
          <a:ln>
            <a:solidFill>
              <a:srgbClr val="01014B"/>
            </a:solidFill>
          </a:ln>
        </p:spPr>
        <p:txBody>
          <a:bodyPr vert="horz" lIns="105503" tIns="52752" rIns="105503" bIns="52752"/>
          <a:lstStyle>
            <a:lvl1pPr marL="0" indent="0">
              <a:buNone/>
              <a:defRPr sz="3403" b="1" baseline="0">
                <a:solidFill>
                  <a:schemeClr val="bg1"/>
                </a:solidFill>
                <a:latin typeface="Arial"/>
                <a:cs typeface="Arial"/>
              </a:defRPr>
            </a:lvl1pPr>
          </a:lstStyle>
          <a:p>
            <a:pPr lvl="0"/>
            <a:r>
              <a:rPr lang="en-US" sz="3403" dirty="0"/>
              <a:t>Abstract or Introduction</a:t>
            </a:r>
            <a:endParaRPr lang="en-US" dirty="0"/>
          </a:p>
        </p:txBody>
      </p:sp>
      <p:sp>
        <p:nvSpPr>
          <p:cNvPr id="24" name="Text Placeholder 23"/>
          <p:cNvSpPr>
            <a:spLocks noGrp="1"/>
          </p:cNvSpPr>
          <p:nvPr>
            <p:ph type="body" sz="quarter" idx="11" hasCustomPrompt="1"/>
          </p:nvPr>
        </p:nvSpPr>
        <p:spPr>
          <a:xfrm>
            <a:off x="304800" y="4229100"/>
            <a:ext cx="5943600" cy="6515100"/>
          </a:xfrm>
          <a:prstGeom prst="rect">
            <a:avLst/>
          </a:prstGeom>
        </p:spPr>
        <p:txBody>
          <a:bodyPr vert="horz" lIns="105503" tIns="52752" rIns="105503" bIns="52752"/>
          <a:lstStyle>
            <a:lvl1pPr marL="0" indent="0">
              <a:buNone/>
              <a:defRPr sz="2188" baseline="0"/>
            </a:lvl1pPr>
            <a:lvl2pPr marL="324995" indent="0">
              <a:buNone/>
              <a:defRPr sz="2188" baseline="0"/>
            </a:lvl2pPr>
            <a:lvl3pPr marL="632183" indent="0">
              <a:buNone/>
              <a:defRPr sz="2188" baseline="0"/>
            </a:lvl3pPr>
            <a:lvl4pPr>
              <a:defRPr sz="2188"/>
            </a:lvl4pPr>
            <a:lvl5pPr>
              <a:defRPr sz="2188"/>
            </a:lvl5pPr>
          </a:lstStyle>
          <a:p>
            <a:pPr lvl="0"/>
            <a:r>
              <a:rPr lang="en-US" dirty="0"/>
              <a:t>Any element of this template (colors, fonts, layouts, etc.) can be edited to suit your needs. To change the color of a title bar: right click the text box, select format shape, edit the “Fill” and “Line” your desired specifications.</a:t>
            </a:r>
          </a:p>
        </p:txBody>
      </p:sp>
      <p:sp>
        <p:nvSpPr>
          <p:cNvPr id="25" name="Text Placeholder 21"/>
          <p:cNvSpPr>
            <a:spLocks noGrp="1"/>
          </p:cNvSpPr>
          <p:nvPr>
            <p:ph type="body" sz="quarter" idx="12" hasCustomPrompt="1"/>
          </p:nvPr>
        </p:nvSpPr>
        <p:spPr>
          <a:xfrm>
            <a:off x="304800" y="10972800"/>
            <a:ext cx="5943600" cy="800100"/>
          </a:xfrm>
          <a:prstGeom prst="rect">
            <a:avLst/>
          </a:prstGeom>
          <a:solidFill>
            <a:srgbClr val="01014B"/>
          </a:solidFill>
          <a:ln>
            <a:solidFill>
              <a:srgbClr val="01014B"/>
            </a:solidFill>
          </a:ln>
        </p:spPr>
        <p:txBody>
          <a:bodyPr vert="horz" lIns="105503" tIns="52752" rIns="105503" bIns="52752"/>
          <a:lstStyle>
            <a:lvl1pPr marL="0" indent="0">
              <a:buNone/>
              <a:defRPr sz="3403" b="1" baseline="0">
                <a:solidFill>
                  <a:schemeClr val="bg1"/>
                </a:solidFill>
                <a:latin typeface="Arial"/>
                <a:cs typeface="Arial"/>
              </a:defRPr>
            </a:lvl1pPr>
          </a:lstStyle>
          <a:p>
            <a:pPr lvl="0"/>
            <a:r>
              <a:rPr lang="en-US" sz="3403" dirty="0"/>
              <a:t>Objectives</a:t>
            </a:r>
            <a:endParaRPr lang="en-US" dirty="0"/>
          </a:p>
        </p:txBody>
      </p:sp>
      <p:sp>
        <p:nvSpPr>
          <p:cNvPr id="26" name="Text Placeholder 23"/>
          <p:cNvSpPr>
            <a:spLocks noGrp="1"/>
          </p:cNvSpPr>
          <p:nvPr>
            <p:ph type="body" sz="quarter" idx="13" hasCustomPrompt="1"/>
          </p:nvPr>
        </p:nvSpPr>
        <p:spPr>
          <a:xfrm>
            <a:off x="304800" y="12001500"/>
            <a:ext cx="5943600" cy="5486400"/>
          </a:xfrm>
          <a:prstGeom prst="rect">
            <a:avLst/>
          </a:prstGeom>
        </p:spPr>
        <p:txBody>
          <a:bodyPr vert="horz" lIns="105503" tIns="52752" rIns="105503" bIns="52752"/>
          <a:lstStyle>
            <a:lvl1pPr marL="0" marR="0" indent="0" algn="l" defTabSz="2857322" rtl="0" eaLnBrk="1" fontAlgn="auto" latinLnBrk="0" hangingPunct="1">
              <a:lnSpc>
                <a:spcPct val="100000"/>
              </a:lnSpc>
              <a:spcBef>
                <a:spcPct val="20000"/>
              </a:spcBef>
              <a:spcAft>
                <a:spcPts val="0"/>
              </a:spcAft>
              <a:buClrTx/>
              <a:buSzTx/>
              <a:buFont typeface="Arial" pitchFamily="34" charset="0"/>
              <a:buNone/>
              <a:tabLst/>
              <a:defRPr sz="2188"/>
            </a:lvl1pPr>
            <a:lvl2pPr>
              <a:defRPr sz="2188"/>
            </a:lvl2pPr>
            <a:lvl3pPr>
              <a:defRPr sz="2188"/>
            </a:lvl3pPr>
            <a:lvl4pPr>
              <a:defRPr sz="2188"/>
            </a:lvl4pPr>
            <a:lvl5pPr>
              <a:defRPr sz="2188"/>
            </a:lvl5pPr>
          </a:lstStyle>
          <a:p>
            <a:pPr marL="0" marR="0" lvl="0" indent="0" algn="l" defTabSz="2857322" rtl="0" eaLnBrk="1" fontAlgn="auto" latinLnBrk="0" hangingPunct="1">
              <a:lnSpc>
                <a:spcPct val="100000"/>
              </a:lnSpc>
              <a:spcBef>
                <a:spcPct val="20000"/>
              </a:spcBef>
              <a:spcAft>
                <a:spcPts val="0"/>
              </a:spcAft>
              <a:buClrTx/>
              <a:buSzTx/>
              <a:buFont typeface="Arial" pitchFamily="34" charset="0"/>
              <a:buNone/>
              <a:tabLst/>
              <a:defRPr/>
            </a:pPr>
            <a:r>
              <a:rPr lang="en-US" dirty="0"/>
              <a:t>To change the color of a title bar: right click the text box, select format shape, edit the “Fill” and “Line” your desired specifications.</a:t>
            </a:r>
          </a:p>
        </p:txBody>
      </p:sp>
      <p:sp>
        <p:nvSpPr>
          <p:cNvPr id="27" name="Text Placeholder 21"/>
          <p:cNvSpPr>
            <a:spLocks noGrp="1"/>
          </p:cNvSpPr>
          <p:nvPr>
            <p:ph type="body" sz="quarter" idx="14" hasCustomPrompt="1"/>
          </p:nvPr>
        </p:nvSpPr>
        <p:spPr>
          <a:xfrm>
            <a:off x="304800" y="17716500"/>
            <a:ext cx="5943600" cy="800100"/>
          </a:xfrm>
          <a:prstGeom prst="rect">
            <a:avLst/>
          </a:prstGeom>
          <a:solidFill>
            <a:srgbClr val="01014B"/>
          </a:solidFill>
          <a:ln>
            <a:solidFill>
              <a:srgbClr val="01014B"/>
            </a:solidFill>
          </a:ln>
        </p:spPr>
        <p:txBody>
          <a:bodyPr vert="horz" lIns="105503" tIns="52752" rIns="105503" bIns="52752"/>
          <a:lstStyle>
            <a:lvl1pPr marL="0" indent="0">
              <a:buNone/>
              <a:defRPr sz="3403" b="1" baseline="0">
                <a:solidFill>
                  <a:schemeClr val="bg1"/>
                </a:solidFill>
                <a:latin typeface="Arial"/>
                <a:cs typeface="Arial"/>
              </a:defRPr>
            </a:lvl1pPr>
          </a:lstStyle>
          <a:p>
            <a:pPr lvl="0"/>
            <a:r>
              <a:rPr lang="en-US" sz="3403" dirty="0"/>
              <a:t>Methods</a:t>
            </a:r>
            <a:endParaRPr lang="en-US" dirty="0"/>
          </a:p>
        </p:txBody>
      </p:sp>
      <p:sp>
        <p:nvSpPr>
          <p:cNvPr id="28" name="Text Placeholder 23"/>
          <p:cNvSpPr>
            <a:spLocks noGrp="1"/>
          </p:cNvSpPr>
          <p:nvPr>
            <p:ph type="body" sz="quarter" idx="15" hasCustomPrompt="1"/>
          </p:nvPr>
        </p:nvSpPr>
        <p:spPr>
          <a:xfrm>
            <a:off x="304800" y="18745200"/>
            <a:ext cx="5943600" cy="5486400"/>
          </a:xfrm>
          <a:prstGeom prst="rect">
            <a:avLst/>
          </a:prstGeom>
        </p:spPr>
        <p:txBody>
          <a:bodyPr vert="horz" lIns="105503" tIns="52752" rIns="105503" bIns="52752"/>
          <a:lstStyle>
            <a:lvl1pPr marL="0" marR="0" indent="0" algn="l" defTabSz="2857322" rtl="0" eaLnBrk="1" fontAlgn="auto" latinLnBrk="0" hangingPunct="1">
              <a:lnSpc>
                <a:spcPct val="100000"/>
              </a:lnSpc>
              <a:spcBef>
                <a:spcPct val="20000"/>
              </a:spcBef>
              <a:spcAft>
                <a:spcPts val="0"/>
              </a:spcAft>
              <a:buClrTx/>
              <a:buSzTx/>
              <a:buFont typeface="Arial" pitchFamily="34" charset="0"/>
              <a:buNone/>
              <a:tabLst/>
              <a:defRPr sz="2188"/>
            </a:lvl1pPr>
            <a:lvl2pPr>
              <a:defRPr sz="2188"/>
            </a:lvl2pPr>
            <a:lvl3pPr>
              <a:defRPr sz="2188"/>
            </a:lvl3pPr>
            <a:lvl4pPr>
              <a:defRPr sz="2188"/>
            </a:lvl4pPr>
            <a:lvl5pPr>
              <a:defRPr sz="2188"/>
            </a:lvl5pPr>
          </a:lstStyle>
          <a:p>
            <a:pPr marL="0" marR="0" lvl="0" indent="0" algn="l" defTabSz="2857322" rtl="0" eaLnBrk="1" fontAlgn="auto" latinLnBrk="0" hangingPunct="1">
              <a:lnSpc>
                <a:spcPct val="100000"/>
              </a:lnSpc>
              <a:spcBef>
                <a:spcPct val="20000"/>
              </a:spcBef>
              <a:spcAft>
                <a:spcPts val="0"/>
              </a:spcAft>
              <a:buClrTx/>
              <a:buSzTx/>
              <a:buFont typeface="Arial" pitchFamily="34" charset="0"/>
              <a:buNone/>
              <a:tabLst/>
              <a:defRPr/>
            </a:pPr>
            <a:r>
              <a:rPr lang="en-US" dirty="0"/>
              <a:t>Copy and paste title bars and text boxes to create additional sections.</a:t>
            </a:r>
          </a:p>
        </p:txBody>
      </p:sp>
      <p:sp>
        <p:nvSpPr>
          <p:cNvPr id="29" name="Text Placeholder 21"/>
          <p:cNvSpPr>
            <a:spLocks noGrp="1"/>
          </p:cNvSpPr>
          <p:nvPr>
            <p:ph type="body" sz="quarter" idx="16" hasCustomPrompt="1"/>
          </p:nvPr>
        </p:nvSpPr>
        <p:spPr>
          <a:xfrm>
            <a:off x="6629400" y="3200400"/>
            <a:ext cx="5943600" cy="800100"/>
          </a:xfrm>
          <a:prstGeom prst="rect">
            <a:avLst/>
          </a:prstGeom>
          <a:solidFill>
            <a:srgbClr val="01014B"/>
          </a:solidFill>
          <a:ln>
            <a:solidFill>
              <a:srgbClr val="01014B"/>
            </a:solidFill>
          </a:ln>
        </p:spPr>
        <p:txBody>
          <a:bodyPr vert="horz" lIns="105503" tIns="52752" rIns="105503" bIns="52752"/>
          <a:lstStyle>
            <a:lvl1pPr marL="0" indent="0">
              <a:buNone/>
              <a:defRPr sz="3403" b="1" baseline="0">
                <a:solidFill>
                  <a:schemeClr val="bg1"/>
                </a:solidFill>
                <a:latin typeface="Arial"/>
                <a:cs typeface="Arial"/>
              </a:defRPr>
            </a:lvl1pPr>
          </a:lstStyle>
          <a:p>
            <a:pPr lvl="0"/>
            <a:r>
              <a:rPr lang="en-US" sz="3403" dirty="0"/>
              <a:t>Results</a:t>
            </a:r>
            <a:endParaRPr lang="en-US" dirty="0"/>
          </a:p>
        </p:txBody>
      </p:sp>
      <p:sp>
        <p:nvSpPr>
          <p:cNvPr id="30" name="Text Placeholder 23"/>
          <p:cNvSpPr>
            <a:spLocks noGrp="1"/>
          </p:cNvSpPr>
          <p:nvPr>
            <p:ph type="body" sz="quarter" idx="17"/>
          </p:nvPr>
        </p:nvSpPr>
        <p:spPr>
          <a:xfrm>
            <a:off x="12954000" y="18745200"/>
            <a:ext cx="5943600" cy="5486400"/>
          </a:xfrm>
          <a:prstGeom prst="rect">
            <a:avLst/>
          </a:prstGeom>
        </p:spPr>
        <p:txBody>
          <a:bodyPr vert="horz" lIns="105503" tIns="52752" rIns="105503" bIns="52752"/>
          <a:lstStyle>
            <a:lvl1pPr>
              <a:defRPr sz="2188"/>
            </a:lvl1pPr>
            <a:lvl2pPr>
              <a:defRPr sz="2188"/>
            </a:lvl2pPr>
            <a:lvl3pPr>
              <a:defRPr sz="2188"/>
            </a:lvl3pPr>
            <a:lvl4pPr>
              <a:defRPr sz="2188"/>
            </a:lvl4pPr>
            <a:lvl5pPr>
              <a:defRPr sz="21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1"/>
          <p:cNvSpPr>
            <a:spLocks noGrp="1"/>
          </p:cNvSpPr>
          <p:nvPr>
            <p:ph type="body" sz="quarter" idx="18" hasCustomPrompt="1"/>
          </p:nvPr>
        </p:nvSpPr>
        <p:spPr>
          <a:xfrm>
            <a:off x="12954000" y="3200400"/>
            <a:ext cx="5943600" cy="800100"/>
          </a:xfrm>
          <a:prstGeom prst="rect">
            <a:avLst/>
          </a:prstGeom>
          <a:solidFill>
            <a:srgbClr val="01014B"/>
          </a:solidFill>
          <a:ln>
            <a:solidFill>
              <a:srgbClr val="01014B"/>
            </a:solidFill>
          </a:ln>
        </p:spPr>
        <p:txBody>
          <a:bodyPr vert="horz" lIns="105503" tIns="52752" rIns="105503" bIns="52752"/>
          <a:lstStyle>
            <a:lvl1pPr marL="0" indent="0">
              <a:buNone/>
              <a:defRPr sz="3403" b="1" baseline="0">
                <a:solidFill>
                  <a:schemeClr val="bg1"/>
                </a:solidFill>
                <a:latin typeface="Arial"/>
                <a:cs typeface="Arial"/>
              </a:defRPr>
            </a:lvl1pPr>
          </a:lstStyle>
          <a:p>
            <a:pPr lvl="0"/>
            <a:r>
              <a:rPr lang="en-US" sz="3403" dirty="0"/>
              <a:t>Conclusion</a:t>
            </a:r>
            <a:endParaRPr lang="en-US" dirty="0"/>
          </a:p>
        </p:txBody>
      </p:sp>
      <p:sp>
        <p:nvSpPr>
          <p:cNvPr id="32" name="Text Placeholder 23"/>
          <p:cNvSpPr>
            <a:spLocks noGrp="1"/>
          </p:cNvSpPr>
          <p:nvPr>
            <p:ph type="body" sz="quarter" idx="19"/>
          </p:nvPr>
        </p:nvSpPr>
        <p:spPr>
          <a:xfrm>
            <a:off x="12954000" y="4229100"/>
            <a:ext cx="5943600" cy="13258800"/>
          </a:xfrm>
          <a:prstGeom prst="rect">
            <a:avLst/>
          </a:prstGeom>
        </p:spPr>
        <p:txBody>
          <a:bodyPr vert="horz" lIns="105503" tIns="52752" rIns="105503" bIns="52752"/>
          <a:lstStyle>
            <a:lvl1pPr>
              <a:defRPr sz="2188"/>
            </a:lvl1pPr>
            <a:lvl2pPr>
              <a:defRPr sz="2188"/>
            </a:lvl2pPr>
            <a:lvl3pPr>
              <a:defRPr sz="2188"/>
            </a:lvl3pPr>
            <a:lvl4pPr>
              <a:defRPr sz="2188"/>
            </a:lvl4pPr>
            <a:lvl5pPr>
              <a:defRPr sz="21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21"/>
          <p:cNvSpPr>
            <a:spLocks noGrp="1"/>
          </p:cNvSpPr>
          <p:nvPr>
            <p:ph type="body" sz="quarter" idx="20" hasCustomPrompt="1"/>
          </p:nvPr>
        </p:nvSpPr>
        <p:spPr>
          <a:xfrm>
            <a:off x="12954000" y="17716500"/>
            <a:ext cx="5943600" cy="800100"/>
          </a:xfrm>
          <a:prstGeom prst="rect">
            <a:avLst/>
          </a:prstGeom>
          <a:solidFill>
            <a:srgbClr val="01014B"/>
          </a:solidFill>
          <a:ln>
            <a:solidFill>
              <a:srgbClr val="01014B"/>
            </a:solidFill>
          </a:ln>
        </p:spPr>
        <p:txBody>
          <a:bodyPr vert="horz" lIns="105503" tIns="52752" rIns="105503" bIns="52752"/>
          <a:lstStyle>
            <a:lvl1pPr marL="0" indent="0">
              <a:buNone/>
              <a:defRPr sz="3403" b="1" baseline="0">
                <a:solidFill>
                  <a:schemeClr val="bg1"/>
                </a:solidFill>
                <a:latin typeface="Arial"/>
                <a:cs typeface="Arial"/>
              </a:defRPr>
            </a:lvl1pPr>
          </a:lstStyle>
          <a:p>
            <a:pPr lvl="0"/>
            <a:r>
              <a:rPr lang="en-US" sz="3403" dirty="0"/>
              <a:t>References</a:t>
            </a:r>
            <a:endParaRPr lang="en-US" dirty="0"/>
          </a:p>
        </p:txBody>
      </p:sp>
      <p:sp>
        <p:nvSpPr>
          <p:cNvPr id="34" name="Text Placeholder 23"/>
          <p:cNvSpPr>
            <a:spLocks noGrp="1"/>
          </p:cNvSpPr>
          <p:nvPr>
            <p:ph type="body" sz="quarter" idx="21" hasCustomPrompt="1"/>
          </p:nvPr>
        </p:nvSpPr>
        <p:spPr>
          <a:xfrm>
            <a:off x="6629400" y="4229100"/>
            <a:ext cx="5943600" cy="20002500"/>
          </a:xfrm>
          <a:prstGeom prst="rect">
            <a:avLst/>
          </a:prstGeom>
        </p:spPr>
        <p:txBody>
          <a:bodyPr vert="horz" lIns="105503" tIns="52752" rIns="105503" bIns="52752"/>
          <a:lstStyle>
            <a:lvl1pPr marL="0" indent="0">
              <a:buNone/>
              <a:defRPr sz="2188" baseline="0"/>
            </a:lvl1pPr>
            <a:lvl2pPr marL="324995" indent="0">
              <a:buNone/>
              <a:defRPr sz="2188"/>
            </a:lvl2pPr>
            <a:lvl3pPr>
              <a:defRPr sz="2188"/>
            </a:lvl3pPr>
            <a:lvl4pPr>
              <a:defRPr sz="2188"/>
            </a:lvl4pPr>
            <a:lvl5pPr>
              <a:defRPr sz="2188"/>
            </a:lvl5pPr>
          </a:lstStyle>
          <a:p>
            <a:pPr lvl="0"/>
            <a:r>
              <a:rPr lang="en-US" dirty="0"/>
              <a:t>Remember to save all charts, graphs, and tables as 300DPI images prior to inserting them into your posters. Doing so will ensure the best results when printing your posters.</a:t>
            </a:r>
          </a:p>
        </p:txBody>
      </p:sp>
      <p:sp>
        <p:nvSpPr>
          <p:cNvPr id="36" name="Picture Placeholder 35"/>
          <p:cNvSpPr>
            <a:spLocks noGrp="1"/>
          </p:cNvSpPr>
          <p:nvPr>
            <p:ph type="pic" sz="quarter" idx="22" hasCustomPrompt="1"/>
          </p:nvPr>
        </p:nvSpPr>
        <p:spPr>
          <a:xfrm>
            <a:off x="533403" y="685800"/>
            <a:ext cx="1371600" cy="2057400"/>
          </a:xfrm>
          <a:prstGeom prst="rect">
            <a:avLst/>
          </a:prstGeom>
          <a:solidFill>
            <a:schemeClr val="bg1"/>
          </a:solidFill>
        </p:spPr>
        <p:txBody>
          <a:bodyPr vert="horz" lIns="105503" tIns="52752" rIns="105503" bIns="52752"/>
          <a:lstStyle>
            <a:lvl1pPr marL="0" indent="0">
              <a:buNone/>
              <a:defRPr sz="1701"/>
            </a:lvl1pPr>
          </a:lstStyle>
          <a:p>
            <a:r>
              <a:rPr lang="en-US" dirty="0"/>
              <a:t>LOGO</a:t>
            </a:r>
          </a:p>
        </p:txBody>
      </p:sp>
      <p:sp>
        <p:nvSpPr>
          <p:cNvPr id="37" name="Picture Placeholder 35"/>
          <p:cNvSpPr>
            <a:spLocks noGrp="1"/>
          </p:cNvSpPr>
          <p:nvPr>
            <p:ph type="pic" sz="quarter" idx="23" hasCustomPrompt="1"/>
          </p:nvPr>
        </p:nvSpPr>
        <p:spPr>
          <a:xfrm>
            <a:off x="17373603" y="685800"/>
            <a:ext cx="1371600" cy="2057400"/>
          </a:xfrm>
          <a:prstGeom prst="rect">
            <a:avLst/>
          </a:prstGeom>
          <a:solidFill>
            <a:schemeClr val="bg1"/>
          </a:solidFill>
        </p:spPr>
        <p:txBody>
          <a:bodyPr vert="horz" lIns="105503" tIns="52752" rIns="105503" bIns="52752"/>
          <a:lstStyle>
            <a:lvl1pPr marL="0" indent="0">
              <a:buNone/>
              <a:defRPr sz="1701"/>
            </a:lvl1pPr>
          </a:lstStyle>
          <a:p>
            <a:r>
              <a:rPr lang="en-US" dirty="0"/>
              <a:t>LOGO</a:t>
            </a:r>
          </a:p>
        </p:txBody>
      </p:sp>
      <p:sp>
        <p:nvSpPr>
          <p:cNvPr id="39" name="Chart Placeholder 38"/>
          <p:cNvSpPr>
            <a:spLocks noGrp="1"/>
          </p:cNvSpPr>
          <p:nvPr>
            <p:ph type="chart" sz="quarter" idx="24"/>
          </p:nvPr>
        </p:nvSpPr>
        <p:spPr>
          <a:xfrm>
            <a:off x="7086604" y="12115800"/>
            <a:ext cx="5029200" cy="5029200"/>
          </a:xfrm>
          <a:prstGeom prst="rect">
            <a:avLst/>
          </a:prstGeom>
        </p:spPr>
        <p:txBody>
          <a:bodyPr vert="horz" lIns="105503" tIns="52752" rIns="105503" bIns="52752"/>
          <a:lstStyle>
            <a:lvl1pPr marL="0" indent="0">
              <a:buNone/>
              <a:defRPr sz="2188"/>
            </a:lvl1pPr>
          </a:lstStyle>
          <a:p>
            <a:endParaRPr lang="en-US" dirty="0"/>
          </a:p>
        </p:txBody>
      </p:sp>
      <p:sp>
        <p:nvSpPr>
          <p:cNvPr id="40" name="Chart Placeholder 38"/>
          <p:cNvSpPr>
            <a:spLocks noGrp="1"/>
          </p:cNvSpPr>
          <p:nvPr>
            <p:ph type="chart" sz="quarter" idx="25"/>
          </p:nvPr>
        </p:nvSpPr>
        <p:spPr>
          <a:xfrm>
            <a:off x="7086604" y="18402300"/>
            <a:ext cx="5029200" cy="5029200"/>
          </a:xfrm>
          <a:prstGeom prst="rect">
            <a:avLst/>
          </a:prstGeom>
        </p:spPr>
        <p:txBody>
          <a:bodyPr vert="horz" lIns="105503" tIns="52752" rIns="105503" bIns="52752"/>
          <a:lstStyle>
            <a:lvl1pPr marL="0" indent="0">
              <a:buNone/>
              <a:defRPr sz="2188"/>
            </a:lvl1pPr>
          </a:lstStyle>
          <a:p>
            <a:endParaRPr lang="en-US" dirty="0"/>
          </a:p>
        </p:txBody>
      </p:sp>
      <p:pic>
        <p:nvPicPr>
          <p:cNvPr id="2" name="Picture 1" descr="Log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75580" y="24308676"/>
            <a:ext cx="960120" cy="28215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Lst>
  <p:txStyles>
    <p:titleStyle>
      <a:lvl1pPr algn="ctr" defTabSz="2857322" rtl="0" eaLnBrk="1" latinLnBrk="0" hangingPunct="1">
        <a:spcBef>
          <a:spcPct val="0"/>
        </a:spcBef>
        <a:buNone/>
        <a:defRPr sz="13732" kern="1200">
          <a:solidFill>
            <a:schemeClr val="tx1"/>
          </a:solidFill>
          <a:latin typeface="+mj-lt"/>
          <a:ea typeface="+mj-ea"/>
          <a:cs typeface="+mj-cs"/>
        </a:defRPr>
      </a:lvl1pPr>
    </p:titleStyle>
    <p:bodyStyle>
      <a:lvl1pPr marL="1071497" indent="-1071497" algn="l" defTabSz="2857322" rtl="0" eaLnBrk="1" latinLnBrk="0" hangingPunct="1">
        <a:spcBef>
          <a:spcPct val="20000"/>
        </a:spcBef>
        <a:buFont typeface="Arial" pitchFamily="34" charset="0"/>
        <a:buChar char="•"/>
        <a:defRPr sz="9966" kern="1200">
          <a:solidFill>
            <a:schemeClr val="tx1"/>
          </a:solidFill>
          <a:latin typeface="+mn-lt"/>
          <a:ea typeface="+mn-ea"/>
          <a:cs typeface="+mn-cs"/>
        </a:defRPr>
      </a:lvl1pPr>
      <a:lvl2pPr marL="2321575" indent="-892914" algn="l" defTabSz="2857322" rtl="0" eaLnBrk="1" latinLnBrk="0" hangingPunct="1">
        <a:spcBef>
          <a:spcPct val="20000"/>
        </a:spcBef>
        <a:buFont typeface="Arial" pitchFamily="34" charset="0"/>
        <a:buChar char="–"/>
        <a:defRPr sz="8750" kern="1200">
          <a:solidFill>
            <a:schemeClr val="tx1"/>
          </a:solidFill>
          <a:latin typeface="+mn-lt"/>
          <a:ea typeface="+mn-ea"/>
          <a:cs typeface="+mn-cs"/>
        </a:defRPr>
      </a:lvl2pPr>
      <a:lvl3pPr marL="3571654" indent="-714330" algn="l" defTabSz="2857322" rtl="0" eaLnBrk="1" latinLnBrk="0" hangingPunct="1">
        <a:spcBef>
          <a:spcPct val="20000"/>
        </a:spcBef>
        <a:buFont typeface="Arial" pitchFamily="34" charset="0"/>
        <a:buChar char="•"/>
        <a:defRPr sz="7413" kern="1200">
          <a:solidFill>
            <a:schemeClr val="tx1"/>
          </a:solidFill>
          <a:latin typeface="+mn-lt"/>
          <a:ea typeface="+mn-ea"/>
          <a:cs typeface="+mn-cs"/>
        </a:defRPr>
      </a:lvl3pPr>
      <a:lvl4pPr marL="5000315" indent="-714330" algn="l" defTabSz="2857322" rtl="0" eaLnBrk="1" latinLnBrk="0" hangingPunct="1">
        <a:spcBef>
          <a:spcPct val="20000"/>
        </a:spcBef>
        <a:buFont typeface="Arial" pitchFamily="34" charset="0"/>
        <a:buChar char="–"/>
        <a:defRPr sz="6319" kern="1200">
          <a:solidFill>
            <a:schemeClr val="tx1"/>
          </a:solidFill>
          <a:latin typeface="+mn-lt"/>
          <a:ea typeface="+mn-ea"/>
          <a:cs typeface="+mn-cs"/>
        </a:defRPr>
      </a:lvl4pPr>
      <a:lvl5pPr marL="6428977" indent="-714330" algn="l" defTabSz="2857322" rtl="0" eaLnBrk="1" latinLnBrk="0" hangingPunct="1">
        <a:spcBef>
          <a:spcPct val="20000"/>
        </a:spcBef>
        <a:buFont typeface="Arial" pitchFamily="34" charset="0"/>
        <a:buChar char="»"/>
        <a:defRPr sz="6319" kern="1200">
          <a:solidFill>
            <a:schemeClr val="tx1"/>
          </a:solidFill>
          <a:latin typeface="+mn-lt"/>
          <a:ea typeface="+mn-ea"/>
          <a:cs typeface="+mn-cs"/>
        </a:defRPr>
      </a:lvl5pPr>
      <a:lvl6pPr marL="7857637" indent="-714330" algn="l" defTabSz="2857322" rtl="0" eaLnBrk="1" latinLnBrk="0" hangingPunct="1">
        <a:spcBef>
          <a:spcPct val="20000"/>
        </a:spcBef>
        <a:buFont typeface="Arial" pitchFamily="34" charset="0"/>
        <a:buChar char="•"/>
        <a:defRPr sz="6319" kern="1200">
          <a:solidFill>
            <a:schemeClr val="tx1"/>
          </a:solidFill>
          <a:latin typeface="+mn-lt"/>
          <a:ea typeface="+mn-ea"/>
          <a:cs typeface="+mn-cs"/>
        </a:defRPr>
      </a:lvl6pPr>
      <a:lvl7pPr marL="9286298" indent="-714330" algn="l" defTabSz="2857322" rtl="0" eaLnBrk="1" latinLnBrk="0" hangingPunct="1">
        <a:spcBef>
          <a:spcPct val="20000"/>
        </a:spcBef>
        <a:buFont typeface="Arial" pitchFamily="34" charset="0"/>
        <a:buChar char="•"/>
        <a:defRPr sz="6319" kern="1200">
          <a:solidFill>
            <a:schemeClr val="tx1"/>
          </a:solidFill>
          <a:latin typeface="+mn-lt"/>
          <a:ea typeface="+mn-ea"/>
          <a:cs typeface="+mn-cs"/>
        </a:defRPr>
      </a:lvl7pPr>
      <a:lvl8pPr marL="10714961" indent="-714330" algn="l" defTabSz="2857322" rtl="0" eaLnBrk="1" latinLnBrk="0" hangingPunct="1">
        <a:spcBef>
          <a:spcPct val="20000"/>
        </a:spcBef>
        <a:buFont typeface="Arial" pitchFamily="34" charset="0"/>
        <a:buChar char="•"/>
        <a:defRPr sz="6319" kern="1200">
          <a:solidFill>
            <a:schemeClr val="tx1"/>
          </a:solidFill>
          <a:latin typeface="+mn-lt"/>
          <a:ea typeface="+mn-ea"/>
          <a:cs typeface="+mn-cs"/>
        </a:defRPr>
      </a:lvl8pPr>
      <a:lvl9pPr marL="12143622" indent="-714330" algn="l" defTabSz="2857322" rtl="0" eaLnBrk="1" latinLnBrk="0" hangingPunct="1">
        <a:spcBef>
          <a:spcPct val="20000"/>
        </a:spcBef>
        <a:buFont typeface="Arial" pitchFamily="34" charset="0"/>
        <a:buChar char="•"/>
        <a:defRPr sz="6319" kern="1200">
          <a:solidFill>
            <a:schemeClr val="tx1"/>
          </a:solidFill>
          <a:latin typeface="+mn-lt"/>
          <a:ea typeface="+mn-ea"/>
          <a:cs typeface="+mn-cs"/>
        </a:defRPr>
      </a:lvl9pPr>
    </p:bodyStyle>
    <p:otherStyle>
      <a:defPPr>
        <a:defRPr lang="en-US"/>
      </a:defPPr>
      <a:lvl1pPr marL="0" algn="l" defTabSz="2857322" rtl="0" eaLnBrk="1" latinLnBrk="0" hangingPunct="1">
        <a:defRPr sz="5591" kern="1200">
          <a:solidFill>
            <a:schemeClr val="tx1"/>
          </a:solidFill>
          <a:latin typeface="+mn-lt"/>
          <a:ea typeface="+mn-ea"/>
          <a:cs typeface="+mn-cs"/>
        </a:defRPr>
      </a:lvl1pPr>
      <a:lvl2pPr marL="1428661" algn="l" defTabSz="2857322" rtl="0" eaLnBrk="1" latinLnBrk="0" hangingPunct="1">
        <a:defRPr sz="5591" kern="1200">
          <a:solidFill>
            <a:schemeClr val="tx1"/>
          </a:solidFill>
          <a:latin typeface="+mn-lt"/>
          <a:ea typeface="+mn-ea"/>
          <a:cs typeface="+mn-cs"/>
        </a:defRPr>
      </a:lvl2pPr>
      <a:lvl3pPr marL="2857322" algn="l" defTabSz="2857322" rtl="0" eaLnBrk="1" latinLnBrk="0" hangingPunct="1">
        <a:defRPr sz="5591" kern="1200">
          <a:solidFill>
            <a:schemeClr val="tx1"/>
          </a:solidFill>
          <a:latin typeface="+mn-lt"/>
          <a:ea typeface="+mn-ea"/>
          <a:cs typeface="+mn-cs"/>
        </a:defRPr>
      </a:lvl3pPr>
      <a:lvl4pPr marL="4285985" algn="l" defTabSz="2857322" rtl="0" eaLnBrk="1" latinLnBrk="0" hangingPunct="1">
        <a:defRPr sz="5591" kern="1200">
          <a:solidFill>
            <a:schemeClr val="tx1"/>
          </a:solidFill>
          <a:latin typeface="+mn-lt"/>
          <a:ea typeface="+mn-ea"/>
          <a:cs typeface="+mn-cs"/>
        </a:defRPr>
      </a:lvl4pPr>
      <a:lvl5pPr marL="5714646" algn="l" defTabSz="2857322" rtl="0" eaLnBrk="1" latinLnBrk="0" hangingPunct="1">
        <a:defRPr sz="5591" kern="1200">
          <a:solidFill>
            <a:schemeClr val="tx1"/>
          </a:solidFill>
          <a:latin typeface="+mn-lt"/>
          <a:ea typeface="+mn-ea"/>
          <a:cs typeface="+mn-cs"/>
        </a:defRPr>
      </a:lvl5pPr>
      <a:lvl6pPr marL="7143307" algn="l" defTabSz="2857322" rtl="0" eaLnBrk="1" latinLnBrk="0" hangingPunct="1">
        <a:defRPr sz="5591" kern="1200">
          <a:solidFill>
            <a:schemeClr val="tx1"/>
          </a:solidFill>
          <a:latin typeface="+mn-lt"/>
          <a:ea typeface="+mn-ea"/>
          <a:cs typeface="+mn-cs"/>
        </a:defRPr>
      </a:lvl6pPr>
      <a:lvl7pPr marL="8571967" algn="l" defTabSz="2857322" rtl="0" eaLnBrk="1" latinLnBrk="0" hangingPunct="1">
        <a:defRPr sz="5591" kern="1200">
          <a:solidFill>
            <a:schemeClr val="tx1"/>
          </a:solidFill>
          <a:latin typeface="+mn-lt"/>
          <a:ea typeface="+mn-ea"/>
          <a:cs typeface="+mn-cs"/>
        </a:defRPr>
      </a:lvl7pPr>
      <a:lvl8pPr marL="10000629" algn="l" defTabSz="2857322" rtl="0" eaLnBrk="1" latinLnBrk="0" hangingPunct="1">
        <a:defRPr sz="5591" kern="1200">
          <a:solidFill>
            <a:schemeClr val="tx1"/>
          </a:solidFill>
          <a:latin typeface="+mn-lt"/>
          <a:ea typeface="+mn-ea"/>
          <a:cs typeface="+mn-cs"/>
        </a:defRPr>
      </a:lvl8pPr>
      <a:lvl9pPr marL="11429291" algn="l" defTabSz="2857322" rtl="0" eaLnBrk="1" latinLnBrk="0" hangingPunct="1">
        <a:defRPr sz="55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diagramColors" Target="../diagrams/colors1.xml"/><Relationship Id="rId21" Type="http://schemas.microsoft.com/office/2007/relationships/diagramDrawing" Target="../diagrams/drawing1.xml"/><Relationship Id="rId22" Type="http://schemas.openxmlformats.org/officeDocument/2006/relationships/image" Target="../media/image14.tiff"/><Relationship Id="rId23" Type="http://schemas.openxmlformats.org/officeDocument/2006/relationships/image" Target="../media/image15.tiff"/><Relationship Id="rId24" Type="http://schemas.openxmlformats.org/officeDocument/2006/relationships/image" Target="../media/image16.png"/><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image" Target="../media/image19.png"/><Relationship Id="rId28" Type="http://schemas.openxmlformats.org/officeDocument/2006/relationships/image" Target="../media/image20.png"/><Relationship Id="rId29"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jpeg"/><Relationship Id="rId5" Type="http://schemas.openxmlformats.org/officeDocument/2006/relationships/image" Target="../media/image4.png"/><Relationship Id="rId30" Type="http://schemas.openxmlformats.org/officeDocument/2006/relationships/image" Target="../media/image22.png"/><Relationship Id="rId31" Type="http://schemas.openxmlformats.org/officeDocument/2006/relationships/image" Target="../media/image23.png"/><Relationship Id="rId32" Type="http://schemas.openxmlformats.org/officeDocument/2006/relationships/image" Target="../media/image24.png"/><Relationship Id="rId9" Type="http://schemas.openxmlformats.org/officeDocument/2006/relationships/image" Target="../media/image7.tiff"/><Relationship Id="rId6" Type="http://schemas.openxmlformats.org/officeDocument/2006/relationships/image" Target="../media/image5.jpeg"/><Relationship Id="rId7" Type="http://schemas.microsoft.com/office/2007/relationships/hdphoto" Target="../media/hdphoto1.wdp"/><Relationship Id="rId8" Type="http://schemas.openxmlformats.org/officeDocument/2006/relationships/image" Target="../media/image6.jpg"/><Relationship Id="rId33" Type="http://schemas.openxmlformats.org/officeDocument/2006/relationships/image" Target="../media/image25.png"/><Relationship Id="rId34" Type="http://schemas.openxmlformats.org/officeDocument/2006/relationships/image" Target="../media/image26.png"/><Relationship Id="rId35" Type="http://schemas.openxmlformats.org/officeDocument/2006/relationships/image" Target="../media/image27.png"/><Relationship Id="rId36" Type="http://schemas.openxmlformats.org/officeDocument/2006/relationships/image" Target="../media/image28.png"/><Relationship Id="rId10" Type="http://schemas.openxmlformats.org/officeDocument/2006/relationships/image" Target="../media/image8.tiff"/><Relationship Id="rId11" Type="http://schemas.openxmlformats.org/officeDocument/2006/relationships/image" Target="../media/image9.tiff"/><Relationship Id="rId12" Type="http://schemas.openxmlformats.org/officeDocument/2006/relationships/image" Target="../media/image10.jpeg"/><Relationship Id="rId13" Type="http://schemas.microsoft.com/office/2007/relationships/hdphoto" Target="../media/hdphoto2.wdp"/><Relationship Id="rId14" Type="http://schemas.openxmlformats.org/officeDocument/2006/relationships/image" Target="../media/image11.png"/><Relationship Id="rId15" Type="http://schemas.openxmlformats.org/officeDocument/2006/relationships/image" Target="../media/image12.jpg"/><Relationship Id="rId16" Type="http://schemas.openxmlformats.org/officeDocument/2006/relationships/image" Target="../media/image13.png"/><Relationship Id="rId17" Type="http://schemas.openxmlformats.org/officeDocument/2006/relationships/diagramData" Target="../diagrams/data1.xml"/><Relationship Id="rId18" Type="http://schemas.openxmlformats.org/officeDocument/2006/relationships/diagramLayout" Target="../diagrams/layout1.xml"/><Relationship Id="rId19" Type="http://schemas.openxmlformats.org/officeDocument/2006/relationships/diagramQuickStyle" Target="../diagrams/quickStyle1.xml"/><Relationship Id="rId37"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98" name="Straight Connector 1297"/>
          <p:cNvCxnSpPr/>
          <p:nvPr/>
        </p:nvCxnSpPr>
        <p:spPr>
          <a:xfrm rot="16200000" flipH="1">
            <a:off x="1702501" y="20573897"/>
            <a:ext cx="292" cy="256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2" name="Straight Connector 1261"/>
          <p:cNvCxnSpPr/>
          <p:nvPr/>
        </p:nvCxnSpPr>
        <p:spPr>
          <a:xfrm rot="16200000" flipH="1">
            <a:off x="4347844" y="19380497"/>
            <a:ext cx="292" cy="256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rot="16200000" flipH="1">
            <a:off x="4055047" y="23352237"/>
            <a:ext cx="292" cy="350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Rounded Rectangle 231"/>
          <p:cNvSpPr/>
          <p:nvPr/>
        </p:nvSpPr>
        <p:spPr>
          <a:xfrm>
            <a:off x="4472813" y="22674783"/>
            <a:ext cx="722376" cy="694944"/>
          </a:xfrm>
          <a:prstGeom prst="roundRect">
            <a:avLst/>
          </a:prstGeom>
          <a:solidFill>
            <a:srgbClr val="39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5" name="TextBox 44"/>
          <p:cNvSpPr txBox="1"/>
          <p:nvPr/>
        </p:nvSpPr>
        <p:spPr>
          <a:xfrm>
            <a:off x="5652710" y="3701186"/>
            <a:ext cx="8020748" cy="8732519"/>
          </a:xfrm>
          <a:prstGeom prst="rect">
            <a:avLst/>
          </a:prstGeom>
          <a:noFill/>
          <a:ln w="57150">
            <a:solidFill>
              <a:schemeClr val="accent1"/>
            </a:solidFill>
          </a:ln>
        </p:spPr>
        <p:txBody>
          <a:bodyPr wrap="square" rtlCol="0">
            <a:spAutoFit/>
          </a:bodyPr>
          <a:lstStyle/>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r>
              <a:rPr lang="en-US" sz="1021" dirty="0" smtClean="0">
                <a:latin typeface="Palatino" charset="0"/>
                <a:ea typeface="Palatino" charset="0"/>
                <a:cs typeface="Palatino" charset="0"/>
              </a:rPr>
              <a:t>                                                 </a:t>
            </a: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a:latin typeface="Palatino" charset="0"/>
              <a:ea typeface="Palatino" charset="0"/>
              <a:cs typeface="Palatino" charset="0"/>
            </a:endParaRPr>
          </a:p>
        </p:txBody>
      </p:sp>
      <p:sp>
        <p:nvSpPr>
          <p:cNvPr id="24" name="Title 23"/>
          <p:cNvSpPr>
            <a:spLocks noGrp="1"/>
          </p:cNvSpPr>
          <p:nvPr>
            <p:ph type="title"/>
          </p:nvPr>
        </p:nvSpPr>
        <p:spPr>
          <a:xfrm>
            <a:off x="492605" y="457200"/>
            <a:ext cx="18286209" cy="2376840"/>
          </a:xfrm>
          <a:solidFill>
            <a:schemeClr val="accent1"/>
          </a:solidFill>
          <a:ln>
            <a:noFill/>
          </a:ln>
        </p:spPr>
        <p:txBody>
          <a:bodyPr/>
          <a:lstStyle/>
          <a:p>
            <a:r>
              <a:rPr lang="en-US" dirty="0" smtClean="0">
                <a:latin typeface="Palatino" charset="0"/>
                <a:ea typeface="Palatino" charset="0"/>
                <a:cs typeface="Palatino" charset="0"/>
              </a:rPr>
              <a:t>Characterization of Epigenetic and Subcellular Responses to Desiccation/Heat-Stress Exposure in Diploid and Triploid Pacific Oysters</a:t>
            </a:r>
            <a:endParaRPr lang="en-US" dirty="0">
              <a:latin typeface="Palatino" charset="0"/>
              <a:ea typeface="Palatino" charset="0"/>
              <a:cs typeface="Palatino" charset="0"/>
            </a:endParaRPr>
          </a:p>
        </p:txBody>
      </p:sp>
      <p:sp>
        <p:nvSpPr>
          <p:cNvPr id="3" name="TextBox 2"/>
          <p:cNvSpPr txBox="1"/>
          <p:nvPr/>
        </p:nvSpPr>
        <p:spPr>
          <a:xfrm>
            <a:off x="1712759" y="3114363"/>
            <a:ext cx="2173879" cy="458908"/>
          </a:xfrm>
          <a:prstGeom prst="rect">
            <a:avLst/>
          </a:prstGeom>
          <a:noFill/>
        </p:spPr>
        <p:txBody>
          <a:bodyPr wrap="square" rtlCol="0">
            <a:spAutoFit/>
          </a:bodyPr>
          <a:lstStyle/>
          <a:p>
            <a:r>
              <a:rPr lang="en-US" sz="2382" b="1" dirty="0">
                <a:solidFill>
                  <a:srgbClr val="0070C0"/>
                </a:solidFill>
                <a:latin typeface="Palatino" charset="0"/>
                <a:ea typeface="Palatino" charset="0"/>
                <a:cs typeface="Palatino" charset="0"/>
              </a:rPr>
              <a:t>Background</a:t>
            </a:r>
          </a:p>
        </p:txBody>
      </p:sp>
      <p:sp>
        <p:nvSpPr>
          <p:cNvPr id="4" name="TextBox 3"/>
          <p:cNvSpPr txBox="1"/>
          <p:nvPr/>
        </p:nvSpPr>
        <p:spPr>
          <a:xfrm>
            <a:off x="463732" y="3679465"/>
            <a:ext cx="4764024" cy="5443798"/>
          </a:xfrm>
          <a:prstGeom prst="rect">
            <a:avLst/>
          </a:prstGeom>
          <a:noFill/>
          <a:ln w="57150">
            <a:solidFill>
              <a:schemeClr val="accent1"/>
            </a:solidFill>
          </a:ln>
        </p:spPr>
        <p:txBody>
          <a:bodyPr wrap="square" rtlCol="0">
            <a:spAutoFit/>
          </a:bodyPr>
          <a:lstStyle/>
          <a:p>
            <a:pPr algn="just"/>
            <a:r>
              <a:rPr lang="en-US" sz="1021" dirty="0">
                <a:latin typeface="Palatino" charset="0"/>
                <a:ea typeface="Palatino" charset="0"/>
                <a:cs typeface="Palatino" charset="0"/>
              </a:rPr>
              <a:t>Recent anthropogenic global climate change has resulted in increasing temperatures worldwide, altering marine ecosystems crucial for food production and thereby raising concerns about possible adverse effects on aquatic organisms. Pacific oysters (</a:t>
            </a:r>
            <a:r>
              <a:rPr lang="en-US" sz="1021" i="1" dirty="0">
                <a:latin typeface="Palatino" charset="0"/>
                <a:ea typeface="Palatino" charset="0"/>
                <a:cs typeface="Palatino" charset="0"/>
              </a:rPr>
              <a:t>C. </a:t>
            </a:r>
            <a:r>
              <a:rPr lang="en-US" sz="1021" i="1" dirty="0" err="1">
                <a:latin typeface="Palatino" charset="0"/>
                <a:ea typeface="Palatino" charset="0"/>
                <a:cs typeface="Palatino" charset="0"/>
              </a:rPr>
              <a:t>g</a:t>
            </a:r>
            <a:r>
              <a:rPr lang="en-US" sz="1021" i="1" dirty="0" err="1" smtClean="0">
                <a:latin typeface="Palatino" charset="0"/>
                <a:ea typeface="Palatino" charset="0"/>
                <a:cs typeface="Palatino" charset="0"/>
              </a:rPr>
              <a:t>igas</a:t>
            </a:r>
            <a:r>
              <a:rPr lang="en-US" sz="1021" dirty="0">
                <a:latin typeface="Palatino" charset="0"/>
                <a:ea typeface="Palatino" charset="0"/>
                <a:cs typeface="Palatino" charset="0"/>
              </a:rPr>
              <a:t>) are a keystone species that live in intertidal zones and are therefore frequently desiccated. </a:t>
            </a:r>
            <a:r>
              <a:rPr lang="en-US" sz="1021" dirty="0" smtClean="0">
                <a:latin typeface="Palatino" charset="0"/>
                <a:ea typeface="Palatino" charset="0"/>
                <a:cs typeface="Palatino" charset="0"/>
              </a:rPr>
              <a:t>In particular, triploid oysters (with three copies of each chromosome) are </a:t>
            </a:r>
            <a:r>
              <a:rPr lang="en-US" sz="1021" dirty="0">
                <a:latin typeface="Palatino" charset="0"/>
                <a:ea typeface="Palatino" charset="0"/>
                <a:cs typeface="Palatino" charset="0"/>
              </a:rPr>
              <a:t>crucial to the aquaculture industry, where their sterility and high rates of growth make them ideal for high-volume commercial production. As a result of climate change processes, both diploid and triploid oysters are being </a:t>
            </a:r>
            <a:r>
              <a:rPr lang="en-US" sz="1021" dirty="0" smtClean="0">
                <a:latin typeface="Palatino" charset="0"/>
                <a:ea typeface="Palatino" charset="0"/>
                <a:cs typeface="Palatino" charset="0"/>
              </a:rPr>
              <a:t>exposed </a:t>
            </a:r>
            <a:r>
              <a:rPr lang="en-US" sz="1021" dirty="0">
                <a:latin typeface="Palatino" charset="0"/>
                <a:ea typeface="Palatino" charset="0"/>
                <a:cs typeface="Palatino" charset="0"/>
              </a:rPr>
              <a:t>to multiple </a:t>
            </a:r>
            <a:r>
              <a:rPr lang="en-US" sz="1021" dirty="0" smtClean="0">
                <a:latin typeface="Palatino" charset="0"/>
                <a:ea typeface="Palatino" charset="0"/>
                <a:cs typeface="Palatino" charset="0"/>
              </a:rPr>
              <a:t>stressors, </a:t>
            </a:r>
            <a:r>
              <a:rPr lang="en-US" sz="1021" dirty="0">
                <a:latin typeface="Palatino" charset="0"/>
                <a:ea typeface="Palatino" charset="0"/>
                <a:cs typeface="Palatino" charset="0"/>
              </a:rPr>
              <a:t>including elevated temperature and desiccation. </a:t>
            </a:r>
            <a:r>
              <a:rPr lang="en-US" sz="1021" dirty="0" smtClean="0">
                <a:latin typeface="Palatino" charset="0"/>
                <a:ea typeface="Palatino" charset="0"/>
                <a:cs typeface="Palatino" charset="0"/>
              </a:rPr>
              <a:t>Despite </a:t>
            </a:r>
            <a:r>
              <a:rPr lang="en-US" sz="1021" dirty="0">
                <a:latin typeface="Palatino" charset="0"/>
                <a:ea typeface="Palatino" charset="0"/>
                <a:cs typeface="Palatino" charset="0"/>
              </a:rPr>
              <a:t>the growing </a:t>
            </a:r>
            <a:r>
              <a:rPr lang="en-US" sz="1021" dirty="0" smtClean="0">
                <a:latin typeface="Palatino" charset="0"/>
                <a:ea typeface="Palatino" charset="0"/>
                <a:cs typeface="Palatino" charset="0"/>
              </a:rPr>
              <a:t>ubiquity </a:t>
            </a:r>
            <a:r>
              <a:rPr lang="en-US" sz="1021" dirty="0">
                <a:latin typeface="Palatino" charset="0"/>
                <a:ea typeface="Palatino" charset="0"/>
                <a:cs typeface="Palatino" charset="0"/>
              </a:rPr>
              <a:t>of this multi-stressor global warming exposure, the </a:t>
            </a:r>
            <a:r>
              <a:rPr lang="en-US" sz="1021" dirty="0" smtClean="0">
                <a:latin typeface="Palatino" charset="0"/>
                <a:ea typeface="Palatino" charset="0"/>
                <a:cs typeface="Palatino" charset="0"/>
              </a:rPr>
              <a:t>mechanisms </a:t>
            </a:r>
            <a:r>
              <a:rPr lang="en-US" sz="1021" dirty="0">
                <a:latin typeface="Palatino" charset="0"/>
                <a:ea typeface="Palatino" charset="0"/>
                <a:cs typeface="Palatino" charset="0"/>
              </a:rPr>
              <a:t>of stress response in </a:t>
            </a:r>
            <a:r>
              <a:rPr lang="en-US" sz="1021" dirty="0" smtClean="0">
                <a:latin typeface="Palatino" charset="0"/>
                <a:ea typeface="Palatino" charset="0"/>
                <a:cs typeface="Palatino" charset="0"/>
              </a:rPr>
              <a:t>organisms </a:t>
            </a:r>
            <a:r>
              <a:rPr lang="en-US" sz="1021" dirty="0">
                <a:latin typeface="Palatino" charset="0"/>
                <a:ea typeface="Palatino" charset="0"/>
                <a:cs typeface="Palatino" charset="0"/>
              </a:rPr>
              <a:t>are poorly understood, especially on a molecular level</a:t>
            </a:r>
            <a:r>
              <a:rPr lang="en-US" sz="1021" dirty="0" smtClean="0">
                <a:latin typeface="Palatino" charset="0"/>
                <a:ea typeface="Palatino" charset="0"/>
                <a:cs typeface="Palatino" charset="0"/>
              </a:rPr>
              <a:t>., Moreover, due to </a:t>
            </a:r>
            <a:r>
              <a:rPr lang="en-US" sz="1021" dirty="0">
                <a:latin typeface="Palatino" charset="0"/>
                <a:ea typeface="Palatino" charset="0"/>
                <a:cs typeface="Palatino" charset="0"/>
              </a:rPr>
              <a:t>recent high mortality rates among </a:t>
            </a:r>
            <a:r>
              <a:rPr lang="en-US" sz="1021" dirty="0" smtClean="0">
                <a:latin typeface="Palatino" charset="0"/>
                <a:ea typeface="Palatino" charset="0"/>
                <a:cs typeface="Palatino" charset="0"/>
              </a:rPr>
              <a:t>triploids in commercial production, </a:t>
            </a:r>
            <a:r>
              <a:rPr lang="en-US" sz="1021" dirty="0">
                <a:latin typeface="Palatino" charset="0"/>
                <a:ea typeface="Palatino" charset="0"/>
                <a:cs typeface="Palatino" charset="0"/>
              </a:rPr>
              <a:t>there is increasing concern that triploids may be underperforming </a:t>
            </a:r>
            <a:r>
              <a:rPr lang="en-US" sz="1021" dirty="0" smtClean="0">
                <a:latin typeface="Palatino" charset="0"/>
                <a:ea typeface="Palatino" charset="0"/>
                <a:cs typeface="Palatino" charset="0"/>
              </a:rPr>
              <a:t>in stress environments. </a:t>
            </a:r>
            <a:endParaRPr lang="en-US" sz="1021" dirty="0">
              <a:latin typeface="Palatino" charset="0"/>
              <a:ea typeface="Palatino" charset="0"/>
              <a:cs typeface="Palatino" charset="0"/>
            </a:endParaRPr>
          </a:p>
          <a:p>
            <a:r>
              <a:rPr lang="en-US" sz="1600" dirty="0"/>
              <a:t/>
            </a:r>
            <a:br>
              <a:rPr lang="en-US" sz="1600" dirty="0"/>
            </a:br>
            <a:endParaRPr lang="en-US" sz="1531" dirty="0">
              <a:latin typeface="Palatino" charset="0"/>
              <a:ea typeface="Palatino" charset="0"/>
              <a:cs typeface="Palatino" charset="0"/>
            </a:endParaRPr>
          </a:p>
          <a:p>
            <a:pPr algn="just"/>
            <a:endParaRPr lang="en-US" sz="1531" dirty="0">
              <a:latin typeface="Palatino" charset="0"/>
              <a:ea typeface="Palatino" charset="0"/>
              <a:cs typeface="Palatino" charset="0"/>
            </a:endParaRPr>
          </a:p>
          <a:p>
            <a:pPr algn="just"/>
            <a:endParaRPr lang="en-US" sz="1531" dirty="0">
              <a:latin typeface="Palatino" charset="0"/>
              <a:ea typeface="Palatino" charset="0"/>
              <a:cs typeface="Palatino" charset="0"/>
            </a:endParaRPr>
          </a:p>
          <a:p>
            <a:pPr algn="just"/>
            <a:endParaRPr lang="en-US" sz="1531" dirty="0">
              <a:latin typeface="Palatino" charset="0"/>
              <a:ea typeface="Palatino" charset="0"/>
              <a:cs typeface="Palatino" charset="0"/>
            </a:endParaRPr>
          </a:p>
          <a:p>
            <a:pPr algn="just"/>
            <a:endParaRPr lang="en-US" sz="1531" dirty="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a:latin typeface="Palatino" charset="0"/>
              <a:ea typeface="Palatino" charset="0"/>
              <a:cs typeface="Palatino" charset="0"/>
            </a:endParaRPr>
          </a:p>
          <a:p>
            <a:pPr algn="just"/>
            <a:r>
              <a:rPr lang="en-US" sz="1021" dirty="0" smtClean="0">
                <a:latin typeface="Palatino" charset="0"/>
                <a:ea typeface="Palatino" charset="0"/>
                <a:cs typeface="Palatino" charset="0"/>
              </a:rPr>
              <a:t>Previous </a:t>
            </a:r>
            <a:r>
              <a:rPr lang="en-US" sz="1021" dirty="0">
                <a:latin typeface="Palatino" charset="0"/>
                <a:ea typeface="Palatino" charset="0"/>
                <a:cs typeface="Palatino" charset="0"/>
              </a:rPr>
              <a:t>research concerning stress response to global warming has focused primarily on single-stressor response—however, this is not environmentally relevant, as many organisms are </a:t>
            </a:r>
            <a:r>
              <a:rPr lang="en-US" sz="1021" dirty="0" smtClean="0">
                <a:latin typeface="Palatino" charset="0"/>
                <a:ea typeface="Palatino" charset="0"/>
                <a:cs typeface="Palatino" charset="0"/>
              </a:rPr>
              <a:t>often exposed </a:t>
            </a:r>
            <a:r>
              <a:rPr lang="en-US" sz="1021" dirty="0">
                <a:latin typeface="Palatino" charset="0"/>
                <a:ea typeface="Palatino" charset="0"/>
                <a:cs typeface="Palatino" charset="0"/>
              </a:rPr>
              <a:t>to a complex combination of stressors. </a:t>
            </a:r>
            <a:r>
              <a:rPr lang="en-US" sz="1021" dirty="0" smtClean="0">
                <a:latin typeface="Palatino" charset="0"/>
                <a:ea typeface="Palatino" charset="0"/>
                <a:cs typeface="Palatino" charset="0"/>
              </a:rPr>
              <a:t>Additionally</a:t>
            </a:r>
            <a:r>
              <a:rPr lang="en-US" sz="1021" dirty="0">
                <a:latin typeface="Palatino" charset="0"/>
                <a:ea typeface="Palatino" charset="0"/>
                <a:cs typeface="Palatino" charset="0"/>
              </a:rPr>
              <a:t>, there is </a:t>
            </a:r>
            <a:r>
              <a:rPr lang="en-US" sz="1021">
                <a:latin typeface="Palatino" charset="0"/>
                <a:ea typeface="Palatino" charset="0"/>
                <a:cs typeface="Palatino" charset="0"/>
              </a:rPr>
              <a:t>currently </a:t>
            </a:r>
            <a:r>
              <a:rPr lang="en-US" sz="1021" smtClean="0">
                <a:latin typeface="Palatino" charset="0"/>
                <a:ea typeface="Palatino" charset="0"/>
                <a:cs typeface="Palatino" charset="0"/>
              </a:rPr>
              <a:t>little research </a:t>
            </a:r>
            <a:r>
              <a:rPr lang="en-US" sz="1021" dirty="0">
                <a:latin typeface="Palatino" charset="0"/>
                <a:ea typeface="Palatino" charset="0"/>
                <a:cs typeface="Palatino" charset="0"/>
              </a:rPr>
              <a:t>that specifically examines differential diploid and triploid oyster stress responses to </a:t>
            </a:r>
            <a:r>
              <a:rPr lang="en-US" sz="1021" dirty="0" smtClean="0">
                <a:latin typeface="Palatino" charset="0"/>
                <a:ea typeface="Palatino" charset="0"/>
                <a:cs typeface="Palatino" charset="0"/>
              </a:rPr>
              <a:t>understand potential </a:t>
            </a:r>
            <a:r>
              <a:rPr lang="en-US" sz="1021" dirty="0">
                <a:latin typeface="Palatino" charset="0"/>
                <a:ea typeface="Palatino" charset="0"/>
                <a:cs typeface="Palatino" charset="0"/>
              </a:rPr>
              <a:t>susceptibility to environmental change. </a:t>
            </a:r>
            <a:r>
              <a:rPr lang="en-US" sz="1021" dirty="0" smtClean="0">
                <a:latin typeface="Palatino" charset="0"/>
                <a:ea typeface="Palatino" charset="0"/>
                <a:cs typeface="Palatino" charset="0"/>
              </a:rPr>
              <a:t>Moreover, the effects </a:t>
            </a:r>
            <a:r>
              <a:rPr lang="en-US" sz="1021" dirty="0">
                <a:latin typeface="Palatino" charset="0"/>
                <a:ea typeface="Palatino" charset="0"/>
                <a:cs typeface="Palatino" charset="0"/>
              </a:rPr>
              <a:t>of global warming </a:t>
            </a:r>
            <a:r>
              <a:rPr lang="en-US" sz="1021" dirty="0" smtClean="0">
                <a:latin typeface="Palatino" charset="0"/>
                <a:ea typeface="Palatino" charset="0"/>
                <a:cs typeface="Palatino" charset="0"/>
              </a:rPr>
              <a:t>stressors on </a:t>
            </a:r>
            <a:r>
              <a:rPr lang="en-US" sz="1021" dirty="0">
                <a:latin typeface="Palatino" charset="0"/>
                <a:ea typeface="Palatino" charset="0"/>
                <a:cs typeface="Palatino" charset="0"/>
              </a:rPr>
              <a:t>an epigenetic/subcellular level are </a:t>
            </a:r>
            <a:r>
              <a:rPr lang="en-US" sz="1021" dirty="0" smtClean="0">
                <a:latin typeface="Palatino" charset="0"/>
                <a:ea typeface="Palatino" charset="0"/>
                <a:cs typeface="Palatino" charset="0"/>
              </a:rPr>
              <a:t>poorly understood </a:t>
            </a:r>
            <a:r>
              <a:rPr lang="en-US" sz="1021" dirty="0">
                <a:latin typeface="Palatino" charset="0"/>
                <a:ea typeface="Palatino" charset="0"/>
                <a:cs typeface="Palatino" charset="0"/>
              </a:rPr>
              <a:t>and pose as a next generation area of </a:t>
            </a:r>
            <a:r>
              <a:rPr lang="en-US" sz="1021" dirty="0" smtClean="0">
                <a:latin typeface="Palatino" charset="0"/>
                <a:ea typeface="Palatino" charset="0"/>
                <a:cs typeface="Palatino" charset="0"/>
              </a:rPr>
              <a:t>study.  </a:t>
            </a:r>
            <a:endParaRPr lang="en-US" sz="1021" dirty="0">
              <a:latin typeface="Palatino" charset="0"/>
              <a:ea typeface="Palatino" charset="0"/>
              <a:cs typeface="Palatino" charset="0"/>
            </a:endParaRPr>
          </a:p>
        </p:txBody>
      </p:sp>
      <p:sp>
        <p:nvSpPr>
          <p:cNvPr id="20" name="TextBox 19"/>
          <p:cNvSpPr txBox="1"/>
          <p:nvPr/>
        </p:nvSpPr>
        <p:spPr>
          <a:xfrm>
            <a:off x="4568563" y="3172190"/>
            <a:ext cx="10329072" cy="458908"/>
          </a:xfrm>
          <a:prstGeom prst="rect">
            <a:avLst/>
          </a:prstGeom>
          <a:noFill/>
        </p:spPr>
        <p:txBody>
          <a:bodyPr wrap="square" rtlCol="0">
            <a:spAutoFit/>
          </a:bodyPr>
          <a:lstStyle/>
          <a:p>
            <a:pPr algn="ctr"/>
            <a:r>
              <a:rPr lang="en-US" sz="2382" b="1" dirty="0">
                <a:solidFill>
                  <a:srgbClr val="0070C0"/>
                </a:solidFill>
                <a:latin typeface="Palatino" charset="0"/>
                <a:ea typeface="Palatino" charset="0"/>
                <a:cs typeface="Palatino" charset="0"/>
              </a:rPr>
              <a:t>Gene Expression Analysis Using RT-qPCR</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150" y="5907608"/>
            <a:ext cx="1994899" cy="1728202"/>
          </a:xfrm>
          <a:prstGeom prst="rect">
            <a:avLst/>
          </a:prstGeom>
        </p:spPr>
      </p:pic>
      <p:sp>
        <p:nvSpPr>
          <p:cNvPr id="42" name="TextBox 41"/>
          <p:cNvSpPr txBox="1"/>
          <p:nvPr/>
        </p:nvSpPr>
        <p:spPr>
          <a:xfrm>
            <a:off x="487605" y="9664318"/>
            <a:ext cx="4764024" cy="3705502"/>
          </a:xfrm>
          <a:prstGeom prst="rect">
            <a:avLst/>
          </a:prstGeom>
          <a:noFill/>
          <a:ln w="57150">
            <a:solidFill>
              <a:schemeClr val="accent1"/>
            </a:solidFill>
          </a:ln>
        </p:spPr>
        <p:txBody>
          <a:bodyPr wrap="square" rtlCol="0">
            <a:spAutoFit/>
          </a:bodyPr>
          <a:lstStyle/>
          <a:p>
            <a:pPr algn="just"/>
            <a:r>
              <a:rPr lang="en-US" sz="1021" dirty="0" smtClean="0">
                <a:latin typeface="Palatino" charset="0"/>
                <a:ea typeface="Palatino" charset="0"/>
                <a:cs typeface="Palatino" charset="0"/>
              </a:rPr>
              <a:t>The overarching objective of this study was to elucidate the molecular implications of multi-stressor global warming exposure in diploid and triploid Pacific oysters. Specifically, the purpose was two-fold: (1) characterize epigenetic/subcellular responses to multi-stressor global warming exposure and (2) identify differences in epigenetic/subcellular stress response between diploid and triploid oysters to understand their relative susceptibility to environmental change. </a:t>
            </a:r>
          </a:p>
          <a:p>
            <a:pPr algn="just"/>
            <a:endParaRPr lang="en-US" sz="1021" dirty="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endParaRPr lang="en-US" sz="1021" dirty="0" smtClean="0">
              <a:latin typeface="Palatino" charset="0"/>
              <a:ea typeface="Palatino" charset="0"/>
              <a:cs typeface="Palatino" charset="0"/>
            </a:endParaRPr>
          </a:p>
          <a:p>
            <a:pPr algn="just"/>
            <a:r>
              <a:rPr lang="en-US" sz="1021" dirty="0" smtClean="0">
                <a:latin typeface="Palatino" charset="0"/>
                <a:ea typeface="Palatino" charset="0"/>
                <a:cs typeface="Palatino" charset="0"/>
              </a:rPr>
              <a:t>Thus</a:t>
            </a:r>
            <a:r>
              <a:rPr lang="en-US" sz="1021" dirty="0">
                <a:latin typeface="Palatino" charset="0"/>
                <a:ea typeface="Palatino" charset="0"/>
                <a:cs typeface="Palatino" charset="0"/>
              </a:rPr>
              <a:t>, the research question was: </a:t>
            </a:r>
            <a:r>
              <a:rPr lang="en-US" sz="1021" b="1" dirty="0">
                <a:latin typeface="Palatino" charset="0"/>
                <a:ea typeface="Palatino" charset="0"/>
                <a:cs typeface="Palatino" charset="0"/>
              </a:rPr>
              <a:t>What are the epigenetic/subcellular implications of multi-stressor global warming exposure and how are these molecular indicators of stress differentially expressed between diploid and triploid Pacific oysters? </a:t>
            </a:r>
            <a:r>
              <a:rPr lang="en-US" sz="1021" dirty="0">
                <a:latin typeface="Palatino" charset="0"/>
                <a:ea typeface="Palatino" charset="0"/>
                <a:cs typeface="Palatino" charset="0"/>
              </a:rPr>
              <a:t>It was hypothesized that global warming stressors might induce changes in gene expression and DNA methylation, with accompanying differences in relative </a:t>
            </a:r>
            <a:r>
              <a:rPr lang="en-US" sz="1021" dirty="0" smtClean="0">
                <a:latin typeface="Palatino" charset="0"/>
                <a:ea typeface="Palatino" charset="0"/>
                <a:cs typeface="Palatino" charset="0"/>
              </a:rPr>
              <a:t>mitochondrial </a:t>
            </a:r>
            <a:r>
              <a:rPr lang="en-US" sz="1021" dirty="0">
                <a:latin typeface="Palatino" charset="0"/>
                <a:ea typeface="Palatino" charset="0"/>
                <a:cs typeface="Palatino" charset="0"/>
              </a:rPr>
              <a:t>abundance. Speculation regarding differences between diploid and triploid stress response was limited due to a lack of prior studies. </a:t>
            </a:r>
          </a:p>
        </p:txBody>
      </p:sp>
      <p:sp>
        <p:nvSpPr>
          <p:cNvPr id="43" name="TextBox 42"/>
          <p:cNvSpPr txBox="1"/>
          <p:nvPr/>
        </p:nvSpPr>
        <p:spPr>
          <a:xfrm>
            <a:off x="504420" y="13986822"/>
            <a:ext cx="4764024" cy="3723455"/>
          </a:xfrm>
          <a:prstGeom prst="rect">
            <a:avLst/>
          </a:prstGeom>
          <a:noFill/>
          <a:ln w="57150">
            <a:solidFill>
              <a:schemeClr val="accent1"/>
            </a:solidFill>
          </a:ln>
        </p:spPr>
        <p:txBody>
          <a:bodyPr wrap="square" rtlCol="0">
            <a:spAutoFit/>
          </a:bodyPr>
          <a:lstStyle/>
          <a:p>
            <a:r>
              <a:rPr lang="en-US" sz="1021" dirty="0" smtClean="0">
                <a:latin typeface="Palatino" charset="0"/>
                <a:ea typeface="Palatino" charset="0"/>
                <a:cs typeface="Palatino" charset="0"/>
              </a:rPr>
              <a:t>Diploid and triploid Pacific oysters </a:t>
            </a:r>
            <a:r>
              <a:rPr lang="en-US" sz="1021" i="1" dirty="0" smtClean="0">
                <a:latin typeface="Palatino" charset="0"/>
                <a:ea typeface="Palatino" charset="0"/>
                <a:cs typeface="Palatino" charset="0"/>
              </a:rPr>
              <a:t>(n =</a:t>
            </a:r>
            <a:r>
              <a:rPr lang="en-US" sz="1021" dirty="0" smtClean="0">
                <a:latin typeface="Palatino" charset="0"/>
                <a:ea typeface="Palatino" charset="0"/>
                <a:cs typeface="Palatino" charset="0"/>
              </a:rPr>
              <a:t> 8) were desiccated and exposed to </a:t>
            </a:r>
            <a:r>
              <a:rPr lang="it-IT" sz="1021" dirty="0" err="1" smtClean="0">
                <a:latin typeface="Palatino" charset="0"/>
                <a:ea typeface="Palatino" charset="0"/>
                <a:cs typeface="Palatino" charset="0"/>
              </a:rPr>
              <a:t>heat</a:t>
            </a:r>
            <a:r>
              <a:rPr lang="it-IT" sz="1021" dirty="0" smtClean="0">
                <a:latin typeface="Palatino" charset="0"/>
                <a:ea typeface="Palatino" charset="0"/>
                <a:cs typeface="Palatino" charset="0"/>
              </a:rPr>
              <a:t> stress </a:t>
            </a:r>
            <a:r>
              <a:rPr lang="it-IT" sz="1021" dirty="0" err="1" smtClean="0">
                <a:latin typeface="Palatino" charset="0"/>
                <a:ea typeface="Palatino" charset="0"/>
                <a:cs typeface="Palatino" charset="0"/>
              </a:rPr>
              <a:t>at</a:t>
            </a:r>
            <a:r>
              <a:rPr lang="it-IT" sz="1021" dirty="0" smtClean="0">
                <a:latin typeface="Palatino" charset="0"/>
                <a:ea typeface="Palatino" charset="0"/>
                <a:cs typeface="Palatino" charset="0"/>
              </a:rPr>
              <a:t> </a:t>
            </a:r>
            <a:r>
              <a:rPr lang="en-US" sz="1021" dirty="0" smtClean="0">
                <a:latin typeface="Palatino" charset="0"/>
                <a:ea typeface="Palatino" charset="0"/>
                <a:cs typeface="Palatino" charset="0"/>
              </a:rPr>
              <a:t>27</a:t>
            </a:r>
            <a:r>
              <a:rPr lang="it-IT" sz="1050" dirty="0" smtClean="0"/>
              <a:t>°C</a:t>
            </a:r>
            <a:r>
              <a:rPr lang="it-IT" sz="1021" dirty="0" smtClean="0">
                <a:latin typeface="Palatino" charset="0"/>
                <a:ea typeface="Palatino" charset="0"/>
                <a:cs typeface="Palatino" charset="0"/>
              </a:rPr>
              <a:t> in an incubator for 24 hours (</a:t>
            </a:r>
            <a:r>
              <a:rPr lang="it-IT" sz="1021" dirty="0" err="1" smtClean="0">
                <a:latin typeface="Palatino" charset="0"/>
                <a:ea typeface="Palatino" charset="0"/>
                <a:cs typeface="Palatino" charset="0"/>
              </a:rPr>
              <a:t>typically</a:t>
            </a:r>
            <a:r>
              <a:rPr lang="it-IT" sz="1021" dirty="0" smtClean="0">
                <a:latin typeface="Palatino" charset="0"/>
                <a:ea typeface="Palatino" charset="0"/>
                <a:cs typeface="Palatino" charset="0"/>
              </a:rPr>
              <a:t>, Pacific </a:t>
            </a:r>
            <a:r>
              <a:rPr lang="it-IT" sz="1021" dirty="0" err="1" smtClean="0">
                <a:latin typeface="Palatino" charset="0"/>
                <a:ea typeface="Palatino" charset="0"/>
                <a:cs typeface="Palatino" charset="0"/>
              </a:rPr>
              <a:t>oysters</a:t>
            </a:r>
            <a:r>
              <a:rPr lang="it-IT" sz="1021" dirty="0" smtClean="0">
                <a:latin typeface="Palatino" charset="0"/>
                <a:ea typeface="Palatino" charset="0"/>
                <a:cs typeface="Palatino" charset="0"/>
              </a:rPr>
              <a:t> </a:t>
            </a:r>
            <a:r>
              <a:rPr lang="it-IT" sz="1021" dirty="0" err="1" smtClean="0">
                <a:latin typeface="Palatino" charset="0"/>
                <a:ea typeface="Palatino" charset="0"/>
                <a:cs typeface="Palatino" charset="0"/>
              </a:rPr>
              <a:t>thrive</a:t>
            </a:r>
            <a:r>
              <a:rPr lang="it-IT" sz="1021" dirty="0" smtClean="0">
                <a:latin typeface="Palatino" charset="0"/>
                <a:ea typeface="Palatino" charset="0"/>
                <a:cs typeface="Palatino" charset="0"/>
              </a:rPr>
              <a:t> in </a:t>
            </a:r>
            <a:r>
              <a:rPr lang="it-IT" sz="1021" dirty="0" err="1" smtClean="0">
                <a:latin typeface="Palatino" charset="0"/>
                <a:ea typeface="Palatino" charset="0"/>
                <a:cs typeface="Palatino" charset="0"/>
              </a:rPr>
              <a:t>temperatures</a:t>
            </a:r>
            <a:r>
              <a:rPr lang="it-IT" sz="1021" dirty="0" smtClean="0">
                <a:latin typeface="Palatino" charset="0"/>
                <a:ea typeface="Palatino" charset="0"/>
                <a:cs typeface="Palatino" charset="0"/>
              </a:rPr>
              <a:t> </a:t>
            </a:r>
            <a:r>
              <a:rPr lang="it-IT" sz="1021" dirty="0" err="1" smtClean="0">
                <a:latin typeface="Palatino" charset="0"/>
                <a:ea typeface="Palatino" charset="0"/>
                <a:cs typeface="Palatino" charset="0"/>
              </a:rPr>
              <a:t>ranging</a:t>
            </a:r>
            <a:r>
              <a:rPr lang="it-IT" sz="1021" dirty="0" smtClean="0">
                <a:latin typeface="Palatino" charset="0"/>
                <a:ea typeface="Palatino" charset="0"/>
                <a:cs typeface="Palatino" charset="0"/>
              </a:rPr>
              <a:t> from </a:t>
            </a:r>
            <a:r>
              <a:rPr lang="it-IT" sz="1050" dirty="0" smtClean="0">
                <a:latin typeface="Palatino" charset="0"/>
                <a:ea typeface="Palatino" charset="0"/>
                <a:cs typeface="Palatino" charset="0"/>
              </a:rPr>
              <a:t>8-22</a:t>
            </a:r>
            <a:r>
              <a:rPr lang="it-IT" sz="1050" dirty="0" smtClean="0"/>
              <a:t>°C). </a:t>
            </a:r>
            <a:r>
              <a:rPr lang="en-US" sz="1021" dirty="0">
                <a:latin typeface="Palatino" charset="0"/>
                <a:ea typeface="Palatino" charset="0"/>
                <a:cs typeface="Palatino" charset="0"/>
              </a:rPr>
              <a:t>Oysters were simultaneously subject to desiccation stress. </a:t>
            </a:r>
            <a:r>
              <a:rPr lang="it-IT" sz="1021" dirty="0" err="1">
                <a:latin typeface="Palatino" charset="0"/>
                <a:ea typeface="Palatino" charset="0"/>
                <a:cs typeface="Palatino" charset="0"/>
              </a:rPr>
              <a:t>Immediately</a:t>
            </a:r>
            <a:r>
              <a:rPr lang="it-IT" sz="1021" dirty="0">
                <a:latin typeface="Palatino" charset="0"/>
                <a:ea typeface="Palatino" charset="0"/>
                <a:cs typeface="Palatino" charset="0"/>
              </a:rPr>
              <a:t> </a:t>
            </a:r>
            <a:r>
              <a:rPr lang="it-IT" sz="1021" dirty="0" err="1">
                <a:latin typeface="Palatino" charset="0"/>
                <a:ea typeface="Palatino" charset="0"/>
                <a:cs typeface="Palatino" charset="0"/>
              </a:rPr>
              <a:t>following</a:t>
            </a:r>
            <a:r>
              <a:rPr lang="it-IT" sz="1021" dirty="0">
                <a:latin typeface="Palatino" charset="0"/>
                <a:ea typeface="Palatino" charset="0"/>
                <a:cs typeface="Palatino" charset="0"/>
              </a:rPr>
              <a:t> stress treatment, </a:t>
            </a:r>
            <a:r>
              <a:rPr lang="it-IT" sz="1021" dirty="0" err="1">
                <a:latin typeface="Palatino" charset="0"/>
                <a:ea typeface="Palatino" charset="0"/>
                <a:cs typeface="Palatino" charset="0"/>
              </a:rPr>
              <a:t>oysters</a:t>
            </a:r>
            <a:r>
              <a:rPr lang="it-IT" sz="1021" dirty="0">
                <a:latin typeface="Palatino" charset="0"/>
                <a:ea typeface="Palatino" charset="0"/>
                <a:cs typeface="Palatino" charset="0"/>
              </a:rPr>
              <a:t> </a:t>
            </a:r>
            <a:r>
              <a:rPr lang="it-IT" sz="1021" dirty="0" err="1">
                <a:latin typeface="Palatino" charset="0"/>
                <a:ea typeface="Palatino" charset="0"/>
                <a:cs typeface="Palatino" charset="0"/>
              </a:rPr>
              <a:t>were</a:t>
            </a:r>
            <a:r>
              <a:rPr lang="it-IT" sz="1021" dirty="0">
                <a:latin typeface="Palatino" charset="0"/>
                <a:ea typeface="Palatino" charset="0"/>
                <a:cs typeface="Palatino" charset="0"/>
              </a:rPr>
              <a:t> </a:t>
            </a:r>
            <a:r>
              <a:rPr lang="it-IT" sz="1021" dirty="0" err="1">
                <a:latin typeface="Palatino" charset="0"/>
                <a:ea typeface="Palatino" charset="0"/>
                <a:cs typeface="Palatino" charset="0"/>
              </a:rPr>
              <a:t>sampled</a:t>
            </a:r>
            <a:r>
              <a:rPr lang="it-IT" sz="1021" dirty="0">
                <a:latin typeface="Palatino" charset="0"/>
                <a:ea typeface="Palatino" charset="0"/>
                <a:cs typeface="Palatino" charset="0"/>
              </a:rPr>
              <a:t>. </a:t>
            </a:r>
            <a:r>
              <a:rPr lang="it-IT" sz="1021" dirty="0" err="1">
                <a:latin typeface="Palatino" charset="0"/>
                <a:ea typeface="Palatino" charset="0"/>
                <a:cs typeface="Palatino" charset="0"/>
              </a:rPr>
              <a:t>Mantle</a:t>
            </a:r>
            <a:r>
              <a:rPr lang="it-IT" sz="1021" dirty="0">
                <a:latin typeface="Palatino" charset="0"/>
                <a:ea typeface="Palatino" charset="0"/>
                <a:cs typeface="Palatino" charset="0"/>
              </a:rPr>
              <a:t>, </a:t>
            </a:r>
            <a:r>
              <a:rPr lang="it-IT" sz="1021" dirty="0" err="1">
                <a:latin typeface="Palatino" charset="0"/>
                <a:ea typeface="Palatino" charset="0"/>
                <a:cs typeface="Palatino" charset="0"/>
              </a:rPr>
              <a:t>adductor</a:t>
            </a:r>
            <a:r>
              <a:rPr lang="it-IT" sz="1021" dirty="0">
                <a:latin typeface="Palatino" charset="0"/>
                <a:ea typeface="Palatino" charset="0"/>
                <a:cs typeface="Palatino" charset="0"/>
              </a:rPr>
              <a:t> </a:t>
            </a:r>
            <a:r>
              <a:rPr lang="it-IT" sz="1021" dirty="0" err="1">
                <a:latin typeface="Palatino" charset="0"/>
                <a:ea typeface="Palatino" charset="0"/>
                <a:cs typeface="Palatino" charset="0"/>
              </a:rPr>
              <a:t>muscle</a:t>
            </a:r>
            <a:r>
              <a:rPr lang="it-IT" sz="1021" dirty="0">
                <a:latin typeface="Palatino" charset="0"/>
                <a:ea typeface="Palatino" charset="0"/>
                <a:cs typeface="Palatino" charset="0"/>
              </a:rPr>
              <a:t>, and </a:t>
            </a:r>
            <a:r>
              <a:rPr lang="it-IT" sz="1021" dirty="0" err="1">
                <a:latin typeface="Palatino" charset="0"/>
                <a:ea typeface="Palatino" charset="0"/>
                <a:cs typeface="Palatino" charset="0"/>
              </a:rPr>
              <a:t>ctenidia</a:t>
            </a:r>
            <a:r>
              <a:rPr lang="it-IT" sz="1021" dirty="0">
                <a:latin typeface="Palatino" charset="0"/>
                <a:ea typeface="Palatino" charset="0"/>
                <a:cs typeface="Palatino" charset="0"/>
              </a:rPr>
              <a:t> </a:t>
            </a:r>
            <a:r>
              <a:rPr lang="it-IT" sz="1021" dirty="0" err="1">
                <a:latin typeface="Palatino" charset="0"/>
                <a:ea typeface="Palatino" charset="0"/>
                <a:cs typeface="Palatino" charset="0"/>
              </a:rPr>
              <a:t>tissue</a:t>
            </a:r>
            <a:r>
              <a:rPr lang="it-IT" sz="1021" dirty="0">
                <a:latin typeface="Palatino" charset="0"/>
                <a:ea typeface="Palatino" charset="0"/>
                <a:cs typeface="Palatino" charset="0"/>
              </a:rPr>
              <a:t> </a:t>
            </a:r>
            <a:r>
              <a:rPr lang="it-IT" sz="1021" dirty="0" err="1">
                <a:latin typeface="Palatino" charset="0"/>
                <a:ea typeface="Palatino" charset="0"/>
                <a:cs typeface="Palatino" charset="0"/>
              </a:rPr>
              <a:t>were</a:t>
            </a:r>
            <a:r>
              <a:rPr lang="it-IT" sz="1021" dirty="0">
                <a:latin typeface="Palatino" charset="0"/>
                <a:ea typeface="Palatino" charset="0"/>
                <a:cs typeface="Palatino" charset="0"/>
              </a:rPr>
              <a:t> </a:t>
            </a:r>
            <a:r>
              <a:rPr lang="it-IT" sz="1021" dirty="0" err="1">
                <a:latin typeface="Palatino" charset="0"/>
                <a:ea typeface="Palatino" charset="0"/>
                <a:cs typeface="Palatino" charset="0"/>
              </a:rPr>
              <a:t>resected</a:t>
            </a:r>
            <a:r>
              <a:rPr lang="it-IT" sz="1021" dirty="0">
                <a:latin typeface="Palatino" charset="0"/>
                <a:ea typeface="Palatino" charset="0"/>
                <a:cs typeface="Palatino" charset="0"/>
              </a:rPr>
              <a:t> and </a:t>
            </a:r>
            <a:r>
              <a:rPr lang="it-IT" sz="1021" dirty="0" err="1" smtClean="0">
                <a:latin typeface="Palatino" charset="0"/>
                <a:ea typeface="Palatino" charset="0"/>
                <a:cs typeface="Palatino" charset="0"/>
              </a:rPr>
              <a:t>epigenetic</a:t>
            </a:r>
            <a:r>
              <a:rPr lang="it-IT" sz="1021" dirty="0" smtClean="0">
                <a:latin typeface="Palatino" charset="0"/>
                <a:ea typeface="Palatino" charset="0"/>
                <a:cs typeface="Palatino" charset="0"/>
              </a:rPr>
              <a:t> and </a:t>
            </a:r>
            <a:r>
              <a:rPr lang="it-IT" sz="1021" dirty="0" err="1" smtClean="0">
                <a:latin typeface="Palatino" charset="0"/>
                <a:ea typeface="Palatino" charset="0"/>
                <a:cs typeface="Palatino" charset="0"/>
              </a:rPr>
              <a:t>expression</a:t>
            </a:r>
            <a:r>
              <a:rPr lang="it-IT" sz="1021" dirty="0" smtClean="0">
                <a:latin typeface="Palatino" charset="0"/>
                <a:ea typeface="Palatino" charset="0"/>
                <a:cs typeface="Palatino" charset="0"/>
              </a:rPr>
              <a:t> </a:t>
            </a:r>
            <a:r>
              <a:rPr lang="it-IT" sz="1021" dirty="0" err="1" smtClean="0">
                <a:latin typeface="Palatino" charset="0"/>
                <a:ea typeface="Palatino" charset="0"/>
                <a:cs typeface="Palatino" charset="0"/>
              </a:rPr>
              <a:t>analyses</a:t>
            </a:r>
            <a:r>
              <a:rPr lang="it-IT" sz="1021" dirty="0" smtClean="0">
                <a:latin typeface="Palatino" charset="0"/>
                <a:ea typeface="Palatino" charset="0"/>
                <a:cs typeface="Palatino" charset="0"/>
              </a:rPr>
              <a:t> </a:t>
            </a:r>
            <a:r>
              <a:rPr lang="it-IT" sz="1021" dirty="0" err="1" smtClean="0">
                <a:latin typeface="Palatino" charset="0"/>
                <a:ea typeface="Palatino" charset="0"/>
                <a:cs typeface="Palatino" charset="0"/>
              </a:rPr>
              <a:t>were</a:t>
            </a:r>
            <a:r>
              <a:rPr lang="it-IT" sz="1021" dirty="0" smtClean="0">
                <a:latin typeface="Palatino" charset="0"/>
                <a:ea typeface="Palatino" charset="0"/>
                <a:cs typeface="Palatino" charset="0"/>
              </a:rPr>
              <a:t> </a:t>
            </a:r>
            <a:r>
              <a:rPr lang="it-IT" sz="1021" dirty="0" err="1" smtClean="0">
                <a:latin typeface="Palatino" charset="0"/>
                <a:ea typeface="Palatino" charset="0"/>
                <a:cs typeface="Palatino" charset="0"/>
              </a:rPr>
              <a:t>subsequently</a:t>
            </a:r>
            <a:r>
              <a:rPr lang="it-IT" sz="1021" dirty="0" smtClean="0">
                <a:latin typeface="Palatino" charset="0"/>
                <a:ea typeface="Palatino" charset="0"/>
                <a:cs typeface="Palatino" charset="0"/>
              </a:rPr>
              <a:t> </a:t>
            </a:r>
            <a:r>
              <a:rPr lang="it-IT" sz="1021" dirty="0" err="1" smtClean="0">
                <a:latin typeface="Palatino" charset="0"/>
                <a:ea typeface="Palatino" charset="0"/>
                <a:cs typeface="Palatino" charset="0"/>
              </a:rPr>
              <a:t>performed</a:t>
            </a:r>
            <a:r>
              <a:rPr lang="it-IT" sz="1021" dirty="0" smtClean="0">
                <a:latin typeface="Palatino" charset="0"/>
                <a:ea typeface="Palatino" charset="0"/>
                <a:cs typeface="Palatino" charset="0"/>
              </a:rPr>
              <a:t>.</a:t>
            </a:r>
            <a:endParaRPr lang="it-IT" sz="1021" dirty="0">
              <a:latin typeface="Palatino" charset="0"/>
              <a:ea typeface="Palatino" charset="0"/>
              <a:cs typeface="Palatino" charset="0"/>
            </a:endParaRPr>
          </a:p>
          <a:p>
            <a:endParaRPr lang="it-IT" sz="1021" dirty="0" smtClean="0">
              <a:latin typeface="Palatino" charset="0"/>
              <a:ea typeface="Palatino" charset="0"/>
              <a:cs typeface="Palatino" charset="0"/>
            </a:endParaRPr>
          </a:p>
          <a:p>
            <a:endParaRPr lang="en-US" sz="1050" dirty="0">
              <a:latin typeface="Palatino" charset="0"/>
              <a:ea typeface="Palatino" charset="0"/>
              <a:cs typeface="Palatino" charset="0"/>
            </a:endParaRPr>
          </a:p>
          <a:p>
            <a:pPr lvl="0"/>
            <a:endParaRPr lang="en-US" sz="1050" dirty="0" smtClean="0">
              <a:latin typeface="Palatino" charset="0"/>
              <a:ea typeface="Palatino" charset="0"/>
              <a:cs typeface="Palatino" charset="0"/>
            </a:endParaRPr>
          </a:p>
          <a:p>
            <a:pPr lvl="0"/>
            <a:endParaRPr lang="it-IT" sz="1021" dirty="0" smtClean="0">
              <a:latin typeface="Palatino" charset="0"/>
              <a:ea typeface="Palatino" charset="0"/>
              <a:cs typeface="Palatino" charset="0"/>
            </a:endParaRPr>
          </a:p>
          <a:p>
            <a:endParaRPr lang="it-IT" sz="1021" dirty="0">
              <a:latin typeface="Palatino" charset="0"/>
              <a:ea typeface="Palatino" charset="0"/>
              <a:cs typeface="Palatino" charset="0"/>
            </a:endParaRPr>
          </a:p>
          <a:p>
            <a:endParaRPr lang="it-IT" sz="1021" dirty="0" smtClean="0">
              <a:latin typeface="Palatino" charset="0"/>
              <a:ea typeface="Palatino" charset="0"/>
              <a:cs typeface="Palatino" charset="0"/>
            </a:endParaRPr>
          </a:p>
          <a:p>
            <a:endParaRPr lang="it-IT" sz="1021" dirty="0">
              <a:latin typeface="Palatino" charset="0"/>
              <a:ea typeface="Palatino" charset="0"/>
              <a:cs typeface="Palatino" charset="0"/>
            </a:endParaRPr>
          </a:p>
          <a:p>
            <a:endParaRPr lang="it-IT" sz="1021" dirty="0" smtClean="0">
              <a:latin typeface="Palatino" charset="0"/>
              <a:ea typeface="Palatino" charset="0"/>
              <a:cs typeface="Palatino" charset="0"/>
            </a:endParaRPr>
          </a:p>
          <a:p>
            <a:endParaRPr lang="it-IT" sz="1021" dirty="0">
              <a:latin typeface="Palatino" charset="0"/>
              <a:ea typeface="Palatino" charset="0"/>
              <a:cs typeface="Palatino" charset="0"/>
            </a:endParaRPr>
          </a:p>
          <a:p>
            <a:endParaRPr lang="it-IT" sz="1021" dirty="0" smtClean="0">
              <a:latin typeface="Palatino" charset="0"/>
              <a:ea typeface="Palatino" charset="0"/>
              <a:cs typeface="Palatino" charset="0"/>
            </a:endParaRPr>
          </a:p>
          <a:p>
            <a:endParaRPr lang="it-IT" sz="1021" dirty="0">
              <a:latin typeface="Palatino" charset="0"/>
              <a:ea typeface="Palatino" charset="0"/>
              <a:cs typeface="Palatino" charset="0"/>
            </a:endParaRPr>
          </a:p>
          <a:p>
            <a:endParaRPr lang="it-IT" sz="1021" dirty="0" smtClean="0">
              <a:latin typeface="Palatino" charset="0"/>
              <a:ea typeface="Palatino" charset="0"/>
              <a:cs typeface="Palatino" charset="0"/>
            </a:endParaRPr>
          </a:p>
          <a:p>
            <a:endParaRPr lang="it-IT" sz="1021" dirty="0">
              <a:latin typeface="Palatino" charset="0"/>
              <a:ea typeface="Palatino" charset="0"/>
              <a:cs typeface="Palatino" charset="0"/>
            </a:endParaRPr>
          </a:p>
          <a:p>
            <a:endParaRPr lang="it-IT" sz="1021" dirty="0" smtClean="0">
              <a:latin typeface="Palatino" charset="0"/>
              <a:ea typeface="Palatino" charset="0"/>
              <a:cs typeface="Palatino" charset="0"/>
            </a:endParaRPr>
          </a:p>
          <a:p>
            <a:endParaRPr lang="it-IT" sz="1021" dirty="0">
              <a:latin typeface="Palatino" charset="0"/>
              <a:ea typeface="Palatino" charset="0"/>
              <a:cs typeface="Palatino" charset="0"/>
            </a:endParaRPr>
          </a:p>
          <a:p>
            <a:endParaRPr lang="it-IT" sz="1021" dirty="0" smtClean="0">
              <a:latin typeface="Palatino" charset="0"/>
              <a:ea typeface="Palatino" charset="0"/>
              <a:cs typeface="Palatino" charset="0"/>
            </a:endParaRPr>
          </a:p>
          <a:p>
            <a:endParaRPr lang="it-IT" sz="1021" dirty="0">
              <a:latin typeface="Palatino" charset="0"/>
              <a:ea typeface="Palatino" charset="0"/>
              <a:cs typeface="Palatino" charset="0"/>
            </a:endParaRPr>
          </a:p>
        </p:txBody>
      </p:sp>
      <p:sp>
        <p:nvSpPr>
          <p:cNvPr id="48" name="TextBox 47"/>
          <p:cNvSpPr txBox="1"/>
          <p:nvPr/>
        </p:nvSpPr>
        <p:spPr>
          <a:xfrm>
            <a:off x="2177802" y="9169991"/>
            <a:ext cx="2592916" cy="458908"/>
          </a:xfrm>
          <a:prstGeom prst="rect">
            <a:avLst/>
          </a:prstGeom>
          <a:noFill/>
        </p:spPr>
        <p:txBody>
          <a:bodyPr wrap="square" rtlCol="0">
            <a:spAutoFit/>
          </a:bodyPr>
          <a:lstStyle/>
          <a:p>
            <a:r>
              <a:rPr lang="en-US" sz="2382" b="1" dirty="0">
                <a:solidFill>
                  <a:srgbClr val="0070C0"/>
                </a:solidFill>
                <a:latin typeface="Palatino" charset="0"/>
                <a:ea typeface="Palatino" charset="0"/>
                <a:cs typeface="Palatino" charset="0"/>
              </a:rPr>
              <a:t>Purpose</a:t>
            </a:r>
          </a:p>
        </p:txBody>
      </p:sp>
      <p:sp>
        <p:nvSpPr>
          <p:cNvPr id="49" name="TextBox 48"/>
          <p:cNvSpPr txBox="1"/>
          <p:nvPr/>
        </p:nvSpPr>
        <p:spPr>
          <a:xfrm>
            <a:off x="409480" y="13512143"/>
            <a:ext cx="5523003" cy="458908"/>
          </a:xfrm>
          <a:prstGeom prst="rect">
            <a:avLst/>
          </a:prstGeom>
          <a:noFill/>
        </p:spPr>
        <p:txBody>
          <a:bodyPr wrap="square" rtlCol="0">
            <a:spAutoFit/>
          </a:bodyPr>
          <a:lstStyle/>
          <a:p>
            <a:r>
              <a:rPr lang="en-US" sz="2382" b="1" smtClean="0">
                <a:solidFill>
                  <a:srgbClr val="0070C0"/>
                </a:solidFill>
                <a:latin typeface="Palatino" charset="0"/>
                <a:ea typeface="Palatino" charset="0"/>
                <a:cs typeface="Palatino" charset="0"/>
              </a:rPr>
              <a:t>Heat-Stress </a:t>
            </a:r>
            <a:r>
              <a:rPr lang="en-US" sz="2382" b="1" dirty="0">
                <a:solidFill>
                  <a:srgbClr val="0070C0"/>
                </a:solidFill>
                <a:latin typeface="Palatino" charset="0"/>
                <a:ea typeface="Palatino" charset="0"/>
                <a:cs typeface="Palatino" charset="0"/>
              </a:rPr>
              <a:t>+ Desiccation Exposure</a:t>
            </a:r>
          </a:p>
        </p:txBody>
      </p:sp>
      <p:sp>
        <p:nvSpPr>
          <p:cNvPr id="50" name="TextBox 49"/>
          <p:cNvSpPr txBox="1"/>
          <p:nvPr/>
        </p:nvSpPr>
        <p:spPr>
          <a:xfrm>
            <a:off x="5793289" y="12626583"/>
            <a:ext cx="7841349" cy="458908"/>
          </a:xfrm>
          <a:prstGeom prst="rect">
            <a:avLst/>
          </a:prstGeom>
          <a:noFill/>
        </p:spPr>
        <p:txBody>
          <a:bodyPr wrap="square" rtlCol="0">
            <a:spAutoFit/>
          </a:bodyPr>
          <a:lstStyle/>
          <a:p>
            <a:pPr algn="ctr"/>
            <a:r>
              <a:rPr lang="en-US" sz="2382" b="1" dirty="0" smtClean="0">
                <a:solidFill>
                  <a:srgbClr val="0070C0"/>
                </a:solidFill>
                <a:latin typeface="Palatino" charset="0"/>
                <a:ea typeface="Palatino" charset="0"/>
                <a:cs typeface="Palatino" charset="0"/>
              </a:rPr>
              <a:t>Global DNA Methylation Analysis Using ELISA Assay</a:t>
            </a:r>
            <a:endParaRPr lang="en-US" sz="2382" b="1" dirty="0">
              <a:solidFill>
                <a:srgbClr val="0070C0"/>
              </a:solidFill>
              <a:latin typeface="Palatino" charset="0"/>
              <a:ea typeface="Palatino" charset="0"/>
              <a:cs typeface="Palatino" charset="0"/>
            </a:endParaRPr>
          </a:p>
        </p:txBody>
      </p:sp>
      <p:sp>
        <p:nvSpPr>
          <p:cNvPr id="21" name="TextBox 20"/>
          <p:cNvSpPr txBox="1"/>
          <p:nvPr/>
        </p:nvSpPr>
        <p:spPr>
          <a:xfrm>
            <a:off x="14528439" y="3137127"/>
            <a:ext cx="4884385" cy="458908"/>
          </a:xfrm>
          <a:prstGeom prst="rect">
            <a:avLst/>
          </a:prstGeom>
          <a:noFill/>
        </p:spPr>
        <p:txBody>
          <a:bodyPr wrap="square" rtlCol="0">
            <a:spAutoFit/>
          </a:bodyPr>
          <a:lstStyle/>
          <a:p>
            <a:r>
              <a:rPr lang="en-US" sz="2382" b="1" dirty="0">
                <a:solidFill>
                  <a:srgbClr val="0070C0"/>
                </a:solidFill>
                <a:latin typeface="Palatino" charset="0"/>
                <a:ea typeface="Palatino" charset="0"/>
                <a:cs typeface="Palatino" charset="0"/>
              </a:rPr>
              <a:t>Conclusions/Discussion</a:t>
            </a:r>
          </a:p>
        </p:txBody>
      </p:sp>
      <p:sp>
        <p:nvSpPr>
          <p:cNvPr id="22" name="TextBox 21"/>
          <p:cNvSpPr txBox="1"/>
          <p:nvPr/>
        </p:nvSpPr>
        <p:spPr>
          <a:xfrm>
            <a:off x="15379458" y="15735374"/>
            <a:ext cx="1941869" cy="458908"/>
          </a:xfrm>
          <a:prstGeom prst="rect">
            <a:avLst/>
          </a:prstGeom>
          <a:noFill/>
        </p:spPr>
        <p:txBody>
          <a:bodyPr wrap="square" rtlCol="0">
            <a:spAutoFit/>
          </a:bodyPr>
          <a:lstStyle/>
          <a:p>
            <a:r>
              <a:rPr lang="en-US" sz="2382" b="1" dirty="0">
                <a:solidFill>
                  <a:srgbClr val="0070C0"/>
                </a:solidFill>
                <a:latin typeface="Palatino" charset="0"/>
                <a:ea typeface="Palatino" charset="0"/>
                <a:cs typeface="Palatino" charset="0"/>
              </a:rPr>
              <a:t>Implications</a:t>
            </a:r>
          </a:p>
        </p:txBody>
      </p:sp>
      <p:sp>
        <p:nvSpPr>
          <p:cNvPr id="97" name="Rectangle 96"/>
          <p:cNvSpPr/>
          <p:nvPr/>
        </p:nvSpPr>
        <p:spPr>
          <a:xfrm>
            <a:off x="14016768" y="3703212"/>
            <a:ext cx="4764024" cy="1189184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98" name="Rectangle 97"/>
          <p:cNvSpPr/>
          <p:nvPr/>
        </p:nvSpPr>
        <p:spPr>
          <a:xfrm>
            <a:off x="14026896" y="16247926"/>
            <a:ext cx="4764024" cy="520762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6" name="TextBox 5"/>
          <p:cNvSpPr txBox="1"/>
          <p:nvPr/>
        </p:nvSpPr>
        <p:spPr>
          <a:xfrm>
            <a:off x="14032711" y="16261495"/>
            <a:ext cx="4698725" cy="3234219"/>
          </a:xfrm>
          <a:prstGeom prst="rect">
            <a:avLst/>
          </a:prstGeom>
          <a:noFill/>
        </p:spPr>
        <p:txBody>
          <a:bodyPr wrap="square" rtlCol="0">
            <a:spAutoFit/>
          </a:bodyPr>
          <a:lstStyle/>
          <a:p>
            <a:pPr marL="145850" indent="-145850" defTabSz="777867">
              <a:buFont typeface="Wingdings" charset="2"/>
              <a:buChar char="§"/>
              <a:defRPr/>
            </a:pPr>
            <a:r>
              <a:rPr lang="en-US" sz="1021" dirty="0" smtClean="0">
                <a:latin typeface="Palatino" charset="0"/>
                <a:ea typeface="Palatino" charset="0"/>
                <a:cs typeface="Palatino" charset="0"/>
              </a:rPr>
              <a:t>Results indicate that global warming stressors (desiccation/elevated temperatures) can alter the epigenetic/subcellular landscape of aquatic organisms.</a:t>
            </a:r>
          </a:p>
          <a:p>
            <a:pPr marL="145850" indent="-145850" defTabSz="777867">
              <a:buFont typeface="Wingdings" charset="2"/>
              <a:buChar char="§"/>
              <a:defRPr/>
            </a:pPr>
            <a:r>
              <a:rPr lang="en-US" sz="1021" dirty="0" smtClean="0">
                <a:latin typeface="Palatino" charset="0"/>
                <a:ea typeface="Palatino" charset="0"/>
                <a:cs typeface="Palatino" charset="0"/>
              </a:rPr>
              <a:t>qPCR/DNA methylation analysis revealed molecular stress responses in Pacific oysters which cannot be detected by crude mortality assays. </a:t>
            </a:r>
          </a:p>
          <a:p>
            <a:pPr marL="145850" indent="-145850" defTabSz="777867">
              <a:buFont typeface="Wingdings" charset="2"/>
              <a:buChar char="§"/>
              <a:defRPr/>
            </a:pPr>
            <a:r>
              <a:rPr lang="en-US" sz="1021" dirty="0" smtClean="0">
                <a:latin typeface="Palatino" charset="0"/>
                <a:ea typeface="Palatino" charset="0"/>
                <a:cs typeface="Palatino" charset="0"/>
              </a:rPr>
              <a:t>Global DNA methylation analysis showed that epigenetic modifications and gene regulatory activity are affected by global-warming stressors and are differentially expressed in diploids and triploids. </a:t>
            </a:r>
          </a:p>
          <a:p>
            <a:pPr marL="145850" indent="-145850" defTabSz="777867">
              <a:buFont typeface="Wingdings" charset="2"/>
              <a:buChar char="§"/>
              <a:defRPr/>
            </a:pPr>
            <a:r>
              <a:rPr lang="en-US" sz="1021" dirty="0" smtClean="0">
                <a:latin typeface="Palatino" charset="0"/>
                <a:ea typeface="Palatino" charset="0"/>
                <a:cs typeface="Palatino" charset="0"/>
              </a:rPr>
              <a:t>COX1-primer qPCR method allowed for examination of changes in relative mitochondrial abundance in response to stress, providing insight into the subcellular mechanisms of stress response. </a:t>
            </a:r>
          </a:p>
          <a:p>
            <a:pPr marL="145850" indent="-145850" defTabSz="777867">
              <a:buFont typeface="Wingdings" charset="2"/>
              <a:buChar char="§"/>
              <a:defRPr/>
            </a:pPr>
            <a:r>
              <a:rPr lang="en-US" sz="1021" dirty="0">
                <a:latin typeface="Palatino" charset="0"/>
                <a:ea typeface="Palatino" charset="0"/>
                <a:cs typeface="Palatino" charset="0"/>
              </a:rPr>
              <a:t>Results suggest that triploids are less effective at responding to stress, leading to decreased performance and potential mortality in stressful conditions</a:t>
            </a:r>
            <a:r>
              <a:rPr lang="en-US" sz="1021" dirty="0" smtClean="0">
                <a:latin typeface="Palatino" charset="0"/>
                <a:ea typeface="Palatino" charset="0"/>
                <a:cs typeface="Palatino" charset="0"/>
              </a:rPr>
              <a:t>.</a:t>
            </a:r>
          </a:p>
          <a:p>
            <a:pPr marL="145850" indent="-145850" defTabSz="777867">
              <a:buFont typeface="Wingdings" charset="2"/>
              <a:buChar char="§"/>
            </a:pPr>
            <a:r>
              <a:rPr lang="en-US" sz="1021" dirty="0" smtClean="0">
                <a:latin typeface="Palatino" charset="0"/>
                <a:ea typeface="Palatino" charset="0"/>
                <a:cs typeface="Palatino" charset="0"/>
              </a:rPr>
              <a:t>Further interpretation suggest that diploids may exhibit greater phenotypic plasticity than triploids in stressful conditions, as evidenced by the increase in diploids in both mitochondrial abundance and 5-mC methylation to heat-stress/desiccation.</a:t>
            </a:r>
          </a:p>
          <a:p>
            <a:pPr marL="145850" indent="-145850" defTabSz="777867">
              <a:buFont typeface="Wingdings" charset="2"/>
              <a:buChar char="§"/>
            </a:pPr>
            <a:r>
              <a:rPr lang="en-US" sz="1021" dirty="0" smtClean="0">
                <a:latin typeface="Palatino" charset="0"/>
                <a:ea typeface="Palatino" charset="0"/>
                <a:cs typeface="Palatino" charset="0"/>
              </a:rPr>
              <a:t>Has far-ranging implications for the aquaculture industry where triploid performance in stressful conditions is economically crucial. </a:t>
            </a:r>
          </a:p>
        </p:txBody>
      </p:sp>
      <p:sp>
        <p:nvSpPr>
          <p:cNvPr id="75" name="Rectangle 74"/>
          <p:cNvSpPr/>
          <p:nvPr/>
        </p:nvSpPr>
        <p:spPr>
          <a:xfrm>
            <a:off x="5618548" y="19655296"/>
            <a:ext cx="8019288" cy="460422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71" name="TextBox 70"/>
          <p:cNvSpPr txBox="1"/>
          <p:nvPr/>
        </p:nvSpPr>
        <p:spPr>
          <a:xfrm>
            <a:off x="1147825" y="17813883"/>
            <a:ext cx="3515734" cy="458908"/>
          </a:xfrm>
          <a:prstGeom prst="rect">
            <a:avLst/>
          </a:prstGeom>
          <a:noFill/>
        </p:spPr>
        <p:txBody>
          <a:bodyPr wrap="square" rtlCol="0">
            <a:spAutoFit/>
          </a:bodyPr>
          <a:lstStyle/>
          <a:p>
            <a:r>
              <a:rPr lang="en-US" sz="2382" b="1" dirty="0">
                <a:solidFill>
                  <a:srgbClr val="0070C0"/>
                </a:solidFill>
                <a:latin typeface="Palatino" charset="0"/>
                <a:ea typeface="Palatino" charset="0"/>
                <a:cs typeface="Palatino" charset="0"/>
              </a:rPr>
              <a:t>Methodology Overview</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766" y="6076966"/>
            <a:ext cx="2304710" cy="1548476"/>
          </a:xfrm>
          <a:prstGeom prst="rect">
            <a:avLst/>
          </a:prstGeom>
        </p:spPr>
      </p:pic>
      <p:sp>
        <p:nvSpPr>
          <p:cNvPr id="147" name="Rectangle 146"/>
          <p:cNvSpPr/>
          <p:nvPr/>
        </p:nvSpPr>
        <p:spPr>
          <a:xfrm>
            <a:off x="14023597" y="22414436"/>
            <a:ext cx="4764024" cy="1837949"/>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153" name="TextBox 152"/>
          <p:cNvSpPr txBox="1"/>
          <p:nvPr/>
        </p:nvSpPr>
        <p:spPr>
          <a:xfrm>
            <a:off x="14437673" y="21859235"/>
            <a:ext cx="4148666" cy="458908"/>
          </a:xfrm>
          <a:prstGeom prst="rect">
            <a:avLst/>
          </a:prstGeom>
          <a:noFill/>
        </p:spPr>
        <p:txBody>
          <a:bodyPr wrap="square" rtlCol="0">
            <a:spAutoFit/>
          </a:bodyPr>
          <a:lstStyle/>
          <a:p>
            <a:r>
              <a:rPr lang="en-US" sz="2382" b="1" dirty="0">
                <a:solidFill>
                  <a:srgbClr val="0070C0"/>
                </a:solidFill>
                <a:latin typeface="Palatino" charset="0"/>
                <a:ea typeface="Palatino" charset="0"/>
                <a:cs typeface="Palatino" charset="0"/>
              </a:rPr>
              <a:t>Future Research Directions</a:t>
            </a:r>
          </a:p>
        </p:txBody>
      </p:sp>
      <p:grpSp>
        <p:nvGrpSpPr>
          <p:cNvPr id="112" name="Group 111"/>
          <p:cNvGrpSpPr/>
          <p:nvPr/>
        </p:nvGrpSpPr>
        <p:grpSpPr>
          <a:xfrm>
            <a:off x="14266251" y="8376769"/>
            <a:ext cx="4476597" cy="3145014"/>
            <a:chOff x="14250651" y="9170305"/>
            <a:chExt cx="4476597" cy="3145014"/>
          </a:xfrm>
        </p:grpSpPr>
        <p:sp>
          <p:nvSpPr>
            <p:cNvPr id="228" name="Rounded Rectangle 227"/>
            <p:cNvSpPr/>
            <p:nvPr/>
          </p:nvSpPr>
          <p:spPr>
            <a:xfrm>
              <a:off x="16496406" y="11513895"/>
              <a:ext cx="2129679" cy="801424"/>
            </a:xfrm>
            <a:prstGeom prst="roundRect">
              <a:avLst/>
            </a:prstGeom>
            <a:solidFill>
              <a:srgbClr val="7E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extBox 181"/>
            <p:cNvSpPr txBox="1"/>
            <p:nvPr/>
          </p:nvSpPr>
          <p:spPr>
            <a:xfrm>
              <a:off x="14250651" y="10411365"/>
              <a:ext cx="1088443" cy="276999"/>
            </a:xfrm>
            <a:prstGeom prst="rect">
              <a:avLst/>
            </a:prstGeom>
            <a:noFill/>
          </p:spPr>
          <p:txBody>
            <a:bodyPr wrap="square" rtlCol="0">
              <a:spAutoFit/>
            </a:bodyPr>
            <a:lstStyle/>
            <a:p>
              <a:r>
                <a:rPr lang="en-US" sz="1200" b="1" dirty="0" smtClean="0">
                  <a:latin typeface="Palatino" charset="0"/>
                  <a:ea typeface="Palatino" charset="0"/>
                  <a:cs typeface="Palatino" charset="0"/>
                </a:rPr>
                <a:t>Diploid</a:t>
              </a:r>
              <a:endParaRPr lang="en-US" sz="1200" b="1" dirty="0">
                <a:latin typeface="Palatino" charset="0"/>
                <a:ea typeface="Palatino" charset="0"/>
                <a:cs typeface="Palatino" charset="0"/>
              </a:endParaRPr>
            </a:p>
          </p:txBody>
        </p:sp>
        <p:cxnSp>
          <p:nvCxnSpPr>
            <p:cNvPr id="53" name="Elbow Connector 52"/>
            <p:cNvCxnSpPr/>
            <p:nvPr/>
          </p:nvCxnSpPr>
          <p:spPr>
            <a:xfrm>
              <a:off x="15186754" y="11155092"/>
              <a:ext cx="1232821" cy="778110"/>
            </a:xfrm>
            <a:prstGeom prst="bentConnector3">
              <a:avLst>
                <a:gd name="adj1" fmla="val 50000"/>
              </a:avLst>
            </a:prstGeom>
            <a:ln w="76200">
              <a:solidFill>
                <a:srgbClr val="029DF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171393" y="10900569"/>
              <a:ext cx="1241244"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Elbow Connector 182"/>
            <p:cNvCxnSpPr/>
            <p:nvPr/>
          </p:nvCxnSpPr>
          <p:spPr>
            <a:xfrm flipV="1">
              <a:off x="15178635" y="9708861"/>
              <a:ext cx="1211374" cy="925465"/>
            </a:xfrm>
            <a:prstGeom prst="bentConnector3">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16488246" y="9170305"/>
              <a:ext cx="2239002" cy="1089401"/>
              <a:chOff x="16478082" y="9124687"/>
              <a:chExt cx="2239002" cy="1193387"/>
            </a:xfrm>
          </p:grpSpPr>
          <p:sp>
            <p:nvSpPr>
              <p:cNvPr id="105" name="Rounded Rectangle 104"/>
              <p:cNvSpPr/>
              <p:nvPr/>
            </p:nvSpPr>
            <p:spPr>
              <a:xfrm>
                <a:off x="16496879" y="9124687"/>
                <a:ext cx="2129679" cy="1193387"/>
              </a:xfrm>
              <a:prstGeom prst="roundRect">
                <a:avLst/>
              </a:prstGeom>
              <a:solidFill>
                <a:srgbClr val="F57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16478082" y="9137089"/>
                <a:ext cx="2239002" cy="1132839"/>
              </a:xfrm>
              <a:prstGeom prst="rect">
                <a:avLst/>
              </a:prstGeom>
              <a:noFill/>
            </p:spPr>
            <p:txBody>
              <a:bodyPr wrap="square" rtlCol="0">
                <a:spAutoFit/>
              </a:bodyPr>
              <a:lstStyle/>
              <a:p>
                <a:pPr algn="ctr"/>
                <a:r>
                  <a:rPr lang="en-US" sz="1020" b="1" dirty="0" smtClean="0">
                    <a:latin typeface="Palatino" charset="0"/>
                    <a:ea typeface="Palatino" charset="0"/>
                    <a:cs typeface="Palatino" charset="0"/>
                  </a:rPr>
                  <a:t>Alterations in gene regulatory activity, immune response, and metabolic regulatory activity</a:t>
                </a:r>
              </a:p>
              <a:p>
                <a:pPr marL="171450" indent="-171450">
                  <a:buFont typeface="Arial" charset="0"/>
                  <a:buChar char="•"/>
                </a:pPr>
                <a:r>
                  <a:rPr lang="en-US" sz="1020" dirty="0" smtClean="0">
                    <a:latin typeface="Palatino" charset="0"/>
                    <a:ea typeface="Palatino" charset="0"/>
                    <a:cs typeface="Palatino" charset="0"/>
                  </a:rPr>
                  <a:t>HATHaP2: Upregulated</a:t>
                </a:r>
              </a:p>
              <a:p>
                <a:pPr marL="171450" indent="-171450">
                  <a:buFont typeface="Arial" charset="0"/>
                  <a:buChar char="•"/>
                </a:pPr>
                <a:r>
                  <a:rPr lang="en-US" sz="1020" dirty="0" smtClean="0">
                    <a:latin typeface="Palatino" charset="0"/>
                    <a:ea typeface="Palatino" charset="0"/>
                    <a:cs typeface="Palatino" charset="0"/>
                  </a:rPr>
                  <a:t>ATP </a:t>
                </a:r>
                <a:r>
                  <a:rPr lang="en-US" sz="1020" dirty="0" err="1" smtClean="0">
                    <a:latin typeface="Palatino" charset="0"/>
                    <a:ea typeface="Palatino" charset="0"/>
                    <a:cs typeface="Palatino" charset="0"/>
                  </a:rPr>
                  <a:t>Synthetase</a:t>
                </a:r>
                <a:r>
                  <a:rPr lang="en-US" sz="1020" dirty="0" smtClean="0">
                    <a:latin typeface="Palatino" charset="0"/>
                    <a:ea typeface="Palatino" charset="0"/>
                    <a:cs typeface="Palatino" charset="0"/>
                  </a:rPr>
                  <a:t>: Downregulated</a:t>
                </a:r>
              </a:p>
              <a:p>
                <a:pPr marL="171450" indent="-171450">
                  <a:buFont typeface="Arial" charset="0"/>
                  <a:buChar char="•"/>
                </a:pPr>
                <a:r>
                  <a:rPr lang="en-US" sz="1020" dirty="0" smtClean="0">
                    <a:latin typeface="Palatino" charset="0"/>
                    <a:ea typeface="Palatino" charset="0"/>
                    <a:cs typeface="Palatino" charset="0"/>
                  </a:rPr>
                  <a:t>HSP90: Upregulated </a:t>
                </a:r>
                <a:endParaRPr lang="en-US" sz="1020" dirty="0">
                  <a:latin typeface="Palatino" charset="0"/>
                  <a:ea typeface="Palatino" charset="0"/>
                  <a:cs typeface="Palatino" charset="0"/>
                </a:endParaRPr>
              </a:p>
            </p:txBody>
          </p:sp>
        </p:grpSp>
        <p:grpSp>
          <p:nvGrpSpPr>
            <p:cNvPr id="109" name="Group 108"/>
            <p:cNvGrpSpPr/>
            <p:nvPr/>
          </p:nvGrpSpPr>
          <p:grpSpPr>
            <a:xfrm>
              <a:off x="16507043" y="10329035"/>
              <a:ext cx="2129679" cy="1097549"/>
              <a:chOff x="16507043" y="10329035"/>
              <a:chExt cx="2129679" cy="1097549"/>
            </a:xfrm>
          </p:grpSpPr>
          <p:sp>
            <p:nvSpPr>
              <p:cNvPr id="227" name="Rounded Rectangle 226"/>
              <p:cNvSpPr/>
              <p:nvPr/>
            </p:nvSpPr>
            <p:spPr>
              <a:xfrm>
                <a:off x="16507043" y="10354056"/>
                <a:ext cx="2129679" cy="1072528"/>
              </a:xfrm>
              <a:prstGeom prst="roundRect">
                <a:avLst/>
              </a:prstGeom>
              <a:solidFill>
                <a:srgbClr val="BFE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xtBox 184"/>
              <p:cNvSpPr txBox="1"/>
              <p:nvPr/>
            </p:nvSpPr>
            <p:spPr>
              <a:xfrm>
                <a:off x="16509743" y="10329035"/>
                <a:ext cx="2056411" cy="563231"/>
              </a:xfrm>
              <a:prstGeom prst="rect">
                <a:avLst/>
              </a:prstGeom>
              <a:noFill/>
            </p:spPr>
            <p:txBody>
              <a:bodyPr wrap="square" rtlCol="0">
                <a:spAutoFit/>
              </a:bodyPr>
              <a:lstStyle/>
              <a:p>
                <a:pPr algn="ctr"/>
                <a:r>
                  <a:rPr lang="en-US" sz="1020" b="1" dirty="0" err="1" smtClean="0">
                    <a:latin typeface="Palatino" charset="0"/>
                    <a:ea typeface="Palatino" charset="0"/>
                    <a:cs typeface="Palatino" charset="0"/>
                  </a:rPr>
                  <a:t>Hypermethylation</a:t>
                </a:r>
                <a:r>
                  <a:rPr lang="en-US" sz="1020" b="1" dirty="0" smtClean="0">
                    <a:latin typeface="Palatino" charset="0"/>
                    <a:ea typeface="Palatino" charset="0"/>
                    <a:cs typeface="Palatino" charset="0"/>
                  </a:rPr>
                  <a:t> response: </a:t>
                </a:r>
              </a:p>
              <a:p>
                <a:pPr algn="ctr"/>
                <a:r>
                  <a:rPr lang="en-US" sz="1020" dirty="0" smtClean="0">
                    <a:latin typeface="Palatino" charset="0"/>
                    <a:ea typeface="Palatino" charset="0"/>
                    <a:cs typeface="Palatino" charset="0"/>
                  </a:rPr>
                  <a:t>Increase in gene regulatory activity in response to stress</a:t>
                </a:r>
                <a:endParaRPr lang="en-US" sz="1020" dirty="0">
                  <a:latin typeface="Palatino" charset="0"/>
                  <a:ea typeface="Palatino" charset="0"/>
                  <a:cs typeface="Palatino" charset="0"/>
                </a:endParaRPr>
              </a:p>
            </p:txBody>
          </p:sp>
        </p:grpSp>
        <p:sp>
          <p:nvSpPr>
            <p:cNvPr id="186" name="TextBox 185"/>
            <p:cNvSpPr txBox="1"/>
            <p:nvPr/>
          </p:nvSpPr>
          <p:spPr>
            <a:xfrm>
              <a:off x="16533329" y="11566899"/>
              <a:ext cx="2062519" cy="720197"/>
            </a:xfrm>
            <a:prstGeom prst="rect">
              <a:avLst/>
            </a:prstGeom>
            <a:noFill/>
          </p:spPr>
          <p:txBody>
            <a:bodyPr wrap="square" rtlCol="0">
              <a:spAutoFit/>
            </a:bodyPr>
            <a:lstStyle/>
            <a:p>
              <a:pPr algn="ctr"/>
              <a:r>
                <a:rPr lang="en-US" sz="1020" dirty="0" smtClean="0">
                  <a:latin typeface="Palatino" charset="0"/>
                  <a:ea typeface="Palatino" charset="0"/>
                  <a:cs typeface="Palatino" charset="0"/>
                </a:rPr>
                <a:t>Able to launch a </a:t>
              </a:r>
              <a:r>
                <a:rPr lang="en-US" sz="1020" b="1" dirty="0" smtClean="0">
                  <a:latin typeface="Palatino" charset="0"/>
                  <a:ea typeface="Palatino" charset="0"/>
                  <a:cs typeface="Palatino" charset="0"/>
                </a:rPr>
                <a:t>mitochondrial biogenesis response </a:t>
              </a:r>
              <a:r>
                <a:rPr lang="en-US" sz="1020" dirty="0" smtClean="0">
                  <a:latin typeface="Palatino" charset="0"/>
                  <a:ea typeface="Palatino" charset="0"/>
                  <a:cs typeface="Palatino" charset="0"/>
                </a:rPr>
                <a:t>to meet increasing energy demands of the cell </a:t>
              </a:r>
              <a:endParaRPr lang="en-US" sz="1020" dirty="0">
                <a:latin typeface="Palatino" charset="0"/>
                <a:ea typeface="Palatino" charset="0"/>
                <a:cs typeface="Palatino" charset="0"/>
              </a:endParaRPr>
            </a:p>
          </p:txBody>
        </p:sp>
      </p:grpSp>
      <p:grpSp>
        <p:nvGrpSpPr>
          <p:cNvPr id="113" name="Group 112"/>
          <p:cNvGrpSpPr/>
          <p:nvPr/>
        </p:nvGrpSpPr>
        <p:grpSpPr>
          <a:xfrm>
            <a:off x="14250813" y="11952324"/>
            <a:ext cx="4476674" cy="3014637"/>
            <a:chOff x="14222072" y="11155560"/>
            <a:chExt cx="4476674" cy="3014637"/>
          </a:xfrm>
        </p:grpSpPr>
        <p:sp>
          <p:nvSpPr>
            <p:cNvPr id="187" name="TextBox 186"/>
            <p:cNvSpPr txBox="1"/>
            <p:nvPr/>
          </p:nvSpPr>
          <p:spPr>
            <a:xfrm>
              <a:off x="14222072" y="12536814"/>
              <a:ext cx="1094645" cy="276999"/>
            </a:xfrm>
            <a:prstGeom prst="rect">
              <a:avLst/>
            </a:prstGeom>
            <a:noFill/>
          </p:spPr>
          <p:txBody>
            <a:bodyPr wrap="square" rtlCol="0">
              <a:spAutoFit/>
            </a:bodyPr>
            <a:lstStyle/>
            <a:p>
              <a:r>
                <a:rPr lang="en-US" sz="1200" b="1" dirty="0" smtClean="0">
                  <a:latin typeface="Palatino" charset="0"/>
                  <a:ea typeface="Palatino" charset="0"/>
                  <a:cs typeface="Palatino" charset="0"/>
                </a:rPr>
                <a:t>Triploid</a:t>
              </a:r>
              <a:endParaRPr lang="en-US" sz="1200" b="1" dirty="0">
                <a:latin typeface="Palatino" charset="0"/>
                <a:ea typeface="Palatino" charset="0"/>
                <a:cs typeface="Palatino" charset="0"/>
              </a:endParaRPr>
            </a:p>
          </p:txBody>
        </p:sp>
        <p:cxnSp>
          <p:nvCxnSpPr>
            <p:cNvPr id="192" name="Straight Arrow Connector 191"/>
            <p:cNvCxnSpPr/>
            <p:nvPr/>
          </p:nvCxnSpPr>
          <p:spPr>
            <a:xfrm flipV="1">
              <a:off x="15165190" y="13126774"/>
              <a:ext cx="1234306" cy="1177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Elbow Connector 192"/>
            <p:cNvCxnSpPr/>
            <p:nvPr/>
          </p:nvCxnSpPr>
          <p:spPr>
            <a:xfrm>
              <a:off x="15165190" y="13416444"/>
              <a:ext cx="1207469" cy="753753"/>
            </a:xfrm>
            <a:prstGeom prst="bentConnector3">
              <a:avLst>
                <a:gd name="adj1" fmla="val 50000"/>
              </a:avLst>
            </a:prstGeom>
            <a:ln w="76200">
              <a:solidFill>
                <a:srgbClr val="029DF2"/>
              </a:solidFill>
              <a:tailEnd type="triangle"/>
            </a:ln>
          </p:spPr>
          <p:style>
            <a:lnRef idx="1">
              <a:schemeClr val="accent1"/>
            </a:lnRef>
            <a:fillRef idx="0">
              <a:schemeClr val="accent1"/>
            </a:fillRef>
            <a:effectRef idx="0">
              <a:schemeClr val="accent1"/>
            </a:effectRef>
            <a:fontRef idx="minor">
              <a:schemeClr val="tx1"/>
            </a:fontRef>
          </p:style>
        </p:cxnSp>
        <p:grpSp>
          <p:nvGrpSpPr>
            <p:cNvPr id="236" name="Group 235"/>
            <p:cNvGrpSpPr/>
            <p:nvPr/>
          </p:nvGrpSpPr>
          <p:grpSpPr>
            <a:xfrm>
              <a:off x="16459744" y="11155560"/>
              <a:ext cx="2239002" cy="1226718"/>
              <a:chOff x="16388067" y="9031780"/>
              <a:chExt cx="2239002" cy="1226718"/>
            </a:xfrm>
          </p:grpSpPr>
          <p:sp>
            <p:nvSpPr>
              <p:cNvPr id="237" name="Rounded Rectangle 236"/>
              <p:cNvSpPr/>
              <p:nvPr/>
            </p:nvSpPr>
            <p:spPr>
              <a:xfrm>
                <a:off x="16399569" y="9031780"/>
                <a:ext cx="2129679" cy="1088136"/>
              </a:xfrm>
              <a:prstGeom prst="roundRect">
                <a:avLst/>
              </a:prstGeom>
              <a:solidFill>
                <a:srgbClr val="F57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237"/>
              <p:cNvSpPr txBox="1"/>
              <p:nvPr/>
            </p:nvSpPr>
            <p:spPr>
              <a:xfrm>
                <a:off x="16388067" y="9067403"/>
                <a:ext cx="2239002" cy="1191095"/>
              </a:xfrm>
              <a:prstGeom prst="rect">
                <a:avLst/>
              </a:prstGeom>
              <a:noFill/>
            </p:spPr>
            <p:txBody>
              <a:bodyPr wrap="square" rtlCol="0">
                <a:spAutoFit/>
              </a:bodyPr>
              <a:lstStyle/>
              <a:p>
                <a:pPr algn="ctr"/>
                <a:r>
                  <a:rPr lang="en-US" sz="1020" b="1" dirty="0" smtClean="0">
                    <a:latin typeface="Palatino" charset="0"/>
                    <a:ea typeface="Palatino" charset="0"/>
                    <a:cs typeface="Palatino" charset="0"/>
                  </a:rPr>
                  <a:t>Alterations in gene regulatory activity, immune response, and metabolic regulatory activity</a:t>
                </a:r>
              </a:p>
              <a:p>
                <a:pPr marL="171450" indent="-171450">
                  <a:buFont typeface="Arial" charset="0"/>
                  <a:buChar char="•"/>
                </a:pPr>
                <a:r>
                  <a:rPr lang="en-US" sz="1020" dirty="0" smtClean="0">
                    <a:latin typeface="Palatino" charset="0"/>
                    <a:ea typeface="Palatino" charset="0"/>
                    <a:cs typeface="Palatino" charset="0"/>
                  </a:rPr>
                  <a:t>HATHaP2: upregulated</a:t>
                </a:r>
              </a:p>
              <a:p>
                <a:pPr marL="171450" indent="-171450">
                  <a:buFont typeface="Arial" charset="0"/>
                  <a:buChar char="•"/>
                </a:pPr>
                <a:r>
                  <a:rPr lang="en-US" sz="1020" dirty="0" smtClean="0">
                    <a:latin typeface="Palatino" charset="0"/>
                    <a:ea typeface="Palatino" charset="0"/>
                    <a:cs typeface="Palatino" charset="0"/>
                  </a:rPr>
                  <a:t>ATP </a:t>
                </a:r>
                <a:r>
                  <a:rPr lang="en-US" sz="1020" dirty="0" err="1" smtClean="0">
                    <a:latin typeface="Palatino" charset="0"/>
                    <a:ea typeface="Palatino" charset="0"/>
                    <a:cs typeface="Palatino" charset="0"/>
                  </a:rPr>
                  <a:t>synthetase</a:t>
                </a:r>
                <a:r>
                  <a:rPr lang="en-US" sz="1020" dirty="0" smtClean="0">
                    <a:latin typeface="Palatino" charset="0"/>
                    <a:ea typeface="Palatino" charset="0"/>
                    <a:cs typeface="Palatino" charset="0"/>
                  </a:rPr>
                  <a:t>: Downregulated</a:t>
                </a:r>
              </a:p>
              <a:p>
                <a:pPr marL="171450" indent="-171450">
                  <a:buFont typeface="Arial" charset="0"/>
                  <a:buChar char="•"/>
                </a:pPr>
                <a:r>
                  <a:rPr lang="en-US" sz="1020" dirty="0" smtClean="0">
                    <a:latin typeface="Palatino" charset="0"/>
                    <a:ea typeface="Palatino" charset="0"/>
                    <a:cs typeface="Palatino" charset="0"/>
                  </a:rPr>
                  <a:t>HSP90: Upregulated </a:t>
                </a:r>
              </a:p>
              <a:p>
                <a:endParaRPr lang="en-US" sz="1020" dirty="0">
                  <a:latin typeface="Palatino" charset="0"/>
                  <a:ea typeface="Palatino" charset="0"/>
                  <a:cs typeface="Palatino" charset="0"/>
                </a:endParaRPr>
              </a:p>
            </p:txBody>
          </p:sp>
        </p:grpSp>
        <p:grpSp>
          <p:nvGrpSpPr>
            <p:cNvPr id="239" name="Group 238"/>
            <p:cNvGrpSpPr/>
            <p:nvPr/>
          </p:nvGrpSpPr>
          <p:grpSpPr>
            <a:xfrm>
              <a:off x="16472292" y="12373553"/>
              <a:ext cx="2136643" cy="1321758"/>
              <a:chOff x="16447209" y="10215875"/>
              <a:chExt cx="2136643" cy="1321758"/>
            </a:xfrm>
          </p:grpSpPr>
          <p:sp>
            <p:nvSpPr>
              <p:cNvPr id="240" name="Rounded Rectangle 239"/>
              <p:cNvSpPr/>
              <p:nvPr/>
            </p:nvSpPr>
            <p:spPr>
              <a:xfrm>
                <a:off x="16454173" y="10215875"/>
                <a:ext cx="2129679" cy="1321758"/>
              </a:xfrm>
              <a:prstGeom prst="roundRect">
                <a:avLst/>
              </a:prstGeom>
              <a:solidFill>
                <a:srgbClr val="BFE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extBox 240"/>
              <p:cNvSpPr txBox="1"/>
              <p:nvPr/>
            </p:nvSpPr>
            <p:spPr>
              <a:xfrm>
                <a:off x="16447209" y="10234652"/>
                <a:ext cx="2136205" cy="720197"/>
              </a:xfrm>
              <a:prstGeom prst="rect">
                <a:avLst/>
              </a:prstGeom>
              <a:noFill/>
            </p:spPr>
            <p:txBody>
              <a:bodyPr wrap="square" rtlCol="0">
                <a:spAutoFit/>
              </a:bodyPr>
              <a:lstStyle/>
              <a:p>
                <a:pPr algn="ctr"/>
                <a:r>
                  <a:rPr lang="en-US" sz="1020" b="1" dirty="0" smtClean="0">
                    <a:latin typeface="Palatino" charset="0"/>
                    <a:ea typeface="Palatino" charset="0"/>
                    <a:cs typeface="Palatino" charset="0"/>
                  </a:rPr>
                  <a:t>No methylation response: </a:t>
                </a:r>
              </a:p>
              <a:p>
                <a:pPr algn="ctr"/>
                <a:r>
                  <a:rPr lang="en-US" sz="1020" dirty="0" smtClean="0">
                    <a:latin typeface="Palatino" charset="0"/>
                    <a:ea typeface="Palatino" charset="0"/>
                    <a:cs typeface="Palatino" charset="0"/>
                  </a:rPr>
                  <a:t>Possible inability to incite specific epigenetic modifications in response to stress</a:t>
                </a:r>
                <a:endParaRPr lang="en-US" sz="1020" dirty="0">
                  <a:latin typeface="Palatino" charset="0"/>
                  <a:ea typeface="Palatino" charset="0"/>
                  <a:cs typeface="Palatino" charset="0"/>
                </a:endParaRPr>
              </a:p>
            </p:txBody>
          </p:sp>
        </p:grpSp>
      </p:grpSp>
      <p:sp>
        <p:nvSpPr>
          <p:cNvPr id="249" name="TextBox 248"/>
          <p:cNvSpPr txBox="1"/>
          <p:nvPr/>
        </p:nvSpPr>
        <p:spPr>
          <a:xfrm>
            <a:off x="14016768" y="22452890"/>
            <a:ext cx="4667250" cy="2134559"/>
          </a:xfrm>
          <a:prstGeom prst="rect">
            <a:avLst/>
          </a:prstGeom>
          <a:noFill/>
        </p:spPr>
        <p:txBody>
          <a:bodyPr wrap="square" rtlCol="0">
            <a:spAutoFit/>
          </a:bodyPr>
          <a:lstStyle/>
          <a:p>
            <a:pPr marL="145850" indent="-145850" defTabSz="777867">
              <a:buFont typeface="Wingdings" charset="2"/>
              <a:buChar char="§"/>
              <a:defRPr/>
            </a:pPr>
            <a:r>
              <a:rPr lang="en-US" sz="1021" dirty="0" smtClean="0">
                <a:latin typeface="Palatino" charset="0"/>
                <a:ea typeface="Palatino" charset="0"/>
                <a:cs typeface="Palatino" charset="0"/>
              </a:rPr>
              <a:t>Identifying potential changes in histone modification/chromatin accessibility as a stress response using ATAC-seq.</a:t>
            </a:r>
          </a:p>
          <a:p>
            <a:pPr marL="145850" indent="-145850" defTabSz="777867">
              <a:buFont typeface="Wingdings" charset="2"/>
              <a:buChar char="§"/>
              <a:defRPr/>
            </a:pPr>
            <a:r>
              <a:rPr lang="en-US" sz="1021" dirty="0" smtClean="0">
                <a:latin typeface="Palatino" charset="0"/>
                <a:ea typeface="Palatino" charset="0"/>
                <a:cs typeface="Palatino" charset="0"/>
              </a:rPr>
              <a:t>Using proteomic analyses to characterize differences in protein abundance between stressed and non-stressed oysters. </a:t>
            </a:r>
          </a:p>
          <a:p>
            <a:pPr marL="145850" indent="-145850" defTabSz="777867">
              <a:buFont typeface="Wingdings" charset="2"/>
              <a:buChar char="§"/>
              <a:defRPr/>
            </a:pPr>
            <a:r>
              <a:rPr lang="en-US" sz="1021" dirty="0" smtClean="0">
                <a:latin typeface="Palatino" charset="0"/>
                <a:ea typeface="Palatino" charset="0"/>
                <a:cs typeface="Palatino" charset="0"/>
              </a:rPr>
              <a:t>Exposing oysters to single-stressors and multi-stressors to characterize stress response interactions (additivity, synergism, antagonism) on a molecular level.</a:t>
            </a:r>
          </a:p>
          <a:p>
            <a:pPr marL="145850" indent="-145850" defTabSz="777867">
              <a:buFont typeface="Wingdings" charset="2"/>
              <a:buChar char="§"/>
              <a:defRPr/>
            </a:pPr>
            <a:r>
              <a:rPr lang="en-US" sz="1021" dirty="0" smtClean="0">
                <a:latin typeface="Palatino" charset="0"/>
                <a:ea typeface="Palatino" charset="0"/>
                <a:cs typeface="Palatino" charset="0"/>
              </a:rPr>
              <a:t>Conducting physiological assays (i.e. shell strength, whole-body weight) to determine relative susceptibility of triploid/diploid oysters to environmental change. Correlating physiological stress responses to changes on a molecular level is a next generation area of study.</a:t>
            </a:r>
          </a:p>
          <a:p>
            <a:pPr marL="145850" indent="-145850" defTabSz="777867">
              <a:buFont typeface="Wingdings" charset="2"/>
              <a:buChar char="§"/>
              <a:defRPr/>
            </a:pPr>
            <a:endParaRPr lang="en-US" sz="1021" dirty="0" smtClean="0">
              <a:latin typeface="Palatino" charset="0"/>
              <a:ea typeface="Palatino" charset="0"/>
              <a:cs typeface="Palatino" charset="0"/>
            </a:endParaRPr>
          </a:p>
          <a:p>
            <a:pPr marL="145850" indent="-145850" defTabSz="777867">
              <a:buFont typeface="Wingdings" charset="2"/>
              <a:buChar char="§"/>
              <a:defRPr/>
            </a:pPr>
            <a:endParaRPr lang="en-US" sz="1021" dirty="0">
              <a:latin typeface="Palatino" charset="0"/>
              <a:ea typeface="Palatino" charset="0"/>
              <a:cs typeface="Palatino" charset="0"/>
            </a:endParaRPr>
          </a:p>
        </p:txBody>
      </p:sp>
      <p:sp>
        <p:nvSpPr>
          <p:cNvPr id="250" name="Rectangle 249"/>
          <p:cNvSpPr/>
          <p:nvPr/>
        </p:nvSpPr>
        <p:spPr>
          <a:xfrm>
            <a:off x="17870313" y="24268181"/>
            <a:ext cx="1295400" cy="409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14162848" y="20026972"/>
            <a:ext cx="965710" cy="537510"/>
          </a:xfrm>
          <a:prstGeom prst="rect">
            <a:avLst/>
          </a:prstGeom>
          <a:solidFill>
            <a:srgbClr val="B0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extBox 252"/>
          <p:cNvSpPr txBox="1"/>
          <p:nvPr/>
        </p:nvSpPr>
        <p:spPr>
          <a:xfrm>
            <a:off x="14096365" y="20024350"/>
            <a:ext cx="1091301" cy="563231"/>
          </a:xfrm>
          <a:prstGeom prst="rect">
            <a:avLst/>
          </a:prstGeom>
          <a:noFill/>
        </p:spPr>
        <p:txBody>
          <a:bodyPr wrap="square" rtlCol="0">
            <a:spAutoFit/>
          </a:bodyPr>
          <a:lstStyle/>
          <a:p>
            <a:pPr algn="ctr"/>
            <a:r>
              <a:rPr lang="en-US" sz="1020" dirty="0" smtClean="0">
                <a:latin typeface="Palatino" charset="0"/>
                <a:ea typeface="Palatino" charset="0"/>
                <a:cs typeface="Palatino" charset="0"/>
              </a:rPr>
              <a:t>Global warming exposure</a:t>
            </a:r>
            <a:endParaRPr lang="en-US" sz="1020" dirty="0">
              <a:latin typeface="Palatino" charset="0"/>
              <a:ea typeface="Palatino" charset="0"/>
              <a:cs typeface="Palatino" charset="0"/>
            </a:endParaRPr>
          </a:p>
        </p:txBody>
      </p:sp>
      <p:cxnSp>
        <p:nvCxnSpPr>
          <p:cNvPr id="258" name="Straight Arrow Connector 257"/>
          <p:cNvCxnSpPr/>
          <p:nvPr/>
        </p:nvCxnSpPr>
        <p:spPr>
          <a:xfrm>
            <a:off x="15922324" y="20263947"/>
            <a:ext cx="284738" cy="168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0" name="Rectangle 259"/>
          <p:cNvSpPr/>
          <p:nvPr/>
        </p:nvSpPr>
        <p:spPr>
          <a:xfrm>
            <a:off x="16620815" y="20692413"/>
            <a:ext cx="1005341" cy="655958"/>
          </a:xfrm>
          <a:prstGeom prst="rect">
            <a:avLst/>
          </a:prstGeom>
          <a:solidFill>
            <a:srgbClr val="B0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F2FF"/>
              </a:solidFill>
            </a:endParaRPr>
          </a:p>
        </p:txBody>
      </p:sp>
      <p:sp>
        <p:nvSpPr>
          <p:cNvPr id="261" name="TextBox 260"/>
          <p:cNvSpPr txBox="1"/>
          <p:nvPr/>
        </p:nvSpPr>
        <p:spPr>
          <a:xfrm>
            <a:off x="16584420" y="20663786"/>
            <a:ext cx="1090583" cy="720197"/>
          </a:xfrm>
          <a:prstGeom prst="rect">
            <a:avLst/>
          </a:prstGeom>
          <a:noFill/>
        </p:spPr>
        <p:txBody>
          <a:bodyPr wrap="square" rtlCol="0">
            <a:spAutoFit/>
          </a:bodyPr>
          <a:lstStyle/>
          <a:p>
            <a:pPr algn="ctr"/>
            <a:r>
              <a:rPr lang="en-US" sz="1020" dirty="0" smtClean="0">
                <a:latin typeface="Palatino" charset="0"/>
                <a:ea typeface="Palatino" charset="0"/>
                <a:cs typeface="Palatino" charset="0"/>
              </a:rPr>
              <a:t>Potential differences in mitochondrial abundance</a:t>
            </a:r>
            <a:endParaRPr lang="en-US" sz="1020" dirty="0">
              <a:latin typeface="Palatino" charset="0"/>
              <a:ea typeface="Palatino" charset="0"/>
              <a:cs typeface="Palatino" charset="0"/>
            </a:endParaRPr>
          </a:p>
        </p:txBody>
      </p:sp>
      <p:sp>
        <p:nvSpPr>
          <p:cNvPr id="262" name="Rectangle 261"/>
          <p:cNvSpPr/>
          <p:nvPr/>
        </p:nvSpPr>
        <p:spPr>
          <a:xfrm>
            <a:off x="16615724" y="19543709"/>
            <a:ext cx="789615" cy="461858"/>
          </a:xfrm>
          <a:prstGeom prst="rect">
            <a:avLst/>
          </a:prstGeom>
          <a:solidFill>
            <a:srgbClr val="B0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extBox 262"/>
          <p:cNvSpPr txBox="1"/>
          <p:nvPr/>
        </p:nvSpPr>
        <p:spPr>
          <a:xfrm>
            <a:off x="16615014" y="19557426"/>
            <a:ext cx="822200" cy="249299"/>
          </a:xfrm>
          <a:prstGeom prst="rect">
            <a:avLst/>
          </a:prstGeom>
          <a:noFill/>
        </p:spPr>
        <p:txBody>
          <a:bodyPr wrap="square" rtlCol="0">
            <a:spAutoFit/>
          </a:bodyPr>
          <a:lstStyle/>
          <a:p>
            <a:pPr algn="ctr"/>
            <a:endParaRPr lang="en-US" sz="1020" dirty="0">
              <a:latin typeface="Palatino" charset="0"/>
              <a:ea typeface="Palatino" charset="0"/>
              <a:cs typeface="Palatino" charset="0"/>
            </a:endParaRPr>
          </a:p>
        </p:txBody>
      </p:sp>
      <p:sp>
        <p:nvSpPr>
          <p:cNvPr id="266" name="Rectangle 265"/>
          <p:cNvSpPr/>
          <p:nvPr/>
        </p:nvSpPr>
        <p:spPr>
          <a:xfrm>
            <a:off x="17709271" y="19992206"/>
            <a:ext cx="960378" cy="64433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extBox 266"/>
          <p:cNvSpPr txBox="1"/>
          <p:nvPr/>
        </p:nvSpPr>
        <p:spPr>
          <a:xfrm>
            <a:off x="17652328" y="19964608"/>
            <a:ext cx="1091236" cy="720197"/>
          </a:xfrm>
          <a:prstGeom prst="rect">
            <a:avLst/>
          </a:prstGeom>
          <a:noFill/>
        </p:spPr>
        <p:txBody>
          <a:bodyPr wrap="square" rtlCol="0">
            <a:spAutoFit/>
          </a:bodyPr>
          <a:lstStyle/>
          <a:p>
            <a:pPr algn="ctr"/>
            <a:r>
              <a:rPr lang="en-US" sz="1020" dirty="0" smtClean="0">
                <a:latin typeface="Palatino" charset="0"/>
                <a:ea typeface="Palatino" charset="0"/>
                <a:cs typeface="Palatino" charset="0"/>
              </a:rPr>
              <a:t>Triploids may be unable to launch effective stress response</a:t>
            </a:r>
            <a:endParaRPr lang="en-US" sz="1020" dirty="0">
              <a:latin typeface="Palatino" charset="0"/>
              <a:ea typeface="Palatino" charset="0"/>
              <a:cs typeface="Palatino" charset="0"/>
            </a:endParaRPr>
          </a:p>
        </p:txBody>
      </p:sp>
      <p:cxnSp>
        <p:nvCxnSpPr>
          <p:cNvPr id="272" name="Straight Arrow Connector 271"/>
          <p:cNvCxnSpPr/>
          <p:nvPr/>
        </p:nvCxnSpPr>
        <p:spPr>
          <a:xfrm flipV="1">
            <a:off x="15149066" y="20283688"/>
            <a:ext cx="293197" cy="22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a:off x="17448861" y="19672949"/>
            <a:ext cx="406934" cy="2433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p:nvPr/>
        </p:nvCxnSpPr>
        <p:spPr>
          <a:xfrm flipV="1">
            <a:off x="17649459" y="20712403"/>
            <a:ext cx="411480" cy="246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7" name="Rectangle 276"/>
          <p:cNvSpPr/>
          <p:nvPr/>
        </p:nvSpPr>
        <p:spPr>
          <a:xfrm>
            <a:off x="15475072" y="20026972"/>
            <a:ext cx="1092585" cy="546866"/>
          </a:xfrm>
          <a:prstGeom prst="rect">
            <a:avLst/>
          </a:prstGeom>
          <a:solidFill>
            <a:srgbClr val="B0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xtBox 277"/>
          <p:cNvSpPr txBox="1"/>
          <p:nvPr/>
        </p:nvSpPr>
        <p:spPr>
          <a:xfrm>
            <a:off x="15354124" y="20005567"/>
            <a:ext cx="1334479" cy="563231"/>
          </a:xfrm>
          <a:prstGeom prst="rect">
            <a:avLst/>
          </a:prstGeom>
          <a:noFill/>
        </p:spPr>
        <p:txBody>
          <a:bodyPr wrap="square" rtlCol="0">
            <a:spAutoFit/>
          </a:bodyPr>
          <a:lstStyle/>
          <a:p>
            <a:pPr algn="ctr"/>
            <a:r>
              <a:rPr lang="en-US" sz="1020" dirty="0" smtClean="0">
                <a:latin typeface="Palatino" charset="0"/>
                <a:ea typeface="Palatino" charset="0"/>
                <a:cs typeface="Palatino" charset="0"/>
              </a:rPr>
              <a:t>Alterations on the epigenetic/</a:t>
            </a:r>
          </a:p>
          <a:p>
            <a:pPr algn="ctr"/>
            <a:r>
              <a:rPr lang="en-US" sz="1020" dirty="0" smtClean="0">
                <a:latin typeface="Palatino" charset="0"/>
                <a:ea typeface="Palatino" charset="0"/>
                <a:cs typeface="Palatino" charset="0"/>
              </a:rPr>
              <a:t>subcellular level</a:t>
            </a:r>
            <a:endParaRPr lang="en-US" sz="1020" dirty="0">
              <a:latin typeface="Palatino" charset="0"/>
              <a:ea typeface="Palatino" charset="0"/>
              <a:cs typeface="Palatino" charset="0"/>
            </a:endParaRPr>
          </a:p>
        </p:txBody>
      </p:sp>
      <p:cxnSp>
        <p:nvCxnSpPr>
          <p:cNvPr id="235" name="Straight Arrow Connector 234"/>
          <p:cNvCxnSpPr/>
          <p:nvPr/>
        </p:nvCxnSpPr>
        <p:spPr>
          <a:xfrm flipV="1">
            <a:off x="16146656" y="19698940"/>
            <a:ext cx="411480" cy="246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a:off x="16108472" y="20672401"/>
            <a:ext cx="434346" cy="3029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361707" y="7598406"/>
            <a:ext cx="1669675" cy="169277"/>
          </a:xfrm>
          <a:prstGeom prst="rect">
            <a:avLst/>
          </a:prstGeom>
          <a:noFill/>
        </p:spPr>
        <p:txBody>
          <a:bodyPr wrap="square" rtlCol="0">
            <a:spAutoFit/>
          </a:bodyPr>
          <a:lstStyle/>
          <a:p>
            <a:r>
              <a:rPr lang="en-US" sz="500" dirty="0" smtClean="0">
                <a:latin typeface="Palatino" charset="0"/>
                <a:ea typeface="Palatino" charset="0"/>
                <a:cs typeface="Palatino" charset="0"/>
              </a:rPr>
              <a:t>Pearson Education. The Intertidal Zone. </a:t>
            </a:r>
            <a:endParaRPr lang="en-US" sz="500" dirty="0">
              <a:latin typeface="Palatino" charset="0"/>
              <a:ea typeface="Palatino" charset="0"/>
              <a:cs typeface="Palatino" charset="0"/>
            </a:endParaRPr>
          </a:p>
        </p:txBody>
      </p:sp>
      <p:sp>
        <p:nvSpPr>
          <p:cNvPr id="247" name="TextBox 246"/>
          <p:cNvSpPr txBox="1"/>
          <p:nvPr/>
        </p:nvSpPr>
        <p:spPr>
          <a:xfrm>
            <a:off x="926092" y="7569400"/>
            <a:ext cx="1943525" cy="169277"/>
          </a:xfrm>
          <a:prstGeom prst="rect">
            <a:avLst/>
          </a:prstGeom>
          <a:noFill/>
        </p:spPr>
        <p:txBody>
          <a:bodyPr wrap="square" rtlCol="0">
            <a:spAutoFit/>
          </a:bodyPr>
          <a:lstStyle/>
          <a:p>
            <a:r>
              <a:rPr lang="en-US" sz="500" dirty="0" err="1" smtClean="0">
                <a:latin typeface="Palatino" charset="0"/>
                <a:ea typeface="Palatino" charset="0"/>
                <a:cs typeface="Palatino" charset="0"/>
              </a:rPr>
              <a:t>Armour</a:t>
            </a:r>
            <a:r>
              <a:rPr lang="en-US" sz="500" dirty="0" smtClean="0">
                <a:latin typeface="Palatino" charset="0"/>
                <a:ea typeface="Palatino" charset="0"/>
                <a:cs typeface="Palatino" charset="0"/>
              </a:rPr>
              <a:t>, Kyle. 2016. Southern ocean warming.</a:t>
            </a:r>
            <a:endParaRPr lang="en-US" sz="500" dirty="0">
              <a:latin typeface="Palatino" charset="0"/>
              <a:ea typeface="Palatino" charset="0"/>
              <a:cs typeface="Palatino" charset="0"/>
            </a:endParaRPr>
          </a:p>
        </p:txBody>
      </p:sp>
      <p:cxnSp>
        <p:nvCxnSpPr>
          <p:cNvPr id="256" name="Elbow Connector 255"/>
          <p:cNvCxnSpPr/>
          <p:nvPr/>
        </p:nvCxnSpPr>
        <p:spPr>
          <a:xfrm flipV="1">
            <a:off x="15193931" y="12539967"/>
            <a:ext cx="1170950" cy="1132321"/>
          </a:xfrm>
          <a:prstGeom prst="bentConnector3">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7" name="TextBox 256"/>
          <p:cNvSpPr txBox="1"/>
          <p:nvPr/>
        </p:nvSpPr>
        <p:spPr>
          <a:xfrm>
            <a:off x="5839811" y="18804737"/>
            <a:ext cx="7509296" cy="825482"/>
          </a:xfrm>
          <a:prstGeom prst="rect">
            <a:avLst/>
          </a:prstGeom>
          <a:noFill/>
        </p:spPr>
        <p:txBody>
          <a:bodyPr wrap="square" rtlCol="0">
            <a:spAutoFit/>
          </a:bodyPr>
          <a:lstStyle/>
          <a:p>
            <a:pPr algn="ctr"/>
            <a:r>
              <a:rPr lang="en-US" sz="2382" b="1" dirty="0" smtClean="0">
                <a:solidFill>
                  <a:srgbClr val="0070C0"/>
                </a:solidFill>
                <a:latin typeface="Palatino" charset="0"/>
                <a:ea typeface="Palatino" charset="0"/>
                <a:cs typeface="Palatino" charset="0"/>
              </a:rPr>
              <a:t>Relative Mitochondrial Abundance Quantification Using COX1 qPCR</a:t>
            </a:r>
            <a:endParaRPr lang="en-US" sz="2382" b="1" dirty="0">
              <a:solidFill>
                <a:srgbClr val="0070C0"/>
              </a:solidFill>
              <a:latin typeface="Palatino" charset="0"/>
              <a:ea typeface="Palatino" charset="0"/>
              <a:cs typeface="Palatino" charset="0"/>
            </a:endParaRPr>
          </a:p>
        </p:txBody>
      </p:sp>
      <p:grpSp>
        <p:nvGrpSpPr>
          <p:cNvPr id="1299" name="Group 1298"/>
          <p:cNvGrpSpPr/>
          <p:nvPr/>
        </p:nvGrpSpPr>
        <p:grpSpPr>
          <a:xfrm>
            <a:off x="522146" y="18321072"/>
            <a:ext cx="4779998" cy="5942940"/>
            <a:chOff x="522146" y="18321072"/>
            <a:chExt cx="4779998" cy="5942940"/>
          </a:xfrm>
        </p:grpSpPr>
        <p:sp>
          <p:nvSpPr>
            <p:cNvPr id="90" name="Rectangle 89"/>
            <p:cNvSpPr/>
            <p:nvPr/>
          </p:nvSpPr>
          <p:spPr>
            <a:xfrm>
              <a:off x="522146" y="18321072"/>
              <a:ext cx="4764024" cy="594294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grpSp>
          <p:nvGrpSpPr>
            <p:cNvPr id="271" name="Group 270"/>
            <p:cNvGrpSpPr/>
            <p:nvPr/>
          </p:nvGrpSpPr>
          <p:grpSpPr>
            <a:xfrm rot="16200000">
              <a:off x="119661" y="19032174"/>
              <a:ext cx="5659461" cy="4705505"/>
              <a:chOff x="512556" y="20119237"/>
              <a:chExt cx="5235818" cy="4061541"/>
            </a:xfrm>
          </p:grpSpPr>
          <p:cxnSp>
            <p:nvCxnSpPr>
              <p:cNvPr id="293" name="Straight Connector 292"/>
              <p:cNvCxnSpPr/>
              <p:nvPr/>
            </p:nvCxnSpPr>
            <p:spPr>
              <a:xfrm flipH="1">
                <a:off x="1753512" y="23243974"/>
                <a:ext cx="270" cy="2209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3" name="Group 272"/>
              <p:cNvGrpSpPr/>
              <p:nvPr/>
            </p:nvGrpSpPr>
            <p:grpSpPr>
              <a:xfrm>
                <a:off x="722549" y="20119237"/>
                <a:ext cx="5025825" cy="595067"/>
                <a:chOff x="722549" y="20119237"/>
                <a:chExt cx="5025825" cy="595067"/>
              </a:xfrm>
            </p:grpSpPr>
            <p:sp>
              <p:nvSpPr>
                <p:cNvPr id="316" name="Rounded Rectangle 315"/>
                <p:cNvSpPr/>
                <p:nvPr/>
              </p:nvSpPr>
              <p:spPr>
                <a:xfrm>
                  <a:off x="722549" y="20119237"/>
                  <a:ext cx="5025825" cy="5950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17" name="TextBox 316"/>
                <p:cNvSpPr txBox="1"/>
                <p:nvPr/>
              </p:nvSpPr>
              <p:spPr>
                <a:xfrm>
                  <a:off x="871971" y="20211152"/>
                  <a:ext cx="4809261" cy="451616"/>
                </a:xfrm>
                <a:prstGeom prst="rect">
                  <a:avLst/>
                </a:prstGeom>
                <a:noFill/>
              </p:spPr>
              <p:txBody>
                <a:bodyPr wrap="square" rtlCol="0">
                  <a:spAutoFit/>
                </a:bodyPr>
                <a:lstStyle/>
                <a:p>
                  <a:pPr algn="ctr"/>
                  <a:r>
                    <a:rPr lang="en-US" sz="1400" b="1" dirty="0">
                      <a:solidFill>
                        <a:schemeClr val="bg1"/>
                      </a:solidFill>
                      <a:latin typeface="Palatino" charset="0"/>
                      <a:ea typeface="Palatino" charset="0"/>
                      <a:cs typeface="Palatino" charset="0"/>
                    </a:rPr>
                    <a:t>Overarching purpose: Elucidate the </a:t>
                  </a:r>
                  <a:r>
                    <a:rPr lang="en-US" sz="1400" b="1" dirty="0" smtClean="0">
                      <a:solidFill>
                        <a:schemeClr val="bg1"/>
                      </a:solidFill>
                      <a:latin typeface="Palatino" charset="0"/>
                      <a:ea typeface="Palatino" charset="0"/>
                      <a:cs typeface="Palatino" charset="0"/>
                    </a:rPr>
                    <a:t>molecular implications of multi-stressor global warming exposure </a:t>
                  </a:r>
                  <a:endParaRPr lang="en-US" sz="1400" b="1" dirty="0">
                    <a:solidFill>
                      <a:schemeClr val="bg1"/>
                    </a:solidFill>
                    <a:latin typeface="Palatino" charset="0"/>
                    <a:ea typeface="Palatino" charset="0"/>
                    <a:cs typeface="Palatino" charset="0"/>
                  </a:endParaRPr>
                </a:p>
              </p:txBody>
            </p:sp>
          </p:grpSp>
          <p:cxnSp>
            <p:nvCxnSpPr>
              <p:cNvPr id="276" name="Straight Connector 275"/>
              <p:cNvCxnSpPr/>
              <p:nvPr/>
            </p:nvCxnSpPr>
            <p:spPr>
              <a:xfrm flipH="1">
                <a:off x="2454343" y="20721722"/>
                <a:ext cx="2" cy="2513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rot="5400000" flipV="1">
                <a:off x="2234745" y="19879307"/>
                <a:ext cx="2146" cy="21910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2" name="Rounded Rectangle 311"/>
              <p:cNvSpPr/>
              <p:nvPr/>
            </p:nvSpPr>
            <p:spPr>
              <a:xfrm rot="5400000">
                <a:off x="3489429" y="21081502"/>
                <a:ext cx="610254" cy="76587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cxnSp>
            <p:nvCxnSpPr>
              <p:cNvPr id="284" name="Straight Connector 283"/>
              <p:cNvCxnSpPr/>
              <p:nvPr/>
            </p:nvCxnSpPr>
            <p:spPr>
              <a:xfrm flipH="1">
                <a:off x="1157594" y="20983668"/>
                <a:ext cx="270" cy="302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H="1">
                <a:off x="1148360" y="21736698"/>
                <a:ext cx="0" cy="3946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6" name="Rounded Rectangle 285"/>
              <p:cNvSpPr/>
              <p:nvPr/>
            </p:nvSpPr>
            <p:spPr>
              <a:xfrm rot="5400000">
                <a:off x="723592" y="22192304"/>
                <a:ext cx="894104" cy="769816"/>
              </a:xfrm>
              <a:prstGeom prst="roundRect">
                <a:avLst/>
              </a:prstGeom>
              <a:solidFill>
                <a:srgbClr val="029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287" name="TextBox 286"/>
              <p:cNvSpPr txBox="1"/>
              <p:nvPr/>
            </p:nvSpPr>
            <p:spPr>
              <a:xfrm rot="5400000">
                <a:off x="593286" y="22378444"/>
                <a:ext cx="1105613" cy="376092"/>
              </a:xfrm>
              <a:prstGeom prst="rect">
                <a:avLst/>
              </a:prstGeom>
              <a:noFill/>
            </p:spPr>
            <p:txBody>
              <a:bodyPr wrap="square" rtlCol="0">
                <a:spAutoFit/>
              </a:bodyPr>
              <a:lstStyle/>
              <a:p>
                <a:pPr algn="ctr"/>
                <a:r>
                  <a:rPr lang="en-US" sz="1021" dirty="0" smtClean="0">
                    <a:solidFill>
                      <a:schemeClr val="bg1"/>
                    </a:solidFill>
                    <a:latin typeface="Palatino" charset="0"/>
                    <a:ea typeface="Palatino" charset="0"/>
                    <a:cs typeface="Palatino" charset="0"/>
                  </a:rPr>
                  <a:t>RT-qPCR with COX1 primer</a:t>
                </a:r>
                <a:endParaRPr lang="en-US" sz="1021" dirty="0">
                  <a:solidFill>
                    <a:schemeClr val="bg1"/>
                  </a:solidFill>
                  <a:latin typeface="Palatino" charset="0"/>
                  <a:ea typeface="Palatino" charset="0"/>
                  <a:cs typeface="Palatino" charset="0"/>
                </a:endParaRPr>
              </a:p>
            </p:txBody>
          </p:sp>
          <p:sp>
            <p:nvSpPr>
              <p:cNvPr id="311" name="TextBox 310"/>
              <p:cNvSpPr txBox="1"/>
              <p:nvPr/>
            </p:nvSpPr>
            <p:spPr>
              <a:xfrm rot="5400000">
                <a:off x="4235722" y="22077851"/>
                <a:ext cx="1222601" cy="293204"/>
              </a:xfrm>
              <a:prstGeom prst="rect">
                <a:avLst/>
              </a:prstGeom>
              <a:noFill/>
            </p:spPr>
            <p:txBody>
              <a:bodyPr wrap="square" rtlCol="0">
                <a:spAutoFit/>
              </a:bodyPr>
              <a:lstStyle/>
              <a:p>
                <a:pPr algn="ctr"/>
                <a:r>
                  <a:rPr lang="en-US" sz="1021" dirty="0" smtClean="0">
                    <a:solidFill>
                      <a:schemeClr val="bg1"/>
                    </a:solidFill>
                    <a:latin typeface="Palatino" charset="0"/>
                    <a:ea typeface="Palatino" charset="0"/>
                    <a:cs typeface="Palatino" charset="0"/>
                  </a:rPr>
                  <a:t>RT-qPCR </a:t>
                </a:r>
                <a:endParaRPr lang="en-US" sz="1021" dirty="0">
                  <a:solidFill>
                    <a:schemeClr val="bg1"/>
                  </a:solidFill>
                  <a:latin typeface="Palatino" charset="0"/>
                  <a:ea typeface="Palatino" charset="0"/>
                  <a:cs typeface="Palatino" charset="0"/>
                </a:endParaRPr>
              </a:p>
            </p:txBody>
          </p:sp>
          <p:cxnSp>
            <p:nvCxnSpPr>
              <p:cNvPr id="294" name="Straight Connector 293"/>
              <p:cNvCxnSpPr/>
              <p:nvPr/>
            </p:nvCxnSpPr>
            <p:spPr>
              <a:xfrm flipH="1">
                <a:off x="657709" y="23249231"/>
                <a:ext cx="270" cy="302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rot="5400000" flipH="1" flipV="1">
                <a:off x="4872924" y="22482182"/>
                <a:ext cx="857" cy="1504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H="1">
                <a:off x="4133892" y="23243974"/>
                <a:ext cx="270" cy="2209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9" name="Rounded Rectangle 298"/>
              <p:cNvSpPr/>
              <p:nvPr/>
            </p:nvSpPr>
            <p:spPr>
              <a:xfrm rot="5400000">
                <a:off x="522260" y="23455240"/>
                <a:ext cx="623516" cy="642923"/>
              </a:xfrm>
              <a:prstGeom prst="roundRect">
                <a:avLst/>
              </a:prstGeom>
              <a:solidFill>
                <a:srgbClr val="39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09" name="TextBox 308"/>
              <p:cNvSpPr txBox="1"/>
              <p:nvPr/>
            </p:nvSpPr>
            <p:spPr>
              <a:xfrm rot="5400000">
                <a:off x="4962550" y="23517500"/>
                <a:ext cx="950465" cy="376092"/>
              </a:xfrm>
              <a:prstGeom prst="rect">
                <a:avLst/>
              </a:prstGeom>
              <a:noFill/>
            </p:spPr>
            <p:txBody>
              <a:bodyPr wrap="square" rtlCol="0">
                <a:spAutoFit/>
              </a:bodyPr>
              <a:lstStyle/>
              <a:p>
                <a:pPr algn="ctr"/>
                <a:r>
                  <a:rPr lang="en-US" sz="1021" dirty="0" smtClean="0">
                    <a:solidFill>
                      <a:schemeClr val="bg1"/>
                    </a:solidFill>
                    <a:latin typeface="Palatino" charset="0"/>
                    <a:ea typeface="Palatino" charset="0"/>
                    <a:cs typeface="Palatino" charset="0"/>
                  </a:rPr>
                  <a:t>RNA Extraction</a:t>
                </a:r>
                <a:endParaRPr lang="en-US" sz="1021" dirty="0">
                  <a:solidFill>
                    <a:schemeClr val="bg1"/>
                  </a:solidFill>
                  <a:latin typeface="Palatino" charset="0"/>
                  <a:ea typeface="Palatino" charset="0"/>
                  <a:cs typeface="Palatino" charset="0"/>
                </a:endParaRPr>
              </a:p>
            </p:txBody>
          </p:sp>
          <p:sp>
            <p:nvSpPr>
              <p:cNvPr id="305" name="TextBox 304"/>
              <p:cNvSpPr txBox="1"/>
              <p:nvPr/>
            </p:nvSpPr>
            <p:spPr>
              <a:xfrm rot="5400000">
                <a:off x="1265866" y="23529424"/>
                <a:ext cx="717472" cy="521426"/>
              </a:xfrm>
              <a:prstGeom prst="rect">
                <a:avLst/>
              </a:prstGeom>
              <a:noFill/>
            </p:spPr>
            <p:txBody>
              <a:bodyPr wrap="square" rtlCol="0">
                <a:spAutoFit/>
              </a:bodyPr>
              <a:lstStyle/>
              <a:p>
                <a:pPr algn="ctr"/>
                <a:r>
                  <a:rPr lang="en-US" sz="1021" dirty="0" smtClean="0">
                    <a:solidFill>
                      <a:schemeClr val="bg1"/>
                    </a:solidFill>
                    <a:latin typeface="Palatino" charset="0"/>
                    <a:ea typeface="Palatino" charset="0"/>
                    <a:cs typeface="Palatino" charset="0"/>
                  </a:rPr>
                  <a:t>Total </a:t>
                </a:r>
              </a:p>
              <a:p>
                <a:pPr algn="ctr"/>
                <a:r>
                  <a:rPr lang="en-US" sz="1021" dirty="0" smtClean="0">
                    <a:solidFill>
                      <a:schemeClr val="bg1"/>
                    </a:solidFill>
                    <a:latin typeface="Palatino" charset="0"/>
                    <a:ea typeface="Palatino" charset="0"/>
                    <a:cs typeface="Palatino" charset="0"/>
                  </a:rPr>
                  <a:t>DNA Extraction</a:t>
                </a:r>
                <a:endParaRPr lang="en-US" sz="1021" dirty="0">
                  <a:solidFill>
                    <a:schemeClr val="bg1"/>
                  </a:solidFill>
                  <a:latin typeface="Palatino" charset="0"/>
                  <a:ea typeface="Palatino" charset="0"/>
                  <a:cs typeface="Palatino" charset="0"/>
                </a:endParaRPr>
              </a:p>
            </p:txBody>
          </p:sp>
        </p:grpSp>
      </p:grpSp>
      <p:sp>
        <p:nvSpPr>
          <p:cNvPr id="229" name="TextBox 228"/>
          <p:cNvSpPr txBox="1"/>
          <p:nvPr/>
        </p:nvSpPr>
        <p:spPr>
          <a:xfrm>
            <a:off x="1787107" y="20004654"/>
            <a:ext cx="820008" cy="249427"/>
          </a:xfrm>
          <a:prstGeom prst="rect">
            <a:avLst/>
          </a:prstGeom>
          <a:noFill/>
        </p:spPr>
        <p:txBody>
          <a:bodyPr wrap="square" rtlCol="0">
            <a:spAutoFit/>
          </a:bodyPr>
          <a:lstStyle/>
          <a:p>
            <a:pPr algn="ctr"/>
            <a:r>
              <a:rPr lang="en-US" sz="1021" dirty="0" smtClean="0">
                <a:solidFill>
                  <a:schemeClr val="bg1"/>
                </a:solidFill>
                <a:latin typeface="Palatino" charset="0"/>
                <a:ea typeface="Palatino" charset="0"/>
                <a:cs typeface="Palatino" charset="0"/>
              </a:rPr>
              <a:t>Epigenetic</a:t>
            </a:r>
            <a:endParaRPr lang="en-US" sz="1021" dirty="0">
              <a:solidFill>
                <a:schemeClr val="bg1"/>
              </a:solidFill>
              <a:latin typeface="Palatino" charset="0"/>
              <a:ea typeface="Palatino" charset="0"/>
              <a:cs typeface="Palatino" charset="0"/>
            </a:endParaRPr>
          </a:p>
        </p:txBody>
      </p:sp>
      <p:sp>
        <p:nvSpPr>
          <p:cNvPr id="230" name="Rounded Rectangle 229"/>
          <p:cNvSpPr/>
          <p:nvPr/>
        </p:nvSpPr>
        <p:spPr>
          <a:xfrm>
            <a:off x="1800694" y="23086543"/>
            <a:ext cx="707010" cy="82784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231" name="TextBox 230"/>
          <p:cNvSpPr txBox="1"/>
          <p:nvPr/>
        </p:nvSpPr>
        <p:spPr>
          <a:xfrm>
            <a:off x="1709611" y="23381141"/>
            <a:ext cx="911479" cy="249427"/>
          </a:xfrm>
          <a:prstGeom prst="rect">
            <a:avLst/>
          </a:prstGeom>
          <a:noFill/>
        </p:spPr>
        <p:txBody>
          <a:bodyPr wrap="square" rtlCol="0">
            <a:spAutoFit/>
          </a:bodyPr>
          <a:lstStyle/>
          <a:p>
            <a:pPr algn="ctr"/>
            <a:r>
              <a:rPr lang="en-US" sz="1021" dirty="0" smtClean="0">
                <a:solidFill>
                  <a:schemeClr val="bg1"/>
                </a:solidFill>
                <a:latin typeface="Palatino" charset="0"/>
                <a:ea typeface="Palatino" charset="0"/>
                <a:cs typeface="Palatino" charset="0"/>
              </a:rPr>
              <a:t>Subcellular</a:t>
            </a:r>
            <a:endParaRPr lang="en-US" sz="1021" dirty="0">
              <a:solidFill>
                <a:schemeClr val="bg1"/>
              </a:solidFill>
              <a:latin typeface="Palatino" charset="0"/>
              <a:ea typeface="Palatino" charset="0"/>
              <a:cs typeface="Palatino" charset="0"/>
            </a:endParaRPr>
          </a:p>
        </p:txBody>
      </p:sp>
      <p:sp>
        <p:nvSpPr>
          <p:cNvPr id="233" name="TextBox 232"/>
          <p:cNvSpPr txBox="1"/>
          <p:nvPr/>
        </p:nvSpPr>
        <p:spPr>
          <a:xfrm>
            <a:off x="4422560" y="23743901"/>
            <a:ext cx="831228" cy="249427"/>
          </a:xfrm>
          <a:prstGeom prst="rect">
            <a:avLst/>
          </a:prstGeom>
          <a:noFill/>
        </p:spPr>
        <p:txBody>
          <a:bodyPr wrap="square" rtlCol="0">
            <a:spAutoFit/>
          </a:bodyPr>
          <a:lstStyle/>
          <a:p>
            <a:pPr algn="ctr"/>
            <a:r>
              <a:rPr lang="en-US" sz="1021" smtClean="0">
                <a:solidFill>
                  <a:schemeClr val="bg1"/>
                </a:solidFill>
                <a:latin typeface="Palatino" charset="0"/>
                <a:ea typeface="Palatino" charset="0"/>
                <a:cs typeface="Palatino" charset="0"/>
              </a:rPr>
              <a:t>qPCR</a:t>
            </a:r>
            <a:endParaRPr lang="en-US" sz="1021" dirty="0">
              <a:solidFill>
                <a:schemeClr val="bg1"/>
              </a:solidFill>
              <a:latin typeface="Palatino" charset="0"/>
              <a:ea typeface="Palatino" charset="0"/>
              <a:cs typeface="Palatino" charset="0"/>
            </a:endParaRPr>
          </a:p>
        </p:txBody>
      </p:sp>
      <p:cxnSp>
        <p:nvCxnSpPr>
          <p:cNvPr id="326" name="Straight Connector 325"/>
          <p:cNvCxnSpPr/>
          <p:nvPr/>
        </p:nvCxnSpPr>
        <p:spPr>
          <a:xfrm flipH="1" flipV="1">
            <a:off x="4230507" y="22893915"/>
            <a:ext cx="2039" cy="11648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1" name="Rounded Rectangle 340"/>
          <p:cNvSpPr/>
          <p:nvPr/>
        </p:nvSpPr>
        <p:spPr>
          <a:xfrm>
            <a:off x="4463677" y="19165019"/>
            <a:ext cx="722375" cy="694944"/>
          </a:xfrm>
          <a:prstGeom prst="roundRect">
            <a:avLst/>
          </a:prstGeom>
          <a:solidFill>
            <a:srgbClr val="39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42" name="Rounded Rectangle 341"/>
          <p:cNvSpPr/>
          <p:nvPr/>
        </p:nvSpPr>
        <p:spPr>
          <a:xfrm>
            <a:off x="4464743" y="18391372"/>
            <a:ext cx="722375" cy="694944"/>
          </a:xfrm>
          <a:prstGeom prst="roundRect">
            <a:avLst/>
          </a:prstGeom>
          <a:solidFill>
            <a:srgbClr val="39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43" name="Rounded Rectangle 342"/>
          <p:cNvSpPr/>
          <p:nvPr/>
        </p:nvSpPr>
        <p:spPr>
          <a:xfrm>
            <a:off x="4463677" y="20867663"/>
            <a:ext cx="722375" cy="694944"/>
          </a:xfrm>
          <a:prstGeom prst="roundRect">
            <a:avLst/>
          </a:prstGeom>
          <a:solidFill>
            <a:srgbClr val="39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44" name="Rounded Rectangle 343"/>
          <p:cNvSpPr/>
          <p:nvPr/>
        </p:nvSpPr>
        <p:spPr>
          <a:xfrm>
            <a:off x="4469830" y="19941600"/>
            <a:ext cx="722375" cy="694944"/>
          </a:xfrm>
          <a:prstGeom prst="roundRect">
            <a:avLst/>
          </a:prstGeom>
          <a:solidFill>
            <a:srgbClr val="39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45" name="Rounded Rectangle 344"/>
          <p:cNvSpPr/>
          <p:nvPr/>
        </p:nvSpPr>
        <p:spPr>
          <a:xfrm>
            <a:off x="4425225" y="21661705"/>
            <a:ext cx="778640" cy="694944"/>
          </a:xfrm>
          <a:prstGeom prst="roundRect">
            <a:avLst/>
          </a:prstGeom>
          <a:solidFill>
            <a:srgbClr val="39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47" name="Rounded Rectangle 346"/>
          <p:cNvSpPr/>
          <p:nvPr/>
        </p:nvSpPr>
        <p:spPr>
          <a:xfrm>
            <a:off x="2920991" y="19130177"/>
            <a:ext cx="1035866" cy="832104"/>
          </a:xfrm>
          <a:prstGeom prst="roundRect">
            <a:avLst/>
          </a:prstGeom>
          <a:solidFill>
            <a:srgbClr val="029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48" name="Rounded Rectangle 347"/>
          <p:cNvSpPr/>
          <p:nvPr/>
        </p:nvSpPr>
        <p:spPr>
          <a:xfrm>
            <a:off x="2920991" y="21243297"/>
            <a:ext cx="1035866" cy="832104"/>
          </a:xfrm>
          <a:prstGeom prst="roundRect">
            <a:avLst/>
          </a:prstGeom>
          <a:solidFill>
            <a:srgbClr val="029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cxnSp>
        <p:nvCxnSpPr>
          <p:cNvPr id="1252" name="Straight Connector 1251"/>
          <p:cNvCxnSpPr/>
          <p:nvPr/>
        </p:nvCxnSpPr>
        <p:spPr>
          <a:xfrm flipH="1" flipV="1">
            <a:off x="1586627" y="20712403"/>
            <a:ext cx="1956" cy="6359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1" name="Straight Connector 1260"/>
          <p:cNvCxnSpPr/>
          <p:nvPr/>
        </p:nvCxnSpPr>
        <p:spPr>
          <a:xfrm rot="16200000" flipH="1">
            <a:off x="4346880" y="18575477"/>
            <a:ext cx="292" cy="256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4" name="Straight Connector 1263"/>
          <p:cNvCxnSpPr/>
          <p:nvPr/>
        </p:nvCxnSpPr>
        <p:spPr>
          <a:xfrm rot="16200000" flipH="1">
            <a:off x="4068383" y="19379114"/>
            <a:ext cx="292" cy="256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65" name="TextBox 1264"/>
          <p:cNvSpPr txBox="1"/>
          <p:nvPr/>
        </p:nvSpPr>
        <p:spPr>
          <a:xfrm>
            <a:off x="4428170" y="18518221"/>
            <a:ext cx="820008" cy="406522"/>
          </a:xfrm>
          <a:prstGeom prst="rect">
            <a:avLst/>
          </a:prstGeom>
          <a:noFill/>
        </p:spPr>
        <p:txBody>
          <a:bodyPr wrap="square" rtlCol="0">
            <a:spAutoFit/>
          </a:bodyPr>
          <a:lstStyle/>
          <a:p>
            <a:pPr algn="ctr"/>
            <a:r>
              <a:rPr lang="en-US" sz="1021" smtClean="0">
                <a:solidFill>
                  <a:schemeClr val="bg1"/>
                </a:solidFill>
                <a:latin typeface="Palatino" charset="0"/>
                <a:ea typeface="Palatino" charset="0"/>
                <a:cs typeface="Palatino" charset="0"/>
              </a:rPr>
              <a:t>RNA Extraction</a:t>
            </a:r>
            <a:endParaRPr lang="en-US" sz="1021" dirty="0">
              <a:solidFill>
                <a:schemeClr val="bg1"/>
              </a:solidFill>
              <a:latin typeface="Palatino" charset="0"/>
              <a:ea typeface="Palatino" charset="0"/>
              <a:cs typeface="Palatino" charset="0"/>
            </a:endParaRPr>
          </a:p>
        </p:txBody>
      </p:sp>
      <p:sp>
        <p:nvSpPr>
          <p:cNvPr id="1266" name="TextBox 1265"/>
          <p:cNvSpPr txBox="1"/>
          <p:nvPr/>
        </p:nvSpPr>
        <p:spPr>
          <a:xfrm>
            <a:off x="4416493" y="19296998"/>
            <a:ext cx="820008" cy="406522"/>
          </a:xfrm>
          <a:prstGeom prst="rect">
            <a:avLst/>
          </a:prstGeom>
          <a:noFill/>
        </p:spPr>
        <p:txBody>
          <a:bodyPr wrap="square" rtlCol="0">
            <a:spAutoFit/>
          </a:bodyPr>
          <a:lstStyle/>
          <a:p>
            <a:pPr algn="ctr"/>
            <a:r>
              <a:rPr lang="en-US" sz="1021" dirty="0" smtClean="0">
                <a:solidFill>
                  <a:schemeClr val="bg1"/>
                </a:solidFill>
                <a:latin typeface="Palatino" charset="0"/>
                <a:ea typeface="Palatino" charset="0"/>
                <a:cs typeface="Palatino" charset="0"/>
              </a:rPr>
              <a:t>cDNA Synthesis</a:t>
            </a:r>
            <a:endParaRPr lang="en-US" sz="1021" dirty="0">
              <a:solidFill>
                <a:schemeClr val="bg1"/>
              </a:solidFill>
              <a:latin typeface="Palatino" charset="0"/>
              <a:ea typeface="Palatino" charset="0"/>
              <a:cs typeface="Palatino" charset="0"/>
            </a:endParaRPr>
          </a:p>
        </p:txBody>
      </p:sp>
      <p:sp>
        <p:nvSpPr>
          <p:cNvPr id="1267" name="TextBox 1266"/>
          <p:cNvSpPr txBox="1"/>
          <p:nvPr/>
        </p:nvSpPr>
        <p:spPr>
          <a:xfrm>
            <a:off x="4433952" y="20155900"/>
            <a:ext cx="820008" cy="249427"/>
          </a:xfrm>
          <a:prstGeom prst="rect">
            <a:avLst/>
          </a:prstGeom>
          <a:noFill/>
        </p:spPr>
        <p:txBody>
          <a:bodyPr wrap="square" rtlCol="0">
            <a:spAutoFit/>
          </a:bodyPr>
          <a:lstStyle/>
          <a:p>
            <a:pPr algn="ctr"/>
            <a:r>
              <a:rPr lang="en-US" sz="1021" dirty="0" smtClean="0">
                <a:solidFill>
                  <a:schemeClr val="bg1"/>
                </a:solidFill>
                <a:latin typeface="Palatino" charset="0"/>
                <a:ea typeface="Palatino" charset="0"/>
                <a:cs typeface="Palatino" charset="0"/>
              </a:rPr>
              <a:t>qPCR</a:t>
            </a:r>
            <a:endParaRPr lang="en-US" sz="1021" dirty="0">
              <a:solidFill>
                <a:schemeClr val="bg1"/>
              </a:solidFill>
              <a:latin typeface="Palatino" charset="0"/>
              <a:ea typeface="Palatino" charset="0"/>
              <a:cs typeface="Palatino" charset="0"/>
            </a:endParaRPr>
          </a:p>
        </p:txBody>
      </p:sp>
      <p:sp>
        <p:nvSpPr>
          <p:cNvPr id="1268" name="TextBox 1267"/>
          <p:cNvSpPr txBox="1"/>
          <p:nvPr/>
        </p:nvSpPr>
        <p:spPr>
          <a:xfrm>
            <a:off x="4421367" y="20941412"/>
            <a:ext cx="820008" cy="563616"/>
          </a:xfrm>
          <a:prstGeom prst="rect">
            <a:avLst/>
          </a:prstGeom>
          <a:noFill/>
        </p:spPr>
        <p:txBody>
          <a:bodyPr wrap="square" rtlCol="0">
            <a:spAutoFit/>
          </a:bodyPr>
          <a:lstStyle/>
          <a:p>
            <a:pPr algn="ctr"/>
            <a:r>
              <a:rPr lang="en-US" sz="1021" dirty="0" smtClean="0">
                <a:solidFill>
                  <a:schemeClr val="bg1"/>
                </a:solidFill>
                <a:latin typeface="Palatino" charset="0"/>
                <a:ea typeface="Palatino" charset="0"/>
                <a:cs typeface="Palatino" charset="0"/>
              </a:rPr>
              <a:t>Total DNA Extraction</a:t>
            </a:r>
            <a:endParaRPr lang="en-US" sz="1021" dirty="0">
              <a:solidFill>
                <a:schemeClr val="bg1"/>
              </a:solidFill>
              <a:latin typeface="Palatino" charset="0"/>
              <a:ea typeface="Palatino" charset="0"/>
              <a:cs typeface="Palatino" charset="0"/>
            </a:endParaRPr>
          </a:p>
        </p:txBody>
      </p:sp>
      <p:sp>
        <p:nvSpPr>
          <p:cNvPr id="1269" name="TextBox 1268"/>
          <p:cNvSpPr txBox="1"/>
          <p:nvPr/>
        </p:nvSpPr>
        <p:spPr>
          <a:xfrm>
            <a:off x="4340154" y="21728775"/>
            <a:ext cx="957643" cy="563616"/>
          </a:xfrm>
          <a:prstGeom prst="rect">
            <a:avLst/>
          </a:prstGeom>
          <a:noFill/>
        </p:spPr>
        <p:txBody>
          <a:bodyPr wrap="square" rtlCol="0">
            <a:spAutoFit/>
          </a:bodyPr>
          <a:lstStyle/>
          <a:p>
            <a:pPr algn="ctr"/>
            <a:r>
              <a:rPr lang="en-US" sz="1021" smtClean="0">
                <a:solidFill>
                  <a:schemeClr val="bg1"/>
                </a:solidFill>
                <a:latin typeface="Palatino" charset="0"/>
                <a:ea typeface="Palatino" charset="0"/>
                <a:cs typeface="Palatino" charset="0"/>
              </a:rPr>
              <a:t>DNA Methylation ELISA Assay</a:t>
            </a:r>
            <a:endParaRPr lang="en-US" sz="1021" dirty="0">
              <a:solidFill>
                <a:schemeClr val="bg1"/>
              </a:solidFill>
              <a:latin typeface="Palatino" charset="0"/>
              <a:ea typeface="Palatino" charset="0"/>
              <a:cs typeface="Palatino" charset="0"/>
            </a:endParaRPr>
          </a:p>
        </p:txBody>
      </p:sp>
      <p:sp>
        <p:nvSpPr>
          <p:cNvPr id="1270" name="TextBox 1269"/>
          <p:cNvSpPr txBox="1"/>
          <p:nvPr/>
        </p:nvSpPr>
        <p:spPr>
          <a:xfrm>
            <a:off x="3019042" y="19185922"/>
            <a:ext cx="820008" cy="720710"/>
          </a:xfrm>
          <a:prstGeom prst="rect">
            <a:avLst/>
          </a:prstGeom>
          <a:noFill/>
        </p:spPr>
        <p:txBody>
          <a:bodyPr wrap="square" rtlCol="0">
            <a:spAutoFit/>
          </a:bodyPr>
          <a:lstStyle/>
          <a:p>
            <a:pPr algn="ctr"/>
            <a:r>
              <a:rPr lang="en-US" sz="1021" dirty="0" smtClean="0">
                <a:solidFill>
                  <a:schemeClr val="bg1"/>
                </a:solidFill>
                <a:latin typeface="Palatino" charset="0"/>
                <a:ea typeface="Palatino" charset="0"/>
                <a:cs typeface="Palatino" charset="0"/>
              </a:rPr>
              <a:t>RT-qPCR Gene Expression Analysis</a:t>
            </a:r>
            <a:endParaRPr lang="en-US" sz="1021" dirty="0">
              <a:solidFill>
                <a:schemeClr val="bg1"/>
              </a:solidFill>
              <a:latin typeface="Palatino" charset="0"/>
              <a:ea typeface="Palatino" charset="0"/>
              <a:cs typeface="Palatino" charset="0"/>
            </a:endParaRPr>
          </a:p>
        </p:txBody>
      </p:sp>
      <p:sp>
        <p:nvSpPr>
          <p:cNvPr id="1271" name="TextBox 1270"/>
          <p:cNvSpPr txBox="1"/>
          <p:nvPr/>
        </p:nvSpPr>
        <p:spPr>
          <a:xfrm>
            <a:off x="2982038" y="21301795"/>
            <a:ext cx="904404" cy="720710"/>
          </a:xfrm>
          <a:prstGeom prst="rect">
            <a:avLst/>
          </a:prstGeom>
          <a:noFill/>
        </p:spPr>
        <p:txBody>
          <a:bodyPr wrap="square" rtlCol="0">
            <a:spAutoFit/>
          </a:bodyPr>
          <a:lstStyle/>
          <a:p>
            <a:pPr algn="ctr"/>
            <a:r>
              <a:rPr lang="en-US" sz="1021" dirty="0" smtClean="0">
                <a:solidFill>
                  <a:schemeClr val="bg1"/>
                </a:solidFill>
                <a:latin typeface="Palatino" charset="0"/>
                <a:ea typeface="Palatino" charset="0"/>
                <a:cs typeface="Palatino" charset="0"/>
              </a:rPr>
              <a:t>Global DNA Methylation Analysis</a:t>
            </a:r>
            <a:endParaRPr lang="en-US" sz="1021" dirty="0">
              <a:solidFill>
                <a:schemeClr val="bg1"/>
              </a:solidFill>
              <a:latin typeface="Palatino" charset="0"/>
              <a:ea typeface="Palatino" charset="0"/>
              <a:cs typeface="Palatino" charset="0"/>
            </a:endParaRPr>
          </a:p>
        </p:txBody>
      </p:sp>
      <p:cxnSp>
        <p:nvCxnSpPr>
          <p:cNvPr id="1274" name="Straight Connector 1273"/>
          <p:cNvCxnSpPr/>
          <p:nvPr/>
        </p:nvCxnSpPr>
        <p:spPr>
          <a:xfrm rot="16200000" flipH="1">
            <a:off x="4297063" y="21976354"/>
            <a:ext cx="292" cy="256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5" name="Straight Connector 1274"/>
          <p:cNvCxnSpPr/>
          <p:nvPr/>
        </p:nvCxnSpPr>
        <p:spPr>
          <a:xfrm flipV="1">
            <a:off x="4154734" y="21223220"/>
            <a:ext cx="302413" cy="13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6" name="Straight Connector 1275"/>
          <p:cNvCxnSpPr/>
          <p:nvPr/>
        </p:nvCxnSpPr>
        <p:spPr>
          <a:xfrm flipH="1" flipV="1">
            <a:off x="4154734" y="21207657"/>
            <a:ext cx="4392" cy="908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1" name="Straight Connector 1280"/>
          <p:cNvCxnSpPr/>
          <p:nvPr/>
        </p:nvCxnSpPr>
        <p:spPr>
          <a:xfrm>
            <a:off x="3951717" y="21647212"/>
            <a:ext cx="208157" cy="2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3" name="Straight Connector 1282"/>
          <p:cNvCxnSpPr/>
          <p:nvPr/>
        </p:nvCxnSpPr>
        <p:spPr>
          <a:xfrm>
            <a:off x="2744014" y="19508367"/>
            <a:ext cx="188641" cy="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4" name="Straight Connector 1283"/>
          <p:cNvCxnSpPr/>
          <p:nvPr/>
        </p:nvCxnSpPr>
        <p:spPr>
          <a:xfrm>
            <a:off x="2760301" y="21659349"/>
            <a:ext cx="145391" cy="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5" name="Straight Connector 1284"/>
          <p:cNvCxnSpPr/>
          <p:nvPr/>
        </p:nvCxnSpPr>
        <p:spPr>
          <a:xfrm rot="16200000" flipH="1">
            <a:off x="2615852" y="20556643"/>
            <a:ext cx="292" cy="256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8" name="Straight Connector 1287"/>
          <p:cNvCxnSpPr/>
          <p:nvPr/>
        </p:nvCxnSpPr>
        <p:spPr>
          <a:xfrm flipV="1">
            <a:off x="2755389" y="19501015"/>
            <a:ext cx="0" cy="2168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95" name="TextBox 1294"/>
          <p:cNvSpPr txBox="1"/>
          <p:nvPr/>
        </p:nvSpPr>
        <p:spPr>
          <a:xfrm>
            <a:off x="1709611" y="20553864"/>
            <a:ext cx="911479" cy="249427"/>
          </a:xfrm>
          <a:prstGeom prst="rect">
            <a:avLst/>
          </a:prstGeom>
          <a:noFill/>
        </p:spPr>
        <p:txBody>
          <a:bodyPr wrap="square" rtlCol="0">
            <a:spAutoFit/>
          </a:bodyPr>
          <a:lstStyle/>
          <a:p>
            <a:pPr algn="ctr"/>
            <a:r>
              <a:rPr lang="en-US" sz="1021" smtClean="0">
                <a:solidFill>
                  <a:schemeClr val="bg1"/>
                </a:solidFill>
                <a:latin typeface="Palatino" charset="0"/>
                <a:ea typeface="Palatino" charset="0"/>
                <a:cs typeface="Palatino" charset="0"/>
              </a:rPr>
              <a:t>Epigenetic</a:t>
            </a:r>
            <a:endParaRPr lang="en-US" sz="1021" dirty="0">
              <a:solidFill>
                <a:schemeClr val="bg1"/>
              </a:solidFill>
              <a:latin typeface="Palatino" charset="0"/>
              <a:ea typeface="Palatino" charset="0"/>
              <a:cs typeface="Palatino" charset="0"/>
            </a:endParaRPr>
          </a:p>
        </p:txBody>
      </p:sp>
      <p:sp>
        <p:nvSpPr>
          <p:cNvPr id="254" name="Rectangle 253"/>
          <p:cNvSpPr/>
          <p:nvPr/>
        </p:nvSpPr>
        <p:spPr>
          <a:xfrm>
            <a:off x="5668300" y="13247674"/>
            <a:ext cx="8019288" cy="5404499"/>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grpSp>
        <p:nvGrpSpPr>
          <p:cNvPr id="259" name="Group 258"/>
          <p:cNvGrpSpPr/>
          <p:nvPr/>
        </p:nvGrpSpPr>
        <p:grpSpPr>
          <a:xfrm>
            <a:off x="5893391" y="13341698"/>
            <a:ext cx="7461617" cy="2229279"/>
            <a:chOff x="5906010" y="18229840"/>
            <a:chExt cx="7461617" cy="2229279"/>
          </a:xfrm>
        </p:grpSpPr>
        <p:sp>
          <p:nvSpPr>
            <p:cNvPr id="264" name="Rounded Rectangle 263"/>
            <p:cNvSpPr/>
            <p:nvPr/>
          </p:nvSpPr>
          <p:spPr>
            <a:xfrm>
              <a:off x="7893955" y="18259575"/>
              <a:ext cx="1463040" cy="2199543"/>
            </a:xfrm>
            <a:prstGeom prst="roundRect">
              <a:avLst/>
            </a:prstGeom>
            <a:solidFill>
              <a:srgbClr val="75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ounded Rectangle 264"/>
            <p:cNvSpPr/>
            <p:nvPr/>
          </p:nvSpPr>
          <p:spPr>
            <a:xfrm>
              <a:off x="9845810" y="18259575"/>
              <a:ext cx="1463040" cy="2199544"/>
            </a:xfrm>
            <a:prstGeom prst="roundRect">
              <a:avLst/>
            </a:prstGeom>
            <a:solidFill>
              <a:srgbClr val="60E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267"/>
            <p:cNvSpPr/>
            <p:nvPr/>
          </p:nvSpPr>
          <p:spPr>
            <a:xfrm>
              <a:off x="5906010" y="18259576"/>
              <a:ext cx="1463040" cy="2199542"/>
            </a:xfrm>
            <a:prstGeom prst="roundRect">
              <a:avLst/>
            </a:prstGeom>
            <a:solidFill>
              <a:srgbClr val="87C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ounded Rectangle 268"/>
            <p:cNvSpPr/>
            <p:nvPr/>
          </p:nvSpPr>
          <p:spPr>
            <a:xfrm>
              <a:off x="11813080" y="18259576"/>
              <a:ext cx="1463040" cy="2199543"/>
            </a:xfrm>
            <a:prstGeom prst="roundRect">
              <a:avLst/>
            </a:prstGeom>
            <a:solidFill>
              <a:srgbClr val="8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p:cNvSpPr txBox="1"/>
            <p:nvPr/>
          </p:nvSpPr>
          <p:spPr>
            <a:xfrm>
              <a:off x="9883495" y="18276247"/>
              <a:ext cx="1400060" cy="461665"/>
            </a:xfrm>
            <a:prstGeom prst="rect">
              <a:avLst/>
            </a:prstGeom>
            <a:noFill/>
          </p:spPr>
          <p:txBody>
            <a:bodyPr wrap="square" rtlCol="0">
              <a:spAutoFit/>
            </a:bodyPr>
            <a:lstStyle/>
            <a:p>
              <a:pPr algn="ctr"/>
              <a:r>
                <a:rPr lang="en-US" sz="1200" b="1" dirty="0" smtClean="0">
                  <a:latin typeface="Palatino" charset="0"/>
                  <a:ea typeface="Palatino" charset="0"/>
                  <a:cs typeface="Palatino" charset="0"/>
                </a:rPr>
                <a:t>Colorimetric Developer</a:t>
              </a:r>
              <a:endParaRPr lang="en-US" sz="1200" b="1" dirty="0">
                <a:latin typeface="Palatino" charset="0"/>
                <a:ea typeface="Palatino" charset="0"/>
                <a:cs typeface="Palatino" charset="0"/>
              </a:endParaRPr>
            </a:p>
          </p:txBody>
        </p:sp>
        <p:sp>
          <p:nvSpPr>
            <p:cNvPr id="280" name="TextBox 279"/>
            <p:cNvSpPr txBox="1"/>
            <p:nvPr/>
          </p:nvSpPr>
          <p:spPr>
            <a:xfrm>
              <a:off x="11708044" y="18229840"/>
              <a:ext cx="1659583" cy="646331"/>
            </a:xfrm>
            <a:prstGeom prst="rect">
              <a:avLst/>
            </a:prstGeom>
            <a:noFill/>
          </p:spPr>
          <p:txBody>
            <a:bodyPr wrap="square" rtlCol="0">
              <a:spAutoFit/>
            </a:bodyPr>
            <a:lstStyle/>
            <a:p>
              <a:pPr algn="ctr"/>
              <a:r>
                <a:rPr lang="en-US" sz="1200" b="1" dirty="0" smtClean="0">
                  <a:latin typeface="Palatino" charset="0"/>
                  <a:ea typeface="Palatino" charset="0"/>
                  <a:cs typeface="Palatino" charset="0"/>
                </a:rPr>
                <a:t>Color Absorbance Quantification with Spectrophotometer</a:t>
              </a:r>
              <a:endParaRPr lang="en-US" sz="1200" b="1" dirty="0">
                <a:latin typeface="Palatino" charset="0"/>
                <a:ea typeface="Palatino" charset="0"/>
                <a:cs typeface="Palatino" charset="0"/>
              </a:endParaRPr>
            </a:p>
          </p:txBody>
        </p:sp>
        <p:sp>
          <p:nvSpPr>
            <p:cNvPr id="281" name="Right Arrow 280"/>
            <p:cNvSpPr/>
            <p:nvPr/>
          </p:nvSpPr>
          <p:spPr>
            <a:xfrm>
              <a:off x="7436143" y="18980933"/>
              <a:ext cx="422520" cy="3101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3" name="Right Arrow 282"/>
            <p:cNvSpPr/>
            <p:nvPr/>
          </p:nvSpPr>
          <p:spPr>
            <a:xfrm>
              <a:off x="9397850" y="18984348"/>
              <a:ext cx="422520" cy="3101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88" name="TextBox 287"/>
          <p:cNvSpPr txBox="1"/>
          <p:nvPr/>
        </p:nvSpPr>
        <p:spPr>
          <a:xfrm>
            <a:off x="7828764" y="13376801"/>
            <a:ext cx="1603556" cy="461665"/>
          </a:xfrm>
          <a:prstGeom prst="rect">
            <a:avLst/>
          </a:prstGeom>
          <a:noFill/>
        </p:spPr>
        <p:txBody>
          <a:bodyPr wrap="square" rtlCol="0">
            <a:spAutoFit/>
          </a:bodyPr>
          <a:lstStyle/>
          <a:p>
            <a:pPr algn="ctr"/>
            <a:r>
              <a:rPr lang="en-US" sz="1200" b="1" smtClean="0">
                <a:latin typeface="Palatino" charset="0"/>
                <a:ea typeface="Palatino" charset="0"/>
                <a:cs typeface="Palatino" charset="0"/>
              </a:rPr>
              <a:t>Antibody Binding to Methylated DNA</a:t>
            </a:r>
            <a:endParaRPr lang="en-US" sz="1200" b="1" dirty="0">
              <a:latin typeface="Palatino" charset="0"/>
              <a:ea typeface="Palatino" charset="0"/>
              <a:cs typeface="Palatino" charset="0"/>
            </a:endParaRPr>
          </a:p>
        </p:txBody>
      </p:sp>
      <p:sp>
        <p:nvSpPr>
          <p:cNvPr id="289" name="TextBox 288"/>
          <p:cNvSpPr txBox="1"/>
          <p:nvPr/>
        </p:nvSpPr>
        <p:spPr>
          <a:xfrm>
            <a:off x="5920133" y="13377844"/>
            <a:ext cx="1400060" cy="461665"/>
          </a:xfrm>
          <a:prstGeom prst="rect">
            <a:avLst/>
          </a:prstGeom>
          <a:noFill/>
        </p:spPr>
        <p:txBody>
          <a:bodyPr wrap="square" rtlCol="0">
            <a:spAutoFit/>
          </a:bodyPr>
          <a:lstStyle/>
          <a:p>
            <a:pPr algn="ctr"/>
            <a:r>
              <a:rPr lang="en-US" sz="1200" b="1" dirty="0" smtClean="0">
                <a:latin typeface="Palatino" charset="0"/>
                <a:ea typeface="Palatino" charset="0"/>
                <a:cs typeface="Palatino" charset="0"/>
              </a:rPr>
              <a:t>DNA Binding to Assay Wells</a:t>
            </a:r>
            <a:endParaRPr lang="en-US" sz="1200" b="1" dirty="0">
              <a:latin typeface="Palatino" charset="0"/>
              <a:ea typeface="Palatino" charset="0"/>
              <a:cs typeface="Palatino"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8533" y="15604667"/>
            <a:ext cx="3822450" cy="2828479"/>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harpenSoften amount="55000"/>
                    </a14:imgEffect>
                  </a14:imgLayer>
                </a14:imgProps>
              </a:ext>
              <a:ext uri="{28A0092B-C50C-407E-A947-70E740481C1C}">
                <a14:useLocalDpi xmlns:a14="http://schemas.microsoft.com/office/drawing/2010/main" val="0"/>
              </a:ext>
            </a:extLst>
          </a:blip>
          <a:stretch>
            <a:fillRect/>
          </a:stretch>
        </p:blipFill>
        <p:spPr>
          <a:xfrm>
            <a:off x="6093383" y="14622781"/>
            <a:ext cx="1095645" cy="858372"/>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8792" y="14922886"/>
            <a:ext cx="794216" cy="637344"/>
          </a:xfrm>
          <a:prstGeom prst="rect">
            <a:avLst/>
          </a:prstGeom>
        </p:spPr>
      </p:pic>
      <p:pic>
        <p:nvPicPr>
          <p:cNvPr id="32" name="Picture 31"/>
          <p:cNvPicPr>
            <a:picLocks noChangeAspect="1"/>
          </p:cNvPicPr>
          <p:nvPr/>
        </p:nvPicPr>
        <p:blipFill rotWithShape="1">
          <a:blip r:embed="rId9"/>
          <a:srcRect t="9713" r="6458" b="13607"/>
          <a:stretch/>
        </p:blipFill>
        <p:spPr>
          <a:xfrm>
            <a:off x="12170098" y="14925743"/>
            <a:ext cx="744599" cy="610384"/>
          </a:xfrm>
          <a:prstGeom prst="rect">
            <a:avLst/>
          </a:prstGeom>
        </p:spPr>
      </p:pic>
      <p:sp>
        <p:nvSpPr>
          <p:cNvPr id="290" name="TextBox 289"/>
          <p:cNvSpPr txBox="1"/>
          <p:nvPr/>
        </p:nvSpPr>
        <p:spPr>
          <a:xfrm>
            <a:off x="9767430" y="15702127"/>
            <a:ext cx="3515863" cy="1034899"/>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charset="0"/>
              <a:buChar char="•"/>
              <a:tabLst/>
              <a:defRPr/>
            </a:pPr>
            <a:r>
              <a:rPr lang="en-US" sz="1021" dirty="0" smtClean="0">
                <a:latin typeface="Palatino" charset="0"/>
                <a:ea typeface="Palatino" charset="0"/>
                <a:cs typeface="Palatino" charset="0"/>
              </a:rPr>
              <a:t>Following desiccation/heat-stress exposure, diploids exhibit a statistically significant increase in percent global 5-mC DNA methylation. </a:t>
            </a:r>
          </a:p>
          <a:p>
            <a:pPr marL="171450" marR="0" lvl="0" indent="-171450" defTabSz="914400" eaLnBrk="1" fontAlgn="auto" latinLnBrk="0" hangingPunct="1">
              <a:lnSpc>
                <a:spcPct val="100000"/>
              </a:lnSpc>
              <a:spcBef>
                <a:spcPts val="0"/>
              </a:spcBef>
              <a:spcAft>
                <a:spcPts val="0"/>
              </a:spcAft>
              <a:buClrTx/>
              <a:buSzTx/>
              <a:buFont typeface="Arial" charset="0"/>
              <a:buChar char="•"/>
              <a:tabLst/>
              <a:defRPr/>
            </a:pPr>
            <a:r>
              <a:rPr lang="en-US" sz="1021" dirty="0" smtClean="0">
                <a:latin typeface="Palatino" charset="0"/>
                <a:ea typeface="Palatino" charset="0"/>
                <a:cs typeface="Palatino" charset="0"/>
              </a:rPr>
              <a:t>Contrastingly, no statistically significant change in global 5-mC DNA methylation is observed in triploids after desiccation/heat-stress exposure. </a:t>
            </a:r>
            <a:endParaRPr lang="en-US" sz="1021" dirty="0">
              <a:latin typeface="Palatino" charset="0"/>
              <a:ea typeface="Palatino" charset="0"/>
              <a:cs typeface="Palatino" charset="0"/>
            </a:endParaRPr>
          </a:p>
        </p:txBody>
      </p:sp>
      <p:sp>
        <p:nvSpPr>
          <p:cNvPr id="292" name="TextBox 291"/>
          <p:cNvSpPr txBox="1"/>
          <p:nvPr/>
        </p:nvSpPr>
        <p:spPr>
          <a:xfrm>
            <a:off x="5877582" y="13750871"/>
            <a:ext cx="1607159" cy="900246"/>
          </a:xfrm>
          <a:prstGeom prst="rect">
            <a:avLst/>
          </a:prstGeom>
          <a:noFill/>
        </p:spPr>
        <p:txBody>
          <a:bodyPr wrap="square" rtlCol="0">
            <a:spAutoFit/>
          </a:bodyPr>
          <a:lstStyle/>
          <a:p>
            <a:pPr marL="91440" indent="-171450">
              <a:buFont typeface="Arial" charset="0"/>
              <a:buChar char="•"/>
            </a:pPr>
            <a:r>
              <a:rPr lang="en-US" sz="1050" dirty="0" smtClean="0">
                <a:latin typeface="Palatino" charset="0"/>
                <a:ea typeface="Palatino" charset="0"/>
                <a:cs typeface="Palatino" charset="0"/>
              </a:rPr>
              <a:t>Using binding solution (BS), DNA is bound to strip wells with a high DNA affinity.</a:t>
            </a:r>
            <a:endParaRPr lang="en-US" sz="1050" dirty="0">
              <a:latin typeface="Palatino" charset="0"/>
              <a:ea typeface="Palatino" charset="0"/>
              <a:cs typeface="Palatino" charset="0"/>
            </a:endParaRPr>
          </a:p>
        </p:txBody>
      </p:sp>
      <p:sp>
        <p:nvSpPr>
          <p:cNvPr id="297" name="TextBox 296"/>
          <p:cNvSpPr txBox="1"/>
          <p:nvPr/>
        </p:nvSpPr>
        <p:spPr>
          <a:xfrm>
            <a:off x="7813921" y="13773665"/>
            <a:ext cx="1627291" cy="1061829"/>
          </a:xfrm>
          <a:prstGeom prst="rect">
            <a:avLst/>
          </a:prstGeom>
          <a:noFill/>
        </p:spPr>
        <p:txBody>
          <a:bodyPr wrap="square" rtlCol="0">
            <a:spAutoFit/>
          </a:bodyPr>
          <a:lstStyle/>
          <a:p>
            <a:pPr marL="91440" indent="-171450">
              <a:buFont typeface="Arial" charset="0"/>
              <a:buChar char="•"/>
            </a:pPr>
            <a:r>
              <a:rPr lang="en-US" sz="1050" dirty="0" smtClean="0">
                <a:latin typeface="Palatino" charset="0"/>
                <a:ea typeface="Palatino" charset="0"/>
                <a:cs typeface="Palatino" charset="0"/>
              </a:rPr>
              <a:t>Detection complex solution added.</a:t>
            </a:r>
          </a:p>
          <a:p>
            <a:pPr marL="91440" indent="-171450">
              <a:buFont typeface="Arial" charset="0"/>
              <a:buChar char="•"/>
            </a:pPr>
            <a:r>
              <a:rPr lang="en-US" sz="1050" dirty="0" smtClean="0">
                <a:latin typeface="Palatino" charset="0"/>
                <a:ea typeface="Palatino" charset="0"/>
                <a:cs typeface="Palatino" charset="0"/>
              </a:rPr>
              <a:t>Capture and detection antibodies bind to methylated DNA.</a:t>
            </a:r>
            <a:endParaRPr lang="en-US" sz="1050" dirty="0">
              <a:latin typeface="Palatino" charset="0"/>
              <a:ea typeface="Palatino" charset="0"/>
              <a:cs typeface="Palatino" charset="0"/>
            </a:endParaRPr>
          </a:p>
        </p:txBody>
      </p:sp>
      <p:sp>
        <p:nvSpPr>
          <p:cNvPr id="298" name="TextBox 297"/>
          <p:cNvSpPr txBox="1"/>
          <p:nvPr/>
        </p:nvSpPr>
        <p:spPr>
          <a:xfrm>
            <a:off x="9739662" y="13761610"/>
            <a:ext cx="1657313" cy="1223412"/>
          </a:xfrm>
          <a:prstGeom prst="rect">
            <a:avLst/>
          </a:prstGeom>
          <a:noFill/>
        </p:spPr>
        <p:txBody>
          <a:bodyPr wrap="square" rtlCol="0">
            <a:spAutoFit/>
          </a:bodyPr>
          <a:lstStyle/>
          <a:p>
            <a:pPr marL="91440" indent="-171450">
              <a:buFont typeface="Arial" charset="0"/>
              <a:buChar char="•"/>
            </a:pPr>
            <a:r>
              <a:rPr lang="en-US" sz="1050" dirty="0" smtClean="0">
                <a:latin typeface="Palatino" charset="0"/>
                <a:ea typeface="Palatino" charset="0"/>
                <a:cs typeface="Palatino" charset="0"/>
              </a:rPr>
              <a:t>Developer solution incites a color-change process by reacting with bound antibodies.</a:t>
            </a:r>
          </a:p>
          <a:p>
            <a:pPr marL="91440" indent="-171450">
              <a:buFont typeface="Arial" charset="0"/>
              <a:buChar char="•"/>
            </a:pPr>
            <a:r>
              <a:rPr lang="en-US" sz="1050" dirty="0" smtClean="0">
                <a:latin typeface="Palatino" charset="0"/>
                <a:ea typeface="Palatino" charset="0"/>
                <a:cs typeface="Palatino" charset="0"/>
              </a:rPr>
              <a:t>Color intensity is proportional to percent methylation.</a:t>
            </a:r>
          </a:p>
        </p:txBody>
      </p:sp>
      <p:sp>
        <p:nvSpPr>
          <p:cNvPr id="300" name="TextBox 299"/>
          <p:cNvSpPr txBox="1"/>
          <p:nvPr/>
        </p:nvSpPr>
        <p:spPr>
          <a:xfrm>
            <a:off x="11757120" y="13907998"/>
            <a:ext cx="1607159" cy="1061829"/>
          </a:xfrm>
          <a:prstGeom prst="rect">
            <a:avLst/>
          </a:prstGeom>
          <a:noFill/>
        </p:spPr>
        <p:txBody>
          <a:bodyPr wrap="square" rtlCol="0">
            <a:spAutoFit/>
          </a:bodyPr>
          <a:lstStyle/>
          <a:p>
            <a:pPr marL="91440" indent="-171450">
              <a:buFont typeface="Arial" charset="0"/>
              <a:buChar char="•"/>
            </a:pPr>
            <a:r>
              <a:rPr lang="en-US" sz="1050" dirty="0" smtClean="0">
                <a:latin typeface="Palatino" charset="0"/>
                <a:ea typeface="Palatino" charset="0"/>
                <a:cs typeface="Palatino" charset="0"/>
              </a:rPr>
              <a:t>Methylated fraction of DNA is quantified </a:t>
            </a:r>
            <a:r>
              <a:rPr lang="en-US" sz="1050" dirty="0" err="1" smtClean="0">
                <a:latin typeface="Palatino" charset="0"/>
                <a:ea typeface="Palatino" charset="0"/>
                <a:cs typeface="Palatino" charset="0"/>
              </a:rPr>
              <a:t>colorimetrically</a:t>
            </a:r>
            <a:r>
              <a:rPr lang="en-US" sz="1050" dirty="0" smtClean="0">
                <a:latin typeface="Palatino" charset="0"/>
                <a:ea typeface="Palatino" charset="0"/>
                <a:cs typeface="Palatino" charset="0"/>
              </a:rPr>
              <a:t> by measuring well-plate absorbance with a microplate reader.</a:t>
            </a:r>
          </a:p>
        </p:txBody>
      </p:sp>
      <p:sp>
        <p:nvSpPr>
          <p:cNvPr id="302" name="Rounded Rectangle 301"/>
          <p:cNvSpPr/>
          <p:nvPr/>
        </p:nvSpPr>
        <p:spPr>
          <a:xfrm>
            <a:off x="9870876" y="16737026"/>
            <a:ext cx="788792" cy="876061"/>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03" name="Rounded Rectangle 302"/>
          <p:cNvSpPr/>
          <p:nvPr/>
        </p:nvSpPr>
        <p:spPr>
          <a:xfrm>
            <a:off x="9870876" y="17681887"/>
            <a:ext cx="788792" cy="87782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04" name="Right Arrow 303"/>
          <p:cNvSpPr/>
          <p:nvPr/>
        </p:nvSpPr>
        <p:spPr>
          <a:xfrm>
            <a:off x="10821244" y="17038822"/>
            <a:ext cx="744902" cy="198340"/>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06" name="Right Arrow 305"/>
          <p:cNvSpPr/>
          <p:nvPr/>
        </p:nvSpPr>
        <p:spPr>
          <a:xfrm>
            <a:off x="10798874" y="17993264"/>
            <a:ext cx="744902" cy="198340"/>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08" name="Rounded Rectangle 307"/>
          <p:cNvSpPr/>
          <p:nvPr/>
        </p:nvSpPr>
        <p:spPr>
          <a:xfrm>
            <a:off x="11584951" y="16723978"/>
            <a:ext cx="2009130" cy="92033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10" name="Rounded Rectangle 309"/>
          <p:cNvSpPr/>
          <p:nvPr/>
        </p:nvSpPr>
        <p:spPr>
          <a:xfrm>
            <a:off x="11584951" y="17685014"/>
            <a:ext cx="2009130" cy="88115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13" name="TextBox 312"/>
          <p:cNvSpPr txBox="1"/>
          <p:nvPr/>
        </p:nvSpPr>
        <p:spPr>
          <a:xfrm>
            <a:off x="9897483" y="16760726"/>
            <a:ext cx="783694" cy="276999"/>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200" b="1" dirty="0" smtClean="0">
                <a:latin typeface="Palatino" charset="0"/>
                <a:ea typeface="Palatino" charset="0"/>
                <a:cs typeface="Palatino" charset="0"/>
              </a:rPr>
              <a:t>Diploid</a:t>
            </a:r>
          </a:p>
        </p:txBody>
      </p:sp>
      <p:sp>
        <p:nvSpPr>
          <p:cNvPr id="314" name="TextBox 313"/>
          <p:cNvSpPr txBox="1"/>
          <p:nvPr/>
        </p:nvSpPr>
        <p:spPr>
          <a:xfrm>
            <a:off x="9885696" y="17677737"/>
            <a:ext cx="817380" cy="276999"/>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200" b="1" dirty="0" smtClean="0">
                <a:latin typeface="Palatino" charset="0"/>
                <a:ea typeface="Palatino" charset="0"/>
                <a:cs typeface="Palatino" charset="0"/>
              </a:rPr>
              <a:t>Triploid</a:t>
            </a:r>
          </a:p>
        </p:txBody>
      </p:sp>
      <p:sp>
        <p:nvSpPr>
          <p:cNvPr id="315" name="TextBox 314"/>
          <p:cNvSpPr txBox="1"/>
          <p:nvPr/>
        </p:nvSpPr>
        <p:spPr>
          <a:xfrm>
            <a:off x="11650809" y="16788981"/>
            <a:ext cx="1924805" cy="253916"/>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050" b="1" dirty="0" err="1" smtClean="0">
                <a:latin typeface="Palatino" charset="0"/>
                <a:ea typeface="Palatino" charset="0"/>
                <a:cs typeface="Palatino" charset="0"/>
              </a:rPr>
              <a:t>Hypermethylation</a:t>
            </a:r>
            <a:r>
              <a:rPr lang="en-US" sz="1050" b="1" dirty="0" smtClean="0">
                <a:latin typeface="Palatino" charset="0"/>
                <a:ea typeface="Palatino" charset="0"/>
                <a:cs typeface="Palatino" charset="0"/>
              </a:rPr>
              <a:t> response</a:t>
            </a:r>
          </a:p>
        </p:txBody>
      </p:sp>
      <p:sp>
        <p:nvSpPr>
          <p:cNvPr id="318" name="TextBox 317"/>
          <p:cNvSpPr txBox="1"/>
          <p:nvPr/>
        </p:nvSpPr>
        <p:spPr>
          <a:xfrm>
            <a:off x="11743142" y="17712092"/>
            <a:ext cx="1924805" cy="253916"/>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050" b="1" dirty="0" smtClean="0">
                <a:latin typeface="Palatino" charset="0"/>
                <a:ea typeface="Palatino" charset="0"/>
                <a:cs typeface="Palatino" charset="0"/>
              </a:rPr>
              <a:t>No methylation response </a:t>
            </a:r>
          </a:p>
        </p:txBody>
      </p:sp>
      <p:sp>
        <p:nvSpPr>
          <p:cNvPr id="319" name="TextBox 318"/>
          <p:cNvSpPr txBox="1"/>
          <p:nvPr/>
        </p:nvSpPr>
        <p:spPr>
          <a:xfrm>
            <a:off x="10904887" y="16888346"/>
            <a:ext cx="532873" cy="253916"/>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050" smtClean="0">
                <a:latin typeface="Palatino" charset="0"/>
                <a:ea typeface="Palatino" charset="0"/>
                <a:cs typeface="Palatino" charset="0"/>
              </a:rPr>
              <a:t>Stress</a:t>
            </a:r>
            <a:endParaRPr lang="en-US" sz="1050" dirty="0" smtClean="0">
              <a:latin typeface="Palatino" charset="0"/>
              <a:ea typeface="Palatino" charset="0"/>
              <a:cs typeface="Palatino" charset="0"/>
            </a:endParaRPr>
          </a:p>
        </p:txBody>
      </p:sp>
      <p:sp>
        <p:nvSpPr>
          <p:cNvPr id="320" name="TextBox 319"/>
          <p:cNvSpPr txBox="1"/>
          <p:nvPr/>
        </p:nvSpPr>
        <p:spPr>
          <a:xfrm>
            <a:off x="10904887" y="17824870"/>
            <a:ext cx="532873" cy="253916"/>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050" smtClean="0">
                <a:latin typeface="Palatino" charset="0"/>
                <a:ea typeface="Palatino" charset="0"/>
                <a:cs typeface="Palatino" charset="0"/>
              </a:rPr>
              <a:t>Stress</a:t>
            </a:r>
            <a:endParaRPr lang="en-US" sz="1050" dirty="0" smtClean="0">
              <a:latin typeface="Palatino" charset="0"/>
              <a:ea typeface="Palatino" charset="0"/>
              <a:cs typeface="Palatino" charset="0"/>
            </a:endParaRPr>
          </a:p>
        </p:txBody>
      </p:sp>
      <p:pic>
        <p:nvPicPr>
          <p:cNvPr id="40" name="Picture 39"/>
          <p:cNvPicPr>
            <a:picLocks noChangeAspect="1"/>
          </p:cNvPicPr>
          <p:nvPr/>
        </p:nvPicPr>
        <p:blipFill>
          <a:blip r:embed="rId10"/>
          <a:stretch>
            <a:fillRect/>
          </a:stretch>
        </p:blipFill>
        <p:spPr>
          <a:xfrm>
            <a:off x="12867932" y="17016366"/>
            <a:ext cx="650201" cy="568926"/>
          </a:xfrm>
          <a:prstGeom prst="rect">
            <a:avLst/>
          </a:prstGeom>
        </p:spPr>
      </p:pic>
      <p:pic>
        <p:nvPicPr>
          <p:cNvPr id="41" name="Picture 40"/>
          <p:cNvPicPr>
            <a:picLocks noChangeAspect="1"/>
          </p:cNvPicPr>
          <p:nvPr/>
        </p:nvPicPr>
        <p:blipFill>
          <a:blip r:embed="rId11"/>
          <a:stretch>
            <a:fillRect/>
          </a:stretch>
        </p:blipFill>
        <p:spPr>
          <a:xfrm>
            <a:off x="11717456" y="16988538"/>
            <a:ext cx="493303" cy="660170"/>
          </a:xfrm>
          <a:prstGeom prst="rect">
            <a:avLst/>
          </a:prstGeom>
        </p:spPr>
      </p:pic>
      <p:sp>
        <p:nvSpPr>
          <p:cNvPr id="44" name="Oval 43"/>
          <p:cNvSpPr/>
          <p:nvPr/>
        </p:nvSpPr>
        <p:spPr>
          <a:xfrm>
            <a:off x="12827507" y="18061618"/>
            <a:ext cx="200594" cy="14663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a:off x="12205098" y="17221200"/>
            <a:ext cx="5674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2" name="Picture 321"/>
          <p:cNvPicPr>
            <a:picLocks noChangeAspect="1"/>
          </p:cNvPicPr>
          <p:nvPr/>
        </p:nvPicPr>
        <p:blipFill>
          <a:blip r:embed="rId11"/>
          <a:stretch>
            <a:fillRect/>
          </a:stretch>
        </p:blipFill>
        <p:spPr>
          <a:xfrm>
            <a:off x="11716029" y="17936829"/>
            <a:ext cx="493303" cy="660170"/>
          </a:xfrm>
          <a:prstGeom prst="rect">
            <a:avLst/>
          </a:prstGeom>
        </p:spPr>
      </p:pic>
      <p:pic>
        <p:nvPicPr>
          <p:cNvPr id="323" name="Picture 322"/>
          <p:cNvPicPr>
            <a:picLocks noChangeAspect="1"/>
          </p:cNvPicPr>
          <p:nvPr/>
        </p:nvPicPr>
        <p:blipFill>
          <a:blip r:embed="rId10"/>
          <a:stretch>
            <a:fillRect/>
          </a:stretch>
        </p:blipFill>
        <p:spPr>
          <a:xfrm>
            <a:off x="12857065" y="17957457"/>
            <a:ext cx="650201" cy="568926"/>
          </a:xfrm>
          <a:prstGeom prst="rect">
            <a:avLst/>
          </a:prstGeom>
        </p:spPr>
      </p:pic>
      <p:cxnSp>
        <p:nvCxnSpPr>
          <p:cNvPr id="324" name="Straight Arrow Connector 323"/>
          <p:cNvCxnSpPr/>
          <p:nvPr/>
        </p:nvCxnSpPr>
        <p:spPr>
          <a:xfrm>
            <a:off x="12205098" y="18134936"/>
            <a:ext cx="5674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5" name="Oval 324"/>
          <p:cNvSpPr/>
          <p:nvPr/>
        </p:nvSpPr>
        <p:spPr>
          <a:xfrm>
            <a:off x="12842264" y="17126421"/>
            <a:ext cx="200594" cy="14663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2188166" y="17278264"/>
            <a:ext cx="563660" cy="16767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ultiply 58"/>
          <p:cNvSpPr/>
          <p:nvPr/>
        </p:nvSpPr>
        <p:spPr>
          <a:xfrm>
            <a:off x="12306914" y="17996690"/>
            <a:ext cx="321136" cy="274320"/>
          </a:xfrm>
          <a:prstGeom prst="mathMultiply">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extBox 326"/>
          <p:cNvSpPr txBox="1"/>
          <p:nvPr/>
        </p:nvSpPr>
        <p:spPr>
          <a:xfrm>
            <a:off x="12204966" y="17263019"/>
            <a:ext cx="688220" cy="215444"/>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800" dirty="0" smtClean="0">
                <a:latin typeface="Palatino" charset="0"/>
                <a:ea typeface="Palatino" charset="0"/>
                <a:cs typeface="Palatino" charset="0"/>
              </a:rPr>
              <a:t>DNMTs</a:t>
            </a:r>
          </a:p>
        </p:txBody>
      </p:sp>
      <p:sp>
        <p:nvSpPr>
          <p:cNvPr id="329" name="Oval 328"/>
          <p:cNvSpPr/>
          <p:nvPr/>
        </p:nvSpPr>
        <p:spPr>
          <a:xfrm>
            <a:off x="12199898" y="18250371"/>
            <a:ext cx="563660" cy="16767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extBox 320"/>
          <p:cNvSpPr txBox="1"/>
          <p:nvPr/>
        </p:nvSpPr>
        <p:spPr>
          <a:xfrm>
            <a:off x="12222529" y="18234522"/>
            <a:ext cx="688220" cy="215444"/>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800" dirty="0" smtClean="0">
                <a:latin typeface="Palatino" charset="0"/>
                <a:ea typeface="Palatino" charset="0"/>
                <a:cs typeface="Palatino" charset="0"/>
              </a:rPr>
              <a:t>DNMTs</a:t>
            </a:r>
          </a:p>
        </p:txBody>
      </p:sp>
      <p:sp>
        <p:nvSpPr>
          <p:cNvPr id="330" name="TextBox 329"/>
          <p:cNvSpPr txBox="1"/>
          <p:nvPr/>
        </p:nvSpPr>
        <p:spPr>
          <a:xfrm>
            <a:off x="5910353" y="18418045"/>
            <a:ext cx="3725357" cy="193899"/>
          </a:xfrm>
          <a:prstGeom prst="rect">
            <a:avLst/>
          </a:prstGeom>
          <a:noFill/>
        </p:spPr>
        <p:txBody>
          <a:bodyPr wrap="square" rtlCol="0">
            <a:spAutoFit/>
          </a:bodyPr>
          <a:lstStyle/>
          <a:p>
            <a:pPr defTabSz="777867">
              <a:defRPr/>
            </a:pPr>
            <a:r>
              <a:rPr lang="en-US" sz="660" dirty="0" smtClean="0">
                <a:latin typeface="Palatino" charset="0"/>
                <a:ea typeface="Palatino" charset="0"/>
                <a:cs typeface="Palatino" charset="0"/>
              </a:rPr>
              <a:t>Medians not sharing a letter are statistically different at P &lt; 0.05 (Tukey-adjusted comparison).</a:t>
            </a:r>
            <a:endParaRPr lang="en-US" sz="660" dirty="0">
              <a:latin typeface="Palatino" charset="0"/>
              <a:ea typeface="Palatino" charset="0"/>
              <a:cs typeface="Palatino" charset="0"/>
            </a:endParaRPr>
          </a:p>
        </p:txBody>
      </p:sp>
      <p:sp>
        <p:nvSpPr>
          <p:cNvPr id="331" name="Right Arrow 330"/>
          <p:cNvSpPr/>
          <p:nvPr/>
        </p:nvSpPr>
        <p:spPr>
          <a:xfrm>
            <a:off x="11334797" y="14096206"/>
            <a:ext cx="422520" cy="3101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12">
            <a:extLst>
              <a:ext uri="{BEBA8EAE-BF5A-486C-A8C5-ECC9F3942E4B}">
                <a14:imgProps xmlns:a14="http://schemas.microsoft.com/office/drawing/2010/main">
                  <a14:imgLayer r:embed="rId13">
                    <a14:imgEffect>
                      <a14:sharpenSoften amount="55000"/>
                    </a14:imgEffect>
                  </a14:imgLayer>
                </a14:imgProps>
              </a:ext>
              <a:ext uri="{28A0092B-C50C-407E-A947-70E740481C1C}">
                <a14:useLocalDpi xmlns:a14="http://schemas.microsoft.com/office/drawing/2010/main" val="0"/>
              </a:ext>
            </a:extLst>
          </a:blip>
          <a:stretch>
            <a:fillRect/>
          </a:stretch>
        </p:blipFill>
        <p:spPr>
          <a:xfrm>
            <a:off x="8171311" y="14769185"/>
            <a:ext cx="923406" cy="765973"/>
          </a:xfrm>
          <a:prstGeom prst="rect">
            <a:avLst/>
          </a:prstGeom>
        </p:spPr>
      </p:pic>
      <p:graphicFrame>
        <p:nvGraphicFramePr>
          <p:cNvPr id="89" name="Table 88"/>
          <p:cNvGraphicFramePr>
            <a:graphicFrameLocks noGrp="1"/>
          </p:cNvGraphicFramePr>
          <p:nvPr>
            <p:extLst>
              <p:ext uri="{D42A27DB-BD31-4B8C-83A1-F6EECF244321}">
                <p14:modId xmlns:p14="http://schemas.microsoft.com/office/powerpoint/2010/main" val="1025145879"/>
              </p:ext>
            </p:extLst>
          </p:nvPr>
        </p:nvGraphicFramePr>
        <p:xfrm>
          <a:off x="5707116" y="3780693"/>
          <a:ext cx="3819775" cy="2072640"/>
        </p:xfrm>
        <a:graphic>
          <a:graphicData uri="http://schemas.openxmlformats.org/drawingml/2006/table">
            <a:tbl>
              <a:tblPr firstRow="1" bandRow="1">
                <a:tableStyleId>{7DF18680-E054-41AD-8BC1-D1AEF772440D}</a:tableStyleId>
              </a:tblPr>
              <a:tblGrid>
                <a:gridCol w="2217684"/>
                <a:gridCol w="1602091"/>
              </a:tblGrid>
              <a:tr h="143708">
                <a:tc>
                  <a:txBody>
                    <a:bodyPr/>
                    <a:lstStyle/>
                    <a:p>
                      <a:pPr marL="0" marR="0" algn="ctr">
                        <a:spcBef>
                          <a:spcPts val="0"/>
                        </a:spcBef>
                        <a:spcAft>
                          <a:spcPts val="0"/>
                        </a:spcAft>
                      </a:pPr>
                      <a:r>
                        <a:rPr lang="en-US" sz="1200" dirty="0">
                          <a:effectLst/>
                          <a:latin typeface="Palatino" charset="0"/>
                          <a:ea typeface="Palatino" charset="0"/>
                          <a:cs typeface="Palatino" charset="0"/>
                        </a:rPr>
                        <a:t>Target Gene</a:t>
                      </a:r>
                    </a:p>
                  </a:txBody>
                  <a:tcPr/>
                </a:tc>
                <a:tc>
                  <a:txBody>
                    <a:bodyPr/>
                    <a:lstStyle/>
                    <a:p>
                      <a:pPr algn="ctr"/>
                      <a:r>
                        <a:rPr lang="en-US" sz="1200" dirty="0" smtClean="0">
                          <a:effectLst/>
                          <a:latin typeface="Palatino" charset="0"/>
                          <a:ea typeface="Palatino" charset="0"/>
                          <a:cs typeface="Palatino" charset="0"/>
                        </a:rPr>
                        <a:t>Function</a:t>
                      </a:r>
                      <a:endParaRPr lang="en-US" sz="1200" dirty="0">
                        <a:effectLst/>
                        <a:latin typeface="Palatino" charset="0"/>
                        <a:ea typeface="Palatino" charset="0"/>
                        <a:cs typeface="Palatino" charset="0"/>
                      </a:endParaRPr>
                    </a:p>
                  </a:txBody>
                  <a:tcPr/>
                </a:tc>
              </a:tr>
              <a:tr h="175643">
                <a:tc>
                  <a:txBody>
                    <a:bodyPr/>
                    <a:lstStyle/>
                    <a:p>
                      <a:pPr marL="0" marR="0" algn="ctr">
                        <a:spcBef>
                          <a:spcPts val="0"/>
                        </a:spcBef>
                        <a:spcAft>
                          <a:spcPts val="0"/>
                        </a:spcAft>
                      </a:pPr>
                      <a:r>
                        <a:rPr lang="en-US" sz="800" kern="1200" dirty="0" smtClean="0">
                          <a:solidFill>
                            <a:schemeClr val="dk1"/>
                          </a:solidFill>
                          <a:effectLst/>
                          <a:latin typeface="Palatino" charset="0"/>
                          <a:ea typeface="Palatino" charset="0"/>
                          <a:cs typeface="Palatino" charset="0"/>
                        </a:rPr>
                        <a:t>Heat-shock cognate 70 </a:t>
                      </a:r>
                      <a:r>
                        <a:rPr lang="en-US" sz="800" b="1" kern="1200" dirty="0" smtClean="0">
                          <a:solidFill>
                            <a:schemeClr val="dk1"/>
                          </a:solidFill>
                          <a:effectLst/>
                          <a:latin typeface="Palatino" charset="0"/>
                          <a:ea typeface="Palatino" charset="0"/>
                          <a:cs typeface="Palatino" charset="0"/>
                        </a:rPr>
                        <a:t>(HSC70)</a:t>
                      </a:r>
                      <a:endParaRPr lang="en-US" sz="800" b="1" kern="1200" dirty="0">
                        <a:solidFill>
                          <a:schemeClr val="dk1"/>
                        </a:solidFill>
                        <a:effectLst/>
                        <a:latin typeface="Palatino" charset="0"/>
                        <a:ea typeface="Palatino" charset="0"/>
                        <a:cs typeface="Palatino" charset="0"/>
                      </a:endParaRPr>
                    </a:p>
                  </a:txBody>
                  <a:tcPr/>
                </a:tc>
                <a:tc>
                  <a:txBody>
                    <a:bodyPr/>
                    <a:lstStyle/>
                    <a:p>
                      <a:pPr algn="ctr"/>
                      <a:r>
                        <a:rPr lang="en-US" sz="800" dirty="0" smtClean="0">
                          <a:effectLst/>
                          <a:latin typeface="Palatino" charset="0"/>
                          <a:ea typeface="Palatino" charset="0"/>
                          <a:cs typeface="Palatino" charset="0"/>
                        </a:rPr>
                        <a:t>Chaperone</a:t>
                      </a:r>
                      <a:r>
                        <a:rPr lang="en-US" sz="800" baseline="0" dirty="0" smtClean="0">
                          <a:effectLst/>
                          <a:latin typeface="Palatino" charset="0"/>
                          <a:ea typeface="Palatino" charset="0"/>
                          <a:cs typeface="Palatino" charset="0"/>
                        </a:rPr>
                        <a:t> protein for preservation in heat response</a:t>
                      </a:r>
                      <a:endParaRPr lang="en-US" sz="800" dirty="0">
                        <a:effectLst/>
                        <a:latin typeface="Palatino" charset="0"/>
                        <a:ea typeface="Palatino" charset="0"/>
                        <a:cs typeface="Palatino" charset="0"/>
                      </a:endParaRPr>
                    </a:p>
                  </a:txBody>
                  <a:tcPr/>
                </a:tc>
              </a:tr>
              <a:tr h="175643">
                <a:tc>
                  <a:txBody>
                    <a:bodyPr/>
                    <a:lstStyle/>
                    <a:p>
                      <a:pPr marL="0" marR="0" algn="ctr">
                        <a:spcBef>
                          <a:spcPts val="0"/>
                        </a:spcBef>
                        <a:spcAft>
                          <a:spcPts val="0"/>
                        </a:spcAft>
                      </a:pPr>
                      <a:r>
                        <a:rPr lang="en-US" sz="800" dirty="0" smtClean="0">
                          <a:effectLst/>
                          <a:latin typeface="Palatino" charset="0"/>
                          <a:ea typeface="Palatino" charset="0"/>
                          <a:cs typeface="Palatino" charset="0"/>
                        </a:rPr>
                        <a:t>Heat-shock protein 90 </a:t>
                      </a:r>
                      <a:r>
                        <a:rPr lang="en-US" sz="800" b="1" dirty="0" smtClean="0">
                          <a:effectLst/>
                          <a:latin typeface="Palatino" charset="0"/>
                          <a:ea typeface="Palatino" charset="0"/>
                          <a:cs typeface="Palatino" charset="0"/>
                        </a:rPr>
                        <a:t>(HSP90)</a:t>
                      </a:r>
                      <a:endParaRPr lang="en-US" sz="800" b="1" dirty="0">
                        <a:effectLst/>
                        <a:latin typeface="Palatino" charset="0"/>
                        <a:ea typeface="Palatino" charset="0"/>
                        <a:cs typeface="Palatino" charset="0"/>
                      </a:endParaRPr>
                    </a:p>
                  </a:txBody>
                  <a:tcPr/>
                </a:tc>
                <a:tc>
                  <a:txBody>
                    <a:bodyPr/>
                    <a:lstStyle/>
                    <a:p>
                      <a:pPr marL="0" marR="0" indent="0" algn="ctr" defTabSz="2857322" rtl="0" eaLnBrk="1" fontAlgn="auto" latinLnBrk="0" hangingPunct="1">
                        <a:lnSpc>
                          <a:spcPct val="100000"/>
                        </a:lnSpc>
                        <a:spcBef>
                          <a:spcPts val="0"/>
                        </a:spcBef>
                        <a:spcAft>
                          <a:spcPts val="0"/>
                        </a:spcAft>
                        <a:buClrTx/>
                        <a:buSzTx/>
                        <a:buFontTx/>
                        <a:buNone/>
                        <a:tabLst/>
                        <a:defRPr/>
                      </a:pPr>
                      <a:r>
                        <a:rPr lang="en-US" sz="800" dirty="0" smtClean="0">
                          <a:effectLst/>
                          <a:latin typeface="Palatino" charset="0"/>
                          <a:ea typeface="Palatino" charset="0"/>
                          <a:cs typeface="Palatino" charset="0"/>
                        </a:rPr>
                        <a:t>Chaperone</a:t>
                      </a:r>
                      <a:r>
                        <a:rPr lang="en-US" sz="800" baseline="0" dirty="0" smtClean="0">
                          <a:effectLst/>
                          <a:latin typeface="Palatino" charset="0"/>
                          <a:ea typeface="Palatino" charset="0"/>
                          <a:cs typeface="Palatino" charset="0"/>
                        </a:rPr>
                        <a:t> protein for preservation in heat response</a:t>
                      </a:r>
                      <a:endParaRPr lang="en-US" sz="800" dirty="0" smtClean="0">
                        <a:effectLst/>
                        <a:latin typeface="Palatino" charset="0"/>
                        <a:ea typeface="Palatino" charset="0"/>
                        <a:cs typeface="Palatino" charset="0"/>
                      </a:endParaRPr>
                    </a:p>
                  </a:txBody>
                  <a:tcPr/>
                </a:tc>
              </a:tr>
              <a:tr h="175643">
                <a:tc>
                  <a:txBody>
                    <a:bodyPr/>
                    <a:lstStyle/>
                    <a:p>
                      <a:pPr marL="0" marR="0" algn="ctr">
                        <a:spcBef>
                          <a:spcPts val="0"/>
                        </a:spcBef>
                        <a:spcAft>
                          <a:spcPts val="0"/>
                        </a:spcAft>
                      </a:pPr>
                      <a:r>
                        <a:rPr lang="en-US" sz="800" kern="1200" dirty="0" smtClean="0">
                          <a:solidFill>
                            <a:schemeClr val="dk1"/>
                          </a:solidFill>
                          <a:effectLst/>
                          <a:latin typeface="Palatino" charset="0"/>
                          <a:ea typeface="Palatino" charset="0"/>
                          <a:cs typeface="Palatino" charset="0"/>
                        </a:rPr>
                        <a:t>Superoxide dismutase </a:t>
                      </a:r>
                      <a:r>
                        <a:rPr lang="en-US" sz="800" b="1" kern="1200" dirty="0" smtClean="0">
                          <a:solidFill>
                            <a:schemeClr val="dk1"/>
                          </a:solidFill>
                          <a:effectLst/>
                          <a:latin typeface="Palatino" charset="0"/>
                          <a:ea typeface="Palatino" charset="0"/>
                          <a:cs typeface="Palatino" charset="0"/>
                        </a:rPr>
                        <a:t>(SOD)</a:t>
                      </a:r>
                      <a:endParaRPr lang="en-US" sz="800" b="1" kern="1200" dirty="0">
                        <a:solidFill>
                          <a:schemeClr val="dk1"/>
                        </a:solidFill>
                        <a:effectLst/>
                        <a:latin typeface="Palatino" charset="0"/>
                        <a:ea typeface="Palatino" charset="0"/>
                        <a:cs typeface="Palatino" charset="0"/>
                      </a:endParaRPr>
                    </a:p>
                  </a:txBody>
                  <a:tcPr/>
                </a:tc>
                <a:tc>
                  <a:txBody>
                    <a:bodyPr/>
                    <a:lstStyle/>
                    <a:p>
                      <a:pPr algn="ctr"/>
                      <a:r>
                        <a:rPr lang="en-US" sz="800" dirty="0" smtClean="0">
                          <a:effectLst/>
                          <a:latin typeface="Palatino" charset="0"/>
                          <a:ea typeface="Palatino" charset="0"/>
                          <a:cs typeface="Palatino" charset="0"/>
                        </a:rPr>
                        <a:t>Catalyzes the</a:t>
                      </a:r>
                      <a:r>
                        <a:rPr lang="en-US" sz="800" baseline="0" dirty="0" smtClean="0">
                          <a:effectLst/>
                          <a:latin typeface="Palatino" charset="0"/>
                          <a:ea typeface="Palatino" charset="0"/>
                          <a:cs typeface="Palatino" charset="0"/>
                        </a:rPr>
                        <a:t> breakdown of the superoxide radical (O</a:t>
                      </a:r>
                      <a:r>
                        <a:rPr lang="en-US" sz="800" baseline="-25000" dirty="0" smtClean="0">
                          <a:effectLst/>
                          <a:latin typeface="Palatino" charset="0"/>
                          <a:ea typeface="Palatino" charset="0"/>
                          <a:cs typeface="Palatino" charset="0"/>
                        </a:rPr>
                        <a:t>2</a:t>
                      </a:r>
                      <a:r>
                        <a:rPr lang="en-US" sz="800" baseline="30000" dirty="0" smtClean="0">
                          <a:effectLst/>
                          <a:latin typeface="Palatino" charset="0"/>
                          <a:ea typeface="Palatino" charset="0"/>
                          <a:cs typeface="Palatino" charset="0"/>
                        </a:rPr>
                        <a:t>-</a:t>
                      </a:r>
                      <a:r>
                        <a:rPr lang="en-US" sz="800" baseline="0" dirty="0" smtClean="0">
                          <a:effectLst/>
                          <a:latin typeface="Palatino" charset="0"/>
                          <a:ea typeface="Palatino" charset="0"/>
                          <a:cs typeface="Palatino" charset="0"/>
                        </a:rPr>
                        <a:t>)</a:t>
                      </a:r>
                      <a:endParaRPr lang="en-US" sz="800" dirty="0">
                        <a:effectLst/>
                        <a:latin typeface="Palatino" charset="0"/>
                        <a:ea typeface="Palatino" charset="0"/>
                        <a:cs typeface="Palatino" charset="0"/>
                      </a:endParaRPr>
                    </a:p>
                  </a:txBody>
                  <a:tcPr/>
                </a:tc>
              </a:tr>
              <a:tr h="175643">
                <a:tc>
                  <a:txBody>
                    <a:bodyPr/>
                    <a:lstStyle/>
                    <a:p>
                      <a:pPr marL="0" marR="0" algn="ctr">
                        <a:spcBef>
                          <a:spcPts val="0"/>
                        </a:spcBef>
                        <a:spcAft>
                          <a:spcPts val="0"/>
                        </a:spcAft>
                      </a:pPr>
                      <a:r>
                        <a:rPr lang="en-US" sz="800" kern="1200" dirty="0" smtClean="0">
                          <a:solidFill>
                            <a:schemeClr val="dk1"/>
                          </a:solidFill>
                          <a:effectLst/>
                          <a:latin typeface="Palatino" charset="0"/>
                          <a:ea typeface="Palatino" charset="0"/>
                          <a:cs typeface="Palatino" charset="0"/>
                        </a:rPr>
                        <a:t>Hypoxia-induced factor 1A </a:t>
                      </a:r>
                      <a:r>
                        <a:rPr lang="en-US" sz="800" b="1" kern="1200" dirty="0" smtClean="0">
                          <a:solidFill>
                            <a:schemeClr val="dk1"/>
                          </a:solidFill>
                          <a:effectLst/>
                          <a:latin typeface="Palatino" charset="0"/>
                          <a:ea typeface="Palatino" charset="0"/>
                          <a:cs typeface="Palatino" charset="0"/>
                        </a:rPr>
                        <a:t>(HIF1A)</a:t>
                      </a:r>
                      <a:endParaRPr lang="en-US" sz="800" b="1" kern="1200" dirty="0">
                        <a:solidFill>
                          <a:schemeClr val="dk1"/>
                        </a:solidFill>
                        <a:effectLst/>
                        <a:latin typeface="Palatino" charset="0"/>
                        <a:ea typeface="Palatino" charset="0"/>
                        <a:cs typeface="Palatino" charset="0"/>
                      </a:endParaRPr>
                    </a:p>
                  </a:txBody>
                  <a:tcPr/>
                </a:tc>
                <a:tc>
                  <a:txBody>
                    <a:bodyPr/>
                    <a:lstStyle/>
                    <a:p>
                      <a:pPr algn="ctr"/>
                      <a:r>
                        <a:rPr lang="en-US" sz="800" dirty="0" smtClean="0">
                          <a:effectLst/>
                          <a:latin typeface="Palatino" charset="0"/>
                          <a:ea typeface="Palatino" charset="0"/>
                          <a:cs typeface="Palatino" charset="0"/>
                        </a:rPr>
                        <a:t>Cellular</a:t>
                      </a:r>
                      <a:r>
                        <a:rPr lang="en-US" sz="800" baseline="0" dirty="0" smtClean="0">
                          <a:effectLst/>
                          <a:latin typeface="Palatino" charset="0"/>
                          <a:ea typeface="Palatino" charset="0"/>
                          <a:cs typeface="Palatino" charset="0"/>
                        </a:rPr>
                        <a:t> </a:t>
                      </a:r>
                      <a:r>
                        <a:rPr lang="en-US" sz="800" dirty="0" smtClean="0">
                          <a:effectLst/>
                          <a:latin typeface="Palatino" charset="0"/>
                          <a:ea typeface="Palatino" charset="0"/>
                          <a:cs typeface="Palatino" charset="0"/>
                        </a:rPr>
                        <a:t>response to low oxygen levels</a:t>
                      </a:r>
                      <a:endParaRPr lang="en-US" sz="800" dirty="0">
                        <a:effectLst/>
                        <a:latin typeface="Palatino" charset="0"/>
                        <a:ea typeface="Palatino" charset="0"/>
                        <a:cs typeface="Palatino" charset="0"/>
                      </a:endParaRPr>
                    </a:p>
                  </a:txBody>
                  <a:tcPr/>
                </a:tc>
              </a:tr>
              <a:tr h="239513">
                <a:tc>
                  <a:txBody>
                    <a:bodyPr/>
                    <a:lstStyle/>
                    <a:p>
                      <a:pPr marL="0" marR="0" algn="ctr">
                        <a:spcBef>
                          <a:spcPts val="0"/>
                        </a:spcBef>
                        <a:spcAft>
                          <a:spcPts val="0"/>
                        </a:spcAft>
                      </a:pPr>
                      <a:r>
                        <a:rPr lang="en-US" sz="800" kern="1200" dirty="0" smtClean="0">
                          <a:solidFill>
                            <a:schemeClr val="dk1"/>
                          </a:solidFill>
                          <a:effectLst/>
                          <a:latin typeface="Palatino" charset="0"/>
                          <a:ea typeface="Palatino" charset="0"/>
                          <a:cs typeface="Palatino" charset="0"/>
                        </a:rPr>
                        <a:t>ATP </a:t>
                      </a:r>
                      <a:r>
                        <a:rPr lang="en-US" sz="800" kern="1200" dirty="0" err="1" smtClean="0">
                          <a:solidFill>
                            <a:schemeClr val="dk1"/>
                          </a:solidFill>
                          <a:effectLst/>
                          <a:latin typeface="Palatino" charset="0"/>
                          <a:ea typeface="Palatino" charset="0"/>
                          <a:cs typeface="Palatino" charset="0"/>
                        </a:rPr>
                        <a:t>synthetase</a:t>
                      </a:r>
                      <a:endParaRPr lang="en-US" sz="800" kern="1200" dirty="0">
                        <a:solidFill>
                          <a:schemeClr val="dk1"/>
                        </a:solidFill>
                        <a:effectLst/>
                        <a:latin typeface="Palatino" charset="0"/>
                        <a:ea typeface="Palatino" charset="0"/>
                        <a:cs typeface="Palatino" charset="0"/>
                      </a:endParaRPr>
                    </a:p>
                  </a:txBody>
                  <a:tcPr/>
                </a:tc>
                <a:tc>
                  <a:txBody>
                    <a:bodyPr/>
                    <a:lstStyle/>
                    <a:p>
                      <a:pPr algn="ctr"/>
                      <a:r>
                        <a:rPr lang="en-US" sz="800" dirty="0" smtClean="0">
                          <a:effectLst/>
                          <a:latin typeface="Palatino" charset="0"/>
                          <a:ea typeface="Palatino" charset="0"/>
                          <a:cs typeface="Palatino" charset="0"/>
                        </a:rPr>
                        <a:t>Enzyme complex that catalyzes the phosphorylation of ADP,</a:t>
                      </a:r>
                      <a:r>
                        <a:rPr lang="en-US" sz="800" baseline="0" dirty="0" smtClean="0">
                          <a:effectLst/>
                          <a:latin typeface="Palatino" charset="0"/>
                          <a:ea typeface="Palatino" charset="0"/>
                          <a:cs typeface="Palatino" charset="0"/>
                        </a:rPr>
                        <a:t> resulting in </a:t>
                      </a:r>
                      <a:r>
                        <a:rPr lang="en-US" sz="800" dirty="0" smtClean="0">
                          <a:effectLst/>
                          <a:latin typeface="Palatino" charset="0"/>
                          <a:ea typeface="Palatino" charset="0"/>
                          <a:cs typeface="Palatino" charset="0"/>
                        </a:rPr>
                        <a:t>ATP</a:t>
                      </a:r>
                      <a:endParaRPr lang="en-US" sz="800" dirty="0">
                        <a:effectLst/>
                        <a:latin typeface="Palatino" charset="0"/>
                        <a:ea typeface="Palatino" charset="0"/>
                        <a:cs typeface="Palatino" charset="0"/>
                      </a:endParaRPr>
                    </a:p>
                  </a:txBody>
                  <a:tcPr/>
                </a:tc>
              </a:tr>
            </a:tbl>
          </a:graphicData>
        </a:graphic>
      </p:graphicFrame>
      <p:sp>
        <p:nvSpPr>
          <p:cNvPr id="92" name="Rectangle 1"/>
          <p:cNvSpPr>
            <a:spLocks noChangeArrowheads="1"/>
          </p:cNvSpPr>
          <p:nvPr/>
        </p:nvSpPr>
        <p:spPr bwMode="auto">
          <a:xfrm>
            <a:off x="5839811" y="8222254"/>
            <a:ext cx="20327949" cy="48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32" name="Rounded Rectangle 331"/>
          <p:cNvSpPr/>
          <p:nvPr/>
        </p:nvSpPr>
        <p:spPr>
          <a:xfrm>
            <a:off x="5734515" y="5957602"/>
            <a:ext cx="3851271" cy="37594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33" name="TextBox 332"/>
          <p:cNvSpPr txBox="1"/>
          <p:nvPr/>
        </p:nvSpPr>
        <p:spPr>
          <a:xfrm flipH="1">
            <a:off x="6362276" y="5998532"/>
            <a:ext cx="3292215" cy="284693"/>
          </a:xfrm>
          <a:prstGeom prst="rect">
            <a:avLst/>
          </a:prstGeom>
          <a:noFill/>
        </p:spPr>
        <p:txBody>
          <a:bodyPr wrap="square" rtlCol="0">
            <a:spAutoFit/>
          </a:bodyPr>
          <a:lstStyle/>
          <a:p>
            <a:r>
              <a:rPr lang="en-US" sz="1250" b="1" dirty="0" smtClean="0">
                <a:solidFill>
                  <a:srgbClr val="2E859C"/>
                </a:solidFill>
                <a:latin typeface="Palatino" charset="0"/>
                <a:ea typeface="Palatino" charset="0"/>
                <a:cs typeface="Palatino" charset="0"/>
              </a:rPr>
              <a:t>Immune/Stress-Related Genes</a:t>
            </a:r>
            <a:endParaRPr lang="en-US" sz="1250" b="1" dirty="0">
              <a:solidFill>
                <a:srgbClr val="2E859C"/>
              </a:solidFill>
              <a:latin typeface="Palatino" charset="0"/>
              <a:ea typeface="Palatino" charset="0"/>
              <a:cs typeface="Palatino" charset="0"/>
            </a:endParaRPr>
          </a:p>
        </p:txBody>
      </p:sp>
      <p:sp>
        <p:nvSpPr>
          <p:cNvPr id="334" name="Rounded Rectangle 333"/>
          <p:cNvSpPr/>
          <p:nvPr/>
        </p:nvSpPr>
        <p:spPr>
          <a:xfrm>
            <a:off x="9705520" y="5951899"/>
            <a:ext cx="3851271" cy="37690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35" name="TextBox 334"/>
          <p:cNvSpPr txBox="1"/>
          <p:nvPr/>
        </p:nvSpPr>
        <p:spPr>
          <a:xfrm flipH="1">
            <a:off x="10602263" y="5989006"/>
            <a:ext cx="2340298" cy="284693"/>
          </a:xfrm>
          <a:prstGeom prst="rect">
            <a:avLst/>
          </a:prstGeom>
          <a:noFill/>
        </p:spPr>
        <p:txBody>
          <a:bodyPr wrap="square" rtlCol="0">
            <a:spAutoFit/>
          </a:bodyPr>
          <a:lstStyle/>
          <a:p>
            <a:r>
              <a:rPr lang="en-US" sz="1250" b="1" dirty="0" smtClean="0">
                <a:solidFill>
                  <a:srgbClr val="2E859C"/>
                </a:solidFill>
                <a:latin typeface="Palatino" charset="0"/>
                <a:ea typeface="Palatino" charset="0"/>
                <a:cs typeface="Palatino" charset="0"/>
              </a:rPr>
              <a:t>Epigenetics-Related Genes</a:t>
            </a:r>
            <a:endParaRPr lang="en-US" sz="1250" b="1" dirty="0">
              <a:solidFill>
                <a:srgbClr val="2E859C"/>
              </a:solidFill>
              <a:latin typeface="Palatino" charset="0"/>
              <a:ea typeface="Palatino" charset="0"/>
              <a:cs typeface="Palatino" charset="0"/>
            </a:endParaRPr>
          </a:p>
        </p:txBody>
      </p:sp>
      <p:pic>
        <p:nvPicPr>
          <p:cNvPr id="93" name="Picture 92"/>
          <p:cNvPicPr>
            <a:picLocks noChangeAspect="1"/>
          </p:cNvPicPr>
          <p:nvPr/>
        </p:nvPicPr>
        <p:blipFill rotWithShape="1">
          <a:blip r:embed="rId14">
            <a:extLst>
              <a:ext uri="{28A0092B-C50C-407E-A947-70E740481C1C}">
                <a14:useLocalDpi xmlns:a14="http://schemas.microsoft.com/office/drawing/2010/main" val="0"/>
              </a:ext>
            </a:extLst>
          </a:blip>
          <a:srcRect t="1511" b="768"/>
          <a:stretch/>
        </p:blipFill>
        <p:spPr>
          <a:xfrm>
            <a:off x="5673506" y="21976687"/>
            <a:ext cx="3016365" cy="2229789"/>
          </a:xfrm>
          <a:prstGeom prst="rect">
            <a:avLst/>
          </a:prstGeom>
        </p:spPr>
      </p:pic>
      <p:sp>
        <p:nvSpPr>
          <p:cNvPr id="336" name="TextBox 335"/>
          <p:cNvSpPr txBox="1"/>
          <p:nvPr/>
        </p:nvSpPr>
        <p:spPr>
          <a:xfrm>
            <a:off x="11201120" y="20056425"/>
            <a:ext cx="2415937" cy="1506182"/>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charset="0"/>
              <a:buChar char="•"/>
              <a:tabLst/>
              <a:defRPr/>
            </a:pPr>
            <a:r>
              <a:rPr lang="en-US" sz="1021" dirty="0" smtClean="0">
                <a:latin typeface="Palatino" charset="0"/>
                <a:ea typeface="Palatino" charset="0"/>
                <a:cs typeface="Palatino" charset="0"/>
              </a:rPr>
              <a:t>Although not statistically significant, diploid oysters show increased relative mitochondrial abundance following desiccation/heat-stress exposure. </a:t>
            </a:r>
          </a:p>
          <a:p>
            <a:pPr marL="171450" marR="0" lvl="0" indent="-171450" defTabSz="914400" eaLnBrk="1" fontAlgn="auto" latinLnBrk="0" hangingPunct="1">
              <a:lnSpc>
                <a:spcPct val="100000"/>
              </a:lnSpc>
              <a:spcBef>
                <a:spcPts val="0"/>
              </a:spcBef>
              <a:spcAft>
                <a:spcPts val="0"/>
              </a:spcAft>
              <a:buClrTx/>
              <a:buSzTx/>
              <a:buFont typeface="Arial" charset="0"/>
              <a:buChar char="•"/>
              <a:tabLst/>
              <a:defRPr/>
            </a:pPr>
            <a:r>
              <a:rPr lang="en-US" sz="1021" dirty="0" smtClean="0">
                <a:latin typeface="Palatino" charset="0"/>
                <a:ea typeface="Palatino" charset="0"/>
                <a:cs typeface="Palatino" charset="0"/>
              </a:rPr>
              <a:t>Unlike the diploids, triploid oysters exhibit a slight reduction in relative mitochondrial abundance after desiccation/heat-stress exposure. </a:t>
            </a:r>
            <a:endParaRPr lang="en-US" sz="1021" dirty="0">
              <a:latin typeface="Palatino" charset="0"/>
              <a:ea typeface="Palatino" charset="0"/>
              <a:cs typeface="Palatino" charset="0"/>
            </a:endParaRPr>
          </a:p>
        </p:txBody>
      </p:sp>
      <p:sp>
        <p:nvSpPr>
          <p:cNvPr id="337" name="Rounded Rectangle 336"/>
          <p:cNvSpPr/>
          <p:nvPr/>
        </p:nvSpPr>
        <p:spPr>
          <a:xfrm>
            <a:off x="8738099" y="22091642"/>
            <a:ext cx="788792" cy="87782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38" name="Rounded Rectangle 337"/>
          <p:cNvSpPr/>
          <p:nvPr/>
        </p:nvSpPr>
        <p:spPr>
          <a:xfrm>
            <a:off x="8738099" y="23264879"/>
            <a:ext cx="788792" cy="87782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grpSp>
        <p:nvGrpSpPr>
          <p:cNvPr id="339" name="Group 338"/>
          <p:cNvGrpSpPr/>
          <p:nvPr/>
        </p:nvGrpSpPr>
        <p:grpSpPr>
          <a:xfrm>
            <a:off x="5823575" y="19724096"/>
            <a:ext cx="5402840" cy="2199544"/>
            <a:chOff x="5906010" y="18259575"/>
            <a:chExt cx="5402840" cy="2199544"/>
          </a:xfrm>
        </p:grpSpPr>
        <p:sp>
          <p:nvSpPr>
            <p:cNvPr id="340" name="Rounded Rectangle 339"/>
            <p:cNvSpPr/>
            <p:nvPr/>
          </p:nvSpPr>
          <p:spPr>
            <a:xfrm>
              <a:off x="7893955" y="18259575"/>
              <a:ext cx="1463040" cy="2199543"/>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ounded Rectangle 345"/>
            <p:cNvSpPr/>
            <p:nvPr/>
          </p:nvSpPr>
          <p:spPr>
            <a:xfrm>
              <a:off x="9845810" y="18259575"/>
              <a:ext cx="1463040" cy="219954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348"/>
            <p:cNvSpPr/>
            <p:nvPr/>
          </p:nvSpPr>
          <p:spPr>
            <a:xfrm>
              <a:off x="5906010" y="18259576"/>
              <a:ext cx="1463040" cy="2199542"/>
            </a:xfrm>
            <a:prstGeom prst="roundRect">
              <a:avLst/>
            </a:prstGeom>
            <a:solidFill>
              <a:srgbClr val="0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9883495" y="18276247"/>
              <a:ext cx="1400060" cy="276999"/>
            </a:xfrm>
            <a:prstGeom prst="rect">
              <a:avLst/>
            </a:prstGeom>
            <a:noFill/>
          </p:spPr>
          <p:txBody>
            <a:bodyPr wrap="square" rtlCol="0">
              <a:spAutoFit/>
            </a:bodyPr>
            <a:lstStyle/>
            <a:p>
              <a:pPr algn="ctr"/>
              <a:r>
                <a:rPr lang="en-US" sz="1200" b="1" dirty="0" smtClean="0">
                  <a:latin typeface="Palatino" charset="0"/>
                  <a:ea typeface="Palatino" charset="0"/>
                  <a:cs typeface="Palatino" charset="0"/>
                </a:rPr>
                <a:t>qPCR Reaction</a:t>
              </a:r>
              <a:endParaRPr lang="en-US" sz="1200" b="1" dirty="0">
                <a:latin typeface="Palatino" charset="0"/>
                <a:ea typeface="Palatino" charset="0"/>
                <a:cs typeface="Palatino" charset="0"/>
              </a:endParaRPr>
            </a:p>
          </p:txBody>
        </p:sp>
        <p:sp>
          <p:nvSpPr>
            <p:cNvPr id="353" name="Right Arrow 352"/>
            <p:cNvSpPr/>
            <p:nvPr/>
          </p:nvSpPr>
          <p:spPr>
            <a:xfrm>
              <a:off x="7436143" y="18980933"/>
              <a:ext cx="422520" cy="3101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4" name="Right Arrow 353"/>
            <p:cNvSpPr/>
            <p:nvPr/>
          </p:nvSpPr>
          <p:spPr>
            <a:xfrm>
              <a:off x="9397850" y="18984348"/>
              <a:ext cx="422520" cy="3101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55" name="TextBox 354"/>
          <p:cNvSpPr txBox="1"/>
          <p:nvPr/>
        </p:nvSpPr>
        <p:spPr>
          <a:xfrm>
            <a:off x="5863464" y="19760673"/>
            <a:ext cx="1400060" cy="461665"/>
          </a:xfrm>
          <a:prstGeom prst="rect">
            <a:avLst/>
          </a:prstGeom>
          <a:noFill/>
        </p:spPr>
        <p:txBody>
          <a:bodyPr wrap="square" rtlCol="0">
            <a:spAutoFit/>
          </a:bodyPr>
          <a:lstStyle/>
          <a:p>
            <a:pPr algn="ctr"/>
            <a:r>
              <a:rPr lang="en-US" sz="1200" b="1" dirty="0" smtClean="0">
                <a:latin typeface="Palatino" charset="0"/>
                <a:ea typeface="Palatino" charset="0"/>
                <a:cs typeface="Palatino" charset="0"/>
              </a:rPr>
              <a:t>Primer Development</a:t>
            </a:r>
            <a:endParaRPr lang="en-US" sz="1200" b="1" dirty="0">
              <a:latin typeface="Palatino" charset="0"/>
              <a:ea typeface="Palatino" charset="0"/>
              <a:cs typeface="Palatino" charset="0"/>
            </a:endParaRPr>
          </a:p>
        </p:txBody>
      </p:sp>
      <p:sp>
        <p:nvSpPr>
          <p:cNvPr id="356" name="TextBox 355"/>
          <p:cNvSpPr txBox="1"/>
          <p:nvPr/>
        </p:nvSpPr>
        <p:spPr>
          <a:xfrm>
            <a:off x="7829361" y="19747419"/>
            <a:ext cx="1400060" cy="461665"/>
          </a:xfrm>
          <a:prstGeom prst="rect">
            <a:avLst/>
          </a:prstGeom>
          <a:noFill/>
        </p:spPr>
        <p:txBody>
          <a:bodyPr wrap="square" rtlCol="0">
            <a:spAutoFit/>
          </a:bodyPr>
          <a:lstStyle/>
          <a:p>
            <a:pPr algn="ctr"/>
            <a:r>
              <a:rPr lang="en-US" sz="1200" b="1" dirty="0" smtClean="0">
                <a:latin typeface="Palatino" charset="0"/>
                <a:ea typeface="Palatino" charset="0"/>
                <a:cs typeface="Palatino" charset="0"/>
              </a:rPr>
              <a:t>Total DNA Extraction</a:t>
            </a:r>
            <a:endParaRPr lang="en-US" sz="1200" b="1" dirty="0">
              <a:latin typeface="Palatino" charset="0"/>
              <a:ea typeface="Palatino" charset="0"/>
              <a:cs typeface="Palatino" charset="0"/>
            </a:endParaRPr>
          </a:p>
        </p:txBody>
      </p:sp>
      <p:sp>
        <p:nvSpPr>
          <p:cNvPr id="357" name="TextBox 356"/>
          <p:cNvSpPr txBox="1"/>
          <p:nvPr/>
        </p:nvSpPr>
        <p:spPr>
          <a:xfrm>
            <a:off x="5745530" y="20104581"/>
            <a:ext cx="1616682" cy="877163"/>
          </a:xfrm>
          <a:prstGeom prst="rect">
            <a:avLst/>
          </a:prstGeom>
          <a:noFill/>
        </p:spPr>
        <p:txBody>
          <a:bodyPr wrap="square" rtlCol="0">
            <a:spAutoFit/>
          </a:bodyPr>
          <a:lstStyle/>
          <a:p>
            <a:pPr algn="ctr"/>
            <a:r>
              <a:rPr lang="en-US" sz="1020" dirty="0" smtClean="0">
                <a:latin typeface="Palatino" charset="0"/>
                <a:ea typeface="Palatino" charset="0"/>
                <a:cs typeface="Palatino" charset="0"/>
              </a:rPr>
              <a:t>COX1, or cytochrome c oxidase subunit 1, is a single-copy gene found in </a:t>
            </a:r>
            <a:r>
              <a:rPr lang="en-US" sz="1020" i="1" dirty="0" smtClean="0">
                <a:latin typeface="Palatino" charset="0"/>
                <a:ea typeface="Palatino" charset="0"/>
                <a:cs typeface="Palatino" charset="0"/>
              </a:rPr>
              <a:t>C. </a:t>
            </a:r>
            <a:r>
              <a:rPr lang="en-US" sz="1020" i="1" dirty="0" err="1" smtClean="0">
                <a:latin typeface="Palatino" charset="0"/>
                <a:ea typeface="Palatino" charset="0"/>
                <a:cs typeface="Palatino" charset="0"/>
              </a:rPr>
              <a:t>gigas</a:t>
            </a:r>
            <a:r>
              <a:rPr lang="en-US" sz="1020" i="1" dirty="0" smtClean="0">
                <a:latin typeface="Palatino" charset="0"/>
                <a:ea typeface="Palatino" charset="0"/>
                <a:cs typeface="Palatino" charset="0"/>
              </a:rPr>
              <a:t> </a:t>
            </a:r>
            <a:r>
              <a:rPr lang="en-US" sz="1020" dirty="0" smtClean="0">
                <a:latin typeface="Palatino" charset="0"/>
                <a:ea typeface="Palatino" charset="0"/>
                <a:cs typeface="Palatino" charset="0"/>
              </a:rPr>
              <a:t>mitochondrial DNA (</a:t>
            </a:r>
            <a:r>
              <a:rPr lang="en-US" sz="1020" dirty="0" err="1" smtClean="0">
                <a:latin typeface="Palatino" charset="0"/>
                <a:ea typeface="Palatino" charset="0"/>
                <a:cs typeface="Palatino" charset="0"/>
              </a:rPr>
              <a:t>mtDNA</a:t>
            </a:r>
            <a:r>
              <a:rPr lang="en-US" sz="1020" dirty="0" smtClean="0">
                <a:latin typeface="Palatino" charset="0"/>
                <a:ea typeface="Palatino" charset="0"/>
                <a:cs typeface="Palatino" charset="0"/>
              </a:rPr>
              <a:t>). </a:t>
            </a:r>
            <a:endParaRPr lang="en-US" sz="1020" dirty="0">
              <a:latin typeface="Palatino" charset="0"/>
              <a:ea typeface="Palatino" charset="0"/>
              <a:cs typeface="Palatino" charset="0"/>
            </a:endParaRPr>
          </a:p>
        </p:txBody>
      </p:sp>
      <p:pic>
        <p:nvPicPr>
          <p:cNvPr id="103" name="Picture 10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64633" y="20966625"/>
            <a:ext cx="766761" cy="856856"/>
          </a:xfrm>
          <a:prstGeom prst="rect">
            <a:avLst/>
          </a:prstGeom>
        </p:spPr>
      </p:pic>
      <p:sp>
        <p:nvSpPr>
          <p:cNvPr id="358" name="TextBox 357"/>
          <p:cNvSpPr txBox="1"/>
          <p:nvPr/>
        </p:nvSpPr>
        <p:spPr>
          <a:xfrm>
            <a:off x="7765145" y="20080506"/>
            <a:ext cx="1565734" cy="1818959"/>
          </a:xfrm>
          <a:prstGeom prst="rect">
            <a:avLst/>
          </a:prstGeom>
          <a:noFill/>
        </p:spPr>
        <p:txBody>
          <a:bodyPr wrap="square" rtlCol="0">
            <a:spAutoFit/>
          </a:bodyPr>
          <a:lstStyle/>
          <a:p>
            <a:pPr marL="171450" indent="-171450">
              <a:buFont typeface="Arial" charset="0"/>
              <a:buChar char="•"/>
            </a:pPr>
            <a:r>
              <a:rPr lang="en-US" sz="1020" dirty="0" err="1" smtClean="0">
                <a:latin typeface="Palatino" charset="0"/>
                <a:ea typeface="Palatino" charset="0"/>
                <a:cs typeface="Palatino" charset="0"/>
              </a:rPr>
              <a:t>Ctenidia</a:t>
            </a:r>
            <a:r>
              <a:rPr lang="en-US" sz="1020" dirty="0" smtClean="0">
                <a:latin typeface="Palatino" charset="0"/>
                <a:ea typeface="Palatino" charset="0"/>
                <a:cs typeface="Palatino" charset="0"/>
              </a:rPr>
              <a:t> tissue is </a:t>
            </a:r>
            <a:r>
              <a:rPr lang="en-US" sz="1020" dirty="0" err="1" smtClean="0">
                <a:latin typeface="Palatino" charset="0"/>
                <a:ea typeface="Palatino" charset="0"/>
                <a:cs typeface="Palatino" charset="0"/>
              </a:rPr>
              <a:t>homegenized</a:t>
            </a:r>
            <a:r>
              <a:rPr lang="en-US" sz="1020" dirty="0" smtClean="0">
                <a:latin typeface="Palatino" charset="0"/>
                <a:ea typeface="Palatino" charset="0"/>
                <a:cs typeface="Palatino" charset="0"/>
              </a:rPr>
              <a:t>.</a:t>
            </a:r>
          </a:p>
          <a:p>
            <a:pPr marL="171450" indent="-171450">
              <a:buFont typeface="Arial" charset="0"/>
              <a:buChar char="•"/>
            </a:pPr>
            <a:r>
              <a:rPr lang="en-US" sz="1020" dirty="0" smtClean="0">
                <a:latin typeface="Palatino" charset="0"/>
                <a:ea typeface="Palatino" charset="0"/>
                <a:cs typeface="Palatino" charset="0"/>
              </a:rPr>
              <a:t>Addition of </a:t>
            </a:r>
            <a:r>
              <a:rPr lang="en-US" sz="1020" dirty="0" err="1" smtClean="0">
                <a:latin typeface="Palatino" charset="0"/>
                <a:ea typeface="Palatino" charset="0"/>
                <a:cs typeface="Palatino" charset="0"/>
              </a:rPr>
              <a:t>chloroform:isoamyl</a:t>
            </a:r>
            <a:r>
              <a:rPr lang="en-US" sz="1020" dirty="0" smtClean="0">
                <a:latin typeface="Palatino" charset="0"/>
                <a:ea typeface="Palatino" charset="0"/>
                <a:cs typeface="Palatino" charset="0"/>
              </a:rPr>
              <a:t> alcohol and Proteinase K solution to separate out DNA from polysaccharides and proteins (aqueous phase). </a:t>
            </a:r>
            <a:endParaRPr lang="en-US" sz="1020" dirty="0">
              <a:latin typeface="Palatino" charset="0"/>
              <a:ea typeface="Palatino" charset="0"/>
              <a:cs typeface="Palatino" charset="0"/>
            </a:endParaRPr>
          </a:p>
        </p:txBody>
      </p:sp>
      <p:sp>
        <p:nvSpPr>
          <p:cNvPr id="360" name="TextBox 359"/>
          <p:cNvSpPr txBox="1"/>
          <p:nvPr/>
        </p:nvSpPr>
        <p:spPr>
          <a:xfrm>
            <a:off x="8744829" y="22117375"/>
            <a:ext cx="768915" cy="276999"/>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200" b="1" dirty="0" smtClean="0">
                <a:latin typeface="Palatino" charset="0"/>
                <a:ea typeface="Palatino" charset="0"/>
                <a:cs typeface="Palatino" charset="0"/>
              </a:rPr>
              <a:t>Diploid</a:t>
            </a:r>
          </a:p>
        </p:txBody>
      </p:sp>
      <p:sp>
        <p:nvSpPr>
          <p:cNvPr id="361" name="TextBox 360"/>
          <p:cNvSpPr txBox="1"/>
          <p:nvPr/>
        </p:nvSpPr>
        <p:spPr>
          <a:xfrm>
            <a:off x="8748828" y="23264879"/>
            <a:ext cx="851103" cy="276999"/>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200" b="1" dirty="0" smtClean="0">
                <a:latin typeface="Palatino" charset="0"/>
                <a:ea typeface="Palatino" charset="0"/>
                <a:cs typeface="Palatino" charset="0"/>
              </a:rPr>
              <a:t>Triploid</a:t>
            </a:r>
          </a:p>
        </p:txBody>
      </p:sp>
      <p:sp>
        <p:nvSpPr>
          <p:cNvPr id="362" name="Right Arrow 361"/>
          <p:cNvSpPr/>
          <p:nvPr/>
        </p:nvSpPr>
        <p:spPr>
          <a:xfrm>
            <a:off x="9681068" y="22431384"/>
            <a:ext cx="744902" cy="198340"/>
          </a:xfrm>
          <a:prstGeom prst="rightArrow">
            <a:avLst/>
          </a:prstGeom>
          <a:solidFill>
            <a:srgbClr val="73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63" name="Rounded Rectangle 362"/>
          <p:cNvSpPr/>
          <p:nvPr/>
        </p:nvSpPr>
        <p:spPr>
          <a:xfrm>
            <a:off x="10604344" y="21970257"/>
            <a:ext cx="2902920" cy="1051560"/>
          </a:xfrm>
          <a:prstGeom prst="roundRect">
            <a:avLst/>
          </a:prstGeom>
          <a:solidFill>
            <a:srgbClr val="9E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64" name="Rounded Rectangle 363"/>
          <p:cNvSpPr/>
          <p:nvPr/>
        </p:nvSpPr>
        <p:spPr>
          <a:xfrm>
            <a:off x="10604344" y="23134928"/>
            <a:ext cx="2902921" cy="1049001"/>
          </a:xfrm>
          <a:prstGeom prst="roundRect">
            <a:avLst/>
          </a:prstGeom>
          <a:solidFill>
            <a:srgbClr val="9E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65" name="Right Arrow 364"/>
          <p:cNvSpPr/>
          <p:nvPr/>
        </p:nvSpPr>
        <p:spPr>
          <a:xfrm>
            <a:off x="9695445" y="23560258"/>
            <a:ext cx="744902" cy="198340"/>
          </a:xfrm>
          <a:prstGeom prst="rightArrow">
            <a:avLst/>
          </a:prstGeom>
          <a:solidFill>
            <a:srgbClr val="73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366" name="TextBox 365"/>
          <p:cNvSpPr txBox="1"/>
          <p:nvPr/>
        </p:nvSpPr>
        <p:spPr>
          <a:xfrm>
            <a:off x="10612721" y="21966938"/>
            <a:ext cx="2902098" cy="563616"/>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charset="0"/>
              <a:buChar char="•"/>
              <a:tabLst/>
              <a:defRPr/>
            </a:pPr>
            <a:r>
              <a:rPr lang="en-US" sz="1021" dirty="0" smtClean="0">
                <a:latin typeface="Palatino" charset="0"/>
                <a:ea typeface="Palatino" charset="0"/>
                <a:cs typeface="Palatino" charset="0"/>
              </a:rPr>
              <a:t>Increased mitochondrial abundance suggests potential mitochondrial biogenesis stress response in diploids. </a:t>
            </a:r>
            <a:endParaRPr lang="en-US" sz="1021" dirty="0">
              <a:latin typeface="Palatino" charset="0"/>
              <a:ea typeface="Palatino" charset="0"/>
              <a:cs typeface="Palatino" charset="0"/>
            </a:endParaRPr>
          </a:p>
        </p:txBody>
      </p:sp>
      <p:sp>
        <p:nvSpPr>
          <p:cNvPr id="367" name="TextBox 366"/>
          <p:cNvSpPr txBox="1"/>
          <p:nvPr/>
        </p:nvSpPr>
        <p:spPr>
          <a:xfrm>
            <a:off x="10602594" y="23131610"/>
            <a:ext cx="2922352" cy="563616"/>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charset="0"/>
              <a:buChar char="•"/>
              <a:tabLst/>
              <a:defRPr/>
            </a:pPr>
            <a:r>
              <a:rPr lang="en-US" sz="1021" dirty="0" smtClean="0">
                <a:latin typeface="Palatino" charset="0"/>
                <a:ea typeface="Palatino" charset="0"/>
                <a:cs typeface="Palatino" charset="0"/>
              </a:rPr>
              <a:t>Slight decrease in mitochondrial abundance suggests no mitochondrial biogenesis stress response in triploids. </a:t>
            </a:r>
            <a:endParaRPr lang="en-US" sz="1021" dirty="0">
              <a:latin typeface="Palatino" charset="0"/>
              <a:ea typeface="Palatino" charset="0"/>
              <a:cs typeface="Palatino" charset="0"/>
            </a:endParaRPr>
          </a:p>
        </p:txBody>
      </p:sp>
      <p:pic>
        <p:nvPicPr>
          <p:cNvPr id="106" name="Picture 10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89262" y="22471402"/>
            <a:ext cx="523164" cy="532391"/>
          </a:xfrm>
          <a:prstGeom prst="rect">
            <a:avLst/>
          </a:prstGeom>
        </p:spPr>
      </p:pic>
      <p:cxnSp>
        <p:nvCxnSpPr>
          <p:cNvPr id="368" name="Straight Arrow Connector 367"/>
          <p:cNvCxnSpPr/>
          <p:nvPr/>
        </p:nvCxnSpPr>
        <p:spPr>
          <a:xfrm>
            <a:off x="11716029" y="22705204"/>
            <a:ext cx="5674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9" name="Picture 36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98233" y="22458915"/>
            <a:ext cx="267496" cy="272215"/>
          </a:xfrm>
          <a:prstGeom prst="rect">
            <a:avLst/>
          </a:prstGeom>
        </p:spPr>
      </p:pic>
      <p:pic>
        <p:nvPicPr>
          <p:cNvPr id="372" name="Picture 37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942561" y="22442153"/>
            <a:ext cx="267496" cy="272215"/>
          </a:xfrm>
          <a:prstGeom prst="rect">
            <a:avLst/>
          </a:prstGeom>
        </p:spPr>
      </p:pic>
      <p:pic>
        <p:nvPicPr>
          <p:cNvPr id="373" name="Picture 37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693759" y="22696704"/>
            <a:ext cx="267496" cy="272215"/>
          </a:xfrm>
          <a:prstGeom prst="rect">
            <a:avLst/>
          </a:prstGeom>
        </p:spPr>
      </p:pic>
      <p:pic>
        <p:nvPicPr>
          <p:cNvPr id="374" name="Picture 37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89262" y="23624383"/>
            <a:ext cx="523164" cy="532391"/>
          </a:xfrm>
          <a:prstGeom prst="rect">
            <a:avLst/>
          </a:prstGeom>
        </p:spPr>
      </p:pic>
      <p:sp>
        <p:nvSpPr>
          <p:cNvPr id="375" name="TextBox 374"/>
          <p:cNvSpPr txBox="1"/>
          <p:nvPr/>
        </p:nvSpPr>
        <p:spPr>
          <a:xfrm>
            <a:off x="11736996" y="22718937"/>
            <a:ext cx="688220" cy="215444"/>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800" smtClean="0">
                <a:latin typeface="Palatino" charset="0"/>
                <a:ea typeface="Palatino" charset="0"/>
                <a:cs typeface="Palatino" charset="0"/>
              </a:rPr>
              <a:t>Fission</a:t>
            </a:r>
            <a:endParaRPr lang="en-US" sz="800" dirty="0" smtClean="0">
              <a:latin typeface="Palatino" charset="0"/>
              <a:ea typeface="Palatino" charset="0"/>
              <a:cs typeface="Palatino" charset="0"/>
            </a:endParaRPr>
          </a:p>
        </p:txBody>
      </p:sp>
      <p:sp>
        <p:nvSpPr>
          <p:cNvPr id="376" name="TextBox 375"/>
          <p:cNvSpPr txBox="1"/>
          <p:nvPr/>
        </p:nvSpPr>
        <p:spPr>
          <a:xfrm>
            <a:off x="11825988" y="23885163"/>
            <a:ext cx="688220" cy="215444"/>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800" dirty="0" smtClean="0">
                <a:latin typeface="Palatino" charset="0"/>
                <a:ea typeface="Palatino" charset="0"/>
                <a:cs typeface="Palatino" charset="0"/>
              </a:rPr>
              <a:t>Fission</a:t>
            </a:r>
          </a:p>
        </p:txBody>
      </p:sp>
      <p:cxnSp>
        <p:nvCxnSpPr>
          <p:cNvPr id="377" name="Straight Arrow Connector 376"/>
          <p:cNvCxnSpPr/>
          <p:nvPr/>
        </p:nvCxnSpPr>
        <p:spPr>
          <a:xfrm>
            <a:off x="11800461" y="23822235"/>
            <a:ext cx="5674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78" name="Picture 37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450072" y="23635514"/>
            <a:ext cx="267496" cy="272215"/>
          </a:xfrm>
          <a:prstGeom prst="rect">
            <a:avLst/>
          </a:prstGeom>
        </p:spPr>
      </p:pic>
      <p:pic>
        <p:nvPicPr>
          <p:cNvPr id="379" name="Picture 37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15369" y="23567684"/>
            <a:ext cx="267496" cy="272215"/>
          </a:xfrm>
          <a:prstGeom prst="rect">
            <a:avLst/>
          </a:prstGeom>
        </p:spPr>
      </p:pic>
      <p:pic>
        <p:nvPicPr>
          <p:cNvPr id="380" name="Picture 37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766567" y="23822235"/>
            <a:ext cx="267496" cy="272215"/>
          </a:xfrm>
          <a:prstGeom prst="rect">
            <a:avLst/>
          </a:prstGeom>
        </p:spPr>
      </p:pic>
      <p:sp>
        <p:nvSpPr>
          <p:cNvPr id="381" name="Multiply 380"/>
          <p:cNvSpPr/>
          <p:nvPr/>
        </p:nvSpPr>
        <p:spPr>
          <a:xfrm>
            <a:off x="11897565" y="23681601"/>
            <a:ext cx="321136" cy="274320"/>
          </a:xfrm>
          <a:prstGeom prst="mathMultiply">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TextBox 381"/>
          <p:cNvSpPr txBox="1"/>
          <p:nvPr/>
        </p:nvSpPr>
        <p:spPr>
          <a:xfrm>
            <a:off x="9739093" y="22248746"/>
            <a:ext cx="532873" cy="253916"/>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050" smtClean="0">
                <a:latin typeface="Palatino" charset="0"/>
                <a:ea typeface="Palatino" charset="0"/>
                <a:cs typeface="Palatino" charset="0"/>
              </a:rPr>
              <a:t>Stress</a:t>
            </a:r>
            <a:endParaRPr lang="en-US" sz="1050" dirty="0" smtClean="0">
              <a:latin typeface="Palatino" charset="0"/>
              <a:ea typeface="Palatino" charset="0"/>
              <a:cs typeface="Palatino" charset="0"/>
            </a:endParaRPr>
          </a:p>
        </p:txBody>
      </p:sp>
      <p:sp>
        <p:nvSpPr>
          <p:cNvPr id="383" name="TextBox 382"/>
          <p:cNvSpPr txBox="1"/>
          <p:nvPr/>
        </p:nvSpPr>
        <p:spPr>
          <a:xfrm>
            <a:off x="9761786" y="23413418"/>
            <a:ext cx="532873" cy="253916"/>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050" smtClean="0">
                <a:latin typeface="Palatino" charset="0"/>
                <a:ea typeface="Palatino" charset="0"/>
                <a:cs typeface="Palatino" charset="0"/>
              </a:rPr>
              <a:t>Stress</a:t>
            </a:r>
            <a:endParaRPr lang="en-US" sz="1050" dirty="0" smtClean="0">
              <a:latin typeface="Palatino" charset="0"/>
              <a:ea typeface="Palatino" charset="0"/>
              <a:cs typeface="Palatino" charset="0"/>
            </a:endParaRPr>
          </a:p>
        </p:txBody>
      </p:sp>
      <p:sp>
        <p:nvSpPr>
          <p:cNvPr id="384" name="TextBox 383"/>
          <p:cNvSpPr txBox="1"/>
          <p:nvPr/>
        </p:nvSpPr>
        <p:spPr>
          <a:xfrm>
            <a:off x="9719099" y="20003070"/>
            <a:ext cx="1565734" cy="1818959"/>
          </a:xfrm>
          <a:prstGeom prst="rect">
            <a:avLst/>
          </a:prstGeom>
          <a:noFill/>
        </p:spPr>
        <p:txBody>
          <a:bodyPr wrap="square" rtlCol="0">
            <a:spAutoFit/>
          </a:bodyPr>
          <a:lstStyle/>
          <a:p>
            <a:pPr marL="171450" indent="-171450">
              <a:buFont typeface="Arial" charset="0"/>
              <a:buChar char="•"/>
            </a:pPr>
            <a:r>
              <a:rPr lang="en-US" sz="1020" dirty="0" smtClean="0">
                <a:latin typeface="Palatino" charset="0"/>
                <a:ea typeface="Palatino" charset="0"/>
                <a:cs typeface="Palatino" charset="0"/>
              </a:rPr>
              <a:t>qPCR is normalized to DNA content. </a:t>
            </a:r>
          </a:p>
          <a:p>
            <a:pPr marL="171450" indent="-171450">
              <a:buFont typeface="Arial" charset="0"/>
              <a:buChar char="•"/>
            </a:pPr>
            <a:r>
              <a:rPr lang="en-US" sz="1020" dirty="0" smtClean="0">
                <a:latin typeface="Palatino" charset="0"/>
                <a:ea typeface="Palatino" charset="0"/>
                <a:cs typeface="Palatino" charset="0"/>
              </a:rPr>
              <a:t>Fluorophore attached to DNA. </a:t>
            </a:r>
            <a:endParaRPr lang="en-US" sz="1020" dirty="0">
              <a:latin typeface="Palatino" charset="0"/>
              <a:ea typeface="Palatino" charset="0"/>
              <a:cs typeface="Palatino" charset="0"/>
            </a:endParaRPr>
          </a:p>
          <a:p>
            <a:pPr marL="171450" indent="-171450">
              <a:buFont typeface="Arial" charset="0"/>
              <a:buChar char="•"/>
            </a:pPr>
            <a:r>
              <a:rPr lang="en-US" sz="1020" dirty="0" smtClean="0">
                <a:latin typeface="Palatino" charset="0"/>
                <a:ea typeface="Palatino" charset="0"/>
                <a:cs typeface="Palatino" charset="0"/>
              </a:rPr>
              <a:t>Thermal cycler equipped with optical detection module measures successive fluorescence signals as DNA is amplified. </a:t>
            </a:r>
          </a:p>
        </p:txBody>
      </p:sp>
      <p:graphicFrame>
        <p:nvGraphicFramePr>
          <p:cNvPr id="111" name="Diagram 110"/>
          <p:cNvGraphicFramePr/>
          <p:nvPr>
            <p:extLst>
              <p:ext uri="{D42A27DB-BD31-4B8C-83A1-F6EECF244321}">
                <p14:modId xmlns:p14="http://schemas.microsoft.com/office/powerpoint/2010/main" val="1827645343"/>
              </p:ext>
            </p:extLst>
          </p:nvPr>
        </p:nvGraphicFramePr>
        <p:xfrm>
          <a:off x="704845" y="15039459"/>
          <a:ext cx="4314015" cy="256295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115" name="Picture 114"/>
          <p:cNvPicPr>
            <a:picLocks noChangeAspect="1"/>
          </p:cNvPicPr>
          <p:nvPr/>
        </p:nvPicPr>
        <p:blipFill>
          <a:blip r:embed="rId22"/>
          <a:stretch>
            <a:fillRect/>
          </a:stretch>
        </p:blipFill>
        <p:spPr>
          <a:xfrm>
            <a:off x="791252" y="10819666"/>
            <a:ext cx="1322064" cy="1057054"/>
          </a:xfrm>
          <a:prstGeom prst="rect">
            <a:avLst/>
          </a:prstGeom>
        </p:spPr>
      </p:pic>
      <p:pic>
        <p:nvPicPr>
          <p:cNvPr id="117" name="Picture 116"/>
          <p:cNvPicPr>
            <a:picLocks noChangeAspect="1"/>
          </p:cNvPicPr>
          <p:nvPr/>
        </p:nvPicPr>
        <p:blipFill rotWithShape="1">
          <a:blip r:embed="rId23"/>
          <a:srcRect t="20226"/>
          <a:stretch/>
        </p:blipFill>
        <p:spPr>
          <a:xfrm>
            <a:off x="2805076" y="10652492"/>
            <a:ext cx="2293282" cy="1218869"/>
          </a:xfrm>
          <a:prstGeom prst="rect">
            <a:avLst/>
          </a:prstGeom>
        </p:spPr>
      </p:pic>
      <p:sp>
        <p:nvSpPr>
          <p:cNvPr id="389" name="TextBox 388"/>
          <p:cNvSpPr txBox="1"/>
          <p:nvPr/>
        </p:nvSpPr>
        <p:spPr>
          <a:xfrm>
            <a:off x="751809" y="11867953"/>
            <a:ext cx="1943525" cy="169277"/>
          </a:xfrm>
          <a:prstGeom prst="rect">
            <a:avLst/>
          </a:prstGeom>
          <a:noFill/>
        </p:spPr>
        <p:txBody>
          <a:bodyPr wrap="square" rtlCol="0">
            <a:spAutoFit/>
          </a:bodyPr>
          <a:lstStyle/>
          <a:p>
            <a:r>
              <a:rPr lang="en-US" sz="500" dirty="0" smtClean="0">
                <a:latin typeface="Palatino" charset="0"/>
                <a:ea typeface="Palatino" charset="0"/>
                <a:cs typeface="Palatino" charset="0"/>
              </a:rPr>
              <a:t>Nell, John. 2002. Farming triploid oysters.</a:t>
            </a:r>
            <a:endParaRPr lang="en-US" sz="500" dirty="0">
              <a:latin typeface="Palatino" charset="0"/>
              <a:ea typeface="Palatino" charset="0"/>
              <a:cs typeface="Palatino" charset="0"/>
            </a:endParaRPr>
          </a:p>
        </p:txBody>
      </p:sp>
      <p:sp>
        <p:nvSpPr>
          <p:cNvPr id="390" name="TextBox 389"/>
          <p:cNvSpPr txBox="1"/>
          <p:nvPr/>
        </p:nvSpPr>
        <p:spPr>
          <a:xfrm>
            <a:off x="2800935" y="11850052"/>
            <a:ext cx="2312300" cy="169277"/>
          </a:xfrm>
          <a:prstGeom prst="rect">
            <a:avLst/>
          </a:prstGeom>
          <a:noFill/>
        </p:spPr>
        <p:txBody>
          <a:bodyPr wrap="square" rtlCol="0">
            <a:spAutoFit/>
          </a:bodyPr>
          <a:lstStyle/>
          <a:p>
            <a:r>
              <a:rPr lang="en-US" sz="500" dirty="0" smtClean="0">
                <a:latin typeface="Palatino" charset="0"/>
                <a:ea typeface="Palatino" charset="0"/>
                <a:cs typeface="Palatino" charset="0"/>
              </a:rPr>
              <a:t>Lu, Connie. Pangea Shellfish. 2015. Different Methods of Growing Oysters </a:t>
            </a:r>
            <a:endParaRPr lang="en-US" sz="500" dirty="0">
              <a:latin typeface="Palatino" charset="0"/>
              <a:ea typeface="Palatino" charset="0"/>
              <a:cs typeface="Palatino" charset="0"/>
            </a:endParaRPr>
          </a:p>
        </p:txBody>
      </p:sp>
      <p:sp>
        <p:nvSpPr>
          <p:cNvPr id="251" name="TextBox 250"/>
          <p:cNvSpPr txBox="1"/>
          <p:nvPr/>
        </p:nvSpPr>
        <p:spPr>
          <a:xfrm>
            <a:off x="14016768" y="3739230"/>
            <a:ext cx="4840662" cy="2448747"/>
          </a:xfrm>
          <a:prstGeom prst="rect">
            <a:avLst/>
          </a:prstGeom>
          <a:noFill/>
        </p:spPr>
        <p:txBody>
          <a:bodyPr wrap="square" rtlCol="0">
            <a:spAutoFit/>
          </a:bodyPr>
          <a:lstStyle/>
          <a:p>
            <a:pPr marL="145850" indent="-145850">
              <a:buFont typeface="Wingdings" charset="2"/>
              <a:buChar char="§"/>
            </a:pPr>
            <a:r>
              <a:rPr lang="en-US" sz="1021" dirty="0" smtClean="0">
                <a:latin typeface="Palatino" charset="0"/>
                <a:ea typeface="Palatino" charset="0"/>
                <a:cs typeface="Palatino" charset="0"/>
              </a:rPr>
              <a:t>qPCR results indicate that multi-stressor global warming exposure (desiccation/elevated temp.) induces </a:t>
            </a:r>
            <a:r>
              <a:rPr lang="en-US" sz="1021" b="1" dirty="0" smtClean="0">
                <a:latin typeface="Palatino" charset="0"/>
                <a:ea typeface="Palatino" charset="0"/>
                <a:cs typeface="Palatino" charset="0"/>
              </a:rPr>
              <a:t>alterations in gene regulatory activity, immune response, and metabolic regulatory activity. </a:t>
            </a:r>
            <a:endParaRPr lang="en-US" sz="1021" b="1" dirty="0">
              <a:latin typeface="Palatino" charset="0"/>
              <a:ea typeface="Palatino" charset="0"/>
              <a:cs typeface="Palatino" charset="0"/>
            </a:endParaRPr>
          </a:p>
          <a:p>
            <a:pPr marL="145850" indent="-145850">
              <a:buFont typeface="Wingdings" charset="2"/>
              <a:buChar char="§"/>
            </a:pPr>
            <a:r>
              <a:rPr lang="en-US" sz="1021" dirty="0" smtClean="0">
                <a:latin typeface="Palatino" charset="0"/>
                <a:ea typeface="Palatino" charset="0"/>
                <a:cs typeface="Palatino" charset="0"/>
              </a:rPr>
              <a:t>Upregulation of HATHaP2 in both diploids and triploids suggests a possible </a:t>
            </a:r>
            <a:r>
              <a:rPr lang="en-US" sz="1021" b="1" dirty="0" smtClean="0">
                <a:latin typeface="Palatino" charset="0"/>
                <a:ea typeface="Palatino" charset="0"/>
                <a:cs typeface="Palatino" charset="0"/>
              </a:rPr>
              <a:t>histone acetylation response </a:t>
            </a:r>
            <a:r>
              <a:rPr lang="en-US" sz="1021" dirty="0" smtClean="0">
                <a:latin typeface="Palatino" charset="0"/>
                <a:ea typeface="Palatino" charset="0"/>
                <a:cs typeface="Palatino" charset="0"/>
              </a:rPr>
              <a:t>to stress, which increases the ability of transcription factors to bind to DNA and thereby facilitates transcription. </a:t>
            </a:r>
          </a:p>
          <a:p>
            <a:pPr marL="145850" indent="-145850">
              <a:buFont typeface="Wingdings" charset="2"/>
              <a:buChar char="§"/>
            </a:pPr>
            <a:r>
              <a:rPr lang="en-US" sz="1021" dirty="0" smtClean="0">
                <a:latin typeface="Palatino" charset="0"/>
                <a:ea typeface="Palatino" charset="0"/>
                <a:cs typeface="Palatino" charset="0"/>
              </a:rPr>
              <a:t>Downregulation of ATP </a:t>
            </a:r>
            <a:r>
              <a:rPr lang="en-US" sz="1021" dirty="0" err="1" smtClean="0">
                <a:latin typeface="Palatino" charset="0"/>
                <a:ea typeface="Palatino" charset="0"/>
                <a:cs typeface="Palatino" charset="0"/>
              </a:rPr>
              <a:t>synthetase</a:t>
            </a:r>
            <a:r>
              <a:rPr lang="en-US" sz="1021" dirty="0" smtClean="0">
                <a:latin typeface="Palatino" charset="0"/>
                <a:ea typeface="Palatino" charset="0"/>
                <a:cs typeface="Palatino" charset="0"/>
              </a:rPr>
              <a:t> suggests </a:t>
            </a:r>
            <a:r>
              <a:rPr lang="en-US" sz="1021" b="1" dirty="0" smtClean="0">
                <a:latin typeface="Palatino" charset="0"/>
                <a:ea typeface="Palatino" charset="0"/>
                <a:cs typeface="Palatino" charset="0"/>
              </a:rPr>
              <a:t>shifts in energy demand </a:t>
            </a:r>
            <a:r>
              <a:rPr lang="en-US" sz="1021" dirty="0" smtClean="0">
                <a:latin typeface="Palatino" charset="0"/>
                <a:ea typeface="Palatino" charset="0"/>
                <a:cs typeface="Palatino" charset="0"/>
              </a:rPr>
              <a:t>sensed by the cell and reallocation of energy resources to other cellular processes, possibly homeostasis-linked. </a:t>
            </a:r>
          </a:p>
          <a:p>
            <a:pPr marL="145850" indent="-145850">
              <a:buFont typeface="Wingdings" charset="2"/>
              <a:buChar char="§"/>
            </a:pPr>
            <a:r>
              <a:rPr lang="en-US" sz="1021" dirty="0" smtClean="0">
                <a:latin typeface="Palatino" charset="0"/>
                <a:ea typeface="Palatino" charset="0"/>
                <a:cs typeface="Palatino" charset="0"/>
              </a:rPr>
              <a:t>Upregulation of HSP90 in both diploids and triploids indicates a </a:t>
            </a:r>
            <a:r>
              <a:rPr lang="en-US" sz="1021" b="1" dirty="0" smtClean="0">
                <a:latin typeface="Palatino" charset="0"/>
                <a:ea typeface="Palatino" charset="0"/>
                <a:cs typeface="Palatino" charset="0"/>
              </a:rPr>
              <a:t>heightened immune response</a:t>
            </a:r>
            <a:r>
              <a:rPr lang="en-US" sz="1021" dirty="0" smtClean="0">
                <a:latin typeface="Palatino" charset="0"/>
                <a:ea typeface="Palatino" charset="0"/>
                <a:cs typeface="Palatino" charset="0"/>
              </a:rPr>
              <a:t> to stress.  </a:t>
            </a:r>
          </a:p>
          <a:p>
            <a:pPr marL="544507" lvl="1" indent="-145850">
              <a:buFont typeface="Courier New" charset="0"/>
              <a:buChar char="o"/>
            </a:pPr>
            <a:r>
              <a:rPr lang="en-US" sz="1021" dirty="0" smtClean="0">
                <a:latin typeface="Palatino" charset="0"/>
                <a:ea typeface="Palatino" charset="0"/>
                <a:cs typeface="Palatino" charset="0"/>
              </a:rPr>
              <a:t>Triploids expressed HSP90 at high levels even in control conditions, suggesting </a:t>
            </a:r>
            <a:r>
              <a:rPr lang="en-US" sz="1021" b="1" dirty="0" smtClean="0">
                <a:latin typeface="Palatino" charset="0"/>
                <a:ea typeface="Palatino" charset="0"/>
                <a:cs typeface="Palatino" charset="0"/>
              </a:rPr>
              <a:t>non-optimal allocation of energy towards maintaining a high immune response when not needed. </a:t>
            </a:r>
          </a:p>
          <a:p>
            <a:pPr marL="544507" lvl="1" indent="-145850">
              <a:buFont typeface="Courier New" charset="0"/>
              <a:buChar char="o"/>
            </a:pPr>
            <a:endParaRPr lang="en-US" sz="1021" dirty="0">
              <a:latin typeface="Palatino" charset="0"/>
              <a:ea typeface="Palatino" charset="0"/>
              <a:cs typeface="Palatino" charset="0"/>
            </a:endParaRPr>
          </a:p>
        </p:txBody>
      </p:sp>
      <p:sp>
        <p:nvSpPr>
          <p:cNvPr id="255" name="TextBox 254"/>
          <p:cNvSpPr txBox="1"/>
          <p:nvPr/>
        </p:nvSpPr>
        <p:spPr>
          <a:xfrm>
            <a:off x="14074974" y="5763182"/>
            <a:ext cx="4840662" cy="249427"/>
          </a:xfrm>
          <a:prstGeom prst="rect">
            <a:avLst/>
          </a:prstGeom>
          <a:noFill/>
        </p:spPr>
        <p:txBody>
          <a:bodyPr wrap="square" rtlCol="0">
            <a:spAutoFit/>
          </a:bodyPr>
          <a:lstStyle/>
          <a:p>
            <a:pPr marL="145850" indent="-145850">
              <a:buFont typeface="Wingdings" charset="2"/>
              <a:buChar char="§"/>
            </a:pPr>
            <a:endParaRPr lang="en-US" sz="1021" dirty="0">
              <a:latin typeface="Palatino" charset="0"/>
              <a:ea typeface="Palatino" charset="0"/>
              <a:cs typeface="Palatino" charset="0"/>
            </a:endParaRPr>
          </a:p>
        </p:txBody>
      </p:sp>
      <p:sp>
        <p:nvSpPr>
          <p:cNvPr id="270" name="TextBox 269"/>
          <p:cNvSpPr txBox="1"/>
          <p:nvPr/>
        </p:nvSpPr>
        <p:spPr>
          <a:xfrm>
            <a:off x="14032711" y="5922194"/>
            <a:ext cx="4754910" cy="2762936"/>
          </a:xfrm>
          <a:prstGeom prst="rect">
            <a:avLst/>
          </a:prstGeom>
          <a:noFill/>
        </p:spPr>
        <p:txBody>
          <a:bodyPr wrap="square" rtlCol="0">
            <a:spAutoFit/>
          </a:bodyPr>
          <a:lstStyle/>
          <a:p>
            <a:pPr marL="145850" indent="-145850">
              <a:buFont typeface="Wingdings" charset="2"/>
              <a:buChar char="§"/>
            </a:pPr>
            <a:r>
              <a:rPr lang="en-US" sz="1021" dirty="0" smtClean="0">
                <a:latin typeface="Palatino" charset="0"/>
                <a:ea typeface="Palatino" charset="0"/>
                <a:cs typeface="Palatino" charset="0"/>
              </a:rPr>
              <a:t>Increase in global 5-mC DNA methylation in diploids following stress exposure suggests an overall </a:t>
            </a:r>
            <a:r>
              <a:rPr lang="en-US" sz="1021" b="1" dirty="0" smtClean="0">
                <a:latin typeface="Palatino" charset="0"/>
                <a:ea typeface="Palatino" charset="0"/>
                <a:cs typeface="Palatino" charset="0"/>
              </a:rPr>
              <a:t>increase in gene regulatory activity in diploids. </a:t>
            </a:r>
          </a:p>
          <a:p>
            <a:pPr marL="145850" indent="-145850">
              <a:buFont typeface="Wingdings" charset="2"/>
              <a:buChar char="§"/>
            </a:pPr>
            <a:r>
              <a:rPr lang="en-US" sz="1021" dirty="0" smtClean="0">
                <a:latin typeface="Palatino" charset="0"/>
                <a:ea typeface="Palatino" charset="0"/>
                <a:cs typeface="Palatino" charset="0"/>
              </a:rPr>
              <a:t>However, lack of change in global 5-mC DNA in triploids following stress exposure suggests that </a:t>
            </a:r>
            <a:r>
              <a:rPr lang="en-US" sz="1021" b="1" dirty="0" smtClean="0">
                <a:latin typeface="Palatino" charset="0"/>
                <a:ea typeface="Palatino" charset="0"/>
                <a:cs typeface="Palatino" charset="0"/>
              </a:rPr>
              <a:t>triploids are unable to incite specific epigenetic modifications in response to stress. </a:t>
            </a:r>
          </a:p>
          <a:p>
            <a:pPr marL="145850" indent="-145850">
              <a:buFont typeface="Wingdings" charset="2"/>
              <a:buChar char="§"/>
            </a:pPr>
            <a:r>
              <a:rPr lang="en-US" sz="1021" dirty="0" smtClean="0">
                <a:latin typeface="Palatino" charset="0"/>
                <a:ea typeface="Palatino" charset="0"/>
                <a:cs typeface="Palatino" charset="0"/>
              </a:rPr>
              <a:t>As relative mitochondrial abundance is increased in diploids following stress exposure, results suggest that </a:t>
            </a:r>
            <a:r>
              <a:rPr lang="en-US" sz="1021" b="1" dirty="0" smtClean="0">
                <a:latin typeface="Palatino" charset="0"/>
                <a:ea typeface="Palatino" charset="0"/>
                <a:cs typeface="Palatino" charset="0"/>
              </a:rPr>
              <a:t>diploids induce a mitochondrial biogenesis response</a:t>
            </a:r>
            <a:r>
              <a:rPr lang="en-US" sz="1021" dirty="0" smtClean="0">
                <a:latin typeface="Palatino" charset="0"/>
                <a:ea typeface="Palatino" charset="0"/>
                <a:cs typeface="Palatino" charset="0"/>
              </a:rPr>
              <a:t> to meet the increasing energy needs of the cell. </a:t>
            </a:r>
          </a:p>
          <a:p>
            <a:pPr marL="145850" indent="-145850">
              <a:buFont typeface="Wingdings" charset="2"/>
              <a:buChar char="§"/>
            </a:pPr>
            <a:r>
              <a:rPr lang="en-US" sz="1021" dirty="0" smtClean="0">
                <a:latin typeface="Palatino" charset="0"/>
                <a:ea typeface="Palatino" charset="0"/>
                <a:cs typeface="Palatino" charset="0"/>
              </a:rPr>
              <a:t>Conversely, relative mitochondrial abundance is decreased in triploids following stress exposure, suggesting that </a:t>
            </a:r>
            <a:r>
              <a:rPr lang="en-US" sz="1021" b="1" dirty="0" smtClean="0">
                <a:latin typeface="Palatino" charset="0"/>
                <a:ea typeface="Palatino" charset="0"/>
                <a:cs typeface="Palatino" charset="0"/>
              </a:rPr>
              <a:t>triploids are unable to launch a mitochondrial biogenesis response</a:t>
            </a:r>
            <a:r>
              <a:rPr lang="en-US" sz="1021" dirty="0" smtClean="0">
                <a:latin typeface="Palatino" charset="0"/>
                <a:ea typeface="Palatino" charset="0"/>
                <a:cs typeface="Palatino" charset="0"/>
              </a:rPr>
              <a:t> and thereby cannot optimally meet the energy demands of the cell under stress conditions. </a:t>
            </a:r>
          </a:p>
          <a:p>
            <a:pPr marL="145850" indent="-145850">
              <a:buFont typeface="Wingdings" charset="2"/>
              <a:buChar char="§"/>
            </a:pPr>
            <a:r>
              <a:rPr lang="en-US" sz="1021" dirty="0" smtClean="0">
                <a:latin typeface="Palatino" charset="0"/>
                <a:ea typeface="Palatino" charset="0"/>
                <a:cs typeface="Palatino" charset="0"/>
              </a:rPr>
              <a:t>Overall, </a:t>
            </a:r>
            <a:r>
              <a:rPr lang="en-US" sz="1021" b="1" dirty="0" smtClean="0">
                <a:latin typeface="Palatino" charset="0"/>
                <a:ea typeface="Palatino" charset="0"/>
                <a:cs typeface="Palatino" charset="0"/>
              </a:rPr>
              <a:t>diploids are able to launch a quicker stress response </a:t>
            </a:r>
            <a:r>
              <a:rPr lang="en-US" sz="1021" dirty="0" smtClean="0">
                <a:latin typeface="Palatino" charset="0"/>
                <a:ea typeface="Palatino" charset="0"/>
                <a:cs typeface="Palatino" charset="0"/>
              </a:rPr>
              <a:t>(i.e. 5-mC DNA methylation, increased mitochondrial abundance) than triploids. </a:t>
            </a:r>
          </a:p>
          <a:p>
            <a:pPr marL="145850" indent="-145850">
              <a:buFont typeface="Wingdings" charset="2"/>
              <a:buChar char="§"/>
            </a:pPr>
            <a:endParaRPr lang="en-US" sz="1021" dirty="0" smtClean="0">
              <a:latin typeface="Palatino" charset="0"/>
              <a:ea typeface="Palatino" charset="0"/>
              <a:cs typeface="Palatino" charset="0"/>
            </a:endParaRPr>
          </a:p>
          <a:p>
            <a:pPr marL="145850" indent="-145850">
              <a:buFont typeface="Wingdings" charset="2"/>
              <a:buChar char="§"/>
            </a:pPr>
            <a:endParaRPr lang="en-US" sz="1021" dirty="0">
              <a:latin typeface="Palatino" charset="0"/>
              <a:ea typeface="Palatino" charset="0"/>
              <a:cs typeface="Palatino" charset="0"/>
            </a:endParaRPr>
          </a:p>
        </p:txBody>
      </p:sp>
      <p:pic>
        <p:nvPicPr>
          <p:cNvPr id="2" name="Picture 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207597" y="9904684"/>
            <a:ext cx="914400" cy="868679"/>
          </a:xfrm>
          <a:prstGeom prst="rect">
            <a:avLst/>
          </a:prstGeom>
        </p:spPr>
      </p:pic>
      <p:pic>
        <p:nvPicPr>
          <p:cNvPr id="5" name="Picture 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229113" y="13642849"/>
            <a:ext cx="910350" cy="1051960"/>
          </a:xfrm>
          <a:prstGeom prst="rect">
            <a:avLst/>
          </a:prstGeom>
        </p:spPr>
      </p:pic>
      <p:pic>
        <p:nvPicPr>
          <p:cNvPr id="291" name="Picture 29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67871" y="17014266"/>
            <a:ext cx="576947" cy="548099"/>
          </a:xfrm>
          <a:prstGeom prst="rect">
            <a:avLst/>
          </a:prstGeom>
        </p:spPr>
      </p:pic>
      <p:pic>
        <p:nvPicPr>
          <p:cNvPr id="301" name="Picture 30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001472" y="17910139"/>
            <a:ext cx="543346" cy="627866"/>
          </a:xfrm>
          <a:prstGeom prst="rect">
            <a:avLst/>
          </a:prstGeom>
        </p:spPr>
      </p:pic>
      <p:pic>
        <p:nvPicPr>
          <p:cNvPr id="307" name="Picture 30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51928" y="22345264"/>
            <a:ext cx="576947" cy="548099"/>
          </a:xfrm>
          <a:prstGeom prst="rect">
            <a:avLst/>
          </a:prstGeom>
        </p:spPr>
      </p:pic>
      <p:pic>
        <p:nvPicPr>
          <p:cNvPr id="328" name="Picture 32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66036" y="23493966"/>
            <a:ext cx="543346" cy="627866"/>
          </a:xfrm>
          <a:prstGeom prst="rect">
            <a:avLst/>
          </a:prstGeom>
        </p:spPr>
      </p:pic>
      <p:pic>
        <p:nvPicPr>
          <p:cNvPr id="12" name="Picture 1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890969" y="10055979"/>
            <a:ext cx="613954" cy="594360"/>
          </a:xfrm>
          <a:prstGeom prst="rect">
            <a:avLst/>
          </a:prstGeom>
        </p:spPr>
      </p:pic>
      <p:pic>
        <p:nvPicPr>
          <p:cNvPr id="14" name="Picture 1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605628" y="10056261"/>
            <a:ext cx="617106" cy="597411"/>
          </a:xfrm>
          <a:prstGeom prst="rect">
            <a:avLst/>
          </a:prstGeom>
        </p:spPr>
      </p:pic>
      <p:sp>
        <p:nvSpPr>
          <p:cNvPr id="350" name="Rounded Rectangle 349"/>
          <p:cNvSpPr/>
          <p:nvPr/>
        </p:nvSpPr>
        <p:spPr>
          <a:xfrm>
            <a:off x="16499987" y="14590085"/>
            <a:ext cx="2129679" cy="801424"/>
          </a:xfrm>
          <a:prstGeom prst="roundRect">
            <a:avLst/>
          </a:prstGeom>
          <a:solidFill>
            <a:srgbClr val="7E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p:cNvSpPr txBox="1"/>
          <p:nvPr/>
        </p:nvSpPr>
        <p:spPr>
          <a:xfrm>
            <a:off x="16534574" y="14644432"/>
            <a:ext cx="2062519" cy="720197"/>
          </a:xfrm>
          <a:prstGeom prst="rect">
            <a:avLst/>
          </a:prstGeom>
          <a:noFill/>
        </p:spPr>
        <p:txBody>
          <a:bodyPr wrap="square" rtlCol="0">
            <a:spAutoFit/>
          </a:bodyPr>
          <a:lstStyle/>
          <a:p>
            <a:pPr algn="ctr"/>
            <a:r>
              <a:rPr lang="en-US" sz="1020" smtClean="0">
                <a:latin typeface="Palatino" charset="0"/>
                <a:ea typeface="Palatino" charset="0"/>
                <a:cs typeface="Palatino" charset="0"/>
              </a:rPr>
              <a:t>Potential </a:t>
            </a:r>
            <a:r>
              <a:rPr lang="en-US" sz="1020" b="1" dirty="0" smtClean="0">
                <a:latin typeface="Palatino" charset="0"/>
                <a:ea typeface="Palatino" charset="0"/>
                <a:cs typeface="Palatino" charset="0"/>
              </a:rPr>
              <a:t>inability to launch a mitochondrial biogenesis response</a:t>
            </a:r>
            <a:r>
              <a:rPr lang="en-US" sz="1020" dirty="0" smtClean="0">
                <a:latin typeface="Palatino" charset="0"/>
                <a:ea typeface="Palatino" charset="0"/>
                <a:cs typeface="Palatino" charset="0"/>
              </a:rPr>
              <a:t> to meet increasing energy demands of the cell </a:t>
            </a:r>
            <a:endParaRPr lang="en-US" sz="1020" dirty="0">
              <a:latin typeface="Palatino" charset="0"/>
              <a:ea typeface="Palatino" charset="0"/>
              <a:cs typeface="Palatino" charset="0"/>
            </a:endParaRPr>
          </a:p>
        </p:txBody>
      </p:sp>
      <p:cxnSp>
        <p:nvCxnSpPr>
          <p:cNvPr id="359" name="Straight Arrow Connector 358"/>
          <p:cNvCxnSpPr/>
          <p:nvPr/>
        </p:nvCxnSpPr>
        <p:spPr>
          <a:xfrm>
            <a:off x="17287730" y="10351030"/>
            <a:ext cx="5674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70" name="Table 369"/>
          <p:cNvGraphicFramePr>
            <a:graphicFrameLocks noGrp="1"/>
          </p:cNvGraphicFramePr>
          <p:nvPr>
            <p:extLst>
              <p:ext uri="{D42A27DB-BD31-4B8C-83A1-F6EECF244321}">
                <p14:modId xmlns:p14="http://schemas.microsoft.com/office/powerpoint/2010/main" val="1163644443"/>
              </p:ext>
            </p:extLst>
          </p:nvPr>
        </p:nvGraphicFramePr>
        <p:xfrm>
          <a:off x="9593016" y="3784118"/>
          <a:ext cx="3970828" cy="2068197"/>
        </p:xfrm>
        <a:graphic>
          <a:graphicData uri="http://schemas.openxmlformats.org/drawingml/2006/table">
            <a:tbl>
              <a:tblPr firstRow="1" bandRow="1">
                <a:tableStyleId>{7DF18680-E054-41AD-8BC1-D1AEF772440D}</a:tableStyleId>
              </a:tblPr>
              <a:tblGrid>
                <a:gridCol w="2370384"/>
                <a:gridCol w="1600444"/>
              </a:tblGrid>
              <a:tr h="307857">
                <a:tc>
                  <a:txBody>
                    <a:bodyPr/>
                    <a:lstStyle/>
                    <a:p>
                      <a:pPr marL="0" marR="0" algn="ctr">
                        <a:spcBef>
                          <a:spcPts val="0"/>
                        </a:spcBef>
                        <a:spcAft>
                          <a:spcPts val="0"/>
                        </a:spcAft>
                      </a:pPr>
                      <a:r>
                        <a:rPr lang="en-US" sz="1200" dirty="0">
                          <a:effectLst/>
                          <a:latin typeface="Palatino" charset="0"/>
                          <a:ea typeface="Palatino" charset="0"/>
                          <a:cs typeface="Palatino" charset="0"/>
                        </a:rPr>
                        <a:t>Target Gene</a:t>
                      </a:r>
                    </a:p>
                  </a:txBody>
                  <a:tcPr/>
                </a:tc>
                <a:tc>
                  <a:txBody>
                    <a:bodyPr/>
                    <a:lstStyle/>
                    <a:p>
                      <a:pPr algn="ctr"/>
                      <a:r>
                        <a:rPr lang="en-US" sz="1200" dirty="0" smtClean="0">
                          <a:effectLst/>
                          <a:latin typeface="Palatino" charset="0"/>
                          <a:ea typeface="Palatino" charset="0"/>
                          <a:cs typeface="Palatino" charset="0"/>
                        </a:rPr>
                        <a:t>Function</a:t>
                      </a:r>
                      <a:endParaRPr lang="en-US" sz="1200" dirty="0">
                        <a:effectLst/>
                        <a:latin typeface="Palatino" charset="0"/>
                        <a:ea typeface="Palatino" charset="0"/>
                        <a:cs typeface="Palatino" charset="0"/>
                      </a:endParaRPr>
                    </a:p>
                  </a:txBody>
                  <a:tcPr/>
                </a:tc>
              </a:tr>
              <a:tr h="349884">
                <a:tc>
                  <a:txBody>
                    <a:bodyPr/>
                    <a:lstStyle/>
                    <a:p>
                      <a:pPr marL="0" marR="0" algn="ctr">
                        <a:spcBef>
                          <a:spcPts val="0"/>
                        </a:spcBef>
                        <a:spcAft>
                          <a:spcPts val="0"/>
                        </a:spcAft>
                      </a:pPr>
                      <a:r>
                        <a:rPr lang="en-US" sz="800" b="0" kern="1200" dirty="0" smtClean="0">
                          <a:solidFill>
                            <a:schemeClr val="dk1"/>
                          </a:solidFill>
                          <a:effectLst/>
                          <a:latin typeface="Palatino" charset="0"/>
                          <a:ea typeface="Palatino" charset="0"/>
                          <a:cs typeface="Palatino" charset="0"/>
                        </a:rPr>
                        <a:t>DNA</a:t>
                      </a:r>
                      <a:r>
                        <a:rPr lang="en-US" sz="800" b="0" kern="1200" baseline="0" dirty="0" smtClean="0">
                          <a:solidFill>
                            <a:schemeClr val="dk1"/>
                          </a:solidFill>
                          <a:effectLst/>
                          <a:latin typeface="Palatino" charset="0"/>
                          <a:ea typeface="Palatino" charset="0"/>
                          <a:cs typeface="Palatino" charset="0"/>
                        </a:rPr>
                        <a:t> methyltransferase </a:t>
                      </a:r>
                      <a:r>
                        <a:rPr lang="en-US" sz="800" b="1" kern="1200" baseline="0" dirty="0" smtClean="0">
                          <a:solidFill>
                            <a:schemeClr val="dk1"/>
                          </a:solidFill>
                          <a:effectLst/>
                          <a:latin typeface="Palatino" charset="0"/>
                          <a:ea typeface="Palatino" charset="0"/>
                          <a:cs typeface="Palatino" charset="0"/>
                        </a:rPr>
                        <a:t>(DNMT1)</a:t>
                      </a:r>
                      <a:endParaRPr lang="en-US" sz="800" b="1" kern="1200" dirty="0">
                        <a:solidFill>
                          <a:schemeClr val="dk1"/>
                        </a:solidFill>
                        <a:effectLst/>
                        <a:latin typeface="Palatino" charset="0"/>
                        <a:ea typeface="Palatino" charset="0"/>
                        <a:cs typeface="Palatino" charset="0"/>
                      </a:endParaRPr>
                    </a:p>
                  </a:txBody>
                  <a:tcPr/>
                </a:tc>
                <a:tc>
                  <a:txBody>
                    <a:bodyPr/>
                    <a:lstStyle/>
                    <a:p>
                      <a:pPr algn="ctr"/>
                      <a:r>
                        <a:rPr lang="en-US" sz="800" dirty="0" smtClean="0">
                          <a:effectLst/>
                          <a:latin typeface="Palatino" charset="0"/>
                          <a:ea typeface="Palatino" charset="0"/>
                          <a:cs typeface="Palatino" charset="0"/>
                        </a:rPr>
                        <a:t>Transfers methyl</a:t>
                      </a:r>
                      <a:r>
                        <a:rPr lang="en-US" sz="800" baseline="0" dirty="0" smtClean="0">
                          <a:effectLst/>
                          <a:latin typeface="Palatino" charset="0"/>
                          <a:ea typeface="Palatino" charset="0"/>
                          <a:cs typeface="Palatino" charset="0"/>
                        </a:rPr>
                        <a:t> groups to DNA</a:t>
                      </a:r>
                      <a:endParaRPr lang="en-US" sz="800" dirty="0">
                        <a:effectLst/>
                        <a:latin typeface="Palatino" charset="0"/>
                        <a:ea typeface="Palatino" charset="0"/>
                        <a:cs typeface="Palatino" charset="0"/>
                      </a:endParaRPr>
                    </a:p>
                  </a:txBody>
                  <a:tcPr/>
                </a:tc>
              </a:tr>
              <a:tr h="349884">
                <a:tc>
                  <a:txBody>
                    <a:bodyPr/>
                    <a:lstStyle/>
                    <a:p>
                      <a:pPr marL="0" marR="0" algn="ctr">
                        <a:spcBef>
                          <a:spcPts val="0"/>
                        </a:spcBef>
                        <a:spcAft>
                          <a:spcPts val="0"/>
                        </a:spcAft>
                      </a:pPr>
                      <a:r>
                        <a:rPr lang="en-US" sz="800" dirty="0" smtClean="0">
                          <a:effectLst/>
                          <a:latin typeface="Palatino" charset="0"/>
                          <a:ea typeface="Palatino" charset="0"/>
                          <a:cs typeface="Palatino" charset="0"/>
                        </a:rPr>
                        <a:t>Histone acetyltransferase </a:t>
                      </a:r>
                      <a:r>
                        <a:rPr lang="en-US" sz="800" b="1" dirty="0" smtClean="0">
                          <a:effectLst/>
                          <a:latin typeface="Palatino" charset="0"/>
                          <a:ea typeface="Palatino" charset="0"/>
                          <a:cs typeface="Palatino" charset="0"/>
                        </a:rPr>
                        <a:t>(HAT)</a:t>
                      </a:r>
                      <a:endParaRPr lang="en-US" sz="800" b="1" dirty="0">
                        <a:effectLst/>
                        <a:latin typeface="Palatino" charset="0"/>
                        <a:ea typeface="Palatino" charset="0"/>
                        <a:cs typeface="Palatino" charset="0"/>
                      </a:endParaRPr>
                    </a:p>
                  </a:txBody>
                  <a:tcPr/>
                </a:tc>
                <a:tc>
                  <a:txBody>
                    <a:bodyPr/>
                    <a:lstStyle/>
                    <a:p>
                      <a:pPr marL="0" marR="0" indent="0" algn="ctr" defTabSz="2857322" rtl="0" eaLnBrk="1" fontAlgn="auto" latinLnBrk="0" hangingPunct="1">
                        <a:lnSpc>
                          <a:spcPct val="100000"/>
                        </a:lnSpc>
                        <a:spcBef>
                          <a:spcPts val="0"/>
                        </a:spcBef>
                        <a:spcAft>
                          <a:spcPts val="0"/>
                        </a:spcAft>
                        <a:buClrTx/>
                        <a:buSzTx/>
                        <a:buFontTx/>
                        <a:buNone/>
                        <a:tabLst/>
                        <a:defRPr/>
                      </a:pPr>
                      <a:r>
                        <a:rPr lang="en-US" sz="800" dirty="0" smtClean="0">
                          <a:effectLst/>
                          <a:latin typeface="Palatino" charset="0"/>
                          <a:ea typeface="Palatino" charset="0"/>
                          <a:cs typeface="Palatino" charset="0"/>
                        </a:rPr>
                        <a:t>Transfers acetyl groups to histones</a:t>
                      </a:r>
                    </a:p>
                  </a:txBody>
                  <a:tcPr/>
                </a:tc>
              </a:tr>
              <a:tr h="349884">
                <a:tc>
                  <a:txBody>
                    <a:bodyPr/>
                    <a:lstStyle/>
                    <a:p>
                      <a:pPr marL="0" marR="0" algn="ctr">
                        <a:spcBef>
                          <a:spcPts val="0"/>
                        </a:spcBef>
                        <a:spcAft>
                          <a:spcPts val="0"/>
                        </a:spcAft>
                      </a:pPr>
                      <a:r>
                        <a:rPr lang="en-US" sz="800" kern="1200" dirty="0" smtClean="0">
                          <a:solidFill>
                            <a:schemeClr val="dk1"/>
                          </a:solidFill>
                          <a:effectLst/>
                          <a:latin typeface="Palatino" charset="0"/>
                          <a:ea typeface="Palatino" charset="0"/>
                          <a:cs typeface="Palatino" charset="0"/>
                        </a:rPr>
                        <a:t>Histone acetyltransferase HaP2 </a:t>
                      </a:r>
                      <a:r>
                        <a:rPr lang="en-US" sz="800" b="1" kern="1200" dirty="0" smtClean="0">
                          <a:solidFill>
                            <a:schemeClr val="dk1"/>
                          </a:solidFill>
                          <a:effectLst/>
                          <a:latin typeface="Palatino" charset="0"/>
                          <a:ea typeface="Palatino" charset="0"/>
                          <a:cs typeface="Palatino" charset="0"/>
                        </a:rPr>
                        <a:t>(HATHaP2)</a:t>
                      </a:r>
                      <a:endParaRPr lang="en-US" sz="800" b="1" kern="1200" dirty="0">
                        <a:solidFill>
                          <a:schemeClr val="dk1"/>
                        </a:solidFill>
                        <a:effectLst/>
                        <a:latin typeface="Palatino" charset="0"/>
                        <a:ea typeface="Palatino" charset="0"/>
                        <a:cs typeface="Palatino" charset="0"/>
                      </a:endParaRPr>
                    </a:p>
                  </a:txBody>
                  <a:tcPr/>
                </a:tc>
                <a:tc>
                  <a:txBody>
                    <a:bodyPr/>
                    <a:lstStyle/>
                    <a:p>
                      <a:pPr algn="ctr"/>
                      <a:r>
                        <a:rPr lang="en-US" sz="800" dirty="0" smtClean="0">
                          <a:effectLst/>
                          <a:latin typeface="Palatino" charset="0"/>
                          <a:ea typeface="Palatino" charset="0"/>
                          <a:cs typeface="Palatino" charset="0"/>
                        </a:rPr>
                        <a:t>Transfers acetyl groups to histones</a:t>
                      </a:r>
                      <a:endParaRPr lang="en-US" sz="800" dirty="0">
                        <a:effectLst/>
                        <a:latin typeface="Palatino" charset="0"/>
                        <a:ea typeface="Palatino" charset="0"/>
                        <a:cs typeface="Palatino" charset="0"/>
                      </a:endParaRPr>
                    </a:p>
                  </a:txBody>
                  <a:tcPr/>
                </a:tc>
              </a:tr>
              <a:tr h="349884">
                <a:tc>
                  <a:txBody>
                    <a:bodyPr/>
                    <a:lstStyle/>
                    <a:p>
                      <a:pPr marL="0" marR="0" algn="ctr">
                        <a:spcBef>
                          <a:spcPts val="0"/>
                        </a:spcBef>
                        <a:spcAft>
                          <a:spcPts val="0"/>
                        </a:spcAft>
                      </a:pPr>
                      <a:r>
                        <a:rPr lang="en-US" sz="800" kern="1200" dirty="0" smtClean="0">
                          <a:solidFill>
                            <a:schemeClr val="dk1"/>
                          </a:solidFill>
                          <a:effectLst/>
                          <a:latin typeface="Palatino" charset="0"/>
                          <a:ea typeface="Palatino" charset="0"/>
                          <a:cs typeface="Palatino" charset="0"/>
                        </a:rPr>
                        <a:t>Methyl-</a:t>
                      </a:r>
                      <a:r>
                        <a:rPr lang="en-US" sz="800" kern="1200" dirty="0" err="1" smtClean="0">
                          <a:solidFill>
                            <a:schemeClr val="dk1"/>
                          </a:solidFill>
                          <a:effectLst/>
                          <a:latin typeface="Palatino" charset="0"/>
                          <a:ea typeface="Palatino" charset="0"/>
                          <a:cs typeface="Palatino" charset="0"/>
                        </a:rPr>
                        <a:t>CpG</a:t>
                      </a:r>
                      <a:r>
                        <a:rPr lang="en-US" sz="800" kern="1200" dirty="0" smtClean="0">
                          <a:solidFill>
                            <a:schemeClr val="dk1"/>
                          </a:solidFill>
                          <a:effectLst/>
                          <a:latin typeface="Palatino" charset="0"/>
                          <a:ea typeface="Palatino" charset="0"/>
                          <a:cs typeface="Palatino" charset="0"/>
                        </a:rPr>
                        <a:t> binding domain </a:t>
                      </a:r>
                      <a:r>
                        <a:rPr lang="en-US" sz="800" b="1" kern="1200" dirty="0" smtClean="0">
                          <a:solidFill>
                            <a:schemeClr val="dk1"/>
                          </a:solidFill>
                          <a:effectLst/>
                          <a:latin typeface="Palatino" charset="0"/>
                          <a:ea typeface="Palatino" charset="0"/>
                          <a:cs typeface="Palatino" charset="0"/>
                        </a:rPr>
                        <a:t>(MBD2)</a:t>
                      </a:r>
                      <a:endParaRPr lang="en-US" sz="800" b="1" kern="1200" dirty="0">
                        <a:solidFill>
                          <a:schemeClr val="dk1"/>
                        </a:solidFill>
                        <a:effectLst/>
                        <a:latin typeface="Palatino" charset="0"/>
                        <a:ea typeface="Palatino" charset="0"/>
                        <a:cs typeface="Palatino" charset="0"/>
                      </a:endParaRPr>
                    </a:p>
                  </a:txBody>
                  <a:tcPr/>
                </a:tc>
                <a:tc>
                  <a:txBody>
                    <a:bodyPr/>
                    <a:lstStyle/>
                    <a:p>
                      <a:pPr algn="ctr"/>
                      <a:r>
                        <a:rPr lang="en-US" sz="800" dirty="0" smtClean="0">
                          <a:effectLst/>
                          <a:latin typeface="Palatino" charset="0"/>
                          <a:ea typeface="Palatino" charset="0"/>
                          <a:cs typeface="Palatino" charset="0"/>
                        </a:rPr>
                        <a:t>Domain</a:t>
                      </a:r>
                      <a:r>
                        <a:rPr lang="en-US" sz="800" baseline="0" dirty="0" smtClean="0">
                          <a:effectLst/>
                          <a:latin typeface="Palatino" charset="0"/>
                          <a:ea typeface="Palatino" charset="0"/>
                          <a:cs typeface="Palatino" charset="0"/>
                        </a:rPr>
                        <a:t> that </a:t>
                      </a:r>
                      <a:r>
                        <a:rPr lang="en-US" sz="800" dirty="0" smtClean="0">
                          <a:effectLst/>
                          <a:latin typeface="Palatino" charset="0"/>
                          <a:ea typeface="Palatino" charset="0"/>
                          <a:cs typeface="Palatino" charset="0"/>
                        </a:rPr>
                        <a:t>binds to</a:t>
                      </a:r>
                      <a:r>
                        <a:rPr lang="en-US" sz="800" baseline="0" dirty="0" smtClean="0">
                          <a:effectLst/>
                          <a:latin typeface="Palatino" charset="0"/>
                          <a:ea typeface="Palatino" charset="0"/>
                          <a:cs typeface="Palatino" charset="0"/>
                        </a:rPr>
                        <a:t> methylated </a:t>
                      </a:r>
                      <a:r>
                        <a:rPr lang="en-US" sz="800" baseline="0" dirty="0" err="1" smtClean="0">
                          <a:effectLst/>
                          <a:latin typeface="Palatino" charset="0"/>
                          <a:ea typeface="Palatino" charset="0"/>
                          <a:cs typeface="Palatino" charset="0"/>
                        </a:rPr>
                        <a:t>CpGs</a:t>
                      </a:r>
                      <a:endParaRPr lang="en-US" sz="800" dirty="0">
                        <a:effectLst/>
                        <a:latin typeface="Palatino" charset="0"/>
                        <a:ea typeface="Palatino" charset="0"/>
                        <a:cs typeface="Palatino" charset="0"/>
                      </a:endParaRPr>
                    </a:p>
                  </a:txBody>
                  <a:tcPr/>
                </a:tc>
              </a:tr>
              <a:tr h="360804">
                <a:tc>
                  <a:txBody>
                    <a:bodyPr/>
                    <a:lstStyle/>
                    <a:p>
                      <a:pPr marL="0" marR="0" algn="ctr">
                        <a:spcBef>
                          <a:spcPts val="0"/>
                        </a:spcBef>
                        <a:spcAft>
                          <a:spcPts val="0"/>
                        </a:spcAft>
                      </a:pPr>
                      <a:r>
                        <a:rPr lang="en-US" sz="800" b="0" kern="1200" dirty="0" smtClean="0">
                          <a:solidFill>
                            <a:schemeClr val="dk1"/>
                          </a:solidFill>
                          <a:effectLst/>
                          <a:latin typeface="Palatino" charset="0"/>
                          <a:ea typeface="Palatino" charset="0"/>
                          <a:cs typeface="Palatino" charset="0"/>
                        </a:rPr>
                        <a:t>Methyl-</a:t>
                      </a:r>
                      <a:r>
                        <a:rPr lang="en-US" sz="800" b="0" kern="1200" dirty="0" err="1" smtClean="0">
                          <a:solidFill>
                            <a:schemeClr val="dk1"/>
                          </a:solidFill>
                          <a:effectLst/>
                          <a:latin typeface="Palatino" charset="0"/>
                          <a:ea typeface="Palatino" charset="0"/>
                          <a:cs typeface="Palatino" charset="0"/>
                        </a:rPr>
                        <a:t>CpG</a:t>
                      </a:r>
                      <a:r>
                        <a:rPr lang="en-US" sz="800" b="0" kern="1200" dirty="0" smtClean="0">
                          <a:solidFill>
                            <a:schemeClr val="dk1"/>
                          </a:solidFill>
                          <a:effectLst/>
                          <a:latin typeface="Palatino" charset="0"/>
                          <a:ea typeface="Palatino" charset="0"/>
                          <a:cs typeface="Palatino" charset="0"/>
                        </a:rPr>
                        <a:t>-binding</a:t>
                      </a:r>
                      <a:r>
                        <a:rPr lang="en-US" sz="800" b="0" kern="1200" baseline="0" dirty="0" smtClean="0">
                          <a:solidFill>
                            <a:schemeClr val="dk1"/>
                          </a:solidFill>
                          <a:effectLst/>
                          <a:latin typeface="Palatino" charset="0"/>
                          <a:ea typeface="Palatino" charset="0"/>
                          <a:cs typeface="Palatino" charset="0"/>
                        </a:rPr>
                        <a:t> protein 2 </a:t>
                      </a:r>
                      <a:r>
                        <a:rPr lang="en-US" sz="800" b="1" kern="1200" baseline="0" dirty="0" smtClean="0">
                          <a:solidFill>
                            <a:schemeClr val="dk1"/>
                          </a:solidFill>
                          <a:effectLst/>
                          <a:latin typeface="Palatino" charset="0"/>
                          <a:ea typeface="Palatino" charset="0"/>
                          <a:cs typeface="Palatino" charset="0"/>
                        </a:rPr>
                        <a:t>(MeCP2)</a:t>
                      </a:r>
                      <a:endParaRPr lang="en-US" sz="800" b="1" kern="1200" dirty="0">
                        <a:solidFill>
                          <a:schemeClr val="dk1"/>
                        </a:solidFill>
                        <a:effectLst/>
                        <a:latin typeface="Palatino" charset="0"/>
                        <a:ea typeface="Palatino" charset="0"/>
                        <a:cs typeface="Palatino" charset="0"/>
                      </a:endParaRPr>
                    </a:p>
                  </a:txBody>
                  <a:tcPr/>
                </a:tc>
                <a:tc>
                  <a:txBody>
                    <a:bodyPr/>
                    <a:lstStyle/>
                    <a:p>
                      <a:pPr algn="ctr"/>
                      <a:r>
                        <a:rPr lang="en-US" sz="800" dirty="0" smtClean="0">
                          <a:effectLst/>
                          <a:latin typeface="Palatino" charset="0"/>
                          <a:ea typeface="Palatino" charset="0"/>
                          <a:cs typeface="Palatino" charset="0"/>
                        </a:rPr>
                        <a:t>Protein</a:t>
                      </a:r>
                      <a:r>
                        <a:rPr lang="en-US" sz="800" baseline="0" dirty="0" smtClean="0">
                          <a:effectLst/>
                          <a:latin typeface="Palatino" charset="0"/>
                          <a:ea typeface="Palatino" charset="0"/>
                          <a:cs typeface="Palatino" charset="0"/>
                        </a:rPr>
                        <a:t> that mediates the binding of MBDs to </a:t>
                      </a:r>
                      <a:r>
                        <a:rPr lang="en-US" sz="800" baseline="0" dirty="0" err="1" smtClean="0">
                          <a:effectLst/>
                          <a:latin typeface="Palatino" charset="0"/>
                          <a:ea typeface="Palatino" charset="0"/>
                          <a:cs typeface="Palatino" charset="0"/>
                        </a:rPr>
                        <a:t>CpGs</a:t>
                      </a:r>
                      <a:endParaRPr lang="en-US" sz="800" dirty="0">
                        <a:effectLst/>
                        <a:latin typeface="Palatino" charset="0"/>
                        <a:ea typeface="Palatino" charset="0"/>
                        <a:cs typeface="Palatino" charset="0"/>
                      </a:endParaRPr>
                    </a:p>
                  </a:txBody>
                  <a:tcPr/>
                </a:tc>
              </a:tr>
            </a:tbl>
          </a:graphicData>
        </a:graphic>
      </p:graphicFrame>
      <p:pic>
        <p:nvPicPr>
          <p:cNvPr id="371" name="Picture 37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635775" y="13892617"/>
            <a:ext cx="617106" cy="597411"/>
          </a:xfrm>
          <a:prstGeom prst="rect">
            <a:avLst/>
          </a:prstGeom>
        </p:spPr>
      </p:pic>
      <p:pic>
        <p:nvPicPr>
          <p:cNvPr id="391" name="Picture 39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917125" y="13867718"/>
            <a:ext cx="613954" cy="594360"/>
          </a:xfrm>
          <a:prstGeom prst="rect">
            <a:avLst/>
          </a:prstGeom>
        </p:spPr>
      </p:pic>
      <p:cxnSp>
        <p:nvCxnSpPr>
          <p:cNvPr id="392" name="Straight Arrow Connector 391"/>
          <p:cNvCxnSpPr/>
          <p:nvPr/>
        </p:nvCxnSpPr>
        <p:spPr>
          <a:xfrm>
            <a:off x="17302844" y="14164898"/>
            <a:ext cx="5674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3" name="Multiply 392"/>
          <p:cNvSpPr/>
          <p:nvPr/>
        </p:nvSpPr>
        <p:spPr>
          <a:xfrm>
            <a:off x="17392980" y="14011016"/>
            <a:ext cx="321136" cy="274320"/>
          </a:xfrm>
          <a:prstGeom prst="mathMultiply">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517541" y="7333504"/>
            <a:ext cx="1237805" cy="923544"/>
          </a:xfrm>
          <a:prstGeom prst="rect">
            <a:avLst/>
          </a:prstGeom>
        </p:spPr>
      </p:pic>
      <p:pic>
        <p:nvPicPr>
          <p:cNvPr id="56" name="Picture 5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789065" y="6414543"/>
            <a:ext cx="1230536" cy="921830"/>
          </a:xfrm>
          <a:prstGeom prst="rect">
            <a:avLst/>
          </a:prstGeom>
        </p:spPr>
      </p:pic>
      <p:pic>
        <p:nvPicPr>
          <p:cNvPr id="61" name="Picture 6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026794" y="6398010"/>
            <a:ext cx="1236392" cy="923544"/>
          </a:xfrm>
          <a:prstGeom prst="rect">
            <a:avLst/>
          </a:prstGeom>
        </p:spPr>
      </p:pic>
      <p:pic>
        <p:nvPicPr>
          <p:cNvPr id="62" name="Picture 6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255724" y="7326922"/>
            <a:ext cx="1231393" cy="923544"/>
          </a:xfrm>
          <a:prstGeom prst="rect">
            <a:avLst/>
          </a:prstGeom>
        </p:spPr>
      </p:pic>
      <p:pic>
        <p:nvPicPr>
          <p:cNvPr id="63" name="Picture 6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293506" y="6376652"/>
            <a:ext cx="1237117" cy="923544"/>
          </a:xfrm>
          <a:prstGeom prst="rect">
            <a:avLst/>
          </a:prstGeom>
        </p:spPr>
      </p:pic>
      <p:pic>
        <p:nvPicPr>
          <p:cNvPr id="67" name="Picture 6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766994" y="6379654"/>
            <a:ext cx="1232824" cy="923544"/>
          </a:xfrm>
          <a:prstGeom prst="rect">
            <a:avLst/>
          </a:prstGeom>
        </p:spPr>
      </p:pic>
      <p:pic>
        <p:nvPicPr>
          <p:cNvPr id="68" name="Picture 67"/>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015102" y="6379654"/>
            <a:ext cx="1237118" cy="923544"/>
          </a:xfrm>
          <a:prstGeom prst="rect">
            <a:avLst/>
          </a:prstGeom>
        </p:spPr>
      </p:pic>
      <p:pic>
        <p:nvPicPr>
          <p:cNvPr id="69" name="Picture 68"/>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81330" y="7298090"/>
            <a:ext cx="1236392" cy="923544"/>
          </a:xfrm>
          <a:prstGeom prst="rect">
            <a:avLst/>
          </a:prstGeom>
        </p:spPr>
      </p:pic>
      <p:pic>
        <p:nvPicPr>
          <p:cNvPr id="72" name="Picture 7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2267712" y="6379654"/>
            <a:ext cx="1233530" cy="923544"/>
          </a:xfrm>
          <a:prstGeom prst="rect">
            <a:avLst/>
          </a:prstGeom>
        </p:spPr>
      </p:pic>
      <p:pic>
        <p:nvPicPr>
          <p:cNvPr id="74" name="Picture 7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1734921" y="7298090"/>
            <a:ext cx="1237850" cy="923544"/>
          </a:xfrm>
          <a:prstGeom prst="rect">
            <a:avLst/>
          </a:prstGeom>
        </p:spPr>
      </p:pic>
      <p:sp>
        <p:nvSpPr>
          <p:cNvPr id="394" name="TextBox 393"/>
          <p:cNvSpPr txBox="1"/>
          <p:nvPr/>
        </p:nvSpPr>
        <p:spPr>
          <a:xfrm>
            <a:off x="5875146" y="8431995"/>
            <a:ext cx="3700869" cy="1349087"/>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charset="0"/>
              <a:buChar char="•"/>
              <a:tabLst/>
              <a:defRPr/>
            </a:pPr>
            <a:r>
              <a:rPr lang="en-US" sz="1021" dirty="0" smtClean="0">
                <a:latin typeface="Palatino" charset="0"/>
                <a:ea typeface="Palatino" charset="0"/>
                <a:cs typeface="Palatino" charset="0"/>
              </a:rPr>
              <a:t>HSP90 is upregulated following desiccation/heat-stress exposure in both diploids and triploids. </a:t>
            </a:r>
          </a:p>
          <a:p>
            <a:pPr marL="171450" marR="0" lvl="0" indent="-171450" defTabSz="914400" eaLnBrk="1" fontAlgn="auto" latinLnBrk="0" hangingPunct="1">
              <a:lnSpc>
                <a:spcPct val="100000"/>
              </a:lnSpc>
              <a:spcBef>
                <a:spcPts val="0"/>
              </a:spcBef>
              <a:spcAft>
                <a:spcPts val="0"/>
              </a:spcAft>
              <a:buClrTx/>
              <a:buSzTx/>
              <a:buFont typeface="Arial" charset="0"/>
              <a:buChar char="•"/>
              <a:tabLst/>
              <a:defRPr/>
            </a:pPr>
            <a:r>
              <a:rPr lang="en-US" sz="1021" dirty="0" smtClean="0">
                <a:latin typeface="Palatino" charset="0"/>
                <a:ea typeface="Palatino" charset="0"/>
                <a:cs typeface="Palatino" charset="0"/>
              </a:rPr>
              <a:t>ATP </a:t>
            </a:r>
            <a:r>
              <a:rPr lang="en-US" sz="1021" dirty="0" err="1" smtClean="0">
                <a:latin typeface="Palatino" charset="0"/>
                <a:ea typeface="Palatino" charset="0"/>
                <a:cs typeface="Palatino" charset="0"/>
              </a:rPr>
              <a:t>synthetase</a:t>
            </a:r>
            <a:r>
              <a:rPr lang="en-US" sz="1021" dirty="0" smtClean="0">
                <a:latin typeface="Palatino" charset="0"/>
                <a:ea typeface="Palatino" charset="0"/>
                <a:cs typeface="Palatino" charset="0"/>
              </a:rPr>
              <a:t> is downregulated following desiccation/heat-stress exposure in both diploids and triploids. </a:t>
            </a:r>
          </a:p>
          <a:p>
            <a:pPr marL="457200" lvl="1" indent="-171450" defTabSz="914400">
              <a:buFont typeface="Courier New" charset="0"/>
              <a:buChar char="o"/>
              <a:defRPr/>
            </a:pPr>
            <a:r>
              <a:rPr lang="en-US" sz="1021" dirty="0" smtClean="0">
                <a:latin typeface="Palatino" charset="0"/>
                <a:ea typeface="Palatino" charset="0"/>
                <a:cs typeface="Palatino" charset="0"/>
              </a:rPr>
              <a:t>However, triploids express HSP90 at higher levels than diploids in both control and stressed conditions.</a:t>
            </a:r>
          </a:p>
        </p:txBody>
      </p:sp>
      <p:sp>
        <p:nvSpPr>
          <p:cNvPr id="395" name="TextBox 394"/>
          <p:cNvSpPr txBox="1"/>
          <p:nvPr/>
        </p:nvSpPr>
        <p:spPr>
          <a:xfrm>
            <a:off x="9790762" y="8646171"/>
            <a:ext cx="3781972" cy="720710"/>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charset="0"/>
              <a:buChar char="•"/>
              <a:tabLst/>
              <a:defRPr/>
            </a:pPr>
            <a:r>
              <a:rPr lang="en-US" sz="1021" dirty="0" smtClean="0">
                <a:latin typeface="Palatino" charset="0"/>
                <a:ea typeface="Palatino" charset="0"/>
                <a:cs typeface="Palatino" charset="0"/>
              </a:rPr>
              <a:t>HATHaP2 is upregulated following desiccation/heat-stress exposure in both diploids and triploids. </a:t>
            </a:r>
          </a:p>
          <a:p>
            <a:pPr marL="171450" marR="0" lvl="0" indent="-171450" defTabSz="914400" eaLnBrk="1" fontAlgn="auto" latinLnBrk="0" hangingPunct="1">
              <a:lnSpc>
                <a:spcPct val="100000"/>
              </a:lnSpc>
              <a:spcBef>
                <a:spcPts val="0"/>
              </a:spcBef>
              <a:spcAft>
                <a:spcPts val="0"/>
              </a:spcAft>
              <a:buClrTx/>
              <a:buSzTx/>
              <a:buFont typeface="Arial" charset="0"/>
              <a:buChar char="•"/>
              <a:tabLst/>
              <a:defRPr/>
            </a:pPr>
            <a:r>
              <a:rPr lang="en-US" sz="1021" dirty="0" smtClean="0">
                <a:latin typeface="Palatino" charset="0"/>
                <a:ea typeface="Palatino" charset="0"/>
                <a:cs typeface="Palatino" charset="0"/>
              </a:rPr>
              <a:t>Statistically significant changes in gene expression are not observed in any other genes. </a:t>
            </a:r>
            <a:endParaRPr lang="en-US" sz="1021" dirty="0">
              <a:latin typeface="Palatino" charset="0"/>
              <a:ea typeface="Palatino" charset="0"/>
              <a:cs typeface="Palatino" charset="0"/>
            </a:endParaRPr>
          </a:p>
        </p:txBody>
      </p:sp>
      <p:sp>
        <p:nvSpPr>
          <p:cNvPr id="399" name="Right Arrow 398"/>
          <p:cNvSpPr/>
          <p:nvPr/>
        </p:nvSpPr>
        <p:spPr>
          <a:xfrm rot="19888865" flipV="1">
            <a:off x="6590786" y="11565885"/>
            <a:ext cx="516052" cy="176981"/>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00" name="Right Arrow 399"/>
          <p:cNvSpPr/>
          <p:nvPr/>
        </p:nvSpPr>
        <p:spPr>
          <a:xfrm rot="1643505">
            <a:off x="6579733" y="11903296"/>
            <a:ext cx="524199" cy="198340"/>
          </a:xfrm>
          <a:prstGeom prst="rightArrow">
            <a:avLst/>
          </a:prstGeom>
          <a:solidFill>
            <a:srgbClr val="9AD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grpSp>
        <p:nvGrpSpPr>
          <p:cNvPr id="76" name="Group 75"/>
          <p:cNvGrpSpPr/>
          <p:nvPr/>
        </p:nvGrpSpPr>
        <p:grpSpPr>
          <a:xfrm>
            <a:off x="5789065" y="11411178"/>
            <a:ext cx="818828" cy="902760"/>
            <a:chOff x="6203835" y="10753380"/>
            <a:chExt cx="818828" cy="902760"/>
          </a:xfrm>
        </p:grpSpPr>
        <p:sp>
          <p:nvSpPr>
            <p:cNvPr id="401" name="Rounded Rectangle 400"/>
            <p:cNvSpPr/>
            <p:nvPr/>
          </p:nvSpPr>
          <p:spPr>
            <a:xfrm>
              <a:off x="6203835" y="10753380"/>
              <a:ext cx="788792" cy="87782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02" name="TextBox 401"/>
            <p:cNvSpPr txBox="1"/>
            <p:nvPr/>
          </p:nvSpPr>
          <p:spPr>
            <a:xfrm>
              <a:off x="6205283" y="10795872"/>
              <a:ext cx="817380" cy="276999"/>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200" b="1" dirty="0" smtClean="0">
                  <a:latin typeface="Palatino" charset="0"/>
                  <a:ea typeface="Palatino" charset="0"/>
                  <a:cs typeface="Palatino" charset="0"/>
                </a:rPr>
                <a:t>Triploid</a:t>
              </a:r>
            </a:p>
          </p:txBody>
        </p:sp>
        <p:pic>
          <p:nvPicPr>
            <p:cNvPr id="403" name="Picture 40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21059" y="11028274"/>
              <a:ext cx="543346" cy="627866"/>
            </a:xfrm>
            <a:prstGeom prst="rect">
              <a:avLst/>
            </a:prstGeom>
          </p:spPr>
        </p:pic>
      </p:grpSp>
      <p:grpSp>
        <p:nvGrpSpPr>
          <p:cNvPr id="77" name="Group 76"/>
          <p:cNvGrpSpPr/>
          <p:nvPr/>
        </p:nvGrpSpPr>
        <p:grpSpPr>
          <a:xfrm>
            <a:off x="5785276" y="10128487"/>
            <a:ext cx="810301" cy="876061"/>
            <a:chOff x="7157084" y="12302344"/>
            <a:chExt cx="810301" cy="876061"/>
          </a:xfrm>
        </p:grpSpPr>
        <p:sp>
          <p:nvSpPr>
            <p:cNvPr id="407" name="Rounded Rectangle 406"/>
            <p:cNvSpPr/>
            <p:nvPr/>
          </p:nvSpPr>
          <p:spPr>
            <a:xfrm>
              <a:off x="7157084" y="12302344"/>
              <a:ext cx="788792" cy="87606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08" name="TextBox 407"/>
            <p:cNvSpPr txBox="1"/>
            <p:nvPr/>
          </p:nvSpPr>
          <p:spPr>
            <a:xfrm>
              <a:off x="7183691" y="12326044"/>
              <a:ext cx="783694" cy="276999"/>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200" b="1" dirty="0" smtClean="0">
                  <a:latin typeface="Palatino" charset="0"/>
                  <a:ea typeface="Palatino" charset="0"/>
                  <a:cs typeface="Palatino" charset="0"/>
                </a:rPr>
                <a:t>Diploid</a:t>
              </a:r>
            </a:p>
          </p:txBody>
        </p:sp>
        <p:pic>
          <p:nvPicPr>
            <p:cNvPr id="409" name="Picture 40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254079" y="12579584"/>
              <a:ext cx="576947" cy="548099"/>
            </a:xfrm>
            <a:prstGeom prst="rect">
              <a:avLst/>
            </a:prstGeom>
          </p:spPr>
        </p:pic>
      </p:grpSp>
      <p:sp>
        <p:nvSpPr>
          <p:cNvPr id="412" name="Rounded Rectangle 411"/>
          <p:cNvSpPr/>
          <p:nvPr/>
        </p:nvSpPr>
        <p:spPr>
          <a:xfrm>
            <a:off x="7131609" y="9767797"/>
            <a:ext cx="3047183" cy="53639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19" name="Rounded Rectangle 418"/>
          <p:cNvSpPr/>
          <p:nvPr/>
        </p:nvSpPr>
        <p:spPr>
          <a:xfrm>
            <a:off x="11695425" y="9944843"/>
            <a:ext cx="1853162" cy="87782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20" name="TextBox 419"/>
          <p:cNvSpPr txBox="1"/>
          <p:nvPr/>
        </p:nvSpPr>
        <p:spPr>
          <a:xfrm>
            <a:off x="9870876" y="8212147"/>
            <a:ext cx="3725357" cy="295466"/>
          </a:xfrm>
          <a:prstGeom prst="rect">
            <a:avLst/>
          </a:prstGeom>
          <a:noFill/>
        </p:spPr>
        <p:txBody>
          <a:bodyPr wrap="square" rtlCol="0">
            <a:spAutoFit/>
          </a:bodyPr>
          <a:lstStyle/>
          <a:p>
            <a:pPr algn="ctr" defTabSz="777867">
              <a:defRPr/>
            </a:pPr>
            <a:r>
              <a:rPr lang="en-US" sz="660" dirty="0" smtClean="0">
                <a:latin typeface="Palatino" charset="0"/>
                <a:ea typeface="Palatino" charset="0"/>
                <a:cs typeface="Palatino" charset="0"/>
              </a:rPr>
              <a:t>Asterisks denote statistical significance as determined by a one-way ANOVA (p &lt; 0.1) and Tukey’s Honest Significance Difference test. </a:t>
            </a:r>
            <a:endParaRPr lang="en-US" sz="660" dirty="0">
              <a:latin typeface="Palatino" charset="0"/>
              <a:ea typeface="Palatino" charset="0"/>
              <a:cs typeface="Palatino" charset="0"/>
            </a:endParaRPr>
          </a:p>
        </p:txBody>
      </p:sp>
      <p:sp>
        <p:nvSpPr>
          <p:cNvPr id="421" name="TextBox 420"/>
          <p:cNvSpPr txBox="1"/>
          <p:nvPr/>
        </p:nvSpPr>
        <p:spPr>
          <a:xfrm>
            <a:off x="5835626" y="8230307"/>
            <a:ext cx="3725357" cy="295466"/>
          </a:xfrm>
          <a:prstGeom prst="rect">
            <a:avLst/>
          </a:prstGeom>
          <a:noFill/>
        </p:spPr>
        <p:txBody>
          <a:bodyPr wrap="square" rtlCol="0">
            <a:spAutoFit/>
          </a:bodyPr>
          <a:lstStyle/>
          <a:p>
            <a:pPr algn="ctr" defTabSz="777867">
              <a:defRPr/>
            </a:pPr>
            <a:r>
              <a:rPr lang="en-US" sz="660" dirty="0" smtClean="0">
                <a:latin typeface="Palatino" charset="0"/>
                <a:ea typeface="Palatino" charset="0"/>
                <a:cs typeface="Palatino" charset="0"/>
              </a:rPr>
              <a:t>Asterisks denote statistical significance as determined by a one-way ANOVA (p &lt; 0.1) and Tukey’s Honest Significance Difference test. </a:t>
            </a:r>
            <a:endParaRPr lang="en-US" sz="660" dirty="0">
              <a:latin typeface="Palatino" charset="0"/>
              <a:ea typeface="Palatino" charset="0"/>
              <a:cs typeface="Palatino" charset="0"/>
            </a:endParaRPr>
          </a:p>
        </p:txBody>
      </p:sp>
      <p:sp>
        <p:nvSpPr>
          <p:cNvPr id="422" name="TextBox 421"/>
          <p:cNvSpPr txBox="1"/>
          <p:nvPr/>
        </p:nvSpPr>
        <p:spPr>
          <a:xfrm>
            <a:off x="7052631" y="9769046"/>
            <a:ext cx="3163125" cy="577081"/>
          </a:xfrm>
          <a:prstGeom prst="rect">
            <a:avLst/>
          </a:prstGeom>
          <a:noFill/>
        </p:spPr>
        <p:txBody>
          <a:bodyPr wrap="square" rtlCol="0">
            <a:spAutoFit/>
          </a:bodyPr>
          <a:lstStyle/>
          <a:p>
            <a:pPr marL="91440" marR="0" lvl="0" indent="-171450" algn="ctr" defTabSz="914400" eaLnBrk="1" fontAlgn="auto" latinLnBrk="0" hangingPunct="1">
              <a:lnSpc>
                <a:spcPct val="100000"/>
              </a:lnSpc>
              <a:spcBef>
                <a:spcPts val="0"/>
              </a:spcBef>
              <a:spcAft>
                <a:spcPts val="0"/>
              </a:spcAft>
              <a:buClrTx/>
              <a:buSzTx/>
              <a:buFont typeface="Arial" charset="0"/>
              <a:buNone/>
              <a:tabLst/>
              <a:defRPr/>
            </a:pPr>
            <a:r>
              <a:rPr lang="en-US" sz="1050" dirty="0" smtClean="0">
                <a:latin typeface="Palatino" charset="0"/>
                <a:ea typeface="Palatino" charset="0"/>
                <a:cs typeface="Palatino" charset="0"/>
              </a:rPr>
              <a:t>Increase in HSP90 expression suggests heightened immune response (preventing proteins from denaturing under high-heat conditions)</a:t>
            </a:r>
          </a:p>
        </p:txBody>
      </p:sp>
      <p:sp>
        <p:nvSpPr>
          <p:cNvPr id="429" name="Rounded Rectangle 428"/>
          <p:cNvSpPr/>
          <p:nvPr/>
        </p:nvSpPr>
        <p:spPr>
          <a:xfrm>
            <a:off x="7137877" y="10398099"/>
            <a:ext cx="3047183" cy="536399"/>
          </a:xfrm>
          <a:prstGeom prst="roundRect">
            <a:avLst/>
          </a:prstGeom>
          <a:solidFill>
            <a:srgbClr val="9AD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24" name="TextBox 423"/>
          <p:cNvSpPr txBox="1"/>
          <p:nvPr/>
        </p:nvSpPr>
        <p:spPr>
          <a:xfrm>
            <a:off x="6988993" y="10407920"/>
            <a:ext cx="3294188" cy="577081"/>
          </a:xfrm>
          <a:prstGeom prst="rect">
            <a:avLst/>
          </a:prstGeom>
          <a:noFill/>
        </p:spPr>
        <p:txBody>
          <a:bodyPr wrap="square" rtlCol="0">
            <a:spAutoFit/>
          </a:bodyPr>
          <a:lstStyle/>
          <a:p>
            <a:pPr marL="91440" marR="0" lvl="0" indent="-171450" algn="ctr" defTabSz="914400" eaLnBrk="1" fontAlgn="auto" latinLnBrk="0" hangingPunct="1">
              <a:lnSpc>
                <a:spcPct val="100000"/>
              </a:lnSpc>
              <a:spcBef>
                <a:spcPts val="0"/>
              </a:spcBef>
              <a:spcAft>
                <a:spcPts val="0"/>
              </a:spcAft>
              <a:buClrTx/>
              <a:buSzTx/>
              <a:buFont typeface="Arial" charset="0"/>
              <a:buNone/>
              <a:tabLst/>
              <a:defRPr/>
            </a:pPr>
            <a:r>
              <a:rPr lang="en-US" sz="1050" dirty="0" smtClean="0">
                <a:latin typeface="Palatino" charset="0"/>
                <a:ea typeface="Palatino" charset="0"/>
                <a:cs typeface="Palatino" charset="0"/>
              </a:rPr>
              <a:t>Decrease in ATP </a:t>
            </a:r>
            <a:r>
              <a:rPr lang="en-US" sz="1050" dirty="0" err="1" smtClean="0">
                <a:latin typeface="Palatino" charset="0"/>
                <a:ea typeface="Palatino" charset="0"/>
                <a:cs typeface="Palatino" charset="0"/>
              </a:rPr>
              <a:t>synthetase</a:t>
            </a:r>
            <a:r>
              <a:rPr lang="en-US" sz="1050" dirty="0" smtClean="0">
                <a:latin typeface="Palatino" charset="0"/>
                <a:ea typeface="Palatino" charset="0"/>
                <a:cs typeface="Palatino" charset="0"/>
              </a:rPr>
              <a:t> expression could indicate shifts in energy demand sensed by the cell. </a:t>
            </a:r>
          </a:p>
        </p:txBody>
      </p:sp>
      <p:sp>
        <p:nvSpPr>
          <p:cNvPr id="430" name="Rounded Rectangle 429"/>
          <p:cNvSpPr/>
          <p:nvPr/>
        </p:nvSpPr>
        <p:spPr>
          <a:xfrm>
            <a:off x="7131608" y="11142196"/>
            <a:ext cx="3047183" cy="53639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25" name="TextBox 424"/>
          <p:cNvSpPr txBox="1"/>
          <p:nvPr/>
        </p:nvSpPr>
        <p:spPr>
          <a:xfrm>
            <a:off x="6899810" y="11125188"/>
            <a:ext cx="3473656" cy="577081"/>
          </a:xfrm>
          <a:prstGeom prst="rect">
            <a:avLst/>
          </a:prstGeom>
          <a:noFill/>
        </p:spPr>
        <p:txBody>
          <a:bodyPr wrap="square" rtlCol="0">
            <a:spAutoFit/>
          </a:bodyPr>
          <a:lstStyle/>
          <a:p>
            <a:pPr marL="91440" marR="0" lvl="0" indent="-171450" algn="ctr" defTabSz="914400" eaLnBrk="1" fontAlgn="auto" latinLnBrk="0" hangingPunct="1">
              <a:lnSpc>
                <a:spcPct val="100000"/>
              </a:lnSpc>
              <a:spcBef>
                <a:spcPts val="0"/>
              </a:spcBef>
              <a:spcAft>
                <a:spcPts val="0"/>
              </a:spcAft>
              <a:buClrTx/>
              <a:buSzTx/>
              <a:buFont typeface="Arial" charset="0"/>
              <a:buNone/>
              <a:tabLst/>
              <a:defRPr/>
            </a:pPr>
            <a:r>
              <a:rPr lang="en-US" sz="1050" dirty="0" smtClean="0">
                <a:latin typeface="Palatino" charset="0"/>
                <a:ea typeface="Palatino" charset="0"/>
                <a:cs typeface="Palatino" charset="0"/>
              </a:rPr>
              <a:t>Increase in HSP90 expression suggests heightened immune response. However, HSP90 expression remains high in control conditions. </a:t>
            </a:r>
          </a:p>
        </p:txBody>
      </p:sp>
      <p:sp>
        <p:nvSpPr>
          <p:cNvPr id="431" name="Rounded Rectangle 430"/>
          <p:cNvSpPr/>
          <p:nvPr/>
        </p:nvSpPr>
        <p:spPr>
          <a:xfrm>
            <a:off x="7131608" y="11766919"/>
            <a:ext cx="3047183" cy="536399"/>
          </a:xfrm>
          <a:prstGeom prst="roundRect">
            <a:avLst/>
          </a:prstGeom>
          <a:solidFill>
            <a:srgbClr val="9AD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23" name="TextBox 422"/>
          <p:cNvSpPr txBox="1"/>
          <p:nvPr/>
        </p:nvSpPr>
        <p:spPr>
          <a:xfrm>
            <a:off x="7052631" y="11771839"/>
            <a:ext cx="3213613" cy="577081"/>
          </a:xfrm>
          <a:prstGeom prst="rect">
            <a:avLst/>
          </a:prstGeom>
          <a:noFill/>
        </p:spPr>
        <p:txBody>
          <a:bodyPr wrap="square" rtlCol="0">
            <a:spAutoFit/>
          </a:bodyPr>
          <a:lstStyle/>
          <a:p>
            <a:pPr marL="91440" marR="0" lvl="0" indent="-171450" algn="ctr" defTabSz="914400" eaLnBrk="1" fontAlgn="auto" latinLnBrk="0" hangingPunct="1">
              <a:lnSpc>
                <a:spcPct val="100000"/>
              </a:lnSpc>
              <a:spcBef>
                <a:spcPts val="0"/>
              </a:spcBef>
              <a:spcAft>
                <a:spcPts val="0"/>
              </a:spcAft>
              <a:buClrTx/>
              <a:buSzTx/>
              <a:buFont typeface="Arial" charset="0"/>
              <a:buNone/>
              <a:tabLst/>
              <a:defRPr/>
            </a:pPr>
            <a:r>
              <a:rPr lang="en-US" sz="1050" dirty="0" smtClean="0">
                <a:latin typeface="Palatino" charset="0"/>
                <a:ea typeface="Palatino" charset="0"/>
                <a:cs typeface="Palatino" charset="0"/>
              </a:rPr>
              <a:t>Decrease in ATP </a:t>
            </a:r>
            <a:r>
              <a:rPr lang="en-US" sz="1050" dirty="0" err="1" smtClean="0">
                <a:latin typeface="Palatino" charset="0"/>
                <a:ea typeface="Palatino" charset="0"/>
                <a:cs typeface="Palatino" charset="0"/>
              </a:rPr>
              <a:t>synthetase</a:t>
            </a:r>
            <a:r>
              <a:rPr lang="en-US" sz="1050" dirty="0" smtClean="0">
                <a:latin typeface="Palatino" charset="0"/>
                <a:ea typeface="Palatino" charset="0"/>
                <a:cs typeface="Palatino" charset="0"/>
              </a:rPr>
              <a:t> expression could indicate shifts in energy demand sensed by the cell. </a:t>
            </a:r>
          </a:p>
        </p:txBody>
      </p:sp>
      <p:grpSp>
        <p:nvGrpSpPr>
          <p:cNvPr id="432" name="Group 431"/>
          <p:cNvGrpSpPr/>
          <p:nvPr/>
        </p:nvGrpSpPr>
        <p:grpSpPr>
          <a:xfrm>
            <a:off x="10448197" y="9931027"/>
            <a:ext cx="810301" cy="876061"/>
            <a:chOff x="7157084" y="12302344"/>
            <a:chExt cx="810301" cy="876061"/>
          </a:xfrm>
        </p:grpSpPr>
        <p:sp>
          <p:nvSpPr>
            <p:cNvPr id="433" name="Rounded Rectangle 432"/>
            <p:cNvSpPr/>
            <p:nvPr/>
          </p:nvSpPr>
          <p:spPr>
            <a:xfrm>
              <a:off x="7157084" y="12302344"/>
              <a:ext cx="788792" cy="87606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34" name="TextBox 433"/>
            <p:cNvSpPr txBox="1"/>
            <p:nvPr/>
          </p:nvSpPr>
          <p:spPr>
            <a:xfrm>
              <a:off x="7183691" y="12326044"/>
              <a:ext cx="783694" cy="276999"/>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200" b="1" dirty="0" smtClean="0">
                  <a:latin typeface="Palatino" charset="0"/>
                  <a:ea typeface="Palatino" charset="0"/>
                  <a:cs typeface="Palatino" charset="0"/>
                </a:rPr>
                <a:t>Diploid</a:t>
              </a:r>
            </a:p>
          </p:txBody>
        </p:sp>
        <p:pic>
          <p:nvPicPr>
            <p:cNvPr id="435" name="Picture 43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254079" y="12579584"/>
              <a:ext cx="576947" cy="548099"/>
            </a:xfrm>
            <a:prstGeom prst="rect">
              <a:avLst/>
            </a:prstGeom>
          </p:spPr>
        </p:pic>
      </p:grpSp>
      <p:grpSp>
        <p:nvGrpSpPr>
          <p:cNvPr id="436" name="Group 435"/>
          <p:cNvGrpSpPr/>
          <p:nvPr/>
        </p:nvGrpSpPr>
        <p:grpSpPr>
          <a:xfrm>
            <a:off x="10443931" y="11396298"/>
            <a:ext cx="818828" cy="902760"/>
            <a:chOff x="6203835" y="10753380"/>
            <a:chExt cx="818828" cy="902760"/>
          </a:xfrm>
        </p:grpSpPr>
        <p:sp>
          <p:nvSpPr>
            <p:cNvPr id="437" name="Rounded Rectangle 436"/>
            <p:cNvSpPr/>
            <p:nvPr/>
          </p:nvSpPr>
          <p:spPr>
            <a:xfrm>
              <a:off x="6203835" y="10753380"/>
              <a:ext cx="788792" cy="87782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38" name="TextBox 437"/>
            <p:cNvSpPr txBox="1"/>
            <p:nvPr/>
          </p:nvSpPr>
          <p:spPr>
            <a:xfrm>
              <a:off x="6205283" y="10795872"/>
              <a:ext cx="817380" cy="276999"/>
            </a:xfrm>
            <a:prstGeom prst="rect">
              <a:avLst/>
            </a:prstGeom>
            <a:noFill/>
          </p:spPr>
          <p:txBody>
            <a:bodyPr wrap="square" rtlCol="0">
              <a:spAutoFit/>
            </a:bodyPr>
            <a:lstStyle/>
            <a:p>
              <a:pPr marL="91440" marR="0" lvl="0" indent="-171450" defTabSz="914400" eaLnBrk="1" fontAlgn="auto" latinLnBrk="0" hangingPunct="1">
                <a:lnSpc>
                  <a:spcPct val="100000"/>
                </a:lnSpc>
                <a:spcBef>
                  <a:spcPts val="0"/>
                </a:spcBef>
                <a:spcAft>
                  <a:spcPts val="0"/>
                </a:spcAft>
                <a:buClrTx/>
                <a:buSzTx/>
                <a:buFont typeface="Arial" charset="0"/>
                <a:buNone/>
                <a:tabLst/>
                <a:defRPr/>
              </a:pPr>
              <a:r>
                <a:rPr lang="en-US" sz="1200" b="1" dirty="0" smtClean="0">
                  <a:latin typeface="Palatino" charset="0"/>
                  <a:ea typeface="Palatino" charset="0"/>
                  <a:cs typeface="Palatino" charset="0"/>
                </a:rPr>
                <a:t>Triploid</a:t>
              </a:r>
            </a:p>
          </p:txBody>
        </p:sp>
        <p:pic>
          <p:nvPicPr>
            <p:cNvPr id="439" name="Picture 43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21059" y="11028274"/>
              <a:ext cx="543346" cy="627866"/>
            </a:xfrm>
            <a:prstGeom prst="rect">
              <a:avLst/>
            </a:prstGeom>
          </p:spPr>
        </p:pic>
      </p:grpSp>
      <p:sp>
        <p:nvSpPr>
          <p:cNvPr id="440" name="TextBox 439"/>
          <p:cNvSpPr txBox="1"/>
          <p:nvPr/>
        </p:nvSpPr>
        <p:spPr>
          <a:xfrm>
            <a:off x="11537582" y="10095214"/>
            <a:ext cx="2091497" cy="577081"/>
          </a:xfrm>
          <a:prstGeom prst="rect">
            <a:avLst/>
          </a:prstGeom>
          <a:noFill/>
        </p:spPr>
        <p:txBody>
          <a:bodyPr wrap="square" rtlCol="0">
            <a:spAutoFit/>
          </a:bodyPr>
          <a:lstStyle/>
          <a:p>
            <a:pPr marL="91440" marR="0" lvl="0" indent="-171450" algn="ctr" defTabSz="914400" eaLnBrk="1" fontAlgn="auto" latinLnBrk="0" hangingPunct="1">
              <a:lnSpc>
                <a:spcPct val="100000"/>
              </a:lnSpc>
              <a:spcBef>
                <a:spcPts val="0"/>
              </a:spcBef>
              <a:spcAft>
                <a:spcPts val="0"/>
              </a:spcAft>
              <a:buClrTx/>
              <a:buSzTx/>
              <a:buFont typeface="Arial" charset="0"/>
              <a:buNone/>
              <a:tabLst/>
              <a:defRPr/>
            </a:pPr>
            <a:r>
              <a:rPr lang="en-US" sz="1050" dirty="0" smtClean="0">
                <a:latin typeface="Palatino" charset="0"/>
                <a:ea typeface="Palatino" charset="0"/>
                <a:cs typeface="Palatino" charset="0"/>
              </a:rPr>
              <a:t>Increase in HATHaP2 expression suggests histone acetylation response to stress. </a:t>
            </a:r>
          </a:p>
        </p:txBody>
      </p:sp>
      <p:sp>
        <p:nvSpPr>
          <p:cNvPr id="441" name="Rounded Rectangle 440"/>
          <p:cNvSpPr/>
          <p:nvPr/>
        </p:nvSpPr>
        <p:spPr>
          <a:xfrm>
            <a:off x="11695425" y="11385906"/>
            <a:ext cx="1853162" cy="87782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42" name="TextBox 441"/>
          <p:cNvSpPr txBox="1"/>
          <p:nvPr/>
        </p:nvSpPr>
        <p:spPr>
          <a:xfrm>
            <a:off x="11553564" y="11542481"/>
            <a:ext cx="2091497" cy="577081"/>
          </a:xfrm>
          <a:prstGeom prst="rect">
            <a:avLst/>
          </a:prstGeom>
          <a:noFill/>
        </p:spPr>
        <p:txBody>
          <a:bodyPr wrap="square" rtlCol="0">
            <a:spAutoFit/>
          </a:bodyPr>
          <a:lstStyle/>
          <a:p>
            <a:pPr marL="91440" marR="0" lvl="0" indent="-171450" algn="ctr" defTabSz="914400" eaLnBrk="1" fontAlgn="auto" latinLnBrk="0" hangingPunct="1">
              <a:lnSpc>
                <a:spcPct val="100000"/>
              </a:lnSpc>
              <a:spcBef>
                <a:spcPts val="0"/>
              </a:spcBef>
              <a:spcAft>
                <a:spcPts val="0"/>
              </a:spcAft>
              <a:buClrTx/>
              <a:buSzTx/>
              <a:buFont typeface="Arial" charset="0"/>
              <a:buNone/>
              <a:tabLst/>
              <a:defRPr/>
            </a:pPr>
            <a:r>
              <a:rPr lang="en-US" sz="1050" dirty="0" smtClean="0">
                <a:latin typeface="Palatino" charset="0"/>
                <a:ea typeface="Palatino" charset="0"/>
                <a:cs typeface="Palatino" charset="0"/>
              </a:rPr>
              <a:t>Increase </a:t>
            </a:r>
            <a:r>
              <a:rPr lang="en-US" sz="1050" smtClean="0">
                <a:latin typeface="Palatino" charset="0"/>
                <a:ea typeface="Palatino" charset="0"/>
                <a:cs typeface="Palatino" charset="0"/>
              </a:rPr>
              <a:t>in HATHaP2 </a:t>
            </a:r>
            <a:r>
              <a:rPr lang="en-US" sz="1050" dirty="0" smtClean="0">
                <a:latin typeface="Palatino" charset="0"/>
                <a:ea typeface="Palatino" charset="0"/>
                <a:cs typeface="Palatino" charset="0"/>
              </a:rPr>
              <a:t>expression </a:t>
            </a:r>
            <a:r>
              <a:rPr lang="en-US" sz="1050" smtClean="0">
                <a:latin typeface="Palatino" charset="0"/>
                <a:ea typeface="Palatino" charset="0"/>
                <a:cs typeface="Palatino" charset="0"/>
              </a:rPr>
              <a:t>suggests histone acetylation response to stress. </a:t>
            </a:r>
            <a:endParaRPr lang="en-US" sz="1050" dirty="0" smtClean="0">
              <a:latin typeface="Palatino" charset="0"/>
              <a:ea typeface="Palatino" charset="0"/>
              <a:cs typeface="Palatino" charset="0"/>
            </a:endParaRPr>
          </a:p>
        </p:txBody>
      </p:sp>
      <p:sp>
        <p:nvSpPr>
          <p:cNvPr id="443" name="Right Arrow 442"/>
          <p:cNvSpPr/>
          <p:nvPr/>
        </p:nvSpPr>
        <p:spPr>
          <a:xfrm rot="19888865" flipV="1">
            <a:off x="6578827" y="10275028"/>
            <a:ext cx="516052" cy="176981"/>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44" name="Right Arrow 443"/>
          <p:cNvSpPr/>
          <p:nvPr/>
        </p:nvSpPr>
        <p:spPr>
          <a:xfrm rot="1643505">
            <a:off x="6597438" y="10624505"/>
            <a:ext cx="524199" cy="198340"/>
          </a:xfrm>
          <a:prstGeom prst="rightArrow">
            <a:avLst/>
          </a:prstGeom>
          <a:solidFill>
            <a:srgbClr val="9AD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46" name="Right Arrow 445"/>
          <p:cNvSpPr/>
          <p:nvPr/>
        </p:nvSpPr>
        <p:spPr>
          <a:xfrm>
            <a:off x="11281249" y="10269499"/>
            <a:ext cx="401157" cy="198340"/>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47" name="Right Arrow 446"/>
          <p:cNvSpPr/>
          <p:nvPr/>
        </p:nvSpPr>
        <p:spPr>
          <a:xfrm>
            <a:off x="11276347" y="11731851"/>
            <a:ext cx="401157" cy="198340"/>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77"/>
          </a:p>
        </p:txBody>
      </p:sp>
      <p:sp>
        <p:nvSpPr>
          <p:cNvPr id="448" name="TextBox 447"/>
          <p:cNvSpPr txBox="1"/>
          <p:nvPr/>
        </p:nvSpPr>
        <p:spPr>
          <a:xfrm>
            <a:off x="16473590" y="19489830"/>
            <a:ext cx="1091236" cy="563231"/>
          </a:xfrm>
          <a:prstGeom prst="rect">
            <a:avLst/>
          </a:prstGeom>
          <a:noFill/>
        </p:spPr>
        <p:txBody>
          <a:bodyPr wrap="square" rtlCol="0">
            <a:spAutoFit/>
          </a:bodyPr>
          <a:lstStyle/>
          <a:p>
            <a:pPr algn="ctr"/>
            <a:r>
              <a:rPr lang="en-US" sz="1020" smtClean="0">
                <a:latin typeface="Palatino" charset="0"/>
                <a:ea typeface="Palatino" charset="0"/>
                <a:cs typeface="Palatino" charset="0"/>
              </a:rPr>
              <a:t>Changes in DNA methylation</a:t>
            </a:r>
            <a:endParaRPr lang="en-US" sz="1020" dirty="0">
              <a:latin typeface="Palatino" charset="0"/>
              <a:ea typeface="Palatino" charset="0"/>
              <a:cs typeface="Palatino" charset="0"/>
            </a:endParaRPr>
          </a:p>
        </p:txBody>
      </p:sp>
    </p:spTree>
    <p:extLst>
      <p:ext uri="{BB962C8B-B14F-4D97-AF65-F5344CB8AC3E}">
        <p14:creationId xmlns:p14="http://schemas.microsoft.com/office/powerpoint/2010/main" val="525977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53115</TotalTime>
  <Words>2030</Words>
  <Application>Microsoft Macintosh PowerPoint</Application>
  <PresentationFormat>Custom</PresentationFormat>
  <Paragraphs>251</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Characterization of Epigenetic and Subcellular Responses to Desiccation/Heat-Stress Exposure in Diploid and Triploid Pacific Oysters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 Viens</dc:creator>
  <cp:lastModifiedBy>Steven Roberts</cp:lastModifiedBy>
  <cp:revision>519</cp:revision>
  <dcterms:created xsi:type="dcterms:W3CDTF">2013-01-28T22:40:39Z</dcterms:created>
  <dcterms:modified xsi:type="dcterms:W3CDTF">2019-03-20T15:35:14Z</dcterms:modified>
</cp:coreProperties>
</file>