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6881813" cy="92964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BCF"/>
    <a:srgbClr val="203CCA"/>
    <a:srgbClr val="1B0666"/>
    <a:srgbClr val="3723AD"/>
    <a:srgbClr val="821A08"/>
    <a:srgbClr val="45A640"/>
    <a:srgbClr val="F7A14B"/>
    <a:srgbClr val="4A9C54"/>
    <a:srgbClr val="4B9B69"/>
    <a:srgbClr val="3DA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9"/>
    <p:restoredTop sz="94660"/>
  </p:normalViewPr>
  <p:slideViewPr>
    <p:cSldViewPr>
      <p:cViewPr>
        <p:scale>
          <a:sx n="30" d="100"/>
          <a:sy n="30" d="100"/>
        </p:scale>
        <p:origin x="264" y="48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2"/>
            <a:ext cx="23044150" cy="11217275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1757363"/>
            <a:ext cx="7407275" cy="37450712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1757363"/>
            <a:ext cx="22069425" cy="37450712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0" y="10240963"/>
            <a:ext cx="14738350" cy="28967112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0240963"/>
            <a:ext cx="14738350" cy="28967112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0" y="1757363"/>
            <a:ext cx="29629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0" y="10240963"/>
            <a:ext cx="29629100" cy="289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39970075"/>
            <a:ext cx="768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389438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70075"/>
            <a:ext cx="10426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389438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70075"/>
            <a:ext cx="768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389438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9245600" y="21945600"/>
            <a:ext cx="15367000" cy="15621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26797000" y="21945600"/>
            <a:ext cx="15367000" cy="15621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0" y="44399200"/>
            <a:ext cx="32918400" cy="1518429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782" smtId="4294967295">
                <a:solidFill>
                  <a:srgbClr val="808080"/>
                </a:solidFill>
              </a:rPr>
              <a:t>Template ID: simplestructure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4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644650" indent="-164465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7113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681913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57439" y="933332"/>
            <a:ext cx="29260800" cy="3200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</a:ln>
        </p:spPr>
        <p:txBody>
          <a:bodyPr lIns="182880" tIns="91440" rIns="182880" bIns="91440" anchor="ctr"/>
          <a:lstStyle>
            <a:defPPr>
              <a:defRPr kern="1200" smtId="4294967295"/>
            </a:defPPr>
          </a:lstStyle>
          <a:p>
            <a:pPr defTabSz="4389438"/>
            <a:r>
              <a:rPr lang="en-US" sz="8500" b="1" spc="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‘Skeletal Maturation’ vs. ‘Critical Fat’</a:t>
            </a:r>
          </a:p>
          <a:p>
            <a:pPr defTabSz="4389438"/>
            <a:r>
              <a:rPr lang="en-US" sz="5600" b="1" spc="300" dirty="0">
                <a:solidFill>
                  <a:schemeClr val="bg1"/>
                </a:solidFill>
                <a:latin typeface="Gill Sans MT" panose="020B0502020104020203" pitchFamily="34" charset="0"/>
              </a:rPr>
              <a:t>P</a:t>
            </a:r>
            <a:r>
              <a:rPr lang="en-US" sz="5600" b="1" spc="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ubertal development in Qom girls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875046" y="6736569"/>
            <a:ext cx="914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80010" rIns="160020" bIns="80010" anchor="ctr"/>
          <a:lstStyle>
            <a:defPPr>
              <a:defRPr kern="1200" smtId="4294967295"/>
            </a:defPPr>
          </a:lstStyle>
          <a:p>
            <a:pPr defTabSz="4389438"/>
            <a:r>
              <a:rPr lang="en-US" sz="5600" b="1" dirty="0" smtClean="0">
                <a:latin typeface="Gill Sans MT" panose="020B0502020104020203" pitchFamily="34" charset="0"/>
              </a:rPr>
              <a:t>Background</a:t>
            </a:r>
            <a:endParaRPr lang="en-US" sz="5600" b="1" dirty="0">
              <a:latin typeface="Gill Sans MT" panose="020B0502020104020203" pitchFamily="34" charset="0"/>
            </a:endParaRPr>
          </a:p>
        </p:txBody>
      </p:sp>
      <p:sp>
        <p:nvSpPr>
          <p:cNvPr id="3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437" y="4133732"/>
            <a:ext cx="22410133" cy="1908215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defTabSz="4389438"/>
            <a:r>
              <a:rPr lang="en-US" sz="4800" b="1" spc="300" dirty="0">
                <a:latin typeface="Gill Sans MT" panose="020B0502020104020203" pitchFamily="34" charset="0"/>
              </a:rPr>
              <a:t>Melanie </a:t>
            </a:r>
            <a:r>
              <a:rPr lang="en-US" sz="4800" b="1" spc="300" dirty="0" smtClean="0">
                <a:latin typeface="Gill Sans MT" panose="020B0502020104020203" pitchFamily="34" charset="0"/>
              </a:rPr>
              <a:t>Martin</a:t>
            </a:r>
            <a:r>
              <a:rPr lang="en-US" sz="4800" b="1" spc="300" baseline="30000" dirty="0" smtClean="0">
                <a:latin typeface="Gill Sans MT" panose="020B0502020104020203" pitchFamily="34" charset="0"/>
              </a:rPr>
              <a:t>1</a:t>
            </a:r>
            <a:r>
              <a:rPr lang="en-US" sz="4800" b="1" spc="300" dirty="0" smtClean="0">
                <a:latin typeface="Gill Sans MT" panose="020B0502020104020203" pitchFamily="34" charset="0"/>
              </a:rPr>
              <a:t> &amp; Claudia Valeggia</a:t>
            </a:r>
            <a:r>
              <a:rPr lang="en-US" sz="4800" b="1" spc="300" baseline="30000" dirty="0">
                <a:latin typeface="Gill Sans MT" panose="020B0502020104020203" pitchFamily="34" charset="0"/>
              </a:rPr>
              <a:t>1</a:t>
            </a:r>
            <a:r>
              <a:rPr lang="en-US" sz="4800" b="1" spc="300" dirty="0" smtClean="0">
                <a:latin typeface="Gill Sans MT" panose="020B0502020104020203" pitchFamily="34" charset="0"/>
              </a:rPr>
              <a:t>                                                </a:t>
            </a:r>
            <a:r>
              <a:rPr lang="en-US" sz="3200" b="1" spc="300" baseline="30000" dirty="0" smtClean="0">
                <a:latin typeface="Gill Sans MT" panose="020B0502020104020203" pitchFamily="34" charset="0"/>
              </a:rPr>
              <a:t>1</a:t>
            </a:r>
            <a:r>
              <a:rPr lang="en-US" sz="3200" b="1" spc="300" dirty="0" smtClean="0">
                <a:latin typeface="Gill Sans MT" panose="020B0502020104020203" pitchFamily="34" charset="0"/>
              </a:rPr>
              <a:t>Yale University Dept. of Anthropology (melanie.martin@yale.edu, claudia.valeggia@yale.edu)</a:t>
            </a:r>
          </a:p>
          <a:p>
            <a:pPr defTabSz="4389438"/>
            <a:endParaRPr lang="en-US" sz="3200" b="1" spc="300" dirty="0" smtClean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851" y="42230667"/>
            <a:ext cx="2407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600" b="1" dirty="0">
                <a:latin typeface="Gill Sans MT" panose="020B0502020104020203" pitchFamily="34" charset="0"/>
              </a:rPr>
              <a:t>Funding provided by the </a:t>
            </a:r>
            <a:r>
              <a:rPr lang="en-US" sz="4600" b="1" dirty="0" smtClean="0">
                <a:latin typeface="Gill Sans MT" panose="020B0502020104020203" pitchFamily="34" charset="0"/>
              </a:rPr>
              <a:t>National Science Foundation BCS-0952264</a:t>
            </a:r>
            <a:endParaRPr lang="en-US" sz="4600" b="1" dirty="0">
              <a:latin typeface="Gill Sans MT" panose="020B0502020104020203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2207241" y="6736569"/>
            <a:ext cx="10058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80010" rIns="91440" bIns="80010" anchor="ctr"/>
          <a:lstStyle>
            <a:defPPr>
              <a:defRPr kern="1200" smtId="4294967295"/>
            </a:defPPr>
          </a:lstStyle>
          <a:p>
            <a:pPr defTabSz="4389438"/>
            <a:r>
              <a:rPr lang="en-US" sz="5600" b="1" dirty="0" smtClean="0">
                <a:latin typeface="Gill Sans MT" panose="020B0502020104020203" pitchFamily="34" charset="0"/>
              </a:rPr>
              <a:t>Results</a:t>
            </a:r>
            <a:endParaRPr lang="en-US" sz="5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046" y="7904801"/>
            <a:ext cx="9601200" cy="9910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Pelvic dimensions and fat stores are distinct in human females relative to other primates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1,2</a:t>
            </a:r>
            <a:r>
              <a:rPr lang="en-US" sz="3200" dirty="0" smtClean="0">
                <a:latin typeface="Gill Sans MT" panose="020B0502020104020203" pitchFamily="34" charset="0"/>
              </a:rPr>
              <a:t>. Both skeletal growth and adiposity are influenced by energy availability and have been posited to mediate variation in pubertal development—i.e. the “skeletal maturation” vs. “critical fat threshold” hypotheses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3,4,5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Gill Sans MT" panose="020B0502020104020203" pitchFamily="34" charset="0"/>
              </a:rPr>
              <a:t>Hypothesis</a:t>
            </a:r>
            <a:r>
              <a:rPr lang="en-US" sz="3200" i="1" dirty="0" smtClean="0">
                <a:latin typeface="Gill Sans MT" panose="020B0502020104020203" pitchFamily="34" charset="0"/>
              </a:rPr>
              <a:t>: Reproductive maturation should be </a:t>
            </a:r>
            <a:r>
              <a:rPr lang="en-US" sz="3200" i="1" dirty="0">
                <a:latin typeface="Gill Sans MT" panose="020B0502020104020203" pitchFamily="34" charset="0"/>
              </a:rPr>
              <a:t>more strongly attuned to structural status than fat </a:t>
            </a:r>
            <a:r>
              <a:rPr lang="en-US" sz="3200" i="1" dirty="0" smtClean="0">
                <a:latin typeface="Gill Sans MT" panose="020B0502020104020203" pitchFamily="34" charset="0"/>
              </a:rPr>
              <a:t>accumulation, given </a:t>
            </a:r>
            <a:r>
              <a:rPr lang="en-US" sz="3200" i="1" dirty="0" err="1" smtClean="0">
                <a:latin typeface="Gill Sans MT" panose="020B0502020104020203" pitchFamily="34" charset="0"/>
              </a:rPr>
              <a:t>cephalopelvic</a:t>
            </a:r>
            <a:r>
              <a:rPr lang="en-US" sz="3200" i="1" dirty="0" smtClean="0">
                <a:latin typeface="Gill Sans MT" panose="020B0502020104020203" pitchFamily="34" charset="0"/>
              </a:rPr>
              <a:t> constraints and greater sensitivity of body fat to short term fluctuations in energetic conditions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The Qom (Toba) are an indigenous </a:t>
            </a:r>
            <a:r>
              <a:rPr lang="en-US" sz="3200" dirty="0" err="1" smtClean="0">
                <a:latin typeface="Gill Sans MT" panose="020B0502020104020203" pitchFamily="34" charset="0"/>
              </a:rPr>
              <a:t>Chacoan</a:t>
            </a:r>
            <a:r>
              <a:rPr lang="en-US" sz="3200" dirty="0" smtClean="0">
                <a:latin typeface="Gill Sans MT" panose="020B0502020104020203" pitchFamily="34" charset="0"/>
              </a:rPr>
              <a:t> population of South America. They exhibit relatively large adult body sizes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6</a:t>
            </a:r>
            <a:r>
              <a:rPr lang="en-US" sz="3200" dirty="0" smtClean="0">
                <a:latin typeface="Gill Sans MT" panose="020B0502020104020203" pitchFamily="34" charset="0"/>
              </a:rPr>
              <a:t> and high infant adiposity, the latter which may facilitate rapid growth and </a:t>
            </a:r>
            <a:r>
              <a:rPr lang="en-US" sz="3200" dirty="0" smtClean="0">
                <a:latin typeface="Gill Sans MT" panose="020B0502020104020203" pitchFamily="34" charset="0"/>
              </a:rPr>
              <a:t>maturation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7</a:t>
            </a:r>
            <a:r>
              <a:rPr lang="en-US" sz="3200" dirty="0" smtClean="0">
                <a:latin typeface="Gill Sans MT" panose="020B0502020104020203" pitchFamily="34" charset="0"/>
              </a:rPr>
              <a:t>. The </a:t>
            </a:r>
            <a:r>
              <a:rPr lang="en-US" sz="3200" dirty="0" smtClean="0">
                <a:latin typeface="Gill Sans MT" panose="020B0502020104020203" pitchFamily="34" charset="0"/>
              </a:rPr>
              <a:t>average age at first birth is 16 years</a:t>
            </a:r>
            <a:r>
              <a:rPr lang="en-US" sz="3200" baseline="30000" dirty="0">
                <a:latin typeface="Gill Sans MT" panose="020B0502020104020203" pitchFamily="34" charset="0"/>
              </a:rPr>
              <a:t>8</a:t>
            </a:r>
            <a:r>
              <a:rPr lang="en-US" sz="3200" dirty="0" smtClean="0">
                <a:latin typeface="Gill Sans MT" panose="020B0502020104020203" pitchFamily="34" charset="0"/>
              </a:rPr>
              <a:t>.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The Chaco Area Reproductive Ecology (CARE) program has been studying health, culture, life history transitions, and effects of market integration among Qom populations in Argentina since 1997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1343068" y="39375667"/>
            <a:ext cx="20612304" cy="17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82296" rIns="91440" bIns="80010">
            <a:spAutoFit/>
          </a:bodyPr>
          <a:lstStyle>
            <a:defPPr>
              <a:defRPr kern="1200" smtId="4294967295"/>
            </a:defPPr>
            <a:lvl1pPr defTabSz="4389438" eaLnBrk="0" hangingPunct="0">
              <a:defRPr sz="3500">
                <a:solidFill>
                  <a:schemeClr val="tx1"/>
                </a:solidFill>
                <a:latin typeface="Arial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 smtClean="0">
                <a:latin typeface="Gill Sans MT" panose="020B0502020104020203" pitchFamily="34" charset="0"/>
              </a:rPr>
              <a:t>REFERENCES: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1</a:t>
            </a:r>
            <a:r>
              <a:rPr lang="en-US" sz="2600" dirty="0" smtClean="0">
                <a:latin typeface="Gill Sans MT" panose="020B0502020104020203" pitchFamily="34" charset="0"/>
              </a:rPr>
              <a:t>Lavelle M (1995) </a:t>
            </a:r>
            <a:r>
              <a:rPr lang="en-US" sz="2600" i="1" dirty="0" smtClean="0">
                <a:latin typeface="Gill Sans MT" panose="020B0502020104020203" pitchFamily="34" charset="0"/>
              </a:rPr>
              <a:t>Am J Phys </a:t>
            </a:r>
            <a:r>
              <a:rPr lang="en-US" sz="2600" i="1" dirty="0" err="1" smtClean="0">
                <a:latin typeface="Gill Sans MT" panose="020B0502020104020203" pitchFamily="34" charset="0"/>
              </a:rPr>
              <a:t>Anthropol</a:t>
            </a:r>
            <a:r>
              <a:rPr lang="en-US" sz="2600" i="1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98:59-72; 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2.</a:t>
            </a:r>
            <a:r>
              <a:rPr lang="en-US" sz="2600" dirty="0" smtClean="0">
                <a:latin typeface="Gill Sans MT" panose="020B0502020104020203" pitchFamily="34" charset="0"/>
              </a:rPr>
              <a:t>McFarland R (1997) in </a:t>
            </a:r>
            <a:r>
              <a:rPr lang="en-US" sz="2600" dirty="0" err="1" smtClean="0">
                <a:latin typeface="Gill Sans MT" panose="020B0502020104020203" pitchFamily="34" charset="0"/>
              </a:rPr>
              <a:t>Morbeck</a:t>
            </a:r>
            <a:r>
              <a:rPr lang="en-US" sz="2600" dirty="0" smtClean="0">
                <a:latin typeface="Gill Sans MT" panose="020B0502020104020203" pitchFamily="34" charset="0"/>
              </a:rPr>
              <a:t> et al., ed., pp163-75, Princeton: Princeton University Press;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3</a:t>
            </a:r>
            <a:r>
              <a:rPr lang="en-US" sz="2600" dirty="0" smtClean="0">
                <a:latin typeface="Gill Sans MT" panose="020B0502020104020203" pitchFamily="34" charset="0"/>
              </a:rPr>
              <a:t>Ellison PT (1982) </a:t>
            </a:r>
            <a:r>
              <a:rPr lang="en-US" sz="2600" i="1" dirty="0" smtClean="0">
                <a:latin typeface="Gill Sans MT" panose="020B0502020104020203" pitchFamily="34" charset="0"/>
              </a:rPr>
              <a:t>Hum </a:t>
            </a:r>
            <a:r>
              <a:rPr lang="en-US" sz="2600" i="1" dirty="0" err="1" smtClean="0">
                <a:latin typeface="Gill Sans MT" panose="020B0502020104020203" pitchFamily="34" charset="0"/>
              </a:rPr>
              <a:t>Biol</a:t>
            </a:r>
            <a:r>
              <a:rPr lang="en-US" sz="2600" i="1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54:269-281;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 4 </a:t>
            </a:r>
            <a:r>
              <a:rPr lang="en-US" sz="2600" dirty="0" smtClean="0">
                <a:latin typeface="Gill Sans MT" panose="020B0502020104020203" pitchFamily="34" charset="0"/>
              </a:rPr>
              <a:t>Ellison PT (2001) Cambridge: Harvard University Press;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5</a:t>
            </a:r>
            <a:r>
              <a:rPr lang="en-US" sz="2600" dirty="0" smtClean="0">
                <a:latin typeface="Gill Sans MT" panose="020B0502020104020203" pitchFamily="34" charset="0"/>
              </a:rPr>
              <a:t>Frisch RE, </a:t>
            </a:r>
            <a:r>
              <a:rPr lang="en-US" sz="2600" dirty="0" err="1" smtClean="0">
                <a:latin typeface="Gill Sans MT" panose="020B0502020104020203" pitchFamily="34" charset="0"/>
              </a:rPr>
              <a:t>Revelle</a:t>
            </a:r>
            <a:r>
              <a:rPr lang="en-US" sz="2600" dirty="0" smtClean="0">
                <a:latin typeface="Gill Sans MT" panose="020B0502020104020203" pitchFamily="34" charset="0"/>
              </a:rPr>
              <a:t> R (1970) </a:t>
            </a:r>
            <a:r>
              <a:rPr lang="en-US" sz="2600" i="1" dirty="0" smtClean="0">
                <a:latin typeface="Gill Sans MT" panose="020B0502020104020203" pitchFamily="34" charset="0"/>
              </a:rPr>
              <a:t>Science</a:t>
            </a:r>
            <a:r>
              <a:rPr lang="en-US" sz="2600" dirty="0" smtClean="0">
                <a:latin typeface="Gill Sans MT" panose="020B0502020104020203" pitchFamily="34" charset="0"/>
              </a:rPr>
              <a:t> 169:397-9;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  6</a:t>
            </a:r>
            <a:r>
              <a:rPr lang="en-US" sz="2600" dirty="0" smtClean="0">
                <a:latin typeface="Gill Sans MT" panose="020B0502020104020203" pitchFamily="34" charset="0"/>
              </a:rPr>
              <a:t>Walker R et al.  (2005) </a:t>
            </a:r>
            <a:r>
              <a:rPr lang="en-US" sz="2600" i="1" dirty="0" smtClean="0">
                <a:latin typeface="Gill Sans MT" panose="020B0502020104020203" pitchFamily="34" charset="0"/>
              </a:rPr>
              <a:t>Am J Hum Bio </a:t>
            </a:r>
            <a:r>
              <a:rPr lang="en-US" sz="2600" dirty="0" smtClean="0">
                <a:latin typeface="Gill Sans MT" panose="020B0502020104020203" pitchFamily="34" charset="0"/>
              </a:rPr>
              <a:t>311: 295-311</a:t>
            </a:r>
            <a:r>
              <a:rPr lang="en-US" sz="2600" i="1" dirty="0" smtClean="0">
                <a:latin typeface="Gill Sans MT" panose="020B0502020104020203" pitchFamily="34" charset="0"/>
              </a:rPr>
              <a:t>; </a:t>
            </a:r>
            <a:r>
              <a:rPr lang="en-US" sz="2600" i="1" baseline="30000" dirty="0" smtClean="0">
                <a:latin typeface="Gill Sans MT" panose="020B0502020104020203" pitchFamily="34" charset="0"/>
              </a:rPr>
              <a:t>7</a:t>
            </a:r>
            <a:r>
              <a:rPr lang="en-US" sz="2600" dirty="0" smtClean="0">
                <a:latin typeface="Gill Sans MT" panose="020B0502020104020203" pitchFamily="34" charset="0"/>
              </a:rPr>
              <a:t>Alfonso-Durruty MP,  Valeggia CR (2016) </a:t>
            </a:r>
            <a:r>
              <a:rPr lang="en-US" sz="2600" i="1" dirty="0" smtClean="0">
                <a:latin typeface="Gill Sans MT" panose="020B0502020104020203" pitchFamily="34" charset="0"/>
              </a:rPr>
              <a:t>Am J Hum </a:t>
            </a:r>
            <a:r>
              <a:rPr lang="en-US" sz="2600" i="1" dirty="0" err="1" smtClean="0">
                <a:latin typeface="Gill Sans MT" panose="020B0502020104020203" pitchFamily="34" charset="0"/>
              </a:rPr>
              <a:t>Biol</a:t>
            </a:r>
            <a:r>
              <a:rPr lang="en-US" sz="2600" i="1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28: 895-904; 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8. </a:t>
            </a:r>
            <a:r>
              <a:rPr lang="en-US" sz="2600" dirty="0" err="1" smtClean="0">
                <a:latin typeface="Gill Sans MT" panose="020B0502020104020203" pitchFamily="34" charset="0"/>
              </a:rPr>
              <a:t>Valeggia</a:t>
            </a:r>
            <a:r>
              <a:rPr lang="en-US" sz="2600" dirty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CR, </a:t>
            </a:r>
            <a:r>
              <a:rPr lang="en-US" sz="2600" dirty="0" err="1" smtClean="0">
                <a:latin typeface="Gill Sans MT" panose="020B0502020104020203" pitchFamily="34" charset="0"/>
              </a:rPr>
              <a:t>Tola</a:t>
            </a:r>
            <a:r>
              <a:rPr lang="en-US" sz="2600" dirty="0" smtClean="0">
                <a:latin typeface="Gill Sans MT" panose="020B0502020104020203" pitchFamily="34" charset="0"/>
              </a:rPr>
              <a:t> F (2004)</a:t>
            </a:r>
            <a:r>
              <a:rPr lang="en-US" sz="2600" i="1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in Ember &amp; Ember ed., pp 564-572, Springer;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9</a:t>
            </a:r>
            <a:r>
              <a:rPr lang="en-US" sz="2600" dirty="0" smtClean="0">
                <a:latin typeface="Gill Sans MT" panose="020B0502020104020203" pitchFamily="34" charset="0"/>
              </a:rPr>
              <a:t>Rizopoulos D 2012, CRC Press; 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10</a:t>
            </a:r>
            <a:r>
              <a:rPr lang="en-US" sz="2600" dirty="0" smtClean="0">
                <a:latin typeface="Gill Sans MT" panose="020B0502020104020203" pitchFamily="34" charset="0"/>
              </a:rPr>
              <a:t>Cole TJ et al. (2010) </a:t>
            </a:r>
            <a:r>
              <a:rPr lang="en-US" sz="2600" i="1" dirty="0" err="1" smtClean="0">
                <a:latin typeface="Gill Sans MT" panose="020B0502020104020203" pitchFamily="34" charset="0"/>
              </a:rPr>
              <a:t>Int</a:t>
            </a:r>
            <a:r>
              <a:rPr lang="en-US" sz="2600" i="1" dirty="0" smtClean="0">
                <a:latin typeface="Gill Sans MT" panose="020B0502020104020203" pitchFamily="34" charset="0"/>
              </a:rPr>
              <a:t> J </a:t>
            </a:r>
            <a:r>
              <a:rPr lang="en-US" sz="2600" i="1" dirty="0" err="1" smtClean="0">
                <a:latin typeface="Gill Sans MT" panose="020B0502020104020203" pitchFamily="34" charset="0"/>
              </a:rPr>
              <a:t>Epidemiol</a:t>
            </a:r>
            <a:r>
              <a:rPr lang="en-US" sz="2600" i="1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</a:rPr>
              <a:t>39: 1558-1566  </a:t>
            </a:r>
            <a:endParaRPr lang="en-US" sz="2600" i="1" dirty="0" smtClean="0">
              <a:latin typeface="Gill Sans MT" panose="020B0502020104020203" pitchFamily="34" charset="0"/>
            </a:endParaRP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089087" y="31918446"/>
            <a:ext cx="9601200" cy="47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80010" rIns="91440" bIns="80010">
            <a:spAutoFit/>
          </a:bodyPr>
          <a:lstStyle>
            <a:defPPr>
              <a:defRPr kern="1200" smtId="4294967295"/>
            </a:defPPr>
            <a:lvl1pPr defTabSz="4389438" eaLnBrk="0" hangingPunct="0">
              <a:defRPr sz="3500">
                <a:solidFill>
                  <a:schemeClr val="tx1"/>
                </a:solidFill>
                <a:latin typeface="Arial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5600" b="1" dirty="0" smtClean="0">
                <a:latin typeface="Gill Sans MT" panose="020B0502020104020203" pitchFamily="34" charset="0"/>
              </a:rPr>
              <a:t>Data collection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61 pre-menarcheal </a:t>
            </a:r>
            <a:r>
              <a:rPr lang="en-US" sz="3200" dirty="0" err="1" smtClean="0">
                <a:latin typeface="Gill Sans MT" panose="020B0502020104020203" pitchFamily="34" charset="0"/>
              </a:rPr>
              <a:t>peri</a:t>
            </a:r>
            <a:r>
              <a:rPr lang="en-US" sz="3200" dirty="0" smtClean="0">
                <a:latin typeface="Gill Sans MT" panose="020B0502020104020203" pitchFamily="34" charset="0"/>
              </a:rPr>
              <a:t>-urban Qom girls followed from 2011-2015 (ages 7-14)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Monthly anthropometrics &amp; </a:t>
            </a:r>
            <a:r>
              <a:rPr lang="en-US" sz="3200" dirty="0">
                <a:latin typeface="Gill Sans MT" panose="020B0502020104020203" pitchFamily="34" charset="0"/>
              </a:rPr>
              <a:t>menarcheal status 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Mean 24 </a:t>
            </a:r>
            <a:r>
              <a:rPr lang="en-US" sz="3200" dirty="0">
                <a:latin typeface="Gill Sans MT" charset="0"/>
                <a:ea typeface="Gill Sans MT" charset="0"/>
                <a:cs typeface="Gill Sans MT" charset="0"/>
              </a:rPr>
              <a:t>±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11 observations per subjects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dirty="0" smtClean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13051" y="13784148"/>
            <a:ext cx="960120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Median time to menarche estimated by K-M survival analysis is 11.6 years (95% CI 11.4 </a:t>
            </a:r>
            <a:r>
              <a:rPr lang="mr-IN" sz="3200" dirty="0" smtClean="0">
                <a:latin typeface="Gill Sans MT" panose="020B0502020104020203" pitchFamily="34" charset="0"/>
              </a:rPr>
              <a:t>–</a:t>
            </a:r>
            <a:r>
              <a:rPr lang="en-US" sz="3200" dirty="0" smtClean="0">
                <a:latin typeface="Gill Sans MT" panose="020B0502020104020203" pitchFamily="34" charset="0"/>
              </a:rPr>
              <a:t> 11.9), with 70% predicted to reach menarche before age 12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As estimated by SITAR growth models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10</a:t>
            </a:r>
            <a:r>
              <a:rPr lang="en-US" sz="3200" dirty="0" smtClean="0">
                <a:latin typeface="Gill Sans MT" panose="020B0502020104020203" pitchFamily="34" charset="0"/>
              </a:rPr>
              <a:t>, mean peak velocity for height and weight were10.3 cm/year and 11.2 kg/year, respectively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Mean ages at peak height, weight, and BMI velocity were 10.1, 10.7,  and 11.3 years, respectively</a:t>
            </a:r>
            <a:endParaRPr lang="en-US" dirty="0"/>
          </a:p>
        </p:txBody>
      </p:sp>
      <p:sp>
        <p:nvSpPr>
          <p:cNvPr id="2069" name="TextBox 2068"/>
          <p:cNvSpPr txBox="1"/>
          <p:nvPr/>
        </p:nvSpPr>
        <p:spPr>
          <a:xfrm>
            <a:off x="924651" y="19143923"/>
            <a:ext cx="310896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600" b="1" dirty="0" smtClean="0">
                <a:latin typeface="Gill Sans MT" panose="020B0502020104020203" pitchFamily="34" charset="0"/>
              </a:rPr>
              <a:t>Joint Model Results </a:t>
            </a:r>
            <a:endParaRPr lang="en-US" sz="5600" dirty="0" smtClean="0">
              <a:latin typeface="Gill Sans MT" panose="020B0502020104020203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22893" r="29956" b="21480"/>
          <a:stretch/>
        </p:blipFill>
        <p:spPr>
          <a:xfrm>
            <a:off x="27506345" y="520855"/>
            <a:ext cx="447377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74" y="36516570"/>
            <a:ext cx="1828800" cy="200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04" y="36481398"/>
            <a:ext cx="1968500" cy="191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56" y="13102172"/>
            <a:ext cx="4754878" cy="50645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22331" y="7891868"/>
            <a:ext cx="100584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Time to menarche was </a:t>
            </a:r>
            <a:r>
              <a:rPr lang="en-US" sz="3200" dirty="0" smtClean="0">
                <a:latin typeface="Gill Sans MT" panose="020B0502020104020203" pitchFamily="34" charset="0"/>
              </a:rPr>
              <a:t>examined in association with linear </a:t>
            </a:r>
            <a:r>
              <a:rPr lang="en-US" sz="3200" dirty="0" smtClean="0">
                <a:latin typeface="Gill Sans MT" panose="020B0502020104020203" pitchFamily="34" charset="0"/>
              </a:rPr>
              <a:t>changes in height, weight, and BMI in separate joint models. </a:t>
            </a:r>
            <a:r>
              <a:rPr lang="en-US" sz="3200" dirty="0" smtClean="0">
                <a:latin typeface="Gill Sans MT" panose="020B0502020104020203" pitchFamily="34" charset="0"/>
              </a:rPr>
              <a:t>Joint models are appropriate for examining </a:t>
            </a:r>
            <a:r>
              <a:rPr lang="en-US" sz="3200" dirty="0" smtClean="0">
                <a:latin typeface="Gill Sans MT" panose="020B0502020104020203" pitchFamily="34" charset="0"/>
              </a:rPr>
              <a:t>endogenous time-dependent covariates (e.g. biomarkers) in association with time-to-event data. The method combines Cox PH and mixed-effects submodels</a:t>
            </a:r>
            <a:r>
              <a:rPr lang="en-US" sz="3200" baseline="30000" dirty="0" smtClean="0">
                <a:latin typeface="Gill Sans MT" panose="020B0502020104020203" pitchFamily="34" charset="0"/>
              </a:rPr>
              <a:t>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Gill Sans MT" panose="020B0502020104020203" pitchFamily="34" charset="0"/>
              </a:rPr>
              <a:t>Prediction</a:t>
            </a:r>
            <a:r>
              <a:rPr lang="en-US" sz="3200" dirty="0" smtClean="0">
                <a:latin typeface="Gill Sans MT" panose="020B0502020104020203" pitchFamily="34" charset="0"/>
              </a:rPr>
              <a:t>: </a:t>
            </a:r>
            <a:r>
              <a:rPr lang="en-US" sz="3200" i="1" dirty="0" smtClean="0">
                <a:latin typeface="Gill Sans MT" panose="020B0502020104020203" pitchFamily="34" charset="0"/>
              </a:rPr>
              <a:t>Time to menarche will be more strongly positively associated with linear changes in height than with changes in weight or BMI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01796"/>
              </p:ext>
            </p:extLst>
          </p:nvPr>
        </p:nvGraphicFramePr>
        <p:xfrm>
          <a:off x="924651" y="21089235"/>
          <a:ext cx="21702148" cy="870616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25537">
                  <a:extLst>
                    <a:ext uri="{9D8B030D-6E8A-4147-A177-3AD203B41FA5}">
                      <a16:colId xmlns:a16="http://schemas.microsoft.com/office/drawing/2014/main" val="3832559764"/>
                    </a:ext>
                  </a:extLst>
                </a:gridCol>
                <a:gridCol w="5425537">
                  <a:extLst>
                    <a:ext uri="{9D8B030D-6E8A-4147-A177-3AD203B41FA5}">
                      <a16:colId xmlns:a16="http://schemas.microsoft.com/office/drawing/2014/main" val="1284245414"/>
                    </a:ext>
                  </a:extLst>
                </a:gridCol>
                <a:gridCol w="5425537">
                  <a:extLst>
                    <a:ext uri="{9D8B030D-6E8A-4147-A177-3AD203B41FA5}">
                      <a16:colId xmlns:a16="http://schemas.microsoft.com/office/drawing/2014/main" val="1864811847"/>
                    </a:ext>
                  </a:extLst>
                </a:gridCol>
                <a:gridCol w="5425537">
                  <a:extLst>
                    <a:ext uri="{9D8B030D-6E8A-4147-A177-3AD203B41FA5}">
                      <a16:colId xmlns:a16="http://schemas.microsoft.com/office/drawing/2014/main" val="957251295"/>
                    </a:ext>
                  </a:extLst>
                </a:gridCol>
              </a:tblGrid>
              <a:tr h="989948"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Gill Sans MT" panose="020B0502020104020203" pitchFamily="34" charset="0"/>
                        </a:rPr>
                        <a:t>Model: </a:t>
                      </a:r>
                      <a:endParaRPr lang="en-US" sz="4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Gill Sans MT" panose="020B0502020104020203" pitchFamily="34" charset="0"/>
                        </a:rPr>
                        <a:t>Height</a:t>
                      </a:r>
                      <a:r>
                        <a:rPr lang="en-US" sz="4600" baseline="0" dirty="0" smtClean="0">
                          <a:latin typeface="Gill Sans MT" panose="020B0502020104020203" pitchFamily="34" charset="0"/>
                        </a:rPr>
                        <a:t> (cm)</a:t>
                      </a:r>
                      <a:endParaRPr lang="en-US" sz="4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Gill Sans MT" panose="020B0502020104020203" pitchFamily="34" charset="0"/>
                        </a:rPr>
                        <a:t>Weight (kg)</a:t>
                      </a:r>
                      <a:endParaRPr lang="en-US" sz="4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Gill Sans MT" panose="020B0502020104020203" pitchFamily="34" charset="0"/>
                        </a:rPr>
                        <a:t>BMI</a:t>
                      </a:r>
                      <a:endParaRPr lang="en-US" sz="46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1309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4000" b="1" i="0" dirty="0" smtClean="0">
                          <a:latin typeface="Gill Sans MT" panose="020B0502020104020203" pitchFamily="34" charset="0"/>
                        </a:rPr>
                        <a:t>Est.</a:t>
                      </a:r>
                      <a:r>
                        <a:rPr lang="en-US" sz="4000" b="1" i="0" baseline="0" dirty="0" smtClean="0">
                          <a:latin typeface="Gill Sans MT" panose="020B0502020104020203" pitchFamily="34" charset="0"/>
                        </a:rPr>
                        <a:t> (95% CI)</a:t>
                      </a:r>
                      <a:endParaRPr lang="en-US" sz="4000" b="1" i="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50749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b="1" i="1" dirty="0" smtClean="0">
                          <a:latin typeface="Gill Sans MT" panose="020B0502020104020203" pitchFamily="34" charset="0"/>
                        </a:rPr>
                        <a:t>Longitudinal process</a:t>
                      </a:r>
                      <a:endParaRPr lang="en-US" sz="4000" b="1" i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82673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Age (years)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7.51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(7.44 – 7.59)***</a:t>
                      </a: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 6.52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(6.42 – 6.62)***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1.41 (1.35 – 1.45)***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66856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Birthweight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(kg)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2.29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(2.07 – 2.51)***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-0.32 (-0.54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- -0.10)**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1.53 (1.42 – 1.65)***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66165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57260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b="1" i="1" dirty="0" smtClean="0">
                          <a:latin typeface="Gill Sans MT" panose="020B0502020104020203" pitchFamily="34" charset="0"/>
                        </a:rPr>
                        <a:t>Event process</a:t>
                      </a:r>
                      <a:endParaRPr lang="en-US" sz="4000" b="1" i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smtClean="0">
                          <a:latin typeface="Gill Sans MT" panose="020B0502020104020203" pitchFamily="34" charset="0"/>
                        </a:rPr>
                        <a:t>Hazard ratio</a:t>
                      </a:r>
                      <a:r>
                        <a:rPr lang="en-US" sz="4000" b="1" i="0" baseline="0" dirty="0" smtClean="0">
                          <a:latin typeface="Gill Sans MT" panose="020B0502020104020203" pitchFamily="34" charset="0"/>
                        </a:rPr>
                        <a:t> (95% CI)</a:t>
                      </a:r>
                      <a:endParaRPr lang="en-US" sz="4000" b="1" i="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32286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Birthweight (kg)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0.87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(0.45 – 1.70)</a:t>
                      </a:r>
                      <a:r>
                        <a:rPr lang="en-US" sz="4000" baseline="30000" dirty="0" smtClean="0">
                          <a:latin typeface="Gill Sans MT" panose="020B0502020104020203" pitchFamily="34" charset="0"/>
                        </a:rPr>
                        <a:t>NS</a:t>
                      </a:r>
                      <a:endParaRPr lang="en-US" sz="4000" baseline="30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0.75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(0.48 – 1.16)</a:t>
                      </a:r>
                      <a:r>
                        <a:rPr lang="en-US" sz="4000" baseline="30000" dirty="0" smtClean="0">
                          <a:latin typeface="Gill Sans MT" panose="020B0502020104020203" pitchFamily="34" charset="0"/>
                        </a:rPr>
                        <a:t> NS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1.00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(0.61 – 1.63)</a:t>
                      </a:r>
                      <a:r>
                        <a:rPr lang="en-US" sz="4000" baseline="30000" dirty="0" smtClean="0">
                          <a:latin typeface="Gill Sans MT" panose="020B0502020104020203" pitchFamily="34" charset="0"/>
                        </a:rPr>
                        <a:t> NS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809021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Longitudinal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covariate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1.13 (1.11 – 1.14)***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1.08 (1.05 – 1.12)***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1.19 (1.10</a:t>
                      </a:r>
                      <a:r>
                        <a:rPr lang="en-US" sz="4000" baseline="0" dirty="0" smtClean="0">
                          <a:latin typeface="Gill Sans MT" panose="020B0502020104020203" pitchFamily="34" charset="0"/>
                        </a:rPr>
                        <a:t> – 1.29)***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75325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29030"/>
                  </a:ext>
                </a:extLst>
              </a:tr>
              <a:tr h="77162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Gill Sans MT" panose="020B0502020104020203" pitchFamily="34" charset="0"/>
                        </a:rPr>
                        <a:t>AIC</a:t>
                      </a:r>
                      <a:endParaRPr lang="en-US" sz="4000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3964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4309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Gill Sans MT" panose="020B0502020104020203" pitchFamily="34" charset="0"/>
                        </a:rPr>
                        <a:t>2922</a:t>
                      </a:r>
                      <a:endParaRPr lang="en-US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5487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51923" y="30294772"/>
            <a:ext cx="819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***</a:t>
            </a:r>
            <a:r>
              <a:rPr lang="en-US" sz="3200" i="1" dirty="0" smtClean="0">
                <a:latin typeface="Gill Sans MT" panose="020B0502020104020203" pitchFamily="34" charset="0"/>
              </a:rPr>
              <a:t>p </a:t>
            </a:r>
            <a:r>
              <a:rPr lang="en-US" sz="3200" dirty="0" smtClean="0">
                <a:latin typeface="Gill Sans MT" panose="020B0502020104020203" pitchFamily="34" charset="0"/>
              </a:rPr>
              <a:t>&lt; 0.0001, **</a:t>
            </a:r>
            <a:r>
              <a:rPr lang="en-US" sz="3200" i="1" dirty="0" smtClean="0">
                <a:latin typeface="Gill Sans MT" panose="020B0502020104020203" pitchFamily="34" charset="0"/>
              </a:rPr>
              <a:t>p &lt; 0.01, </a:t>
            </a:r>
            <a:r>
              <a:rPr lang="en-US" sz="3200" i="1" baseline="30000" dirty="0" smtClean="0">
                <a:latin typeface="Gill Sans MT" panose="020B0502020104020203" pitchFamily="34" charset="0"/>
              </a:rPr>
              <a:t>NS</a:t>
            </a:r>
            <a:r>
              <a:rPr lang="en-US" sz="3200" i="1" dirty="0" smtClean="0">
                <a:latin typeface="Gill Sans MT" panose="020B0502020104020203" pitchFamily="34" charset="0"/>
              </a:rPr>
              <a:t> = nonsignificant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58025"/>
              </p:ext>
            </p:extLst>
          </p:nvPr>
        </p:nvGraphicFramePr>
        <p:xfrm>
          <a:off x="22314752" y="7901408"/>
          <a:ext cx="9640621" cy="511258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4983291"/>
                    </a:ext>
                  </a:extLst>
                </a:gridCol>
                <a:gridCol w="4154221">
                  <a:extLst>
                    <a:ext uri="{9D8B030D-6E8A-4147-A177-3AD203B41FA5}">
                      <a16:colId xmlns:a16="http://schemas.microsoft.com/office/drawing/2014/main" val="4109544474"/>
                    </a:ext>
                  </a:extLst>
                </a:gridCol>
              </a:tblGrid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Subjects at menarche</a:t>
                      </a:r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( n = 51)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Mean</a:t>
                      </a:r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 ± SD</a:t>
                      </a:r>
                      <a:endParaRPr lang="en-US" sz="3400" dirty="0" smtClean="0">
                        <a:latin typeface="Gill Sans MT" panose="020B0502020104020203" pitchFamily="34" charset="0"/>
                      </a:endParaRPr>
                    </a:p>
                    <a:p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66297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Height (cm)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effectLst/>
                          <a:latin typeface="Gill Sans MT" panose="020B0502020104020203" pitchFamily="34" charset="0"/>
                        </a:rPr>
                        <a:t>146.7 ± 6.7 </a:t>
                      </a:r>
                      <a:endParaRPr lang="en-US" sz="34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612580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Weight</a:t>
                      </a:r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 (kg)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smtClean="0">
                          <a:effectLst/>
                          <a:latin typeface="Gill Sans MT" panose="020B0502020104020203" pitchFamily="34" charset="0"/>
                        </a:rPr>
                        <a:t>44.5 ± 11.2 </a:t>
                      </a:r>
                      <a:endParaRPr lang="en-US" sz="3400" dirty="0" smtClean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61233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BMI 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effectLst/>
                          <a:latin typeface="Gill Sans MT" panose="020B0502020104020203" pitchFamily="34" charset="0"/>
                        </a:rPr>
                        <a:t>20.6 ± 4.3 </a:t>
                      </a:r>
                      <a:endParaRPr lang="en-US" sz="34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670176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HAZ (WHO)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3.7 </a:t>
                      </a:r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± 2.0</a:t>
                      </a:r>
                      <a:endParaRPr lang="en-US" sz="34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89460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BMIZ</a:t>
                      </a:r>
                      <a:r>
                        <a:rPr lang="en-US" sz="3400" baseline="0" dirty="0" smtClean="0">
                          <a:latin typeface="Gill Sans MT" panose="020B0502020104020203" pitchFamily="34" charset="0"/>
                        </a:rPr>
                        <a:t> (WHO)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effectLst/>
                          <a:latin typeface="Gill Sans MT" panose="020B0502020104020203" pitchFamily="34" charset="0"/>
                        </a:rPr>
                        <a:t>0.83 ± 1.22 </a:t>
                      </a:r>
                      <a:endParaRPr lang="en-US" sz="34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74755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Gill Sans MT" panose="020B0502020104020203" pitchFamily="34" charset="0"/>
                        </a:rPr>
                        <a:t> Waist-hip ratio</a:t>
                      </a:r>
                      <a:endParaRPr lang="en-US" sz="3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effectLst/>
                          <a:latin typeface="Gill Sans MT" panose="020B0502020104020203" pitchFamily="34" charset="0"/>
                        </a:rPr>
                        <a:t>0.89 ± 0.04 </a:t>
                      </a:r>
                      <a:endParaRPr lang="en-US" sz="34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8048"/>
                  </a:ext>
                </a:extLst>
              </a:tr>
            </a:tbl>
          </a:graphicData>
        </a:graphic>
      </p:graphicFrame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11493029" y="31918446"/>
            <a:ext cx="10058400" cy="65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80010" rIns="91440" bIns="80010">
            <a:spAutoFit/>
          </a:bodyPr>
          <a:lstStyle>
            <a:defPPr>
              <a:defRPr kern="1200" smtId="4294967295"/>
            </a:defPPr>
            <a:lvl1pPr defTabSz="4389438" eaLnBrk="0" hangingPunct="0">
              <a:defRPr sz="3500">
                <a:solidFill>
                  <a:schemeClr val="tx1"/>
                </a:solidFill>
                <a:latin typeface="Arial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5600" b="1" dirty="0" smtClean="0">
                <a:latin typeface="Gill Sans MT" panose="020B0502020104020203" pitchFamily="34" charset="0"/>
              </a:rPr>
              <a:t>Statistical analysis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Gill Sans MT" panose="020B0502020104020203" pitchFamily="34" charset="0"/>
              </a:rPr>
              <a:t>To maximize observations per cluster, data were constrained to measures taken after 8 years of age, with one measure per interval per subject (year rounded to the nearest 10</a:t>
            </a:r>
            <a:r>
              <a:rPr lang="en-US" sz="3200" baseline="30000" dirty="0">
                <a:latin typeface="Gill Sans MT" panose="020B0502020104020203" pitchFamily="34" charset="0"/>
              </a:rPr>
              <a:t>th</a:t>
            </a:r>
            <a:r>
              <a:rPr lang="en-US" sz="3200" dirty="0">
                <a:latin typeface="Gill Sans MT" panose="020B0502020104020203" pitchFamily="34" charset="0"/>
              </a:rPr>
              <a:t> decimal </a:t>
            </a:r>
            <a:r>
              <a:rPr lang="en-US" sz="3200" dirty="0" smtClean="0">
                <a:latin typeface="Gill Sans MT" panose="020B0502020104020203" pitchFamily="34" charset="0"/>
              </a:rPr>
              <a:t>place, e. g</a:t>
            </a:r>
            <a:r>
              <a:rPr lang="en-US" sz="3200" dirty="0">
                <a:latin typeface="Gill Sans MT" panose="020B0502020104020203" pitchFamily="34" charset="0"/>
              </a:rPr>
              <a:t>. 8.1, </a:t>
            </a:r>
            <a:r>
              <a:rPr lang="en-US" sz="3200" dirty="0" smtClean="0">
                <a:latin typeface="Gill Sans MT" panose="020B0502020104020203" pitchFamily="34" charset="0"/>
              </a:rPr>
              <a:t>8.2). </a:t>
            </a:r>
            <a:endParaRPr lang="en-US" sz="3200" dirty="0">
              <a:latin typeface="Gill Sans MT" panose="020B0502020104020203" pitchFamily="34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8 cases </a:t>
            </a:r>
            <a:r>
              <a:rPr lang="en-US" sz="3200" dirty="0">
                <a:latin typeface="Gill Sans MT" panose="020B0502020104020203" pitchFamily="34" charset="0"/>
              </a:rPr>
              <a:t>with missing measurements were removed to create equivalent datasets across models. </a:t>
            </a:r>
            <a:r>
              <a:rPr lang="en-US" sz="3200" dirty="0" smtClean="0">
                <a:latin typeface="Gill Sans MT" panose="020B0502020104020203" pitchFamily="34" charset="0"/>
              </a:rPr>
              <a:t>Four </a:t>
            </a:r>
            <a:r>
              <a:rPr lang="en-US" sz="3200" dirty="0">
                <a:latin typeface="Gill Sans MT" panose="020B0502020104020203" pitchFamily="34" charset="0"/>
              </a:rPr>
              <a:t>subjects with less than </a:t>
            </a:r>
            <a:r>
              <a:rPr lang="en-US" sz="3200" dirty="0" smtClean="0">
                <a:latin typeface="Gill Sans MT" panose="020B0502020104020203" pitchFamily="34" charset="0"/>
              </a:rPr>
              <a:t>five </a:t>
            </a:r>
            <a:r>
              <a:rPr lang="en-US" sz="3200" dirty="0">
                <a:latin typeface="Gill Sans MT" panose="020B0502020104020203" pitchFamily="34" charset="0"/>
              </a:rPr>
              <a:t>measures and one subject who was an extreme outlier were also removed. 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Final models run on 56 subjects, 995 observations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i="1" dirty="0" smtClean="0">
              <a:latin typeface="Gill Sans MT" panose="020B0502020104020203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2354172" y="32834935"/>
            <a:ext cx="9601200" cy="49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80010" rIns="91440" bIns="80010">
            <a:spAutoFit/>
          </a:bodyPr>
          <a:lstStyle>
            <a:defPPr>
              <a:defRPr kern="1200" smtId="4294967295"/>
            </a:defPPr>
            <a:lvl1pPr defTabSz="4389438" eaLnBrk="0" hangingPunct="0">
              <a:defRPr sz="3500">
                <a:solidFill>
                  <a:schemeClr val="tx1"/>
                </a:solidFill>
                <a:latin typeface="Arial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9pPr>
          </a:lstStyle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All statistical analyses were done in R (ver. 3.2.3)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Mean </a:t>
            </a:r>
            <a:r>
              <a:rPr lang="en-US" sz="3200" dirty="0">
                <a:latin typeface="Gill Sans MT" panose="020B0502020104020203" pitchFamily="34" charset="0"/>
              </a:rPr>
              <a:t>height, weight, </a:t>
            </a:r>
            <a:r>
              <a:rPr lang="en-US" sz="3200" dirty="0" smtClean="0">
                <a:latin typeface="Gill Sans MT" panose="020B0502020104020203" pitchFamily="34" charset="0"/>
              </a:rPr>
              <a:t>and </a:t>
            </a:r>
            <a:r>
              <a:rPr lang="en-US" sz="3200" dirty="0">
                <a:latin typeface="Gill Sans MT" panose="020B0502020104020203" pitchFamily="34" charset="0"/>
              </a:rPr>
              <a:t>BMI velocity and ages at peak velocity were estimated by SITAR growth models using the </a:t>
            </a:r>
            <a:r>
              <a:rPr lang="en-US" sz="3200" i="1" dirty="0">
                <a:latin typeface="Gill Sans MT" panose="020B0502020104020203" pitchFamily="34" charset="0"/>
              </a:rPr>
              <a:t>sitar </a:t>
            </a:r>
            <a:r>
              <a:rPr lang="en-US" sz="3200" dirty="0">
                <a:latin typeface="Gill Sans MT" panose="020B0502020104020203" pitchFamily="34" charset="0"/>
              </a:rPr>
              <a:t>package (</a:t>
            </a:r>
            <a:r>
              <a:rPr lang="en-US" sz="3200" dirty="0" err="1">
                <a:latin typeface="Gill Sans MT" panose="020B0502020104020203" pitchFamily="34" charset="0"/>
              </a:rPr>
              <a:t>ver</a:t>
            </a:r>
            <a:r>
              <a:rPr lang="en-US" sz="3200" dirty="0">
                <a:latin typeface="Gill Sans MT" panose="020B0502020104020203" pitchFamily="34" charset="0"/>
              </a:rPr>
              <a:t> 1.0.7)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Gill Sans MT" panose="020B0502020104020203" pitchFamily="34" charset="0"/>
              </a:rPr>
              <a:t>Joint models were run using the </a:t>
            </a:r>
            <a:r>
              <a:rPr lang="en-US" sz="3200" i="1" dirty="0">
                <a:latin typeface="Gill Sans MT" panose="020B0502020104020203" pitchFamily="34" charset="0"/>
              </a:rPr>
              <a:t>JM </a:t>
            </a:r>
            <a:r>
              <a:rPr lang="en-US" sz="3200" dirty="0">
                <a:latin typeface="Gill Sans MT" panose="020B0502020104020203" pitchFamily="34" charset="0"/>
              </a:rPr>
              <a:t>package (ver. </a:t>
            </a:r>
            <a:r>
              <a:rPr lang="en-US" sz="3200" dirty="0" smtClean="0">
                <a:latin typeface="Gill Sans MT" panose="020B0502020104020203" pitchFamily="34" charset="0"/>
              </a:rPr>
              <a:t>1.4-5): linear mixed-effects </a:t>
            </a:r>
            <a:r>
              <a:rPr lang="en-US" sz="3200" dirty="0" err="1" smtClean="0">
                <a:latin typeface="Gill Sans MT" panose="020B0502020104020203" pitchFamily="34" charset="0"/>
              </a:rPr>
              <a:t>submodel</a:t>
            </a:r>
            <a:r>
              <a:rPr lang="en-US" sz="3200" dirty="0" smtClean="0">
                <a:latin typeface="Gill Sans MT" panose="020B0502020104020203" pitchFamily="34" charset="0"/>
              </a:rPr>
              <a:t> estimated </a:t>
            </a:r>
            <a:r>
              <a:rPr lang="en-US" sz="3200" dirty="0">
                <a:latin typeface="Gill Sans MT" panose="020B0502020104020203" pitchFamily="34" charset="0"/>
              </a:rPr>
              <a:t>by maximum likelihood with random intercept (subject ID) and </a:t>
            </a:r>
            <a:r>
              <a:rPr lang="en-US" sz="3200" dirty="0" smtClean="0">
                <a:latin typeface="Gill Sans MT" panose="020B0502020104020203" pitchFamily="34" charset="0"/>
              </a:rPr>
              <a:t>random slope </a:t>
            </a:r>
            <a:r>
              <a:rPr lang="en-US" sz="3200" dirty="0">
                <a:latin typeface="Gill Sans MT" panose="020B0502020104020203" pitchFamily="34" charset="0"/>
              </a:rPr>
              <a:t>(</a:t>
            </a:r>
            <a:r>
              <a:rPr lang="en-US" sz="3200" dirty="0" smtClean="0">
                <a:latin typeface="Gill Sans MT" panose="020B0502020104020203" pitchFamily="34" charset="0"/>
              </a:rPr>
              <a:t>age); survival </a:t>
            </a:r>
            <a:r>
              <a:rPr lang="en-US" sz="3200" dirty="0" err="1">
                <a:latin typeface="Gill Sans MT" panose="020B0502020104020203" pitchFamily="34" charset="0"/>
              </a:rPr>
              <a:t>submodel</a:t>
            </a:r>
            <a:r>
              <a:rPr lang="en-US" sz="3200" dirty="0">
                <a:latin typeface="Gill Sans MT" panose="020B0502020104020203" pitchFamily="34" charset="0"/>
              </a:rPr>
              <a:t> fit with unspecified baseline </a:t>
            </a:r>
            <a:r>
              <a:rPr lang="en-US" sz="3200" dirty="0" smtClean="0">
                <a:latin typeface="Gill Sans MT" panose="020B0502020104020203" pitchFamily="34" charset="0"/>
              </a:rPr>
              <a:t>risk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69900" y="39373898"/>
            <a:ext cx="946260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80010" rIns="91440" bIns="80010">
            <a:spAutoFit/>
          </a:bodyPr>
          <a:lstStyle>
            <a:defPPr>
              <a:defRPr kern="1200" smtId="4294967295"/>
            </a:defPPr>
            <a:lvl1pPr defTabSz="4389438" eaLnBrk="0" hangingPunct="0">
              <a:defRPr sz="3500">
                <a:solidFill>
                  <a:schemeClr val="tx1"/>
                </a:solidFill>
                <a:latin typeface="Arial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latin typeface="Gill Sans MT" panose="020B0502020104020203" pitchFamily="34" charset="0"/>
              </a:rPr>
              <a:t>REGISTRATION: </a:t>
            </a:r>
            <a:r>
              <a:rPr lang="en-US" sz="2600" dirty="0" smtClean="0">
                <a:latin typeface="Gill Sans MT" panose="020B0502020104020203" pitchFamily="34" charset="0"/>
              </a:rPr>
              <a:t>Hypothesis, data analysis </a:t>
            </a:r>
            <a:r>
              <a:rPr lang="en-US" sz="2600" dirty="0">
                <a:latin typeface="Gill Sans MT" panose="020B0502020104020203" pitchFamily="34" charset="0"/>
              </a:rPr>
              <a:t>plan, and </a:t>
            </a:r>
            <a:r>
              <a:rPr lang="en-US" sz="2600" dirty="0" smtClean="0">
                <a:latin typeface="Gill Sans MT" panose="020B0502020104020203" pitchFamily="34" charset="0"/>
              </a:rPr>
              <a:t>data available at Open Science Framework </a:t>
            </a:r>
            <a:r>
              <a:rPr lang="hr-HR" sz="2600" dirty="0" smtClean="0">
                <a:latin typeface="Gill Sans MT" charset="0"/>
                <a:ea typeface="Gill Sans MT" charset="0"/>
                <a:cs typeface="Gill Sans MT" charset="0"/>
              </a:rPr>
              <a:t>DOI</a:t>
            </a:r>
            <a:r>
              <a:rPr lang="hr-HR" sz="2600" dirty="0">
                <a:latin typeface="Gill Sans MT" charset="0"/>
                <a:ea typeface="Gill Sans MT" charset="0"/>
                <a:cs typeface="Gill Sans MT" charset="0"/>
              </a:rPr>
              <a:t> 10.17605/OSF.IO/5JXHP | ARK </a:t>
            </a:r>
            <a:r>
              <a:rPr lang="hr-HR" sz="2600" dirty="0" smtClean="0">
                <a:latin typeface="Gill Sans MT" charset="0"/>
                <a:ea typeface="Gill Sans MT" charset="0"/>
                <a:cs typeface="Gill Sans MT" charset="0"/>
              </a:rPr>
              <a:t>c7605/</a:t>
            </a:r>
            <a:r>
              <a:rPr lang="hr-HR" sz="2600" dirty="0" err="1" smtClean="0">
                <a:latin typeface="Gill Sans MT" charset="0"/>
                <a:ea typeface="Gill Sans MT" charset="0"/>
                <a:cs typeface="Gill Sans MT" charset="0"/>
              </a:rPr>
              <a:t>osf.io</a:t>
            </a:r>
            <a:r>
              <a:rPr lang="hr-HR" sz="2600" dirty="0" smtClean="0">
                <a:latin typeface="Gill Sans MT" charset="0"/>
                <a:ea typeface="Gill Sans MT" charset="0"/>
                <a:cs typeface="Gill Sans MT" charset="0"/>
              </a:rPr>
              <a:t>/5jxhp</a:t>
            </a:r>
            <a:endParaRPr lang="en-US" sz="2600" i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7570" y="22685764"/>
            <a:ext cx="868780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5600" b="1" dirty="0" smtClean="0">
                <a:latin typeface="Gill Sans MT" charset="0"/>
                <a:ea typeface="Gill Sans MT" charset="0"/>
                <a:cs typeface="Gill Sans MT" charset="0"/>
              </a:rPr>
              <a:t>Conclusions</a:t>
            </a: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Pubertal development among Qom girls is relatively accelerated </a:t>
            </a: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Changes in height, weight, &amp; BMI were each associated with increased risk of menarche</a:t>
            </a: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3200" b="1" dirty="0" smtClean="0">
                <a:latin typeface="Gill Sans MT" charset="0"/>
                <a:ea typeface="Gill Sans MT" charset="0"/>
                <a:cs typeface="Gill Sans MT" charset="0"/>
              </a:rPr>
              <a:t>Our prediction was NOT supported:      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the joint model predicting time to menarche from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linear changes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in BMI performed best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Birthweight was strongly associated with pubertal growth outcomes, but was not independently associated with time to menarche</a:t>
            </a:r>
            <a:endParaRPr 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Custom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BEEBDF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943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Wingdings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Martin, Melanie</cp:lastModifiedBy>
  <cp:revision>252</cp:revision>
  <dcterms:modified xsi:type="dcterms:W3CDTF">2017-04-17T14:32:55Z</dcterms:modified>
  <cp:category>scientific poster template</cp:category>
</cp:coreProperties>
</file>