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50" r:id="rId3"/>
    <p:sldId id="387" r:id="rId4"/>
    <p:sldId id="362" r:id="rId5"/>
    <p:sldId id="289" r:id="rId6"/>
    <p:sldId id="370" r:id="rId7"/>
    <p:sldId id="361" r:id="rId8"/>
    <p:sldId id="381" r:id="rId9"/>
    <p:sldId id="363" r:id="rId10"/>
    <p:sldId id="372" r:id="rId11"/>
    <p:sldId id="384" r:id="rId12"/>
    <p:sldId id="374" r:id="rId13"/>
    <p:sldId id="382" r:id="rId14"/>
    <p:sldId id="383" r:id="rId15"/>
    <p:sldId id="386" r:id="rId16"/>
    <p:sldId id="292" r:id="rId17"/>
    <p:sldId id="378" r:id="rId18"/>
    <p:sldId id="380" r:id="rId19"/>
    <p:sldId id="349" r:id="rId20"/>
    <p:sldId id="258" r:id="rId21"/>
    <p:sldId id="390" r:id="rId22"/>
    <p:sldId id="329" r:id="rId23"/>
    <p:sldId id="320" r:id="rId24"/>
    <p:sldId id="259" r:id="rId25"/>
    <p:sldId id="389" r:id="rId26"/>
    <p:sldId id="323" r:id="rId27"/>
    <p:sldId id="391" r:id="rId28"/>
    <p:sldId id="311" r:id="rId29"/>
    <p:sldId id="392" r:id="rId30"/>
    <p:sldId id="364"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78" d="100"/>
          <a:sy n="78" d="100"/>
        </p:scale>
        <p:origin x="8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4539D-6592-432B-9327-798025A84921}" type="datetimeFigureOut">
              <a:rPr lang="nl-NL" smtClean="0"/>
              <a:t>13-1-2020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4DB10-D542-4A3F-BBE9-8AB49B798BFC}" type="slidenum">
              <a:rPr lang="nl-NL" smtClean="0"/>
              <a:t>‹nr.›</a:t>
            </a:fld>
            <a:endParaRPr lang="nl-NL"/>
          </a:p>
        </p:txBody>
      </p:sp>
    </p:spTree>
    <p:extLst>
      <p:ext uri="{BB962C8B-B14F-4D97-AF65-F5344CB8AC3E}">
        <p14:creationId xmlns:p14="http://schemas.microsoft.com/office/powerpoint/2010/main" val="60113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Ravel et al. PNAS 2010</a:t>
            </a:r>
          </a:p>
          <a:p>
            <a:r>
              <a:rPr lang="en-US" dirty="0"/>
              <a:t>396 non-pregnant asymptomatic women, 16S </a:t>
            </a:r>
            <a:r>
              <a:rPr lang="en-US" dirty="0" err="1"/>
              <a:t>pyroseq</a:t>
            </a:r>
            <a:r>
              <a:rPr lang="en-US" dirty="0"/>
              <a:t> of V1-V2. 4 different ethnic groups, (100 each)</a:t>
            </a:r>
          </a:p>
          <a:p>
            <a:endParaRPr lang="en-US" dirty="0"/>
          </a:p>
          <a:p>
            <a:r>
              <a:rPr lang="en-US" dirty="0"/>
              <a:t>HMP concludes:</a:t>
            </a:r>
          </a:p>
          <a:p>
            <a:r>
              <a:rPr lang="en-US" dirty="0"/>
              <a:t>Of all the different body sites, the vaginal </a:t>
            </a:r>
            <a:r>
              <a:rPr lang="en-US" dirty="0" err="1"/>
              <a:t>microbiota</a:t>
            </a:r>
            <a:r>
              <a:rPr lang="en-US" dirty="0"/>
              <a:t> are the lowest in taxonomic diversity (OTU’s/</a:t>
            </a:r>
            <a:r>
              <a:rPr lang="en-US" dirty="0" err="1"/>
              <a:t>phylotypes</a:t>
            </a:r>
            <a:r>
              <a:rPr lang="en-US" dirty="0"/>
              <a:t>)</a:t>
            </a:r>
          </a:p>
          <a:p>
            <a:pPr marL="285750" indent="-285750">
              <a:buFont typeface="Arial" pitchFamily="34" charset="0"/>
              <a:buChar char="•"/>
            </a:pPr>
            <a:r>
              <a:rPr lang="en-US" dirty="0"/>
              <a:t>Within one individual</a:t>
            </a:r>
          </a:p>
          <a:p>
            <a:pPr marL="285750" indent="-285750">
              <a:buFont typeface="Arial" pitchFamily="34" charset="0"/>
              <a:buChar char="•"/>
            </a:pPr>
            <a:r>
              <a:rPr lang="en-US" dirty="0"/>
              <a:t>Between individuals</a:t>
            </a:r>
          </a:p>
          <a:p>
            <a:r>
              <a:rPr lang="en-US" b="1" dirty="0"/>
              <a:t>or</a:t>
            </a:r>
          </a:p>
          <a:p>
            <a:endParaRPr lang="en-US" i="1" dirty="0"/>
          </a:p>
          <a:p>
            <a:r>
              <a:rPr lang="en-US" i="1" dirty="0"/>
              <a:t>Lactobacillus </a:t>
            </a:r>
            <a:r>
              <a:rPr lang="en-US" dirty="0"/>
              <a:t>sp. are most prevalent vaginal bacteria</a:t>
            </a:r>
          </a:p>
          <a:p>
            <a:r>
              <a:rPr lang="en-US" b="1" dirty="0"/>
              <a:t>and </a:t>
            </a:r>
          </a:p>
          <a:p>
            <a:r>
              <a:rPr lang="en-US" dirty="0"/>
              <a:t>they’re really bad at coexisting with other </a:t>
            </a:r>
            <a:r>
              <a:rPr lang="en-US" dirty="0" err="1"/>
              <a:t>phylotypes</a:t>
            </a:r>
            <a:r>
              <a:rPr lang="en-US" dirty="0"/>
              <a:t>.</a:t>
            </a:r>
          </a:p>
          <a:p>
            <a:endParaRPr lang="en-US" dirty="0"/>
          </a:p>
        </p:txBody>
      </p:sp>
      <p:sp>
        <p:nvSpPr>
          <p:cNvPr id="4" name="Slide Number Placeholder 3"/>
          <p:cNvSpPr>
            <a:spLocks noGrp="1"/>
          </p:cNvSpPr>
          <p:nvPr>
            <p:ph type="sldNum" sz="quarter" idx="10"/>
          </p:nvPr>
        </p:nvSpPr>
        <p:spPr/>
        <p:txBody>
          <a:bodyPr/>
          <a:lstStyle/>
          <a:p>
            <a:fld id="{1815B106-5646-492B-84CA-1F66A18BCB64}" type="slidenum">
              <a:rPr lang="en-US" smtClean="0"/>
              <a:t>5</a:t>
            </a:fld>
            <a:endParaRPr lang="en-US"/>
          </a:p>
        </p:txBody>
      </p:sp>
    </p:spTree>
    <p:extLst>
      <p:ext uri="{BB962C8B-B14F-4D97-AF65-F5344CB8AC3E}">
        <p14:creationId xmlns:p14="http://schemas.microsoft.com/office/powerpoint/2010/main" val="244308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Shannon entropy quantifies the uncertainty in predicting the presence of species in an individual that is taken at random from the dataset.</a:t>
            </a:r>
          </a:p>
          <a:p>
            <a:r>
              <a:rPr lang="en-US" dirty="0"/>
              <a:t>This coincides</a:t>
            </a:r>
            <a:r>
              <a:rPr lang="en-US" baseline="0" dirty="0"/>
              <a:t> with a higher </a:t>
            </a:r>
            <a:r>
              <a:rPr lang="en-US" baseline="0" dirty="0" err="1"/>
              <a:t>vaginale</a:t>
            </a:r>
            <a:r>
              <a:rPr lang="en-US" baseline="0" dirty="0"/>
              <a:t> pH for </a:t>
            </a:r>
            <a:r>
              <a:rPr lang="en-US" baseline="0" dirty="0" err="1"/>
              <a:t>babboons</a:t>
            </a:r>
            <a:endParaRPr lang="en-US" baseline="0" dirty="0"/>
          </a:p>
          <a:p>
            <a:r>
              <a:rPr lang="en-US" baseline="0" dirty="0"/>
              <a:t>Some L. </a:t>
            </a:r>
            <a:r>
              <a:rPr lang="en-US" baseline="0" dirty="0" err="1"/>
              <a:t>crispatus</a:t>
            </a:r>
            <a:r>
              <a:rPr lang="en-US" baseline="0" dirty="0"/>
              <a:t> and other lactobacilli </a:t>
            </a:r>
            <a:endParaRPr lang="en-US" dirty="0"/>
          </a:p>
        </p:txBody>
      </p:sp>
      <p:sp>
        <p:nvSpPr>
          <p:cNvPr id="4" name="Slide Number Placeholder 3"/>
          <p:cNvSpPr>
            <a:spLocks noGrp="1"/>
          </p:cNvSpPr>
          <p:nvPr>
            <p:ph type="sldNum" sz="quarter" idx="10"/>
          </p:nvPr>
        </p:nvSpPr>
        <p:spPr/>
        <p:txBody>
          <a:bodyPr/>
          <a:lstStyle/>
          <a:p>
            <a:fld id="{1815B106-5646-492B-84CA-1F66A18BCB64}" type="slidenum">
              <a:rPr lang="en-US" smtClean="0"/>
              <a:t>7</a:t>
            </a:fld>
            <a:endParaRPr lang="en-US"/>
          </a:p>
        </p:txBody>
      </p:sp>
    </p:spTree>
    <p:extLst>
      <p:ext uri="{BB962C8B-B14F-4D97-AF65-F5344CB8AC3E}">
        <p14:creationId xmlns:p14="http://schemas.microsoft.com/office/powerpoint/2010/main" val="248133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Stratified squamous epithelium</a:t>
            </a:r>
          </a:p>
        </p:txBody>
      </p:sp>
      <p:sp>
        <p:nvSpPr>
          <p:cNvPr id="4" name="Slide Number Placeholder 3"/>
          <p:cNvSpPr>
            <a:spLocks noGrp="1"/>
          </p:cNvSpPr>
          <p:nvPr>
            <p:ph type="sldNum" sz="quarter" idx="10"/>
          </p:nvPr>
        </p:nvSpPr>
        <p:spPr/>
        <p:txBody>
          <a:bodyPr/>
          <a:lstStyle/>
          <a:p>
            <a:fld id="{492FD826-8BF5-464B-8257-37AE5B479521}" type="slidenum">
              <a:rPr lang="en-US" smtClean="0"/>
              <a:t>16</a:t>
            </a:fld>
            <a:endParaRPr lang="en-US"/>
          </a:p>
        </p:txBody>
      </p:sp>
    </p:spTree>
    <p:extLst>
      <p:ext uri="{BB962C8B-B14F-4D97-AF65-F5344CB8AC3E}">
        <p14:creationId xmlns:p14="http://schemas.microsoft.com/office/powerpoint/2010/main" val="398986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And you find very similar language in may other reviews and introductions to research papers in the field. However</a:t>
            </a:r>
            <a:r>
              <a:rPr lang="nl-NL" baseline="0" dirty="0"/>
              <a:t>, besides these correlations between Lactobacillus levels and glycogen, there is not actually a lot of data to support this claim.</a:t>
            </a:r>
          </a:p>
          <a:p>
            <a:endParaRPr lang="nl-NL" baseline="0" dirty="0"/>
          </a:p>
          <a:p>
            <a:r>
              <a:rPr lang="nl-NL" baseline="0" dirty="0"/>
              <a:t>Now in our lab we are very interested in the glycobiology of the female reproductive tract. And the role of secreted enzymes by vaginal bacteria. We study bacterial breakdown of other host glycans such as hyaluronan and sialidase. So we are pretty interested in this theory of bacterial metabolism of vaginal glycogen. And whether bacteria </a:t>
            </a:r>
            <a:endParaRPr lang="en-GB" dirty="0"/>
          </a:p>
        </p:txBody>
      </p:sp>
      <p:sp>
        <p:nvSpPr>
          <p:cNvPr id="4" name="Slide Number Placeholder 3"/>
          <p:cNvSpPr>
            <a:spLocks noGrp="1"/>
          </p:cNvSpPr>
          <p:nvPr>
            <p:ph type="sldNum" sz="quarter" idx="10"/>
          </p:nvPr>
        </p:nvSpPr>
        <p:spPr/>
        <p:txBody>
          <a:bodyPr/>
          <a:lstStyle/>
          <a:p>
            <a:fld id="{492FD826-8BF5-464B-8257-37AE5B479521}" type="slidenum">
              <a:rPr lang="en-US" smtClean="0"/>
              <a:t>19</a:t>
            </a:fld>
            <a:endParaRPr lang="en-US"/>
          </a:p>
        </p:txBody>
      </p:sp>
    </p:spTree>
    <p:extLst>
      <p:ext uri="{BB962C8B-B14F-4D97-AF65-F5344CB8AC3E}">
        <p14:creationId xmlns:p14="http://schemas.microsoft.com/office/powerpoint/2010/main" val="2133636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2FD826-8BF5-464B-8257-37AE5B479521}" type="slidenum">
              <a:rPr lang="en-US" smtClean="0"/>
              <a:t>25</a:t>
            </a:fld>
            <a:endParaRPr lang="en-US"/>
          </a:p>
        </p:txBody>
      </p:sp>
    </p:spTree>
    <p:extLst>
      <p:ext uri="{BB962C8B-B14F-4D97-AF65-F5344CB8AC3E}">
        <p14:creationId xmlns:p14="http://schemas.microsoft.com/office/powerpoint/2010/main" val="253907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latin typeface="Times"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CEB6C-838F-4664-B867-94B9081BE96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0A19E41-43ED-4866-A4D8-F431DCEE4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D406215-27C3-494C-8BF7-805384FFE363}"/>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5" name="Tijdelijke aanduiding voor voettekst 4">
            <a:extLst>
              <a:ext uri="{FF2B5EF4-FFF2-40B4-BE49-F238E27FC236}">
                <a16:creationId xmlns:a16="http://schemas.microsoft.com/office/drawing/2014/main" id="{64BBD522-3195-4B24-93E7-B1AC4E01A4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E9F97B-0CE7-4927-B2D7-31AC67EB8328}"/>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122940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D33A6-C0E9-4718-8EFA-4AB642D81E9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0F59EC5-A6BF-4FC6-B890-DEB6F334922A}"/>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C5A4FDE-A110-4C1E-8EC3-FDAA39D699E9}"/>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5" name="Tijdelijke aanduiding voor voettekst 4">
            <a:extLst>
              <a:ext uri="{FF2B5EF4-FFF2-40B4-BE49-F238E27FC236}">
                <a16:creationId xmlns:a16="http://schemas.microsoft.com/office/drawing/2014/main" id="{4FD42CA4-2EFA-4610-BCAE-E4ED13E976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4C6EBE8-DEF6-422A-ACA0-9689BB9D7B56}"/>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2450122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57E49F9-9596-43DB-856F-E3E3832CFEF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BC26607-30B8-413B-A2DA-2046AD8DB0BD}"/>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FE98B9-A46A-4633-9F77-64BE49B3DC6E}"/>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5" name="Tijdelijke aanduiding voor voettekst 4">
            <a:extLst>
              <a:ext uri="{FF2B5EF4-FFF2-40B4-BE49-F238E27FC236}">
                <a16:creationId xmlns:a16="http://schemas.microsoft.com/office/drawing/2014/main" id="{EC2793ED-CE48-45CE-A440-6455C390AA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FE1B2C-05EB-4092-B3B5-6B324DB6EBA2}"/>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144782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975AF-E801-4FBD-B222-B54B685F807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5E4FA0-B728-4B00-B354-8D28F0007362}"/>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399E18-2117-428B-B64B-22F882F7EB85}"/>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5" name="Tijdelijke aanduiding voor voettekst 4">
            <a:extLst>
              <a:ext uri="{FF2B5EF4-FFF2-40B4-BE49-F238E27FC236}">
                <a16:creationId xmlns:a16="http://schemas.microsoft.com/office/drawing/2014/main" id="{572308B2-E314-4537-9F37-A2C8203B11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828FB4-FEEA-446E-B27F-566EC011BD99}"/>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237895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021B5-308B-4D14-9C91-FD65B911339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EE80CCB-C2AD-4F12-B05D-9F2B43D4B9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5E4CD3B9-9611-4003-B4C1-6209492200F0}"/>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5" name="Tijdelijke aanduiding voor voettekst 4">
            <a:extLst>
              <a:ext uri="{FF2B5EF4-FFF2-40B4-BE49-F238E27FC236}">
                <a16:creationId xmlns:a16="http://schemas.microsoft.com/office/drawing/2014/main" id="{7BB6DA58-B080-40C7-BC27-9DA433FEBE2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BF43F8F-CA66-4447-9C9D-381CD99C1F29}"/>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199474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9F935-C8C5-42AA-B768-4DDA1DC0BF7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C1C26-F311-4DFB-B8AD-929C61E5AB14}"/>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3FDD768-A8C7-48C0-AD89-18681BC72105}"/>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E211049-B74C-42CB-A773-1BED701681AE}"/>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6" name="Tijdelijke aanduiding voor voettekst 5">
            <a:extLst>
              <a:ext uri="{FF2B5EF4-FFF2-40B4-BE49-F238E27FC236}">
                <a16:creationId xmlns:a16="http://schemas.microsoft.com/office/drawing/2014/main" id="{5D184A99-0A83-4BC3-B33E-41C30052AC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82AAB4-DD12-4E0F-B345-7D0292FD6B7F}"/>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276965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1C1AC-4338-415C-8122-0A370E86768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6DD4AFF-2526-4C5A-8E9B-228FD7702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C892BF7A-68E2-4A62-A1EB-8F0D06DE578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A675325-EED2-49BD-B876-5EEA966F3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7E3D4F2C-CD24-45EF-85F2-333AD284F942}"/>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307D9D-89C4-4609-8137-F3EFE2E28192}"/>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8" name="Tijdelijke aanduiding voor voettekst 7">
            <a:extLst>
              <a:ext uri="{FF2B5EF4-FFF2-40B4-BE49-F238E27FC236}">
                <a16:creationId xmlns:a16="http://schemas.microsoft.com/office/drawing/2014/main" id="{EE608272-DF6B-48E1-BD00-251E2D214EC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6DDA16C-58B3-40B3-9C27-0197A35C7383}"/>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417156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92568-CD6A-4970-8672-447F3620816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FE36294-C783-4D52-BBB1-267F829E2EF8}"/>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4" name="Tijdelijke aanduiding voor voettekst 3">
            <a:extLst>
              <a:ext uri="{FF2B5EF4-FFF2-40B4-BE49-F238E27FC236}">
                <a16:creationId xmlns:a16="http://schemas.microsoft.com/office/drawing/2014/main" id="{8C656A36-23FF-45AD-8057-DCB45B64377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D10E6B4-88B1-45E8-A98B-60ADCB0B9D4A}"/>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275277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C857EED-2FCB-4ECA-9DD3-CC13BC184668}"/>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3" name="Tijdelijke aanduiding voor voettekst 2">
            <a:extLst>
              <a:ext uri="{FF2B5EF4-FFF2-40B4-BE49-F238E27FC236}">
                <a16:creationId xmlns:a16="http://schemas.microsoft.com/office/drawing/2014/main" id="{D7C28D01-21A9-46EA-8451-B9A7C28E853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41D4F09-B8B8-40E3-918F-1CD2C9BF5D36}"/>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242008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DAACB-94D8-4BC0-81F8-8D15860816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C03D82E-9284-4EFD-924D-F357D9E97E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06833-A085-419A-8DE6-A302B788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A5CC007-87CF-4CB4-B785-B86E595EF355}"/>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6" name="Tijdelijke aanduiding voor voettekst 5">
            <a:extLst>
              <a:ext uri="{FF2B5EF4-FFF2-40B4-BE49-F238E27FC236}">
                <a16:creationId xmlns:a16="http://schemas.microsoft.com/office/drawing/2014/main" id="{82D10CB6-E2EE-4F33-BAC0-E8B70CF0136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6FC76D7-190B-4CBB-9BE6-6AB00D702684}"/>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91207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0748B-37F1-4263-8F2D-65F818F67F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BE0AC1B-1B9D-4EB4-95AC-44CD3B2C25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C3CE0A1-463A-4AEB-911C-FD93FBD55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F42F394-57ED-4B13-80EC-C06C0739BFD5}"/>
              </a:ext>
            </a:extLst>
          </p:cNvPr>
          <p:cNvSpPr>
            <a:spLocks noGrp="1"/>
          </p:cNvSpPr>
          <p:nvPr>
            <p:ph type="dt" sz="half" idx="10"/>
          </p:nvPr>
        </p:nvSpPr>
        <p:spPr/>
        <p:txBody>
          <a:bodyPr/>
          <a:lstStyle/>
          <a:p>
            <a:fld id="{875CAA9F-7319-41B7-903F-CA4B4B37A173}" type="datetimeFigureOut">
              <a:rPr lang="nl-NL" smtClean="0"/>
              <a:t>13-1-2020</a:t>
            </a:fld>
            <a:endParaRPr lang="nl-NL"/>
          </a:p>
        </p:txBody>
      </p:sp>
      <p:sp>
        <p:nvSpPr>
          <p:cNvPr id="6" name="Tijdelijke aanduiding voor voettekst 5">
            <a:extLst>
              <a:ext uri="{FF2B5EF4-FFF2-40B4-BE49-F238E27FC236}">
                <a16:creationId xmlns:a16="http://schemas.microsoft.com/office/drawing/2014/main" id="{0D450F9D-A67E-4C58-BA5E-403A52D8A8F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30A286A-1BDC-4F6A-9535-02246A9CEB0D}"/>
              </a:ext>
            </a:extLst>
          </p:cNvPr>
          <p:cNvSpPr>
            <a:spLocks noGrp="1"/>
          </p:cNvSpPr>
          <p:nvPr>
            <p:ph type="sldNum" sz="quarter" idx="12"/>
          </p:nvPr>
        </p:nvSpPr>
        <p:spPr/>
        <p:txBody>
          <a:bodyPr/>
          <a:lstStyle/>
          <a:p>
            <a:fld id="{5E3327E6-07C1-498F-AAB6-5C1C153DC09F}" type="slidenum">
              <a:rPr lang="nl-NL" smtClean="0"/>
              <a:t>‹nr.›</a:t>
            </a:fld>
            <a:endParaRPr lang="nl-NL"/>
          </a:p>
        </p:txBody>
      </p:sp>
    </p:spTree>
    <p:extLst>
      <p:ext uri="{BB962C8B-B14F-4D97-AF65-F5344CB8AC3E}">
        <p14:creationId xmlns:p14="http://schemas.microsoft.com/office/powerpoint/2010/main" val="259430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0A50486-3F0C-447B-9467-6CEBB63FA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BBA8623-DD4C-4921-8D84-51B04565BE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D79DC45-2E5A-4829-BEA5-6E977E791C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CAA9F-7319-41B7-903F-CA4B4B37A173}" type="datetimeFigureOut">
              <a:rPr lang="nl-NL" smtClean="0"/>
              <a:t>13-1-2020</a:t>
            </a:fld>
            <a:endParaRPr lang="nl-NL"/>
          </a:p>
        </p:txBody>
      </p:sp>
      <p:sp>
        <p:nvSpPr>
          <p:cNvPr id="5" name="Tijdelijke aanduiding voor voettekst 4">
            <a:extLst>
              <a:ext uri="{FF2B5EF4-FFF2-40B4-BE49-F238E27FC236}">
                <a16:creationId xmlns:a16="http://schemas.microsoft.com/office/drawing/2014/main" id="{486301E2-D51B-4D24-ADAC-F8069ED3E4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E26D246D-8A53-498A-AB2B-6B30074A5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327E6-07C1-498F-AAB6-5C1C153DC09F}" type="slidenum">
              <a:rPr lang="nl-NL" smtClean="0"/>
              <a:t>‹nr.›</a:t>
            </a:fld>
            <a:endParaRPr lang="nl-NL"/>
          </a:p>
        </p:txBody>
      </p:sp>
    </p:spTree>
    <p:extLst>
      <p:ext uri="{BB962C8B-B14F-4D97-AF65-F5344CB8AC3E}">
        <p14:creationId xmlns:p14="http://schemas.microsoft.com/office/powerpoint/2010/main" val="3484384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reblab.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tiff"/><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tif"/><Relationship Id="rId5" Type="http://schemas.openxmlformats.org/officeDocument/2006/relationships/image" Target="../media/image40.ti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49.ti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tif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reblab.org/"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27F417F-F25C-4581-9E45-C66B4B5CFF3B}"/>
              </a:ext>
            </a:extLst>
          </p:cNvPr>
          <p:cNvSpPr/>
          <p:nvPr/>
        </p:nvSpPr>
        <p:spPr>
          <a:xfrm>
            <a:off x="480034" y="850990"/>
            <a:ext cx="11357810" cy="294945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4E17ADA6-DA95-4AF3-A3A6-6614230D0D94}"/>
              </a:ext>
            </a:extLst>
          </p:cNvPr>
          <p:cNvSpPr txBox="1">
            <a:spLocks/>
          </p:cNvSpPr>
          <p:nvPr/>
        </p:nvSpPr>
        <p:spPr>
          <a:xfrm>
            <a:off x="749199" y="1341980"/>
            <a:ext cx="7129372" cy="196747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700" dirty="0"/>
              <a:t>The human </a:t>
            </a:r>
            <a:r>
              <a:rPr lang="nl-NL" sz="4700" dirty="0" err="1"/>
              <a:t>vaginal</a:t>
            </a:r>
            <a:r>
              <a:rPr lang="nl-NL" sz="4700" dirty="0"/>
              <a:t> </a:t>
            </a:r>
            <a:r>
              <a:rPr lang="nl-NL" sz="4700" dirty="0" err="1"/>
              <a:t>microbiome</a:t>
            </a:r>
            <a:endParaRPr lang="nl-NL" sz="4700" dirty="0"/>
          </a:p>
          <a:p>
            <a:r>
              <a:rPr lang="nl-NL" sz="4700" dirty="0" err="1"/>
              <a:t>and</a:t>
            </a:r>
            <a:r>
              <a:rPr lang="nl-NL" sz="4700" dirty="0"/>
              <a:t> </a:t>
            </a:r>
            <a:r>
              <a:rPr lang="nl-NL" sz="4700" dirty="0" err="1"/>
              <a:t>the</a:t>
            </a:r>
            <a:r>
              <a:rPr lang="nl-NL" sz="4700" dirty="0"/>
              <a:t> </a:t>
            </a:r>
            <a:r>
              <a:rPr lang="nl-NL" sz="4700" dirty="0" err="1"/>
              <a:t>role</a:t>
            </a:r>
            <a:r>
              <a:rPr lang="nl-NL" sz="4700" dirty="0"/>
              <a:t> of </a:t>
            </a:r>
            <a:r>
              <a:rPr lang="nl-NL" sz="4700" dirty="0" err="1"/>
              <a:t>bacterial</a:t>
            </a:r>
            <a:r>
              <a:rPr lang="nl-NL" sz="4700" dirty="0"/>
              <a:t> </a:t>
            </a:r>
            <a:r>
              <a:rPr lang="nl-NL" sz="4700" dirty="0" err="1"/>
              <a:t>glycogen</a:t>
            </a:r>
            <a:r>
              <a:rPr lang="nl-NL" sz="4700" dirty="0"/>
              <a:t> </a:t>
            </a:r>
            <a:r>
              <a:rPr lang="nl-NL" sz="4700" dirty="0" err="1"/>
              <a:t>metabolism</a:t>
            </a:r>
            <a:endParaRPr lang="nl-NL" sz="4700" dirty="0"/>
          </a:p>
        </p:txBody>
      </p:sp>
      <p:sp>
        <p:nvSpPr>
          <p:cNvPr id="5" name="Ondertitel 2">
            <a:extLst>
              <a:ext uri="{FF2B5EF4-FFF2-40B4-BE49-F238E27FC236}">
                <a16:creationId xmlns:a16="http://schemas.microsoft.com/office/drawing/2014/main" id="{F30CB876-470D-43E3-9D75-5FDD7A095085}"/>
              </a:ext>
            </a:extLst>
          </p:cNvPr>
          <p:cNvSpPr txBox="1">
            <a:spLocks/>
          </p:cNvSpPr>
          <p:nvPr/>
        </p:nvSpPr>
        <p:spPr>
          <a:xfrm>
            <a:off x="8593274" y="1669090"/>
            <a:ext cx="5479693" cy="17599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dirty="0"/>
              <a:t>Rosanne Y. Hertzberger, PhD</a:t>
            </a:r>
          </a:p>
          <a:p>
            <a:pPr algn="l"/>
            <a:r>
              <a:rPr lang="nl-NL" sz="1800" dirty="0"/>
              <a:t>VU University Amsterdam</a:t>
            </a:r>
          </a:p>
          <a:p>
            <a:pPr algn="l"/>
            <a:r>
              <a:rPr lang="nl-NL" sz="1800" dirty="0">
                <a:hlinkClick r:id="rId2">
                  <a:extLst>
                    <a:ext uri="{A12FA001-AC4F-418D-AE19-62706E023703}">
                      <ahyp:hlinkClr xmlns:ahyp="http://schemas.microsoft.com/office/drawing/2018/hyperlinkcolor" val="tx"/>
                    </a:ext>
                  </a:extLst>
                </a:hlinkClick>
              </a:rPr>
              <a:t>www.REBLAB.org</a:t>
            </a:r>
            <a:endParaRPr lang="nl-NL" sz="1800" dirty="0"/>
          </a:p>
          <a:p>
            <a:pPr algn="l"/>
            <a:r>
              <a:rPr lang="nl-NL" sz="1800" dirty="0"/>
              <a:t>FigShare.com</a:t>
            </a:r>
          </a:p>
          <a:p>
            <a:pPr algn="l"/>
            <a:endParaRPr lang="nl-NL" sz="1800" dirty="0"/>
          </a:p>
        </p:txBody>
      </p:sp>
      <p:pic>
        <p:nvPicPr>
          <p:cNvPr id="8" name="Afbeelding 7">
            <a:extLst>
              <a:ext uri="{FF2B5EF4-FFF2-40B4-BE49-F238E27FC236}">
                <a16:creationId xmlns:a16="http://schemas.microsoft.com/office/drawing/2014/main" id="{54BB7566-41BC-41CC-8729-5AF890E9D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791" y="4199392"/>
            <a:ext cx="5572296" cy="1611985"/>
          </a:xfrm>
          <a:prstGeom prst="rect">
            <a:avLst/>
          </a:prstGeom>
        </p:spPr>
      </p:pic>
    </p:spTree>
    <p:extLst>
      <p:ext uri="{BB962C8B-B14F-4D97-AF65-F5344CB8AC3E}">
        <p14:creationId xmlns:p14="http://schemas.microsoft.com/office/powerpoint/2010/main" val="141091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7680A45C-69E1-436C-9678-70C1B8054779}"/>
              </a:ext>
            </a:extLst>
          </p:cNvPr>
          <p:cNvSpPr/>
          <p:nvPr/>
        </p:nvSpPr>
        <p:spPr>
          <a:xfrm>
            <a:off x="232951" y="4812337"/>
            <a:ext cx="4480188" cy="369332"/>
          </a:xfrm>
          <a:prstGeom prst="rect">
            <a:avLst/>
          </a:prstGeom>
        </p:spPr>
        <p:txBody>
          <a:bodyPr wrap="square">
            <a:spAutoFit/>
          </a:bodyPr>
          <a:lstStyle/>
          <a:p>
            <a:pPr lvl="0" eaLnBrk="0" fontAlgn="base" hangingPunct="0">
              <a:spcBef>
                <a:spcPct val="0"/>
              </a:spcBef>
              <a:spcAft>
                <a:spcPct val="0"/>
              </a:spcAft>
            </a:pPr>
            <a:r>
              <a:rPr lang="nl-NL" altLang="nl-NL" dirty="0">
                <a:solidFill>
                  <a:srgbClr val="505050"/>
                </a:solidFill>
                <a:latin typeface="Arial" panose="020B0604020202020204" pitchFamily="34" charset="0"/>
                <a:cs typeface="Arial" panose="020B0604020202020204" pitchFamily="34" charset="0"/>
              </a:rPr>
              <a:t> </a:t>
            </a:r>
          </a:p>
        </p:txBody>
      </p:sp>
      <p:sp>
        <p:nvSpPr>
          <p:cNvPr id="4" name="Titel 1">
            <a:extLst>
              <a:ext uri="{FF2B5EF4-FFF2-40B4-BE49-F238E27FC236}">
                <a16:creationId xmlns:a16="http://schemas.microsoft.com/office/drawing/2014/main" id="{A4D319DA-D190-490F-B78C-812E0B54F0F7}"/>
              </a:ext>
            </a:extLst>
          </p:cNvPr>
          <p:cNvSpPr txBox="1">
            <a:spLocks/>
          </p:cNvSpPr>
          <p:nvPr/>
        </p:nvSpPr>
        <p:spPr>
          <a:xfrm>
            <a:off x="0" y="1"/>
            <a:ext cx="12192000" cy="64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latin typeface="+mn-lt"/>
              </a:rPr>
              <a:t>Pro- </a:t>
            </a:r>
            <a:r>
              <a:rPr lang="nl-NL" sz="3200" b="1" dirty="0" err="1">
                <a:latin typeface="+mn-lt"/>
              </a:rPr>
              <a:t>and</a:t>
            </a:r>
            <a:r>
              <a:rPr lang="nl-NL" sz="3200" b="1" dirty="0">
                <a:latin typeface="+mn-lt"/>
              </a:rPr>
              <a:t> anti-</a:t>
            </a:r>
            <a:r>
              <a:rPr lang="nl-NL" sz="3200" b="1" dirty="0" err="1">
                <a:latin typeface="+mn-lt"/>
              </a:rPr>
              <a:t>inflammatory</a:t>
            </a:r>
            <a:r>
              <a:rPr lang="nl-NL" sz="3200" b="1" dirty="0">
                <a:latin typeface="+mn-lt"/>
              </a:rPr>
              <a:t> </a:t>
            </a:r>
            <a:r>
              <a:rPr lang="nl-NL" sz="3200" b="1" dirty="0" err="1">
                <a:latin typeface="+mn-lt"/>
              </a:rPr>
              <a:t>effects</a:t>
            </a:r>
            <a:r>
              <a:rPr lang="nl-NL" sz="3200" b="1" dirty="0">
                <a:latin typeface="+mn-lt"/>
              </a:rPr>
              <a:t> of </a:t>
            </a:r>
            <a:r>
              <a:rPr lang="nl-NL" sz="3200" b="1" dirty="0" err="1">
                <a:latin typeface="+mn-lt"/>
              </a:rPr>
              <a:t>vaginal</a:t>
            </a:r>
            <a:r>
              <a:rPr lang="nl-NL" sz="3200" b="1" dirty="0">
                <a:latin typeface="+mn-lt"/>
              </a:rPr>
              <a:t> </a:t>
            </a:r>
            <a:r>
              <a:rPr lang="nl-NL" sz="3200" b="1" dirty="0" err="1">
                <a:latin typeface="+mn-lt"/>
              </a:rPr>
              <a:t>bacteria</a:t>
            </a:r>
            <a:endParaRPr lang="nl-NL" sz="3200" b="1" dirty="0">
              <a:latin typeface="+mn-lt"/>
            </a:endParaRPr>
          </a:p>
        </p:txBody>
      </p:sp>
      <p:sp>
        <p:nvSpPr>
          <p:cNvPr id="6" name="Tekstvak 5">
            <a:extLst>
              <a:ext uri="{FF2B5EF4-FFF2-40B4-BE49-F238E27FC236}">
                <a16:creationId xmlns:a16="http://schemas.microsoft.com/office/drawing/2014/main" id="{C89D9B5F-7AEB-4D69-9515-3F7B9764D459}"/>
              </a:ext>
            </a:extLst>
          </p:cNvPr>
          <p:cNvSpPr txBox="1"/>
          <p:nvPr/>
        </p:nvSpPr>
        <p:spPr>
          <a:xfrm>
            <a:off x="232951" y="713733"/>
            <a:ext cx="4398450" cy="6340197"/>
          </a:xfrm>
          <a:prstGeom prst="rect">
            <a:avLst/>
          </a:prstGeom>
          <a:noFill/>
        </p:spPr>
        <p:txBody>
          <a:bodyPr wrap="square" rtlCol="0">
            <a:spAutoFit/>
          </a:bodyPr>
          <a:lstStyle/>
          <a:p>
            <a:pPr marL="285750" indent="-285750">
              <a:buFont typeface="Arial" panose="020B0604020202020204" pitchFamily="34" charset="0"/>
              <a:buChar char="•"/>
            </a:pPr>
            <a:r>
              <a:rPr lang="nl-NL" i="1" dirty="0" err="1"/>
              <a:t>Atopobium</a:t>
            </a:r>
            <a:r>
              <a:rPr lang="nl-NL" i="1" dirty="0"/>
              <a:t> </a:t>
            </a:r>
            <a:r>
              <a:rPr lang="nl-NL" dirty="0" err="1"/>
              <a:t>and</a:t>
            </a:r>
            <a:r>
              <a:rPr lang="nl-NL" dirty="0"/>
              <a:t> </a:t>
            </a:r>
            <a:r>
              <a:rPr lang="nl-NL" i="1" dirty="0"/>
              <a:t>Gardnerella </a:t>
            </a:r>
            <a:r>
              <a:rPr lang="nl-NL" dirty="0" err="1"/>
              <a:t>invoke</a:t>
            </a:r>
            <a:r>
              <a:rPr lang="nl-NL" dirty="0"/>
              <a:t> </a:t>
            </a:r>
            <a:r>
              <a:rPr lang="nl-NL" dirty="0" err="1"/>
              <a:t>innate</a:t>
            </a:r>
            <a:r>
              <a:rPr lang="nl-NL" dirty="0"/>
              <a:t> immune response (IL-6 </a:t>
            </a:r>
            <a:r>
              <a:rPr lang="nl-NL" dirty="0" err="1"/>
              <a:t>and</a:t>
            </a:r>
            <a:r>
              <a:rPr lang="nl-NL" dirty="0"/>
              <a:t> IL-8) in </a:t>
            </a:r>
            <a:r>
              <a:rPr lang="nl-NL" dirty="0" err="1"/>
              <a:t>cervicovaginal</a:t>
            </a:r>
            <a:r>
              <a:rPr lang="nl-NL" dirty="0"/>
              <a:t> tissue culture.</a:t>
            </a:r>
          </a:p>
          <a:p>
            <a:r>
              <a:rPr lang="nl-NL" sz="1400" dirty="0"/>
              <a:t>Libby, E. K., et al. (2008). "</a:t>
            </a:r>
            <a:r>
              <a:rPr lang="nl-NL" sz="1400" i="1" dirty="0" err="1"/>
              <a:t>Atopobium</a:t>
            </a:r>
            <a:r>
              <a:rPr lang="nl-NL" sz="1400" i="1" dirty="0"/>
              <a:t> vaginae </a:t>
            </a:r>
            <a:r>
              <a:rPr lang="nl-NL" sz="1400" dirty="0"/>
              <a:t>triggers </a:t>
            </a:r>
            <a:r>
              <a:rPr lang="nl-NL" sz="1400" dirty="0" err="1"/>
              <a:t>an</a:t>
            </a:r>
            <a:r>
              <a:rPr lang="nl-NL" sz="1400" dirty="0"/>
              <a:t> </a:t>
            </a:r>
            <a:r>
              <a:rPr lang="nl-NL" sz="1400" dirty="0" err="1"/>
              <a:t>innate</a:t>
            </a:r>
            <a:r>
              <a:rPr lang="nl-NL" sz="1400" dirty="0"/>
              <a:t> immune response in </a:t>
            </a:r>
            <a:r>
              <a:rPr lang="nl-NL" sz="1400" dirty="0" err="1"/>
              <a:t>an</a:t>
            </a:r>
            <a:r>
              <a:rPr lang="nl-NL" sz="1400" dirty="0"/>
              <a:t> in vitro model of </a:t>
            </a:r>
            <a:r>
              <a:rPr lang="nl-NL" sz="1400" dirty="0" err="1"/>
              <a:t>bacterial</a:t>
            </a:r>
            <a:r>
              <a:rPr lang="nl-NL" sz="1400" dirty="0"/>
              <a:t> </a:t>
            </a:r>
            <a:r>
              <a:rPr lang="nl-NL" sz="1400" dirty="0" err="1"/>
              <a:t>vaginosis</a:t>
            </a:r>
            <a:r>
              <a:rPr lang="nl-NL" sz="1400" dirty="0"/>
              <a:t>." </a:t>
            </a:r>
            <a:r>
              <a:rPr lang="nl-NL" sz="1400" u="sng" dirty="0" err="1"/>
              <a:t>Microbes</a:t>
            </a:r>
            <a:r>
              <a:rPr lang="nl-NL" sz="1400" u="sng" dirty="0"/>
              <a:t> </a:t>
            </a:r>
            <a:r>
              <a:rPr lang="nl-NL" sz="1400" u="sng" dirty="0" err="1"/>
              <a:t>and</a:t>
            </a:r>
            <a:r>
              <a:rPr lang="nl-NL" sz="1400" u="sng" dirty="0"/>
              <a:t> </a:t>
            </a:r>
            <a:r>
              <a:rPr lang="nl-NL" sz="1400" u="sng" dirty="0" err="1"/>
              <a:t>Infection</a:t>
            </a:r>
            <a:r>
              <a:rPr lang="nl-NL" sz="1400" dirty="0"/>
              <a:t> </a:t>
            </a:r>
            <a:r>
              <a:rPr lang="nl-NL" sz="1400" b="1" dirty="0"/>
              <a:t>10</a:t>
            </a:r>
            <a:r>
              <a:rPr lang="en-US" sz="1400" dirty="0"/>
              <a:t>(4): 439-446.</a:t>
            </a:r>
          </a:p>
          <a:p>
            <a:endParaRPr lang="en-US" sz="1400" dirty="0"/>
          </a:p>
          <a:p>
            <a:pPr marL="285750" indent="-285750">
              <a:buFont typeface="Arial" panose="020B0604020202020204" pitchFamily="34" charset="0"/>
              <a:buChar char="•"/>
            </a:pPr>
            <a:r>
              <a:rPr lang="en-US" dirty="0"/>
              <a:t>D- and L-lactic acid at low pH (protonated form) prevent production of inflammatory mediators (Il-6, IL-8, RANTES) </a:t>
            </a:r>
          </a:p>
          <a:p>
            <a:r>
              <a:rPr lang="en-US" sz="1400" dirty="0" err="1"/>
              <a:t>Hearps</a:t>
            </a:r>
            <a:r>
              <a:rPr lang="en-US" sz="1400" dirty="0"/>
              <a:t>, A. C., et al. (2017). "Vaginal lactic acid elicits an anti-inflammatory response from human cervicovaginal epithelial cells and inhibits production of pro-inflammatory mediators associated with HIV acquisition." </a:t>
            </a:r>
            <a:r>
              <a:rPr lang="en-US" sz="1400" u="sng" dirty="0"/>
              <a:t>Mucosal immunology</a:t>
            </a:r>
            <a:r>
              <a:rPr lang="en-US" sz="1400" dirty="0"/>
              <a:t> </a:t>
            </a:r>
            <a:r>
              <a:rPr lang="en-US" sz="1400" b="1" dirty="0"/>
              <a:t>10</a:t>
            </a:r>
            <a:r>
              <a:rPr lang="en-US" sz="1400" dirty="0"/>
              <a:t>: 1480</a:t>
            </a:r>
          </a:p>
          <a:p>
            <a:pPr marL="285750" lvl="0" indent="-285750" eaLnBrk="0" fontAlgn="base" hangingPunct="0">
              <a:spcBef>
                <a:spcPct val="0"/>
              </a:spcBef>
              <a:spcAft>
                <a:spcPct val="0"/>
              </a:spcAft>
              <a:buFont typeface="Arial" panose="020B0604020202020204" pitchFamily="34" charset="0"/>
              <a:buChar char="•"/>
            </a:pPr>
            <a:endParaRPr lang="nl-NL" altLang="nl-NL" dirty="0">
              <a:solidFill>
                <a:srgbClr val="505050"/>
              </a:solidFill>
              <a:latin typeface="Arial" panose="020B0604020202020204" pitchFamily="34" charset="0"/>
              <a:cs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nl-NL" altLang="nl-NL" dirty="0">
                <a:solidFill>
                  <a:srgbClr val="505050"/>
                </a:solidFill>
                <a:latin typeface="Arial" panose="020B0604020202020204" pitchFamily="34" charset="0"/>
                <a:cs typeface="Arial" panose="020B0604020202020204" pitchFamily="34" charset="0"/>
              </a:rPr>
              <a:t>“</a:t>
            </a:r>
            <a:r>
              <a:rPr lang="nl-NL" altLang="nl-NL" dirty="0" err="1">
                <a:solidFill>
                  <a:srgbClr val="505050"/>
                </a:solidFill>
                <a:latin typeface="Arial" panose="020B0604020202020204" pitchFamily="34" charset="0"/>
                <a:cs typeface="Arial" panose="020B0604020202020204" pitchFamily="34" charset="0"/>
              </a:rPr>
              <a:t>Activated</a:t>
            </a:r>
            <a:r>
              <a:rPr lang="nl-NL" altLang="nl-NL" dirty="0">
                <a:solidFill>
                  <a:srgbClr val="505050"/>
                </a:solidFill>
                <a:latin typeface="Arial" panose="020B0604020202020204" pitchFamily="34" charset="0"/>
                <a:cs typeface="Arial" panose="020B0604020202020204" pitchFamily="34" charset="0"/>
              </a:rPr>
              <a:t> </a:t>
            </a:r>
            <a:r>
              <a:rPr lang="nl-NL" altLang="nl-NL" dirty="0" err="1">
                <a:solidFill>
                  <a:srgbClr val="505050"/>
                </a:solidFill>
                <a:latin typeface="Arial" panose="020B0604020202020204" pitchFamily="34" charset="0"/>
                <a:cs typeface="Arial" panose="020B0604020202020204" pitchFamily="34" charset="0"/>
              </a:rPr>
              <a:t>mucosal</a:t>
            </a:r>
            <a:r>
              <a:rPr lang="nl-NL" altLang="nl-NL" dirty="0">
                <a:solidFill>
                  <a:srgbClr val="505050"/>
                </a:solidFill>
                <a:latin typeface="Arial" panose="020B0604020202020204" pitchFamily="34" charset="0"/>
                <a:cs typeface="Arial" panose="020B0604020202020204" pitchFamily="34" charset="0"/>
              </a:rPr>
              <a:t> CD4</a:t>
            </a:r>
            <a:r>
              <a:rPr kumimoji="0" lang="nl-NL" altLang="nl-NL" b="0" i="0" u="none" strike="noStrike" cap="none" normalizeH="0" baseline="30000" dirty="0">
                <a:ln>
                  <a:noFill/>
                </a:ln>
                <a:solidFill>
                  <a:srgbClr val="505050"/>
                </a:solidFill>
                <a:effectLst/>
                <a:latin typeface="Arial" panose="020B0604020202020204" pitchFamily="34" charset="0"/>
                <a:cs typeface="Arial" panose="020B0604020202020204" pitchFamily="34" charset="0"/>
              </a:rPr>
              <a:t>+</a:t>
            </a:r>
            <a:r>
              <a:rPr lang="nl-NL" altLang="nl-NL" dirty="0">
                <a:solidFill>
                  <a:srgbClr val="505050"/>
                </a:solidFill>
                <a:latin typeface="Arial" panose="020B0604020202020204" pitchFamily="34" charset="0"/>
                <a:cs typeface="Arial" panose="020B0604020202020204" pitchFamily="34" charset="0"/>
              </a:rPr>
              <a:t> T </a:t>
            </a:r>
            <a:r>
              <a:rPr lang="nl-NL" altLang="nl-NL" dirty="0" err="1">
                <a:solidFill>
                  <a:srgbClr val="505050"/>
                </a:solidFill>
                <a:latin typeface="Arial" panose="020B0604020202020204" pitchFamily="34" charset="0"/>
                <a:cs typeface="Arial" panose="020B0604020202020204" pitchFamily="34" charset="0"/>
              </a:rPr>
              <a:t>cell</a:t>
            </a:r>
            <a:r>
              <a:rPr lang="nl-NL" altLang="nl-NL" dirty="0">
                <a:solidFill>
                  <a:srgbClr val="505050"/>
                </a:solidFill>
                <a:latin typeface="Arial" panose="020B0604020202020204" pitchFamily="34" charset="0"/>
                <a:cs typeface="Arial" panose="020B0604020202020204" pitchFamily="34" charset="0"/>
              </a:rPr>
              <a:t> </a:t>
            </a:r>
            <a:r>
              <a:rPr lang="nl-NL" altLang="nl-NL" dirty="0" err="1">
                <a:solidFill>
                  <a:srgbClr val="505050"/>
                </a:solidFill>
                <a:latin typeface="Arial" panose="020B0604020202020204" pitchFamily="34" charset="0"/>
                <a:cs typeface="Arial" panose="020B0604020202020204" pitchFamily="34" charset="0"/>
              </a:rPr>
              <a:t>numbers</a:t>
            </a:r>
            <a:r>
              <a:rPr lang="nl-NL" altLang="nl-NL" dirty="0">
                <a:solidFill>
                  <a:srgbClr val="505050"/>
                </a:solidFill>
                <a:latin typeface="Arial" panose="020B0604020202020204" pitchFamily="34" charset="0"/>
                <a:cs typeface="Arial" panose="020B0604020202020204" pitchFamily="34" charset="0"/>
              </a:rPr>
              <a:t> are </a:t>
            </a:r>
            <a:r>
              <a:rPr lang="nl-NL" altLang="nl-NL" dirty="0" err="1">
                <a:solidFill>
                  <a:srgbClr val="505050"/>
                </a:solidFill>
                <a:latin typeface="Arial" panose="020B0604020202020204" pitchFamily="34" charset="0"/>
                <a:cs typeface="Arial" panose="020B0604020202020204" pitchFamily="34" charset="0"/>
              </a:rPr>
              <a:t>elevated</a:t>
            </a:r>
            <a:r>
              <a:rPr lang="nl-NL" altLang="nl-NL" dirty="0">
                <a:solidFill>
                  <a:srgbClr val="505050"/>
                </a:solidFill>
                <a:latin typeface="Arial" panose="020B0604020202020204" pitchFamily="34" charset="0"/>
                <a:cs typeface="Arial" panose="020B0604020202020204" pitchFamily="34" charset="0"/>
              </a:rPr>
              <a:t> in </a:t>
            </a:r>
            <a:r>
              <a:rPr lang="nl-NL" altLang="nl-NL" dirty="0" err="1">
                <a:solidFill>
                  <a:srgbClr val="505050"/>
                </a:solidFill>
                <a:latin typeface="Arial" panose="020B0604020202020204" pitchFamily="34" charset="0"/>
                <a:cs typeface="Arial" panose="020B0604020202020204" pitchFamily="34" charset="0"/>
              </a:rPr>
              <a:t>women</a:t>
            </a:r>
            <a:r>
              <a:rPr lang="nl-NL" altLang="nl-NL" dirty="0">
                <a:solidFill>
                  <a:srgbClr val="505050"/>
                </a:solidFill>
                <a:latin typeface="Arial" panose="020B0604020202020204" pitchFamily="34" charset="0"/>
                <a:cs typeface="Arial" panose="020B0604020202020204" pitchFamily="34" charset="0"/>
              </a:rPr>
              <a:t> </a:t>
            </a:r>
            <a:r>
              <a:rPr lang="nl-NL" altLang="nl-NL" dirty="0" err="1">
                <a:solidFill>
                  <a:srgbClr val="505050"/>
                </a:solidFill>
                <a:latin typeface="Arial" panose="020B0604020202020204" pitchFamily="34" charset="0"/>
                <a:cs typeface="Arial" panose="020B0604020202020204" pitchFamily="34" charset="0"/>
              </a:rPr>
              <a:t>with</a:t>
            </a:r>
            <a:r>
              <a:rPr lang="nl-NL" altLang="nl-NL" dirty="0">
                <a:solidFill>
                  <a:srgbClr val="505050"/>
                </a:solidFill>
                <a:latin typeface="Arial" panose="020B0604020202020204" pitchFamily="34" charset="0"/>
                <a:cs typeface="Arial" panose="020B0604020202020204" pitchFamily="34" charset="0"/>
              </a:rPr>
              <a:t> high-risk </a:t>
            </a:r>
            <a:r>
              <a:rPr lang="nl-NL" altLang="nl-NL" dirty="0" err="1">
                <a:solidFill>
                  <a:srgbClr val="505050"/>
                </a:solidFill>
                <a:latin typeface="Arial" panose="020B0604020202020204" pitchFamily="34" charset="0"/>
                <a:cs typeface="Arial" panose="020B0604020202020204" pitchFamily="34" charset="0"/>
              </a:rPr>
              <a:t>bacteria</a:t>
            </a:r>
            <a:r>
              <a:rPr lang="nl-NL" altLang="nl-NL" dirty="0">
                <a:solidFill>
                  <a:srgbClr val="505050"/>
                </a:solidFill>
                <a:latin typeface="Arial" panose="020B0604020202020204" pitchFamily="34" charset="0"/>
                <a:cs typeface="Arial" panose="020B0604020202020204" pitchFamily="34" charset="0"/>
              </a:rPr>
              <a:t>”</a:t>
            </a:r>
          </a:p>
          <a:p>
            <a:pPr eaLnBrk="0" fontAlgn="base" hangingPunct="0">
              <a:spcBef>
                <a:spcPct val="0"/>
              </a:spcBef>
              <a:spcAft>
                <a:spcPct val="0"/>
              </a:spcAft>
            </a:pPr>
            <a:r>
              <a:rPr lang="en-US" sz="1400" dirty="0" err="1"/>
              <a:t>Gosmann</a:t>
            </a:r>
            <a:r>
              <a:rPr lang="en-US" sz="1400" dirty="0"/>
              <a:t>, C., et al. (2017). "</a:t>
            </a:r>
            <a:r>
              <a:rPr lang="en-US" sz="1400" i="1" dirty="0"/>
              <a:t>Lactobacillus</a:t>
            </a:r>
            <a:r>
              <a:rPr lang="en-US" sz="1400" dirty="0"/>
              <a:t>-Deficient Cervicovaginal Bacterial Communities Are Associated with Increased HIV Acquisition in Young South African Women." </a:t>
            </a:r>
            <a:r>
              <a:rPr lang="en-US" sz="1400" u="sng" dirty="0"/>
              <a:t>Immunity</a:t>
            </a:r>
            <a:r>
              <a:rPr lang="en-US" sz="1400" dirty="0"/>
              <a:t> </a:t>
            </a:r>
            <a:r>
              <a:rPr lang="en-US" sz="1400" b="1" dirty="0"/>
              <a:t>46</a:t>
            </a:r>
            <a:r>
              <a:rPr lang="en-US" sz="1400" dirty="0"/>
              <a:t>(1): 29-37.</a:t>
            </a:r>
            <a:endParaRPr lang="nl-NL" sz="1400" b="1" dirty="0"/>
          </a:p>
          <a:p>
            <a:endParaRPr lang="en-US" sz="1600" dirty="0"/>
          </a:p>
          <a:p>
            <a:pPr marL="285750" indent="-285750">
              <a:buFont typeface="Arial" panose="020B0604020202020204" pitchFamily="34" charset="0"/>
              <a:buChar char="•"/>
            </a:pPr>
            <a:endParaRPr lang="nl-NL" b="1" dirty="0"/>
          </a:p>
        </p:txBody>
      </p:sp>
      <p:pic>
        <p:nvPicPr>
          <p:cNvPr id="2" name="Afbeelding 1">
            <a:extLst>
              <a:ext uri="{FF2B5EF4-FFF2-40B4-BE49-F238E27FC236}">
                <a16:creationId xmlns:a16="http://schemas.microsoft.com/office/drawing/2014/main" id="{1A5B432F-5D3D-4912-AF1E-36316E8087E1}"/>
              </a:ext>
            </a:extLst>
          </p:cNvPr>
          <p:cNvPicPr>
            <a:picLocks noChangeAspect="1"/>
          </p:cNvPicPr>
          <p:nvPr/>
        </p:nvPicPr>
        <p:blipFill rotWithShape="1">
          <a:blip r:embed="rId2"/>
          <a:srcRect l="25086" t="44904" r="45776" b="40358"/>
          <a:stretch/>
        </p:blipFill>
        <p:spPr>
          <a:xfrm>
            <a:off x="4443595" y="2336135"/>
            <a:ext cx="7748405" cy="2204545"/>
          </a:xfrm>
          <a:prstGeom prst="rect">
            <a:avLst/>
          </a:prstGeom>
        </p:spPr>
      </p:pic>
      <p:pic>
        <p:nvPicPr>
          <p:cNvPr id="12" name="Afbeelding 11">
            <a:extLst>
              <a:ext uri="{FF2B5EF4-FFF2-40B4-BE49-F238E27FC236}">
                <a16:creationId xmlns:a16="http://schemas.microsoft.com/office/drawing/2014/main" id="{8063A6C3-1A3E-4F29-ACFA-9BC8A0E60D7F}"/>
              </a:ext>
            </a:extLst>
          </p:cNvPr>
          <p:cNvPicPr>
            <a:picLocks noChangeAspect="1"/>
          </p:cNvPicPr>
          <p:nvPr/>
        </p:nvPicPr>
        <p:blipFill rotWithShape="1">
          <a:blip r:embed="rId3"/>
          <a:srcRect l="25716" t="26684" r="66819" b="61723"/>
          <a:stretch/>
        </p:blipFill>
        <p:spPr>
          <a:xfrm>
            <a:off x="7225793" y="4843114"/>
            <a:ext cx="1100447" cy="1148911"/>
          </a:xfrm>
          <a:prstGeom prst="rect">
            <a:avLst/>
          </a:prstGeom>
        </p:spPr>
      </p:pic>
      <p:sp>
        <p:nvSpPr>
          <p:cNvPr id="13" name="Tekstvak 12">
            <a:extLst>
              <a:ext uri="{FF2B5EF4-FFF2-40B4-BE49-F238E27FC236}">
                <a16:creationId xmlns:a16="http://schemas.microsoft.com/office/drawing/2014/main" id="{E93E377B-BBE2-4CB0-9807-E96C7D6DBEC5}"/>
              </a:ext>
            </a:extLst>
          </p:cNvPr>
          <p:cNvSpPr txBox="1"/>
          <p:nvPr/>
        </p:nvSpPr>
        <p:spPr>
          <a:xfrm>
            <a:off x="8234972" y="5610000"/>
            <a:ext cx="1362635" cy="338554"/>
          </a:xfrm>
          <a:prstGeom prst="rect">
            <a:avLst/>
          </a:prstGeom>
          <a:noFill/>
        </p:spPr>
        <p:txBody>
          <a:bodyPr wrap="square" rtlCol="0">
            <a:spAutoFit/>
          </a:bodyPr>
          <a:lstStyle/>
          <a:p>
            <a:r>
              <a:rPr lang="nl-NL" sz="1600" i="1" dirty="0"/>
              <a:t>L. crispatus</a:t>
            </a:r>
          </a:p>
        </p:txBody>
      </p:sp>
      <p:sp>
        <p:nvSpPr>
          <p:cNvPr id="14" name="Tekstvak 13">
            <a:extLst>
              <a:ext uri="{FF2B5EF4-FFF2-40B4-BE49-F238E27FC236}">
                <a16:creationId xmlns:a16="http://schemas.microsoft.com/office/drawing/2014/main" id="{E4BBE4D5-F29F-4C2F-B043-B68CBE9CA276}"/>
              </a:ext>
            </a:extLst>
          </p:cNvPr>
          <p:cNvSpPr txBox="1"/>
          <p:nvPr/>
        </p:nvSpPr>
        <p:spPr>
          <a:xfrm>
            <a:off x="8234972" y="5351077"/>
            <a:ext cx="1362635" cy="338554"/>
          </a:xfrm>
          <a:prstGeom prst="rect">
            <a:avLst/>
          </a:prstGeom>
          <a:noFill/>
        </p:spPr>
        <p:txBody>
          <a:bodyPr wrap="square" rtlCol="0">
            <a:spAutoFit/>
          </a:bodyPr>
          <a:lstStyle/>
          <a:p>
            <a:r>
              <a:rPr lang="nl-NL" sz="1600" i="1" dirty="0"/>
              <a:t>L. </a:t>
            </a:r>
            <a:r>
              <a:rPr lang="nl-NL" sz="1600" i="1" dirty="0" err="1"/>
              <a:t>iners</a:t>
            </a:r>
            <a:endParaRPr lang="nl-NL" sz="1600" i="1" dirty="0"/>
          </a:p>
        </p:txBody>
      </p:sp>
      <p:sp>
        <p:nvSpPr>
          <p:cNvPr id="15" name="Tekstvak 14">
            <a:extLst>
              <a:ext uri="{FF2B5EF4-FFF2-40B4-BE49-F238E27FC236}">
                <a16:creationId xmlns:a16="http://schemas.microsoft.com/office/drawing/2014/main" id="{9DEA472F-D618-4178-BF5E-5EB57C9B6771}"/>
              </a:ext>
            </a:extLst>
          </p:cNvPr>
          <p:cNvSpPr txBox="1"/>
          <p:nvPr/>
        </p:nvSpPr>
        <p:spPr>
          <a:xfrm>
            <a:off x="8234971" y="5092154"/>
            <a:ext cx="1362635" cy="338554"/>
          </a:xfrm>
          <a:prstGeom prst="rect">
            <a:avLst/>
          </a:prstGeom>
          <a:noFill/>
        </p:spPr>
        <p:txBody>
          <a:bodyPr wrap="square" rtlCol="0">
            <a:spAutoFit/>
          </a:bodyPr>
          <a:lstStyle/>
          <a:p>
            <a:r>
              <a:rPr lang="nl-NL" sz="1600" i="1" dirty="0"/>
              <a:t>G. vaginalis</a:t>
            </a:r>
          </a:p>
        </p:txBody>
      </p:sp>
      <p:sp>
        <p:nvSpPr>
          <p:cNvPr id="16" name="Tekstvak 15">
            <a:extLst>
              <a:ext uri="{FF2B5EF4-FFF2-40B4-BE49-F238E27FC236}">
                <a16:creationId xmlns:a16="http://schemas.microsoft.com/office/drawing/2014/main" id="{B3E839B4-EA31-4EB4-8E85-3A63B7DA6E4D}"/>
              </a:ext>
            </a:extLst>
          </p:cNvPr>
          <p:cNvSpPr txBox="1"/>
          <p:nvPr/>
        </p:nvSpPr>
        <p:spPr>
          <a:xfrm>
            <a:off x="8234970" y="4843115"/>
            <a:ext cx="1362635" cy="338554"/>
          </a:xfrm>
          <a:prstGeom prst="rect">
            <a:avLst/>
          </a:prstGeom>
          <a:noFill/>
        </p:spPr>
        <p:txBody>
          <a:bodyPr wrap="square" rtlCol="0">
            <a:spAutoFit/>
          </a:bodyPr>
          <a:lstStyle/>
          <a:p>
            <a:r>
              <a:rPr lang="nl-NL" sz="1600" dirty="0" err="1"/>
              <a:t>Polybacterial</a:t>
            </a:r>
            <a:endParaRPr lang="nl-NL" sz="1600" dirty="0"/>
          </a:p>
        </p:txBody>
      </p:sp>
    </p:spTree>
    <p:extLst>
      <p:ext uri="{BB962C8B-B14F-4D97-AF65-F5344CB8AC3E}">
        <p14:creationId xmlns:p14="http://schemas.microsoft.com/office/powerpoint/2010/main" val="302354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415C8D9-84EC-4B30-B6FA-34C86782C879}"/>
              </a:ext>
            </a:extLst>
          </p:cNvPr>
          <p:cNvPicPr>
            <a:picLocks noChangeAspect="1"/>
          </p:cNvPicPr>
          <p:nvPr/>
        </p:nvPicPr>
        <p:blipFill>
          <a:blip r:embed="rId2"/>
          <a:stretch>
            <a:fillRect/>
          </a:stretch>
        </p:blipFill>
        <p:spPr>
          <a:xfrm>
            <a:off x="86286" y="839245"/>
            <a:ext cx="11893922" cy="3269146"/>
          </a:xfrm>
          <a:prstGeom prst="rect">
            <a:avLst/>
          </a:prstGeom>
        </p:spPr>
      </p:pic>
      <p:sp>
        <p:nvSpPr>
          <p:cNvPr id="4" name="Tekstvak 3">
            <a:extLst>
              <a:ext uri="{FF2B5EF4-FFF2-40B4-BE49-F238E27FC236}">
                <a16:creationId xmlns:a16="http://schemas.microsoft.com/office/drawing/2014/main" id="{DBA5C104-EB73-46E9-9549-5D9FF906F93D}"/>
              </a:ext>
            </a:extLst>
          </p:cNvPr>
          <p:cNvSpPr txBox="1"/>
          <p:nvPr/>
        </p:nvSpPr>
        <p:spPr>
          <a:xfrm>
            <a:off x="4952622" y="1544095"/>
            <a:ext cx="1023730" cy="369332"/>
          </a:xfrm>
          <a:prstGeom prst="rect">
            <a:avLst/>
          </a:prstGeom>
          <a:noFill/>
        </p:spPr>
        <p:txBody>
          <a:bodyPr wrap="square" rtlCol="0">
            <a:spAutoFit/>
          </a:bodyPr>
          <a:lstStyle/>
          <a:p>
            <a:r>
              <a:rPr lang="nl-NL" dirty="0"/>
              <a:t>55%</a:t>
            </a:r>
          </a:p>
        </p:txBody>
      </p:sp>
      <p:sp>
        <p:nvSpPr>
          <p:cNvPr id="5" name="Tekstvak 4">
            <a:extLst>
              <a:ext uri="{FF2B5EF4-FFF2-40B4-BE49-F238E27FC236}">
                <a16:creationId xmlns:a16="http://schemas.microsoft.com/office/drawing/2014/main" id="{A3436B73-5251-4985-9DED-28CCE8AC7215}"/>
              </a:ext>
            </a:extLst>
          </p:cNvPr>
          <p:cNvSpPr txBox="1"/>
          <p:nvPr/>
        </p:nvSpPr>
        <p:spPr>
          <a:xfrm>
            <a:off x="4952622" y="1873671"/>
            <a:ext cx="1023730" cy="369332"/>
          </a:xfrm>
          <a:prstGeom prst="rect">
            <a:avLst/>
          </a:prstGeom>
          <a:noFill/>
        </p:spPr>
        <p:txBody>
          <a:bodyPr wrap="square" rtlCol="0">
            <a:spAutoFit/>
          </a:bodyPr>
          <a:lstStyle/>
          <a:p>
            <a:r>
              <a:rPr lang="nl-NL" dirty="0"/>
              <a:t>49%</a:t>
            </a:r>
          </a:p>
        </p:txBody>
      </p:sp>
      <p:sp>
        <p:nvSpPr>
          <p:cNvPr id="6" name="Tekstvak 5">
            <a:extLst>
              <a:ext uri="{FF2B5EF4-FFF2-40B4-BE49-F238E27FC236}">
                <a16:creationId xmlns:a16="http://schemas.microsoft.com/office/drawing/2014/main" id="{0973F56B-F200-42B4-8B24-B01244CD5252}"/>
              </a:ext>
            </a:extLst>
          </p:cNvPr>
          <p:cNvSpPr txBox="1"/>
          <p:nvPr/>
        </p:nvSpPr>
        <p:spPr>
          <a:xfrm>
            <a:off x="4717396" y="3003564"/>
            <a:ext cx="1023730" cy="369332"/>
          </a:xfrm>
          <a:prstGeom prst="rect">
            <a:avLst/>
          </a:prstGeom>
          <a:noFill/>
        </p:spPr>
        <p:txBody>
          <a:bodyPr wrap="square" rtlCol="0">
            <a:spAutoFit/>
          </a:bodyPr>
          <a:lstStyle/>
          <a:p>
            <a:r>
              <a:rPr lang="nl-NL" dirty="0"/>
              <a:t>44%</a:t>
            </a:r>
          </a:p>
        </p:txBody>
      </p:sp>
      <p:sp>
        <p:nvSpPr>
          <p:cNvPr id="7" name="Tekstvak 6">
            <a:extLst>
              <a:ext uri="{FF2B5EF4-FFF2-40B4-BE49-F238E27FC236}">
                <a16:creationId xmlns:a16="http://schemas.microsoft.com/office/drawing/2014/main" id="{0BB79572-EA5A-46EE-B857-0A364B966F5A}"/>
              </a:ext>
            </a:extLst>
          </p:cNvPr>
          <p:cNvSpPr txBox="1"/>
          <p:nvPr/>
        </p:nvSpPr>
        <p:spPr>
          <a:xfrm>
            <a:off x="4717396" y="3372896"/>
            <a:ext cx="1023730" cy="369332"/>
          </a:xfrm>
          <a:prstGeom prst="rect">
            <a:avLst/>
          </a:prstGeom>
          <a:noFill/>
        </p:spPr>
        <p:txBody>
          <a:bodyPr wrap="square" rtlCol="0">
            <a:spAutoFit/>
          </a:bodyPr>
          <a:lstStyle/>
          <a:p>
            <a:r>
              <a:rPr lang="nl-NL" dirty="0"/>
              <a:t>43%</a:t>
            </a:r>
          </a:p>
        </p:txBody>
      </p:sp>
      <p:sp>
        <p:nvSpPr>
          <p:cNvPr id="8" name="Tekstvak 7">
            <a:extLst>
              <a:ext uri="{FF2B5EF4-FFF2-40B4-BE49-F238E27FC236}">
                <a16:creationId xmlns:a16="http://schemas.microsoft.com/office/drawing/2014/main" id="{9D1F86FD-78F8-456D-AC58-2F0254758FE1}"/>
              </a:ext>
            </a:extLst>
          </p:cNvPr>
          <p:cNvSpPr txBox="1"/>
          <p:nvPr/>
        </p:nvSpPr>
        <p:spPr>
          <a:xfrm>
            <a:off x="10243553" y="1467895"/>
            <a:ext cx="1023730" cy="369332"/>
          </a:xfrm>
          <a:prstGeom prst="rect">
            <a:avLst/>
          </a:prstGeom>
          <a:noFill/>
        </p:spPr>
        <p:txBody>
          <a:bodyPr wrap="square" rtlCol="0">
            <a:spAutoFit/>
          </a:bodyPr>
          <a:lstStyle/>
          <a:p>
            <a:r>
              <a:rPr lang="nl-NL" dirty="0"/>
              <a:t>38%</a:t>
            </a:r>
          </a:p>
        </p:txBody>
      </p:sp>
      <p:sp>
        <p:nvSpPr>
          <p:cNvPr id="9" name="Tekstvak 8">
            <a:extLst>
              <a:ext uri="{FF2B5EF4-FFF2-40B4-BE49-F238E27FC236}">
                <a16:creationId xmlns:a16="http://schemas.microsoft.com/office/drawing/2014/main" id="{D2F89A77-5558-417F-AD85-017C2F6F689B}"/>
              </a:ext>
            </a:extLst>
          </p:cNvPr>
          <p:cNvSpPr txBox="1"/>
          <p:nvPr/>
        </p:nvSpPr>
        <p:spPr>
          <a:xfrm>
            <a:off x="10243553" y="1837227"/>
            <a:ext cx="1023730" cy="369332"/>
          </a:xfrm>
          <a:prstGeom prst="rect">
            <a:avLst/>
          </a:prstGeom>
          <a:noFill/>
        </p:spPr>
        <p:txBody>
          <a:bodyPr wrap="square" rtlCol="0">
            <a:spAutoFit/>
          </a:bodyPr>
          <a:lstStyle/>
          <a:p>
            <a:r>
              <a:rPr lang="nl-NL" dirty="0"/>
              <a:t>37%</a:t>
            </a:r>
          </a:p>
        </p:txBody>
      </p:sp>
      <p:sp>
        <p:nvSpPr>
          <p:cNvPr id="10" name="Tekstvak 9">
            <a:extLst>
              <a:ext uri="{FF2B5EF4-FFF2-40B4-BE49-F238E27FC236}">
                <a16:creationId xmlns:a16="http://schemas.microsoft.com/office/drawing/2014/main" id="{BDDFBA1F-9309-4E87-A0D6-1C2F472B5467}"/>
              </a:ext>
            </a:extLst>
          </p:cNvPr>
          <p:cNvSpPr txBox="1"/>
          <p:nvPr/>
        </p:nvSpPr>
        <p:spPr>
          <a:xfrm>
            <a:off x="9978510" y="3033381"/>
            <a:ext cx="1023730" cy="369332"/>
          </a:xfrm>
          <a:prstGeom prst="rect">
            <a:avLst/>
          </a:prstGeom>
          <a:noFill/>
        </p:spPr>
        <p:txBody>
          <a:bodyPr wrap="square" rtlCol="0">
            <a:spAutoFit/>
          </a:bodyPr>
          <a:lstStyle/>
          <a:p>
            <a:r>
              <a:rPr lang="nl-NL" dirty="0"/>
              <a:t>58%</a:t>
            </a:r>
          </a:p>
        </p:txBody>
      </p:sp>
      <p:sp>
        <p:nvSpPr>
          <p:cNvPr id="11" name="Tekstvak 10">
            <a:extLst>
              <a:ext uri="{FF2B5EF4-FFF2-40B4-BE49-F238E27FC236}">
                <a16:creationId xmlns:a16="http://schemas.microsoft.com/office/drawing/2014/main" id="{3CEDAFFD-7FBE-45D1-8F6B-7221D143F7E1}"/>
              </a:ext>
            </a:extLst>
          </p:cNvPr>
          <p:cNvSpPr txBox="1"/>
          <p:nvPr/>
        </p:nvSpPr>
        <p:spPr>
          <a:xfrm>
            <a:off x="9978510" y="3402713"/>
            <a:ext cx="1023730" cy="369332"/>
          </a:xfrm>
          <a:prstGeom prst="rect">
            <a:avLst/>
          </a:prstGeom>
          <a:noFill/>
        </p:spPr>
        <p:txBody>
          <a:bodyPr wrap="square" rtlCol="0">
            <a:spAutoFit/>
          </a:bodyPr>
          <a:lstStyle/>
          <a:p>
            <a:r>
              <a:rPr lang="nl-NL" dirty="0"/>
              <a:t>54%</a:t>
            </a:r>
          </a:p>
        </p:txBody>
      </p:sp>
      <p:sp>
        <p:nvSpPr>
          <p:cNvPr id="12" name="Text Box 1">
            <a:extLst>
              <a:ext uri="{FF2B5EF4-FFF2-40B4-BE49-F238E27FC236}">
                <a16:creationId xmlns:a16="http://schemas.microsoft.com/office/drawing/2014/main" id="{95BABB4D-BB52-42BF-8CF9-20BBAC73934E}"/>
              </a:ext>
            </a:extLst>
          </p:cNvPr>
          <p:cNvSpPr txBox="1">
            <a:spLocks noChangeArrowheads="1"/>
          </p:cNvSpPr>
          <p:nvPr/>
        </p:nvSpPr>
        <p:spPr bwMode="auto">
          <a:xfrm>
            <a:off x="86286" y="4193009"/>
            <a:ext cx="7199313"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nl-NL" dirty="0">
                <a:solidFill>
                  <a:schemeClr val="tx1"/>
                </a:solidFill>
              </a:rPr>
              <a:t>The vaginal microbiota, human papillomavirus and cervical dysplasia: a systematic review and network meta‐analysis. BJOG: An International Journal of Obstetrics &amp; </a:t>
            </a:r>
            <a:r>
              <a:rPr lang="en-US" altLang="nl-NL" dirty="0" err="1">
                <a:solidFill>
                  <a:schemeClr val="tx1"/>
                </a:solidFill>
              </a:rPr>
              <a:t>Gynaecology</a:t>
            </a:r>
            <a:r>
              <a:rPr lang="en-US" altLang="nl-NL" dirty="0">
                <a:solidFill>
                  <a:schemeClr val="tx1"/>
                </a:solidFill>
              </a:rPr>
              <a:t>, Volume: 127, Issue: 2, Pages: 171-180</a:t>
            </a:r>
          </a:p>
        </p:txBody>
      </p:sp>
      <p:sp>
        <p:nvSpPr>
          <p:cNvPr id="14" name="Tekstvak 13">
            <a:extLst>
              <a:ext uri="{FF2B5EF4-FFF2-40B4-BE49-F238E27FC236}">
                <a16:creationId xmlns:a16="http://schemas.microsoft.com/office/drawing/2014/main" id="{B8666C8D-7DFD-4DC9-9ECF-1EEF8944AF1D}"/>
              </a:ext>
            </a:extLst>
          </p:cNvPr>
          <p:cNvSpPr txBox="1"/>
          <p:nvPr/>
        </p:nvSpPr>
        <p:spPr>
          <a:xfrm>
            <a:off x="3083859" y="5313905"/>
            <a:ext cx="6024281" cy="1323439"/>
          </a:xfrm>
          <a:prstGeom prst="rect">
            <a:avLst/>
          </a:prstGeom>
          <a:noFill/>
        </p:spPr>
        <p:txBody>
          <a:bodyPr wrap="square" rtlCol="0">
            <a:spAutoFit/>
          </a:bodyPr>
          <a:lstStyle/>
          <a:p>
            <a:r>
              <a:rPr lang="nl-NL" sz="2000" dirty="0"/>
              <a:t>NB: common risk factors </a:t>
            </a:r>
            <a:r>
              <a:rPr lang="nl-NL" sz="2000" dirty="0" err="1"/>
              <a:t>for</a:t>
            </a:r>
            <a:r>
              <a:rPr lang="nl-NL" sz="2000" dirty="0"/>
              <a:t> </a:t>
            </a:r>
            <a:r>
              <a:rPr lang="nl-NL" sz="2000" dirty="0" err="1"/>
              <a:t>both</a:t>
            </a:r>
            <a:r>
              <a:rPr lang="nl-NL" sz="2000" dirty="0"/>
              <a:t> STD, HPV </a:t>
            </a:r>
            <a:r>
              <a:rPr lang="nl-NL" sz="2000" dirty="0" err="1"/>
              <a:t>and</a:t>
            </a:r>
            <a:r>
              <a:rPr lang="nl-NL" sz="2000" dirty="0"/>
              <a:t> BV: new </a:t>
            </a:r>
            <a:r>
              <a:rPr lang="nl-NL" sz="2000" dirty="0" err="1"/>
              <a:t>and</a:t>
            </a:r>
            <a:r>
              <a:rPr lang="nl-NL" sz="2000" dirty="0"/>
              <a:t>/or multiple </a:t>
            </a:r>
            <a:r>
              <a:rPr lang="nl-NL" sz="2000" dirty="0" err="1"/>
              <a:t>sex</a:t>
            </a:r>
            <a:r>
              <a:rPr lang="nl-NL" sz="2000" dirty="0"/>
              <a:t> partners, </a:t>
            </a:r>
            <a:r>
              <a:rPr lang="nl-NL" sz="2000" dirty="0" err="1"/>
              <a:t>unprotected</a:t>
            </a:r>
            <a:r>
              <a:rPr lang="nl-NL" sz="2000" dirty="0"/>
              <a:t> </a:t>
            </a:r>
            <a:r>
              <a:rPr lang="nl-NL" sz="2000" dirty="0" err="1"/>
              <a:t>intercourse</a:t>
            </a:r>
            <a:r>
              <a:rPr lang="nl-NL" sz="2000" dirty="0"/>
              <a:t>.</a:t>
            </a:r>
          </a:p>
          <a:p>
            <a:r>
              <a:rPr lang="nl-NL" sz="2000" dirty="0" err="1"/>
              <a:t>Difficult</a:t>
            </a:r>
            <a:r>
              <a:rPr lang="nl-NL" sz="2000" dirty="0"/>
              <a:t> </a:t>
            </a:r>
            <a:r>
              <a:rPr lang="nl-NL" sz="2000" dirty="0" err="1"/>
              <a:t>confounder</a:t>
            </a:r>
            <a:r>
              <a:rPr lang="nl-NL" sz="2000" dirty="0"/>
              <a:t> </a:t>
            </a:r>
            <a:r>
              <a:rPr lang="nl-NL" sz="2000" dirty="0" err="1"/>
              <a:t>to</a:t>
            </a:r>
            <a:r>
              <a:rPr lang="nl-NL" sz="2000" dirty="0"/>
              <a:t> correct!</a:t>
            </a:r>
          </a:p>
          <a:p>
            <a:endParaRPr lang="nl-NL" sz="2000" dirty="0"/>
          </a:p>
        </p:txBody>
      </p:sp>
      <p:sp>
        <p:nvSpPr>
          <p:cNvPr id="15" name="Titel 1">
            <a:extLst>
              <a:ext uri="{FF2B5EF4-FFF2-40B4-BE49-F238E27FC236}">
                <a16:creationId xmlns:a16="http://schemas.microsoft.com/office/drawing/2014/main" id="{8580D088-D7E6-4492-8854-0D3CCAF8DFAB}"/>
              </a:ext>
            </a:extLst>
          </p:cNvPr>
          <p:cNvSpPr txBox="1">
            <a:spLocks/>
          </p:cNvSpPr>
          <p:nvPr/>
        </p:nvSpPr>
        <p:spPr>
          <a:xfrm>
            <a:off x="0" y="1"/>
            <a:ext cx="12192000" cy="64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err="1">
                <a:latin typeface="+mn-lt"/>
              </a:rPr>
              <a:t>Women</a:t>
            </a:r>
            <a:r>
              <a:rPr lang="nl-NL" sz="3200" b="1" dirty="0">
                <a:latin typeface="+mn-lt"/>
              </a:rPr>
              <a:t> </a:t>
            </a:r>
            <a:r>
              <a:rPr lang="nl-NL" sz="3200" b="1" dirty="0" err="1">
                <a:latin typeface="+mn-lt"/>
              </a:rPr>
              <a:t>with</a:t>
            </a:r>
            <a:r>
              <a:rPr lang="nl-NL" sz="3200" b="1" dirty="0">
                <a:latin typeface="+mn-lt"/>
              </a:rPr>
              <a:t> </a:t>
            </a:r>
            <a:r>
              <a:rPr lang="nl-NL" sz="3200" b="1" i="1" dirty="0" err="1">
                <a:latin typeface="+mn-lt"/>
              </a:rPr>
              <a:t>Lactobacillus</a:t>
            </a:r>
            <a:r>
              <a:rPr lang="nl-NL" sz="3200" b="1" i="1" dirty="0">
                <a:latin typeface="+mn-lt"/>
              </a:rPr>
              <a:t> </a:t>
            </a:r>
            <a:r>
              <a:rPr lang="nl-NL" sz="3200" b="1" dirty="0">
                <a:latin typeface="+mn-lt"/>
              </a:rPr>
              <a:t>more </a:t>
            </a:r>
            <a:r>
              <a:rPr lang="nl-NL" sz="3200" b="1" dirty="0" err="1">
                <a:latin typeface="+mn-lt"/>
              </a:rPr>
              <a:t>likely</a:t>
            </a:r>
            <a:r>
              <a:rPr lang="nl-NL" sz="3200" b="1" dirty="0">
                <a:latin typeface="+mn-lt"/>
              </a:rPr>
              <a:t> </a:t>
            </a:r>
            <a:r>
              <a:rPr lang="nl-NL" sz="3200" b="1" dirty="0" err="1">
                <a:latin typeface="+mn-lt"/>
              </a:rPr>
              <a:t>to</a:t>
            </a:r>
            <a:r>
              <a:rPr lang="nl-NL" sz="3200" b="1" dirty="0">
                <a:latin typeface="+mn-lt"/>
              </a:rPr>
              <a:t> </a:t>
            </a:r>
            <a:r>
              <a:rPr lang="nl-NL" sz="3200" b="1" dirty="0" err="1">
                <a:latin typeface="+mn-lt"/>
              </a:rPr>
              <a:t>be</a:t>
            </a:r>
            <a:r>
              <a:rPr lang="nl-NL" sz="3200" b="1" dirty="0">
                <a:latin typeface="+mn-lt"/>
              </a:rPr>
              <a:t> HPV </a:t>
            </a:r>
            <a:r>
              <a:rPr lang="nl-NL" sz="3200" b="1" dirty="0" err="1">
                <a:latin typeface="+mn-lt"/>
              </a:rPr>
              <a:t>negative</a:t>
            </a:r>
            <a:r>
              <a:rPr lang="nl-NL" sz="3200" b="1" dirty="0">
                <a:latin typeface="+mn-lt"/>
              </a:rPr>
              <a:t>.</a:t>
            </a:r>
          </a:p>
        </p:txBody>
      </p:sp>
    </p:spTree>
    <p:extLst>
      <p:ext uri="{BB962C8B-B14F-4D97-AF65-F5344CB8AC3E}">
        <p14:creationId xmlns:p14="http://schemas.microsoft.com/office/powerpoint/2010/main" val="96895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474C3-FAC3-443A-9965-31275A63B659}"/>
              </a:ext>
            </a:extLst>
          </p:cNvPr>
          <p:cNvSpPr txBox="1">
            <a:spLocks/>
          </p:cNvSpPr>
          <p:nvPr/>
        </p:nvSpPr>
        <p:spPr>
          <a:xfrm>
            <a:off x="0" y="1"/>
            <a:ext cx="12192000" cy="64626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i="1" dirty="0" err="1">
                <a:latin typeface="+mn-lt"/>
              </a:rPr>
              <a:t>Lactobacillus</a:t>
            </a:r>
            <a:r>
              <a:rPr lang="nl-NL" sz="3200" b="1" i="1" dirty="0">
                <a:latin typeface="+mn-lt"/>
              </a:rPr>
              <a:t> crispatus </a:t>
            </a:r>
            <a:r>
              <a:rPr lang="nl-NL" sz="3200" b="1" dirty="0">
                <a:latin typeface="+mn-lt"/>
              </a:rPr>
              <a:t>(</a:t>
            </a:r>
            <a:r>
              <a:rPr lang="nl-NL" sz="3200" b="1" dirty="0" err="1">
                <a:latin typeface="+mn-lt"/>
              </a:rPr>
              <a:t>and</a:t>
            </a:r>
            <a:r>
              <a:rPr lang="nl-NL" sz="3200" b="1" dirty="0">
                <a:latin typeface="+mn-lt"/>
              </a:rPr>
              <a:t> </a:t>
            </a:r>
            <a:r>
              <a:rPr lang="nl-NL" sz="3200" b="1" i="1" dirty="0" err="1">
                <a:latin typeface="+mn-lt"/>
              </a:rPr>
              <a:t>iners</a:t>
            </a:r>
            <a:r>
              <a:rPr lang="nl-NL" sz="3200" b="1" dirty="0">
                <a:latin typeface="+mn-lt"/>
              </a:rPr>
              <a:t>?)</a:t>
            </a:r>
            <a:r>
              <a:rPr lang="nl-NL" sz="3200" b="1" i="1" dirty="0">
                <a:latin typeface="+mn-lt"/>
              </a:rPr>
              <a:t> </a:t>
            </a:r>
            <a:r>
              <a:rPr lang="nl-NL" sz="3200" b="1" dirty="0" err="1">
                <a:latin typeface="+mn-lt"/>
              </a:rPr>
              <a:t>associated</a:t>
            </a:r>
            <a:r>
              <a:rPr lang="nl-NL" sz="3200" b="1" dirty="0">
                <a:latin typeface="+mn-lt"/>
              </a:rPr>
              <a:t> </a:t>
            </a:r>
            <a:r>
              <a:rPr lang="nl-NL" sz="3200" b="1" dirty="0" err="1">
                <a:latin typeface="+mn-lt"/>
              </a:rPr>
              <a:t>with</a:t>
            </a:r>
            <a:r>
              <a:rPr lang="nl-NL" sz="3200" b="1" dirty="0">
                <a:latin typeface="+mn-lt"/>
              </a:rPr>
              <a:t> </a:t>
            </a:r>
            <a:r>
              <a:rPr lang="nl-NL" sz="3200" b="1" dirty="0" err="1">
                <a:latin typeface="+mn-lt"/>
              </a:rPr>
              <a:t>healthier</a:t>
            </a:r>
            <a:r>
              <a:rPr lang="nl-NL" sz="3200" b="1" dirty="0">
                <a:latin typeface="+mn-lt"/>
              </a:rPr>
              <a:t> </a:t>
            </a:r>
            <a:r>
              <a:rPr lang="nl-NL" sz="3200" b="1" dirty="0" err="1">
                <a:latin typeface="+mn-lt"/>
              </a:rPr>
              <a:t>pregnancies</a:t>
            </a:r>
            <a:endParaRPr lang="nl-NL" sz="3200" b="1" i="1" dirty="0">
              <a:latin typeface="+mn-lt"/>
            </a:endParaRPr>
          </a:p>
        </p:txBody>
      </p:sp>
      <p:pic>
        <p:nvPicPr>
          <p:cNvPr id="4" name="Afbeelding 3">
            <a:extLst>
              <a:ext uri="{FF2B5EF4-FFF2-40B4-BE49-F238E27FC236}">
                <a16:creationId xmlns:a16="http://schemas.microsoft.com/office/drawing/2014/main" id="{263A5D2A-FBB3-47F2-9C19-5A3069A42AD6}"/>
              </a:ext>
            </a:extLst>
          </p:cNvPr>
          <p:cNvPicPr>
            <a:picLocks noChangeAspect="1"/>
          </p:cNvPicPr>
          <p:nvPr/>
        </p:nvPicPr>
        <p:blipFill rotWithShape="1">
          <a:blip r:embed="rId2"/>
          <a:srcRect r="20536" b="37474"/>
          <a:stretch/>
        </p:blipFill>
        <p:spPr>
          <a:xfrm>
            <a:off x="1869475" y="736119"/>
            <a:ext cx="10481733" cy="5859414"/>
          </a:xfrm>
          <a:prstGeom prst="rect">
            <a:avLst/>
          </a:prstGeom>
        </p:spPr>
      </p:pic>
      <p:sp>
        <p:nvSpPr>
          <p:cNvPr id="5" name="Tekstvak 4">
            <a:extLst>
              <a:ext uri="{FF2B5EF4-FFF2-40B4-BE49-F238E27FC236}">
                <a16:creationId xmlns:a16="http://schemas.microsoft.com/office/drawing/2014/main" id="{14158007-7C52-4DE3-A983-C910F123464C}"/>
              </a:ext>
            </a:extLst>
          </p:cNvPr>
          <p:cNvSpPr txBox="1"/>
          <p:nvPr/>
        </p:nvSpPr>
        <p:spPr>
          <a:xfrm>
            <a:off x="0" y="5903893"/>
            <a:ext cx="4443011" cy="954107"/>
          </a:xfrm>
          <a:prstGeom prst="rect">
            <a:avLst/>
          </a:prstGeom>
          <a:solidFill>
            <a:schemeClr val="bg1">
              <a:alpha val="48000"/>
            </a:schemeClr>
          </a:solidFill>
        </p:spPr>
        <p:txBody>
          <a:bodyPr wrap="square" rtlCol="0">
            <a:spAutoFit/>
          </a:bodyPr>
          <a:lstStyle/>
          <a:p>
            <a:r>
              <a:rPr lang="en-US" sz="1400" dirty="0"/>
              <a:t>Brown, R. G., et al. (2018). "Establishment of vaginal microbiota composition in early pregnancy and its association with subsequent preterm </a:t>
            </a:r>
            <a:r>
              <a:rPr lang="en-US" sz="1400" dirty="0" err="1"/>
              <a:t>prelabour</a:t>
            </a:r>
            <a:r>
              <a:rPr lang="en-US" sz="1400" dirty="0"/>
              <a:t> rupture of the fetal membranes." </a:t>
            </a:r>
            <a:r>
              <a:rPr lang="en-US" sz="1400" u="sng" dirty="0"/>
              <a:t>Translational Research</a:t>
            </a:r>
            <a:r>
              <a:rPr lang="en-US" sz="1400" dirty="0"/>
              <a:t>.</a:t>
            </a:r>
          </a:p>
        </p:txBody>
      </p:sp>
      <p:sp>
        <p:nvSpPr>
          <p:cNvPr id="3" name="Tekstvak 2">
            <a:extLst>
              <a:ext uri="{FF2B5EF4-FFF2-40B4-BE49-F238E27FC236}">
                <a16:creationId xmlns:a16="http://schemas.microsoft.com/office/drawing/2014/main" id="{40ABCA63-C129-4DA9-BE8A-9D14CBD66D37}"/>
              </a:ext>
            </a:extLst>
          </p:cNvPr>
          <p:cNvSpPr txBox="1"/>
          <p:nvPr/>
        </p:nvSpPr>
        <p:spPr>
          <a:xfrm>
            <a:off x="0" y="934391"/>
            <a:ext cx="2052918" cy="4524315"/>
          </a:xfrm>
          <a:prstGeom prst="rect">
            <a:avLst/>
          </a:prstGeom>
          <a:solidFill>
            <a:schemeClr val="bg1"/>
          </a:solidFill>
        </p:spPr>
        <p:txBody>
          <a:bodyPr wrap="square" rtlCol="0">
            <a:spAutoFit/>
          </a:bodyPr>
          <a:lstStyle/>
          <a:p>
            <a:r>
              <a:rPr lang="en-US" dirty="0"/>
              <a:t>BV during pregnancy </a:t>
            </a:r>
            <a:r>
              <a:rPr lang="en-US" dirty="0">
                <a:sym typeface="Wingdings" panose="05000000000000000000" pitchFamily="2" charset="2"/>
              </a:rPr>
              <a:t>higher risk of</a:t>
            </a:r>
          </a:p>
          <a:p>
            <a:pPr marL="285750" indent="-285750">
              <a:buFont typeface="Arial" panose="020B0604020202020204" pitchFamily="34" charset="0"/>
              <a:buChar char="•"/>
            </a:pPr>
            <a:r>
              <a:rPr lang="en-US" dirty="0">
                <a:sym typeface="Wingdings" panose="05000000000000000000" pitchFamily="2" charset="2"/>
              </a:rPr>
              <a:t>preterm labor </a:t>
            </a:r>
          </a:p>
          <a:p>
            <a:pPr marL="285750" indent="-285750">
              <a:buFont typeface="Arial" panose="020B0604020202020204" pitchFamily="34" charset="0"/>
              <a:buChar char="•"/>
            </a:pPr>
            <a:r>
              <a:rPr lang="en-US" dirty="0">
                <a:sym typeface="Wingdings" panose="05000000000000000000" pitchFamily="2" charset="2"/>
              </a:rPr>
              <a:t>preterm rupture of membranes (PPROM).</a:t>
            </a:r>
          </a:p>
          <a:p>
            <a:pPr marL="285750" indent="-285750">
              <a:buFont typeface="Arial" panose="020B0604020202020204" pitchFamily="34" charset="0"/>
              <a:buChar char="•"/>
            </a:pPr>
            <a:r>
              <a:rPr lang="en-US" dirty="0">
                <a:sym typeface="Wingdings" panose="05000000000000000000" pitchFamily="2" charset="2"/>
              </a:rPr>
              <a:t>chorioamnionitis</a:t>
            </a:r>
          </a:p>
          <a:p>
            <a:pPr marL="285750" indent="-285750">
              <a:buFont typeface="Arial" panose="020B0604020202020204" pitchFamily="34" charset="0"/>
              <a:buChar char="•"/>
            </a:pPr>
            <a:r>
              <a:rPr lang="en-US" dirty="0">
                <a:sym typeface="Wingdings" panose="05000000000000000000" pitchFamily="2" charset="2"/>
              </a:rPr>
              <a:t>Group B </a:t>
            </a:r>
            <a:r>
              <a:rPr lang="nl-NL" i="1" dirty="0">
                <a:sym typeface="Wingdings" panose="05000000000000000000" pitchFamily="2" charset="2"/>
              </a:rPr>
              <a:t>Streptococcus </a:t>
            </a:r>
            <a:r>
              <a:rPr lang="en-US" dirty="0">
                <a:sym typeface="Wingdings" panose="05000000000000000000" pitchFamily="2" charset="2"/>
              </a:rPr>
              <a:t>colonization</a:t>
            </a:r>
          </a:p>
          <a:p>
            <a:endParaRPr lang="en-US" dirty="0">
              <a:sym typeface="Wingdings" panose="05000000000000000000" pitchFamily="2" charset="2"/>
            </a:endParaRPr>
          </a:p>
          <a:p>
            <a:r>
              <a:rPr lang="nl-NL" dirty="0"/>
              <a:t>Labour </a:t>
            </a:r>
            <a:r>
              <a:rPr lang="nl-NL" dirty="0" err="1"/>
              <a:t>and</a:t>
            </a:r>
            <a:r>
              <a:rPr lang="nl-NL" dirty="0"/>
              <a:t> </a:t>
            </a:r>
            <a:r>
              <a:rPr lang="nl-NL" dirty="0" err="1"/>
              <a:t>inflammation</a:t>
            </a:r>
            <a:r>
              <a:rPr lang="nl-NL" dirty="0"/>
              <a:t>: </a:t>
            </a:r>
            <a:r>
              <a:rPr lang="nl-NL" dirty="0" err="1"/>
              <a:t>some</a:t>
            </a:r>
            <a:r>
              <a:rPr lang="nl-NL" dirty="0"/>
              <a:t> of </a:t>
            </a:r>
            <a:r>
              <a:rPr lang="nl-NL" dirty="0" err="1"/>
              <a:t>the</a:t>
            </a:r>
            <a:r>
              <a:rPr lang="nl-NL" dirty="0"/>
              <a:t> </a:t>
            </a:r>
            <a:r>
              <a:rPr lang="nl-NL" dirty="0" err="1"/>
              <a:t>same</a:t>
            </a:r>
            <a:r>
              <a:rPr lang="nl-NL" dirty="0"/>
              <a:t> mediators.</a:t>
            </a:r>
          </a:p>
        </p:txBody>
      </p:sp>
      <p:sp>
        <p:nvSpPr>
          <p:cNvPr id="6" name="Tekstvak 5">
            <a:extLst>
              <a:ext uri="{FF2B5EF4-FFF2-40B4-BE49-F238E27FC236}">
                <a16:creationId xmlns:a16="http://schemas.microsoft.com/office/drawing/2014/main" id="{F3B827F7-24B5-4213-A77C-E24BED92F752}"/>
              </a:ext>
            </a:extLst>
          </p:cNvPr>
          <p:cNvSpPr txBox="1"/>
          <p:nvPr/>
        </p:nvSpPr>
        <p:spPr>
          <a:xfrm>
            <a:off x="4005664" y="3880806"/>
            <a:ext cx="4443011" cy="1200329"/>
          </a:xfrm>
          <a:prstGeom prst="rect">
            <a:avLst/>
          </a:prstGeom>
          <a:solidFill>
            <a:schemeClr val="bg1"/>
          </a:solidFill>
        </p:spPr>
        <p:txBody>
          <a:bodyPr wrap="square" rtlCol="0">
            <a:spAutoFit/>
          </a:bodyPr>
          <a:lstStyle/>
          <a:p>
            <a:r>
              <a:rPr lang="en-US" b="1" dirty="0"/>
              <a:t>Preterm birth complications are the leading cause of death among children under 5 years of age, responsible for approximately 1 million deaths in 2015 (source: WHO)</a:t>
            </a:r>
          </a:p>
        </p:txBody>
      </p:sp>
    </p:spTree>
    <p:extLst>
      <p:ext uri="{BB962C8B-B14F-4D97-AF65-F5344CB8AC3E}">
        <p14:creationId xmlns:p14="http://schemas.microsoft.com/office/powerpoint/2010/main" val="373547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D1ED6-A894-4DD8-9B27-28DB348FFE24}"/>
              </a:ext>
            </a:extLst>
          </p:cNvPr>
          <p:cNvSpPr txBox="1">
            <a:spLocks/>
          </p:cNvSpPr>
          <p:nvPr/>
        </p:nvSpPr>
        <p:spPr>
          <a:xfrm>
            <a:off x="0" y="1"/>
            <a:ext cx="12192000" cy="646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err="1">
                <a:latin typeface="+mn-lt"/>
              </a:rPr>
              <a:t>Women</a:t>
            </a:r>
            <a:r>
              <a:rPr lang="nl-NL" sz="3200" b="1" dirty="0">
                <a:latin typeface="+mn-lt"/>
              </a:rPr>
              <a:t> </a:t>
            </a:r>
            <a:r>
              <a:rPr lang="nl-NL" sz="3200" b="1" dirty="0" err="1">
                <a:latin typeface="+mn-lt"/>
              </a:rPr>
              <a:t>with</a:t>
            </a:r>
            <a:r>
              <a:rPr lang="nl-NL" sz="3200" b="1" dirty="0">
                <a:latin typeface="+mn-lt"/>
              </a:rPr>
              <a:t> BV </a:t>
            </a:r>
            <a:r>
              <a:rPr lang="nl-NL" sz="3200" b="1" dirty="0" err="1">
                <a:latin typeface="+mn-lt"/>
              </a:rPr>
              <a:t>lower</a:t>
            </a:r>
            <a:r>
              <a:rPr lang="nl-NL" sz="3200" b="1" dirty="0">
                <a:latin typeface="+mn-lt"/>
              </a:rPr>
              <a:t> </a:t>
            </a:r>
            <a:r>
              <a:rPr lang="nl-NL" sz="3200" b="1" dirty="0" err="1">
                <a:latin typeface="+mn-lt"/>
              </a:rPr>
              <a:t>chances</a:t>
            </a:r>
            <a:r>
              <a:rPr lang="nl-NL" sz="3200" b="1" dirty="0">
                <a:latin typeface="+mn-lt"/>
              </a:rPr>
              <a:t> of </a:t>
            </a:r>
            <a:r>
              <a:rPr lang="nl-NL" sz="3200" b="1" dirty="0" err="1">
                <a:latin typeface="+mn-lt"/>
              </a:rPr>
              <a:t>pregnancy</a:t>
            </a:r>
            <a:r>
              <a:rPr lang="nl-NL" sz="3200" b="1" dirty="0">
                <a:latin typeface="+mn-lt"/>
              </a:rPr>
              <a:t> </a:t>
            </a:r>
            <a:r>
              <a:rPr lang="nl-NL" sz="3200" b="1" dirty="0" err="1">
                <a:latin typeface="+mn-lt"/>
              </a:rPr>
              <a:t>during</a:t>
            </a:r>
            <a:r>
              <a:rPr lang="nl-NL" sz="3200" b="1" dirty="0">
                <a:latin typeface="+mn-lt"/>
              </a:rPr>
              <a:t> </a:t>
            </a:r>
            <a:r>
              <a:rPr lang="nl-NL" sz="3200" b="1" dirty="0" err="1">
                <a:latin typeface="+mn-lt"/>
              </a:rPr>
              <a:t>fertility</a:t>
            </a:r>
            <a:r>
              <a:rPr lang="nl-NL" sz="3200" b="1" dirty="0">
                <a:latin typeface="+mn-lt"/>
              </a:rPr>
              <a:t> treatment</a:t>
            </a:r>
          </a:p>
        </p:txBody>
      </p:sp>
      <p:sp>
        <p:nvSpPr>
          <p:cNvPr id="4" name="Rechthoek 3">
            <a:extLst>
              <a:ext uri="{FF2B5EF4-FFF2-40B4-BE49-F238E27FC236}">
                <a16:creationId xmlns:a16="http://schemas.microsoft.com/office/drawing/2014/main" id="{A4F89173-3C88-4BDD-83B3-AADF30E4ABE3}"/>
              </a:ext>
            </a:extLst>
          </p:cNvPr>
          <p:cNvSpPr/>
          <p:nvPr/>
        </p:nvSpPr>
        <p:spPr>
          <a:xfrm>
            <a:off x="6361043" y="5079929"/>
            <a:ext cx="5331930" cy="1815882"/>
          </a:xfrm>
          <a:prstGeom prst="rect">
            <a:avLst/>
          </a:prstGeom>
        </p:spPr>
        <p:txBody>
          <a:bodyPr wrap="square">
            <a:spAutoFit/>
          </a:bodyPr>
          <a:lstStyle/>
          <a:p>
            <a:pPr fontAlgn="base"/>
            <a:r>
              <a:rPr lang="en-US" sz="1600" dirty="0">
                <a:solidFill>
                  <a:srgbClr val="2A2A2A"/>
                </a:solidFill>
              </a:rPr>
              <a:t>The vaginal microbiome as a predictor for outcome of </a:t>
            </a:r>
            <a:r>
              <a:rPr lang="en-US" sz="1600" i="1" dirty="0">
                <a:solidFill>
                  <a:srgbClr val="2A2A2A"/>
                </a:solidFill>
              </a:rPr>
              <a:t>in vitro</a:t>
            </a:r>
            <a:r>
              <a:rPr lang="en-US" sz="1600" dirty="0">
                <a:solidFill>
                  <a:srgbClr val="2A2A2A"/>
                </a:solidFill>
              </a:rPr>
              <a:t> fertilization with or without intracytoplasmic sperm injection: a prospective study (</a:t>
            </a:r>
            <a:r>
              <a:rPr lang="en-US" sz="1600" dirty="0" err="1">
                <a:solidFill>
                  <a:srgbClr val="2A2A2A"/>
                </a:solidFill>
              </a:rPr>
              <a:t>Koedooder</a:t>
            </a:r>
            <a:r>
              <a:rPr lang="en-US" sz="1600" dirty="0">
                <a:solidFill>
                  <a:srgbClr val="2A2A2A"/>
                </a:solidFill>
              </a:rPr>
              <a:t> et al. 2019)</a:t>
            </a:r>
          </a:p>
          <a:p>
            <a:pPr fontAlgn="base"/>
            <a:r>
              <a:rPr lang="en-US" sz="1600" dirty="0">
                <a:solidFill>
                  <a:srgbClr val="2A2A2A"/>
                </a:solidFill>
              </a:rPr>
              <a:t>Company </a:t>
            </a:r>
            <a:r>
              <a:rPr lang="en-US" sz="1600" dirty="0" err="1">
                <a:solidFill>
                  <a:srgbClr val="2A2A2A"/>
                </a:solidFill>
              </a:rPr>
              <a:t>ArtPRED</a:t>
            </a:r>
            <a:endParaRPr lang="en-US" sz="1600" dirty="0">
              <a:solidFill>
                <a:srgbClr val="2A2A2A"/>
              </a:solidFill>
            </a:endParaRPr>
          </a:p>
          <a:p>
            <a:pPr fontAlgn="base"/>
            <a:endParaRPr lang="en-US" sz="1600" dirty="0">
              <a:solidFill>
                <a:srgbClr val="2A2A2A"/>
              </a:solidFill>
            </a:endParaRPr>
          </a:p>
          <a:p>
            <a:br>
              <a:rPr lang="en-US" sz="1600" dirty="0">
                <a:solidFill>
                  <a:srgbClr val="2A2A2A"/>
                </a:solidFill>
              </a:rPr>
            </a:br>
            <a:endParaRPr lang="nl-NL" sz="1600" dirty="0"/>
          </a:p>
        </p:txBody>
      </p:sp>
      <p:sp>
        <p:nvSpPr>
          <p:cNvPr id="5" name="Rechthoek 4">
            <a:extLst>
              <a:ext uri="{FF2B5EF4-FFF2-40B4-BE49-F238E27FC236}">
                <a16:creationId xmlns:a16="http://schemas.microsoft.com/office/drawing/2014/main" id="{589B109A-D09A-4C74-9204-3AFD60DC4E62}"/>
              </a:ext>
            </a:extLst>
          </p:cNvPr>
          <p:cNvSpPr/>
          <p:nvPr/>
        </p:nvSpPr>
        <p:spPr>
          <a:xfrm>
            <a:off x="262354" y="4826675"/>
            <a:ext cx="5833646" cy="1754326"/>
          </a:xfrm>
          <a:prstGeom prst="rect">
            <a:avLst/>
          </a:prstGeom>
        </p:spPr>
        <p:txBody>
          <a:bodyPr wrap="square">
            <a:spAutoFit/>
          </a:bodyPr>
          <a:lstStyle/>
          <a:p>
            <a:pPr fontAlgn="base"/>
            <a:r>
              <a:rPr lang="en-US" dirty="0">
                <a:solidFill>
                  <a:srgbClr val="2A2A2A"/>
                </a:solidFill>
              </a:rPr>
              <a:t>Unfavorable profile for IVF or IVF-ICSI</a:t>
            </a:r>
            <a:r>
              <a:rPr lang="nl-NL" dirty="0">
                <a:solidFill>
                  <a:srgbClr val="2A2A2A"/>
                </a:solidFill>
              </a:rPr>
              <a:t>:</a:t>
            </a:r>
            <a:endParaRPr lang="en-US" i="1" dirty="0">
              <a:solidFill>
                <a:srgbClr val="2A2A2A"/>
              </a:solidFill>
            </a:endParaRPr>
          </a:p>
          <a:p>
            <a:pPr fontAlgn="base"/>
            <a:r>
              <a:rPr lang="en-US" dirty="0">
                <a:solidFill>
                  <a:srgbClr val="2A2A2A"/>
                </a:solidFill>
              </a:rPr>
              <a:t>Using alternative microbiome profiling technique (IS-PRO)</a:t>
            </a:r>
          </a:p>
          <a:p>
            <a:pPr marL="285750" indent="-285750" fontAlgn="base">
              <a:buFont typeface="Arial" panose="020B0604020202020204" pitchFamily="34" charset="0"/>
              <a:buChar char="•"/>
            </a:pPr>
            <a:r>
              <a:rPr lang="en-US" dirty="0"/>
              <a:t>relative </a:t>
            </a:r>
            <a:r>
              <a:rPr lang="en-US" i="1" dirty="0"/>
              <a:t>Lactobacillus</a:t>
            </a:r>
            <a:r>
              <a:rPr lang="en-US" dirty="0"/>
              <a:t>-load &lt;35%</a:t>
            </a:r>
          </a:p>
          <a:p>
            <a:pPr marL="285750" indent="-285750" fontAlgn="base">
              <a:buFont typeface="Arial" panose="020B0604020202020204" pitchFamily="34" charset="0"/>
              <a:buChar char="•"/>
            </a:pPr>
            <a:r>
              <a:rPr lang="en-US" dirty="0"/>
              <a:t>presence of </a:t>
            </a:r>
            <a:r>
              <a:rPr lang="en-US" i="1" dirty="0"/>
              <a:t>G. vaginalis </a:t>
            </a:r>
            <a:r>
              <a:rPr lang="en-US" dirty="0"/>
              <a:t>IST1 </a:t>
            </a:r>
          </a:p>
          <a:p>
            <a:pPr marL="285750" indent="-285750" fontAlgn="base">
              <a:buFont typeface="Arial" panose="020B0604020202020204" pitchFamily="34" charset="0"/>
              <a:buChar char="•"/>
            </a:pPr>
            <a:r>
              <a:rPr lang="en-US" i="1" dirty="0"/>
              <a:t>Proteobacteria</a:t>
            </a:r>
            <a:r>
              <a:rPr lang="en-US" dirty="0"/>
              <a:t> &gt;28% </a:t>
            </a:r>
          </a:p>
          <a:p>
            <a:pPr fontAlgn="base"/>
            <a:r>
              <a:rPr lang="en-US" dirty="0"/>
              <a:t>of total bacterial load.</a:t>
            </a:r>
            <a:endParaRPr lang="nl-NL" dirty="0">
              <a:solidFill>
                <a:srgbClr val="2A2A2A"/>
              </a:solidFill>
            </a:endParaRPr>
          </a:p>
        </p:txBody>
      </p:sp>
      <p:pic>
        <p:nvPicPr>
          <p:cNvPr id="6" name="Afbeelding 5">
            <a:extLst>
              <a:ext uri="{FF2B5EF4-FFF2-40B4-BE49-F238E27FC236}">
                <a16:creationId xmlns:a16="http://schemas.microsoft.com/office/drawing/2014/main" id="{606404F1-E076-43B1-B2D7-ADB7AE14DE63}"/>
              </a:ext>
            </a:extLst>
          </p:cNvPr>
          <p:cNvPicPr>
            <a:picLocks noChangeAspect="1"/>
          </p:cNvPicPr>
          <p:nvPr/>
        </p:nvPicPr>
        <p:blipFill rotWithShape="1">
          <a:blip r:embed="rId2"/>
          <a:srcRect b="50191"/>
          <a:stretch/>
        </p:blipFill>
        <p:spPr>
          <a:xfrm>
            <a:off x="76201" y="770282"/>
            <a:ext cx="11616772" cy="3953830"/>
          </a:xfrm>
          <a:prstGeom prst="rect">
            <a:avLst/>
          </a:prstGeom>
        </p:spPr>
      </p:pic>
      <p:sp>
        <p:nvSpPr>
          <p:cNvPr id="7" name="Rechthoek 6">
            <a:extLst>
              <a:ext uri="{FF2B5EF4-FFF2-40B4-BE49-F238E27FC236}">
                <a16:creationId xmlns:a16="http://schemas.microsoft.com/office/drawing/2014/main" id="{7E6896D9-0791-4F7E-B6EA-9F72FB958E24}"/>
              </a:ext>
            </a:extLst>
          </p:cNvPr>
          <p:cNvSpPr/>
          <p:nvPr/>
        </p:nvSpPr>
        <p:spPr>
          <a:xfrm>
            <a:off x="5419531" y="6376134"/>
            <a:ext cx="6510115" cy="369332"/>
          </a:xfrm>
          <a:prstGeom prst="rect">
            <a:avLst/>
          </a:prstGeom>
        </p:spPr>
        <p:txBody>
          <a:bodyPr wrap="none">
            <a:spAutoFit/>
          </a:bodyPr>
          <a:lstStyle/>
          <a:p>
            <a:pPr fontAlgn="base"/>
            <a:r>
              <a:rPr lang="en-US" dirty="0">
                <a:solidFill>
                  <a:srgbClr val="2A2A2A"/>
                </a:solidFill>
              </a:rPr>
              <a:t>Unanswered question: How to move women to “favorable profile”?</a:t>
            </a:r>
          </a:p>
        </p:txBody>
      </p:sp>
      <p:sp>
        <p:nvSpPr>
          <p:cNvPr id="8" name="Rechthoek 7">
            <a:extLst>
              <a:ext uri="{FF2B5EF4-FFF2-40B4-BE49-F238E27FC236}">
                <a16:creationId xmlns:a16="http://schemas.microsoft.com/office/drawing/2014/main" id="{F0FD75B9-82BF-4EBD-A578-14CF489D54B0}"/>
              </a:ext>
            </a:extLst>
          </p:cNvPr>
          <p:cNvSpPr/>
          <p:nvPr/>
        </p:nvSpPr>
        <p:spPr>
          <a:xfrm>
            <a:off x="6015318" y="646269"/>
            <a:ext cx="6024282" cy="4311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07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88A3B63-D246-41B0-9D7B-F8E084972572}"/>
              </a:ext>
            </a:extLst>
          </p:cNvPr>
          <p:cNvSpPr txBox="1"/>
          <p:nvPr/>
        </p:nvSpPr>
        <p:spPr>
          <a:xfrm>
            <a:off x="0" y="772415"/>
            <a:ext cx="10775576" cy="3970318"/>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nl-NL" i="1" dirty="0" err="1"/>
              <a:t>Lactobacillus</a:t>
            </a:r>
            <a:r>
              <a:rPr lang="nl-NL" i="1" dirty="0"/>
              <a:t> </a:t>
            </a:r>
            <a:r>
              <a:rPr lang="nl-NL" dirty="0" err="1"/>
              <a:t>dominance</a:t>
            </a:r>
            <a:r>
              <a:rPr lang="nl-NL" dirty="0"/>
              <a:t> </a:t>
            </a:r>
            <a:r>
              <a:rPr lang="nl-NL" dirty="0" err="1"/>
              <a:t>and</a:t>
            </a:r>
            <a:r>
              <a:rPr lang="nl-NL" dirty="0"/>
              <a:t> low pH</a:t>
            </a:r>
            <a:r>
              <a:rPr lang="nl-NL" i="1" dirty="0"/>
              <a:t> </a:t>
            </a:r>
            <a:r>
              <a:rPr lang="nl-NL" dirty="0"/>
              <a:t>in </a:t>
            </a:r>
            <a:r>
              <a:rPr lang="nl-NL" dirty="0" err="1"/>
              <a:t>reproductive-age</a:t>
            </a:r>
            <a:r>
              <a:rPr lang="nl-NL" dirty="0"/>
              <a:t> </a:t>
            </a:r>
            <a:r>
              <a:rPr lang="nl-NL" dirty="0" err="1"/>
              <a:t>women</a:t>
            </a:r>
            <a:r>
              <a:rPr lang="nl-NL" dirty="0"/>
              <a:t> is </a:t>
            </a:r>
            <a:r>
              <a:rPr lang="nl-NL" dirty="0" err="1"/>
              <a:t>unique</a:t>
            </a:r>
            <a:r>
              <a:rPr lang="nl-NL" dirty="0"/>
              <a:t> </a:t>
            </a:r>
            <a:r>
              <a:rPr lang="nl-NL" dirty="0" err="1"/>
              <a:t>for</a:t>
            </a:r>
            <a:r>
              <a:rPr lang="nl-NL" dirty="0"/>
              <a:t> </a:t>
            </a:r>
            <a:r>
              <a:rPr lang="nl-NL" dirty="0" err="1"/>
              <a:t>humans</a:t>
            </a:r>
            <a:r>
              <a:rPr lang="nl-NL" dirty="0"/>
              <a:t> (as far as we </a:t>
            </a:r>
            <a:r>
              <a:rPr lang="nl-NL" dirty="0" err="1"/>
              <a:t>know</a:t>
            </a:r>
            <a:r>
              <a:rPr lang="nl-NL" dirty="0"/>
              <a:t>)</a:t>
            </a:r>
          </a:p>
          <a:p>
            <a:pPr marL="285750" indent="-285750">
              <a:buFont typeface="Arial" panose="020B0604020202020204" pitchFamily="34" charset="0"/>
              <a:buChar char="•"/>
            </a:pPr>
            <a:r>
              <a:rPr lang="nl-NL" dirty="0" err="1"/>
              <a:t>Vaginal</a:t>
            </a:r>
            <a:r>
              <a:rPr lang="nl-NL" dirty="0"/>
              <a:t> </a:t>
            </a:r>
            <a:r>
              <a:rPr lang="nl-NL" dirty="0" err="1"/>
              <a:t>microbiome</a:t>
            </a:r>
            <a:r>
              <a:rPr lang="nl-NL" dirty="0"/>
              <a:t> </a:t>
            </a:r>
            <a:r>
              <a:rPr lang="nl-NL" dirty="0" err="1"/>
              <a:t>associated</a:t>
            </a:r>
            <a:r>
              <a:rPr lang="nl-NL" dirty="0"/>
              <a:t> in </a:t>
            </a:r>
            <a:r>
              <a:rPr lang="nl-NL" dirty="0" err="1"/>
              <a:t>many</a:t>
            </a:r>
            <a:r>
              <a:rPr lang="nl-NL" dirty="0"/>
              <a:t> health issues:</a:t>
            </a:r>
          </a:p>
          <a:p>
            <a:pPr marL="742950" lvl="1" indent="-285750">
              <a:buFont typeface="Arial" panose="020B0604020202020204" pitchFamily="34" charset="0"/>
              <a:buChar char="•"/>
            </a:pPr>
            <a:r>
              <a:rPr lang="nl-NL" dirty="0"/>
              <a:t>In </a:t>
            </a:r>
            <a:r>
              <a:rPr lang="nl-NL" dirty="0" err="1"/>
              <a:t>sexually</a:t>
            </a:r>
            <a:r>
              <a:rPr lang="nl-NL" dirty="0"/>
              <a:t> </a:t>
            </a:r>
            <a:r>
              <a:rPr lang="nl-NL" dirty="0" err="1"/>
              <a:t>transmitted</a:t>
            </a:r>
            <a:r>
              <a:rPr lang="nl-NL" dirty="0"/>
              <a:t> </a:t>
            </a:r>
            <a:r>
              <a:rPr lang="nl-NL" dirty="0" err="1"/>
              <a:t>disease</a:t>
            </a:r>
            <a:r>
              <a:rPr lang="nl-NL" dirty="0"/>
              <a:t> (HIV)</a:t>
            </a:r>
          </a:p>
          <a:p>
            <a:pPr marL="742950" lvl="1" indent="-285750">
              <a:buFont typeface="Arial" panose="020B0604020202020204" pitchFamily="34" charset="0"/>
              <a:buChar char="•"/>
            </a:pPr>
            <a:r>
              <a:rPr lang="nl-NL" dirty="0"/>
              <a:t>Cancer-</a:t>
            </a:r>
            <a:r>
              <a:rPr lang="nl-NL" dirty="0" err="1"/>
              <a:t>associated</a:t>
            </a:r>
            <a:r>
              <a:rPr lang="nl-NL" dirty="0"/>
              <a:t> </a:t>
            </a:r>
            <a:r>
              <a:rPr lang="nl-NL" dirty="0" err="1"/>
              <a:t>infections</a:t>
            </a:r>
            <a:r>
              <a:rPr lang="nl-NL" dirty="0"/>
              <a:t> (HPV)</a:t>
            </a:r>
          </a:p>
          <a:p>
            <a:pPr marL="742950" lvl="1" indent="-285750">
              <a:buFont typeface="Arial" panose="020B0604020202020204" pitchFamily="34" charset="0"/>
              <a:buChar char="•"/>
            </a:pPr>
            <a:r>
              <a:rPr lang="nl-NL" dirty="0" err="1"/>
              <a:t>Infections</a:t>
            </a:r>
            <a:r>
              <a:rPr lang="nl-NL" dirty="0"/>
              <a:t> </a:t>
            </a:r>
            <a:r>
              <a:rPr lang="nl-NL" dirty="0" err="1"/>
              <a:t>during</a:t>
            </a:r>
            <a:r>
              <a:rPr lang="nl-NL" dirty="0"/>
              <a:t> </a:t>
            </a:r>
            <a:r>
              <a:rPr lang="nl-NL" dirty="0" err="1"/>
              <a:t>pregnancy</a:t>
            </a:r>
            <a:endParaRPr lang="nl-NL" dirty="0"/>
          </a:p>
          <a:p>
            <a:pPr marL="742950" lvl="1" indent="-285750">
              <a:buFont typeface="Arial" panose="020B0604020202020204" pitchFamily="34" charset="0"/>
              <a:buChar char="•"/>
            </a:pPr>
            <a:r>
              <a:rPr lang="nl-NL" dirty="0" err="1"/>
              <a:t>Assisted</a:t>
            </a:r>
            <a:r>
              <a:rPr lang="nl-NL" dirty="0"/>
              <a:t> </a:t>
            </a:r>
            <a:r>
              <a:rPr lang="nl-NL" dirty="0" err="1"/>
              <a:t>reproductive</a:t>
            </a:r>
            <a:r>
              <a:rPr lang="nl-NL" dirty="0"/>
              <a:t> </a:t>
            </a:r>
            <a:r>
              <a:rPr lang="nl-NL" dirty="0" err="1"/>
              <a:t>technique</a:t>
            </a:r>
            <a:r>
              <a:rPr lang="nl-NL" dirty="0"/>
              <a:t> (IVF)</a:t>
            </a:r>
          </a:p>
          <a:p>
            <a:pPr marL="742950" lvl="1"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NL" dirty="0"/>
          </a:p>
          <a:p>
            <a:pPr marL="742950" lvl="1"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endParaRPr lang="nl-NL" dirty="0"/>
          </a:p>
        </p:txBody>
      </p:sp>
      <p:sp>
        <p:nvSpPr>
          <p:cNvPr id="3" name="Titel 1">
            <a:extLst>
              <a:ext uri="{FF2B5EF4-FFF2-40B4-BE49-F238E27FC236}">
                <a16:creationId xmlns:a16="http://schemas.microsoft.com/office/drawing/2014/main" id="{A1368C3B-A05F-43EB-98FA-0414556DC325}"/>
              </a:ext>
            </a:extLst>
          </p:cNvPr>
          <p:cNvSpPr txBox="1">
            <a:spLocks/>
          </p:cNvSpPr>
          <p:nvPr/>
        </p:nvSpPr>
        <p:spPr>
          <a:xfrm>
            <a:off x="0" y="1"/>
            <a:ext cx="12192000" cy="64626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latin typeface="+mn-lt"/>
              </a:rPr>
              <a:t>In </a:t>
            </a:r>
            <a:r>
              <a:rPr lang="nl-NL" sz="3200" b="1" dirty="0" err="1">
                <a:latin typeface="+mn-lt"/>
              </a:rPr>
              <a:t>general</a:t>
            </a:r>
            <a:r>
              <a:rPr lang="nl-NL" sz="3200" b="1" dirty="0">
                <a:latin typeface="+mn-lt"/>
              </a:rPr>
              <a:t>: </a:t>
            </a:r>
            <a:r>
              <a:rPr lang="nl-NL" sz="3200" b="1" dirty="0" err="1">
                <a:latin typeface="+mn-lt"/>
              </a:rPr>
              <a:t>vaginal</a:t>
            </a:r>
            <a:r>
              <a:rPr lang="nl-NL" sz="3200" b="1" dirty="0">
                <a:latin typeface="+mn-lt"/>
              </a:rPr>
              <a:t> </a:t>
            </a:r>
            <a:r>
              <a:rPr lang="nl-NL" sz="3200" b="1" dirty="0" err="1">
                <a:latin typeface="+mn-lt"/>
              </a:rPr>
              <a:t>microbiome</a:t>
            </a:r>
            <a:r>
              <a:rPr lang="nl-NL" sz="3200" b="1" dirty="0">
                <a:latin typeface="+mn-lt"/>
              </a:rPr>
              <a:t> important </a:t>
            </a:r>
            <a:r>
              <a:rPr lang="nl-NL" sz="3200" b="1" dirty="0" err="1">
                <a:latin typeface="+mn-lt"/>
              </a:rPr>
              <a:t>for</a:t>
            </a:r>
            <a:r>
              <a:rPr lang="nl-NL" sz="3200" b="1" dirty="0">
                <a:latin typeface="+mn-lt"/>
              </a:rPr>
              <a:t> </a:t>
            </a:r>
            <a:r>
              <a:rPr lang="nl-NL" sz="3200" b="1" dirty="0" err="1">
                <a:latin typeface="+mn-lt"/>
              </a:rPr>
              <a:t>sexual</a:t>
            </a:r>
            <a:r>
              <a:rPr lang="nl-NL" sz="3200" b="1" dirty="0">
                <a:latin typeface="+mn-lt"/>
              </a:rPr>
              <a:t> </a:t>
            </a:r>
            <a:r>
              <a:rPr lang="nl-NL" sz="3200" b="1" dirty="0" err="1">
                <a:latin typeface="+mn-lt"/>
              </a:rPr>
              <a:t>and</a:t>
            </a:r>
            <a:r>
              <a:rPr lang="nl-NL" sz="3200" b="1" dirty="0">
                <a:latin typeface="+mn-lt"/>
              </a:rPr>
              <a:t> </a:t>
            </a:r>
            <a:r>
              <a:rPr lang="nl-NL" sz="3200" b="1" dirty="0" err="1">
                <a:latin typeface="+mn-lt"/>
              </a:rPr>
              <a:t>reproductive</a:t>
            </a:r>
            <a:r>
              <a:rPr lang="nl-NL" sz="3200" b="1" dirty="0">
                <a:latin typeface="+mn-lt"/>
              </a:rPr>
              <a:t> health</a:t>
            </a:r>
            <a:endParaRPr lang="nl-NL" sz="3200" b="1" i="1" dirty="0">
              <a:latin typeface="+mn-lt"/>
            </a:endParaRPr>
          </a:p>
        </p:txBody>
      </p:sp>
      <p:sp>
        <p:nvSpPr>
          <p:cNvPr id="4" name="Tekstvak 3">
            <a:extLst>
              <a:ext uri="{FF2B5EF4-FFF2-40B4-BE49-F238E27FC236}">
                <a16:creationId xmlns:a16="http://schemas.microsoft.com/office/drawing/2014/main" id="{96CAA18F-96AD-4FF0-A433-0CBAF1864A0D}"/>
              </a:ext>
            </a:extLst>
          </p:cNvPr>
          <p:cNvSpPr txBox="1"/>
          <p:nvPr/>
        </p:nvSpPr>
        <p:spPr>
          <a:xfrm>
            <a:off x="192917" y="2837554"/>
            <a:ext cx="5867224" cy="2031325"/>
          </a:xfrm>
          <a:prstGeom prst="rect">
            <a:avLst/>
          </a:prstGeom>
          <a:noFill/>
        </p:spPr>
        <p:txBody>
          <a:bodyPr wrap="square" rtlCol="0">
            <a:spAutoFit/>
          </a:bodyPr>
          <a:lstStyle/>
          <a:p>
            <a:r>
              <a:rPr lang="nl-NL" dirty="0" err="1"/>
              <a:t>Rethinking</a:t>
            </a:r>
            <a:r>
              <a:rPr lang="nl-NL" dirty="0"/>
              <a:t> </a:t>
            </a:r>
            <a:r>
              <a:rPr lang="nl-NL" dirty="0" err="1"/>
              <a:t>the</a:t>
            </a:r>
            <a:r>
              <a:rPr lang="nl-NL" dirty="0"/>
              <a:t> </a:t>
            </a:r>
            <a:r>
              <a:rPr lang="nl-NL" dirty="0" err="1"/>
              <a:t>role</a:t>
            </a:r>
            <a:r>
              <a:rPr lang="nl-NL" dirty="0"/>
              <a:t> of </a:t>
            </a:r>
            <a:r>
              <a:rPr lang="nl-NL" dirty="0" err="1"/>
              <a:t>bacteria</a:t>
            </a:r>
            <a:r>
              <a:rPr lang="nl-NL" dirty="0"/>
              <a:t> in </a:t>
            </a:r>
            <a:r>
              <a:rPr lang="nl-NL" dirty="0" err="1"/>
              <a:t>health&amp;disease</a:t>
            </a:r>
            <a:r>
              <a:rPr lang="nl-NL" dirty="0"/>
              <a:t>: </a:t>
            </a:r>
          </a:p>
          <a:p>
            <a:r>
              <a:rPr lang="nl-NL" u="sng" dirty="0"/>
              <a:t>In </a:t>
            </a:r>
            <a:r>
              <a:rPr lang="nl-NL" u="sng" dirty="0" err="1"/>
              <a:t>vaginal</a:t>
            </a:r>
            <a:r>
              <a:rPr lang="nl-NL" u="sng" dirty="0"/>
              <a:t> </a:t>
            </a:r>
            <a:r>
              <a:rPr lang="nl-NL" u="sng" dirty="0" err="1"/>
              <a:t>microbiome</a:t>
            </a:r>
            <a:r>
              <a:rPr lang="nl-NL" u="sng" dirty="0"/>
              <a:t> </a:t>
            </a:r>
            <a:r>
              <a:rPr lang="nl-NL" u="sng" dirty="0" err="1"/>
              <a:t>it</a:t>
            </a:r>
            <a:r>
              <a:rPr lang="nl-NL" u="sng" dirty="0"/>
              <a:t> is harder </a:t>
            </a:r>
            <a:r>
              <a:rPr lang="nl-NL" u="sng" dirty="0" err="1"/>
              <a:t>to</a:t>
            </a:r>
            <a:r>
              <a:rPr lang="nl-NL" u="sng" dirty="0"/>
              <a:t> pinpoint </a:t>
            </a:r>
            <a:r>
              <a:rPr lang="nl-NL" u="sng" dirty="0" err="1"/>
              <a:t>the</a:t>
            </a:r>
            <a:r>
              <a:rPr lang="nl-NL" u="sng" dirty="0"/>
              <a:t> ‘bad </a:t>
            </a:r>
            <a:r>
              <a:rPr lang="nl-NL" u="sng" dirty="0" err="1"/>
              <a:t>guys</a:t>
            </a:r>
            <a:r>
              <a:rPr lang="nl-NL" u="sng" dirty="0"/>
              <a:t>’ </a:t>
            </a:r>
            <a:r>
              <a:rPr lang="nl-NL" u="sng" dirty="0" err="1"/>
              <a:t>than</a:t>
            </a:r>
            <a:r>
              <a:rPr lang="nl-NL" u="sng" dirty="0"/>
              <a:t> </a:t>
            </a:r>
            <a:r>
              <a:rPr lang="nl-NL" u="sng" dirty="0" err="1"/>
              <a:t>the</a:t>
            </a:r>
            <a:r>
              <a:rPr lang="nl-NL" u="sng" dirty="0"/>
              <a:t> ‘</a:t>
            </a:r>
            <a:r>
              <a:rPr lang="nl-NL" u="sng" dirty="0" err="1"/>
              <a:t>good</a:t>
            </a:r>
            <a:r>
              <a:rPr lang="nl-NL" u="sng" dirty="0"/>
              <a:t> </a:t>
            </a:r>
            <a:r>
              <a:rPr lang="nl-NL" u="sng" dirty="0" err="1"/>
              <a:t>guys</a:t>
            </a:r>
            <a:r>
              <a:rPr lang="nl-NL" u="sng" dirty="0"/>
              <a:t>’.</a:t>
            </a:r>
          </a:p>
          <a:p>
            <a:endParaRPr lang="nl-NL" dirty="0"/>
          </a:p>
          <a:p>
            <a:r>
              <a:rPr lang="nl-NL" dirty="0" err="1"/>
              <a:t>Can</a:t>
            </a:r>
            <a:r>
              <a:rPr lang="nl-NL" dirty="0"/>
              <a:t> </a:t>
            </a:r>
            <a:r>
              <a:rPr lang="nl-NL" dirty="0" err="1"/>
              <a:t>you</a:t>
            </a:r>
            <a:r>
              <a:rPr lang="nl-NL" dirty="0"/>
              <a:t> </a:t>
            </a:r>
            <a:r>
              <a:rPr lang="nl-NL" dirty="0" err="1"/>
              <a:t>think</a:t>
            </a:r>
            <a:r>
              <a:rPr lang="nl-NL" dirty="0"/>
              <a:t> of a </a:t>
            </a:r>
            <a:r>
              <a:rPr lang="nl-NL" dirty="0" err="1"/>
              <a:t>bacterial</a:t>
            </a:r>
            <a:r>
              <a:rPr lang="nl-NL" dirty="0"/>
              <a:t> species </a:t>
            </a:r>
            <a:r>
              <a:rPr lang="nl-NL" dirty="0" err="1"/>
              <a:t>that</a:t>
            </a:r>
            <a:r>
              <a:rPr lang="nl-NL" dirty="0"/>
              <a:t> is more </a:t>
            </a:r>
            <a:r>
              <a:rPr lang="nl-NL" dirty="0" err="1"/>
              <a:t>associated</a:t>
            </a:r>
            <a:r>
              <a:rPr lang="nl-NL" dirty="0"/>
              <a:t> </a:t>
            </a:r>
            <a:r>
              <a:rPr lang="nl-NL" dirty="0" err="1"/>
              <a:t>with</a:t>
            </a:r>
            <a:r>
              <a:rPr lang="nl-NL" dirty="0"/>
              <a:t> human health </a:t>
            </a:r>
            <a:r>
              <a:rPr lang="nl-NL" dirty="0" err="1"/>
              <a:t>than</a:t>
            </a:r>
            <a:r>
              <a:rPr lang="nl-NL" dirty="0"/>
              <a:t> </a:t>
            </a:r>
            <a:r>
              <a:rPr lang="nl-NL" i="1" dirty="0" err="1"/>
              <a:t>Lactobacillus</a:t>
            </a:r>
            <a:r>
              <a:rPr lang="nl-NL" i="1" dirty="0"/>
              <a:t> crispatus</a:t>
            </a:r>
            <a:r>
              <a:rPr lang="nl-NL" dirty="0"/>
              <a:t>?</a:t>
            </a:r>
          </a:p>
          <a:p>
            <a:endParaRPr lang="nl-NL" dirty="0"/>
          </a:p>
        </p:txBody>
      </p:sp>
      <p:sp>
        <p:nvSpPr>
          <p:cNvPr id="5" name="Rechthoek 4">
            <a:extLst>
              <a:ext uri="{FF2B5EF4-FFF2-40B4-BE49-F238E27FC236}">
                <a16:creationId xmlns:a16="http://schemas.microsoft.com/office/drawing/2014/main" id="{B6C0075B-C519-4B17-9696-C31EA2ED2734}"/>
              </a:ext>
            </a:extLst>
          </p:cNvPr>
          <p:cNvSpPr/>
          <p:nvPr/>
        </p:nvSpPr>
        <p:spPr>
          <a:xfrm>
            <a:off x="192917" y="5030991"/>
            <a:ext cx="6096000" cy="1754326"/>
          </a:xfrm>
          <a:prstGeom prst="rect">
            <a:avLst/>
          </a:prstGeom>
        </p:spPr>
        <p:txBody>
          <a:bodyPr>
            <a:spAutoFit/>
          </a:bodyPr>
          <a:lstStyle/>
          <a:p>
            <a:pPr marL="285750" indent="-285750">
              <a:buFont typeface="Arial" panose="020B0604020202020204" pitchFamily="34" charset="0"/>
              <a:buChar char="•"/>
            </a:pPr>
            <a:r>
              <a:rPr lang="nl-NL" dirty="0" err="1"/>
              <a:t>Mechanisms</a:t>
            </a:r>
            <a:r>
              <a:rPr lang="nl-NL" dirty="0"/>
              <a:t> at </a:t>
            </a:r>
            <a:r>
              <a:rPr lang="nl-NL" dirty="0" err="1"/>
              <a:t>play</a:t>
            </a:r>
            <a:r>
              <a:rPr lang="nl-NL" dirty="0"/>
              <a:t>: </a:t>
            </a:r>
          </a:p>
          <a:p>
            <a:pPr marL="742950" lvl="1" indent="-285750">
              <a:buFont typeface="Arial" panose="020B0604020202020204" pitchFamily="34" charset="0"/>
              <a:buChar char="•"/>
            </a:pPr>
            <a:r>
              <a:rPr lang="nl-NL" dirty="0" err="1"/>
              <a:t>Hormones</a:t>
            </a:r>
            <a:endParaRPr lang="nl-NL" dirty="0"/>
          </a:p>
          <a:p>
            <a:pPr marL="742950" lvl="1" indent="-285750">
              <a:buFont typeface="Arial" panose="020B0604020202020204" pitchFamily="34" charset="0"/>
              <a:buChar char="•"/>
            </a:pPr>
            <a:r>
              <a:rPr lang="nl-NL" dirty="0" err="1"/>
              <a:t>Inflammation</a:t>
            </a:r>
            <a:r>
              <a:rPr lang="nl-NL" dirty="0"/>
              <a:t> / </a:t>
            </a:r>
            <a:r>
              <a:rPr lang="nl-NL" dirty="0" err="1"/>
              <a:t>immunology</a:t>
            </a:r>
            <a:endParaRPr lang="nl-NL" dirty="0"/>
          </a:p>
          <a:p>
            <a:pPr marL="742950" lvl="1" indent="-285750">
              <a:buFont typeface="Arial" panose="020B0604020202020204" pitchFamily="34" charset="0"/>
              <a:buChar char="•"/>
            </a:pPr>
            <a:r>
              <a:rPr lang="nl-NL" dirty="0"/>
              <a:t>Host </a:t>
            </a:r>
            <a:r>
              <a:rPr lang="nl-NL" dirty="0" err="1"/>
              <a:t>genetics</a:t>
            </a:r>
            <a:r>
              <a:rPr lang="nl-NL" dirty="0"/>
              <a:t> </a:t>
            </a:r>
            <a:r>
              <a:rPr lang="nl-NL" dirty="0" err="1"/>
              <a:t>and</a:t>
            </a:r>
            <a:r>
              <a:rPr lang="nl-NL" dirty="0"/>
              <a:t> </a:t>
            </a:r>
            <a:r>
              <a:rPr lang="nl-NL" dirty="0" err="1"/>
              <a:t>physiology</a:t>
            </a:r>
            <a:endParaRPr lang="nl-NL" dirty="0"/>
          </a:p>
          <a:p>
            <a:pPr marL="742950" lvl="1" indent="-285750">
              <a:buFont typeface="Arial" panose="020B0604020202020204" pitchFamily="34" charset="0"/>
              <a:buChar char="•"/>
            </a:pPr>
            <a:r>
              <a:rPr lang="nl-NL" dirty="0" err="1"/>
              <a:t>Hygiene</a:t>
            </a:r>
            <a:r>
              <a:rPr lang="nl-NL" dirty="0"/>
              <a:t> culture, </a:t>
            </a:r>
            <a:r>
              <a:rPr lang="nl-NL" dirty="0" err="1"/>
              <a:t>sexual</a:t>
            </a:r>
            <a:r>
              <a:rPr lang="nl-NL" dirty="0"/>
              <a:t> </a:t>
            </a:r>
            <a:r>
              <a:rPr lang="nl-NL" dirty="0" err="1"/>
              <a:t>practices</a:t>
            </a:r>
            <a:r>
              <a:rPr lang="nl-NL" dirty="0"/>
              <a:t> </a:t>
            </a:r>
            <a:r>
              <a:rPr lang="nl-NL" dirty="0" err="1"/>
              <a:t>and</a:t>
            </a:r>
            <a:r>
              <a:rPr lang="nl-NL" dirty="0"/>
              <a:t> partners</a:t>
            </a:r>
          </a:p>
          <a:p>
            <a:pPr marL="742950" lvl="1" indent="-285750">
              <a:buFont typeface="Arial" panose="020B0604020202020204" pitchFamily="34" charset="0"/>
              <a:buChar char="•"/>
            </a:pPr>
            <a:r>
              <a:rPr lang="nl-NL" u="sng" dirty="0" err="1"/>
              <a:t>Metabolism</a:t>
            </a:r>
            <a:r>
              <a:rPr lang="nl-NL" u="sng" dirty="0"/>
              <a:t>? </a:t>
            </a:r>
          </a:p>
        </p:txBody>
      </p:sp>
      <p:pic>
        <p:nvPicPr>
          <p:cNvPr id="6" name="Afbeelding 5">
            <a:extLst>
              <a:ext uri="{FF2B5EF4-FFF2-40B4-BE49-F238E27FC236}">
                <a16:creationId xmlns:a16="http://schemas.microsoft.com/office/drawing/2014/main" id="{E0A2D4D2-E3A0-4C3E-A2CA-7C490863806D}"/>
              </a:ext>
            </a:extLst>
          </p:cNvPr>
          <p:cNvPicPr>
            <a:picLocks noChangeAspect="1"/>
          </p:cNvPicPr>
          <p:nvPr/>
        </p:nvPicPr>
        <p:blipFill rotWithShape="1">
          <a:blip r:embed="rId2"/>
          <a:srcRect l="5227" t="16667" r="30494" b="11358"/>
          <a:stretch/>
        </p:blipFill>
        <p:spPr>
          <a:xfrm>
            <a:off x="6096000" y="2627468"/>
            <a:ext cx="5667316" cy="4230531"/>
          </a:xfrm>
          <a:prstGeom prst="rect">
            <a:avLst/>
          </a:prstGeom>
        </p:spPr>
      </p:pic>
    </p:spTree>
    <p:extLst>
      <p:ext uri="{BB962C8B-B14F-4D97-AF65-F5344CB8AC3E}">
        <p14:creationId xmlns:p14="http://schemas.microsoft.com/office/powerpoint/2010/main" val="31846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57748-415E-4AAA-B55A-E547C0809ECD}"/>
              </a:ext>
            </a:extLst>
          </p:cNvPr>
          <p:cNvSpPr>
            <a:spLocks noGrp="1"/>
          </p:cNvSpPr>
          <p:nvPr>
            <p:ph type="title"/>
          </p:nvPr>
        </p:nvSpPr>
        <p:spPr/>
        <p:txBody>
          <a:bodyPr>
            <a:normAutofit/>
          </a:bodyPr>
          <a:lstStyle/>
          <a:p>
            <a:r>
              <a:rPr lang="nl-NL" sz="4800" dirty="0"/>
              <a:t>Part II: </a:t>
            </a:r>
            <a:r>
              <a:rPr lang="nl-NL" sz="4800" dirty="0" err="1"/>
              <a:t>vaginal</a:t>
            </a:r>
            <a:r>
              <a:rPr lang="nl-NL" sz="4800" dirty="0"/>
              <a:t> </a:t>
            </a:r>
            <a:r>
              <a:rPr lang="nl-NL" sz="4800" dirty="0" err="1"/>
              <a:t>glycogen</a:t>
            </a:r>
            <a:r>
              <a:rPr lang="nl-NL" sz="4800" dirty="0"/>
              <a:t> </a:t>
            </a:r>
            <a:r>
              <a:rPr lang="nl-NL" sz="4800" dirty="0" err="1"/>
              <a:t>metabolism</a:t>
            </a:r>
            <a:endParaRPr lang="nl-NL" sz="4800" dirty="0"/>
          </a:p>
        </p:txBody>
      </p:sp>
      <p:sp>
        <p:nvSpPr>
          <p:cNvPr id="3" name="Tijdelijke aanduiding voor tekst 2">
            <a:extLst>
              <a:ext uri="{FF2B5EF4-FFF2-40B4-BE49-F238E27FC236}">
                <a16:creationId xmlns:a16="http://schemas.microsoft.com/office/drawing/2014/main" id="{84AEAF81-950E-4C6F-9B0C-66DA86FBB466}"/>
              </a:ext>
            </a:extLst>
          </p:cNvPr>
          <p:cNvSpPr>
            <a:spLocks noGrp="1"/>
          </p:cNvSpPr>
          <p:nvPr>
            <p:ph type="body" idx="1"/>
          </p:nvPr>
        </p:nvSpPr>
        <p:spPr/>
        <p:txBody>
          <a:bodyPr/>
          <a:lstStyle/>
          <a:p>
            <a:r>
              <a:rPr lang="nl-NL" dirty="0" err="1"/>
              <a:t>Own</a:t>
            </a:r>
            <a:r>
              <a:rPr lang="nl-NL" dirty="0"/>
              <a:t> </a:t>
            </a:r>
            <a:r>
              <a:rPr lang="nl-NL" dirty="0" err="1"/>
              <a:t>experiments</a:t>
            </a:r>
            <a:r>
              <a:rPr lang="nl-NL" dirty="0"/>
              <a:t>, </a:t>
            </a:r>
            <a:r>
              <a:rPr lang="nl-NL" dirty="0" err="1"/>
              <a:t>findings</a:t>
            </a:r>
            <a:r>
              <a:rPr lang="nl-NL" dirty="0"/>
              <a:t>, hypotheses</a:t>
            </a:r>
          </a:p>
        </p:txBody>
      </p:sp>
    </p:spTree>
    <p:extLst>
      <p:ext uri="{BB962C8B-B14F-4D97-AF65-F5344CB8AC3E}">
        <p14:creationId xmlns:p14="http://schemas.microsoft.com/office/powerpoint/2010/main" val="672359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http://www.siumed.edu/~dking2/erg/images/RE205b.jpg"/>
          <p:cNvPicPr>
            <a:picLocks noChangeAspect="1" noChangeArrowheads="1"/>
          </p:cNvPicPr>
          <p:nvPr/>
        </p:nvPicPr>
        <p:blipFill rotWithShape="1">
          <a:blip r:embed="rId3">
            <a:extLst>
              <a:ext uri="{28A0092B-C50C-407E-A947-70E740481C1C}">
                <a14:useLocalDpi xmlns:a14="http://schemas.microsoft.com/office/drawing/2010/main" val="0"/>
              </a:ext>
            </a:extLst>
          </a:blip>
          <a:srcRect l="52498" t="-2" r="4587" b="60199"/>
          <a:stretch/>
        </p:blipFill>
        <p:spPr bwMode="auto">
          <a:xfrm>
            <a:off x="263168" y="1652177"/>
            <a:ext cx="3924000" cy="246888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64404" y="1316279"/>
            <a:ext cx="3127203" cy="369332"/>
          </a:xfrm>
          <a:prstGeom prst="rect">
            <a:avLst/>
          </a:prstGeom>
          <a:solidFill>
            <a:schemeClr val="bg1">
              <a:alpha val="50000"/>
            </a:schemeClr>
          </a:solidFill>
        </p:spPr>
        <p:txBody>
          <a:bodyPr wrap="none">
            <a:spAutoFit/>
          </a:bodyPr>
          <a:lstStyle/>
          <a:p>
            <a:r>
              <a:rPr lang="en-US" dirty="0"/>
              <a:t>Periodic acid Schiff’s stain (PAS)</a:t>
            </a:r>
          </a:p>
        </p:txBody>
      </p:sp>
      <p:sp>
        <p:nvSpPr>
          <p:cNvPr id="16" name="Content Placeholder 2"/>
          <p:cNvSpPr txBox="1">
            <a:spLocks/>
          </p:cNvSpPr>
          <p:nvPr/>
        </p:nvSpPr>
        <p:spPr>
          <a:xfrm>
            <a:off x="1489364" y="113443"/>
            <a:ext cx="9178636" cy="34790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Vaginal epithelium of reproductive age women is rich in glycogen</a:t>
            </a:r>
          </a:p>
        </p:txBody>
      </p:sp>
      <p:sp>
        <p:nvSpPr>
          <p:cNvPr id="19" name="Rectangle 18"/>
          <p:cNvSpPr/>
          <p:nvPr/>
        </p:nvSpPr>
        <p:spPr>
          <a:xfrm>
            <a:off x="2261675" y="796183"/>
            <a:ext cx="7634013" cy="369332"/>
          </a:xfrm>
          <a:prstGeom prst="rect">
            <a:avLst/>
          </a:prstGeom>
          <a:solidFill>
            <a:schemeClr val="bg1">
              <a:alpha val="50000"/>
            </a:schemeClr>
          </a:solidFill>
        </p:spPr>
        <p:txBody>
          <a:bodyPr wrap="none">
            <a:spAutoFit/>
          </a:bodyPr>
          <a:lstStyle/>
          <a:p>
            <a:r>
              <a:rPr lang="en-US" dirty="0"/>
              <a:t>Human </a:t>
            </a:r>
            <a:r>
              <a:rPr lang="en-US" dirty="0" err="1"/>
              <a:t>cervicovaginal</a:t>
            </a:r>
            <a:r>
              <a:rPr lang="en-US" dirty="0"/>
              <a:t> mucosa: non-keratinized stratified squamous epithelium.</a:t>
            </a:r>
          </a:p>
        </p:txBody>
      </p:sp>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204" y="1338398"/>
            <a:ext cx="3621091"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208203" y="1330736"/>
            <a:ext cx="1603990" cy="369332"/>
          </a:xfrm>
          <a:prstGeom prst="rect">
            <a:avLst/>
          </a:prstGeom>
          <a:solidFill>
            <a:schemeClr val="bg1">
              <a:alpha val="75000"/>
            </a:schemeClr>
          </a:solidFill>
        </p:spPr>
        <p:txBody>
          <a:bodyPr wrap="square" rtlCol="0">
            <a:spAutoFit/>
          </a:bodyPr>
          <a:lstStyle/>
          <a:p>
            <a:r>
              <a:rPr lang="en-US" dirty="0" err="1"/>
              <a:t>Exocervix</a:t>
            </a:r>
            <a:r>
              <a:rPr lang="en-US" dirty="0"/>
              <a:t> (PAS)</a:t>
            </a:r>
          </a:p>
        </p:txBody>
      </p:sp>
      <p:sp>
        <p:nvSpPr>
          <p:cNvPr id="27" name="Rectangle 26"/>
          <p:cNvSpPr/>
          <p:nvPr/>
        </p:nvSpPr>
        <p:spPr>
          <a:xfrm>
            <a:off x="5616809" y="3710339"/>
            <a:ext cx="2125133" cy="523220"/>
          </a:xfrm>
          <a:prstGeom prst="rect">
            <a:avLst/>
          </a:prstGeom>
          <a:solidFill>
            <a:schemeClr val="bg1">
              <a:alpha val="56000"/>
            </a:schemeClr>
          </a:solidFill>
        </p:spPr>
        <p:txBody>
          <a:bodyPr wrap="none">
            <a:spAutoFit/>
          </a:bodyPr>
          <a:lstStyle/>
          <a:p>
            <a:pPr algn="r" fontAlgn="base"/>
            <a:r>
              <a:rPr lang="en-US" sz="1400" b="1" dirty="0"/>
              <a:t>Histology for Pathologists </a:t>
            </a:r>
          </a:p>
          <a:p>
            <a:pPr algn="r" fontAlgn="base"/>
            <a:r>
              <a:rPr lang="de-DE" sz="1400" b="1" dirty="0"/>
              <a:t>Mills S. E. Sternberg S.</a:t>
            </a:r>
            <a:endParaRPr lang="en-US" sz="1400" b="1" dirty="0"/>
          </a:p>
        </p:txBody>
      </p:sp>
      <p:sp>
        <p:nvSpPr>
          <p:cNvPr id="29" name="Rectangle 28"/>
          <p:cNvSpPr/>
          <p:nvPr/>
        </p:nvSpPr>
        <p:spPr>
          <a:xfrm>
            <a:off x="2929471" y="3644057"/>
            <a:ext cx="1265363" cy="307777"/>
          </a:xfrm>
          <a:prstGeom prst="rect">
            <a:avLst/>
          </a:prstGeom>
          <a:solidFill>
            <a:schemeClr val="bg1">
              <a:alpha val="56000"/>
            </a:schemeClr>
          </a:solidFill>
        </p:spPr>
        <p:txBody>
          <a:bodyPr wrap="square">
            <a:spAutoFit/>
          </a:bodyPr>
          <a:lstStyle/>
          <a:p>
            <a:pPr fontAlgn="base"/>
            <a:r>
              <a:rPr lang="en-US" sz="1400" b="1" dirty="0"/>
              <a:t>Corbis images </a:t>
            </a:r>
          </a:p>
        </p:txBody>
      </p:sp>
      <p:sp>
        <p:nvSpPr>
          <p:cNvPr id="2" name="TextBox 1"/>
          <p:cNvSpPr txBox="1"/>
          <p:nvPr/>
        </p:nvSpPr>
        <p:spPr>
          <a:xfrm>
            <a:off x="164404" y="4766561"/>
            <a:ext cx="6360998" cy="2585323"/>
          </a:xfrm>
          <a:prstGeom prst="rect">
            <a:avLst/>
          </a:prstGeom>
          <a:noFill/>
        </p:spPr>
        <p:txBody>
          <a:bodyPr wrap="square" rtlCol="0">
            <a:spAutoFit/>
          </a:bodyPr>
          <a:lstStyle/>
          <a:p>
            <a:pPr marL="285750" indent="-285750">
              <a:buFont typeface="Arial" panose="020B0604020202020204" pitchFamily="34" charset="0"/>
              <a:buChar char="•"/>
            </a:pPr>
            <a:r>
              <a:rPr lang="nl-NL" dirty="0"/>
              <a:t>Glycogen is also present in the </a:t>
            </a:r>
            <a:r>
              <a:rPr lang="nl-NL" dirty="0" err="1"/>
              <a:t>vaginal</a:t>
            </a:r>
            <a:r>
              <a:rPr lang="nl-NL" dirty="0"/>
              <a:t> lumen: free glycogen can be detected on vaginal </a:t>
            </a:r>
            <a:r>
              <a:rPr lang="nl-NL" dirty="0" err="1"/>
              <a:t>swabs</a:t>
            </a:r>
            <a:r>
              <a:rPr lang="nl-NL" dirty="0"/>
              <a:t>.</a:t>
            </a:r>
          </a:p>
          <a:p>
            <a:pPr marL="285750" indent="-285750">
              <a:buFont typeface="Arial" panose="020B0604020202020204" pitchFamily="34" charset="0"/>
              <a:buChar char="•"/>
            </a:pPr>
            <a:r>
              <a:rPr lang="nl-NL" dirty="0" err="1"/>
              <a:t>Accumulation</a:t>
            </a:r>
            <a:r>
              <a:rPr lang="nl-NL" dirty="0"/>
              <a:t> is </a:t>
            </a:r>
            <a:r>
              <a:rPr lang="nl-NL" dirty="0" err="1"/>
              <a:t>influenced</a:t>
            </a:r>
            <a:r>
              <a:rPr lang="nl-NL" dirty="0"/>
              <a:t> </a:t>
            </a:r>
            <a:r>
              <a:rPr lang="nl-NL" dirty="0" err="1"/>
              <a:t>by</a:t>
            </a:r>
            <a:r>
              <a:rPr lang="nl-NL" dirty="0"/>
              <a:t> </a:t>
            </a:r>
            <a:r>
              <a:rPr lang="nl-NL" dirty="0" err="1"/>
              <a:t>progesterone</a:t>
            </a:r>
            <a:r>
              <a:rPr lang="nl-NL" dirty="0"/>
              <a:t> </a:t>
            </a:r>
            <a:r>
              <a:rPr lang="nl-NL" dirty="0">
                <a:sym typeface="Wingdings" panose="05000000000000000000" pitchFamily="2" charset="2"/>
              </a:rPr>
              <a:t> </a:t>
            </a:r>
            <a:r>
              <a:rPr lang="nl-NL" dirty="0" err="1">
                <a:sym typeface="Wingdings" panose="05000000000000000000" pitchFamily="2" charset="2"/>
              </a:rPr>
              <a:t>only</a:t>
            </a:r>
            <a:r>
              <a:rPr lang="nl-NL" dirty="0">
                <a:sym typeface="Wingdings" panose="05000000000000000000" pitchFamily="2" charset="2"/>
              </a:rPr>
              <a:t> high </a:t>
            </a:r>
            <a:r>
              <a:rPr lang="nl-NL" dirty="0" err="1">
                <a:sym typeface="Wingdings" panose="05000000000000000000" pitchFamily="2" charset="2"/>
              </a:rPr>
              <a:t>during</a:t>
            </a:r>
            <a:r>
              <a:rPr lang="nl-NL" dirty="0">
                <a:sym typeface="Wingdings" panose="05000000000000000000" pitchFamily="2" charset="2"/>
              </a:rPr>
              <a:t> </a:t>
            </a:r>
            <a:r>
              <a:rPr lang="nl-NL" dirty="0" err="1">
                <a:sym typeface="Wingdings" panose="05000000000000000000" pitchFamily="2" charset="2"/>
              </a:rPr>
              <a:t>reproductive</a:t>
            </a:r>
            <a:r>
              <a:rPr lang="nl-NL" dirty="0">
                <a:sym typeface="Wingdings" panose="05000000000000000000" pitchFamily="2" charset="2"/>
              </a:rPr>
              <a:t> </a:t>
            </a:r>
            <a:r>
              <a:rPr lang="nl-NL" dirty="0" err="1">
                <a:sym typeface="Wingdings" panose="05000000000000000000" pitchFamily="2" charset="2"/>
              </a:rPr>
              <a:t>years</a:t>
            </a:r>
            <a:endParaRPr lang="nl-NL" dirty="0">
              <a:sym typeface="Wingdings" panose="05000000000000000000" pitchFamily="2" charset="2"/>
            </a:endParaRPr>
          </a:p>
          <a:p>
            <a:pPr marL="285750" indent="-285750">
              <a:buFont typeface="Arial" panose="020B0604020202020204" pitchFamily="34" charset="0"/>
              <a:buChar char="•"/>
            </a:pPr>
            <a:r>
              <a:rPr lang="nl-NL" dirty="0">
                <a:sym typeface="Wingdings" panose="05000000000000000000" pitchFamily="2" charset="2"/>
              </a:rPr>
              <a:t>Direct </a:t>
            </a:r>
            <a:r>
              <a:rPr lang="nl-NL" dirty="0" err="1">
                <a:sym typeface="Wingdings" panose="05000000000000000000" pitchFamily="2" charset="2"/>
              </a:rPr>
              <a:t>hormone</a:t>
            </a:r>
            <a:r>
              <a:rPr lang="nl-NL" dirty="0">
                <a:sym typeface="Wingdings" panose="05000000000000000000" pitchFamily="2" charset="2"/>
              </a:rPr>
              <a:t> </a:t>
            </a:r>
            <a:r>
              <a:rPr lang="nl-NL" dirty="0" err="1">
                <a:sym typeface="Wingdings" panose="05000000000000000000" pitchFamily="2" charset="2"/>
              </a:rPr>
              <a:t>for</a:t>
            </a:r>
            <a:r>
              <a:rPr lang="nl-NL" dirty="0">
                <a:sym typeface="Wingdings" panose="05000000000000000000" pitchFamily="2" charset="2"/>
              </a:rPr>
              <a:t> </a:t>
            </a:r>
            <a:r>
              <a:rPr lang="nl-NL" dirty="0" err="1">
                <a:sym typeface="Wingdings" panose="05000000000000000000" pitchFamily="2" charset="2"/>
              </a:rPr>
              <a:t>glycogen</a:t>
            </a:r>
            <a:r>
              <a:rPr lang="nl-NL" dirty="0">
                <a:sym typeface="Wingdings" panose="05000000000000000000" pitchFamily="2" charset="2"/>
              </a:rPr>
              <a:t> </a:t>
            </a:r>
            <a:r>
              <a:rPr lang="nl-NL" dirty="0" err="1">
                <a:sym typeface="Wingdings" panose="05000000000000000000" pitchFamily="2" charset="2"/>
              </a:rPr>
              <a:t>synthesis</a:t>
            </a:r>
            <a:r>
              <a:rPr lang="nl-NL" dirty="0">
                <a:sym typeface="Wingdings" panose="05000000000000000000" pitchFamily="2" charset="2"/>
              </a:rPr>
              <a:t> in </a:t>
            </a:r>
            <a:r>
              <a:rPr lang="nl-NL" dirty="0" err="1">
                <a:sym typeface="Wingdings" panose="05000000000000000000" pitchFamily="2" charset="2"/>
              </a:rPr>
              <a:t>endometrial</a:t>
            </a:r>
            <a:r>
              <a:rPr lang="nl-NL" dirty="0">
                <a:sym typeface="Wingdings" panose="05000000000000000000" pitchFamily="2" charset="2"/>
              </a:rPr>
              <a:t> </a:t>
            </a:r>
            <a:r>
              <a:rPr lang="nl-NL" dirty="0" err="1">
                <a:sym typeface="Wingdings" panose="05000000000000000000" pitchFamily="2" charset="2"/>
              </a:rPr>
              <a:t>epithelial</a:t>
            </a:r>
            <a:r>
              <a:rPr lang="nl-NL" dirty="0">
                <a:sym typeface="Wingdings" panose="05000000000000000000" pitchFamily="2" charset="2"/>
              </a:rPr>
              <a:t> </a:t>
            </a:r>
            <a:r>
              <a:rPr lang="nl-NL" dirty="0" err="1">
                <a:sym typeface="Wingdings" panose="05000000000000000000" pitchFamily="2" charset="2"/>
              </a:rPr>
              <a:t>cells</a:t>
            </a:r>
            <a:r>
              <a:rPr lang="nl-NL" dirty="0">
                <a:sym typeface="Wingdings" panose="05000000000000000000" pitchFamily="2" charset="2"/>
              </a:rPr>
              <a:t> in tissue culture is </a:t>
            </a:r>
            <a:r>
              <a:rPr lang="nl-NL" dirty="0" err="1">
                <a:sym typeface="Wingdings" panose="05000000000000000000" pitchFamily="2" charset="2"/>
              </a:rPr>
              <a:t>insulin</a:t>
            </a:r>
            <a:r>
              <a:rPr lang="nl-NL" dirty="0">
                <a:sym typeface="Wingdings" panose="05000000000000000000" pitchFamily="2" charset="2"/>
              </a:rPr>
              <a:t>. (</a:t>
            </a:r>
            <a:r>
              <a:rPr lang="nl-NL" dirty="0" err="1">
                <a:sym typeface="Wingdings" panose="05000000000000000000" pitchFamily="2" charset="2"/>
              </a:rPr>
              <a:t>Flannery</a:t>
            </a:r>
            <a:r>
              <a:rPr lang="nl-NL" dirty="0">
                <a:sym typeface="Wingdings" panose="05000000000000000000" pitchFamily="2" charset="2"/>
              </a:rPr>
              <a:t> et al. 2018)</a:t>
            </a:r>
          </a:p>
          <a:p>
            <a:pPr marL="285750" indent="-285750">
              <a:buFont typeface="Arial" panose="020B0604020202020204" pitchFamily="34" charset="0"/>
              <a:buChar char="•"/>
            </a:pPr>
            <a:endParaRPr lang="nl-NL" dirty="0">
              <a:sym typeface="Wingdings" panose="05000000000000000000" pitchFamily="2" charset="2"/>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3" name="Afbeelding 2">
            <a:extLst>
              <a:ext uri="{FF2B5EF4-FFF2-40B4-BE49-F238E27FC236}">
                <a16:creationId xmlns:a16="http://schemas.microsoft.com/office/drawing/2014/main" id="{BDF4E227-650A-40E4-918A-648DA83F45C3}"/>
              </a:ext>
            </a:extLst>
          </p:cNvPr>
          <p:cNvPicPr>
            <a:picLocks noChangeAspect="1"/>
          </p:cNvPicPr>
          <p:nvPr/>
        </p:nvPicPr>
        <p:blipFill>
          <a:blip r:embed="rId5"/>
          <a:stretch>
            <a:fillRect/>
          </a:stretch>
        </p:blipFill>
        <p:spPr>
          <a:xfrm>
            <a:off x="7850331" y="1379863"/>
            <a:ext cx="4203164" cy="2741194"/>
          </a:xfrm>
          <a:prstGeom prst="rect">
            <a:avLst/>
          </a:prstGeom>
        </p:spPr>
      </p:pic>
      <p:sp>
        <p:nvSpPr>
          <p:cNvPr id="4" name="Rechthoek 3">
            <a:extLst>
              <a:ext uri="{FF2B5EF4-FFF2-40B4-BE49-F238E27FC236}">
                <a16:creationId xmlns:a16="http://schemas.microsoft.com/office/drawing/2014/main" id="{7B4ECBB4-3F48-4799-AD78-3D905C36983E}"/>
              </a:ext>
            </a:extLst>
          </p:cNvPr>
          <p:cNvSpPr/>
          <p:nvPr/>
        </p:nvSpPr>
        <p:spPr>
          <a:xfrm>
            <a:off x="6445625" y="4762238"/>
            <a:ext cx="5746375" cy="2031325"/>
          </a:xfrm>
          <a:prstGeom prst="rect">
            <a:avLst/>
          </a:prstGeom>
        </p:spPr>
        <p:txBody>
          <a:bodyPr wrap="square">
            <a:spAutoFit/>
          </a:bodyPr>
          <a:lstStyle/>
          <a:p>
            <a:pPr marL="285750" indent="-285750">
              <a:buFont typeface="Arial" panose="020B0604020202020204" pitchFamily="34" charset="0"/>
              <a:buChar char="•"/>
            </a:pPr>
            <a:r>
              <a:rPr lang="nl-NL" dirty="0" err="1">
                <a:sym typeface="Wingdings" panose="05000000000000000000" pitchFamily="2" charset="2"/>
              </a:rPr>
              <a:t>Possibly</a:t>
            </a:r>
            <a:r>
              <a:rPr lang="nl-NL" dirty="0">
                <a:sym typeface="Wingdings" panose="05000000000000000000" pitchFamily="2" charset="2"/>
              </a:rPr>
              <a:t> </a:t>
            </a:r>
            <a:r>
              <a:rPr lang="nl-NL" dirty="0" err="1">
                <a:sym typeface="Wingdings" panose="05000000000000000000" pitchFamily="2" charset="2"/>
              </a:rPr>
              <a:t>additional</a:t>
            </a:r>
            <a:r>
              <a:rPr lang="nl-NL" dirty="0">
                <a:sym typeface="Wingdings" panose="05000000000000000000" pitchFamily="2" charset="2"/>
              </a:rPr>
              <a:t> stores of </a:t>
            </a:r>
            <a:r>
              <a:rPr lang="nl-NL" dirty="0" err="1">
                <a:sym typeface="Wingdings" panose="05000000000000000000" pitchFamily="2" charset="2"/>
              </a:rPr>
              <a:t>glycogen</a:t>
            </a:r>
            <a:r>
              <a:rPr lang="nl-NL" dirty="0">
                <a:sym typeface="Wingdings" panose="05000000000000000000" pitchFamily="2" charset="2"/>
              </a:rPr>
              <a:t> in </a:t>
            </a:r>
            <a:r>
              <a:rPr lang="nl-NL" dirty="0" err="1">
                <a:sym typeface="Wingdings" panose="05000000000000000000" pitchFamily="2" charset="2"/>
              </a:rPr>
              <a:t>the</a:t>
            </a:r>
            <a:r>
              <a:rPr lang="nl-NL" dirty="0">
                <a:sym typeface="Wingdings" panose="05000000000000000000" pitchFamily="2" charset="2"/>
              </a:rPr>
              <a:t> endometrium </a:t>
            </a:r>
            <a:r>
              <a:rPr lang="nl-NL" dirty="0" err="1">
                <a:sym typeface="Wingdings" panose="05000000000000000000" pitchFamily="2" charset="2"/>
              </a:rPr>
              <a:t>only</a:t>
            </a:r>
            <a:r>
              <a:rPr lang="nl-NL" dirty="0">
                <a:sym typeface="Wingdings" panose="05000000000000000000" pitchFamily="2" charset="2"/>
              </a:rPr>
              <a:t> high </a:t>
            </a:r>
            <a:r>
              <a:rPr lang="nl-NL" dirty="0" err="1">
                <a:sym typeface="Wingdings" panose="05000000000000000000" pitchFamily="2" charset="2"/>
              </a:rPr>
              <a:t>during</a:t>
            </a:r>
            <a:r>
              <a:rPr lang="nl-NL" dirty="0">
                <a:sym typeface="Wingdings" panose="05000000000000000000" pitchFamily="2" charset="2"/>
              </a:rPr>
              <a:t> </a:t>
            </a:r>
            <a:r>
              <a:rPr lang="nl-NL" dirty="0" err="1">
                <a:sym typeface="Wingdings" panose="05000000000000000000" pitchFamily="2" charset="2"/>
              </a:rPr>
              <a:t>secretory</a:t>
            </a:r>
            <a:r>
              <a:rPr lang="nl-NL" dirty="0">
                <a:sym typeface="Wingdings" panose="05000000000000000000" pitchFamily="2" charset="2"/>
              </a:rPr>
              <a:t> </a:t>
            </a:r>
            <a:r>
              <a:rPr lang="nl-NL" dirty="0" err="1">
                <a:sym typeface="Wingdings" panose="05000000000000000000" pitchFamily="2" charset="2"/>
              </a:rPr>
              <a:t>phase</a:t>
            </a:r>
            <a:r>
              <a:rPr lang="nl-NL" dirty="0">
                <a:sym typeface="Wingdings" panose="05000000000000000000" pitchFamily="2" charset="2"/>
              </a:rPr>
              <a:t> of </a:t>
            </a:r>
            <a:r>
              <a:rPr lang="nl-NL" dirty="0" err="1">
                <a:sym typeface="Wingdings" panose="05000000000000000000" pitchFamily="2" charset="2"/>
              </a:rPr>
              <a:t>the</a:t>
            </a:r>
            <a:r>
              <a:rPr lang="nl-NL" dirty="0">
                <a:sym typeface="Wingdings" panose="05000000000000000000" pitchFamily="2" charset="2"/>
              </a:rPr>
              <a:t> </a:t>
            </a:r>
            <a:r>
              <a:rPr lang="nl-NL" dirty="0" err="1">
                <a:sym typeface="Wingdings" panose="05000000000000000000" pitchFamily="2" charset="2"/>
              </a:rPr>
              <a:t>menstrual</a:t>
            </a:r>
            <a:r>
              <a:rPr lang="nl-NL" dirty="0">
                <a:sym typeface="Wingdings" panose="05000000000000000000" pitchFamily="2" charset="2"/>
              </a:rPr>
              <a:t> </a:t>
            </a:r>
            <a:r>
              <a:rPr lang="nl-NL" dirty="0" err="1">
                <a:sym typeface="Wingdings" panose="05000000000000000000" pitchFamily="2" charset="2"/>
              </a:rPr>
              <a:t>cycle</a:t>
            </a:r>
            <a:r>
              <a:rPr lang="nl-NL" dirty="0">
                <a:sym typeface="Wingdings" panose="05000000000000000000" pitchFamily="2" charset="2"/>
              </a:rPr>
              <a:t>: </a:t>
            </a:r>
            <a:r>
              <a:rPr lang="nl-NL" dirty="0" err="1">
                <a:sym typeface="Wingdings" panose="05000000000000000000" pitchFamily="2" charset="2"/>
              </a:rPr>
              <a:t>bacteria</a:t>
            </a:r>
            <a:r>
              <a:rPr lang="nl-NL" dirty="0">
                <a:sym typeface="Wingdings" panose="05000000000000000000" pitchFamily="2" charset="2"/>
              </a:rPr>
              <a:t> (or </a:t>
            </a:r>
            <a:r>
              <a:rPr lang="nl-NL" dirty="0" err="1">
                <a:sym typeface="Wingdings" panose="05000000000000000000" pitchFamily="2" charset="2"/>
              </a:rPr>
              <a:t>enzymes</a:t>
            </a:r>
            <a:r>
              <a:rPr lang="nl-NL" dirty="0">
                <a:sym typeface="Wingdings" panose="05000000000000000000" pitchFamily="2" charset="2"/>
              </a:rPr>
              <a:t>) </a:t>
            </a:r>
            <a:r>
              <a:rPr lang="nl-NL" dirty="0" err="1">
                <a:sym typeface="Wingdings" panose="05000000000000000000" pitchFamily="2" charset="2"/>
              </a:rPr>
              <a:t>need</a:t>
            </a:r>
            <a:r>
              <a:rPr lang="nl-NL" dirty="0">
                <a:sym typeface="Wingdings" panose="05000000000000000000" pitchFamily="2" charset="2"/>
              </a:rPr>
              <a:t> passage </a:t>
            </a:r>
            <a:r>
              <a:rPr lang="nl-NL" dirty="0" err="1">
                <a:sym typeface="Wingdings" panose="05000000000000000000" pitchFamily="2" charset="2"/>
              </a:rPr>
              <a:t>through</a:t>
            </a:r>
            <a:r>
              <a:rPr lang="nl-NL" dirty="0">
                <a:sym typeface="Wingdings" panose="05000000000000000000" pitchFamily="2" charset="2"/>
              </a:rPr>
              <a:t> cervix</a:t>
            </a:r>
          </a:p>
          <a:p>
            <a:pPr marL="285750" indent="-285750">
              <a:buFont typeface="Arial" panose="020B0604020202020204" pitchFamily="34" charset="0"/>
              <a:buChar char="•"/>
            </a:pPr>
            <a:r>
              <a:rPr lang="nl-NL" dirty="0">
                <a:solidFill>
                  <a:srgbClr val="FF0000"/>
                </a:solidFill>
                <a:sym typeface="Wingdings" panose="05000000000000000000" pitchFamily="2" charset="2"/>
              </a:rPr>
              <a:t>Research question: does </a:t>
            </a:r>
            <a:r>
              <a:rPr lang="nl-NL" dirty="0" err="1">
                <a:solidFill>
                  <a:srgbClr val="FF0000"/>
                </a:solidFill>
                <a:sym typeface="Wingdings" panose="05000000000000000000" pitchFamily="2" charset="2"/>
              </a:rPr>
              <a:t>vaginal</a:t>
            </a:r>
            <a:r>
              <a:rPr lang="nl-NL" dirty="0">
                <a:solidFill>
                  <a:srgbClr val="FF0000"/>
                </a:solidFill>
                <a:sym typeface="Wingdings" panose="05000000000000000000" pitchFamily="2" charset="2"/>
              </a:rPr>
              <a:t> </a:t>
            </a:r>
            <a:r>
              <a:rPr lang="nl-NL" dirty="0" err="1">
                <a:solidFill>
                  <a:srgbClr val="FF0000"/>
                </a:solidFill>
                <a:sym typeface="Wingdings" panose="05000000000000000000" pitchFamily="2" charset="2"/>
              </a:rPr>
              <a:t>glycogen</a:t>
            </a:r>
            <a:r>
              <a:rPr lang="nl-NL" dirty="0">
                <a:solidFill>
                  <a:srgbClr val="FF0000"/>
                </a:solidFill>
                <a:sym typeface="Wingdings" panose="05000000000000000000" pitchFamily="2" charset="2"/>
              </a:rPr>
              <a:t> </a:t>
            </a:r>
            <a:r>
              <a:rPr lang="nl-NL" dirty="0" err="1">
                <a:solidFill>
                  <a:srgbClr val="FF0000"/>
                </a:solidFill>
                <a:sym typeface="Wingdings" panose="05000000000000000000" pitchFamily="2" charset="2"/>
              </a:rPr>
              <a:t>function</a:t>
            </a:r>
            <a:r>
              <a:rPr lang="nl-NL" dirty="0">
                <a:solidFill>
                  <a:srgbClr val="FF0000"/>
                </a:solidFill>
                <a:sym typeface="Wingdings" panose="05000000000000000000" pitchFamily="2" charset="2"/>
              </a:rPr>
              <a:t> as </a:t>
            </a:r>
            <a:r>
              <a:rPr lang="nl-NL" dirty="0" err="1">
                <a:solidFill>
                  <a:srgbClr val="FF0000"/>
                </a:solidFill>
                <a:sym typeface="Wingdings" panose="05000000000000000000" pitchFamily="2" charset="2"/>
              </a:rPr>
              <a:t>an</a:t>
            </a:r>
            <a:r>
              <a:rPr lang="nl-NL" dirty="0">
                <a:solidFill>
                  <a:srgbClr val="FF0000"/>
                </a:solidFill>
                <a:sym typeface="Wingdings" panose="05000000000000000000" pitchFamily="2" charset="2"/>
              </a:rPr>
              <a:t> energy/carbon source </a:t>
            </a:r>
            <a:r>
              <a:rPr lang="nl-NL" dirty="0" err="1">
                <a:solidFill>
                  <a:srgbClr val="FF0000"/>
                </a:solidFill>
                <a:sym typeface="Wingdings" panose="05000000000000000000" pitchFamily="2" charset="2"/>
              </a:rPr>
              <a:t>for</a:t>
            </a:r>
            <a:r>
              <a:rPr lang="nl-NL" dirty="0">
                <a:solidFill>
                  <a:srgbClr val="FF0000"/>
                </a:solidFill>
                <a:sym typeface="Wingdings" panose="05000000000000000000" pitchFamily="2" charset="2"/>
              </a:rPr>
              <a:t> </a:t>
            </a:r>
            <a:r>
              <a:rPr lang="nl-NL" dirty="0" err="1">
                <a:solidFill>
                  <a:srgbClr val="FF0000"/>
                </a:solidFill>
                <a:sym typeface="Wingdings" panose="05000000000000000000" pitchFamily="2" charset="2"/>
              </a:rPr>
              <a:t>colonization</a:t>
            </a:r>
            <a:r>
              <a:rPr lang="nl-NL" dirty="0">
                <a:solidFill>
                  <a:srgbClr val="FF0000"/>
                </a:solidFill>
                <a:sym typeface="Wingdings" panose="05000000000000000000" pitchFamily="2" charset="2"/>
              </a:rPr>
              <a:t> </a:t>
            </a:r>
            <a:r>
              <a:rPr lang="nl-NL" dirty="0" err="1">
                <a:solidFill>
                  <a:srgbClr val="FF0000"/>
                </a:solidFill>
                <a:sym typeface="Wingdings" panose="05000000000000000000" pitchFamily="2" charset="2"/>
              </a:rPr>
              <a:t>and</a:t>
            </a:r>
            <a:r>
              <a:rPr lang="nl-NL" dirty="0">
                <a:solidFill>
                  <a:srgbClr val="FF0000"/>
                </a:solidFill>
                <a:sym typeface="Wingdings" panose="05000000000000000000" pitchFamily="2" charset="2"/>
              </a:rPr>
              <a:t> </a:t>
            </a:r>
            <a:r>
              <a:rPr lang="nl-NL" dirty="0" err="1">
                <a:solidFill>
                  <a:srgbClr val="FF0000"/>
                </a:solidFill>
                <a:sym typeface="Wingdings" panose="05000000000000000000" pitchFamily="2" charset="2"/>
              </a:rPr>
              <a:t>acidification</a:t>
            </a:r>
            <a:r>
              <a:rPr lang="nl-NL" dirty="0">
                <a:solidFill>
                  <a:srgbClr val="FF0000"/>
                </a:solidFill>
                <a:sym typeface="Wingdings" panose="05000000000000000000" pitchFamily="2" charset="2"/>
              </a:rPr>
              <a:t> of </a:t>
            </a:r>
            <a:r>
              <a:rPr lang="nl-NL" dirty="0" err="1">
                <a:solidFill>
                  <a:srgbClr val="FF0000"/>
                </a:solidFill>
                <a:sym typeface="Wingdings" panose="05000000000000000000" pitchFamily="2" charset="2"/>
              </a:rPr>
              <a:t>vaginal</a:t>
            </a:r>
            <a:r>
              <a:rPr lang="nl-NL" dirty="0">
                <a:solidFill>
                  <a:srgbClr val="FF0000"/>
                </a:solidFill>
                <a:sym typeface="Wingdings" panose="05000000000000000000" pitchFamily="2" charset="2"/>
              </a:rPr>
              <a:t> </a:t>
            </a:r>
            <a:r>
              <a:rPr lang="nl-NL" dirty="0" err="1">
                <a:solidFill>
                  <a:srgbClr val="FF0000"/>
                </a:solidFill>
                <a:sym typeface="Wingdings" panose="05000000000000000000" pitchFamily="2" charset="2"/>
              </a:rPr>
              <a:t>bacteria</a:t>
            </a:r>
            <a:r>
              <a:rPr lang="nl-NL" dirty="0">
                <a:solidFill>
                  <a:srgbClr val="FF0000"/>
                </a:solidFill>
                <a:sym typeface="Wingdings" panose="05000000000000000000" pitchFamily="2" charset="2"/>
              </a:rPr>
              <a:t>?</a:t>
            </a:r>
          </a:p>
        </p:txBody>
      </p:sp>
    </p:spTree>
    <p:extLst>
      <p:ext uri="{BB962C8B-B14F-4D97-AF65-F5344CB8AC3E}">
        <p14:creationId xmlns:p14="http://schemas.microsoft.com/office/powerpoint/2010/main" val="305864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E809868A-8FAB-463E-8C1D-F5DF6F974A46}"/>
              </a:ext>
            </a:extLst>
          </p:cNvPr>
          <p:cNvGrpSpPr/>
          <p:nvPr/>
        </p:nvGrpSpPr>
        <p:grpSpPr>
          <a:xfrm>
            <a:off x="4168731" y="1314256"/>
            <a:ext cx="4663440" cy="2286000"/>
            <a:chOff x="4051414" y="152400"/>
            <a:chExt cx="4663440" cy="2286000"/>
          </a:xfrm>
        </p:grpSpPr>
        <p:pic>
          <p:nvPicPr>
            <p:cNvPr id="5" name="Picture 2">
              <a:extLst>
                <a:ext uri="{FF2B5EF4-FFF2-40B4-BE49-F238E27FC236}">
                  <a16:creationId xmlns:a16="http://schemas.microsoft.com/office/drawing/2014/main" id="{260654C8-0C58-4373-A193-54B4015EDC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 t="60993" r="35773" b="2363"/>
            <a:stretch/>
          </p:blipFill>
          <p:spPr bwMode="auto">
            <a:xfrm>
              <a:off x="4051414" y="152400"/>
              <a:ext cx="466344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9">
              <a:extLst>
                <a:ext uri="{FF2B5EF4-FFF2-40B4-BE49-F238E27FC236}">
                  <a16:creationId xmlns:a16="http://schemas.microsoft.com/office/drawing/2014/main" id="{296CD791-7AEE-47D6-8157-7647E3A19F01}"/>
                </a:ext>
              </a:extLst>
            </p:cNvPr>
            <p:cNvSpPr txBox="1"/>
            <p:nvPr/>
          </p:nvSpPr>
          <p:spPr>
            <a:xfrm>
              <a:off x="6272643" y="195148"/>
              <a:ext cx="1309255" cy="381000"/>
            </a:xfrm>
            <a:prstGeom prst="rect">
              <a:avLst/>
            </a:prstGeom>
            <a:noFill/>
          </p:spPr>
          <p:txBody>
            <a:bodyPr wrap="square" rtlCol="0">
              <a:spAutoFit/>
            </a:bodyPr>
            <a:lstStyle/>
            <a:p>
              <a:r>
                <a:rPr lang="el-GR" dirty="0"/>
                <a:t>α</a:t>
              </a:r>
              <a:r>
                <a:rPr lang="en-US" dirty="0"/>
                <a:t>1-6</a:t>
              </a:r>
            </a:p>
          </p:txBody>
        </p:sp>
        <p:cxnSp>
          <p:nvCxnSpPr>
            <p:cNvPr id="7" name="Straight Arrow Connector 10">
              <a:extLst>
                <a:ext uri="{FF2B5EF4-FFF2-40B4-BE49-F238E27FC236}">
                  <a16:creationId xmlns:a16="http://schemas.microsoft.com/office/drawing/2014/main" id="{8388F530-1060-44FC-A22F-172C86539D3E}"/>
                </a:ext>
              </a:extLst>
            </p:cNvPr>
            <p:cNvCxnSpPr/>
            <p:nvPr/>
          </p:nvCxnSpPr>
          <p:spPr>
            <a:xfrm flipH="1">
              <a:off x="5791200" y="563433"/>
              <a:ext cx="481444"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11">
              <a:extLst>
                <a:ext uri="{FF2B5EF4-FFF2-40B4-BE49-F238E27FC236}">
                  <a16:creationId xmlns:a16="http://schemas.microsoft.com/office/drawing/2014/main" id="{36C9CAE0-D02D-4FF5-858E-C158B84E6EB2}"/>
                </a:ext>
              </a:extLst>
            </p:cNvPr>
            <p:cNvSpPr txBox="1"/>
            <p:nvPr/>
          </p:nvSpPr>
          <p:spPr>
            <a:xfrm>
              <a:off x="6882243" y="792033"/>
              <a:ext cx="1309255" cy="381000"/>
            </a:xfrm>
            <a:prstGeom prst="rect">
              <a:avLst/>
            </a:prstGeom>
            <a:noFill/>
          </p:spPr>
          <p:txBody>
            <a:bodyPr wrap="square" rtlCol="0">
              <a:spAutoFit/>
            </a:bodyPr>
            <a:lstStyle/>
            <a:p>
              <a:r>
                <a:rPr lang="el-GR" dirty="0"/>
                <a:t>α</a:t>
              </a:r>
              <a:r>
                <a:rPr lang="en-US" dirty="0"/>
                <a:t>1-4</a:t>
              </a:r>
            </a:p>
          </p:txBody>
        </p:sp>
        <p:cxnSp>
          <p:nvCxnSpPr>
            <p:cNvPr id="9" name="Straight Arrow Connector 12">
              <a:extLst>
                <a:ext uri="{FF2B5EF4-FFF2-40B4-BE49-F238E27FC236}">
                  <a16:creationId xmlns:a16="http://schemas.microsoft.com/office/drawing/2014/main" id="{10C6126F-4A66-44B8-834E-3BA628E2E996}"/>
                </a:ext>
              </a:extLst>
            </p:cNvPr>
            <p:cNvCxnSpPr>
              <a:stCxn id="8" idx="1"/>
            </p:cNvCxnSpPr>
            <p:nvPr/>
          </p:nvCxnSpPr>
          <p:spPr>
            <a:xfrm flipH="1">
              <a:off x="6400800" y="982533"/>
              <a:ext cx="481443"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0" name="TextBox 13">
            <a:extLst>
              <a:ext uri="{FF2B5EF4-FFF2-40B4-BE49-F238E27FC236}">
                <a16:creationId xmlns:a16="http://schemas.microsoft.com/office/drawing/2014/main" id="{B5862070-7679-4EF2-9F13-1373B83C72FB}"/>
              </a:ext>
            </a:extLst>
          </p:cNvPr>
          <p:cNvSpPr txBox="1"/>
          <p:nvPr/>
        </p:nvSpPr>
        <p:spPr>
          <a:xfrm>
            <a:off x="3349138" y="615000"/>
            <a:ext cx="6244014" cy="707886"/>
          </a:xfrm>
          <a:prstGeom prst="rect">
            <a:avLst/>
          </a:prstGeom>
          <a:noFill/>
        </p:spPr>
        <p:txBody>
          <a:bodyPr wrap="square" rtlCol="0">
            <a:spAutoFit/>
          </a:bodyPr>
          <a:lstStyle/>
          <a:p>
            <a:r>
              <a:rPr lang="en-US" sz="2000" b="1" dirty="0"/>
              <a:t>Glycogen: long, branched storage polymers of glucose.</a:t>
            </a:r>
          </a:p>
          <a:p>
            <a:r>
              <a:rPr lang="en-US" sz="2000" b="1" dirty="0" err="1"/>
              <a:t>Glycogenin</a:t>
            </a:r>
            <a:r>
              <a:rPr lang="en-US" sz="2000" b="1" dirty="0"/>
              <a:t> in the center</a:t>
            </a:r>
          </a:p>
        </p:txBody>
      </p:sp>
      <p:grpSp>
        <p:nvGrpSpPr>
          <p:cNvPr id="11" name="Groep 10">
            <a:extLst>
              <a:ext uri="{FF2B5EF4-FFF2-40B4-BE49-F238E27FC236}">
                <a16:creationId xmlns:a16="http://schemas.microsoft.com/office/drawing/2014/main" id="{FA017FBA-428F-4429-BD80-4F6189F99B01}"/>
              </a:ext>
            </a:extLst>
          </p:cNvPr>
          <p:cNvGrpSpPr/>
          <p:nvPr/>
        </p:nvGrpSpPr>
        <p:grpSpPr>
          <a:xfrm>
            <a:off x="5931282" y="4107787"/>
            <a:ext cx="2386960" cy="1325103"/>
            <a:chOff x="4667527" y="4517053"/>
            <a:chExt cx="2386960" cy="1325103"/>
          </a:xfrm>
        </p:grpSpPr>
        <p:pic>
          <p:nvPicPr>
            <p:cNvPr id="12" name="Picture 2">
              <a:extLst>
                <a:ext uri="{FF2B5EF4-FFF2-40B4-BE49-F238E27FC236}">
                  <a16:creationId xmlns:a16="http://schemas.microsoft.com/office/drawing/2014/main" id="{0D7573F3-4F98-410C-852D-51F55A4C0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99" b="2501"/>
            <a:stretch/>
          </p:blipFill>
          <p:spPr bwMode="auto">
            <a:xfrm>
              <a:off x="4667527" y="4547743"/>
              <a:ext cx="2355787" cy="885122"/>
            </a:xfrm>
            <a:prstGeom prst="rect">
              <a:avLst/>
            </a:prstGeom>
            <a:solidFill>
              <a:schemeClr val="bg1"/>
            </a:solidFill>
            <a:ln>
              <a:noFill/>
            </a:ln>
            <a:effectLst/>
          </p:spPr>
        </p:pic>
        <p:sp>
          <p:nvSpPr>
            <p:cNvPr id="13" name="TextBox 17">
              <a:extLst>
                <a:ext uri="{FF2B5EF4-FFF2-40B4-BE49-F238E27FC236}">
                  <a16:creationId xmlns:a16="http://schemas.microsoft.com/office/drawing/2014/main" id="{5E1FFD28-3595-4082-89FB-E2F35CB81C9B}"/>
                </a:ext>
              </a:extLst>
            </p:cNvPr>
            <p:cNvSpPr txBox="1"/>
            <p:nvPr/>
          </p:nvSpPr>
          <p:spPr>
            <a:xfrm>
              <a:off x="4698700" y="5531002"/>
              <a:ext cx="2355787" cy="276999"/>
            </a:xfrm>
            <a:prstGeom prst="rect">
              <a:avLst/>
            </a:prstGeom>
            <a:solidFill>
              <a:schemeClr val="bg1"/>
            </a:solidFill>
          </p:spPr>
          <p:txBody>
            <a:bodyPr wrap="square" rtlCol="0">
              <a:spAutoFit/>
            </a:bodyPr>
            <a:lstStyle/>
            <a:p>
              <a:pPr algn="ctr"/>
              <a:r>
                <a:rPr lang="en-US" sz="1200" b="1" dirty="0"/>
                <a:t>Glycogen </a:t>
              </a:r>
              <a:r>
                <a:rPr lang="en-US" sz="1200" b="1" dirty="0" err="1"/>
                <a:t>debranching</a:t>
              </a:r>
              <a:r>
                <a:rPr lang="en-US" sz="1200" b="1" dirty="0"/>
                <a:t> enzyme</a:t>
              </a:r>
            </a:p>
          </p:txBody>
        </p:sp>
        <p:sp>
          <p:nvSpPr>
            <p:cNvPr id="14" name="Rectangle 18">
              <a:extLst>
                <a:ext uri="{FF2B5EF4-FFF2-40B4-BE49-F238E27FC236}">
                  <a16:creationId xmlns:a16="http://schemas.microsoft.com/office/drawing/2014/main" id="{15E815D7-2D20-46F9-AEA0-32825C8C9DDC}"/>
                </a:ext>
              </a:extLst>
            </p:cNvPr>
            <p:cNvSpPr/>
            <p:nvPr/>
          </p:nvSpPr>
          <p:spPr>
            <a:xfrm>
              <a:off x="4667528" y="4517053"/>
              <a:ext cx="2355787" cy="1325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ep 14">
            <a:extLst>
              <a:ext uri="{FF2B5EF4-FFF2-40B4-BE49-F238E27FC236}">
                <a16:creationId xmlns:a16="http://schemas.microsoft.com/office/drawing/2014/main" id="{E4DC16D9-45BC-47C4-9D6B-485ACD69ACF1}"/>
              </a:ext>
            </a:extLst>
          </p:cNvPr>
          <p:cNvGrpSpPr/>
          <p:nvPr/>
        </p:nvGrpSpPr>
        <p:grpSpPr>
          <a:xfrm>
            <a:off x="8895680" y="4104914"/>
            <a:ext cx="1309666" cy="1325102"/>
            <a:chOff x="9078356" y="4542703"/>
            <a:chExt cx="1309666" cy="1325102"/>
          </a:xfrm>
        </p:grpSpPr>
        <p:pic>
          <p:nvPicPr>
            <p:cNvPr id="16" name="Picture 3">
              <a:extLst>
                <a:ext uri="{FF2B5EF4-FFF2-40B4-BE49-F238E27FC236}">
                  <a16:creationId xmlns:a16="http://schemas.microsoft.com/office/drawing/2014/main" id="{96ADB1E5-9A27-47E3-A4F8-28C75CF11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 r="50467"/>
            <a:stretch/>
          </p:blipFill>
          <p:spPr bwMode="auto">
            <a:xfrm>
              <a:off x="9202879" y="4730822"/>
              <a:ext cx="994004" cy="755873"/>
            </a:xfrm>
            <a:prstGeom prst="rect">
              <a:avLst/>
            </a:prstGeom>
            <a:solidFill>
              <a:schemeClr val="bg1"/>
            </a:solidFill>
            <a:ln>
              <a:noFill/>
            </a:ln>
            <a:effectLst/>
          </p:spPr>
        </p:pic>
        <p:sp>
          <p:nvSpPr>
            <p:cNvPr id="17" name="TextBox 14">
              <a:extLst>
                <a:ext uri="{FF2B5EF4-FFF2-40B4-BE49-F238E27FC236}">
                  <a16:creationId xmlns:a16="http://schemas.microsoft.com/office/drawing/2014/main" id="{8BBF5B08-13BE-4CD0-838E-BF1A2E23136D}"/>
                </a:ext>
              </a:extLst>
            </p:cNvPr>
            <p:cNvSpPr txBox="1"/>
            <p:nvPr/>
          </p:nvSpPr>
          <p:spPr>
            <a:xfrm>
              <a:off x="9078356" y="5569985"/>
              <a:ext cx="1309666" cy="276999"/>
            </a:xfrm>
            <a:prstGeom prst="rect">
              <a:avLst/>
            </a:prstGeom>
            <a:solidFill>
              <a:schemeClr val="bg1"/>
            </a:solidFill>
          </p:spPr>
          <p:txBody>
            <a:bodyPr wrap="square" rtlCol="0">
              <a:spAutoFit/>
            </a:bodyPr>
            <a:lstStyle/>
            <a:p>
              <a:r>
                <a:rPr lang="en-US" sz="1200" b="1" dirty="0" err="1"/>
                <a:t>Gluco</a:t>
              </a:r>
              <a:r>
                <a:rPr lang="en-US" sz="1200" b="1" dirty="0"/>
                <a:t>-amylase</a:t>
              </a:r>
            </a:p>
          </p:txBody>
        </p:sp>
        <p:sp>
          <p:nvSpPr>
            <p:cNvPr id="18" name="Rectangle 19">
              <a:extLst>
                <a:ext uri="{FF2B5EF4-FFF2-40B4-BE49-F238E27FC236}">
                  <a16:creationId xmlns:a16="http://schemas.microsoft.com/office/drawing/2014/main" id="{CC5DEE3E-A024-48B4-8EED-0D651E3B774F}"/>
                </a:ext>
              </a:extLst>
            </p:cNvPr>
            <p:cNvSpPr/>
            <p:nvPr/>
          </p:nvSpPr>
          <p:spPr>
            <a:xfrm>
              <a:off x="9099109" y="4542703"/>
              <a:ext cx="1245227" cy="132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ep 18">
            <a:extLst>
              <a:ext uri="{FF2B5EF4-FFF2-40B4-BE49-F238E27FC236}">
                <a16:creationId xmlns:a16="http://schemas.microsoft.com/office/drawing/2014/main" id="{14065393-2F7E-47A3-8368-01A88F8ACEBC}"/>
              </a:ext>
            </a:extLst>
          </p:cNvPr>
          <p:cNvGrpSpPr/>
          <p:nvPr/>
        </p:nvGrpSpPr>
        <p:grpSpPr>
          <a:xfrm>
            <a:off x="2304908" y="4134842"/>
            <a:ext cx="1044230" cy="1325102"/>
            <a:chOff x="10584220" y="4563524"/>
            <a:chExt cx="1044230" cy="1325102"/>
          </a:xfrm>
        </p:grpSpPr>
        <p:pic>
          <p:nvPicPr>
            <p:cNvPr id="20" name="Picture 3">
              <a:extLst>
                <a:ext uri="{FF2B5EF4-FFF2-40B4-BE49-F238E27FC236}">
                  <a16:creationId xmlns:a16="http://schemas.microsoft.com/office/drawing/2014/main" id="{7B836C62-96F5-45E7-B6B3-2F37C56818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04" r="-832"/>
            <a:stretch/>
          </p:blipFill>
          <p:spPr bwMode="auto">
            <a:xfrm>
              <a:off x="10627905" y="4751643"/>
              <a:ext cx="1000545" cy="760847"/>
            </a:xfrm>
            <a:prstGeom prst="rect">
              <a:avLst/>
            </a:prstGeom>
            <a:solidFill>
              <a:schemeClr val="bg1"/>
            </a:solidFill>
            <a:ln>
              <a:noFill/>
            </a:ln>
            <a:effectLst/>
          </p:spPr>
        </p:pic>
        <p:sp>
          <p:nvSpPr>
            <p:cNvPr id="21" name="TextBox 12">
              <a:extLst>
                <a:ext uri="{FF2B5EF4-FFF2-40B4-BE49-F238E27FC236}">
                  <a16:creationId xmlns:a16="http://schemas.microsoft.com/office/drawing/2014/main" id="{202F68FD-EF5B-4507-9B67-3CCC8AFF2350}"/>
                </a:ext>
              </a:extLst>
            </p:cNvPr>
            <p:cNvSpPr txBox="1"/>
            <p:nvPr/>
          </p:nvSpPr>
          <p:spPr>
            <a:xfrm>
              <a:off x="10657209" y="5590807"/>
              <a:ext cx="941935" cy="276999"/>
            </a:xfrm>
            <a:prstGeom prst="rect">
              <a:avLst/>
            </a:prstGeom>
            <a:solidFill>
              <a:schemeClr val="bg1"/>
            </a:solidFill>
          </p:spPr>
          <p:txBody>
            <a:bodyPr wrap="square" rtlCol="0">
              <a:spAutoFit/>
            </a:bodyPr>
            <a:lstStyle/>
            <a:p>
              <a:r>
                <a:rPr lang="el-GR" sz="1200" b="1" dirty="0"/>
                <a:t>α</a:t>
              </a:r>
              <a:r>
                <a:rPr lang="en-US" sz="1200" b="1" dirty="0"/>
                <a:t>-amylase</a:t>
              </a:r>
            </a:p>
          </p:txBody>
        </p:sp>
        <p:sp>
          <p:nvSpPr>
            <p:cNvPr id="22" name="Rectangle 20">
              <a:extLst>
                <a:ext uri="{FF2B5EF4-FFF2-40B4-BE49-F238E27FC236}">
                  <a16:creationId xmlns:a16="http://schemas.microsoft.com/office/drawing/2014/main" id="{703DBB60-1F05-4F5B-8653-71B18F38B9A3}"/>
                </a:ext>
              </a:extLst>
            </p:cNvPr>
            <p:cNvSpPr/>
            <p:nvPr/>
          </p:nvSpPr>
          <p:spPr>
            <a:xfrm>
              <a:off x="10584220" y="4563524"/>
              <a:ext cx="1044230" cy="132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ep 22">
            <a:extLst>
              <a:ext uri="{FF2B5EF4-FFF2-40B4-BE49-F238E27FC236}">
                <a16:creationId xmlns:a16="http://schemas.microsoft.com/office/drawing/2014/main" id="{75F2F11E-8AED-474F-B6CA-BFE8DE4DFF71}"/>
              </a:ext>
            </a:extLst>
          </p:cNvPr>
          <p:cNvGrpSpPr/>
          <p:nvPr/>
        </p:nvGrpSpPr>
        <p:grpSpPr>
          <a:xfrm>
            <a:off x="3886201" y="4097305"/>
            <a:ext cx="1462909" cy="1325103"/>
            <a:chOff x="7435716" y="4545813"/>
            <a:chExt cx="1462909" cy="1325103"/>
          </a:xfrm>
        </p:grpSpPr>
        <p:sp>
          <p:nvSpPr>
            <p:cNvPr id="24" name="Rectangle 21">
              <a:extLst>
                <a:ext uri="{FF2B5EF4-FFF2-40B4-BE49-F238E27FC236}">
                  <a16:creationId xmlns:a16="http://schemas.microsoft.com/office/drawing/2014/main" id="{17A86925-9A23-4BB4-829F-7EE6BED110A5}"/>
                </a:ext>
              </a:extLst>
            </p:cNvPr>
            <p:cNvSpPr/>
            <p:nvPr/>
          </p:nvSpPr>
          <p:spPr>
            <a:xfrm>
              <a:off x="7435716" y="4545813"/>
              <a:ext cx="1462909" cy="1325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2">
              <a:extLst>
                <a:ext uri="{FF2B5EF4-FFF2-40B4-BE49-F238E27FC236}">
                  <a16:creationId xmlns:a16="http://schemas.microsoft.com/office/drawing/2014/main" id="{35111FDF-4D6E-4175-93F0-2517D09526AA}"/>
                </a:ext>
              </a:extLst>
            </p:cNvPr>
            <p:cNvSpPr txBox="1"/>
            <p:nvPr/>
          </p:nvSpPr>
          <p:spPr>
            <a:xfrm>
              <a:off x="7501959" y="5573097"/>
              <a:ext cx="1309666" cy="276999"/>
            </a:xfrm>
            <a:prstGeom prst="rect">
              <a:avLst/>
            </a:prstGeom>
            <a:noFill/>
          </p:spPr>
          <p:txBody>
            <a:bodyPr wrap="square" rtlCol="0">
              <a:spAutoFit/>
            </a:bodyPr>
            <a:lstStyle/>
            <a:p>
              <a:r>
                <a:rPr lang="en-US" sz="1200" b="1" dirty="0" err="1"/>
                <a:t>pullulanase</a:t>
              </a:r>
              <a:endParaRPr lang="en-US" sz="1200" b="1" dirty="0"/>
            </a:p>
          </p:txBody>
        </p:sp>
        <p:pic>
          <p:nvPicPr>
            <p:cNvPr id="26" name="Picture 4">
              <a:extLst>
                <a:ext uri="{FF2B5EF4-FFF2-40B4-BE49-F238E27FC236}">
                  <a16:creationId xmlns:a16="http://schemas.microsoft.com/office/drawing/2014/main" id="{2B89F3FF-DAB9-4612-B48C-932E8B67A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8159" y="4598756"/>
              <a:ext cx="957268" cy="99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a:extLst>
                <a:ext uri="{FF2B5EF4-FFF2-40B4-BE49-F238E27FC236}">
                  <a16:creationId xmlns:a16="http://schemas.microsoft.com/office/drawing/2014/main" id="{33C5B605-931C-4CA0-8374-83DC2A63A6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917" t="51589" r="33397" b="23931"/>
            <a:stretch/>
          </p:blipFill>
          <p:spPr bwMode="auto">
            <a:xfrm rot="13575795">
              <a:off x="7977220" y="5330549"/>
              <a:ext cx="207294" cy="235877"/>
            </a:xfrm>
            <a:prstGeom prst="rect">
              <a:avLst/>
            </a:prstGeom>
            <a:solidFill>
              <a:schemeClr val="bg1"/>
            </a:solidFill>
            <a:ln>
              <a:noFill/>
            </a:ln>
            <a:effectLst/>
          </p:spPr>
        </p:pic>
        <p:pic>
          <p:nvPicPr>
            <p:cNvPr id="28" name="Picture 2">
              <a:extLst>
                <a:ext uri="{FF2B5EF4-FFF2-40B4-BE49-F238E27FC236}">
                  <a16:creationId xmlns:a16="http://schemas.microsoft.com/office/drawing/2014/main" id="{C1BDA6D7-854B-465C-88A2-9AC1EDD55E9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917" t="51589" r="33397" b="23931"/>
            <a:stretch/>
          </p:blipFill>
          <p:spPr bwMode="auto">
            <a:xfrm rot="19613100">
              <a:off x="8041345" y="4893811"/>
              <a:ext cx="227512" cy="199943"/>
            </a:xfrm>
            <a:prstGeom prst="rect">
              <a:avLst/>
            </a:prstGeom>
            <a:solidFill>
              <a:schemeClr val="bg1"/>
            </a:solidFill>
            <a:ln>
              <a:noFill/>
            </a:ln>
            <a:effectLst/>
          </p:spPr>
        </p:pic>
      </p:grpSp>
      <p:sp>
        <p:nvSpPr>
          <p:cNvPr id="2" name="Rechthoek 1">
            <a:extLst>
              <a:ext uri="{FF2B5EF4-FFF2-40B4-BE49-F238E27FC236}">
                <a16:creationId xmlns:a16="http://schemas.microsoft.com/office/drawing/2014/main" id="{4AA9E304-6CEC-4F55-A9D5-59C32BDF2A95}"/>
              </a:ext>
            </a:extLst>
          </p:cNvPr>
          <p:cNvSpPr/>
          <p:nvPr/>
        </p:nvSpPr>
        <p:spPr>
          <a:xfrm>
            <a:off x="3119756" y="5726745"/>
            <a:ext cx="7249933" cy="646331"/>
          </a:xfrm>
          <a:prstGeom prst="rect">
            <a:avLst/>
          </a:prstGeom>
        </p:spPr>
        <p:txBody>
          <a:bodyPr wrap="none">
            <a:spAutoFit/>
          </a:bodyPr>
          <a:lstStyle/>
          <a:p>
            <a:r>
              <a:rPr lang="nl-NL" dirty="0">
                <a:sym typeface="Wingdings" panose="05000000000000000000" pitchFamily="2" charset="2"/>
              </a:rPr>
              <a:t>For </a:t>
            </a:r>
            <a:r>
              <a:rPr lang="nl-NL" dirty="0" err="1">
                <a:sym typeface="Wingdings" panose="05000000000000000000" pitchFamily="2" charset="2"/>
              </a:rPr>
              <a:t>external</a:t>
            </a:r>
            <a:r>
              <a:rPr lang="nl-NL" dirty="0">
                <a:sym typeface="Wingdings" panose="05000000000000000000" pitchFamily="2" charset="2"/>
              </a:rPr>
              <a:t> </a:t>
            </a:r>
            <a:r>
              <a:rPr lang="nl-NL" dirty="0" err="1">
                <a:sym typeface="Wingdings" panose="05000000000000000000" pitchFamily="2" charset="2"/>
              </a:rPr>
              <a:t>glycogen</a:t>
            </a:r>
            <a:r>
              <a:rPr lang="nl-NL" dirty="0">
                <a:sym typeface="Wingdings" panose="05000000000000000000" pitchFamily="2" charset="2"/>
              </a:rPr>
              <a:t> </a:t>
            </a:r>
            <a:r>
              <a:rPr lang="nl-NL" dirty="0" err="1">
                <a:sym typeface="Wingdings" panose="05000000000000000000" pitchFamily="2" charset="2"/>
              </a:rPr>
              <a:t>degradation</a:t>
            </a:r>
            <a:r>
              <a:rPr lang="nl-NL" dirty="0">
                <a:sym typeface="Wingdings" panose="05000000000000000000" pitchFamily="2" charset="2"/>
              </a:rPr>
              <a:t>, these </a:t>
            </a:r>
            <a:r>
              <a:rPr lang="nl-NL" dirty="0" err="1">
                <a:sym typeface="Wingdings" panose="05000000000000000000" pitchFamily="2" charset="2"/>
              </a:rPr>
              <a:t>enzymes</a:t>
            </a:r>
            <a:r>
              <a:rPr lang="nl-NL" dirty="0">
                <a:sym typeface="Wingdings" panose="05000000000000000000" pitchFamily="2" charset="2"/>
              </a:rPr>
              <a:t> </a:t>
            </a:r>
            <a:r>
              <a:rPr lang="nl-NL" dirty="0" err="1">
                <a:sym typeface="Wingdings" panose="05000000000000000000" pitchFamily="2" charset="2"/>
              </a:rPr>
              <a:t>need</a:t>
            </a:r>
            <a:r>
              <a:rPr lang="nl-NL" dirty="0">
                <a:sym typeface="Wingdings" panose="05000000000000000000" pitchFamily="2" charset="2"/>
              </a:rPr>
              <a:t> </a:t>
            </a:r>
            <a:r>
              <a:rPr lang="nl-NL" dirty="0" err="1">
                <a:sym typeface="Wingdings" panose="05000000000000000000" pitchFamily="2" charset="2"/>
              </a:rPr>
              <a:t>to</a:t>
            </a:r>
            <a:r>
              <a:rPr lang="nl-NL" dirty="0">
                <a:sym typeface="Wingdings" panose="05000000000000000000" pitchFamily="2" charset="2"/>
              </a:rPr>
              <a:t> </a:t>
            </a:r>
            <a:r>
              <a:rPr lang="nl-NL" dirty="0" err="1">
                <a:sym typeface="Wingdings" panose="05000000000000000000" pitchFamily="2" charset="2"/>
              </a:rPr>
              <a:t>be</a:t>
            </a:r>
            <a:r>
              <a:rPr lang="nl-NL" dirty="0">
                <a:sym typeface="Wingdings" panose="05000000000000000000" pitchFamily="2" charset="2"/>
              </a:rPr>
              <a:t> </a:t>
            </a:r>
            <a:r>
              <a:rPr lang="nl-NL" dirty="0" err="1">
                <a:sym typeface="Wingdings" panose="05000000000000000000" pitchFamily="2" charset="2"/>
              </a:rPr>
              <a:t>extracellular</a:t>
            </a:r>
            <a:r>
              <a:rPr lang="nl-NL" dirty="0">
                <a:sym typeface="Wingdings" panose="05000000000000000000" pitchFamily="2" charset="2"/>
              </a:rPr>
              <a:t>, </a:t>
            </a:r>
          </a:p>
          <a:p>
            <a:r>
              <a:rPr lang="nl-NL" dirty="0" err="1">
                <a:sym typeface="Wingdings" panose="05000000000000000000" pitchFamily="2" charset="2"/>
              </a:rPr>
              <a:t>either</a:t>
            </a:r>
            <a:r>
              <a:rPr lang="nl-NL" dirty="0">
                <a:sym typeface="Wingdings" panose="05000000000000000000" pitchFamily="2" charset="2"/>
              </a:rPr>
              <a:t> </a:t>
            </a:r>
            <a:r>
              <a:rPr lang="nl-NL" dirty="0" err="1">
                <a:sym typeface="Wingdings" panose="05000000000000000000" pitchFamily="2" charset="2"/>
              </a:rPr>
              <a:t>cell-bound</a:t>
            </a:r>
            <a:r>
              <a:rPr lang="nl-NL" dirty="0">
                <a:sym typeface="Wingdings" panose="05000000000000000000" pitchFamily="2" charset="2"/>
              </a:rPr>
              <a:t> or </a:t>
            </a:r>
            <a:r>
              <a:rPr lang="nl-NL" dirty="0" err="1">
                <a:sym typeface="Wingdings" panose="05000000000000000000" pitchFamily="2" charset="2"/>
              </a:rPr>
              <a:t>secreted</a:t>
            </a:r>
            <a:r>
              <a:rPr lang="nl-NL" dirty="0">
                <a:sym typeface="Wingdings" panose="05000000000000000000" pitchFamily="2" charset="2"/>
              </a:rPr>
              <a:t>.</a:t>
            </a:r>
            <a:endParaRPr lang="nl-NL" dirty="0"/>
          </a:p>
        </p:txBody>
      </p:sp>
    </p:spTree>
    <p:extLst>
      <p:ext uri="{BB962C8B-B14F-4D97-AF65-F5344CB8AC3E}">
        <p14:creationId xmlns:p14="http://schemas.microsoft.com/office/powerpoint/2010/main" val="40725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08C5B4E-A007-4200-82F7-159EF398E8A2}"/>
              </a:ext>
            </a:extLst>
          </p:cNvPr>
          <p:cNvPicPr>
            <a:picLocks noChangeAspect="1"/>
          </p:cNvPicPr>
          <p:nvPr/>
        </p:nvPicPr>
        <p:blipFill>
          <a:blip r:embed="rId2"/>
          <a:stretch>
            <a:fillRect/>
          </a:stretch>
        </p:blipFill>
        <p:spPr>
          <a:xfrm>
            <a:off x="118752" y="867402"/>
            <a:ext cx="6655740" cy="4854253"/>
          </a:xfrm>
          <a:prstGeom prst="rect">
            <a:avLst/>
          </a:prstGeom>
        </p:spPr>
      </p:pic>
      <p:sp>
        <p:nvSpPr>
          <p:cNvPr id="4" name="Tekstvak 3">
            <a:extLst>
              <a:ext uri="{FF2B5EF4-FFF2-40B4-BE49-F238E27FC236}">
                <a16:creationId xmlns:a16="http://schemas.microsoft.com/office/drawing/2014/main" id="{BDF45BB1-638A-4082-875C-A15BFD9B2EDA}"/>
              </a:ext>
            </a:extLst>
          </p:cNvPr>
          <p:cNvSpPr txBox="1"/>
          <p:nvPr/>
        </p:nvSpPr>
        <p:spPr>
          <a:xfrm>
            <a:off x="259057" y="5938865"/>
            <a:ext cx="6277468" cy="830997"/>
          </a:xfrm>
          <a:prstGeom prst="rect">
            <a:avLst/>
          </a:prstGeom>
          <a:noFill/>
        </p:spPr>
        <p:txBody>
          <a:bodyPr wrap="square" rtlCol="0">
            <a:spAutoFit/>
          </a:bodyPr>
          <a:lstStyle/>
          <a:p>
            <a:r>
              <a:rPr lang="en-US" sz="1600" dirty="0" err="1"/>
              <a:t>Mirmonsef</a:t>
            </a:r>
            <a:r>
              <a:rPr lang="en-US" sz="1600" dirty="0"/>
              <a:t>, P., et al. (2012). "A comparison of lower genital tract glycogen and lactic acid levels in women and macaques: implications for HIV and SIV susceptibility." </a:t>
            </a:r>
            <a:r>
              <a:rPr lang="en-US" sz="1600" u="sng" dirty="0"/>
              <a:t>AIDS Research and Human Retroviruses</a:t>
            </a:r>
            <a:r>
              <a:rPr lang="en-US" sz="1600" dirty="0"/>
              <a:t> </a:t>
            </a:r>
            <a:r>
              <a:rPr lang="en-US" sz="1600" b="1" dirty="0"/>
              <a:t>28</a:t>
            </a:r>
            <a:r>
              <a:rPr lang="en-US" sz="1600" dirty="0"/>
              <a:t>(1): 76-81.</a:t>
            </a:r>
            <a:endParaRPr lang="nl-NL" sz="1600" b="1" dirty="0"/>
          </a:p>
        </p:txBody>
      </p:sp>
      <p:sp>
        <p:nvSpPr>
          <p:cNvPr id="5" name="TextBox 13">
            <a:extLst>
              <a:ext uri="{FF2B5EF4-FFF2-40B4-BE49-F238E27FC236}">
                <a16:creationId xmlns:a16="http://schemas.microsoft.com/office/drawing/2014/main" id="{847DA242-9ECC-430D-B1A7-A0FBCF8D9A76}"/>
              </a:ext>
            </a:extLst>
          </p:cNvPr>
          <p:cNvSpPr txBox="1"/>
          <p:nvPr/>
        </p:nvSpPr>
        <p:spPr>
          <a:xfrm>
            <a:off x="118752" y="172770"/>
            <a:ext cx="7684585" cy="461665"/>
          </a:xfrm>
          <a:prstGeom prst="rect">
            <a:avLst/>
          </a:prstGeom>
          <a:noFill/>
        </p:spPr>
        <p:txBody>
          <a:bodyPr wrap="square" rtlCol="0">
            <a:spAutoFit/>
          </a:bodyPr>
          <a:lstStyle/>
          <a:p>
            <a:r>
              <a:rPr lang="en-US" sz="2400" b="1" dirty="0"/>
              <a:t>Vaginal glycogen levels associated with </a:t>
            </a:r>
            <a:r>
              <a:rPr lang="en-US" sz="2400" b="1" i="1" dirty="0"/>
              <a:t>Lactobacillus </a:t>
            </a:r>
            <a:r>
              <a:rPr lang="en-US" sz="2400" b="1" dirty="0"/>
              <a:t>levels.</a:t>
            </a:r>
          </a:p>
        </p:txBody>
      </p:sp>
      <p:pic>
        <p:nvPicPr>
          <p:cNvPr id="6" name="Picture 3">
            <a:extLst>
              <a:ext uri="{FF2B5EF4-FFF2-40B4-BE49-F238E27FC236}">
                <a16:creationId xmlns:a16="http://schemas.microsoft.com/office/drawing/2014/main" id="{25453D70-D5EC-4C79-ADEA-BD08D2F67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72" y="867402"/>
            <a:ext cx="1729195" cy="158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8F4C688-03DD-4A53-B119-F653C7626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809" y="2530986"/>
            <a:ext cx="421368" cy="23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ep 7">
            <a:extLst>
              <a:ext uri="{FF2B5EF4-FFF2-40B4-BE49-F238E27FC236}">
                <a16:creationId xmlns:a16="http://schemas.microsoft.com/office/drawing/2014/main" id="{A1C1F79D-3D72-4624-B442-6A9C5F1FCF84}"/>
              </a:ext>
            </a:extLst>
          </p:cNvPr>
          <p:cNvGrpSpPr>
            <a:grpSpLocks/>
          </p:cNvGrpSpPr>
          <p:nvPr/>
        </p:nvGrpSpPr>
        <p:grpSpPr>
          <a:xfrm>
            <a:off x="8630067" y="286014"/>
            <a:ext cx="3695803" cy="5435641"/>
            <a:chOff x="468701" y="1076146"/>
            <a:chExt cx="3520440" cy="5327904"/>
          </a:xfrm>
        </p:grpSpPr>
        <p:pic>
          <p:nvPicPr>
            <p:cNvPr id="9" name="Afbeelding 8">
              <a:extLst>
                <a:ext uri="{FF2B5EF4-FFF2-40B4-BE49-F238E27FC236}">
                  <a16:creationId xmlns:a16="http://schemas.microsoft.com/office/drawing/2014/main" id="{EE45D127-7580-4C70-9BCE-723DD9FBE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01" y="1076146"/>
              <a:ext cx="3520440" cy="5327904"/>
            </a:xfrm>
            <a:prstGeom prst="rect">
              <a:avLst/>
            </a:prstGeom>
          </p:spPr>
        </p:pic>
        <p:sp>
          <p:nvSpPr>
            <p:cNvPr id="10" name="Tekstvak 9">
              <a:extLst>
                <a:ext uri="{FF2B5EF4-FFF2-40B4-BE49-F238E27FC236}">
                  <a16:creationId xmlns:a16="http://schemas.microsoft.com/office/drawing/2014/main" id="{464DBE70-48C0-4B20-8221-8CE3EF9EADFB}"/>
                </a:ext>
              </a:extLst>
            </p:cNvPr>
            <p:cNvSpPr txBox="1"/>
            <p:nvPr/>
          </p:nvSpPr>
          <p:spPr>
            <a:xfrm>
              <a:off x="1371600" y="1497568"/>
              <a:ext cx="685800" cy="369332"/>
            </a:xfrm>
            <a:prstGeom prst="rect">
              <a:avLst/>
            </a:prstGeom>
            <a:noFill/>
          </p:spPr>
          <p:txBody>
            <a:bodyPr wrap="square" rtlCol="0">
              <a:spAutoFit/>
            </a:bodyPr>
            <a:lstStyle/>
            <a:p>
              <a:r>
                <a:rPr lang="nl-NL" dirty="0"/>
                <a:t>#57</a:t>
              </a:r>
            </a:p>
          </p:txBody>
        </p:sp>
        <p:sp>
          <p:nvSpPr>
            <p:cNvPr id="11" name="Tekstvak 10">
              <a:extLst>
                <a:ext uri="{FF2B5EF4-FFF2-40B4-BE49-F238E27FC236}">
                  <a16:creationId xmlns:a16="http://schemas.microsoft.com/office/drawing/2014/main" id="{15207F0B-7C66-41B2-A23B-302E804CA98C}"/>
                </a:ext>
              </a:extLst>
            </p:cNvPr>
            <p:cNvSpPr txBox="1"/>
            <p:nvPr/>
          </p:nvSpPr>
          <p:spPr>
            <a:xfrm>
              <a:off x="2274499" y="1497568"/>
              <a:ext cx="685800" cy="369332"/>
            </a:xfrm>
            <a:prstGeom prst="rect">
              <a:avLst/>
            </a:prstGeom>
            <a:noFill/>
          </p:spPr>
          <p:txBody>
            <a:bodyPr wrap="square" rtlCol="0">
              <a:spAutoFit/>
            </a:bodyPr>
            <a:lstStyle/>
            <a:p>
              <a:r>
                <a:rPr lang="nl-NL" dirty="0"/>
                <a:t>#25</a:t>
              </a:r>
            </a:p>
          </p:txBody>
        </p:sp>
        <p:sp>
          <p:nvSpPr>
            <p:cNvPr id="12" name="Tekstvak 11">
              <a:extLst>
                <a:ext uri="{FF2B5EF4-FFF2-40B4-BE49-F238E27FC236}">
                  <a16:creationId xmlns:a16="http://schemas.microsoft.com/office/drawing/2014/main" id="{60841F51-C208-4506-8264-34F10BEE711B}"/>
                </a:ext>
              </a:extLst>
            </p:cNvPr>
            <p:cNvSpPr txBox="1"/>
            <p:nvPr/>
          </p:nvSpPr>
          <p:spPr>
            <a:xfrm>
              <a:off x="3177398" y="1497568"/>
              <a:ext cx="685800" cy="369332"/>
            </a:xfrm>
            <a:prstGeom prst="rect">
              <a:avLst/>
            </a:prstGeom>
            <a:noFill/>
          </p:spPr>
          <p:txBody>
            <a:bodyPr wrap="square" rtlCol="0">
              <a:spAutoFit/>
            </a:bodyPr>
            <a:lstStyle/>
            <a:p>
              <a:r>
                <a:rPr lang="nl-NL" dirty="0"/>
                <a:t>#34</a:t>
              </a:r>
            </a:p>
          </p:txBody>
        </p:sp>
      </p:grpSp>
      <p:pic>
        <p:nvPicPr>
          <p:cNvPr id="13" name="Picture 81" descr="NOline%20MED1linepos(CMYK)MD">
            <a:extLst>
              <a:ext uri="{FF2B5EF4-FFF2-40B4-BE49-F238E27FC236}">
                <a16:creationId xmlns:a16="http://schemas.microsoft.com/office/drawing/2014/main" id="{C3689669-B723-429F-9B83-09CF10F81E5E}"/>
              </a:ext>
            </a:extLst>
          </p:cNvPr>
          <p:cNvPicPr>
            <a:picLocks noChangeAspect="1"/>
          </p:cNvPicPr>
          <p:nvPr/>
        </p:nvPicPr>
        <p:blipFill>
          <a:blip r:embed="rId6" cstate="print"/>
          <a:stretch>
            <a:fillRect/>
          </a:stretch>
        </p:blipFill>
        <p:spPr bwMode="auto">
          <a:xfrm>
            <a:off x="6858243" y="6029775"/>
            <a:ext cx="3510400" cy="505581"/>
          </a:xfrm>
          <a:prstGeom prst="rect">
            <a:avLst/>
          </a:prstGeom>
          <a:noFill/>
          <a:ln w="9525">
            <a:noFill/>
            <a:miter lim="800000"/>
            <a:headEnd/>
            <a:tailEnd/>
          </a:ln>
        </p:spPr>
      </p:pic>
    </p:spTree>
    <p:extLst>
      <p:ext uri="{BB962C8B-B14F-4D97-AF65-F5344CB8AC3E}">
        <p14:creationId xmlns:p14="http://schemas.microsoft.com/office/powerpoint/2010/main" val="7118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814918" y="1001486"/>
            <a:ext cx="3396469" cy="2000548"/>
          </a:xfrm>
          <a:prstGeom prst="rect">
            <a:avLst/>
          </a:prstGeom>
        </p:spPr>
        <p:txBody>
          <a:bodyPr wrap="square">
            <a:spAutoFit/>
          </a:bodyPr>
          <a:lstStyle/>
          <a:p>
            <a:r>
              <a:rPr lang="en-US" sz="2400" b="1" dirty="0"/>
              <a:t>Lower in:</a:t>
            </a:r>
          </a:p>
          <a:p>
            <a:pPr marL="285750" indent="-285750">
              <a:buFont typeface="Arial" pitchFamily="34" charset="0"/>
              <a:buChar char="•"/>
            </a:pPr>
            <a:r>
              <a:rPr lang="en-US" sz="2000" dirty="0"/>
              <a:t>Macaques</a:t>
            </a:r>
          </a:p>
          <a:p>
            <a:pPr marL="285750" indent="-285750">
              <a:buFont typeface="Arial" pitchFamily="34" charset="0"/>
              <a:buChar char="•"/>
            </a:pPr>
            <a:r>
              <a:rPr lang="en-US" sz="2000" dirty="0"/>
              <a:t>postmenopausal women &amp; prepubescent girls</a:t>
            </a:r>
          </a:p>
          <a:p>
            <a:pPr marL="285750" indent="-285750">
              <a:buFont typeface="Arial" pitchFamily="34" charset="0"/>
              <a:buChar char="•"/>
            </a:pPr>
            <a:r>
              <a:rPr lang="en-US" sz="2000" dirty="0"/>
              <a:t>women with BV</a:t>
            </a:r>
          </a:p>
          <a:p>
            <a:endParaRPr lang="en-US" sz="2000" dirty="0"/>
          </a:p>
        </p:txBody>
      </p:sp>
      <p:sp>
        <p:nvSpPr>
          <p:cNvPr id="5" name="TextBox 4"/>
          <p:cNvSpPr txBox="1"/>
          <p:nvPr/>
        </p:nvSpPr>
        <p:spPr>
          <a:xfrm>
            <a:off x="6997654" y="1396908"/>
            <a:ext cx="1828800" cy="338554"/>
          </a:xfrm>
          <a:prstGeom prst="rect">
            <a:avLst/>
          </a:prstGeom>
          <a:noFill/>
        </p:spPr>
        <p:txBody>
          <a:bodyPr wrap="square" rtlCol="0">
            <a:spAutoFit/>
          </a:bodyPr>
          <a:lstStyle/>
          <a:p>
            <a:r>
              <a:rPr lang="nl-NL" sz="1600" dirty="0"/>
              <a:t>Low </a:t>
            </a:r>
            <a:r>
              <a:rPr lang="nl-NL" sz="1600" i="1" dirty="0"/>
              <a:t>Lactobacillus</a:t>
            </a:r>
            <a:endParaRPr lang="en-GB" sz="1600" i="1" dirty="0"/>
          </a:p>
        </p:txBody>
      </p:sp>
      <p:sp>
        <p:nvSpPr>
          <p:cNvPr id="7" name="Right Arrow 6"/>
          <p:cNvSpPr/>
          <p:nvPr/>
        </p:nvSpPr>
        <p:spPr>
          <a:xfrm>
            <a:off x="5702254" y="1458687"/>
            <a:ext cx="1143000" cy="2149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027950" y="1882132"/>
            <a:ext cx="1828800" cy="338554"/>
          </a:xfrm>
          <a:prstGeom prst="rect">
            <a:avLst/>
          </a:prstGeom>
          <a:noFill/>
        </p:spPr>
        <p:txBody>
          <a:bodyPr wrap="square" rtlCol="0">
            <a:spAutoFit/>
          </a:bodyPr>
          <a:lstStyle/>
          <a:p>
            <a:r>
              <a:rPr lang="nl-NL" sz="1600" dirty="0"/>
              <a:t>Low </a:t>
            </a:r>
            <a:r>
              <a:rPr lang="nl-NL" sz="1600" i="1" dirty="0"/>
              <a:t>Lactobacillus</a:t>
            </a:r>
            <a:endParaRPr lang="en-GB" sz="1600" i="1" dirty="0"/>
          </a:p>
        </p:txBody>
      </p:sp>
      <p:sp>
        <p:nvSpPr>
          <p:cNvPr id="12" name="Right Arrow 11"/>
          <p:cNvSpPr/>
          <p:nvPr/>
        </p:nvSpPr>
        <p:spPr>
          <a:xfrm>
            <a:off x="6211386" y="1943911"/>
            <a:ext cx="654066" cy="2149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052218" y="2339332"/>
            <a:ext cx="1828800" cy="338554"/>
          </a:xfrm>
          <a:prstGeom prst="rect">
            <a:avLst/>
          </a:prstGeom>
          <a:noFill/>
        </p:spPr>
        <p:txBody>
          <a:bodyPr wrap="square" rtlCol="0">
            <a:spAutoFit/>
          </a:bodyPr>
          <a:lstStyle/>
          <a:p>
            <a:r>
              <a:rPr lang="nl-NL" sz="1600" dirty="0"/>
              <a:t>Low </a:t>
            </a:r>
            <a:r>
              <a:rPr lang="nl-NL" sz="1600" i="1" dirty="0"/>
              <a:t>Lactobacillus</a:t>
            </a:r>
            <a:endParaRPr lang="en-GB" sz="1600" i="1" dirty="0"/>
          </a:p>
        </p:txBody>
      </p:sp>
      <p:sp>
        <p:nvSpPr>
          <p:cNvPr id="14" name="Right Arrow 13"/>
          <p:cNvSpPr/>
          <p:nvPr/>
        </p:nvSpPr>
        <p:spPr>
          <a:xfrm>
            <a:off x="5168854" y="2401111"/>
            <a:ext cx="1720866" cy="2149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ontent Placeholder 2">
            <a:extLst>
              <a:ext uri="{FF2B5EF4-FFF2-40B4-BE49-F238E27FC236}">
                <a16:creationId xmlns:a16="http://schemas.microsoft.com/office/drawing/2014/main" id="{93349B02-D98E-468A-87D0-CF4453CE43AB}"/>
              </a:ext>
            </a:extLst>
          </p:cNvPr>
          <p:cNvSpPr txBox="1">
            <a:spLocks/>
          </p:cNvSpPr>
          <p:nvPr/>
        </p:nvSpPr>
        <p:spPr>
          <a:xfrm>
            <a:off x="7519220" y="733322"/>
            <a:ext cx="5082251"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dirty="0">
              <a:sym typeface="Wingdings" pitchFamily="2" charset="2"/>
            </a:endParaRPr>
          </a:p>
          <a:p>
            <a:endParaRPr lang="en-US" sz="2000" dirty="0">
              <a:sym typeface="Wingdings" pitchFamily="2" charset="2"/>
            </a:endParaRPr>
          </a:p>
        </p:txBody>
      </p:sp>
      <p:sp>
        <p:nvSpPr>
          <p:cNvPr id="26" name="Rectangle 31">
            <a:extLst>
              <a:ext uri="{FF2B5EF4-FFF2-40B4-BE49-F238E27FC236}">
                <a16:creationId xmlns:a16="http://schemas.microsoft.com/office/drawing/2014/main" id="{2778648D-5C15-4D33-910A-BEAE90BD4F97}"/>
              </a:ext>
            </a:extLst>
          </p:cNvPr>
          <p:cNvSpPr/>
          <p:nvPr/>
        </p:nvSpPr>
        <p:spPr>
          <a:xfrm>
            <a:off x="1710240" y="3066747"/>
            <a:ext cx="9992222" cy="3046988"/>
          </a:xfrm>
          <a:prstGeom prst="rect">
            <a:avLst/>
          </a:prstGeom>
        </p:spPr>
        <p:txBody>
          <a:bodyPr wrap="square">
            <a:spAutoFit/>
          </a:bodyPr>
          <a:lstStyle/>
          <a:p>
            <a:r>
              <a:rPr lang="en-US" sz="2000" u="sng" dirty="0"/>
              <a:t>Common assumption in the field</a:t>
            </a:r>
            <a:r>
              <a:rPr lang="en-US" sz="2000" dirty="0"/>
              <a:t>: </a:t>
            </a:r>
          </a:p>
          <a:p>
            <a:r>
              <a:rPr lang="en-US" sz="2000" dirty="0"/>
              <a:t>Vaginal lactobacilli use glycogen to produce lactic acid and to acidify the vagina</a:t>
            </a:r>
          </a:p>
          <a:p>
            <a:r>
              <a:rPr lang="en-US" sz="2000" dirty="0"/>
              <a:t>But</a:t>
            </a:r>
          </a:p>
          <a:p>
            <a:r>
              <a:rPr lang="en-US" sz="2000" dirty="0"/>
              <a:t>Lactobacilli cannot directly metabolize glycogen (</a:t>
            </a:r>
            <a:r>
              <a:rPr lang="en-US" sz="2000" i="1" dirty="0" err="1"/>
              <a:t>jensenii</a:t>
            </a:r>
            <a:r>
              <a:rPr lang="en-US" sz="2000" i="1" dirty="0"/>
              <a:t>, </a:t>
            </a:r>
            <a:r>
              <a:rPr lang="en-US" sz="2000" i="1" dirty="0" err="1"/>
              <a:t>gasseri</a:t>
            </a:r>
            <a:r>
              <a:rPr lang="en-US" sz="2000" i="1" dirty="0"/>
              <a:t>, </a:t>
            </a:r>
            <a:r>
              <a:rPr lang="en-US" sz="2000" i="1" dirty="0" err="1"/>
              <a:t>johnsonii</a:t>
            </a:r>
            <a:r>
              <a:rPr lang="en-US" sz="2000" dirty="0"/>
              <a:t>) </a:t>
            </a:r>
            <a:r>
              <a:rPr lang="en-US" sz="2000" dirty="0">
                <a:sym typeface="Wingdings" panose="05000000000000000000" pitchFamily="2" charset="2"/>
              </a:rPr>
              <a:t> does the hostess contribute by secreting amylase?</a:t>
            </a:r>
            <a:r>
              <a:rPr lang="en-US" sz="2000" dirty="0"/>
              <a:t> </a:t>
            </a:r>
          </a:p>
          <a:p>
            <a:r>
              <a:rPr lang="en-US" sz="1600" dirty="0"/>
              <a:t>Spear, G. T., et al. (2014). "Human alpha-amylase present in lower-genital-tract mucosal fluid processes glycogen to support vaginal colonization by Lactobacillus." </a:t>
            </a:r>
            <a:r>
              <a:rPr lang="en-US" sz="1600" u="sng" dirty="0"/>
              <a:t>The Journal of infectious diseases</a:t>
            </a:r>
            <a:r>
              <a:rPr lang="en-US" sz="1600" dirty="0"/>
              <a:t> </a:t>
            </a:r>
            <a:r>
              <a:rPr lang="en-US" sz="1600" b="1" dirty="0"/>
              <a:t>210</a:t>
            </a:r>
            <a:r>
              <a:rPr lang="en-US" sz="1600" dirty="0"/>
              <a:t>(7): 1019-1028.</a:t>
            </a:r>
          </a:p>
          <a:p>
            <a:endParaRPr lang="en-US" sz="2000" b="1" dirty="0"/>
          </a:p>
          <a:p>
            <a:endParaRPr lang="en-US" sz="2000" dirty="0"/>
          </a:p>
          <a:p>
            <a:endParaRPr lang="en-US" sz="2000" dirty="0"/>
          </a:p>
        </p:txBody>
      </p:sp>
      <p:sp>
        <p:nvSpPr>
          <p:cNvPr id="27" name="Tekstvak 26">
            <a:extLst>
              <a:ext uri="{FF2B5EF4-FFF2-40B4-BE49-F238E27FC236}">
                <a16:creationId xmlns:a16="http://schemas.microsoft.com/office/drawing/2014/main" id="{B13570BD-6DA6-4B9C-8799-9CABEA239136}"/>
              </a:ext>
            </a:extLst>
          </p:cNvPr>
          <p:cNvSpPr txBox="1"/>
          <p:nvPr/>
        </p:nvSpPr>
        <p:spPr>
          <a:xfrm>
            <a:off x="2878426" y="5609061"/>
            <a:ext cx="6790656" cy="1138773"/>
          </a:xfrm>
          <a:prstGeom prst="rect">
            <a:avLst/>
          </a:prstGeom>
          <a:noFill/>
        </p:spPr>
        <p:txBody>
          <a:bodyPr wrap="square" rtlCol="0">
            <a:spAutoFit/>
          </a:bodyPr>
          <a:lstStyle/>
          <a:p>
            <a:r>
              <a:rPr lang="nl-NL" dirty="0"/>
              <a:t>“</a:t>
            </a:r>
            <a:r>
              <a:rPr lang="nl-NL" i="1" dirty="0"/>
              <a:t>The </a:t>
            </a:r>
            <a:r>
              <a:rPr lang="nl-NL" i="1" dirty="0" err="1"/>
              <a:t>fly</a:t>
            </a:r>
            <a:r>
              <a:rPr lang="nl-NL" i="1" dirty="0"/>
              <a:t> in </a:t>
            </a:r>
            <a:r>
              <a:rPr lang="nl-NL" i="1" dirty="0" err="1"/>
              <a:t>the</a:t>
            </a:r>
            <a:r>
              <a:rPr lang="nl-NL" i="1" dirty="0"/>
              <a:t> </a:t>
            </a:r>
            <a:r>
              <a:rPr lang="nl-NL" i="1" dirty="0" err="1"/>
              <a:t>ointment</a:t>
            </a:r>
            <a:r>
              <a:rPr lang="nl-NL" dirty="0"/>
              <a:t>” </a:t>
            </a:r>
          </a:p>
          <a:p>
            <a:r>
              <a:rPr lang="en-US" sz="1600" dirty="0"/>
              <a:t>Nunn, K. L. and L. J. Forney (2016). "Unraveling the Dynamics of the Human Vaginal Microbiome." </a:t>
            </a:r>
            <a:r>
              <a:rPr lang="en-US" sz="1600" u="sng" dirty="0"/>
              <a:t>The Yale journal of biology and medicine</a:t>
            </a:r>
            <a:r>
              <a:rPr lang="en-US" sz="1600" dirty="0"/>
              <a:t> </a:t>
            </a:r>
            <a:r>
              <a:rPr lang="en-US" sz="1600" b="1" dirty="0"/>
              <a:t>89</a:t>
            </a:r>
            <a:r>
              <a:rPr lang="en-US" sz="1600" dirty="0"/>
              <a:t>(3): 331-337.</a:t>
            </a:r>
            <a:endParaRPr lang="en-US" dirty="0"/>
          </a:p>
          <a:p>
            <a:r>
              <a:rPr lang="en-US" dirty="0"/>
              <a:t>	</a:t>
            </a:r>
            <a:endParaRPr lang="nl-NL" dirty="0"/>
          </a:p>
        </p:txBody>
      </p:sp>
      <p:sp>
        <p:nvSpPr>
          <p:cNvPr id="29" name="TextBox 13">
            <a:extLst>
              <a:ext uri="{FF2B5EF4-FFF2-40B4-BE49-F238E27FC236}">
                <a16:creationId xmlns:a16="http://schemas.microsoft.com/office/drawing/2014/main" id="{DAB21414-9533-4A01-8A87-666EC6E89FD7}"/>
              </a:ext>
            </a:extLst>
          </p:cNvPr>
          <p:cNvSpPr txBox="1"/>
          <p:nvPr/>
        </p:nvSpPr>
        <p:spPr>
          <a:xfrm>
            <a:off x="118752" y="172770"/>
            <a:ext cx="7684585" cy="461665"/>
          </a:xfrm>
          <a:prstGeom prst="rect">
            <a:avLst/>
          </a:prstGeom>
          <a:noFill/>
        </p:spPr>
        <p:txBody>
          <a:bodyPr wrap="square" rtlCol="0">
            <a:spAutoFit/>
          </a:bodyPr>
          <a:lstStyle/>
          <a:p>
            <a:r>
              <a:rPr lang="en-US" sz="2400" b="1" dirty="0"/>
              <a:t>Vaginal glycogen levels associated with </a:t>
            </a:r>
            <a:r>
              <a:rPr lang="en-US" sz="2400" b="1" i="1" dirty="0"/>
              <a:t>Lactobacillus </a:t>
            </a:r>
            <a:r>
              <a:rPr lang="en-US" sz="2400" b="1" dirty="0"/>
              <a:t>levels.</a:t>
            </a:r>
          </a:p>
        </p:txBody>
      </p:sp>
    </p:spTree>
    <p:extLst>
      <p:ext uri="{BB962C8B-B14F-4D97-AF65-F5344CB8AC3E}">
        <p14:creationId xmlns:p14="http://schemas.microsoft.com/office/powerpoint/2010/main" val="214314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 grpId="0"/>
      <p:bldP spid="7" grpId="0" animBg="1"/>
      <p:bldP spid="11" grpId="0"/>
      <p:bldP spid="12" grpId="0" animBg="1"/>
      <p:bldP spid="13" grpId="0"/>
      <p:bldP spid="14" grpId="0" animBg="1"/>
      <p:bldP spid="2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a:extLst>
              <a:ext uri="{FF2B5EF4-FFF2-40B4-BE49-F238E27FC236}">
                <a16:creationId xmlns:a16="http://schemas.microsoft.com/office/drawing/2014/main" id="{BFCDF459-0377-4C2E-AB01-5008C6B524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725" t="66793" r="32911" b="20073"/>
          <a:stretch/>
        </p:blipFill>
        <p:spPr>
          <a:xfrm>
            <a:off x="2853550" y="1090384"/>
            <a:ext cx="3972694" cy="1456655"/>
          </a:xfrm>
          <a:prstGeom prst="rect">
            <a:avLst/>
          </a:prstGeom>
        </p:spPr>
      </p:pic>
      <p:pic>
        <p:nvPicPr>
          <p:cNvPr id="4" name="Afbeelding 3">
            <a:extLst>
              <a:ext uri="{FF2B5EF4-FFF2-40B4-BE49-F238E27FC236}">
                <a16:creationId xmlns:a16="http://schemas.microsoft.com/office/drawing/2014/main" id="{EE7E0CA1-952E-4203-80B1-84A22E5A0CC3}"/>
              </a:ext>
            </a:extLst>
          </p:cNvPr>
          <p:cNvPicPr>
            <a:picLocks noChangeAspect="1"/>
          </p:cNvPicPr>
          <p:nvPr/>
        </p:nvPicPr>
        <p:blipFill>
          <a:blip r:embed="rId4"/>
          <a:stretch>
            <a:fillRect/>
          </a:stretch>
        </p:blipFill>
        <p:spPr>
          <a:xfrm>
            <a:off x="2515797" y="186663"/>
            <a:ext cx="4648200" cy="701169"/>
          </a:xfrm>
          <a:prstGeom prst="rect">
            <a:avLst/>
          </a:prstGeom>
        </p:spPr>
      </p:pic>
      <p:sp>
        <p:nvSpPr>
          <p:cNvPr id="5" name="Tekstvak 4">
            <a:extLst>
              <a:ext uri="{FF2B5EF4-FFF2-40B4-BE49-F238E27FC236}">
                <a16:creationId xmlns:a16="http://schemas.microsoft.com/office/drawing/2014/main" id="{5D3CA37F-02FF-4992-A48F-EC59BCFDACFA}"/>
              </a:ext>
            </a:extLst>
          </p:cNvPr>
          <p:cNvSpPr txBox="1"/>
          <p:nvPr/>
        </p:nvSpPr>
        <p:spPr>
          <a:xfrm>
            <a:off x="525622" y="275638"/>
            <a:ext cx="1649811" cy="523220"/>
          </a:xfrm>
          <a:prstGeom prst="rect">
            <a:avLst/>
          </a:prstGeom>
          <a:noFill/>
        </p:spPr>
        <p:txBody>
          <a:bodyPr wrap="none" rtlCol="0">
            <a:spAutoFit/>
          </a:bodyPr>
          <a:lstStyle/>
          <a:p>
            <a:r>
              <a:rPr lang="nl-NL" sz="2800" dirty="0"/>
              <a:t>BSc &amp;MSc</a:t>
            </a:r>
          </a:p>
        </p:txBody>
      </p:sp>
      <p:sp>
        <p:nvSpPr>
          <p:cNvPr id="16" name="Tekstvak 15">
            <a:extLst>
              <a:ext uri="{FF2B5EF4-FFF2-40B4-BE49-F238E27FC236}">
                <a16:creationId xmlns:a16="http://schemas.microsoft.com/office/drawing/2014/main" id="{B5EC84F2-B939-48ED-93CE-86B0BFA6BEEA}"/>
              </a:ext>
            </a:extLst>
          </p:cNvPr>
          <p:cNvSpPr txBox="1"/>
          <p:nvPr/>
        </p:nvSpPr>
        <p:spPr>
          <a:xfrm>
            <a:off x="525622" y="1635038"/>
            <a:ext cx="780983" cy="523220"/>
          </a:xfrm>
          <a:prstGeom prst="rect">
            <a:avLst/>
          </a:prstGeom>
          <a:noFill/>
        </p:spPr>
        <p:txBody>
          <a:bodyPr wrap="none" rtlCol="0">
            <a:spAutoFit/>
          </a:bodyPr>
          <a:lstStyle/>
          <a:p>
            <a:r>
              <a:rPr lang="nl-NL" sz="2800" dirty="0"/>
              <a:t>PhD</a:t>
            </a:r>
          </a:p>
        </p:txBody>
      </p:sp>
      <p:pic>
        <p:nvPicPr>
          <p:cNvPr id="3086" name="Picture 14" descr="Afbeeldingsresultaat voor washington university st louis school of medicine">
            <a:extLst>
              <a:ext uri="{FF2B5EF4-FFF2-40B4-BE49-F238E27FC236}">
                <a16:creationId xmlns:a16="http://schemas.microsoft.com/office/drawing/2014/main" id="{B73A0919-67A9-4D71-A4C4-E230189C62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299" y="2977702"/>
            <a:ext cx="2291197" cy="1456655"/>
          </a:xfrm>
          <a:prstGeom prst="rect">
            <a:avLst/>
          </a:prstGeom>
          <a:noFill/>
          <a:extLst>
            <a:ext uri="{909E8E84-426E-40DD-AFC4-6F175D3DCCD1}">
              <a14:hiddenFill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D4078005-C7AF-4310-863E-6FC16976BA84}"/>
              </a:ext>
            </a:extLst>
          </p:cNvPr>
          <p:cNvSpPr txBox="1"/>
          <p:nvPr/>
        </p:nvSpPr>
        <p:spPr>
          <a:xfrm>
            <a:off x="525622" y="3550203"/>
            <a:ext cx="1336391" cy="523220"/>
          </a:xfrm>
          <a:prstGeom prst="rect">
            <a:avLst/>
          </a:prstGeom>
          <a:noFill/>
        </p:spPr>
        <p:txBody>
          <a:bodyPr wrap="none" rtlCol="0">
            <a:spAutoFit/>
          </a:bodyPr>
          <a:lstStyle/>
          <a:p>
            <a:r>
              <a:rPr lang="nl-NL" sz="2800" dirty="0"/>
              <a:t>Postdoc</a:t>
            </a:r>
          </a:p>
        </p:txBody>
      </p:sp>
      <p:pic>
        <p:nvPicPr>
          <p:cNvPr id="14" name="Afbeelding 13">
            <a:extLst>
              <a:ext uri="{FF2B5EF4-FFF2-40B4-BE49-F238E27FC236}">
                <a16:creationId xmlns:a16="http://schemas.microsoft.com/office/drawing/2014/main" id="{A0883B71-AA8B-41D1-9BB6-F8FA72385B1D}"/>
              </a:ext>
            </a:extLst>
          </p:cNvPr>
          <p:cNvPicPr>
            <a:picLocks noChangeAspect="1"/>
          </p:cNvPicPr>
          <p:nvPr/>
        </p:nvPicPr>
        <p:blipFill>
          <a:blip r:embed="rId6"/>
          <a:stretch>
            <a:fillRect/>
          </a:stretch>
        </p:blipFill>
        <p:spPr>
          <a:xfrm>
            <a:off x="3252397" y="4720862"/>
            <a:ext cx="3175000" cy="1905000"/>
          </a:xfrm>
          <a:prstGeom prst="rect">
            <a:avLst/>
          </a:prstGeom>
        </p:spPr>
      </p:pic>
      <p:sp>
        <p:nvSpPr>
          <p:cNvPr id="17" name="Tekstvak 16">
            <a:extLst>
              <a:ext uri="{FF2B5EF4-FFF2-40B4-BE49-F238E27FC236}">
                <a16:creationId xmlns:a16="http://schemas.microsoft.com/office/drawing/2014/main" id="{B8C5FE0F-B0A9-422D-AC76-941EDCA7C5EA}"/>
              </a:ext>
            </a:extLst>
          </p:cNvPr>
          <p:cNvSpPr txBox="1"/>
          <p:nvPr/>
        </p:nvSpPr>
        <p:spPr>
          <a:xfrm>
            <a:off x="525622" y="5270537"/>
            <a:ext cx="3561112" cy="1015663"/>
          </a:xfrm>
          <a:prstGeom prst="rect">
            <a:avLst/>
          </a:prstGeom>
          <a:noFill/>
        </p:spPr>
        <p:txBody>
          <a:bodyPr wrap="square" rtlCol="0">
            <a:spAutoFit/>
          </a:bodyPr>
          <a:lstStyle/>
          <a:p>
            <a:r>
              <a:rPr lang="nl-NL" sz="2000" dirty="0" err="1"/>
              <a:t>Newspaper</a:t>
            </a:r>
            <a:r>
              <a:rPr lang="nl-NL" sz="2000" dirty="0"/>
              <a:t>:</a:t>
            </a:r>
          </a:p>
          <a:p>
            <a:r>
              <a:rPr lang="nl-NL" sz="2000" dirty="0"/>
              <a:t>NRC Handelsblad &amp; </a:t>
            </a:r>
            <a:r>
              <a:rPr lang="nl-NL" sz="2000" dirty="0" err="1"/>
              <a:t>nrc.next</a:t>
            </a:r>
            <a:endParaRPr lang="nl-NL" sz="2000" dirty="0"/>
          </a:p>
          <a:p>
            <a:r>
              <a:rPr lang="nl-NL" sz="2000" dirty="0"/>
              <a:t>De Correspondent</a:t>
            </a:r>
          </a:p>
        </p:txBody>
      </p:sp>
      <p:pic>
        <p:nvPicPr>
          <p:cNvPr id="1026" name="Picture 2" descr="Afbeeldingsresultaat voor ode aan de e-nummers">
            <a:extLst>
              <a:ext uri="{FF2B5EF4-FFF2-40B4-BE49-F238E27FC236}">
                <a16:creationId xmlns:a16="http://schemas.microsoft.com/office/drawing/2014/main" id="{E67BD8E4-0A03-43D3-8334-D4763390D4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4357" y="4301999"/>
            <a:ext cx="1589886" cy="2518631"/>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E478AE3E-03D2-4AA1-B1F3-A5D226CC0CEE}"/>
              </a:ext>
            </a:extLst>
          </p:cNvPr>
          <p:cNvSpPr txBox="1"/>
          <p:nvPr/>
        </p:nvSpPr>
        <p:spPr>
          <a:xfrm>
            <a:off x="7738018" y="5442529"/>
            <a:ext cx="3048000" cy="461665"/>
          </a:xfrm>
          <a:prstGeom prst="rect">
            <a:avLst/>
          </a:prstGeom>
          <a:noFill/>
        </p:spPr>
        <p:txBody>
          <a:bodyPr wrap="square" rtlCol="0">
            <a:spAutoFit/>
          </a:bodyPr>
          <a:lstStyle/>
          <a:p>
            <a:r>
              <a:rPr lang="nl-NL" sz="2400" dirty="0" err="1"/>
              <a:t>books</a:t>
            </a:r>
            <a:endParaRPr lang="nl-NL" sz="2400" dirty="0"/>
          </a:p>
        </p:txBody>
      </p:sp>
      <p:pic>
        <p:nvPicPr>
          <p:cNvPr id="6" name="Afbeelding 5">
            <a:extLst>
              <a:ext uri="{FF2B5EF4-FFF2-40B4-BE49-F238E27FC236}">
                <a16:creationId xmlns:a16="http://schemas.microsoft.com/office/drawing/2014/main" id="{425039D9-A71D-4709-9131-644DA6C5DA8E}"/>
              </a:ext>
            </a:extLst>
          </p:cNvPr>
          <p:cNvPicPr>
            <a:picLocks noChangeAspect="1"/>
          </p:cNvPicPr>
          <p:nvPr/>
        </p:nvPicPr>
        <p:blipFill>
          <a:blip r:embed="rId8"/>
          <a:stretch>
            <a:fillRect/>
          </a:stretch>
        </p:blipFill>
        <p:spPr>
          <a:xfrm>
            <a:off x="7081029" y="1124109"/>
            <a:ext cx="2676525" cy="1504997"/>
          </a:xfrm>
          <a:prstGeom prst="rect">
            <a:avLst/>
          </a:prstGeom>
        </p:spPr>
      </p:pic>
      <p:pic>
        <p:nvPicPr>
          <p:cNvPr id="7" name="Afbeelding 6">
            <a:extLst>
              <a:ext uri="{FF2B5EF4-FFF2-40B4-BE49-F238E27FC236}">
                <a16:creationId xmlns:a16="http://schemas.microsoft.com/office/drawing/2014/main" id="{DB1C6CF2-780E-4316-9F09-BF00C8F8A0A9}"/>
              </a:ext>
            </a:extLst>
          </p:cNvPr>
          <p:cNvPicPr>
            <a:picLocks noChangeAspect="1"/>
          </p:cNvPicPr>
          <p:nvPr/>
        </p:nvPicPr>
        <p:blipFill>
          <a:blip r:embed="rId9"/>
          <a:stretch>
            <a:fillRect/>
          </a:stretch>
        </p:blipFill>
        <p:spPr>
          <a:xfrm>
            <a:off x="10085931" y="1117727"/>
            <a:ext cx="1400175" cy="1438275"/>
          </a:xfrm>
          <a:prstGeom prst="rect">
            <a:avLst/>
          </a:prstGeom>
        </p:spPr>
      </p:pic>
      <p:pic>
        <p:nvPicPr>
          <p:cNvPr id="19" name="Afbeelding 18">
            <a:extLst>
              <a:ext uri="{FF2B5EF4-FFF2-40B4-BE49-F238E27FC236}">
                <a16:creationId xmlns:a16="http://schemas.microsoft.com/office/drawing/2014/main" id="{8404389A-E347-427E-A00C-D802813F96C5}"/>
              </a:ext>
            </a:extLst>
          </p:cNvPr>
          <p:cNvPicPr>
            <a:picLocks noChangeAspect="1"/>
          </p:cNvPicPr>
          <p:nvPr/>
        </p:nvPicPr>
        <p:blipFill rotWithShape="1">
          <a:blip r:embed="rId10"/>
          <a:srcRect l="682" r="2498"/>
          <a:stretch/>
        </p:blipFill>
        <p:spPr>
          <a:xfrm>
            <a:off x="10304441" y="4613254"/>
            <a:ext cx="1181665" cy="2120213"/>
          </a:xfrm>
          <a:prstGeom prst="rect">
            <a:avLst/>
          </a:prstGeom>
        </p:spPr>
      </p:pic>
    </p:spTree>
    <p:custDataLst>
      <p:tags r:id="rId1"/>
    </p:custDataLst>
    <p:extLst>
      <p:ext uri="{BB962C8B-B14F-4D97-AF65-F5344CB8AC3E}">
        <p14:creationId xmlns:p14="http://schemas.microsoft.com/office/powerpoint/2010/main" val="1238727777"/>
      </p:ext>
    </p:extLst>
  </p:cSld>
  <p:clrMapOvr>
    <a:masterClrMapping/>
  </p:clrMapOvr>
  <mc:AlternateContent xmlns:mc="http://schemas.openxmlformats.org/markup-compatibility/2006" xmlns:p14="http://schemas.microsoft.com/office/powerpoint/2010/main">
    <mc:Choice Requires="p14">
      <p:transition spd="slow" p14:dur="2000" advTm="67908"/>
    </mc:Choice>
    <mc:Fallback xmlns="">
      <p:transition spd="slow" advTm="679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7EDFCB9-6FE9-4257-99B9-1D133572318F}"/>
              </a:ext>
            </a:extLst>
          </p:cNvPr>
          <p:cNvSpPr txBox="1"/>
          <p:nvPr/>
        </p:nvSpPr>
        <p:spPr>
          <a:xfrm>
            <a:off x="1298920" y="1631527"/>
            <a:ext cx="3059036" cy="1015663"/>
          </a:xfrm>
          <a:prstGeom prst="rect">
            <a:avLst/>
          </a:prstGeom>
          <a:noFill/>
        </p:spPr>
        <p:txBody>
          <a:bodyPr wrap="square" rtlCol="0">
            <a:spAutoFit/>
          </a:bodyPr>
          <a:lstStyle/>
          <a:p>
            <a:r>
              <a:rPr lang="nl-NL" sz="2000" dirty="0"/>
              <a:t>Basic </a:t>
            </a:r>
            <a:r>
              <a:rPr lang="nl-NL" sz="2000" dirty="0" err="1"/>
              <a:t>growth</a:t>
            </a:r>
            <a:r>
              <a:rPr lang="nl-NL" sz="2000" dirty="0"/>
              <a:t> </a:t>
            </a:r>
            <a:r>
              <a:rPr lang="nl-NL" sz="2000" dirty="0" err="1"/>
              <a:t>experiments</a:t>
            </a:r>
            <a:r>
              <a:rPr lang="nl-NL" sz="2000" dirty="0"/>
              <a:t> </a:t>
            </a:r>
            <a:r>
              <a:rPr lang="nl-NL" sz="2000" dirty="0" err="1"/>
              <a:t>using</a:t>
            </a:r>
            <a:r>
              <a:rPr lang="nl-NL" sz="2000" dirty="0"/>
              <a:t> NYCIII </a:t>
            </a:r>
            <a:r>
              <a:rPr lang="nl-NL" sz="2000" dirty="0" err="1"/>
              <a:t>and</a:t>
            </a:r>
            <a:r>
              <a:rPr lang="nl-NL" sz="2000" dirty="0"/>
              <a:t> </a:t>
            </a:r>
            <a:r>
              <a:rPr lang="nl-NL" sz="2000" dirty="0" err="1"/>
              <a:t>anaerobic</a:t>
            </a:r>
            <a:r>
              <a:rPr lang="nl-NL" sz="2000" dirty="0"/>
              <a:t> </a:t>
            </a:r>
            <a:r>
              <a:rPr lang="nl-NL" sz="2000" dirty="0" err="1"/>
              <a:t>growth</a:t>
            </a:r>
            <a:r>
              <a:rPr lang="nl-NL" sz="2000" dirty="0"/>
              <a:t> </a:t>
            </a:r>
            <a:r>
              <a:rPr lang="nl-NL" sz="2000" dirty="0" err="1"/>
              <a:t>conditions</a:t>
            </a:r>
            <a:r>
              <a:rPr lang="nl-NL" sz="2000" dirty="0"/>
              <a:t>:</a:t>
            </a:r>
          </a:p>
        </p:txBody>
      </p:sp>
      <p:sp>
        <p:nvSpPr>
          <p:cNvPr id="21" name="Rechthoek 20">
            <a:extLst>
              <a:ext uri="{FF2B5EF4-FFF2-40B4-BE49-F238E27FC236}">
                <a16:creationId xmlns:a16="http://schemas.microsoft.com/office/drawing/2014/main" id="{0AC4A9ED-6D3A-4ED7-89A4-FCBEA9024527}"/>
              </a:ext>
            </a:extLst>
          </p:cNvPr>
          <p:cNvSpPr/>
          <p:nvPr/>
        </p:nvSpPr>
        <p:spPr>
          <a:xfrm>
            <a:off x="6967837" y="3731076"/>
            <a:ext cx="2865009" cy="338554"/>
          </a:xfrm>
          <a:prstGeom prst="rect">
            <a:avLst/>
          </a:prstGeom>
        </p:spPr>
        <p:txBody>
          <a:bodyPr wrap="square">
            <a:spAutoFit/>
          </a:bodyPr>
          <a:lstStyle/>
          <a:p>
            <a:r>
              <a:rPr lang="nl-NL" sz="1600" dirty="0" err="1"/>
              <a:t>Not</a:t>
            </a:r>
            <a:r>
              <a:rPr lang="nl-NL" sz="1600" dirty="0"/>
              <a:t> </a:t>
            </a:r>
            <a:r>
              <a:rPr lang="nl-NL" sz="1600" dirty="0" err="1"/>
              <a:t>representative</a:t>
            </a:r>
            <a:r>
              <a:rPr lang="nl-NL" sz="1600" dirty="0"/>
              <a:t>!</a:t>
            </a:r>
          </a:p>
        </p:txBody>
      </p:sp>
      <p:sp>
        <p:nvSpPr>
          <p:cNvPr id="29" name="Rechthoek 28">
            <a:extLst>
              <a:ext uri="{FF2B5EF4-FFF2-40B4-BE49-F238E27FC236}">
                <a16:creationId xmlns:a16="http://schemas.microsoft.com/office/drawing/2014/main" id="{EB5B7220-2469-40FF-986D-703A07D0B83B}"/>
              </a:ext>
            </a:extLst>
          </p:cNvPr>
          <p:cNvSpPr/>
          <p:nvPr/>
        </p:nvSpPr>
        <p:spPr>
          <a:xfrm>
            <a:off x="1334066" y="144159"/>
            <a:ext cx="3375493" cy="1015663"/>
          </a:xfrm>
          <a:prstGeom prst="rect">
            <a:avLst/>
          </a:prstGeom>
        </p:spPr>
        <p:txBody>
          <a:bodyPr wrap="square">
            <a:spAutoFit/>
          </a:bodyPr>
          <a:lstStyle/>
          <a:p>
            <a:r>
              <a:rPr lang="nl-NL" sz="2000" dirty="0" err="1"/>
              <a:t>Can</a:t>
            </a:r>
            <a:r>
              <a:rPr lang="nl-NL" sz="2000" dirty="0"/>
              <a:t> </a:t>
            </a:r>
            <a:r>
              <a:rPr lang="nl-NL" sz="2000" dirty="0" err="1"/>
              <a:t>vaginal</a:t>
            </a:r>
            <a:r>
              <a:rPr lang="nl-NL" sz="2000" dirty="0"/>
              <a:t> </a:t>
            </a:r>
            <a:r>
              <a:rPr lang="nl-NL" sz="2000" dirty="0" err="1"/>
              <a:t>bacteria</a:t>
            </a:r>
            <a:r>
              <a:rPr lang="nl-NL" sz="2000" dirty="0"/>
              <a:t> </a:t>
            </a:r>
            <a:r>
              <a:rPr lang="nl-NL" sz="2000" dirty="0" err="1"/>
              <a:t>autonomously</a:t>
            </a:r>
            <a:r>
              <a:rPr lang="nl-NL" sz="2000" dirty="0"/>
              <a:t> </a:t>
            </a:r>
            <a:r>
              <a:rPr lang="nl-NL" sz="2000" dirty="0" err="1"/>
              <a:t>utilize</a:t>
            </a:r>
            <a:r>
              <a:rPr lang="nl-NL" sz="2000" dirty="0"/>
              <a:t> </a:t>
            </a:r>
            <a:r>
              <a:rPr lang="nl-NL" sz="2000" dirty="0" err="1"/>
              <a:t>glycogen</a:t>
            </a:r>
            <a:r>
              <a:rPr lang="nl-NL" sz="2000" dirty="0"/>
              <a:t> as a carbon/energy source?</a:t>
            </a:r>
          </a:p>
        </p:txBody>
      </p:sp>
      <p:pic>
        <p:nvPicPr>
          <p:cNvPr id="2" name="Afbeelding 1">
            <a:extLst>
              <a:ext uri="{FF2B5EF4-FFF2-40B4-BE49-F238E27FC236}">
                <a16:creationId xmlns:a16="http://schemas.microsoft.com/office/drawing/2014/main" id="{FBF05FF2-7F72-4D76-87D6-A8F4E50BCA42}"/>
              </a:ext>
            </a:extLst>
          </p:cNvPr>
          <p:cNvPicPr>
            <a:picLocks noChangeAspect="1"/>
          </p:cNvPicPr>
          <p:nvPr/>
        </p:nvPicPr>
        <p:blipFill>
          <a:blip r:embed="rId2"/>
          <a:stretch>
            <a:fillRect/>
          </a:stretch>
        </p:blipFill>
        <p:spPr>
          <a:xfrm>
            <a:off x="1385485" y="2960612"/>
            <a:ext cx="723900" cy="2714625"/>
          </a:xfrm>
          <a:prstGeom prst="rect">
            <a:avLst/>
          </a:prstGeom>
        </p:spPr>
      </p:pic>
      <p:pic>
        <p:nvPicPr>
          <p:cNvPr id="4" name="Afbeelding 3">
            <a:extLst>
              <a:ext uri="{FF2B5EF4-FFF2-40B4-BE49-F238E27FC236}">
                <a16:creationId xmlns:a16="http://schemas.microsoft.com/office/drawing/2014/main" id="{BDAC2839-7432-473E-A30B-C172ABBEBCF8}"/>
              </a:ext>
            </a:extLst>
          </p:cNvPr>
          <p:cNvPicPr>
            <a:picLocks noChangeAspect="1"/>
          </p:cNvPicPr>
          <p:nvPr/>
        </p:nvPicPr>
        <p:blipFill>
          <a:blip r:embed="rId3"/>
          <a:stretch>
            <a:fillRect/>
          </a:stretch>
        </p:blipFill>
        <p:spPr>
          <a:xfrm>
            <a:off x="3377354" y="2960612"/>
            <a:ext cx="714375" cy="2952750"/>
          </a:xfrm>
          <a:prstGeom prst="rect">
            <a:avLst/>
          </a:prstGeom>
        </p:spPr>
      </p:pic>
      <p:sp>
        <p:nvSpPr>
          <p:cNvPr id="22" name="Tekstvak 21">
            <a:extLst>
              <a:ext uri="{FF2B5EF4-FFF2-40B4-BE49-F238E27FC236}">
                <a16:creationId xmlns:a16="http://schemas.microsoft.com/office/drawing/2014/main" id="{FF4AB891-BD56-45FF-8088-FD3A627A3D58}"/>
              </a:ext>
            </a:extLst>
          </p:cNvPr>
          <p:cNvSpPr txBox="1"/>
          <p:nvPr/>
        </p:nvSpPr>
        <p:spPr>
          <a:xfrm>
            <a:off x="3393340" y="5359364"/>
            <a:ext cx="806027" cy="369332"/>
          </a:xfrm>
          <a:prstGeom prst="rect">
            <a:avLst/>
          </a:prstGeom>
          <a:noFill/>
        </p:spPr>
        <p:txBody>
          <a:bodyPr wrap="square" rtlCol="0">
            <a:spAutoFit/>
          </a:bodyPr>
          <a:lstStyle/>
          <a:p>
            <a:r>
              <a:rPr lang="nl-NL" dirty="0"/>
              <a:t>+ ctrl</a:t>
            </a:r>
          </a:p>
        </p:txBody>
      </p:sp>
      <p:pic>
        <p:nvPicPr>
          <p:cNvPr id="7" name="Afbeelding 6">
            <a:extLst>
              <a:ext uri="{FF2B5EF4-FFF2-40B4-BE49-F238E27FC236}">
                <a16:creationId xmlns:a16="http://schemas.microsoft.com/office/drawing/2014/main" id="{0E46FB7D-0430-460B-8A02-AC574DB54E7F}"/>
              </a:ext>
            </a:extLst>
          </p:cNvPr>
          <p:cNvPicPr>
            <a:picLocks noChangeAspect="1"/>
          </p:cNvPicPr>
          <p:nvPr/>
        </p:nvPicPr>
        <p:blipFill>
          <a:blip r:embed="rId4"/>
          <a:stretch>
            <a:fillRect/>
          </a:stretch>
        </p:blipFill>
        <p:spPr>
          <a:xfrm>
            <a:off x="2375170" y="2933784"/>
            <a:ext cx="695325" cy="2428875"/>
          </a:xfrm>
          <a:prstGeom prst="rect">
            <a:avLst/>
          </a:prstGeom>
        </p:spPr>
      </p:pic>
      <p:sp>
        <p:nvSpPr>
          <p:cNvPr id="28" name="Tekstvak 27">
            <a:extLst>
              <a:ext uri="{FF2B5EF4-FFF2-40B4-BE49-F238E27FC236}">
                <a16:creationId xmlns:a16="http://schemas.microsoft.com/office/drawing/2014/main" id="{509BCA16-5519-4B04-A21F-D60246F1AA46}"/>
              </a:ext>
            </a:extLst>
          </p:cNvPr>
          <p:cNvSpPr txBox="1"/>
          <p:nvPr/>
        </p:nvSpPr>
        <p:spPr>
          <a:xfrm>
            <a:off x="2416244" y="5361366"/>
            <a:ext cx="806027" cy="369332"/>
          </a:xfrm>
          <a:prstGeom prst="rect">
            <a:avLst/>
          </a:prstGeom>
          <a:noFill/>
        </p:spPr>
        <p:txBody>
          <a:bodyPr wrap="square" rtlCol="0">
            <a:spAutoFit/>
          </a:bodyPr>
          <a:lstStyle/>
          <a:p>
            <a:r>
              <a:rPr lang="nl-NL" dirty="0"/>
              <a:t>- ctrl</a:t>
            </a:r>
          </a:p>
        </p:txBody>
      </p:sp>
      <p:sp>
        <p:nvSpPr>
          <p:cNvPr id="9" name="Tekstvak 8">
            <a:extLst>
              <a:ext uri="{FF2B5EF4-FFF2-40B4-BE49-F238E27FC236}">
                <a16:creationId xmlns:a16="http://schemas.microsoft.com/office/drawing/2014/main" id="{1355A26E-0A8D-4738-89FC-4FCECB2A418D}"/>
              </a:ext>
            </a:extLst>
          </p:cNvPr>
          <p:cNvSpPr txBox="1"/>
          <p:nvPr/>
        </p:nvSpPr>
        <p:spPr>
          <a:xfrm>
            <a:off x="2461328" y="3533287"/>
            <a:ext cx="1092716" cy="276999"/>
          </a:xfrm>
          <a:prstGeom prst="rect">
            <a:avLst/>
          </a:prstGeom>
          <a:noFill/>
        </p:spPr>
        <p:txBody>
          <a:bodyPr wrap="square" rtlCol="0">
            <a:spAutoFit/>
          </a:bodyPr>
          <a:lstStyle/>
          <a:p>
            <a:r>
              <a:rPr lang="nl-NL" sz="1200" dirty="0"/>
              <a:t>water</a:t>
            </a:r>
          </a:p>
        </p:txBody>
      </p:sp>
      <p:sp>
        <p:nvSpPr>
          <p:cNvPr id="31" name="Tekstvak 30">
            <a:extLst>
              <a:ext uri="{FF2B5EF4-FFF2-40B4-BE49-F238E27FC236}">
                <a16:creationId xmlns:a16="http://schemas.microsoft.com/office/drawing/2014/main" id="{1CCF473C-782C-4574-8EDB-AEF1D80DA90E}"/>
              </a:ext>
            </a:extLst>
          </p:cNvPr>
          <p:cNvSpPr txBox="1"/>
          <p:nvPr/>
        </p:nvSpPr>
        <p:spPr>
          <a:xfrm>
            <a:off x="1244229" y="5769594"/>
            <a:ext cx="6930660" cy="369332"/>
          </a:xfrm>
          <a:prstGeom prst="rect">
            <a:avLst/>
          </a:prstGeom>
          <a:noFill/>
        </p:spPr>
        <p:txBody>
          <a:bodyPr wrap="square" rtlCol="0">
            <a:spAutoFit/>
          </a:bodyPr>
          <a:lstStyle/>
          <a:p>
            <a:r>
              <a:rPr lang="nl-NL" dirty="0" err="1"/>
              <a:t>Together</a:t>
            </a:r>
            <a:r>
              <a:rPr lang="nl-NL" dirty="0"/>
              <a:t> </a:t>
            </a:r>
            <a:r>
              <a:rPr lang="nl-NL" dirty="0" err="1"/>
              <a:t>with</a:t>
            </a:r>
            <a:r>
              <a:rPr lang="nl-NL" dirty="0"/>
              <a:t> Warren Lewis</a:t>
            </a:r>
          </a:p>
        </p:txBody>
      </p:sp>
      <p:grpSp>
        <p:nvGrpSpPr>
          <p:cNvPr id="14" name="Groep 13">
            <a:extLst>
              <a:ext uri="{FF2B5EF4-FFF2-40B4-BE49-F238E27FC236}">
                <a16:creationId xmlns:a16="http://schemas.microsoft.com/office/drawing/2014/main" id="{F29D880F-1F6B-42F0-A3FD-8D500C387C54}"/>
              </a:ext>
            </a:extLst>
          </p:cNvPr>
          <p:cNvGrpSpPr/>
          <p:nvPr/>
        </p:nvGrpSpPr>
        <p:grpSpPr>
          <a:xfrm>
            <a:off x="6967837" y="412088"/>
            <a:ext cx="6096000" cy="1317289"/>
            <a:chOff x="4140560" y="412088"/>
            <a:chExt cx="6096000" cy="1317289"/>
          </a:xfrm>
        </p:grpSpPr>
        <p:sp>
          <p:nvSpPr>
            <p:cNvPr id="27" name="Rechthoek 26">
              <a:extLst>
                <a:ext uri="{FF2B5EF4-FFF2-40B4-BE49-F238E27FC236}">
                  <a16:creationId xmlns:a16="http://schemas.microsoft.com/office/drawing/2014/main" id="{86419A1B-A616-49B7-91C9-F93F0686B8A8}"/>
                </a:ext>
              </a:extLst>
            </p:cNvPr>
            <p:cNvSpPr/>
            <p:nvPr/>
          </p:nvSpPr>
          <p:spPr>
            <a:xfrm>
              <a:off x="4140560" y="412088"/>
              <a:ext cx="6096000" cy="338554"/>
            </a:xfrm>
            <a:prstGeom prst="rect">
              <a:avLst/>
            </a:prstGeom>
          </p:spPr>
          <p:txBody>
            <a:bodyPr>
              <a:spAutoFit/>
            </a:bodyPr>
            <a:lstStyle/>
            <a:p>
              <a:r>
                <a:rPr lang="nl-NL" sz="1600" dirty="0" err="1"/>
                <a:t>Representative</a:t>
              </a:r>
              <a:r>
                <a:rPr lang="nl-NL" sz="1600" dirty="0"/>
                <a:t> of 3 </a:t>
              </a:r>
              <a:r>
                <a:rPr lang="nl-NL" sz="1600" i="1" dirty="0" err="1"/>
                <a:t>jensenii</a:t>
              </a:r>
              <a:r>
                <a:rPr lang="nl-NL" sz="1600" i="1" dirty="0"/>
                <a:t> </a:t>
              </a:r>
              <a:r>
                <a:rPr lang="nl-NL" sz="1600" dirty="0" err="1"/>
                <a:t>strains</a:t>
              </a:r>
              <a:r>
                <a:rPr lang="nl-NL" sz="1600" dirty="0"/>
                <a:t> </a:t>
              </a:r>
            </a:p>
          </p:txBody>
        </p:sp>
        <p:sp>
          <p:nvSpPr>
            <p:cNvPr id="24" name="Rechthoek 23">
              <a:extLst>
                <a:ext uri="{FF2B5EF4-FFF2-40B4-BE49-F238E27FC236}">
                  <a16:creationId xmlns:a16="http://schemas.microsoft.com/office/drawing/2014/main" id="{E20A7688-8EBC-4AB4-AF7F-9E23360660A2}"/>
                </a:ext>
              </a:extLst>
            </p:cNvPr>
            <p:cNvSpPr/>
            <p:nvPr/>
          </p:nvSpPr>
          <p:spPr>
            <a:xfrm>
              <a:off x="6953755" y="898380"/>
              <a:ext cx="1539767" cy="830997"/>
            </a:xfrm>
            <a:prstGeom prst="rect">
              <a:avLst/>
            </a:prstGeom>
          </p:spPr>
          <p:txBody>
            <a:bodyPr wrap="square">
              <a:spAutoFit/>
            </a:bodyPr>
            <a:lstStyle/>
            <a:p>
              <a:r>
                <a:rPr lang="nl-NL" sz="1600" dirty="0" err="1"/>
                <a:t>Similar</a:t>
              </a:r>
              <a:r>
                <a:rPr lang="nl-NL" sz="1600" dirty="0"/>
                <a:t> </a:t>
              </a:r>
              <a:r>
                <a:rPr lang="nl-NL" sz="1600" dirty="0" err="1"/>
                <a:t>results</a:t>
              </a:r>
              <a:r>
                <a:rPr lang="nl-NL" sz="1600" dirty="0"/>
                <a:t> </a:t>
              </a:r>
              <a:r>
                <a:rPr lang="nl-NL" sz="1600" dirty="0" err="1"/>
                <a:t>for</a:t>
              </a:r>
              <a:r>
                <a:rPr lang="nl-NL" sz="1600" dirty="0"/>
                <a:t> </a:t>
              </a:r>
              <a:r>
                <a:rPr lang="nl-NL" sz="1600" i="1" dirty="0"/>
                <a:t>L. </a:t>
              </a:r>
              <a:r>
                <a:rPr lang="nl-NL" sz="1600" i="1" dirty="0" err="1"/>
                <a:t>gasseri</a:t>
              </a:r>
              <a:r>
                <a:rPr lang="nl-NL" sz="1600" i="1" dirty="0"/>
                <a:t> </a:t>
              </a:r>
              <a:r>
                <a:rPr lang="nl-NL" sz="1600" dirty="0" err="1"/>
                <a:t>strains</a:t>
              </a:r>
              <a:endParaRPr lang="nl-NL" sz="1600" dirty="0"/>
            </a:p>
          </p:txBody>
        </p:sp>
      </p:grpSp>
      <p:pic>
        <p:nvPicPr>
          <p:cNvPr id="19" name="Afbeelding 18">
            <a:extLst>
              <a:ext uri="{FF2B5EF4-FFF2-40B4-BE49-F238E27FC236}">
                <a16:creationId xmlns:a16="http://schemas.microsoft.com/office/drawing/2014/main" id="{8BF06230-DFAE-4644-8E61-B493A8351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241" y="2816"/>
            <a:ext cx="3749149" cy="3359159"/>
          </a:xfrm>
          <a:prstGeom prst="rect">
            <a:avLst/>
          </a:prstGeom>
        </p:spPr>
      </p:pic>
      <p:pic>
        <p:nvPicPr>
          <p:cNvPr id="34" name="Afbeelding 33">
            <a:extLst>
              <a:ext uri="{FF2B5EF4-FFF2-40B4-BE49-F238E27FC236}">
                <a16:creationId xmlns:a16="http://schemas.microsoft.com/office/drawing/2014/main" id="{2FDBB7A5-8072-4989-9DE7-1FA8000DE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2010" y="3397834"/>
            <a:ext cx="3906674" cy="3382487"/>
          </a:xfrm>
          <a:prstGeom prst="rect">
            <a:avLst/>
          </a:prstGeom>
        </p:spPr>
      </p:pic>
      <p:pic>
        <p:nvPicPr>
          <p:cNvPr id="23" name="Picture 81" descr="NOline%20MED1linepos(CMYK)MD">
            <a:extLst>
              <a:ext uri="{FF2B5EF4-FFF2-40B4-BE49-F238E27FC236}">
                <a16:creationId xmlns:a16="http://schemas.microsoft.com/office/drawing/2014/main" id="{E18B7BDF-82BD-4828-97CE-CDD61894EF67}"/>
              </a:ext>
            </a:extLst>
          </p:cNvPr>
          <p:cNvPicPr>
            <a:picLocks noChangeAspect="1"/>
          </p:cNvPicPr>
          <p:nvPr/>
        </p:nvPicPr>
        <p:blipFill>
          <a:blip r:embed="rId7" cstate="print"/>
          <a:stretch>
            <a:fillRect/>
          </a:stretch>
        </p:blipFill>
        <p:spPr bwMode="auto">
          <a:xfrm>
            <a:off x="1385485" y="6274740"/>
            <a:ext cx="3510400" cy="505581"/>
          </a:xfrm>
          <a:prstGeom prst="rect">
            <a:avLst/>
          </a:prstGeom>
          <a:noFill/>
          <a:ln w="9525">
            <a:noFill/>
            <a:miter lim="800000"/>
            <a:headEnd/>
            <a:tailEnd/>
          </a:ln>
        </p:spPr>
      </p:pic>
    </p:spTree>
    <p:extLst>
      <p:ext uri="{BB962C8B-B14F-4D97-AF65-F5344CB8AC3E}">
        <p14:creationId xmlns:p14="http://schemas.microsoft.com/office/powerpoint/2010/main" val="16799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8" grpId="0"/>
      <p:bldP spid="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01C0CB86-E97A-40FD-A543-F97428327B8E}"/>
              </a:ext>
            </a:extLst>
          </p:cNvPr>
          <p:cNvGrpSpPr/>
          <p:nvPr/>
        </p:nvGrpSpPr>
        <p:grpSpPr>
          <a:xfrm>
            <a:off x="1160854" y="891962"/>
            <a:ext cx="4663440" cy="2286000"/>
            <a:chOff x="4051414" y="152400"/>
            <a:chExt cx="4663440" cy="2286000"/>
          </a:xfrm>
        </p:grpSpPr>
        <p:pic>
          <p:nvPicPr>
            <p:cNvPr id="3" name="Picture 2">
              <a:extLst>
                <a:ext uri="{FF2B5EF4-FFF2-40B4-BE49-F238E27FC236}">
                  <a16:creationId xmlns:a16="http://schemas.microsoft.com/office/drawing/2014/main" id="{55E56282-FC66-45C3-BD2D-8841E6319A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 t="60993" r="35773" b="2363"/>
            <a:stretch/>
          </p:blipFill>
          <p:spPr bwMode="auto">
            <a:xfrm>
              <a:off x="4051414" y="152400"/>
              <a:ext cx="466344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9">
              <a:extLst>
                <a:ext uri="{FF2B5EF4-FFF2-40B4-BE49-F238E27FC236}">
                  <a16:creationId xmlns:a16="http://schemas.microsoft.com/office/drawing/2014/main" id="{D961EB86-45E8-4272-9D13-1E20C7901492}"/>
                </a:ext>
              </a:extLst>
            </p:cNvPr>
            <p:cNvSpPr txBox="1"/>
            <p:nvPr/>
          </p:nvSpPr>
          <p:spPr>
            <a:xfrm>
              <a:off x="6272643" y="195148"/>
              <a:ext cx="1309255" cy="381000"/>
            </a:xfrm>
            <a:prstGeom prst="rect">
              <a:avLst/>
            </a:prstGeom>
            <a:noFill/>
          </p:spPr>
          <p:txBody>
            <a:bodyPr wrap="square" rtlCol="0">
              <a:spAutoFit/>
            </a:bodyPr>
            <a:lstStyle/>
            <a:p>
              <a:r>
                <a:rPr lang="el-GR" dirty="0"/>
                <a:t>α</a:t>
              </a:r>
              <a:r>
                <a:rPr lang="en-US" dirty="0"/>
                <a:t>1-6</a:t>
              </a:r>
            </a:p>
          </p:txBody>
        </p:sp>
        <p:cxnSp>
          <p:nvCxnSpPr>
            <p:cNvPr id="5" name="Straight Arrow Connector 10">
              <a:extLst>
                <a:ext uri="{FF2B5EF4-FFF2-40B4-BE49-F238E27FC236}">
                  <a16:creationId xmlns:a16="http://schemas.microsoft.com/office/drawing/2014/main" id="{5BC18733-0C58-48D2-8CB6-AB56B5AFEBD0}"/>
                </a:ext>
              </a:extLst>
            </p:cNvPr>
            <p:cNvCxnSpPr/>
            <p:nvPr/>
          </p:nvCxnSpPr>
          <p:spPr>
            <a:xfrm flipH="1">
              <a:off x="5791200" y="563433"/>
              <a:ext cx="481444"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11">
              <a:extLst>
                <a:ext uri="{FF2B5EF4-FFF2-40B4-BE49-F238E27FC236}">
                  <a16:creationId xmlns:a16="http://schemas.microsoft.com/office/drawing/2014/main" id="{FBE537AC-9A2B-4B33-B738-1CC4CE2EF5B5}"/>
                </a:ext>
              </a:extLst>
            </p:cNvPr>
            <p:cNvSpPr txBox="1"/>
            <p:nvPr/>
          </p:nvSpPr>
          <p:spPr>
            <a:xfrm>
              <a:off x="6882243" y="792033"/>
              <a:ext cx="1309255" cy="381000"/>
            </a:xfrm>
            <a:prstGeom prst="rect">
              <a:avLst/>
            </a:prstGeom>
            <a:noFill/>
          </p:spPr>
          <p:txBody>
            <a:bodyPr wrap="square" rtlCol="0">
              <a:spAutoFit/>
            </a:bodyPr>
            <a:lstStyle/>
            <a:p>
              <a:r>
                <a:rPr lang="el-GR" dirty="0"/>
                <a:t>α</a:t>
              </a:r>
              <a:r>
                <a:rPr lang="en-US" dirty="0"/>
                <a:t>1-4</a:t>
              </a:r>
            </a:p>
          </p:txBody>
        </p:sp>
        <p:cxnSp>
          <p:nvCxnSpPr>
            <p:cNvPr id="7" name="Straight Arrow Connector 12">
              <a:extLst>
                <a:ext uri="{FF2B5EF4-FFF2-40B4-BE49-F238E27FC236}">
                  <a16:creationId xmlns:a16="http://schemas.microsoft.com/office/drawing/2014/main" id="{A3FCB80E-8509-4117-AA1A-B177181C6978}"/>
                </a:ext>
              </a:extLst>
            </p:cNvPr>
            <p:cNvCxnSpPr>
              <a:stCxn id="6" idx="1"/>
            </p:cNvCxnSpPr>
            <p:nvPr/>
          </p:nvCxnSpPr>
          <p:spPr>
            <a:xfrm flipH="1">
              <a:off x="6400800" y="982533"/>
              <a:ext cx="481443"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8" name="TextBox 13">
            <a:extLst>
              <a:ext uri="{FF2B5EF4-FFF2-40B4-BE49-F238E27FC236}">
                <a16:creationId xmlns:a16="http://schemas.microsoft.com/office/drawing/2014/main" id="{FCE3248B-DB3D-4391-B32E-35D208A02919}"/>
              </a:ext>
            </a:extLst>
          </p:cNvPr>
          <p:cNvSpPr txBox="1"/>
          <p:nvPr/>
        </p:nvSpPr>
        <p:spPr>
          <a:xfrm>
            <a:off x="341261" y="192706"/>
            <a:ext cx="6244014" cy="707886"/>
          </a:xfrm>
          <a:prstGeom prst="rect">
            <a:avLst/>
          </a:prstGeom>
          <a:noFill/>
        </p:spPr>
        <p:txBody>
          <a:bodyPr wrap="square" rtlCol="0">
            <a:spAutoFit/>
          </a:bodyPr>
          <a:lstStyle/>
          <a:p>
            <a:r>
              <a:rPr lang="en-US" sz="2000" b="1" dirty="0"/>
              <a:t>Glycogen: long, branched storage polymers of glucose.</a:t>
            </a:r>
          </a:p>
          <a:p>
            <a:r>
              <a:rPr lang="en-US" sz="2000" b="1" dirty="0" err="1"/>
              <a:t>Glycogenin</a:t>
            </a:r>
            <a:r>
              <a:rPr lang="en-US" sz="2000" b="1" dirty="0"/>
              <a:t> in the center</a:t>
            </a:r>
          </a:p>
        </p:txBody>
      </p:sp>
      <p:sp>
        <p:nvSpPr>
          <p:cNvPr id="9" name="TextBox 13">
            <a:extLst>
              <a:ext uri="{FF2B5EF4-FFF2-40B4-BE49-F238E27FC236}">
                <a16:creationId xmlns:a16="http://schemas.microsoft.com/office/drawing/2014/main" id="{939F1031-EFA2-440D-B0E2-0048078C598C}"/>
              </a:ext>
            </a:extLst>
          </p:cNvPr>
          <p:cNvSpPr txBox="1"/>
          <p:nvPr/>
        </p:nvSpPr>
        <p:spPr>
          <a:xfrm>
            <a:off x="502625" y="3500011"/>
            <a:ext cx="6244014" cy="707886"/>
          </a:xfrm>
          <a:prstGeom prst="rect">
            <a:avLst/>
          </a:prstGeom>
          <a:noFill/>
        </p:spPr>
        <p:txBody>
          <a:bodyPr wrap="square" rtlCol="0">
            <a:spAutoFit/>
          </a:bodyPr>
          <a:lstStyle/>
          <a:p>
            <a:r>
              <a:rPr lang="en-US" sz="2000" b="1" dirty="0"/>
              <a:t>Starch: long, branched storage polymers of glucose.</a:t>
            </a:r>
          </a:p>
          <a:p>
            <a:r>
              <a:rPr lang="en-US" sz="2000" b="1" dirty="0"/>
              <a:t>Pectin in the center</a:t>
            </a:r>
          </a:p>
        </p:txBody>
      </p:sp>
      <p:grpSp>
        <p:nvGrpSpPr>
          <p:cNvPr id="10" name="Group 6">
            <a:extLst>
              <a:ext uri="{FF2B5EF4-FFF2-40B4-BE49-F238E27FC236}">
                <a16:creationId xmlns:a16="http://schemas.microsoft.com/office/drawing/2014/main" id="{FF9DFD11-7D72-409C-8635-4C153391BAF1}"/>
              </a:ext>
            </a:extLst>
          </p:cNvPr>
          <p:cNvGrpSpPr/>
          <p:nvPr/>
        </p:nvGrpSpPr>
        <p:grpSpPr>
          <a:xfrm>
            <a:off x="72722" y="4512014"/>
            <a:ext cx="4663440" cy="2286000"/>
            <a:chOff x="4051414" y="152400"/>
            <a:chExt cx="4663440" cy="2286000"/>
          </a:xfrm>
        </p:grpSpPr>
        <p:pic>
          <p:nvPicPr>
            <p:cNvPr id="11" name="Picture 2">
              <a:extLst>
                <a:ext uri="{FF2B5EF4-FFF2-40B4-BE49-F238E27FC236}">
                  <a16:creationId xmlns:a16="http://schemas.microsoft.com/office/drawing/2014/main" id="{871A5132-7D4F-4555-96FA-7FC04BD4A2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 t="60993" r="35773" b="2363"/>
            <a:stretch/>
          </p:blipFill>
          <p:spPr bwMode="auto">
            <a:xfrm>
              <a:off x="4051414" y="152400"/>
              <a:ext cx="466344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9">
              <a:extLst>
                <a:ext uri="{FF2B5EF4-FFF2-40B4-BE49-F238E27FC236}">
                  <a16:creationId xmlns:a16="http://schemas.microsoft.com/office/drawing/2014/main" id="{27B588D6-CE62-4A73-92FA-5FBB43C47E9B}"/>
                </a:ext>
              </a:extLst>
            </p:cNvPr>
            <p:cNvSpPr txBox="1"/>
            <p:nvPr/>
          </p:nvSpPr>
          <p:spPr>
            <a:xfrm>
              <a:off x="6272643" y="195148"/>
              <a:ext cx="1309255" cy="381000"/>
            </a:xfrm>
            <a:prstGeom prst="rect">
              <a:avLst/>
            </a:prstGeom>
            <a:noFill/>
          </p:spPr>
          <p:txBody>
            <a:bodyPr wrap="square" rtlCol="0">
              <a:spAutoFit/>
            </a:bodyPr>
            <a:lstStyle/>
            <a:p>
              <a:r>
                <a:rPr lang="el-GR" dirty="0"/>
                <a:t>α</a:t>
              </a:r>
              <a:r>
                <a:rPr lang="en-US" dirty="0"/>
                <a:t>1-6</a:t>
              </a:r>
            </a:p>
          </p:txBody>
        </p:sp>
        <p:cxnSp>
          <p:nvCxnSpPr>
            <p:cNvPr id="13" name="Straight Arrow Connector 10">
              <a:extLst>
                <a:ext uri="{FF2B5EF4-FFF2-40B4-BE49-F238E27FC236}">
                  <a16:creationId xmlns:a16="http://schemas.microsoft.com/office/drawing/2014/main" id="{67DCAA18-293B-435E-B5FF-EAB0CB836611}"/>
                </a:ext>
              </a:extLst>
            </p:cNvPr>
            <p:cNvCxnSpPr/>
            <p:nvPr/>
          </p:nvCxnSpPr>
          <p:spPr>
            <a:xfrm flipH="1">
              <a:off x="5791200" y="563433"/>
              <a:ext cx="481444"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A830684C-CF20-4BC1-AD4A-9EB0B47765B0}"/>
                </a:ext>
              </a:extLst>
            </p:cNvPr>
            <p:cNvSpPr txBox="1"/>
            <p:nvPr/>
          </p:nvSpPr>
          <p:spPr>
            <a:xfrm>
              <a:off x="6882243" y="792033"/>
              <a:ext cx="1309255" cy="381000"/>
            </a:xfrm>
            <a:prstGeom prst="rect">
              <a:avLst/>
            </a:prstGeom>
            <a:noFill/>
          </p:spPr>
          <p:txBody>
            <a:bodyPr wrap="square" rtlCol="0">
              <a:spAutoFit/>
            </a:bodyPr>
            <a:lstStyle/>
            <a:p>
              <a:r>
                <a:rPr lang="el-GR" dirty="0"/>
                <a:t>α</a:t>
              </a:r>
              <a:r>
                <a:rPr lang="en-US" dirty="0"/>
                <a:t>1-4</a:t>
              </a:r>
            </a:p>
          </p:txBody>
        </p:sp>
        <p:cxnSp>
          <p:nvCxnSpPr>
            <p:cNvPr id="15" name="Straight Arrow Connector 12">
              <a:extLst>
                <a:ext uri="{FF2B5EF4-FFF2-40B4-BE49-F238E27FC236}">
                  <a16:creationId xmlns:a16="http://schemas.microsoft.com/office/drawing/2014/main" id="{BE0F3400-A74D-454A-9ACF-A7ED661EB4DF}"/>
                </a:ext>
              </a:extLst>
            </p:cNvPr>
            <p:cNvCxnSpPr>
              <a:stCxn id="14" idx="1"/>
            </p:cNvCxnSpPr>
            <p:nvPr/>
          </p:nvCxnSpPr>
          <p:spPr>
            <a:xfrm flipH="1">
              <a:off x="6400800" y="982533"/>
              <a:ext cx="481443"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16" name="Afbeelding 15">
            <a:extLst>
              <a:ext uri="{FF2B5EF4-FFF2-40B4-BE49-F238E27FC236}">
                <a16:creationId xmlns:a16="http://schemas.microsoft.com/office/drawing/2014/main" id="{60B65705-D9F0-4032-B625-BCD388BEF25D}"/>
              </a:ext>
            </a:extLst>
          </p:cNvPr>
          <p:cNvPicPr>
            <a:picLocks noChangeAspect="1"/>
          </p:cNvPicPr>
          <p:nvPr/>
        </p:nvPicPr>
        <p:blipFill>
          <a:blip r:embed="rId3"/>
          <a:stretch>
            <a:fillRect/>
          </a:stretch>
        </p:blipFill>
        <p:spPr>
          <a:xfrm>
            <a:off x="4080950" y="4798253"/>
            <a:ext cx="3111665" cy="1384691"/>
          </a:xfrm>
          <a:prstGeom prst="rect">
            <a:avLst/>
          </a:prstGeom>
        </p:spPr>
      </p:pic>
      <p:sp>
        <p:nvSpPr>
          <p:cNvPr id="17" name="Rechthoek 16">
            <a:extLst>
              <a:ext uri="{FF2B5EF4-FFF2-40B4-BE49-F238E27FC236}">
                <a16:creationId xmlns:a16="http://schemas.microsoft.com/office/drawing/2014/main" id="{3BABD6BD-7A80-419A-8477-9AD2F780C757}"/>
              </a:ext>
            </a:extLst>
          </p:cNvPr>
          <p:cNvSpPr/>
          <p:nvPr/>
        </p:nvSpPr>
        <p:spPr>
          <a:xfrm>
            <a:off x="4260550" y="4309470"/>
            <a:ext cx="2606932" cy="369332"/>
          </a:xfrm>
          <a:prstGeom prst="rect">
            <a:avLst/>
          </a:prstGeom>
        </p:spPr>
        <p:txBody>
          <a:bodyPr wrap="none">
            <a:spAutoFit/>
          </a:bodyPr>
          <a:lstStyle/>
          <a:p>
            <a:r>
              <a:rPr lang="en-US" b="1" dirty="0"/>
              <a:t> +amylose (</a:t>
            </a:r>
            <a:r>
              <a:rPr lang="el-GR" b="1" dirty="0"/>
              <a:t>α</a:t>
            </a:r>
            <a:r>
              <a:rPr lang="nl-NL" b="1" dirty="0"/>
              <a:t>1-4 </a:t>
            </a:r>
            <a:r>
              <a:rPr lang="nl-NL" b="1" dirty="0" err="1"/>
              <a:t>linkages</a:t>
            </a:r>
            <a:r>
              <a:rPr lang="nl-NL" b="1" dirty="0"/>
              <a:t>)</a:t>
            </a:r>
            <a:endParaRPr lang="en-US" b="1" dirty="0"/>
          </a:p>
        </p:txBody>
      </p:sp>
      <p:pic>
        <p:nvPicPr>
          <p:cNvPr id="18" name="Afbeelding 17">
            <a:extLst>
              <a:ext uri="{FF2B5EF4-FFF2-40B4-BE49-F238E27FC236}">
                <a16:creationId xmlns:a16="http://schemas.microsoft.com/office/drawing/2014/main" id="{2BF7C934-5A6C-4E53-AA99-6F8BEC8E40BE}"/>
              </a:ext>
            </a:extLst>
          </p:cNvPr>
          <p:cNvPicPr>
            <a:picLocks noChangeAspect="1"/>
          </p:cNvPicPr>
          <p:nvPr/>
        </p:nvPicPr>
        <p:blipFill rotWithShape="1">
          <a:blip r:embed="rId4"/>
          <a:srcRect r="47747"/>
          <a:stretch/>
        </p:blipFill>
        <p:spPr>
          <a:xfrm>
            <a:off x="7670359" y="2102584"/>
            <a:ext cx="4295083" cy="4185493"/>
          </a:xfrm>
          <a:prstGeom prst="rect">
            <a:avLst/>
          </a:prstGeom>
        </p:spPr>
      </p:pic>
      <p:sp>
        <p:nvSpPr>
          <p:cNvPr id="19" name="Tekstvak 18">
            <a:extLst>
              <a:ext uri="{FF2B5EF4-FFF2-40B4-BE49-F238E27FC236}">
                <a16:creationId xmlns:a16="http://schemas.microsoft.com/office/drawing/2014/main" id="{3D838A85-4E4E-499A-BEB1-65A0424D4453}"/>
              </a:ext>
            </a:extLst>
          </p:cNvPr>
          <p:cNvSpPr txBox="1"/>
          <p:nvPr/>
        </p:nvSpPr>
        <p:spPr>
          <a:xfrm>
            <a:off x="8005944" y="6281442"/>
            <a:ext cx="3806455" cy="646331"/>
          </a:xfrm>
          <a:prstGeom prst="rect">
            <a:avLst/>
          </a:prstGeom>
          <a:noFill/>
        </p:spPr>
        <p:txBody>
          <a:bodyPr wrap="square" rtlCol="0">
            <a:spAutoFit/>
          </a:bodyPr>
          <a:lstStyle/>
          <a:p>
            <a:r>
              <a:rPr lang="nl-NL" dirty="0"/>
              <a:t>Mega/</a:t>
            </a:r>
            <a:r>
              <a:rPr lang="nl-NL" dirty="0" err="1"/>
              <a:t>starch-plates</a:t>
            </a:r>
            <a:r>
              <a:rPr lang="nl-NL" dirty="0"/>
              <a:t> + iodine, </a:t>
            </a:r>
            <a:r>
              <a:rPr lang="nl-NL" dirty="0" err="1"/>
              <a:t>visualizing</a:t>
            </a:r>
            <a:r>
              <a:rPr lang="nl-NL" dirty="0"/>
              <a:t> </a:t>
            </a:r>
            <a:r>
              <a:rPr lang="nl-NL" dirty="0" err="1"/>
              <a:t>starch</a:t>
            </a:r>
            <a:r>
              <a:rPr lang="nl-NL" dirty="0"/>
              <a:t> clearance zones</a:t>
            </a:r>
          </a:p>
        </p:txBody>
      </p:sp>
      <p:pic>
        <p:nvPicPr>
          <p:cNvPr id="20" name="Afbeelding 19">
            <a:extLst>
              <a:ext uri="{FF2B5EF4-FFF2-40B4-BE49-F238E27FC236}">
                <a16:creationId xmlns:a16="http://schemas.microsoft.com/office/drawing/2014/main" id="{E0502DC6-0D2C-4EDD-A3A2-F07BADBE80EB}"/>
              </a:ext>
            </a:extLst>
          </p:cNvPr>
          <p:cNvPicPr>
            <a:picLocks noChangeAspect="1"/>
          </p:cNvPicPr>
          <p:nvPr/>
        </p:nvPicPr>
        <p:blipFill>
          <a:blip r:embed="rId5"/>
          <a:stretch>
            <a:fillRect/>
          </a:stretch>
        </p:blipFill>
        <p:spPr>
          <a:xfrm>
            <a:off x="8400506" y="85556"/>
            <a:ext cx="2606932" cy="1949406"/>
          </a:xfrm>
          <a:prstGeom prst="rect">
            <a:avLst/>
          </a:prstGeom>
        </p:spPr>
      </p:pic>
    </p:spTree>
    <p:extLst>
      <p:ext uri="{BB962C8B-B14F-4D97-AF65-F5344CB8AC3E}">
        <p14:creationId xmlns:p14="http://schemas.microsoft.com/office/powerpoint/2010/main" val="18372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8477C42C-51F4-4A30-9ACF-77254C41C2FD}"/>
              </a:ext>
            </a:extLst>
          </p:cNvPr>
          <p:cNvSpPr txBox="1">
            <a:spLocks/>
          </p:cNvSpPr>
          <p:nvPr/>
        </p:nvSpPr>
        <p:spPr>
          <a:xfrm>
            <a:off x="280948" y="1468833"/>
            <a:ext cx="5427394" cy="347903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How do vaginal lactobacilli utilize glycogen?</a:t>
            </a:r>
          </a:p>
          <a:p>
            <a:pPr marL="0" indent="0">
              <a:buNone/>
            </a:pPr>
            <a:r>
              <a:rPr lang="en-US" sz="2400" b="1" dirty="0"/>
              <a:t>What is the origin and nature of </a:t>
            </a:r>
            <a:r>
              <a:rPr lang="en-US" sz="2400" b="1" i="1" dirty="0"/>
              <a:t>Lactobacillus crispatus </a:t>
            </a:r>
            <a:r>
              <a:rPr lang="en-US" sz="2400" b="1" dirty="0"/>
              <a:t>glycogen metabolism?</a:t>
            </a:r>
          </a:p>
          <a:p>
            <a:pPr marL="0" indent="0">
              <a:buNone/>
            </a:pPr>
            <a:r>
              <a:rPr lang="en-US" sz="2400" dirty="0"/>
              <a:t>Prof. Remco </a:t>
            </a:r>
            <a:r>
              <a:rPr lang="en-US" sz="2400" dirty="0" err="1"/>
              <a:t>Kort</a:t>
            </a:r>
            <a:r>
              <a:rPr lang="en-US" sz="2400" dirty="0"/>
              <a:t> (VU University): ~20 strains of </a:t>
            </a:r>
            <a:r>
              <a:rPr lang="en-US" sz="2400" i="1" dirty="0"/>
              <a:t>L. crispatus </a:t>
            </a:r>
            <a:r>
              <a:rPr lang="en-US" sz="2400" dirty="0"/>
              <a:t>strains isolated from women with and without BV at Public Health Service Amsterdam (GGD).</a:t>
            </a:r>
          </a:p>
        </p:txBody>
      </p:sp>
      <p:pic>
        <p:nvPicPr>
          <p:cNvPr id="47" name="Afbeelding 46">
            <a:extLst>
              <a:ext uri="{FF2B5EF4-FFF2-40B4-BE49-F238E27FC236}">
                <a16:creationId xmlns:a16="http://schemas.microsoft.com/office/drawing/2014/main" id="{0F522604-8894-4051-80FE-C10FA7D7D1D1}"/>
              </a:ext>
            </a:extLst>
          </p:cNvPr>
          <p:cNvPicPr>
            <a:picLocks noChangeAspect="1"/>
          </p:cNvPicPr>
          <p:nvPr/>
        </p:nvPicPr>
        <p:blipFill>
          <a:blip r:embed="rId2"/>
          <a:stretch>
            <a:fillRect/>
          </a:stretch>
        </p:blipFill>
        <p:spPr>
          <a:xfrm>
            <a:off x="6282312" y="189336"/>
            <a:ext cx="6210421" cy="6579017"/>
          </a:xfrm>
          <a:prstGeom prst="rect">
            <a:avLst/>
          </a:prstGeom>
        </p:spPr>
      </p:pic>
    </p:spTree>
    <p:extLst>
      <p:ext uri="{BB962C8B-B14F-4D97-AF65-F5344CB8AC3E}">
        <p14:creationId xmlns:p14="http://schemas.microsoft.com/office/powerpoint/2010/main" val="413575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FC64695-07A3-41E6-AC96-0ACDDF8FA954}"/>
              </a:ext>
            </a:extLst>
          </p:cNvPr>
          <p:cNvPicPr>
            <a:picLocks noChangeAspect="1"/>
          </p:cNvPicPr>
          <p:nvPr/>
        </p:nvPicPr>
        <p:blipFill>
          <a:blip r:embed="rId2"/>
          <a:stretch>
            <a:fillRect/>
          </a:stretch>
        </p:blipFill>
        <p:spPr>
          <a:xfrm>
            <a:off x="0" y="116135"/>
            <a:ext cx="5920820" cy="6272228"/>
          </a:xfrm>
          <a:prstGeom prst="rect">
            <a:avLst/>
          </a:prstGeom>
        </p:spPr>
      </p:pic>
      <p:grpSp>
        <p:nvGrpSpPr>
          <p:cNvPr id="36" name="Groep 35">
            <a:extLst>
              <a:ext uri="{FF2B5EF4-FFF2-40B4-BE49-F238E27FC236}">
                <a16:creationId xmlns:a16="http://schemas.microsoft.com/office/drawing/2014/main" id="{3DACD4C9-1341-4164-BB12-1C388932723A}"/>
              </a:ext>
            </a:extLst>
          </p:cNvPr>
          <p:cNvGrpSpPr/>
          <p:nvPr/>
        </p:nvGrpSpPr>
        <p:grpSpPr>
          <a:xfrm>
            <a:off x="5297176" y="2258567"/>
            <a:ext cx="2547759" cy="1325103"/>
            <a:chOff x="4964811" y="3278720"/>
            <a:chExt cx="2547759" cy="1325103"/>
          </a:xfrm>
        </p:grpSpPr>
        <p:pic>
          <p:nvPicPr>
            <p:cNvPr id="22" name="Picture 2">
              <a:extLst>
                <a:ext uri="{FF2B5EF4-FFF2-40B4-BE49-F238E27FC236}">
                  <a16:creationId xmlns:a16="http://schemas.microsoft.com/office/drawing/2014/main" id="{34247758-7EDA-4622-903D-89F813554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99" b="2501"/>
            <a:stretch/>
          </p:blipFill>
          <p:spPr bwMode="auto">
            <a:xfrm>
              <a:off x="5053891" y="3309410"/>
              <a:ext cx="2355787" cy="885122"/>
            </a:xfrm>
            <a:prstGeom prst="rect">
              <a:avLst/>
            </a:prstGeom>
            <a:solidFill>
              <a:schemeClr val="bg1"/>
            </a:solidFill>
            <a:ln>
              <a:noFill/>
            </a:ln>
            <a:effectLst/>
          </p:spPr>
        </p:pic>
        <p:sp>
          <p:nvSpPr>
            <p:cNvPr id="23" name="TextBox 17">
              <a:extLst>
                <a:ext uri="{FF2B5EF4-FFF2-40B4-BE49-F238E27FC236}">
                  <a16:creationId xmlns:a16="http://schemas.microsoft.com/office/drawing/2014/main" id="{D3C36D2B-351A-4811-BC95-F83529DA029E}"/>
                </a:ext>
              </a:extLst>
            </p:cNvPr>
            <p:cNvSpPr txBox="1"/>
            <p:nvPr/>
          </p:nvSpPr>
          <p:spPr>
            <a:xfrm>
              <a:off x="4964811" y="4292669"/>
              <a:ext cx="2547759" cy="276999"/>
            </a:xfrm>
            <a:prstGeom prst="rect">
              <a:avLst/>
            </a:prstGeom>
            <a:solidFill>
              <a:schemeClr val="bg1"/>
            </a:solidFill>
          </p:spPr>
          <p:txBody>
            <a:bodyPr wrap="square" rtlCol="0">
              <a:spAutoFit/>
            </a:bodyPr>
            <a:lstStyle/>
            <a:p>
              <a:pPr algn="ctr"/>
              <a:r>
                <a:rPr lang="en-US" sz="1200" b="1" dirty="0"/>
                <a:t>Glycogen debranching enzyme (GDE)</a:t>
              </a:r>
            </a:p>
          </p:txBody>
        </p:sp>
        <p:sp>
          <p:nvSpPr>
            <p:cNvPr id="24" name="Rectangle 18">
              <a:extLst>
                <a:ext uri="{FF2B5EF4-FFF2-40B4-BE49-F238E27FC236}">
                  <a16:creationId xmlns:a16="http://schemas.microsoft.com/office/drawing/2014/main" id="{E784F39A-D50B-485D-8E3D-2AC6A3D1D131}"/>
                </a:ext>
              </a:extLst>
            </p:cNvPr>
            <p:cNvSpPr/>
            <p:nvPr/>
          </p:nvSpPr>
          <p:spPr>
            <a:xfrm>
              <a:off x="5053892" y="3278720"/>
              <a:ext cx="2355787" cy="1325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ep 37">
            <a:extLst>
              <a:ext uri="{FF2B5EF4-FFF2-40B4-BE49-F238E27FC236}">
                <a16:creationId xmlns:a16="http://schemas.microsoft.com/office/drawing/2014/main" id="{39529CDE-59C3-4420-B9E1-B282012BF88C}"/>
              </a:ext>
            </a:extLst>
          </p:cNvPr>
          <p:cNvGrpSpPr/>
          <p:nvPr/>
        </p:nvGrpSpPr>
        <p:grpSpPr>
          <a:xfrm>
            <a:off x="6432377" y="770052"/>
            <a:ext cx="1309666" cy="1325102"/>
            <a:chOff x="9464720" y="3304370"/>
            <a:chExt cx="1309666" cy="1325102"/>
          </a:xfrm>
        </p:grpSpPr>
        <p:pic>
          <p:nvPicPr>
            <p:cNvPr id="19" name="Picture 3">
              <a:extLst>
                <a:ext uri="{FF2B5EF4-FFF2-40B4-BE49-F238E27FC236}">
                  <a16:creationId xmlns:a16="http://schemas.microsoft.com/office/drawing/2014/main" id="{71FAF2B9-2189-4415-9361-1B6367E04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 r="50467"/>
            <a:stretch/>
          </p:blipFill>
          <p:spPr bwMode="auto">
            <a:xfrm>
              <a:off x="9589243" y="3492489"/>
              <a:ext cx="994004" cy="755873"/>
            </a:xfrm>
            <a:prstGeom prst="rect">
              <a:avLst/>
            </a:prstGeom>
            <a:solidFill>
              <a:schemeClr val="bg1"/>
            </a:solidFill>
            <a:ln>
              <a:noFill/>
            </a:ln>
            <a:effectLst/>
          </p:spPr>
        </p:pic>
        <p:sp>
          <p:nvSpPr>
            <p:cNvPr id="20" name="TextBox 14">
              <a:extLst>
                <a:ext uri="{FF2B5EF4-FFF2-40B4-BE49-F238E27FC236}">
                  <a16:creationId xmlns:a16="http://schemas.microsoft.com/office/drawing/2014/main" id="{E1B626B7-746C-461D-89AF-B0EBAB7282AE}"/>
                </a:ext>
              </a:extLst>
            </p:cNvPr>
            <p:cNvSpPr txBox="1"/>
            <p:nvPr/>
          </p:nvSpPr>
          <p:spPr>
            <a:xfrm>
              <a:off x="9464720" y="4331652"/>
              <a:ext cx="1309666" cy="276999"/>
            </a:xfrm>
            <a:prstGeom prst="rect">
              <a:avLst/>
            </a:prstGeom>
            <a:solidFill>
              <a:schemeClr val="bg1"/>
            </a:solidFill>
          </p:spPr>
          <p:txBody>
            <a:bodyPr wrap="square" rtlCol="0">
              <a:spAutoFit/>
            </a:bodyPr>
            <a:lstStyle/>
            <a:p>
              <a:r>
                <a:rPr lang="en-US" sz="1200" b="1" dirty="0" err="1"/>
                <a:t>Gluco</a:t>
              </a:r>
              <a:r>
                <a:rPr lang="en-US" sz="1200" b="1" dirty="0"/>
                <a:t>-amylase</a:t>
              </a:r>
            </a:p>
          </p:txBody>
        </p:sp>
        <p:sp>
          <p:nvSpPr>
            <p:cNvPr id="25" name="Rectangle 19">
              <a:extLst>
                <a:ext uri="{FF2B5EF4-FFF2-40B4-BE49-F238E27FC236}">
                  <a16:creationId xmlns:a16="http://schemas.microsoft.com/office/drawing/2014/main" id="{5C6AFD33-D0E4-4C4E-A1AC-63DFC1432659}"/>
                </a:ext>
              </a:extLst>
            </p:cNvPr>
            <p:cNvSpPr/>
            <p:nvPr/>
          </p:nvSpPr>
          <p:spPr>
            <a:xfrm>
              <a:off x="9485474" y="3304370"/>
              <a:ext cx="1245227" cy="132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ep 38">
            <a:extLst>
              <a:ext uri="{FF2B5EF4-FFF2-40B4-BE49-F238E27FC236}">
                <a16:creationId xmlns:a16="http://schemas.microsoft.com/office/drawing/2014/main" id="{3DFA5AE8-EF02-46E3-982C-7E6F0D356B1D}"/>
              </a:ext>
            </a:extLst>
          </p:cNvPr>
          <p:cNvGrpSpPr/>
          <p:nvPr/>
        </p:nvGrpSpPr>
        <p:grpSpPr>
          <a:xfrm>
            <a:off x="7938241" y="790873"/>
            <a:ext cx="1044230" cy="1325102"/>
            <a:chOff x="10970584" y="3325191"/>
            <a:chExt cx="1044230" cy="1325102"/>
          </a:xfrm>
        </p:grpSpPr>
        <p:pic>
          <p:nvPicPr>
            <p:cNvPr id="17" name="Picture 3">
              <a:extLst>
                <a:ext uri="{FF2B5EF4-FFF2-40B4-BE49-F238E27FC236}">
                  <a16:creationId xmlns:a16="http://schemas.microsoft.com/office/drawing/2014/main" id="{EE43117D-6BA7-4329-84A0-06FBE2A243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04" r="-832"/>
            <a:stretch/>
          </p:blipFill>
          <p:spPr bwMode="auto">
            <a:xfrm>
              <a:off x="11014269" y="3513310"/>
              <a:ext cx="1000545" cy="760847"/>
            </a:xfrm>
            <a:prstGeom prst="rect">
              <a:avLst/>
            </a:prstGeom>
            <a:solidFill>
              <a:schemeClr val="bg1"/>
            </a:solidFill>
            <a:ln>
              <a:noFill/>
            </a:ln>
            <a:effectLst/>
          </p:spPr>
        </p:pic>
        <p:sp>
          <p:nvSpPr>
            <p:cNvPr id="18" name="TextBox 12">
              <a:extLst>
                <a:ext uri="{FF2B5EF4-FFF2-40B4-BE49-F238E27FC236}">
                  <a16:creationId xmlns:a16="http://schemas.microsoft.com/office/drawing/2014/main" id="{80145DCE-D709-41A6-9807-03DFA494FF1D}"/>
                </a:ext>
              </a:extLst>
            </p:cNvPr>
            <p:cNvSpPr txBox="1"/>
            <p:nvPr/>
          </p:nvSpPr>
          <p:spPr>
            <a:xfrm>
              <a:off x="11043573" y="4352474"/>
              <a:ext cx="941935" cy="276999"/>
            </a:xfrm>
            <a:prstGeom prst="rect">
              <a:avLst/>
            </a:prstGeom>
            <a:solidFill>
              <a:schemeClr val="bg1"/>
            </a:solidFill>
          </p:spPr>
          <p:txBody>
            <a:bodyPr wrap="square" rtlCol="0">
              <a:spAutoFit/>
            </a:bodyPr>
            <a:lstStyle/>
            <a:p>
              <a:r>
                <a:rPr lang="el-GR" sz="1200" b="1" dirty="0"/>
                <a:t>α</a:t>
              </a:r>
              <a:r>
                <a:rPr lang="en-US" sz="1200" b="1" dirty="0"/>
                <a:t>-amylase</a:t>
              </a:r>
            </a:p>
          </p:txBody>
        </p:sp>
        <p:sp>
          <p:nvSpPr>
            <p:cNvPr id="26" name="Rectangle 20">
              <a:extLst>
                <a:ext uri="{FF2B5EF4-FFF2-40B4-BE49-F238E27FC236}">
                  <a16:creationId xmlns:a16="http://schemas.microsoft.com/office/drawing/2014/main" id="{05F1DBBF-A907-42F2-A384-2637C8285AEE}"/>
                </a:ext>
              </a:extLst>
            </p:cNvPr>
            <p:cNvSpPr/>
            <p:nvPr/>
          </p:nvSpPr>
          <p:spPr>
            <a:xfrm>
              <a:off x="10970584" y="3325191"/>
              <a:ext cx="1044230" cy="1325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ep 36">
            <a:extLst>
              <a:ext uri="{FF2B5EF4-FFF2-40B4-BE49-F238E27FC236}">
                <a16:creationId xmlns:a16="http://schemas.microsoft.com/office/drawing/2014/main" id="{D4CC69D7-557F-4534-932F-5DFCF003B88A}"/>
              </a:ext>
            </a:extLst>
          </p:cNvPr>
          <p:cNvGrpSpPr/>
          <p:nvPr/>
        </p:nvGrpSpPr>
        <p:grpSpPr>
          <a:xfrm>
            <a:off x="7813527" y="2258567"/>
            <a:ext cx="1462909" cy="1325103"/>
            <a:chOff x="7822080" y="3307480"/>
            <a:chExt cx="1462909" cy="1325103"/>
          </a:xfrm>
        </p:grpSpPr>
        <p:sp>
          <p:nvSpPr>
            <p:cNvPr id="27" name="Rectangle 21">
              <a:extLst>
                <a:ext uri="{FF2B5EF4-FFF2-40B4-BE49-F238E27FC236}">
                  <a16:creationId xmlns:a16="http://schemas.microsoft.com/office/drawing/2014/main" id="{AF70AB56-103E-487D-A931-D688EE771635}"/>
                </a:ext>
              </a:extLst>
            </p:cNvPr>
            <p:cNvSpPr/>
            <p:nvPr/>
          </p:nvSpPr>
          <p:spPr>
            <a:xfrm>
              <a:off x="7822080" y="3307480"/>
              <a:ext cx="1462909" cy="13251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2">
              <a:extLst>
                <a:ext uri="{FF2B5EF4-FFF2-40B4-BE49-F238E27FC236}">
                  <a16:creationId xmlns:a16="http://schemas.microsoft.com/office/drawing/2014/main" id="{ED72B94E-268A-4D6C-B65E-012C2FA220D0}"/>
                </a:ext>
              </a:extLst>
            </p:cNvPr>
            <p:cNvSpPr txBox="1"/>
            <p:nvPr/>
          </p:nvSpPr>
          <p:spPr>
            <a:xfrm>
              <a:off x="7888322" y="4334763"/>
              <a:ext cx="1309666" cy="276999"/>
            </a:xfrm>
            <a:prstGeom prst="rect">
              <a:avLst/>
            </a:prstGeom>
            <a:noFill/>
          </p:spPr>
          <p:txBody>
            <a:bodyPr wrap="square" rtlCol="0">
              <a:spAutoFit/>
            </a:bodyPr>
            <a:lstStyle/>
            <a:p>
              <a:r>
                <a:rPr lang="en-US" sz="1200" b="1" dirty="0" err="1"/>
                <a:t>pullulanase</a:t>
              </a:r>
              <a:endParaRPr lang="en-US" sz="1200" b="1" dirty="0"/>
            </a:p>
          </p:txBody>
        </p:sp>
        <p:pic>
          <p:nvPicPr>
            <p:cNvPr id="29" name="Picture 4">
              <a:extLst>
                <a:ext uri="{FF2B5EF4-FFF2-40B4-BE49-F238E27FC236}">
                  <a16:creationId xmlns:a16="http://schemas.microsoft.com/office/drawing/2014/main" id="{25CA06DD-7F64-43DB-BA5D-D6E3EA51A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23" y="3360423"/>
              <a:ext cx="957268" cy="998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54C21D6F-F314-409B-A79E-83E8B5F824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917" t="51589" r="33397" b="23931"/>
            <a:stretch/>
          </p:blipFill>
          <p:spPr bwMode="auto">
            <a:xfrm rot="13575795">
              <a:off x="8363583" y="4092215"/>
              <a:ext cx="207294" cy="235877"/>
            </a:xfrm>
            <a:prstGeom prst="rect">
              <a:avLst/>
            </a:prstGeom>
            <a:solidFill>
              <a:schemeClr val="bg1"/>
            </a:solidFill>
            <a:ln>
              <a:noFill/>
            </a:ln>
            <a:effectLst/>
          </p:spPr>
        </p:pic>
        <p:pic>
          <p:nvPicPr>
            <p:cNvPr id="31" name="Picture 2">
              <a:extLst>
                <a:ext uri="{FF2B5EF4-FFF2-40B4-BE49-F238E27FC236}">
                  <a16:creationId xmlns:a16="http://schemas.microsoft.com/office/drawing/2014/main" id="{5DECB36C-A5ED-4D4D-BE15-C9FB7C1874E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917" t="51589" r="33397" b="23931"/>
            <a:stretch/>
          </p:blipFill>
          <p:spPr bwMode="auto">
            <a:xfrm rot="19613100">
              <a:off x="8427708" y="3655477"/>
              <a:ext cx="227512" cy="199942"/>
            </a:xfrm>
            <a:prstGeom prst="rect">
              <a:avLst/>
            </a:prstGeom>
            <a:solidFill>
              <a:schemeClr val="bg1"/>
            </a:solidFill>
            <a:ln>
              <a:noFill/>
            </a:ln>
            <a:effectLst/>
          </p:spPr>
        </p:pic>
      </p:grpSp>
      <p:sp>
        <p:nvSpPr>
          <p:cNvPr id="35" name="Rechthoek 34">
            <a:extLst>
              <a:ext uri="{FF2B5EF4-FFF2-40B4-BE49-F238E27FC236}">
                <a16:creationId xmlns:a16="http://schemas.microsoft.com/office/drawing/2014/main" id="{DF1147C8-B946-4B47-AAE2-E63F2D5A9E7E}"/>
              </a:ext>
            </a:extLst>
          </p:cNvPr>
          <p:cNvSpPr/>
          <p:nvPr/>
        </p:nvSpPr>
        <p:spPr>
          <a:xfrm>
            <a:off x="6036188" y="4843514"/>
            <a:ext cx="5293238" cy="646331"/>
          </a:xfrm>
          <a:prstGeom prst="rect">
            <a:avLst/>
          </a:prstGeom>
        </p:spPr>
        <p:txBody>
          <a:bodyPr wrap="square">
            <a:spAutoFit/>
          </a:bodyPr>
          <a:lstStyle/>
          <a:p>
            <a:r>
              <a:rPr lang="nl-NL" dirty="0" err="1"/>
              <a:t>Variations</a:t>
            </a:r>
            <a:r>
              <a:rPr lang="nl-NL" dirty="0"/>
              <a:t> in N-terminal </a:t>
            </a:r>
            <a:r>
              <a:rPr lang="nl-NL" dirty="0" err="1"/>
              <a:t>signal</a:t>
            </a:r>
            <a:r>
              <a:rPr lang="nl-NL" dirty="0"/>
              <a:t> peptide </a:t>
            </a:r>
            <a:r>
              <a:rPr lang="nl-NL" dirty="0" err="1"/>
              <a:t>correspond</a:t>
            </a:r>
            <a:r>
              <a:rPr lang="nl-NL" dirty="0"/>
              <a:t> </a:t>
            </a:r>
            <a:r>
              <a:rPr lang="nl-NL" dirty="0" err="1"/>
              <a:t>with</a:t>
            </a:r>
            <a:r>
              <a:rPr lang="nl-NL" dirty="0"/>
              <a:t> </a:t>
            </a:r>
            <a:r>
              <a:rPr lang="nl-NL" dirty="0" err="1"/>
              <a:t>ability</a:t>
            </a:r>
            <a:r>
              <a:rPr lang="nl-NL" dirty="0"/>
              <a:t> </a:t>
            </a:r>
            <a:r>
              <a:rPr lang="nl-NL" dirty="0" err="1"/>
              <a:t>to</a:t>
            </a:r>
            <a:r>
              <a:rPr lang="nl-NL" dirty="0"/>
              <a:t> </a:t>
            </a:r>
            <a:r>
              <a:rPr lang="nl-NL" dirty="0" err="1"/>
              <a:t>grow</a:t>
            </a:r>
            <a:r>
              <a:rPr lang="nl-NL" dirty="0"/>
              <a:t> on </a:t>
            </a:r>
            <a:r>
              <a:rPr lang="nl-NL" dirty="0" err="1"/>
              <a:t>glycogen</a:t>
            </a:r>
            <a:r>
              <a:rPr lang="nl-NL" dirty="0"/>
              <a:t>.</a:t>
            </a:r>
          </a:p>
        </p:txBody>
      </p:sp>
      <p:pic>
        <p:nvPicPr>
          <p:cNvPr id="40" name="Afbeelding 39">
            <a:extLst>
              <a:ext uri="{FF2B5EF4-FFF2-40B4-BE49-F238E27FC236}">
                <a16:creationId xmlns:a16="http://schemas.microsoft.com/office/drawing/2014/main" id="{1F143B56-E6BB-4F77-961C-5C319B66674C}"/>
              </a:ext>
            </a:extLst>
          </p:cNvPr>
          <p:cNvPicPr>
            <a:picLocks noChangeAspect="1"/>
          </p:cNvPicPr>
          <p:nvPr/>
        </p:nvPicPr>
        <p:blipFill rotWithShape="1">
          <a:blip r:embed="rId8">
            <a:extLst>
              <a:ext uri="{28A0092B-C50C-407E-A947-70E740481C1C}">
                <a14:useLocalDpi xmlns:a14="http://schemas.microsoft.com/office/drawing/2010/main" val="0"/>
              </a:ext>
            </a:extLst>
          </a:blip>
          <a:srcRect r="1182" b="-4603"/>
          <a:stretch/>
        </p:blipFill>
        <p:spPr>
          <a:xfrm>
            <a:off x="5419034" y="3849806"/>
            <a:ext cx="6117717" cy="766148"/>
          </a:xfrm>
          <a:prstGeom prst="rect">
            <a:avLst/>
          </a:prstGeom>
        </p:spPr>
      </p:pic>
      <p:sp>
        <p:nvSpPr>
          <p:cNvPr id="54" name="Vermenigvuldigingsteken 53">
            <a:extLst>
              <a:ext uri="{FF2B5EF4-FFF2-40B4-BE49-F238E27FC236}">
                <a16:creationId xmlns:a16="http://schemas.microsoft.com/office/drawing/2014/main" id="{2DD22300-90BE-4E10-BDC9-C476B27F6090}"/>
              </a:ext>
            </a:extLst>
          </p:cNvPr>
          <p:cNvSpPr/>
          <p:nvPr/>
        </p:nvSpPr>
        <p:spPr>
          <a:xfrm>
            <a:off x="6846226" y="1654386"/>
            <a:ext cx="459036" cy="537882"/>
          </a:xfrm>
          <a:prstGeom prst="mathMultiply">
            <a:avLst>
              <a:gd name="adj1" fmla="val 157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Tekstvak 54">
            <a:extLst>
              <a:ext uri="{FF2B5EF4-FFF2-40B4-BE49-F238E27FC236}">
                <a16:creationId xmlns:a16="http://schemas.microsoft.com/office/drawing/2014/main" id="{6B978D1C-F7ED-4FE5-83EE-F39BE2038F24}"/>
              </a:ext>
            </a:extLst>
          </p:cNvPr>
          <p:cNvSpPr txBox="1"/>
          <p:nvPr/>
        </p:nvSpPr>
        <p:spPr>
          <a:xfrm>
            <a:off x="9351912" y="1268915"/>
            <a:ext cx="2840088" cy="646331"/>
          </a:xfrm>
          <a:prstGeom prst="rect">
            <a:avLst/>
          </a:prstGeom>
          <a:noFill/>
        </p:spPr>
        <p:txBody>
          <a:bodyPr wrap="square" rtlCol="0">
            <a:spAutoFit/>
          </a:bodyPr>
          <a:lstStyle/>
          <a:p>
            <a:r>
              <a:rPr lang="nl-NL" dirty="0"/>
              <a:t>Gene absent in </a:t>
            </a:r>
            <a:r>
              <a:rPr lang="nl-NL" i="1" dirty="0"/>
              <a:t>L. crispatus</a:t>
            </a:r>
          </a:p>
          <a:p>
            <a:r>
              <a:rPr lang="nl-NL" dirty="0"/>
              <a:t>(present in </a:t>
            </a:r>
            <a:r>
              <a:rPr lang="nl-NL" i="1" dirty="0"/>
              <a:t>G. vaginalis</a:t>
            </a:r>
            <a:r>
              <a:rPr lang="nl-NL" dirty="0"/>
              <a:t>)</a:t>
            </a:r>
          </a:p>
        </p:txBody>
      </p:sp>
      <p:sp>
        <p:nvSpPr>
          <p:cNvPr id="56" name="Vermenigvuldigingsteken 55">
            <a:extLst>
              <a:ext uri="{FF2B5EF4-FFF2-40B4-BE49-F238E27FC236}">
                <a16:creationId xmlns:a16="http://schemas.microsoft.com/office/drawing/2014/main" id="{A9B4DB1B-55CB-4A43-A1E3-4320271C44D5}"/>
              </a:ext>
            </a:extLst>
          </p:cNvPr>
          <p:cNvSpPr/>
          <p:nvPr/>
        </p:nvSpPr>
        <p:spPr>
          <a:xfrm>
            <a:off x="8223833" y="1654386"/>
            <a:ext cx="459036" cy="537882"/>
          </a:xfrm>
          <a:prstGeom prst="mathMultiply">
            <a:avLst>
              <a:gd name="adj1" fmla="val 157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Rechthoek 57">
            <a:extLst>
              <a:ext uri="{FF2B5EF4-FFF2-40B4-BE49-F238E27FC236}">
                <a16:creationId xmlns:a16="http://schemas.microsoft.com/office/drawing/2014/main" id="{720195A8-3480-441A-9937-6FDABA58BFF5}"/>
              </a:ext>
            </a:extLst>
          </p:cNvPr>
          <p:cNvSpPr/>
          <p:nvPr/>
        </p:nvSpPr>
        <p:spPr>
          <a:xfrm>
            <a:off x="9452637" y="2218524"/>
            <a:ext cx="2776210" cy="1477328"/>
          </a:xfrm>
          <a:prstGeom prst="rect">
            <a:avLst/>
          </a:prstGeom>
        </p:spPr>
        <p:txBody>
          <a:bodyPr wrap="square">
            <a:spAutoFit/>
          </a:bodyPr>
          <a:lstStyle/>
          <a:p>
            <a:r>
              <a:rPr lang="nl-NL" dirty="0"/>
              <a:t>Type 1 </a:t>
            </a:r>
            <a:r>
              <a:rPr lang="nl-NL" dirty="0" err="1"/>
              <a:t>pullulanase</a:t>
            </a:r>
            <a:r>
              <a:rPr lang="nl-NL" dirty="0"/>
              <a:t> gene </a:t>
            </a:r>
            <a:r>
              <a:rPr lang="nl-NL" dirty="0" err="1"/>
              <a:t>with</a:t>
            </a:r>
            <a:r>
              <a:rPr lang="nl-NL" dirty="0"/>
              <a:t> </a:t>
            </a:r>
            <a:r>
              <a:rPr lang="nl-NL" dirty="0" err="1"/>
              <a:t>similarities</a:t>
            </a:r>
            <a:r>
              <a:rPr lang="nl-NL" dirty="0"/>
              <a:t> </a:t>
            </a:r>
            <a:r>
              <a:rPr lang="nl-NL" dirty="0" err="1"/>
              <a:t>to</a:t>
            </a:r>
            <a:r>
              <a:rPr lang="nl-NL" dirty="0"/>
              <a:t>:</a:t>
            </a:r>
          </a:p>
          <a:p>
            <a:r>
              <a:rPr lang="nl-NL" dirty="0"/>
              <a:t>-GDE of </a:t>
            </a:r>
            <a:r>
              <a:rPr lang="nl-NL" i="1" dirty="0"/>
              <a:t>E. coli </a:t>
            </a:r>
            <a:r>
              <a:rPr lang="nl-NL" dirty="0"/>
              <a:t>(</a:t>
            </a:r>
            <a:r>
              <a:rPr lang="nl-NL" dirty="0" err="1"/>
              <a:t>AmyX</a:t>
            </a:r>
            <a:r>
              <a:rPr lang="nl-NL" dirty="0"/>
              <a:t>)</a:t>
            </a:r>
          </a:p>
          <a:p>
            <a:r>
              <a:rPr lang="nl-NL" dirty="0"/>
              <a:t>-Type 1 </a:t>
            </a:r>
            <a:r>
              <a:rPr lang="nl-NL" dirty="0" err="1"/>
              <a:t>pullulanase</a:t>
            </a:r>
            <a:r>
              <a:rPr lang="nl-NL" dirty="0"/>
              <a:t> </a:t>
            </a:r>
          </a:p>
          <a:p>
            <a:r>
              <a:rPr lang="nl-NL" i="1" dirty="0"/>
              <a:t>L. </a:t>
            </a:r>
            <a:r>
              <a:rPr lang="nl-NL" i="1" dirty="0" err="1"/>
              <a:t>acidophilus</a:t>
            </a:r>
            <a:endParaRPr lang="nl-NL" dirty="0"/>
          </a:p>
        </p:txBody>
      </p:sp>
      <p:grpSp>
        <p:nvGrpSpPr>
          <p:cNvPr id="2" name="Groep 1">
            <a:extLst>
              <a:ext uri="{FF2B5EF4-FFF2-40B4-BE49-F238E27FC236}">
                <a16:creationId xmlns:a16="http://schemas.microsoft.com/office/drawing/2014/main" id="{CDF8510F-4F9C-4426-91A4-F4C05C493420}"/>
              </a:ext>
            </a:extLst>
          </p:cNvPr>
          <p:cNvGrpSpPr/>
          <p:nvPr/>
        </p:nvGrpSpPr>
        <p:grpSpPr>
          <a:xfrm>
            <a:off x="3107088" y="41090"/>
            <a:ext cx="9475694" cy="6266577"/>
            <a:chOff x="2716306" y="537934"/>
            <a:chExt cx="9475694" cy="6266577"/>
          </a:xfrm>
        </p:grpSpPr>
        <p:sp>
          <p:nvSpPr>
            <p:cNvPr id="60" name="Rechthoek 59">
              <a:extLst>
                <a:ext uri="{FF2B5EF4-FFF2-40B4-BE49-F238E27FC236}">
                  <a16:creationId xmlns:a16="http://schemas.microsoft.com/office/drawing/2014/main" id="{71AE7561-2D01-42E8-BA8F-7A301962198E}"/>
                </a:ext>
              </a:extLst>
            </p:cNvPr>
            <p:cNvSpPr/>
            <p:nvPr/>
          </p:nvSpPr>
          <p:spPr>
            <a:xfrm>
              <a:off x="5594171" y="537934"/>
              <a:ext cx="6579668" cy="62665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2" name="Afbeelding 41">
              <a:extLst>
                <a:ext uri="{FF2B5EF4-FFF2-40B4-BE49-F238E27FC236}">
                  <a16:creationId xmlns:a16="http://schemas.microsoft.com/office/drawing/2014/main" id="{75C26C7B-1E17-496F-A7CD-639F95077655}"/>
                </a:ext>
              </a:extLst>
            </p:cNvPr>
            <p:cNvPicPr>
              <a:picLocks noChangeAspect="1"/>
            </p:cNvPicPr>
            <p:nvPr/>
          </p:nvPicPr>
          <p:blipFill rotWithShape="1">
            <a:blip r:embed="rId9"/>
            <a:srcRect l="16568" t="16090" r="18930" b="11746"/>
            <a:stretch/>
          </p:blipFill>
          <p:spPr>
            <a:xfrm>
              <a:off x="4942154" y="684165"/>
              <a:ext cx="7249846" cy="5407325"/>
            </a:xfrm>
            <a:prstGeom prst="rect">
              <a:avLst/>
            </a:prstGeom>
          </p:spPr>
        </p:pic>
        <p:grpSp>
          <p:nvGrpSpPr>
            <p:cNvPr id="64" name="Groep 63">
              <a:extLst>
                <a:ext uri="{FF2B5EF4-FFF2-40B4-BE49-F238E27FC236}">
                  <a16:creationId xmlns:a16="http://schemas.microsoft.com/office/drawing/2014/main" id="{212BC6B2-DEEB-4290-B40A-D11FC8863B42}"/>
                </a:ext>
              </a:extLst>
            </p:cNvPr>
            <p:cNvGrpSpPr/>
            <p:nvPr/>
          </p:nvGrpSpPr>
          <p:grpSpPr>
            <a:xfrm>
              <a:off x="2716306" y="937617"/>
              <a:ext cx="6302962" cy="1344566"/>
              <a:chOff x="2776830" y="816550"/>
              <a:chExt cx="6302962" cy="1344566"/>
            </a:xfrm>
          </p:grpSpPr>
          <p:sp>
            <p:nvSpPr>
              <p:cNvPr id="43" name="Ovaal 42">
                <a:extLst>
                  <a:ext uri="{FF2B5EF4-FFF2-40B4-BE49-F238E27FC236}">
                    <a16:creationId xmlns:a16="http://schemas.microsoft.com/office/drawing/2014/main" id="{48216FD4-D383-4BE1-A15C-DCF055750206}"/>
                  </a:ext>
                </a:extLst>
              </p:cNvPr>
              <p:cNvSpPr/>
              <p:nvPr/>
            </p:nvSpPr>
            <p:spPr>
              <a:xfrm>
                <a:off x="8401403" y="1558066"/>
                <a:ext cx="678389" cy="603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5" name="Rechte verbindingslijn met pijl 44">
                <a:extLst>
                  <a:ext uri="{FF2B5EF4-FFF2-40B4-BE49-F238E27FC236}">
                    <a16:creationId xmlns:a16="http://schemas.microsoft.com/office/drawing/2014/main" id="{C5802FFE-A7D2-4B82-893A-C56E80089D48}"/>
                  </a:ext>
                </a:extLst>
              </p:cNvPr>
              <p:cNvCxnSpPr>
                <a:cxnSpLocks/>
              </p:cNvCxnSpPr>
              <p:nvPr/>
            </p:nvCxnSpPr>
            <p:spPr>
              <a:xfrm>
                <a:off x="2792667" y="1818630"/>
                <a:ext cx="5531505" cy="139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BA8AA09D-1737-44EA-B81E-5C9A00D73AFA}"/>
                  </a:ext>
                </a:extLst>
              </p:cNvPr>
              <p:cNvCxnSpPr>
                <a:cxnSpLocks/>
              </p:cNvCxnSpPr>
              <p:nvPr/>
            </p:nvCxnSpPr>
            <p:spPr>
              <a:xfrm>
                <a:off x="3020934" y="1309963"/>
                <a:ext cx="20181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5D7D4FD1-2E40-4ADB-AB17-0F45FE7BF8C9}"/>
                  </a:ext>
                </a:extLst>
              </p:cNvPr>
              <p:cNvCxnSpPr>
                <a:cxnSpLocks/>
              </p:cNvCxnSpPr>
              <p:nvPr/>
            </p:nvCxnSpPr>
            <p:spPr>
              <a:xfrm>
                <a:off x="2776830" y="816550"/>
                <a:ext cx="2225848" cy="126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Rechthoek 58">
              <a:extLst>
                <a:ext uri="{FF2B5EF4-FFF2-40B4-BE49-F238E27FC236}">
                  <a16:creationId xmlns:a16="http://schemas.microsoft.com/office/drawing/2014/main" id="{9AA3358B-A527-4A1C-8A14-59EF9CF3C3CB}"/>
                </a:ext>
              </a:extLst>
            </p:cNvPr>
            <p:cNvSpPr/>
            <p:nvPr/>
          </p:nvSpPr>
          <p:spPr>
            <a:xfrm>
              <a:off x="4978533" y="2208825"/>
              <a:ext cx="426225" cy="3667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62" name="Rechte verbindingslijn 61">
            <a:extLst>
              <a:ext uri="{FF2B5EF4-FFF2-40B4-BE49-F238E27FC236}">
                <a16:creationId xmlns:a16="http://schemas.microsoft.com/office/drawing/2014/main" id="{D085D641-588B-4575-A7E7-504D8E8BF226}"/>
              </a:ext>
            </a:extLst>
          </p:cNvPr>
          <p:cNvCxnSpPr/>
          <p:nvPr/>
        </p:nvCxnSpPr>
        <p:spPr>
          <a:xfrm>
            <a:off x="636797" y="1736508"/>
            <a:ext cx="9684308"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echthoek 40">
            <a:extLst>
              <a:ext uri="{FF2B5EF4-FFF2-40B4-BE49-F238E27FC236}">
                <a16:creationId xmlns:a16="http://schemas.microsoft.com/office/drawing/2014/main" id="{31CD9B2A-22F6-4C76-B532-F43FD1CBF15B}"/>
              </a:ext>
            </a:extLst>
          </p:cNvPr>
          <p:cNvSpPr/>
          <p:nvPr/>
        </p:nvSpPr>
        <p:spPr>
          <a:xfrm>
            <a:off x="5712160" y="5818395"/>
            <a:ext cx="6281440" cy="830997"/>
          </a:xfrm>
          <a:prstGeom prst="rect">
            <a:avLst/>
          </a:prstGeom>
        </p:spPr>
        <p:txBody>
          <a:bodyPr wrap="square">
            <a:spAutoFit/>
          </a:bodyPr>
          <a:lstStyle/>
          <a:p>
            <a:r>
              <a:rPr lang="nl-NL" sz="2400" dirty="0" err="1"/>
              <a:t>Finding</a:t>
            </a:r>
            <a:r>
              <a:rPr lang="nl-NL" sz="2400" dirty="0"/>
              <a:t>: </a:t>
            </a:r>
            <a:r>
              <a:rPr lang="nl-NL" sz="2400" dirty="0" err="1"/>
              <a:t>growth</a:t>
            </a:r>
            <a:r>
              <a:rPr lang="nl-NL" sz="2400" dirty="0"/>
              <a:t> of </a:t>
            </a:r>
            <a:r>
              <a:rPr lang="nl-NL" sz="2400" i="1" dirty="0"/>
              <a:t>L. crispatus</a:t>
            </a:r>
            <a:r>
              <a:rPr lang="nl-NL" sz="2400" dirty="0"/>
              <a:t> </a:t>
            </a:r>
            <a:r>
              <a:rPr lang="nl-NL" sz="2400" dirty="0" err="1"/>
              <a:t>dependent</a:t>
            </a:r>
            <a:r>
              <a:rPr lang="nl-NL" sz="2400" dirty="0"/>
              <a:t> on </a:t>
            </a:r>
            <a:r>
              <a:rPr lang="nl-NL" sz="2400" dirty="0" err="1"/>
              <a:t>its</a:t>
            </a:r>
            <a:r>
              <a:rPr lang="nl-NL" sz="2400" dirty="0"/>
              <a:t> type 1 </a:t>
            </a:r>
            <a:r>
              <a:rPr lang="nl-NL" sz="2400" dirty="0" err="1"/>
              <a:t>pullulanase</a:t>
            </a:r>
            <a:r>
              <a:rPr lang="nl-NL" sz="2400" dirty="0"/>
              <a:t> variant.</a:t>
            </a:r>
          </a:p>
        </p:txBody>
      </p:sp>
    </p:spTree>
    <p:extLst>
      <p:ext uri="{BB962C8B-B14F-4D97-AF65-F5344CB8AC3E}">
        <p14:creationId xmlns:p14="http://schemas.microsoft.com/office/powerpoint/2010/main" val="14549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4" grpId="0" animBg="1"/>
      <p:bldP spid="55" grpId="0"/>
      <p:bldP spid="56" grpId="0" animBg="1"/>
      <p:bldP spid="58"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CD294DDD-6214-40B3-BBAD-76C8E2D79B29}"/>
              </a:ext>
            </a:extLst>
          </p:cNvPr>
          <p:cNvSpPr/>
          <p:nvPr/>
        </p:nvSpPr>
        <p:spPr>
          <a:xfrm>
            <a:off x="939902" y="425741"/>
            <a:ext cx="3500125" cy="338554"/>
          </a:xfrm>
          <a:prstGeom prst="rect">
            <a:avLst/>
          </a:prstGeom>
        </p:spPr>
        <p:txBody>
          <a:bodyPr wrap="square">
            <a:spAutoFit/>
          </a:bodyPr>
          <a:lstStyle/>
          <a:p>
            <a:r>
              <a:rPr lang="nl-NL" sz="1600" dirty="0" err="1"/>
              <a:t>Representative</a:t>
            </a:r>
            <a:r>
              <a:rPr lang="nl-NL" sz="1600" dirty="0"/>
              <a:t> of 4 </a:t>
            </a:r>
            <a:r>
              <a:rPr lang="nl-NL" sz="1600" dirty="0" err="1"/>
              <a:t>strains</a:t>
            </a:r>
            <a:r>
              <a:rPr lang="nl-NL" sz="1600" dirty="0"/>
              <a:t> </a:t>
            </a:r>
            <a:r>
              <a:rPr lang="nl-NL" sz="1600" dirty="0" err="1"/>
              <a:t>tested</a:t>
            </a:r>
            <a:endParaRPr lang="nl-NL" sz="1600" dirty="0"/>
          </a:p>
        </p:txBody>
      </p:sp>
      <p:sp>
        <p:nvSpPr>
          <p:cNvPr id="6" name="Rechthoek 5">
            <a:extLst>
              <a:ext uri="{FF2B5EF4-FFF2-40B4-BE49-F238E27FC236}">
                <a16:creationId xmlns:a16="http://schemas.microsoft.com/office/drawing/2014/main" id="{621021FA-CBEF-452F-B41E-696B79FA41D5}"/>
              </a:ext>
            </a:extLst>
          </p:cNvPr>
          <p:cNvSpPr/>
          <p:nvPr/>
        </p:nvSpPr>
        <p:spPr>
          <a:xfrm>
            <a:off x="4874969" y="3428352"/>
            <a:ext cx="7020452" cy="1569660"/>
          </a:xfrm>
          <a:prstGeom prst="rect">
            <a:avLst/>
          </a:prstGeom>
        </p:spPr>
        <p:txBody>
          <a:bodyPr wrap="square">
            <a:spAutoFit/>
          </a:bodyPr>
          <a:lstStyle/>
          <a:p>
            <a:r>
              <a:rPr lang="nl-NL" sz="2400" dirty="0" err="1"/>
              <a:t>Conclusion</a:t>
            </a:r>
            <a:r>
              <a:rPr lang="nl-NL" sz="2400" dirty="0"/>
              <a:t>: </a:t>
            </a:r>
            <a:r>
              <a:rPr lang="nl-NL" sz="2400" dirty="0" err="1"/>
              <a:t>Many</a:t>
            </a:r>
            <a:r>
              <a:rPr lang="nl-NL" sz="2400" dirty="0"/>
              <a:t> </a:t>
            </a:r>
            <a:r>
              <a:rPr lang="nl-NL" sz="2400" i="1" dirty="0" err="1"/>
              <a:t>Lactobacillus</a:t>
            </a:r>
            <a:r>
              <a:rPr lang="nl-NL" sz="2400" i="1" dirty="0"/>
              <a:t> </a:t>
            </a:r>
            <a:r>
              <a:rPr lang="nl-NL" sz="2400" dirty="0" err="1"/>
              <a:t>isolates</a:t>
            </a:r>
            <a:r>
              <a:rPr lang="nl-NL" sz="2400" dirty="0"/>
              <a:t> </a:t>
            </a:r>
            <a:r>
              <a:rPr lang="nl-NL" sz="2400" dirty="0" err="1"/>
              <a:t>can</a:t>
            </a:r>
            <a:r>
              <a:rPr lang="nl-NL" sz="2400" dirty="0"/>
              <a:t> </a:t>
            </a:r>
            <a:r>
              <a:rPr lang="nl-NL" sz="2400" dirty="0" err="1"/>
              <a:t>use</a:t>
            </a:r>
            <a:r>
              <a:rPr lang="nl-NL" sz="2400" dirty="0"/>
              <a:t> </a:t>
            </a:r>
            <a:r>
              <a:rPr lang="nl-NL" sz="2400" dirty="0" err="1"/>
              <a:t>glycogen</a:t>
            </a:r>
            <a:r>
              <a:rPr lang="nl-NL" sz="2400" dirty="0"/>
              <a:t> </a:t>
            </a:r>
            <a:r>
              <a:rPr lang="nl-NL" sz="2400" dirty="0" err="1"/>
              <a:t>for</a:t>
            </a:r>
            <a:r>
              <a:rPr lang="nl-NL" sz="2400" dirty="0"/>
              <a:t> </a:t>
            </a:r>
            <a:r>
              <a:rPr lang="nl-NL" sz="2400" dirty="0" err="1"/>
              <a:t>growth</a:t>
            </a:r>
            <a:r>
              <a:rPr lang="nl-NL" sz="2400" dirty="0"/>
              <a:t> (</a:t>
            </a:r>
            <a:r>
              <a:rPr lang="nl-NL" sz="2400" dirty="0" err="1"/>
              <a:t>and</a:t>
            </a:r>
            <a:r>
              <a:rPr lang="nl-NL" sz="2400" dirty="0"/>
              <a:t> </a:t>
            </a:r>
            <a:r>
              <a:rPr lang="nl-NL" sz="2400" dirty="0" err="1"/>
              <a:t>acidification</a:t>
            </a:r>
            <a:r>
              <a:rPr lang="nl-NL" sz="2400" dirty="0"/>
              <a:t>).</a:t>
            </a:r>
          </a:p>
          <a:p>
            <a:endParaRPr lang="nl-NL" sz="2400" dirty="0"/>
          </a:p>
          <a:p>
            <a:r>
              <a:rPr lang="nl-NL" sz="2400" dirty="0"/>
              <a:t>But </a:t>
            </a:r>
            <a:r>
              <a:rPr lang="nl-NL" sz="2400" dirty="0" err="1"/>
              <a:t>don’t</a:t>
            </a:r>
            <a:r>
              <a:rPr lang="nl-NL" sz="2400" dirty="0"/>
              <a:t> </a:t>
            </a:r>
            <a:r>
              <a:rPr lang="nl-NL" sz="2400" dirty="0" err="1"/>
              <a:t>forget</a:t>
            </a:r>
            <a:r>
              <a:rPr lang="nl-NL" sz="2400" dirty="0"/>
              <a:t> BV </a:t>
            </a:r>
            <a:r>
              <a:rPr lang="nl-NL" sz="2400" dirty="0" err="1"/>
              <a:t>bacteria</a:t>
            </a:r>
            <a:r>
              <a:rPr lang="nl-NL" sz="2400" dirty="0"/>
              <a:t>, </a:t>
            </a:r>
            <a:r>
              <a:rPr lang="nl-NL" sz="2400" dirty="0" err="1"/>
              <a:t>such</a:t>
            </a:r>
            <a:r>
              <a:rPr lang="nl-NL" sz="2400" dirty="0"/>
              <a:t> as </a:t>
            </a:r>
            <a:r>
              <a:rPr lang="nl-NL" sz="2400" i="1" dirty="0"/>
              <a:t>Gardnerella</a:t>
            </a:r>
            <a:r>
              <a:rPr lang="nl-NL" sz="2400" dirty="0"/>
              <a:t>!</a:t>
            </a:r>
          </a:p>
        </p:txBody>
      </p:sp>
      <p:sp>
        <p:nvSpPr>
          <p:cNvPr id="13" name="Rechthoek 12">
            <a:extLst>
              <a:ext uri="{FF2B5EF4-FFF2-40B4-BE49-F238E27FC236}">
                <a16:creationId xmlns:a16="http://schemas.microsoft.com/office/drawing/2014/main" id="{E18C0018-8772-42A0-920E-054C25203163}"/>
              </a:ext>
            </a:extLst>
          </p:cNvPr>
          <p:cNvSpPr/>
          <p:nvPr/>
        </p:nvSpPr>
        <p:spPr>
          <a:xfrm>
            <a:off x="1029024" y="3834907"/>
            <a:ext cx="2966902" cy="338554"/>
          </a:xfrm>
          <a:prstGeom prst="rect">
            <a:avLst/>
          </a:prstGeom>
        </p:spPr>
        <p:txBody>
          <a:bodyPr wrap="none">
            <a:spAutoFit/>
          </a:bodyPr>
          <a:lstStyle/>
          <a:p>
            <a:r>
              <a:rPr lang="nl-NL" sz="1600" dirty="0" err="1"/>
              <a:t>Representative</a:t>
            </a:r>
            <a:r>
              <a:rPr lang="nl-NL" sz="1600" dirty="0"/>
              <a:t> of 3 </a:t>
            </a:r>
            <a:r>
              <a:rPr lang="nl-NL" sz="1600" dirty="0" err="1"/>
              <a:t>strains</a:t>
            </a:r>
            <a:r>
              <a:rPr lang="nl-NL" sz="1600" dirty="0"/>
              <a:t> </a:t>
            </a:r>
            <a:r>
              <a:rPr lang="nl-NL" sz="1600" dirty="0" err="1"/>
              <a:t>tested</a:t>
            </a:r>
            <a:endParaRPr lang="nl-NL" sz="1600" dirty="0"/>
          </a:p>
        </p:txBody>
      </p:sp>
      <p:grpSp>
        <p:nvGrpSpPr>
          <p:cNvPr id="4" name="Groep 3">
            <a:extLst>
              <a:ext uri="{FF2B5EF4-FFF2-40B4-BE49-F238E27FC236}">
                <a16:creationId xmlns:a16="http://schemas.microsoft.com/office/drawing/2014/main" id="{EF0202BE-0678-4185-976F-E6934FBB160C}"/>
              </a:ext>
            </a:extLst>
          </p:cNvPr>
          <p:cNvGrpSpPr/>
          <p:nvPr/>
        </p:nvGrpSpPr>
        <p:grpSpPr>
          <a:xfrm>
            <a:off x="4953600" y="156074"/>
            <a:ext cx="6930660" cy="3230429"/>
            <a:chOff x="808454" y="1774263"/>
            <a:chExt cx="6930660" cy="3230429"/>
          </a:xfrm>
        </p:grpSpPr>
        <p:pic>
          <p:nvPicPr>
            <p:cNvPr id="2" name="Afbeelding 1">
              <a:extLst>
                <a:ext uri="{FF2B5EF4-FFF2-40B4-BE49-F238E27FC236}">
                  <a16:creationId xmlns:a16="http://schemas.microsoft.com/office/drawing/2014/main" id="{02BDBBE9-7DC6-4062-B470-2BDA7321172B}"/>
                </a:ext>
              </a:extLst>
            </p:cNvPr>
            <p:cNvPicPr>
              <a:picLocks noChangeAspect="1"/>
            </p:cNvPicPr>
            <p:nvPr/>
          </p:nvPicPr>
          <p:blipFill rotWithShape="1">
            <a:blip r:embed="rId2"/>
            <a:srcRect l="51610" t="35392" r="-581" b="-254"/>
            <a:stretch/>
          </p:blipFill>
          <p:spPr>
            <a:xfrm>
              <a:off x="1813411" y="1774263"/>
              <a:ext cx="4025336" cy="2714821"/>
            </a:xfrm>
            <a:prstGeom prst="rect">
              <a:avLst/>
            </a:prstGeom>
          </p:spPr>
        </p:pic>
        <p:sp>
          <p:nvSpPr>
            <p:cNvPr id="3" name="Tekstvak 2">
              <a:extLst>
                <a:ext uri="{FF2B5EF4-FFF2-40B4-BE49-F238E27FC236}">
                  <a16:creationId xmlns:a16="http://schemas.microsoft.com/office/drawing/2014/main" id="{45CF7313-538D-44B0-9E65-586804373574}"/>
                </a:ext>
              </a:extLst>
            </p:cNvPr>
            <p:cNvSpPr txBox="1"/>
            <p:nvPr/>
          </p:nvSpPr>
          <p:spPr>
            <a:xfrm>
              <a:off x="808454" y="4635360"/>
              <a:ext cx="6930660" cy="369332"/>
            </a:xfrm>
            <a:prstGeom prst="rect">
              <a:avLst/>
            </a:prstGeom>
            <a:noFill/>
          </p:spPr>
          <p:txBody>
            <a:bodyPr wrap="square" rtlCol="0">
              <a:spAutoFit/>
            </a:bodyPr>
            <a:lstStyle/>
            <a:p>
              <a:r>
                <a:rPr lang="nl-NL" dirty="0"/>
                <a:t>Mega/</a:t>
              </a:r>
              <a:r>
                <a:rPr lang="nl-NL" dirty="0" err="1"/>
                <a:t>starch-plates</a:t>
              </a:r>
              <a:r>
                <a:rPr lang="nl-NL" dirty="0"/>
                <a:t> + iodine, </a:t>
              </a:r>
              <a:r>
                <a:rPr lang="nl-NL" dirty="0" err="1"/>
                <a:t>visualizing</a:t>
              </a:r>
              <a:r>
                <a:rPr lang="nl-NL" dirty="0"/>
                <a:t> </a:t>
              </a:r>
              <a:r>
                <a:rPr lang="nl-NL" dirty="0" err="1"/>
                <a:t>starch</a:t>
              </a:r>
              <a:r>
                <a:rPr lang="nl-NL" dirty="0"/>
                <a:t> clearance zones</a:t>
              </a:r>
            </a:p>
          </p:txBody>
        </p:sp>
      </p:grpSp>
      <p:sp>
        <p:nvSpPr>
          <p:cNvPr id="17" name="Rechthoek 16">
            <a:extLst>
              <a:ext uri="{FF2B5EF4-FFF2-40B4-BE49-F238E27FC236}">
                <a16:creationId xmlns:a16="http://schemas.microsoft.com/office/drawing/2014/main" id="{C80CC60E-A1EA-49C3-A67B-7BC8C6D305E9}"/>
              </a:ext>
            </a:extLst>
          </p:cNvPr>
          <p:cNvSpPr/>
          <p:nvPr/>
        </p:nvSpPr>
        <p:spPr>
          <a:xfrm>
            <a:off x="4874969" y="5144288"/>
            <a:ext cx="7009291" cy="461665"/>
          </a:xfrm>
          <a:prstGeom prst="rect">
            <a:avLst/>
          </a:prstGeom>
        </p:spPr>
        <p:txBody>
          <a:bodyPr wrap="none">
            <a:spAutoFit/>
          </a:bodyPr>
          <a:lstStyle/>
          <a:p>
            <a:r>
              <a:rPr lang="nl-NL" sz="2400" dirty="0" err="1"/>
              <a:t>Overgrowth</a:t>
            </a:r>
            <a:r>
              <a:rPr lang="nl-NL" sz="2400" dirty="0"/>
              <a:t> </a:t>
            </a:r>
            <a:r>
              <a:rPr lang="nl-NL" sz="2400" dirty="0" err="1"/>
              <a:t>during</a:t>
            </a:r>
            <a:r>
              <a:rPr lang="nl-NL" sz="2400" dirty="0"/>
              <a:t> BV </a:t>
            </a:r>
            <a:r>
              <a:rPr lang="nl-NL" sz="2400" dirty="0" err="1"/>
              <a:t>may</a:t>
            </a:r>
            <a:r>
              <a:rPr lang="nl-NL" sz="2400" dirty="0"/>
              <a:t> </a:t>
            </a:r>
            <a:r>
              <a:rPr lang="nl-NL" sz="2400" dirty="0" err="1"/>
              <a:t>explain</a:t>
            </a:r>
            <a:r>
              <a:rPr lang="nl-NL" sz="2400" dirty="0"/>
              <a:t> </a:t>
            </a:r>
            <a:r>
              <a:rPr lang="nl-NL" sz="2400" dirty="0" err="1"/>
              <a:t>depleted</a:t>
            </a:r>
            <a:r>
              <a:rPr lang="nl-NL" sz="2400" dirty="0"/>
              <a:t> </a:t>
            </a:r>
            <a:r>
              <a:rPr lang="nl-NL" sz="2400" dirty="0" err="1"/>
              <a:t>glycogen</a:t>
            </a:r>
            <a:r>
              <a:rPr lang="nl-NL" sz="2400" dirty="0"/>
              <a:t>.</a:t>
            </a:r>
          </a:p>
        </p:txBody>
      </p:sp>
      <p:pic>
        <p:nvPicPr>
          <p:cNvPr id="23" name="Afbeelding 22">
            <a:extLst>
              <a:ext uri="{FF2B5EF4-FFF2-40B4-BE49-F238E27FC236}">
                <a16:creationId xmlns:a16="http://schemas.microsoft.com/office/drawing/2014/main" id="{2BDC4A89-FCF6-4D0D-9AC5-87CA5E0F3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25" y="51647"/>
            <a:ext cx="3845946" cy="3445887"/>
          </a:xfrm>
          <a:prstGeom prst="rect">
            <a:avLst/>
          </a:prstGeom>
        </p:spPr>
      </p:pic>
      <p:pic>
        <p:nvPicPr>
          <p:cNvPr id="25" name="Afbeelding 24">
            <a:extLst>
              <a:ext uri="{FF2B5EF4-FFF2-40B4-BE49-F238E27FC236}">
                <a16:creationId xmlns:a16="http://schemas.microsoft.com/office/drawing/2014/main" id="{8E99E15A-1DC3-4B24-8343-163183C25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17" y="3428352"/>
            <a:ext cx="3845945" cy="3395817"/>
          </a:xfrm>
          <a:prstGeom prst="rect">
            <a:avLst/>
          </a:prstGeom>
        </p:spPr>
      </p:pic>
      <p:sp>
        <p:nvSpPr>
          <p:cNvPr id="15" name="Tekstvak 14">
            <a:extLst>
              <a:ext uri="{FF2B5EF4-FFF2-40B4-BE49-F238E27FC236}">
                <a16:creationId xmlns:a16="http://schemas.microsoft.com/office/drawing/2014/main" id="{653069A8-6A56-46D8-9C99-3B1D85932EC4}"/>
              </a:ext>
            </a:extLst>
          </p:cNvPr>
          <p:cNvSpPr txBox="1"/>
          <p:nvPr/>
        </p:nvSpPr>
        <p:spPr>
          <a:xfrm>
            <a:off x="4669030" y="5716483"/>
            <a:ext cx="6930660" cy="369332"/>
          </a:xfrm>
          <a:prstGeom prst="rect">
            <a:avLst/>
          </a:prstGeom>
          <a:noFill/>
        </p:spPr>
        <p:txBody>
          <a:bodyPr wrap="square" rtlCol="0">
            <a:spAutoFit/>
          </a:bodyPr>
          <a:lstStyle/>
          <a:p>
            <a:r>
              <a:rPr lang="nl-NL" dirty="0" err="1"/>
              <a:t>Together</a:t>
            </a:r>
            <a:r>
              <a:rPr lang="nl-NL" dirty="0"/>
              <a:t> </a:t>
            </a:r>
            <a:r>
              <a:rPr lang="nl-NL" dirty="0" err="1"/>
              <a:t>with</a:t>
            </a:r>
            <a:r>
              <a:rPr lang="nl-NL" dirty="0"/>
              <a:t> Warren Lewis</a:t>
            </a:r>
          </a:p>
        </p:txBody>
      </p:sp>
      <p:pic>
        <p:nvPicPr>
          <p:cNvPr id="18" name="Picture 81" descr="NOline%20MED1linepos(CMYK)MD">
            <a:extLst>
              <a:ext uri="{FF2B5EF4-FFF2-40B4-BE49-F238E27FC236}">
                <a16:creationId xmlns:a16="http://schemas.microsoft.com/office/drawing/2014/main" id="{2BF6C210-A24D-4906-8D16-0E497BEC0C58}"/>
              </a:ext>
            </a:extLst>
          </p:cNvPr>
          <p:cNvPicPr>
            <a:picLocks noChangeAspect="1"/>
          </p:cNvPicPr>
          <p:nvPr/>
        </p:nvPicPr>
        <p:blipFill>
          <a:blip r:embed="rId5" cstate="print"/>
          <a:stretch>
            <a:fillRect/>
          </a:stretch>
        </p:blipFill>
        <p:spPr bwMode="auto">
          <a:xfrm>
            <a:off x="4474055" y="6196345"/>
            <a:ext cx="3510400" cy="505581"/>
          </a:xfrm>
          <a:prstGeom prst="rect">
            <a:avLst/>
          </a:prstGeom>
          <a:noFill/>
          <a:ln w="9525">
            <a:noFill/>
            <a:miter lim="800000"/>
            <a:headEnd/>
            <a:tailEnd/>
          </a:ln>
        </p:spPr>
      </p:pic>
    </p:spTree>
    <p:extLst>
      <p:ext uri="{BB962C8B-B14F-4D97-AF65-F5344CB8AC3E}">
        <p14:creationId xmlns:p14="http://schemas.microsoft.com/office/powerpoint/2010/main" val="241326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a:extLst>
              <a:ext uri="{FF2B5EF4-FFF2-40B4-BE49-F238E27FC236}">
                <a16:creationId xmlns:a16="http://schemas.microsoft.com/office/drawing/2014/main" id="{8F8E1FFE-A08E-4502-A007-9B9359E5B858}"/>
              </a:ext>
            </a:extLst>
          </p:cNvPr>
          <p:cNvSpPr txBox="1"/>
          <p:nvPr/>
        </p:nvSpPr>
        <p:spPr>
          <a:xfrm>
            <a:off x="2407024" y="147918"/>
            <a:ext cx="7620000" cy="461665"/>
          </a:xfrm>
          <a:prstGeom prst="rect">
            <a:avLst/>
          </a:prstGeom>
          <a:noFill/>
        </p:spPr>
        <p:txBody>
          <a:bodyPr wrap="square" rtlCol="0">
            <a:spAutoFit/>
          </a:bodyPr>
          <a:lstStyle/>
          <a:p>
            <a:r>
              <a:rPr lang="nl-NL" sz="2400" dirty="0"/>
              <a:t>Hypothesis: </a:t>
            </a:r>
            <a:r>
              <a:rPr lang="nl-NL" sz="2400" dirty="0" err="1"/>
              <a:t>lactobacilli</a:t>
            </a:r>
            <a:r>
              <a:rPr lang="nl-NL" sz="2400" dirty="0"/>
              <a:t> </a:t>
            </a:r>
            <a:r>
              <a:rPr lang="nl-NL" sz="2400" dirty="0" err="1"/>
              <a:t>utilize</a:t>
            </a:r>
            <a:r>
              <a:rPr lang="nl-NL" sz="2400" dirty="0"/>
              <a:t> </a:t>
            </a:r>
            <a:r>
              <a:rPr lang="nl-NL" sz="2400" dirty="0" err="1"/>
              <a:t>glycogen</a:t>
            </a:r>
            <a:r>
              <a:rPr lang="nl-NL" sz="2400" dirty="0"/>
              <a:t> </a:t>
            </a:r>
            <a:r>
              <a:rPr lang="nl-NL" sz="2400" dirty="0" err="1"/>
              <a:t>to</a:t>
            </a:r>
            <a:r>
              <a:rPr lang="nl-NL" sz="2400" dirty="0"/>
              <a:t> </a:t>
            </a:r>
            <a:r>
              <a:rPr lang="nl-NL" sz="2400" dirty="0" err="1"/>
              <a:t>acidify</a:t>
            </a:r>
            <a:r>
              <a:rPr lang="nl-NL" sz="2400" dirty="0"/>
              <a:t> </a:t>
            </a:r>
            <a:r>
              <a:rPr lang="nl-NL" sz="2400" dirty="0" err="1"/>
              <a:t>the</a:t>
            </a:r>
            <a:r>
              <a:rPr lang="nl-NL" sz="2400" dirty="0"/>
              <a:t> vagina </a:t>
            </a:r>
          </a:p>
        </p:txBody>
      </p:sp>
      <p:pic>
        <p:nvPicPr>
          <p:cNvPr id="11" name="Afbeelding 10">
            <a:extLst>
              <a:ext uri="{FF2B5EF4-FFF2-40B4-BE49-F238E27FC236}">
                <a16:creationId xmlns:a16="http://schemas.microsoft.com/office/drawing/2014/main" id="{F4F9FB2B-9171-4144-AD81-47A505620D62}"/>
              </a:ext>
            </a:extLst>
          </p:cNvPr>
          <p:cNvPicPr>
            <a:picLocks noChangeAspect="1"/>
          </p:cNvPicPr>
          <p:nvPr/>
        </p:nvPicPr>
        <p:blipFill>
          <a:blip r:embed="rId3"/>
          <a:stretch>
            <a:fillRect/>
          </a:stretch>
        </p:blipFill>
        <p:spPr>
          <a:xfrm>
            <a:off x="6445624" y="997910"/>
            <a:ext cx="4123220" cy="2537366"/>
          </a:xfrm>
          <a:prstGeom prst="rect">
            <a:avLst/>
          </a:prstGeom>
        </p:spPr>
      </p:pic>
      <p:pic>
        <p:nvPicPr>
          <p:cNvPr id="13" name="Afbeelding 12">
            <a:extLst>
              <a:ext uri="{FF2B5EF4-FFF2-40B4-BE49-F238E27FC236}">
                <a16:creationId xmlns:a16="http://schemas.microsoft.com/office/drawing/2014/main" id="{ABF6185A-C52D-43D5-A0E3-15E9A9A1B7A8}"/>
              </a:ext>
            </a:extLst>
          </p:cNvPr>
          <p:cNvPicPr>
            <a:picLocks noChangeAspect="1"/>
          </p:cNvPicPr>
          <p:nvPr/>
        </p:nvPicPr>
        <p:blipFill>
          <a:blip r:embed="rId4"/>
          <a:stretch>
            <a:fillRect/>
          </a:stretch>
        </p:blipFill>
        <p:spPr>
          <a:xfrm>
            <a:off x="1949824" y="1040249"/>
            <a:ext cx="3676406" cy="2452688"/>
          </a:xfrm>
          <a:prstGeom prst="rect">
            <a:avLst/>
          </a:prstGeom>
        </p:spPr>
      </p:pic>
      <p:sp>
        <p:nvSpPr>
          <p:cNvPr id="14" name="Tekstvak 13">
            <a:extLst>
              <a:ext uri="{FF2B5EF4-FFF2-40B4-BE49-F238E27FC236}">
                <a16:creationId xmlns:a16="http://schemas.microsoft.com/office/drawing/2014/main" id="{94C8BA43-BE56-4E8D-B5EE-FC84B5344D07}"/>
              </a:ext>
            </a:extLst>
          </p:cNvPr>
          <p:cNvSpPr txBox="1"/>
          <p:nvPr/>
        </p:nvSpPr>
        <p:spPr>
          <a:xfrm>
            <a:off x="3130924" y="3518691"/>
            <a:ext cx="2209800" cy="369332"/>
          </a:xfrm>
          <a:prstGeom prst="rect">
            <a:avLst/>
          </a:prstGeom>
          <a:noFill/>
        </p:spPr>
        <p:txBody>
          <a:bodyPr wrap="square" rtlCol="0">
            <a:spAutoFit/>
          </a:bodyPr>
          <a:lstStyle/>
          <a:p>
            <a:r>
              <a:rPr lang="nl-NL" dirty="0"/>
              <a:t>BV </a:t>
            </a:r>
            <a:r>
              <a:rPr lang="nl-NL" dirty="0" err="1"/>
              <a:t>bacteria</a:t>
            </a:r>
            <a:r>
              <a:rPr lang="nl-NL" dirty="0"/>
              <a:t>?</a:t>
            </a:r>
          </a:p>
        </p:txBody>
      </p:sp>
      <p:sp>
        <p:nvSpPr>
          <p:cNvPr id="17" name="Tekstvak 16">
            <a:extLst>
              <a:ext uri="{FF2B5EF4-FFF2-40B4-BE49-F238E27FC236}">
                <a16:creationId xmlns:a16="http://schemas.microsoft.com/office/drawing/2014/main" id="{81C46C80-EFCB-4D20-9F6C-9F045D7DB089}"/>
              </a:ext>
            </a:extLst>
          </p:cNvPr>
          <p:cNvSpPr txBox="1"/>
          <p:nvPr/>
        </p:nvSpPr>
        <p:spPr>
          <a:xfrm>
            <a:off x="7969624" y="3517321"/>
            <a:ext cx="2209800" cy="369332"/>
          </a:xfrm>
          <a:prstGeom prst="rect">
            <a:avLst/>
          </a:prstGeom>
          <a:noFill/>
        </p:spPr>
        <p:txBody>
          <a:bodyPr wrap="square" rtlCol="0">
            <a:spAutoFit/>
          </a:bodyPr>
          <a:lstStyle/>
          <a:p>
            <a:r>
              <a:rPr lang="nl-NL" dirty="0" err="1"/>
              <a:t>lactobacilli</a:t>
            </a:r>
            <a:endParaRPr lang="nl-NL" dirty="0"/>
          </a:p>
        </p:txBody>
      </p:sp>
      <p:pic>
        <p:nvPicPr>
          <p:cNvPr id="2" name="Afbeelding 1">
            <a:extLst>
              <a:ext uri="{FF2B5EF4-FFF2-40B4-BE49-F238E27FC236}">
                <a16:creationId xmlns:a16="http://schemas.microsoft.com/office/drawing/2014/main" id="{E4CE636D-F822-4E1D-A0B7-FFC16B05743E}"/>
              </a:ext>
            </a:extLst>
          </p:cNvPr>
          <p:cNvPicPr>
            <a:picLocks noChangeAspect="1"/>
          </p:cNvPicPr>
          <p:nvPr/>
        </p:nvPicPr>
        <p:blipFill>
          <a:blip r:embed="rId5"/>
          <a:stretch>
            <a:fillRect/>
          </a:stretch>
        </p:blipFill>
        <p:spPr>
          <a:xfrm>
            <a:off x="4581898" y="4013166"/>
            <a:ext cx="3270251" cy="2452688"/>
          </a:xfrm>
          <a:prstGeom prst="rect">
            <a:avLst/>
          </a:prstGeom>
        </p:spPr>
      </p:pic>
      <p:sp>
        <p:nvSpPr>
          <p:cNvPr id="15" name="Tekstvak 14">
            <a:extLst>
              <a:ext uri="{FF2B5EF4-FFF2-40B4-BE49-F238E27FC236}">
                <a16:creationId xmlns:a16="http://schemas.microsoft.com/office/drawing/2014/main" id="{7F42D830-E112-4263-8C71-396DA56999D3}"/>
              </a:ext>
            </a:extLst>
          </p:cNvPr>
          <p:cNvSpPr txBox="1"/>
          <p:nvPr/>
        </p:nvSpPr>
        <p:spPr>
          <a:xfrm>
            <a:off x="5188908" y="6492851"/>
            <a:ext cx="2209800" cy="369332"/>
          </a:xfrm>
          <a:prstGeom prst="rect">
            <a:avLst/>
          </a:prstGeom>
          <a:noFill/>
        </p:spPr>
        <p:txBody>
          <a:bodyPr wrap="square" rtlCol="0">
            <a:spAutoFit/>
          </a:bodyPr>
          <a:lstStyle/>
          <a:p>
            <a:r>
              <a:rPr lang="nl-NL" dirty="0"/>
              <a:t>Human assistance?</a:t>
            </a:r>
          </a:p>
        </p:txBody>
      </p:sp>
    </p:spTree>
    <p:extLst>
      <p:ext uri="{BB962C8B-B14F-4D97-AF65-F5344CB8AC3E}">
        <p14:creationId xmlns:p14="http://schemas.microsoft.com/office/powerpoint/2010/main" val="307190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8162B-7FF4-4FDD-B043-F9501AA14080}"/>
              </a:ext>
            </a:extLst>
          </p:cNvPr>
          <p:cNvSpPr>
            <a:spLocks noGrp="1"/>
          </p:cNvSpPr>
          <p:nvPr>
            <p:ph type="title"/>
          </p:nvPr>
        </p:nvSpPr>
        <p:spPr>
          <a:xfrm>
            <a:off x="0" y="-370043"/>
            <a:ext cx="10515600" cy="1325563"/>
          </a:xfrm>
        </p:spPr>
        <p:txBody>
          <a:bodyPr>
            <a:normAutofit/>
          </a:bodyPr>
          <a:lstStyle/>
          <a:p>
            <a:r>
              <a:rPr lang="nl-NL" sz="3200" b="1" dirty="0" err="1">
                <a:latin typeface="+mn-lt"/>
              </a:rPr>
              <a:t>Conclusion</a:t>
            </a:r>
            <a:endParaRPr lang="nl-NL" sz="3200" b="1" dirty="0">
              <a:latin typeface="+mn-lt"/>
            </a:endParaRPr>
          </a:p>
        </p:txBody>
      </p:sp>
      <p:sp>
        <p:nvSpPr>
          <p:cNvPr id="3" name="Tekstvak 2">
            <a:extLst>
              <a:ext uri="{FF2B5EF4-FFF2-40B4-BE49-F238E27FC236}">
                <a16:creationId xmlns:a16="http://schemas.microsoft.com/office/drawing/2014/main" id="{6F6EFD86-7668-4CB9-AA0E-4A36CA25EBD9}"/>
              </a:ext>
            </a:extLst>
          </p:cNvPr>
          <p:cNvSpPr txBox="1"/>
          <p:nvPr/>
        </p:nvSpPr>
        <p:spPr>
          <a:xfrm>
            <a:off x="745596" y="890558"/>
            <a:ext cx="10700808" cy="5401479"/>
          </a:xfrm>
          <a:prstGeom prst="rect">
            <a:avLst/>
          </a:prstGeom>
          <a:noFill/>
        </p:spPr>
        <p:txBody>
          <a:bodyPr wrap="square" rtlCol="0">
            <a:spAutoFit/>
          </a:bodyPr>
          <a:lstStyle/>
          <a:p>
            <a:r>
              <a:rPr lang="nl-NL" sz="2300" u="sng" dirty="0"/>
              <a:t>How does </a:t>
            </a:r>
            <a:r>
              <a:rPr lang="nl-NL" sz="2300" i="1" u="sng" dirty="0" err="1"/>
              <a:t>Lactobacillus</a:t>
            </a:r>
            <a:r>
              <a:rPr lang="nl-NL" sz="2300" i="1" u="sng" dirty="0"/>
              <a:t> </a:t>
            </a:r>
            <a:r>
              <a:rPr lang="nl-NL" sz="2300" u="sng" dirty="0" err="1"/>
              <a:t>acidify</a:t>
            </a:r>
            <a:r>
              <a:rPr lang="nl-NL" sz="2300" u="sng" dirty="0"/>
              <a:t> </a:t>
            </a:r>
            <a:r>
              <a:rPr lang="nl-NL" sz="2300" u="sng" dirty="0" err="1"/>
              <a:t>the</a:t>
            </a:r>
            <a:r>
              <a:rPr lang="nl-NL" sz="2300" u="sng" dirty="0"/>
              <a:t> vagina?</a:t>
            </a:r>
          </a:p>
          <a:p>
            <a:r>
              <a:rPr lang="nl-NL" sz="2300" dirty="0"/>
              <a:t>Most </a:t>
            </a:r>
            <a:r>
              <a:rPr lang="nl-NL" sz="2300" i="1" dirty="0" err="1"/>
              <a:t>Lactobacillus</a:t>
            </a:r>
            <a:r>
              <a:rPr lang="nl-NL" sz="2300" i="1" dirty="0"/>
              <a:t> crispatus </a:t>
            </a:r>
            <a:r>
              <a:rPr lang="nl-NL" sz="2300" dirty="0" err="1"/>
              <a:t>strains</a:t>
            </a:r>
            <a:r>
              <a:rPr lang="nl-NL" sz="2300" dirty="0"/>
              <a:t> </a:t>
            </a:r>
            <a:r>
              <a:rPr lang="nl-NL" sz="2300" dirty="0" err="1"/>
              <a:t>can</a:t>
            </a:r>
            <a:r>
              <a:rPr lang="nl-NL" sz="2300" dirty="0"/>
              <a:t> break down </a:t>
            </a:r>
            <a:r>
              <a:rPr lang="nl-NL" sz="2300" dirty="0" err="1"/>
              <a:t>vaginal</a:t>
            </a:r>
            <a:r>
              <a:rPr lang="nl-NL" sz="2300" dirty="0"/>
              <a:t> </a:t>
            </a:r>
            <a:r>
              <a:rPr lang="nl-NL" sz="2300" dirty="0" err="1"/>
              <a:t>glycogen</a:t>
            </a:r>
            <a:r>
              <a:rPr lang="nl-NL" sz="2300" dirty="0"/>
              <a:t>. </a:t>
            </a:r>
            <a:r>
              <a:rPr lang="nl-NL" sz="2300" dirty="0" err="1"/>
              <a:t>Ability</a:t>
            </a:r>
            <a:r>
              <a:rPr lang="nl-NL" sz="2300" dirty="0"/>
              <a:t> </a:t>
            </a:r>
            <a:r>
              <a:rPr lang="nl-NL" sz="2300" dirty="0" err="1"/>
              <a:t>to</a:t>
            </a:r>
            <a:r>
              <a:rPr lang="nl-NL" sz="2300" dirty="0"/>
              <a:t> breakdown is </a:t>
            </a:r>
            <a:r>
              <a:rPr lang="nl-NL" sz="2300" dirty="0" err="1"/>
              <a:t>associated</a:t>
            </a:r>
            <a:r>
              <a:rPr lang="nl-NL" sz="2300" dirty="0"/>
              <a:t> </a:t>
            </a:r>
            <a:r>
              <a:rPr lang="nl-NL" sz="2300" dirty="0" err="1"/>
              <a:t>with</a:t>
            </a:r>
            <a:r>
              <a:rPr lang="nl-NL" sz="2300" dirty="0"/>
              <a:t> type 1 </a:t>
            </a:r>
            <a:r>
              <a:rPr lang="nl-NL" sz="2300" dirty="0" err="1"/>
              <a:t>pullulanase</a:t>
            </a:r>
            <a:r>
              <a:rPr lang="nl-NL" sz="2300" dirty="0"/>
              <a:t> gene variant.</a:t>
            </a:r>
          </a:p>
          <a:p>
            <a:r>
              <a:rPr lang="nl-NL" sz="2300" u="sng" dirty="0" err="1"/>
              <a:t>Women</a:t>
            </a:r>
            <a:r>
              <a:rPr lang="nl-NL" sz="2300" u="sng" dirty="0"/>
              <a:t> </a:t>
            </a:r>
            <a:r>
              <a:rPr lang="nl-NL" sz="2300" u="sng" dirty="0" err="1"/>
              <a:t>with</a:t>
            </a:r>
            <a:r>
              <a:rPr lang="nl-NL" sz="2300" u="sng" dirty="0"/>
              <a:t> BV</a:t>
            </a:r>
            <a:r>
              <a:rPr lang="nl-NL" sz="2300" dirty="0"/>
              <a:t>: </a:t>
            </a:r>
            <a:r>
              <a:rPr lang="nl-NL" sz="2300" i="1" dirty="0"/>
              <a:t>Gardnerella vaginalis</a:t>
            </a:r>
            <a:r>
              <a:rPr lang="nl-NL" sz="2300" dirty="0"/>
              <a:t> </a:t>
            </a:r>
            <a:r>
              <a:rPr lang="nl-NL" sz="2300" dirty="0" err="1"/>
              <a:t>and</a:t>
            </a:r>
            <a:r>
              <a:rPr lang="nl-NL" sz="2300" dirty="0"/>
              <a:t> </a:t>
            </a:r>
            <a:r>
              <a:rPr lang="nl-NL" sz="2300" i="1" dirty="0" err="1"/>
              <a:t>Lactobacillus</a:t>
            </a:r>
            <a:r>
              <a:rPr lang="nl-NL" sz="2300" i="1" dirty="0"/>
              <a:t> </a:t>
            </a:r>
            <a:r>
              <a:rPr lang="nl-NL" sz="2300" i="1" dirty="0" err="1"/>
              <a:t>iners</a:t>
            </a:r>
            <a:r>
              <a:rPr lang="nl-NL" sz="2300" i="1" dirty="0"/>
              <a:t> </a:t>
            </a:r>
            <a:r>
              <a:rPr lang="nl-NL" sz="2300" dirty="0" err="1"/>
              <a:t>can</a:t>
            </a:r>
            <a:r>
              <a:rPr lang="nl-NL" sz="2300" dirty="0"/>
              <a:t> </a:t>
            </a:r>
            <a:r>
              <a:rPr lang="nl-NL" sz="2300" dirty="0" err="1"/>
              <a:t>autonomously</a:t>
            </a:r>
            <a:r>
              <a:rPr lang="nl-NL" sz="2300" dirty="0"/>
              <a:t> </a:t>
            </a:r>
            <a:r>
              <a:rPr lang="nl-NL" sz="2300" dirty="0" err="1"/>
              <a:t>utilize</a:t>
            </a:r>
            <a:r>
              <a:rPr lang="nl-NL" sz="2300" dirty="0"/>
              <a:t> </a:t>
            </a:r>
            <a:r>
              <a:rPr lang="nl-NL" sz="2300" dirty="0" err="1"/>
              <a:t>glycogen</a:t>
            </a:r>
            <a:r>
              <a:rPr lang="nl-NL" sz="2300" dirty="0"/>
              <a:t> </a:t>
            </a:r>
            <a:r>
              <a:rPr lang="nl-NL" sz="2300" dirty="0" err="1"/>
              <a:t>for</a:t>
            </a:r>
            <a:r>
              <a:rPr lang="nl-NL" sz="2300" dirty="0"/>
              <a:t> </a:t>
            </a:r>
            <a:r>
              <a:rPr lang="nl-NL" sz="2300" dirty="0" err="1"/>
              <a:t>growth</a:t>
            </a:r>
            <a:r>
              <a:rPr lang="nl-NL" sz="2300" dirty="0"/>
              <a:t>. </a:t>
            </a:r>
          </a:p>
          <a:p>
            <a:r>
              <a:rPr lang="nl-NL" sz="2300" u="sng" dirty="0" err="1"/>
              <a:t>Women</a:t>
            </a:r>
            <a:r>
              <a:rPr lang="nl-NL" sz="2300" u="sng" dirty="0"/>
              <a:t> </a:t>
            </a:r>
            <a:r>
              <a:rPr lang="nl-NL" sz="2300" u="sng" dirty="0" err="1"/>
              <a:t>with</a:t>
            </a:r>
            <a:r>
              <a:rPr lang="nl-NL" sz="2300" u="sng" dirty="0"/>
              <a:t> </a:t>
            </a:r>
            <a:r>
              <a:rPr lang="nl-NL" sz="2300" i="1" u="sng" dirty="0"/>
              <a:t>L. </a:t>
            </a:r>
            <a:r>
              <a:rPr lang="nl-NL" sz="2300" i="1" u="sng" dirty="0" err="1"/>
              <a:t>gasseri</a:t>
            </a:r>
            <a:r>
              <a:rPr lang="nl-NL" sz="2300" i="1" u="sng" dirty="0"/>
              <a:t> </a:t>
            </a:r>
            <a:r>
              <a:rPr lang="nl-NL" sz="2300" u="sng" dirty="0" err="1"/>
              <a:t>and</a:t>
            </a:r>
            <a:r>
              <a:rPr lang="nl-NL" sz="2300" u="sng" dirty="0"/>
              <a:t> </a:t>
            </a:r>
            <a:r>
              <a:rPr lang="nl-NL" sz="2300" i="1" u="sng" dirty="0"/>
              <a:t>L. </a:t>
            </a:r>
            <a:r>
              <a:rPr lang="nl-NL" sz="2300" i="1" u="sng" dirty="0" err="1"/>
              <a:t>jensenii</a:t>
            </a:r>
            <a:r>
              <a:rPr lang="nl-NL" sz="2300" u="sng" dirty="0"/>
              <a:t>? </a:t>
            </a:r>
          </a:p>
          <a:p>
            <a:r>
              <a:rPr lang="nl-NL" sz="2300" dirty="0" err="1"/>
              <a:t>Glycogen</a:t>
            </a:r>
            <a:r>
              <a:rPr lang="nl-NL" sz="2300" dirty="0"/>
              <a:t> non-</a:t>
            </a:r>
            <a:r>
              <a:rPr lang="nl-NL" sz="2300" dirty="0" err="1"/>
              <a:t>growers</a:t>
            </a:r>
            <a:r>
              <a:rPr lang="nl-NL" sz="2300" dirty="0"/>
              <a:t> </a:t>
            </a:r>
            <a:r>
              <a:rPr lang="nl-NL" sz="2300" dirty="0" err="1"/>
              <a:t>may</a:t>
            </a:r>
            <a:r>
              <a:rPr lang="nl-NL" sz="2300" dirty="0"/>
              <a:t> benefit </a:t>
            </a:r>
            <a:r>
              <a:rPr lang="nl-NL" sz="2300" dirty="0" err="1"/>
              <a:t>from</a:t>
            </a:r>
            <a:r>
              <a:rPr lang="nl-NL" sz="2300" dirty="0"/>
              <a:t> </a:t>
            </a:r>
            <a:r>
              <a:rPr lang="nl-NL" sz="2300" dirty="0" err="1"/>
              <a:t>other</a:t>
            </a:r>
            <a:r>
              <a:rPr lang="nl-NL" sz="2300" dirty="0"/>
              <a:t> </a:t>
            </a:r>
            <a:r>
              <a:rPr lang="nl-NL" sz="2300" dirty="0" err="1"/>
              <a:t>glycogen-consuming</a:t>
            </a:r>
            <a:r>
              <a:rPr lang="nl-NL" sz="2300" dirty="0"/>
              <a:t> </a:t>
            </a:r>
            <a:r>
              <a:rPr lang="nl-NL" sz="2300" dirty="0" err="1"/>
              <a:t>strains</a:t>
            </a:r>
            <a:r>
              <a:rPr lang="nl-NL" sz="2300" dirty="0"/>
              <a:t>.</a:t>
            </a:r>
          </a:p>
          <a:p>
            <a:endParaRPr lang="nl-NL" sz="2300" dirty="0"/>
          </a:p>
          <a:p>
            <a:r>
              <a:rPr lang="nl-NL" sz="2300" dirty="0"/>
              <a:t>These </a:t>
            </a:r>
            <a:r>
              <a:rPr lang="nl-NL" sz="2300" dirty="0" err="1"/>
              <a:t>findings</a:t>
            </a:r>
            <a:r>
              <a:rPr lang="nl-NL" sz="2300" dirty="0"/>
              <a:t> </a:t>
            </a:r>
            <a:r>
              <a:rPr lang="nl-NL" sz="2300" dirty="0" err="1"/>
              <a:t>may</a:t>
            </a:r>
            <a:r>
              <a:rPr lang="nl-NL" sz="2300" dirty="0"/>
              <a:t> </a:t>
            </a:r>
            <a:r>
              <a:rPr lang="nl-NL" sz="2300" dirty="0" err="1"/>
              <a:t>explain</a:t>
            </a:r>
            <a:r>
              <a:rPr lang="nl-NL" sz="2300" dirty="0"/>
              <a:t> </a:t>
            </a:r>
            <a:r>
              <a:rPr lang="nl-NL" sz="2300" dirty="0" err="1"/>
              <a:t>lower</a:t>
            </a:r>
            <a:r>
              <a:rPr lang="nl-NL" sz="2300" dirty="0"/>
              <a:t> </a:t>
            </a:r>
            <a:r>
              <a:rPr lang="nl-NL" sz="2300" dirty="0" err="1"/>
              <a:t>glycogen</a:t>
            </a:r>
            <a:r>
              <a:rPr lang="nl-NL" sz="2300" dirty="0"/>
              <a:t> in BV-samples:</a:t>
            </a:r>
          </a:p>
          <a:p>
            <a:pPr marL="800100" lvl="1" indent="-342900">
              <a:buFont typeface="Arial" panose="020B0604020202020204" pitchFamily="34" charset="0"/>
              <a:buChar char="•"/>
            </a:pPr>
            <a:r>
              <a:rPr lang="nl-NL" sz="2300" dirty="0"/>
              <a:t>High levels of </a:t>
            </a:r>
            <a:r>
              <a:rPr lang="nl-NL" sz="2300" i="1" dirty="0"/>
              <a:t>Gardnerella vaginalis</a:t>
            </a:r>
            <a:r>
              <a:rPr lang="nl-NL" sz="2300" dirty="0"/>
              <a:t> (</a:t>
            </a:r>
            <a:r>
              <a:rPr lang="nl-NL" sz="2300" dirty="0" err="1"/>
              <a:t>overgrowth</a:t>
            </a:r>
            <a:r>
              <a:rPr lang="nl-NL" sz="2300" dirty="0"/>
              <a:t>) </a:t>
            </a:r>
            <a:r>
              <a:rPr lang="nl-NL" sz="2300" dirty="0" err="1"/>
              <a:t>may</a:t>
            </a:r>
            <a:r>
              <a:rPr lang="nl-NL" sz="2300" dirty="0"/>
              <a:t> </a:t>
            </a:r>
            <a:r>
              <a:rPr lang="nl-NL" sz="2300" dirty="0" err="1"/>
              <a:t>deplete</a:t>
            </a:r>
            <a:r>
              <a:rPr lang="nl-NL" sz="2300" dirty="0"/>
              <a:t> free </a:t>
            </a:r>
            <a:r>
              <a:rPr lang="nl-NL" sz="2300" dirty="0" err="1"/>
              <a:t>glycogen</a:t>
            </a:r>
            <a:r>
              <a:rPr lang="nl-NL" sz="2300" dirty="0"/>
              <a:t>.</a:t>
            </a:r>
          </a:p>
          <a:p>
            <a:pPr marL="800100" lvl="1" indent="-342900">
              <a:buFont typeface="Arial" panose="020B0604020202020204" pitchFamily="34" charset="0"/>
              <a:buChar char="•"/>
            </a:pPr>
            <a:r>
              <a:rPr lang="nl-NL" sz="2300" dirty="0" err="1"/>
              <a:t>Difference</a:t>
            </a:r>
            <a:r>
              <a:rPr lang="nl-NL" sz="2300" dirty="0"/>
              <a:t> </a:t>
            </a:r>
            <a:r>
              <a:rPr lang="nl-NL" sz="2300" dirty="0" err="1"/>
              <a:t>between</a:t>
            </a:r>
            <a:r>
              <a:rPr lang="nl-NL" sz="2300" dirty="0"/>
              <a:t> </a:t>
            </a:r>
            <a:r>
              <a:rPr lang="nl-NL" sz="2300" dirty="0" err="1"/>
              <a:t>glycogen</a:t>
            </a:r>
            <a:r>
              <a:rPr lang="nl-NL" sz="2300" dirty="0"/>
              <a:t> </a:t>
            </a:r>
            <a:r>
              <a:rPr lang="nl-NL" sz="2300" dirty="0" err="1"/>
              <a:t>degrading</a:t>
            </a:r>
            <a:r>
              <a:rPr lang="nl-NL" sz="2300" dirty="0"/>
              <a:t> </a:t>
            </a:r>
            <a:r>
              <a:rPr lang="nl-NL" sz="2300" dirty="0" err="1"/>
              <a:t>machinery</a:t>
            </a:r>
            <a:r>
              <a:rPr lang="nl-NL" sz="2300" dirty="0"/>
              <a:t>?: amylase (</a:t>
            </a:r>
            <a:r>
              <a:rPr lang="nl-NL" sz="2300" i="1" dirty="0"/>
              <a:t>Gardnerella vaginalis</a:t>
            </a:r>
            <a:r>
              <a:rPr lang="nl-NL" sz="2300" dirty="0"/>
              <a:t>) </a:t>
            </a:r>
            <a:r>
              <a:rPr lang="nl-NL" sz="2300" dirty="0" err="1"/>
              <a:t>vs</a:t>
            </a:r>
            <a:r>
              <a:rPr lang="nl-NL" sz="2300" dirty="0"/>
              <a:t> type 1 </a:t>
            </a:r>
            <a:r>
              <a:rPr lang="nl-NL" sz="2300" dirty="0" err="1"/>
              <a:t>pullulanase</a:t>
            </a:r>
            <a:r>
              <a:rPr lang="nl-NL" sz="2300" dirty="0"/>
              <a:t> </a:t>
            </a:r>
            <a:r>
              <a:rPr lang="nl-NL" sz="2300" i="1" dirty="0"/>
              <a:t>(</a:t>
            </a:r>
            <a:r>
              <a:rPr lang="nl-NL" sz="2300" i="1" dirty="0" err="1"/>
              <a:t>Lactobacillus</a:t>
            </a:r>
            <a:r>
              <a:rPr lang="nl-NL" sz="2300" i="1" dirty="0"/>
              <a:t> crispatus).</a:t>
            </a:r>
          </a:p>
          <a:p>
            <a:pPr marL="800100" lvl="1" indent="-342900">
              <a:buFont typeface="Arial" panose="020B0604020202020204" pitchFamily="34" charset="0"/>
              <a:buChar char="•"/>
            </a:pPr>
            <a:endParaRPr lang="nl-NL" sz="2300" dirty="0"/>
          </a:p>
          <a:p>
            <a:pPr marL="342900" indent="-342900">
              <a:buFont typeface="Arial" panose="020B0604020202020204" pitchFamily="34" charset="0"/>
              <a:buChar char="•"/>
            </a:pPr>
            <a:r>
              <a:rPr lang="nl-NL" sz="2300" dirty="0" err="1"/>
              <a:t>Speculation</a:t>
            </a:r>
            <a:r>
              <a:rPr lang="nl-NL" sz="2300" dirty="0"/>
              <a:t>: </a:t>
            </a:r>
          </a:p>
          <a:p>
            <a:pPr marL="800100" lvl="1" indent="-342900">
              <a:buFont typeface="Arial" panose="020B0604020202020204" pitchFamily="34" charset="0"/>
              <a:buChar char="•"/>
            </a:pPr>
            <a:r>
              <a:rPr lang="nl-NL" sz="2300" dirty="0"/>
              <a:t>Link </a:t>
            </a:r>
            <a:r>
              <a:rPr lang="nl-NL" sz="2300" dirty="0" err="1"/>
              <a:t>to</a:t>
            </a:r>
            <a:r>
              <a:rPr lang="nl-NL" sz="2300" dirty="0"/>
              <a:t> </a:t>
            </a:r>
            <a:r>
              <a:rPr lang="nl-NL" sz="2300" dirty="0" err="1"/>
              <a:t>lower</a:t>
            </a:r>
            <a:r>
              <a:rPr lang="nl-NL" sz="2300" dirty="0"/>
              <a:t> </a:t>
            </a:r>
            <a:r>
              <a:rPr lang="nl-NL" sz="2300" dirty="0" err="1"/>
              <a:t>pregnancy</a:t>
            </a:r>
            <a:r>
              <a:rPr lang="nl-NL" sz="2300" dirty="0"/>
              <a:t> </a:t>
            </a:r>
            <a:r>
              <a:rPr lang="nl-NL" sz="2300" dirty="0" err="1"/>
              <a:t>rates</a:t>
            </a:r>
            <a:r>
              <a:rPr lang="nl-NL" sz="2300" dirty="0"/>
              <a:t> </a:t>
            </a:r>
            <a:r>
              <a:rPr lang="nl-NL" sz="2300" dirty="0" err="1"/>
              <a:t>after</a:t>
            </a:r>
            <a:r>
              <a:rPr lang="nl-NL" sz="2300" dirty="0"/>
              <a:t> embryo transfer in IVF treatment?</a:t>
            </a:r>
          </a:p>
        </p:txBody>
      </p:sp>
    </p:spTree>
    <p:extLst>
      <p:ext uri="{BB962C8B-B14F-4D97-AF65-F5344CB8AC3E}">
        <p14:creationId xmlns:p14="http://schemas.microsoft.com/office/powerpoint/2010/main" val="405266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82B6605-DB7D-4B72-933D-178257B12040}"/>
              </a:ext>
            </a:extLst>
          </p:cNvPr>
          <p:cNvSpPr txBox="1"/>
          <p:nvPr/>
        </p:nvSpPr>
        <p:spPr>
          <a:xfrm>
            <a:off x="381034" y="1442928"/>
            <a:ext cx="1109791" cy="369332"/>
          </a:xfrm>
          <a:prstGeom prst="rect">
            <a:avLst/>
          </a:prstGeom>
          <a:noFill/>
        </p:spPr>
        <p:txBody>
          <a:bodyPr wrap="none" rtlCol="0">
            <a:spAutoFit/>
          </a:bodyPr>
          <a:lstStyle/>
          <a:p>
            <a:r>
              <a:rPr lang="nl-NL" dirty="0" err="1"/>
              <a:t>Prebiotics</a:t>
            </a:r>
            <a:endParaRPr lang="nl-NL" dirty="0"/>
          </a:p>
        </p:txBody>
      </p:sp>
      <p:sp>
        <p:nvSpPr>
          <p:cNvPr id="3" name="Tekstvak 2">
            <a:extLst>
              <a:ext uri="{FF2B5EF4-FFF2-40B4-BE49-F238E27FC236}">
                <a16:creationId xmlns:a16="http://schemas.microsoft.com/office/drawing/2014/main" id="{2E4D2D27-91CA-4333-A029-4CF355776B88}"/>
              </a:ext>
            </a:extLst>
          </p:cNvPr>
          <p:cNvSpPr txBox="1"/>
          <p:nvPr/>
        </p:nvSpPr>
        <p:spPr>
          <a:xfrm>
            <a:off x="375327" y="3331447"/>
            <a:ext cx="1115498" cy="369332"/>
          </a:xfrm>
          <a:prstGeom prst="rect">
            <a:avLst/>
          </a:prstGeom>
          <a:noFill/>
        </p:spPr>
        <p:txBody>
          <a:bodyPr wrap="none" rtlCol="0">
            <a:spAutoFit/>
          </a:bodyPr>
          <a:lstStyle/>
          <a:p>
            <a:r>
              <a:rPr lang="nl-NL" dirty="0" err="1"/>
              <a:t>Probiotics</a:t>
            </a:r>
            <a:endParaRPr lang="nl-NL" dirty="0"/>
          </a:p>
        </p:txBody>
      </p:sp>
      <p:sp>
        <p:nvSpPr>
          <p:cNvPr id="4" name="Tekstvak 3">
            <a:extLst>
              <a:ext uri="{FF2B5EF4-FFF2-40B4-BE49-F238E27FC236}">
                <a16:creationId xmlns:a16="http://schemas.microsoft.com/office/drawing/2014/main" id="{6A17B268-8E79-4DC6-9FD7-C4435AD9B633}"/>
              </a:ext>
            </a:extLst>
          </p:cNvPr>
          <p:cNvSpPr txBox="1"/>
          <p:nvPr/>
        </p:nvSpPr>
        <p:spPr>
          <a:xfrm>
            <a:off x="375327" y="5219966"/>
            <a:ext cx="1181221" cy="369332"/>
          </a:xfrm>
          <a:prstGeom prst="rect">
            <a:avLst/>
          </a:prstGeom>
          <a:noFill/>
        </p:spPr>
        <p:txBody>
          <a:bodyPr wrap="none" rtlCol="0">
            <a:spAutoFit/>
          </a:bodyPr>
          <a:lstStyle/>
          <a:p>
            <a:r>
              <a:rPr lang="nl-NL" dirty="0" err="1"/>
              <a:t>Antibiotics</a:t>
            </a:r>
            <a:endParaRPr lang="nl-NL" dirty="0"/>
          </a:p>
        </p:txBody>
      </p:sp>
      <p:pic>
        <p:nvPicPr>
          <p:cNvPr id="5" name="Afbeelding 4">
            <a:extLst>
              <a:ext uri="{FF2B5EF4-FFF2-40B4-BE49-F238E27FC236}">
                <a16:creationId xmlns:a16="http://schemas.microsoft.com/office/drawing/2014/main" id="{39556CDF-33E6-4116-8A1B-D5109BBAB237}"/>
              </a:ext>
            </a:extLst>
          </p:cNvPr>
          <p:cNvPicPr>
            <a:picLocks noChangeAspect="1"/>
          </p:cNvPicPr>
          <p:nvPr/>
        </p:nvPicPr>
        <p:blipFill rotWithShape="1">
          <a:blip r:embed="rId2"/>
          <a:srcRect l="11725" t="17011" r="13189" b="35939"/>
          <a:stretch/>
        </p:blipFill>
        <p:spPr>
          <a:xfrm>
            <a:off x="1734207" y="656436"/>
            <a:ext cx="6558453" cy="2311648"/>
          </a:xfrm>
          <a:prstGeom prst="rect">
            <a:avLst/>
          </a:prstGeom>
        </p:spPr>
      </p:pic>
      <p:sp>
        <p:nvSpPr>
          <p:cNvPr id="7" name="Titel 1">
            <a:extLst>
              <a:ext uri="{FF2B5EF4-FFF2-40B4-BE49-F238E27FC236}">
                <a16:creationId xmlns:a16="http://schemas.microsoft.com/office/drawing/2014/main" id="{AA9E40A5-7A14-4466-8902-00CDDD56A788}"/>
              </a:ext>
            </a:extLst>
          </p:cNvPr>
          <p:cNvSpPr txBox="1">
            <a:spLocks/>
          </p:cNvSpPr>
          <p:nvPr/>
        </p:nvSpPr>
        <p:spPr>
          <a:xfrm>
            <a:off x="0" y="3025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A2A2A"/>
                </a:solidFill>
              </a:rPr>
              <a:t>How to move women to “favorable profile”? Some new ideas</a:t>
            </a:r>
            <a:endParaRPr lang="nl-NL" sz="2800" b="1" dirty="0"/>
          </a:p>
          <a:p>
            <a:endParaRPr lang="nl-NL" sz="2800" b="1" dirty="0">
              <a:latin typeface="+mn-lt"/>
            </a:endParaRPr>
          </a:p>
        </p:txBody>
      </p:sp>
      <p:pic>
        <p:nvPicPr>
          <p:cNvPr id="9" name="Picture 12">
            <a:extLst>
              <a:ext uri="{FF2B5EF4-FFF2-40B4-BE49-F238E27FC236}">
                <a16:creationId xmlns:a16="http://schemas.microsoft.com/office/drawing/2014/main" id="{75D658CF-8A8A-48AE-BDAA-A1603F3A0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3802115"/>
            <a:ext cx="2895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AEBDD0D8-64E8-423C-989D-1FCB0B44E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924" y="4643902"/>
            <a:ext cx="1490515" cy="1890791"/>
          </a:xfrm>
          <a:prstGeom prst="rect">
            <a:avLst/>
          </a:prstGeom>
        </p:spPr>
      </p:pic>
      <p:sp>
        <p:nvSpPr>
          <p:cNvPr id="11" name="Rectangle 5">
            <a:extLst>
              <a:ext uri="{FF2B5EF4-FFF2-40B4-BE49-F238E27FC236}">
                <a16:creationId xmlns:a16="http://schemas.microsoft.com/office/drawing/2014/main" id="{C60E2FA4-9D65-4462-AA5C-692103CBDD6A}"/>
              </a:ext>
            </a:extLst>
          </p:cNvPr>
          <p:cNvSpPr/>
          <p:nvPr/>
        </p:nvSpPr>
        <p:spPr>
          <a:xfrm>
            <a:off x="1734207" y="5589297"/>
            <a:ext cx="6316717" cy="923330"/>
          </a:xfrm>
          <a:prstGeom prst="rect">
            <a:avLst/>
          </a:prstGeom>
        </p:spPr>
        <p:txBody>
          <a:bodyPr wrap="square">
            <a:spAutoFit/>
          </a:bodyPr>
          <a:lstStyle/>
          <a:p>
            <a:pPr>
              <a:spcBef>
                <a:spcPts val="600"/>
              </a:spcBef>
            </a:pPr>
            <a:r>
              <a:rPr lang="en-US" dirty="0">
                <a:solidFill>
                  <a:srgbClr val="FF0000"/>
                </a:solidFill>
              </a:rPr>
              <a:t>Hypothesis: Amylase inhibitors can </a:t>
            </a:r>
            <a:r>
              <a:rPr lang="en-US" dirty="0">
                <a:solidFill>
                  <a:srgbClr val="FF0000"/>
                </a:solidFill>
                <a:sym typeface="Wingdings" pitchFamily="2" charset="2"/>
              </a:rPr>
              <a:t>selectively target glycogen-consuming bacteria in the vaginal community such as </a:t>
            </a:r>
            <a:r>
              <a:rPr lang="en-US" i="1" dirty="0">
                <a:solidFill>
                  <a:srgbClr val="FF0000"/>
                </a:solidFill>
                <a:sym typeface="Wingdings" pitchFamily="2" charset="2"/>
              </a:rPr>
              <a:t>G. </a:t>
            </a:r>
            <a:r>
              <a:rPr lang="en-US" i="1" dirty="0" err="1">
                <a:solidFill>
                  <a:srgbClr val="FF0000"/>
                </a:solidFill>
                <a:sym typeface="Wingdings" pitchFamily="2" charset="2"/>
              </a:rPr>
              <a:t>vaginalis</a:t>
            </a:r>
            <a:r>
              <a:rPr lang="en-US" i="1" dirty="0">
                <a:solidFill>
                  <a:srgbClr val="FF0000"/>
                </a:solidFill>
                <a:sym typeface="Wingdings" pitchFamily="2" charset="2"/>
              </a:rPr>
              <a:t> </a:t>
            </a:r>
            <a:r>
              <a:rPr lang="en-US" dirty="0">
                <a:solidFill>
                  <a:srgbClr val="FF0000"/>
                </a:solidFill>
                <a:sym typeface="Wingdings" pitchFamily="2" charset="2"/>
              </a:rPr>
              <a:t>by cutting off access to its preferred energy source.</a:t>
            </a:r>
          </a:p>
        </p:txBody>
      </p:sp>
      <p:sp>
        <p:nvSpPr>
          <p:cNvPr id="12" name="Tekstvak 11">
            <a:extLst>
              <a:ext uri="{FF2B5EF4-FFF2-40B4-BE49-F238E27FC236}">
                <a16:creationId xmlns:a16="http://schemas.microsoft.com/office/drawing/2014/main" id="{9DD6A6A8-A986-440A-9FC2-2ECE2024C231}"/>
              </a:ext>
            </a:extLst>
          </p:cNvPr>
          <p:cNvSpPr txBox="1"/>
          <p:nvPr/>
        </p:nvSpPr>
        <p:spPr>
          <a:xfrm>
            <a:off x="1734208" y="4793434"/>
            <a:ext cx="6044465" cy="646331"/>
          </a:xfrm>
          <a:prstGeom prst="rect">
            <a:avLst/>
          </a:prstGeom>
          <a:noFill/>
        </p:spPr>
        <p:txBody>
          <a:bodyPr wrap="square" rtlCol="0">
            <a:spAutoFit/>
          </a:bodyPr>
          <a:lstStyle/>
          <a:p>
            <a:r>
              <a:rPr lang="nl-NL" dirty="0" err="1"/>
              <a:t>Current</a:t>
            </a:r>
            <a:r>
              <a:rPr lang="nl-NL" dirty="0"/>
              <a:t> standard treatment: metronidazol (</a:t>
            </a:r>
            <a:r>
              <a:rPr lang="nl-NL" dirty="0" err="1"/>
              <a:t>local</a:t>
            </a:r>
            <a:r>
              <a:rPr lang="nl-NL" dirty="0"/>
              <a:t> or </a:t>
            </a:r>
            <a:r>
              <a:rPr lang="nl-NL" dirty="0" err="1"/>
              <a:t>systemic</a:t>
            </a:r>
            <a:r>
              <a:rPr lang="nl-NL" dirty="0"/>
              <a:t>):</a:t>
            </a:r>
          </a:p>
          <a:p>
            <a:r>
              <a:rPr lang="nl-NL" dirty="0"/>
              <a:t>High </a:t>
            </a:r>
            <a:r>
              <a:rPr lang="nl-NL" dirty="0" err="1"/>
              <a:t>recurrence</a:t>
            </a:r>
            <a:r>
              <a:rPr lang="nl-NL" dirty="0"/>
              <a:t>!</a:t>
            </a:r>
          </a:p>
        </p:txBody>
      </p:sp>
      <p:pic>
        <p:nvPicPr>
          <p:cNvPr id="13" name="Afbeelding 12">
            <a:extLst>
              <a:ext uri="{FF2B5EF4-FFF2-40B4-BE49-F238E27FC236}">
                <a16:creationId xmlns:a16="http://schemas.microsoft.com/office/drawing/2014/main" id="{5EDF6EED-6675-434C-8BF8-B1DFCBA94D64}"/>
              </a:ext>
            </a:extLst>
          </p:cNvPr>
          <p:cNvPicPr>
            <a:picLocks noChangeAspect="1"/>
          </p:cNvPicPr>
          <p:nvPr/>
        </p:nvPicPr>
        <p:blipFill rotWithShape="1">
          <a:blip r:embed="rId5"/>
          <a:srcRect l="33190" t="23601" r="21740" b="53830"/>
          <a:stretch/>
        </p:blipFill>
        <p:spPr>
          <a:xfrm>
            <a:off x="3801443" y="2930090"/>
            <a:ext cx="5494957" cy="1547743"/>
          </a:xfrm>
          <a:prstGeom prst="rect">
            <a:avLst/>
          </a:prstGeom>
        </p:spPr>
      </p:pic>
      <p:pic>
        <p:nvPicPr>
          <p:cNvPr id="15" name="Afbeelding 14">
            <a:extLst>
              <a:ext uri="{FF2B5EF4-FFF2-40B4-BE49-F238E27FC236}">
                <a16:creationId xmlns:a16="http://schemas.microsoft.com/office/drawing/2014/main" id="{9AAA11B7-C534-4C5D-BA8E-222ED5C0BDE8}"/>
              </a:ext>
            </a:extLst>
          </p:cNvPr>
          <p:cNvPicPr>
            <a:picLocks noChangeAspect="1"/>
          </p:cNvPicPr>
          <p:nvPr/>
        </p:nvPicPr>
        <p:blipFill>
          <a:blip r:embed="rId6"/>
          <a:stretch>
            <a:fillRect/>
          </a:stretch>
        </p:blipFill>
        <p:spPr>
          <a:xfrm>
            <a:off x="1928647" y="3196223"/>
            <a:ext cx="1115498" cy="1320984"/>
          </a:xfrm>
          <a:prstGeom prst="rect">
            <a:avLst/>
          </a:prstGeom>
        </p:spPr>
      </p:pic>
    </p:spTree>
    <p:extLst>
      <p:ext uri="{BB962C8B-B14F-4D97-AF65-F5344CB8AC3E}">
        <p14:creationId xmlns:p14="http://schemas.microsoft.com/office/powerpoint/2010/main" val="175489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195102" y="36669"/>
            <a:ext cx="7772401" cy="729882"/>
          </a:xfrm>
          <a:prstGeom prst="rect">
            <a:avLst/>
          </a:prstGeom>
          <a:noFill/>
          <a:ln w="9525">
            <a:noFill/>
            <a:miter lim="800000"/>
            <a:headEnd/>
            <a:tailEnd/>
          </a:ln>
        </p:spPr>
        <p:txBody>
          <a:bodyPr anchor="ctr">
            <a:prstTxWarp prst="textNoShape">
              <a:avLst/>
            </a:prstTxWarp>
          </a:bodyPr>
          <a:lstStyle/>
          <a:p>
            <a:pPr algn="ctr">
              <a:defRPr/>
            </a:pPr>
            <a:r>
              <a:rPr lang="en-US" sz="3200" b="1" kern="0" dirty="0">
                <a:ea typeface="ＭＳ Ｐゴシック" pitchFamily="29" charset="-128"/>
                <a:cs typeface="Arial"/>
              </a:rPr>
              <a:t>Acknowledgements</a:t>
            </a:r>
          </a:p>
        </p:txBody>
      </p:sp>
      <p:sp>
        <p:nvSpPr>
          <p:cNvPr id="32" name="Rectangle 23"/>
          <p:cNvSpPr>
            <a:spLocks noChangeArrowheads="1"/>
          </p:cNvSpPr>
          <p:nvPr/>
        </p:nvSpPr>
        <p:spPr bwMode="auto">
          <a:xfrm>
            <a:off x="6232360" y="2322248"/>
            <a:ext cx="2724787" cy="3862596"/>
          </a:xfrm>
          <a:prstGeom prst="rect">
            <a:avLst/>
          </a:prstGeom>
          <a:noFill/>
          <a:ln w="9525">
            <a:solidFill>
              <a:schemeClr val="tx1"/>
            </a:solidFill>
            <a:miter lim="800000"/>
            <a:headEnd/>
            <a:tailEnd/>
          </a:ln>
        </p:spPr>
        <p:txBody>
          <a:bodyPr wrap="square">
            <a:prstTxWarp prst="textNoShape">
              <a:avLst/>
            </a:prstTxWarp>
            <a:spAutoFit/>
          </a:bodyPr>
          <a:lstStyle/>
          <a:p>
            <a:pPr algn="ctr">
              <a:spcBef>
                <a:spcPts val="600"/>
              </a:spcBef>
              <a:defRPr/>
            </a:pPr>
            <a:r>
              <a:rPr lang="en-US" sz="2000" b="1" u="sng" dirty="0">
                <a:solidFill>
                  <a:schemeClr val="accent1"/>
                </a:solidFill>
                <a:cs typeface="Arial"/>
              </a:rPr>
              <a:t>Lewis Lab</a:t>
            </a:r>
          </a:p>
          <a:p>
            <a:pPr algn="ctr">
              <a:spcBef>
                <a:spcPts val="600"/>
              </a:spcBef>
              <a:defRPr/>
            </a:pPr>
            <a:r>
              <a:rPr lang="en-US" sz="2000" dirty="0">
                <a:ea typeface="ＭＳ Ｐゴシック" charset="-128"/>
                <a:cs typeface="Arial"/>
              </a:rPr>
              <a:t>Warren Lewis</a:t>
            </a:r>
          </a:p>
          <a:p>
            <a:pPr algn="ctr">
              <a:spcBef>
                <a:spcPts val="600"/>
              </a:spcBef>
              <a:defRPr/>
            </a:pPr>
            <a:r>
              <a:rPr lang="en-US" sz="2000" dirty="0">
                <a:ea typeface="ＭＳ Ｐゴシック" charset="-128"/>
                <a:cs typeface="Arial"/>
              </a:rPr>
              <a:t>Mandy Lewis</a:t>
            </a:r>
          </a:p>
          <a:p>
            <a:pPr algn="ctr">
              <a:spcBef>
                <a:spcPts val="600"/>
              </a:spcBef>
              <a:defRPr/>
            </a:pPr>
            <a:r>
              <a:rPr lang="en-US" sz="2000" dirty="0">
                <a:ea typeface="ＭＳ Ｐゴシック" charset="-128"/>
                <a:cs typeface="Arial"/>
              </a:rPr>
              <a:t>Wendy Lu</a:t>
            </a:r>
          </a:p>
          <a:p>
            <a:pPr algn="ctr">
              <a:spcBef>
                <a:spcPts val="600"/>
              </a:spcBef>
              <a:defRPr/>
            </a:pPr>
            <a:r>
              <a:rPr lang="en-US" sz="2000" dirty="0">
                <a:ea typeface="ＭＳ Ｐゴシック" charset="-128"/>
                <a:cs typeface="Arial"/>
              </a:rPr>
              <a:t>Nicole Gilbert</a:t>
            </a:r>
          </a:p>
          <a:p>
            <a:pPr algn="ctr">
              <a:spcBef>
                <a:spcPts val="600"/>
              </a:spcBef>
              <a:defRPr/>
            </a:pPr>
            <a:r>
              <a:rPr lang="en-US" sz="2000" dirty="0">
                <a:ea typeface="ＭＳ Ｐゴシック" charset="-128"/>
                <a:cs typeface="Arial"/>
              </a:rPr>
              <a:t>Lloyd Robinson</a:t>
            </a:r>
          </a:p>
          <a:p>
            <a:pPr algn="ctr">
              <a:spcBef>
                <a:spcPts val="600"/>
              </a:spcBef>
              <a:defRPr/>
            </a:pPr>
            <a:r>
              <a:rPr lang="en-US" sz="2000" dirty="0">
                <a:ea typeface="ＭＳ Ｐゴシック" charset="-128"/>
                <a:cs typeface="Arial"/>
              </a:rPr>
              <a:t>Cory Weimer</a:t>
            </a:r>
          </a:p>
          <a:p>
            <a:pPr algn="ctr">
              <a:spcBef>
                <a:spcPts val="600"/>
              </a:spcBef>
              <a:defRPr/>
            </a:pPr>
            <a:r>
              <a:rPr lang="en-US" sz="2000" dirty="0">
                <a:ea typeface="ＭＳ Ｐゴシック" charset="-128"/>
                <a:cs typeface="Arial"/>
              </a:rPr>
              <a:t>Valerie O’Brien</a:t>
            </a:r>
          </a:p>
          <a:p>
            <a:pPr algn="ctr">
              <a:spcBef>
                <a:spcPts val="600"/>
              </a:spcBef>
              <a:defRPr/>
            </a:pPr>
            <a:r>
              <a:rPr lang="en-US" sz="2000" dirty="0">
                <a:ea typeface="ＭＳ Ｐゴシック" charset="-128"/>
                <a:cs typeface="Arial"/>
              </a:rPr>
              <a:t>Courtney </a:t>
            </a:r>
            <a:r>
              <a:rPr lang="en-US" sz="2000" dirty="0" err="1">
                <a:ea typeface="ＭＳ Ｐゴシック" charset="-128"/>
                <a:cs typeface="Arial"/>
              </a:rPr>
              <a:t>Amegashie</a:t>
            </a:r>
            <a:endParaRPr lang="en-US" sz="2000" dirty="0">
              <a:ea typeface="ＭＳ Ｐゴシック" charset="-128"/>
              <a:cs typeface="Arial"/>
            </a:endParaRPr>
          </a:p>
          <a:p>
            <a:pPr algn="ctr">
              <a:spcBef>
                <a:spcPts val="600"/>
              </a:spcBef>
              <a:defRPr/>
            </a:pPr>
            <a:r>
              <a:rPr lang="en-US" sz="2000" dirty="0">
                <a:ea typeface="ＭＳ Ｐゴシック" charset="-128"/>
                <a:cs typeface="Arial"/>
              </a:rPr>
              <a:t>Maria Ruiz</a:t>
            </a:r>
          </a:p>
        </p:txBody>
      </p:sp>
      <p:sp>
        <p:nvSpPr>
          <p:cNvPr id="11" name="Rectangle 23">
            <a:extLst>
              <a:ext uri="{FF2B5EF4-FFF2-40B4-BE49-F238E27FC236}">
                <a16:creationId xmlns:a16="http://schemas.microsoft.com/office/drawing/2014/main" id="{5F059657-DA1C-484F-AE55-28AFA26142DF}"/>
              </a:ext>
            </a:extLst>
          </p:cNvPr>
          <p:cNvSpPr>
            <a:spLocks noChangeArrowheads="1"/>
          </p:cNvSpPr>
          <p:nvPr/>
        </p:nvSpPr>
        <p:spPr bwMode="auto">
          <a:xfrm>
            <a:off x="3234854" y="1138316"/>
            <a:ext cx="2724787" cy="3416320"/>
          </a:xfrm>
          <a:prstGeom prst="rect">
            <a:avLst/>
          </a:prstGeom>
          <a:noFill/>
          <a:ln w="9525">
            <a:solidFill>
              <a:schemeClr val="tx1"/>
            </a:solidFill>
            <a:miter lim="800000"/>
            <a:headEnd/>
            <a:tailEnd/>
          </a:ln>
        </p:spPr>
        <p:txBody>
          <a:bodyPr wrap="square">
            <a:prstTxWarp prst="textNoShape">
              <a:avLst/>
            </a:prstTxWarp>
            <a:spAutoFit/>
          </a:bodyPr>
          <a:lstStyle/>
          <a:p>
            <a:pPr algn="ctr">
              <a:defRPr/>
            </a:pPr>
            <a:r>
              <a:rPr lang="en-US" sz="2400" b="1" u="sng" dirty="0">
                <a:solidFill>
                  <a:schemeClr val="accent1">
                    <a:lumMod val="75000"/>
                  </a:schemeClr>
                </a:solidFill>
                <a:ea typeface="ＭＳ Ｐゴシック" charset="-128"/>
                <a:cs typeface="Arial"/>
              </a:rPr>
              <a:t>VU</a:t>
            </a:r>
          </a:p>
          <a:p>
            <a:pPr algn="ctr">
              <a:defRPr/>
            </a:pPr>
            <a:r>
              <a:rPr lang="en-US" sz="2400" b="1" dirty="0">
                <a:ea typeface="ＭＳ Ｐゴシック" charset="-128"/>
                <a:cs typeface="Arial"/>
              </a:rPr>
              <a:t>Prof. Remco </a:t>
            </a:r>
            <a:r>
              <a:rPr lang="en-US" sz="2400" b="1" dirty="0" err="1">
                <a:ea typeface="ＭＳ Ｐゴシック" charset="-128"/>
                <a:cs typeface="Arial"/>
              </a:rPr>
              <a:t>Kort</a:t>
            </a:r>
            <a:endParaRPr lang="en-US" sz="2400" b="1" dirty="0">
              <a:ea typeface="ＭＳ Ｐゴシック" charset="-128"/>
              <a:cs typeface="Arial"/>
            </a:endParaRPr>
          </a:p>
          <a:p>
            <a:pPr algn="ctr">
              <a:defRPr/>
            </a:pPr>
            <a:r>
              <a:rPr lang="en-US" sz="2400" dirty="0" err="1">
                <a:ea typeface="ＭＳ Ｐゴシック" charset="-128"/>
                <a:cs typeface="Arial"/>
              </a:rPr>
              <a:t>Heleen</a:t>
            </a:r>
            <a:r>
              <a:rPr lang="en-US" sz="2400" dirty="0">
                <a:ea typeface="ＭＳ Ｐゴシック" charset="-128"/>
                <a:cs typeface="Arial"/>
              </a:rPr>
              <a:t> </a:t>
            </a:r>
            <a:r>
              <a:rPr lang="en-US" sz="2400" dirty="0" err="1">
                <a:ea typeface="ＭＳ Ｐゴシック" charset="-128"/>
                <a:cs typeface="Arial"/>
              </a:rPr>
              <a:t>Eising</a:t>
            </a:r>
            <a:endParaRPr lang="en-US" sz="2400" dirty="0">
              <a:ea typeface="ＭＳ Ｐゴシック" charset="-128"/>
              <a:cs typeface="Arial"/>
            </a:endParaRPr>
          </a:p>
          <a:p>
            <a:pPr algn="ctr">
              <a:defRPr/>
            </a:pPr>
            <a:r>
              <a:rPr lang="en-US" sz="2400" dirty="0">
                <a:ea typeface="ＭＳ Ｐゴシック" charset="-128"/>
                <a:cs typeface="Arial"/>
              </a:rPr>
              <a:t>Alexander Woudstra</a:t>
            </a:r>
          </a:p>
          <a:p>
            <a:pPr algn="ctr">
              <a:defRPr/>
            </a:pPr>
            <a:r>
              <a:rPr lang="en-US" sz="2400" dirty="0" err="1">
                <a:ea typeface="ＭＳ Ｐゴシック" charset="-128"/>
                <a:cs typeface="Arial"/>
              </a:rPr>
              <a:t>Ritesh</a:t>
            </a:r>
            <a:r>
              <a:rPr lang="en-US" sz="2400" dirty="0">
                <a:ea typeface="ＭＳ Ｐゴシック" charset="-128"/>
                <a:cs typeface="Arial"/>
              </a:rPr>
              <a:t> </a:t>
            </a:r>
            <a:r>
              <a:rPr lang="en-US" sz="2400" dirty="0" err="1">
                <a:ea typeface="ＭＳ Ｐゴシック" charset="-128"/>
                <a:cs typeface="Arial"/>
              </a:rPr>
              <a:t>Panchoe</a:t>
            </a:r>
            <a:endParaRPr lang="en-US" sz="2400" dirty="0">
              <a:ea typeface="ＭＳ Ｐゴシック" charset="-128"/>
              <a:cs typeface="Arial"/>
            </a:endParaRPr>
          </a:p>
          <a:p>
            <a:pPr algn="ctr">
              <a:defRPr/>
            </a:pPr>
            <a:r>
              <a:rPr lang="en-US" sz="2400" dirty="0">
                <a:ea typeface="ＭＳ Ｐゴシック" charset="-128"/>
                <a:cs typeface="Arial"/>
              </a:rPr>
              <a:t>Deborah </a:t>
            </a:r>
            <a:r>
              <a:rPr lang="en-US" sz="2400" dirty="0" err="1">
                <a:ea typeface="ＭＳ Ｐゴシック" charset="-128"/>
                <a:cs typeface="Arial"/>
              </a:rPr>
              <a:t>Jekel</a:t>
            </a:r>
            <a:endParaRPr lang="en-US" sz="2400" dirty="0">
              <a:ea typeface="ＭＳ Ｐゴシック" charset="-128"/>
              <a:cs typeface="Arial"/>
            </a:endParaRPr>
          </a:p>
          <a:p>
            <a:pPr algn="ctr">
              <a:defRPr/>
            </a:pPr>
            <a:endParaRPr lang="en-US" sz="2400" dirty="0">
              <a:ea typeface="ＭＳ Ｐゴシック" charset="-128"/>
              <a:cs typeface="Arial"/>
            </a:endParaRPr>
          </a:p>
          <a:p>
            <a:pPr algn="ctr">
              <a:defRPr/>
            </a:pPr>
            <a:r>
              <a:rPr lang="en-US" sz="2400" dirty="0" err="1">
                <a:ea typeface="ＭＳ Ｐゴシック" charset="-128"/>
                <a:cs typeface="Arial"/>
              </a:rPr>
              <a:t>Jorne</a:t>
            </a:r>
            <a:r>
              <a:rPr lang="en-US" sz="2400" dirty="0">
                <a:ea typeface="ＭＳ Ｐゴシック" charset="-128"/>
                <a:cs typeface="Arial"/>
              </a:rPr>
              <a:t> </a:t>
            </a:r>
            <a:r>
              <a:rPr lang="en-US" sz="2400" dirty="0" err="1">
                <a:ea typeface="ＭＳ Ｐゴシック" charset="-128"/>
                <a:cs typeface="Arial"/>
              </a:rPr>
              <a:t>Swanenburg</a:t>
            </a:r>
            <a:endParaRPr lang="en-US" sz="2400" dirty="0">
              <a:ea typeface="ＭＳ Ｐゴシック" charset="-128"/>
              <a:cs typeface="Arial"/>
            </a:endParaRPr>
          </a:p>
          <a:p>
            <a:pPr algn="ctr">
              <a:defRPr/>
            </a:pPr>
            <a:r>
              <a:rPr lang="en-US" sz="2400" dirty="0">
                <a:ea typeface="ＭＳ Ｐゴシック" charset="-128"/>
                <a:cs typeface="Arial"/>
              </a:rPr>
              <a:t>Joke </a:t>
            </a:r>
            <a:r>
              <a:rPr lang="en-US" sz="2400" dirty="0" err="1">
                <a:ea typeface="ＭＳ Ｐゴシック" charset="-128"/>
                <a:cs typeface="Arial"/>
              </a:rPr>
              <a:t>Dols</a:t>
            </a:r>
            <a:endParaRPr lang="en-US" sz="2400" dirty="0">
              <a:ea typeface="ＭＳ Ｐゴシック" charset="-128"/>
              <a:cs typeface="Arial"/>
            </a:endParaRPr>
          </a:p>
        </p:txBody>
      </p:sp>
      <p:sp>
        <p:nvSpPr>
          <p:cNvPr id="12" name="Rectangle 23">
            <a:extLst>
              <a:ext uri="{FF2B5EF4-FFF2-40B4-BE49-F238E27FC236}">
                <a16:creationId xmlns:a16="http://schemas.microsoft.com/office/drawing/2014/main" id="{D8A5B8A0-A114-451C-8500-E17C2CE6027B}"/>
              </a:ext>
            </a:extLst>
          </p:cNvPr>
          <p:cNvSpPr>
            <a:spLocks noChangeArrowheads="1"/>
          </p:cNvSpPr>
          <p:nvPr/>
        </p:nvSpPr>
        <p:spPr bwMode="auto">
          <a:xfrm>
            <a:off x="6232361" y="1138316"/>
            <a:ext cx="2724787" cy="1015663"/>
          </a:xfrm>
          <a:prstGeom prst="rect">
            <a:avLst/>
          </a:prstGeom>
          <a:noFill/>
          <a:ln w="9525">
            <a:solidFill>
              <a:schemeClr val="tx1"/>
            </a:solidFill>
            <a:miter lim="800000"/>
            <a:headEnd/>
            <a:tailEnd/>
          </a:ln>
        </p:spPr>
        <p:txBody>
          <a:bodyPr wrap="square">
            <a:prstTxWarp prst="textNoShape">
              <a:avLst/>
            </a:prstTxWarp>
            <a:spAutoFit/>
          </a:bodyPr>
          <a:lstStyle/>
          <a:p>
            <a:pPr algn="ctr">
              <a:defRPr/>
            </a:pPr>
            <a:r>
              <a:rPr lang="en-US" sz="2000" b="1" u="sng" dirty="0">
                <a:solidFill>
                  <a:schemeClr val="accent1">
                    <a:lumMod val="75000"/>
                  </a:schemeClr>
                </a:solidFill>
                <a:ea typeface="ＭＳ Ｐゴシック" charset="-128"/>
                <a:cs typeface="Arial"/>
              </a:rPr>
              <a:t>GGD</a:t>
            </a:r>
          </a:p>
          <a:p>
            <a:pPr algn="ctr">
              <a:defRPr/>
            </a:pPr>
            <a:r>
              <a:rPr lang="en-US" sz="2000" dirty="0">
                <a:ea typeface="ＭＳ Ｐゴシック" charset="-128"/>
                <a:cs typeface="Arial"/>
              </a:rPr>
              <a:t>Charlotte van der Veer</a:t>
            </a:r>
          </a:p>
          <a:p>
            <a:pPr algn="ctr">
              <a:defRPr/>
            </a:pPr>
            <a:r>
              <a:rPr lang="en-US" sz="2000" dirty="0">
                <a:ea typeface="ＭＳ Ｐゴシック" charset="-128"/>
                <a:cs typeface="Arial"/>
              </a:rPr>
              <a:t>Sylvia </a:t>
            </a:r>
            <a:r>
              <a:rPr lang="en-US" sz="2000" dirty="0" err="1">
                <a:ea typeface="ＭＳ Ｐゴシック" charset="-128"/>
                <a:cs typeface="Arial"/>
              </a:rPr>
              <a:t>Bruisten</a:t>
            </a:r>
            <a:endParaRPr lang="en-US" sz="2000" dirty="0">
              <a:ea typeface="ＭＳ Ｐゴシック" charset="-128"/>
              <a:cs typeface="Arial"/>
            </a:endParaRPr>
          </a:p>
        </p:txBody>
      </p:sp>
      <p:pic>
        <p:nvPicPr>
          <p:cNvPr id="3" name="Afbeelding 2">
            <a:extLst>
              <a:ext uri="{FF2B5EF4-FFF2-40B4-BE49-F238E27FC236}">
                <a16:creationId xmlns:a16="http://schemas.microsoft.com/office/drawing/2014/main" id="{BE7B0566-0A96-42A0-8AC7-DDDCC7C1F3F0}"/>
              </a:ext>
            </a:extLst>
          </p:cNvPr>
          <p:cNvPicPr>
            <a:picLocks noChangeAspect="1"/>
          </p:cNvPicPr>
          <p:nvPr/>
        </p:nvPicPr>
        <p:blipFill rotWithShape="1">
          <a:blip r:embed="rId3"/>
          <a:srcRect t="42545" r="35093" b="10062"/>
          <a:stretch/>
        </p:blipFill>
        <p:spPr>
          <a:xfrm>
            <a:off x="16546" y="4934864"/>
            <a:ext cx="5362278" cy="1887861"/>
          </a:xfrm>
          <a:prstGeom prst="rect">
            <a:avLst/>
          </a:prstGeom>
        </p:spPr>
      </p:pic>
    </p:spTree>
    <p:extLst>
      <p:ext uri="{BB962C8B-B14F-4D97-AF65-F5344CB8AC3E}">
        <p14:creationId xmlns:p14="http://schemas.microsoft.com/office/powerpoint/2010/main" val="3118154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27F417F-F25C-4581-9E45-C66B4B5CFF3B}"/>
              </a:ext>
            </a:extLst>
          </p:cNvPr>
          <p:cNvSpPr/>
          <p:nvPr/>
        </p:nvSpPr>
        <p:spPr>
          <a:xfrm>
            <a:off x="480034" y="850990"/>
            <a:ext cx="11357810" cy="294945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4E17ADA6-DA95-4AF3-A3A6-6614230D0D94}"/>
              </a:ext>
            </a:extLst>
          </p:cNvPr>
          <p:cNvSpPr txBox="1">
            <a:spLocks/>
          </p:cNvSpPr>
          <p:nvPr/>
        </p:nvSpPr>
        <p:spPr>
          <a:xfrm>
            <a:off x="749199" y="1341980"/>
            <a:ext cx="7129372" cy="196747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700" dirty="0"/>
              <a:t>The human </a:t>
            </a:r>
            <a:r>
              <a:rPr lang="nl-NL" sz="4700" dirty="0" err="1"/>
              <a:t>vaginal</a:t>
            </a:r>
            <a:r>
              <a:rPr lang="nl-NL" sz="4700" dirty="0"/>
              <a:t> </a:t>
            </a:r>
            <a:r>
              <a:rPr lang="nl-NL" sz="4700" dirty="0" err="1"/>
              <a:t>microbiome</a:t>
            </a:r>
            <a:endParaRPr lang="nl-NL" sz="4700" dirty="0"/>
          </a:p>
          <a:p>
            <a:r>
              <a:rPr lang="nl-NL" sz="4700" dirty="0" err="1"/>
              <a:t>and</a:t>
            </a:r>
            <a:r>
              <a:rPr lang="nl-NL" sz="4700" dirty="0"/>
              <a:t> </a:t>
            </a:r>
            <a:r>
              <a:rPr lang="nl-NL" sz="4700" dirty="0" err="1"/>
              <a:t>the</a:t>
            </a:r>
            <a:r>
              <a:rPr lang="nl-NL" sz="4700" dirty="0"/>
              <a:t> </a:t>
            </a:r>
            <a:r>
              <a:rPr lang="nl-NL" sz="4700" dirty="0" err="1"/>
              <a:t>role</a:t>
            </a:r>
            <a:r>
              <a:rPr lang="nl-NL" sz="4700" dirty="0"/>
              <a:t> of </a:t>
            </a:r>
            <a:r>
              <a:rPr lang="nl-NL" sz="4700" dirty="0" err="1"/>
              <a:t>bacterial</a:t>
            </a:r>
            <a:r>
              <a:rPr lang="nl-NL" sz="4700" dirty="0"/>
              <a:t> </a:t>
            </a:r>
            <a:r>
              <a:rPr lang="nl-NL" sz="4700" dirty="0" err="1"/>
              <a:t>glycogen</a:t>
            </a:r>
            <a:r>
              <a:rPr lang="nl-NL" sz="4700" dirty="0"/>
              <a:t> </a:t>
            </a:r>
            <a:r>
              <a:rPr lang="nl-NL" sz="4700" dirty="0" err="1"/>
              <a:t>metabolism</a:t>
            </a:r>
            <a:endParaRPr lang="nl-NL" sz="4700" dirty="0"/>
          </a:p>
        </p:txBody>
      </p:sp>
      <p:sp>
        <p:nvSpPr>
          <p:cNvPr id="5" name="Ondertitel 2">
            <a:extLst>
              <a:ext uri="{FF2B5EF4-FFF2-40B4-BE49-F238E27FC236}">
                <a16:creationId xmlns:a16="http://schemas.microsoft.com/office/drawing/2014/main" id="{F30CB876-470D-43E3-9D75-5FDD7A095085}"/>
              </a:ext>
            </a:extLst>
          </p:cNvPr>
          <p:cNvSpPr txBox="1">
            <a:spLocks/>
          </p:cNvSpPr>
          <p:nvPr/>
        </p:nvSpPr>
        <p:spPr>
          <a:xfrm>
            <a:off x="8593274" y="1669090"/>
            <a:ext cx="5479693" cy="17599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NL" sz="1800" dirty="0"/>
              <a:t>Rosanne Y. Hertzberger, PhD</a:t>
            </a:r>
          </a:p>
          <a:p>
            <a:pPr algn="l"/>
            <a:r>
              <a:rPr lang="nl-NL" sz="1800" dirty="0"/>
              <a:t>VU University Amsterdam</a:t>
            </a:r>
          </a:p>
          <a:p>
            <a:pPr algn="l"/>
            <a:r>
              <a:rPr lang="nl-NL" sz="1800" dirty="0">
                <a:hlinkClick r:id="rId2">
                  <a:extLst>
                    <a:ext uri="{A12FA001-AC4F-418D-AE19-62706E023703}">
                      <ahyp:hlinkClr xmlns:ahyp="http://schemas.microsoft.com/office/drawing/2018/hyperlinkcolor" val="tx"/>
                    </a:ext>
                  </a:extLst>
                </a:hlinkClick>
              </a:rPr>
              <a:t>www.REBLAB.org</a:t>
            </a:r>
            <a:endParaRPr lang="nl-NL" sz="1800" dirty="0"/>
          </a:p>
          <a:p>
            <a:pPr algn="l"/>
            <a:r>
              <a:rPr lang="nl-NL" sz="1800" dirty="0"/>
              <a:t>FigShare.com</a:t>
            </a:r>
          </a:p>
          <a:p>
            <a:pPr algn="l"/>
            <a:endParaRPr lang="nl-NL" sz="1800" dirty="0"/>
          </a:p>
        </p:txBody>
      </p:sp>
      <p:pic>
        <p:nvPicPr>
          <p:cNvPr id="8" name="Afbeelding 7">
            <a:extLst>
              <a:ext uri="{FF2B5EF4-FFF2-40B4-BE49-F238E27FC236}">
                <a16:creationId xmlns:a16="http://schemas.microsoft.com/office/drawing/2014/main" id="{54BB7566-41BC-41CC-8729-5AF890E9D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791" y="4199392"/>
            <a:ext cx="5572296" cy="1611985"/>
          </a:xfrm>
          <a:prstGeom prst="rect">
            <a:avLst/>
          </a:prstGeom>
        </p:spPr>
      </p:pic>
    </p:spTree>
    <p:extLst>
      <p:ext uri="{BB962C8B-B14F-4D97-AF65-F5344CB8AC3E}">
        <p14:creationId xmlns:p14="http://schemas.microsoft.com/office/powerpoint/2010/main" val="258064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657748-415E-4AAA-B55A-E547C0809ECD}"/>
              </a:ext>
            </a:extLst>
          </p:cNvPr>
          <p:cNvSpPr>
            <a:spLocks noGrp="1"/>
          </p:cNvSpPr>
          <p:nvPr>
            <p:ph type="title"/>
          </p:nvPr>
        </p:nvSpPr>
        <p:spPr/>
        <p:txBody>
          <a:bodyPr>
            <a:normAutofit/>
          </a:bodyPr>
          <a:lstStyle/>
          <a:p>
            <a:r>
              <a:rPr lang="nl-NL" sz="4400" dirty="0"/>
              <a:t>Part I: </a:t>
            </a:r>
            <a:r>
              <a:rPr lang="nl-NL" sz="4400" dirty="0" err="1"/>
              <a:t>Introduction</a:t>
            </a:r>
            <a:r>
              <a:rPr lang="nl-NL" sz="4400" dirty="0"/>
              <a:t> </a:t>
            </a:r>
            <a:r>
              <a:rPr lang="nl-NL" sz="4400" dirty="0" err="1"/>
              <a:t>to</a:t>
            </a:r>
            <a:r>
              <a:rPr lang="nl-NL" sz="4400" dirty="0"/>
              <a:t> </a:t>
            </a:r>
            <a:r>
              <a:rPr lang="nl-NL" sz="4400" dirty="0" err="1"/>
              <a:t>the</a:t>
            </a:r>
            <a:r>
              <a:rPr lang="nl-NL" sz="4400" dirty="0"/>
              <a:t> </a:t>
            </a:r>
            <a:r>
              <a:rPr lang="nl-NL" sz="4400" dirty="0" err="1"/>
              <a:t>vaginal</a:t>
            </a:r>
            <a:r>
              <a:rPr lang="nl-NL" sz="4400" dirty="0"/>
              <a:t> </a:t>
            </a:r>
            <a:r>
              <a:rPr lang="nl-NL" sz="4400" dirty="0" err="1"/>
              <a:t>microbiome</a:t>
            </a:r>
            <a:endParaRPr lang="nl-NL" sz="4400" dirty="0"/>
          </a:p>
        </p:txBody>
      </p:sp>
      <p:sp>
        <p:nvSpPr>
          <p:cNvPr id="3" name="Tijdelijke aanduiding voor tekst 2">
            <a:extLst>
              <a:ext uri="{FF2B5EF4-FFF2-40B4-BE49-F238E27FC236}">
                <a16:creationId xmlns:a16="http://schemas.microsoft.com/office/drawing/2014/main" id="{84AEAF81-950E-4C6F-9B0C-66DA86FBB466}"/>
              </a:ext>
            </a:extLst>
          </p:cNvPr>
          <p:cNvSpPr>
            <a:spLocks noGrp="1"/>
          </p:cNvSpPr>
          <p:nvPr>
            <p:ph type="body" idx="1"/>
          </p:nvPr>
        </p:nvSpPr>
        <p:spPr/>
        <p:txBody>
          <a:bodyPr/>
          <a:lstStyle/>
          <a:p>
            <a:r>
              <a:rPr lang="nl-NL" dirty="0" err="1"/>
              <a:t>Overview</a:t>
            </a:r>
            <a:r>
              <a:rPr lang="nl-NL" dirty="0"/>
              <a:t> </a:t>
            </a:r>
            <a:r>
              <a:rPr lang="nl-NL" dirty="0" err="1"/>
              <a:t>from</a:t>
            </a:r>
            <a:r>
              <a:rPr lang="nl-NL" dirty="0"/>
              <a:t> </a:t>
            </a:r>
            <a:r>
              <a:rPr lang="nl-NL" dirty="0" err="1"/>
              <a:t>literature</a:t>
            </a:r>
            <a:endParaRPr lang="nl-NL" dirty="0"/>
          </a:p>
        </p:txBody>
      </p:sp>
    </p:spTree>
    <p:extLst>
      <p:ext uri="{BB962C8B-B14F-4D97-AF65-F5344CB8AC3E}">
        <p14:creationId xmlns:p14="http://schemas.microsoft.com/office/powerpoint/2010/main" val="722318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DFC198A-16AC-424C-9F06-98F758DEA5F5}"/>
              </a:ext>
            </a:extLst>
          </p:cNvPr>
          <p:cNvSpPr txBox="1">
            <a:spLocks/>
          </p:cNvSpPr>
          <p:nvPr/>
        </p:nvSpPr>
        <p:spPr>
          <a:xfrm>
            <a:off x="0" y="1"/>
            <a:ext cx="12192000" cy="64626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err="1"/>
              <a:t>Estrogen</a:t>
            </a:r>
            <a:r>
              <a:rPr lang="nl-NL" sz="3200" b="1" dirty="0"/>
              <a:t>/</a:t>
            </a:r>
            <a:r>
              <a:rPr lang="nl-NL" sz="3200" b="1" dirty="0" err="1"/>
              <a:t>progesterone</a:t>
            </a:r>
            <a:r>
              <a:rPr lang="nl-NL" sz="3200" b="1" dirty="0"/>
              <a:t> boost </a:t>
            </a:r>
            <a:r>
              <a:rPr lang="nl-NL" sz="3200" b="1" i="1" dirty="0" err="1"/>
              <a:t>Lactobacillus</a:t>
            </a:r>
            <a:r>
              <a:rPr lang="nl-NL" sz="3200" b="1" i="1" dirty="0"/>
              <a:t> </a:t>
            </a:r>
            <a:r>
              <a:rPr lang="nl-NL" sz="3200" b="1" dirty="0" err="1"/>
              <a:t>colonization</a:t>
            </a:r>
            <a:r>
              <a:rPr lang="nl-NL" sz="3200" b="1" dirty="0"/>
              <a:t> </a:t>
            </a:r>
            <a:r>
              <a:rPr lang="nl-NL" sz="3200" b="1" dirty="0" err="1"/>
              <a:t>and</a:t>
            </a:r>
            <a:r>
              <a:rPr lang="nl-NL" sz="3200" b="1" dirty="0"/>
              <a:t> </a:t>
            </a:r>
            <a:r>
              <a:rPr lang="nl-NL" sz="3200" b="1" dirty="0" err="1"/>
              <a:t>vaginal</a:t>
            </a:r>
            <a:r>
              <a:rPr lang="nl-NL" sz="3200" b="1" dirty="0"/>
              <a:t> </a:t>
            </a:r>
            <a:r>
              <a:rPr lang="nl-NL" sz="3200" b="1" dirty="0" err="1"/>
              <a:t>glycogen</a:t>
            </a:r>
            <a:endParaRPr lang="nl-NL" sz="3200" b="1" dirty="0"/>
          </a:p>
        </p:txBody>
      </p:sp>
      <p:pic>
        <p:nvPicPr>
          <p:cNvPr id="6" name="Afbeelding 5">
            <a:extLst>
              <a:ext uri="{FF2B5EF4-FFF2-40B4-BE49-F238E27FC236}">
                <a16:creationId xmlns:a16="http://schemas.microsoft.com/office/drawing/2014/main" id="{AEFFA21B-C079-4730-8157-0A4D07CF5A4E}"/>
              </a:ext>
            </a:extLst>
          </p:cNvPr>
          <p:cNvPicPr>
            <a:picLocks noChangeAspect="1"/>
          </p:cNvPicPr>
          <p:nvPr/>
        </p:nvPicPr>
        <p:blipFill rotWithShape="1">
          <a:blip r:embed="rId2"/>
          <a:srcRect l="7366" t="7654" r="6543" b="23457"/>
          <a:stretch/>
        </p:blipFill>
        <p:spPr>
          <a:xfrm>
            <a:off x="1952553" y="545637"/>
            <a:ext cx="9879647" cy="5270405"/>
          </a:xfrm>
          <a:prstGeom prst="rect">
            <a:avLst/>
          </a:prstGeom>
        </p:spPr>
      </p:pic>
      <p:sp>
        <p:nvSpPr>
          <p:cNvPr id="7" name="Tekstvak 6">
            <a:extLst>
              <a:ext uri="{FF2B5EF4-FFF2-40B4-BE49-F238E27FC236}">
                <a16:creationId xmlns:a16="http://schemas.microsoft.com/office/drawing/2014/main" id="{53DDFF0C-A34A-4681-BE36-F1AC68DD21C8}"/>
              </a:ext>
            </a:extLst>
          </p:cNvPr>
          <p:cNvSpPr txBox="1"/>
          <p:nvPr/>
        </p:nvSpPr>
        <p:spPr>
          <a:xfrm>
            <a:off x="0" y="646269"/>
            <a:ext cx="5127812" cy="1200329"/>
          </a:xfrm>
          <a:prstGeom prst="rect">
            <a:avLst/>
          </a:prstGeom>
          <a:noFill/>
        </p:spPr>
        <p:txBody>
          <a:bodyPr wrap="square" rtlCol="0">
            <a:spAutoFit/>
          </a:bodyPr>
          <a:lstStyle/>
          <a:p>
            <a:pPr marL="285750" indent="-285750">
              <a:buFont typeface="Arial" panose="020B0604020202020204" pitchFamily="34" charset="0"/>
              <a:buChar char="•"/>
            </a:pPr>
            <a:r>
              <a:rPr lang="nl-NL" dirty="0" err="1"/>
              <a:t>Lower</a:t>
            </a:r>
            <a:r>
              <a:rPr lang="nl-NL" dirty="0"/>
              <a:t> </a:t>
            </a:r>
            <a:r>
              <a:rPr lang="nl-NL" i="1" dirty="0" err="1"/>
              <a:t>Lactobacillus</a:t>
            </a:r>
            <a:r>
              <a:rPr lang="nl-NL" dirty="0"/>
              <a:t> </a:t>
            </a:r>
            <a:r>
              <a:rPr lang="nl-NL" dirty="0" err="1"/>
              <a:t>during</a:t>
            </a:r>
            <a:r>
              <a:rPr lang="nl-NL" dirty="0"/>
              <a:t> </a:t>
            </a:r>
            <a:r>
              <a:rPr lang="nl-NL" dirty="0" err="1"/>
              <a:t>menopause</a:t>
            </a:r>
            <a:r>
              <a:rPr lang="nl-NL" dirty="0"/>
              <a:t> </a:t>
            </a:r>
            <a:r>
              <a:rPr lang="nl-NL" dirty="0" err="1"/>
              <a:t>and</a:t>
            </a:r>
            <a:r>
              <a:rPr lang="nl-NL" dirty="0"/>
              <a:t> </a:t>
            </a:r>
            <a:r>
              <a:rPr lang="nl-NL" dirty="0" err="1"/>
              <a:t>prepuberty</a:t>
            </a:r>
            <a:r>
              <a:rPr lang="nl-NL" dirty="0"/>
              <a:t> (more diverse </a:t>
            </a:r>
            <a:r>
              <a:rPr lang="nl-NL" dirty="0" err="1"/>
              <a:t>communities</a:t>
            </a:r>
            <a:r>
              <a:rPr lang="nl-NL" dirty="0"/>
              <a:t>).</a:t>
            </a:r>
          </a:p>
          <a:p>
            <a:pPr marL="285750" indent="-285750">
              <a:buFont typeface="Arial" panose="020B0604020202020204" pitchFamily="34" charset="0"/>
              <a:buChar char="•"/>
            </a:pPr>
            <a:r>
              <a:rPr lang="nl-NL" dirty="0" err="1"/>
              <a:t>Lower</a:t>
            </a:r>
            <a:r>
              <a:rPr lang="nl-NL" dirty="0"/>
              <a:t> </a:t>
            </a:r>
            <a:r>
              <a:rPr lang="nl-NL" dirty="0" err="1"/>
              <a:t>bacterial</a:t>
            </a:r>
            <a:r>
              <a:rPr lang="nl-NL" dirty="0"/>
              <a:t> </a:t>
            </a:r>
            <a:r>
              <a:rPr lang="nl-NL" dirty="0" err="1"/>
              <a:t>counts</a:t>
            </a:r>
            <a:r>
              <a:rPr lang="nl-NL" dirty="0"/>
              <a:t> in </a:t>
            </a:r>
            <a:r>
              <a:rPr lang="nl-NL" dirty="0" err="1"/>
              <a:t>general</a:t>
            </a:r>
            <a:r>
              <a:rPr lang="nl-NL" dirty="0"/>
              <a:t>.</a:t>
            </a:r>
          </a:p>
          <a:p>
            <a:r>
              <a:rPr lang="en-US" dirty="0"/>
              <a:t>	</a:t>
            </a:r>
            <a:endParaRPr lang="nl-NL" b="1" dirty="0"/>
          </a:p>
        </p:txBody>
      </p:sp>
      <p:sp>
        <p:nvSpPr>
          <p:cNvPr id="8" name="Rechthoek 7">
            <a:extLst>
              <a:ext uri="{FF2B5EF4-FFF2-40B4-BE49-F238E27FC236}">
                <a16:creationId xmlns:a16="http://schemas.microsoft.com/office/drawing/2014/main" id="{5B32557F-1FFD-4D35-A084-9E0CC75C655E}"/>
              </a:ext>
            </a:extLst>
          </p:cNvPr>
          <p:cNvSpPr/>
          <p:nvPr/>
        </p:nvSpPr>
        <p:spPr>
          <a:xfrm>
            <a:off x="4869480" y="5816042"/>
            <a:ext cx="6756018" cy="923330"/>
          </a:xfrm>
          <a:prstGeom prst="rect">
            <a:avLst/>
          </a:prstGeom>
        </p:spPr>
        <p:txBody>
          <a:bodyPr wrap="square">
            <a:spAutoFit/>
          </a:bodyPr>
          <a:lstStyle/>
          <a:p>
            <a:pPr marL="285750" indent="-285750">
              <a:buFont typeface="Arial" panose="020B0604020202020204" pitchFamily="34" charset="0"/>
              <a:buChar char="•"/>
            </a:pPr>
            <a:r>
              <a:rPr lang="en-US" dirty="0" err="1"/>
              <a:t>Brotman</a:t>
            </a:r>
            <a:r>
              <a:rPr lang="en-US" dirty="0"/>
              <a:t>, R. M., et al. (2014). "Association between the vaginal microbiota, menopause status, and signs of vulvovaginal atrophy." </a:t>
            </a:r>
            <a:r>
              <a:rPr lang="en-US" u="sng" dirty="0"/>
              <a:t>Menopause (New York, N.Y.)</a:t>
            </a:r>
            <a:r>
              <a:rPr lang="en-US" dirty="0"/>
              <a:t> </a:t>
            </a:r>
            <a:r>
              <a:rPr lang="en-US" b="1" dirty="0"/>
              <a:t>21</a:t>
            </a:r>
            <a:r>
              <a:rPr lang="en-US" dirty="0"/>
              <a:t>(5): 450-458.</a:t>
            </a:r>
          </a:p>
        </p:txBody>
      </p:sp>
    </p:spTree>
    <p:extLst>
      <p:ext uri="{BB962C8B-B14F-4D97-AF65-F5344CB8AC3E}">
        <p14:creationId xmlns:p14="http://schemas.microsoft.com/office/powerpoint/2010/main" val="3056833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182A0-4B03-4E0F-BF7B-BCECFEA79558}"/>
              </a:ext>
            </a:extLst>
          </p:cNvPr>
          <p:cNvSpPr>
            <a:spLocks noGrp="1"/>
          </p:cNvSpPr>
          <p:nvPr>
            <p:ph type="title"/>
          </p:nvPr>
        </p:nvSpPr>
        <p:spPr>
          <a:xfrm>
            <a:off x="0" y="0"/>
            <a:ext cx="12192000" cy="501889"/>
          </a:xfrm>
        </p:spPr>
        <p:txBody>
          <a:bodyPr>
            <a:noAutofit/>
          </a:bodyPr>
          <a:lstStyle/>
          <a:p>
            <a:r>
              <a:rPr lang="nl-NL" sz="3200" b="1" dirty="0">
                <a:latin typeface="+mn-lt"/>
              </a:rPr>
              <a:t>Vagina has </a:t>
            </a:r>
            <a:r>
              <a:rPr lang="nl-NL" sz="3200" b="1" dirty="0" err="1">
                <a:latin typeface="+mn-lt"/>
              </a:rPr>
              <a:t>lowest</a:t>
            </a:r>
            <a:r>
              <a:rPr lang="nl-NL" sz="3200" b="1" dirty="0">
                <a:latin typeface="+mn-lt"/>
              </a:rPr>
              <a:t> </a:t>
            </a:r>
            <a:r>
              <a:rPr lang="nl-NL" sz="3200" b="1" dirty="0" err="1">
                <a:latin typeface="+mn-lt"/>
              </a:rPr>
              <a:t>bacterial</a:t>
            </a:r>
            <a:r>
              <a:rPr lang="nl-NL" sz="3200" b="1" dirty="0">
                <a:latin typeface="+mn-lt"/>
              </a:rPr>
              <a:t> </a:t>
            </a:r>
            <a:r>
              <a:rPr lang="nl-NL" sz="3200" b="1" dirty="0" err="1">
                <a:latin typeface="+mn-lt"/>
              </a:rPr>
              <a:t>diversity</a:t>
            </a:r>
            <a:r>
              <a:rPr lang="nl-NL" sz="3200" b="1" dirty="0">
                <a:latin typeface="+mn-lt"/>
              </a:rPr>
              <a:t> (</a:t>
            </a:r>
            <a:r>
              <a:rPr lang="nl-NL" sz="3200" b="1" dirty="0" err="1">
                <a:latin typeface="+mn-lt"/>
              </a:rPr>
              <a:t>alpha</a:t>
            </a:r>
            <a:r>
              <a:rPr lang="nl-NL" sz="3200" b="1" dirty="0">
                <a:latin typeface="+mn-lt"/>
              </a:rPr>
              <a:t>) of </a:t>
            </a:r>
            <a:r>
              <a:rPr lang="nl-NL" sz="3200" b="1" dirty="0" err="1">
                <a:latin typeface="+mn-lt"/>
              </a:rPr>
              <a:t>all</a:t>
            </a:r>
            <a:r>
              <a:rPr lang="nl-NL" sz="3200" b="1" dirty="0">
                <a:latin typeface="+mn-lt"/>
              </a:rPr>
              <a:t> body sites </a:t>
            </a:r>
            <a:r>
              <a:rPr lang="nl-NL" sz="3200" b="1" dirty="0" err="1">
                <a:latin typeface="+mn-lt"/>
              </a:rPr>
              <a:t>tested</a:t>
            </a:r>
            <a:endParaRPr lang="nl-NL" sz="3200" b="1" dirty="0">
              <a:latin typeface="+mn-lt"/>
            </a:endParaRPr>
          </a:p>
        </p:txBody>
      </p:sp>
      <p:sp>
        <p:nvSpPr>
          <p:cNvPr id="3" name="Text Box 4">
            <a:extLst>
              <a:ext uri="{FF2B5EF4-FFF2-40B4-BE49-F238E27FC236}">
                <a16:creationId xmlns:a16="http://schemas.microsoft.com/office/drawing/2014/main" id="{49227C00-8929-4083-B3D7-65B4577792EC}"/>
              </a:ext>
            </a:extLst>
          </p:cNvPr>
          <p:cNvSpPr txBox="1">
            <a:spLocks noChangeArrowheads="1"/>
          </p:cNvSpPr>
          <p:nvPr/>
        </p:nvSpPr>
        <p:spPr bwMode="auto">
          <a:xfrm>
            <a:off x="8869565" y="1382356"/>
            <a:ext cx="3733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r>
              <a:rPr lang="en-GB" altLang="nl-NL" sz="1400" dirty="0"/>
              <a:t>(Adjusted from)</a:t>
            </a:r>
          </a:p>
          <a:p>
            <a:r>
              <a:rPr lang="en-GB" altLang="nl-NL" sz="1400" dirty="0"/>
              <a:t>Human Microbiome consortium</a:t>
            </a:r>
          </a:p>
          <a:p>
            <a:r>
              <a:rPr lang="en-GB" altLang="nl-NL" sz="1400" dirty="0"/>
              <a:t>C </a:t>
            </a:r>
            <a:r>
              <a:rPr lang="en-GB" altLang="nl-NL" sz="1400" dirty="0" err="1"/>
              <a:t>Huttenhower</a:t>
            </a:r>
            <a:r>
              <a:rPr lang="en-GB" altLang="nl-NL" sz="1400" dirty="0"/>
              <a:t> </a:t>
            </a:r>
            <a:r>
              <a:rPr lang="en-GB" altLang="zh-CN" sz="1400" i="1" dirty="0">
                <a:ea typeface="宋体" panose="02010600030101010101" pitchFamily="2" charset="-122"/>
              </a:rPr>
              <a:t>et al. </a:t>
            </a:r>
            <a:r>
              <a:rPr lang="en-GB" altLang="nl-NL" sz="1400" i="1" dirty="0"/>
              <a:t>Nature </a:t>
            </a:r>
            <a:r>
              <a:rPr lang="en-US" altLang="zh-CN" sz="1400" b="1" dirty="0">
                <a:ea typeface="宋体" panose="02010600030101010101" pitchFamily="2" charset="-122"/>
              </a:rPr>
              <a:t>486</a:t>
            </a:r>
            <a:r>
              <a:rPr lang="en-GB" altLang="nl-NL" sz="1400" dirty="0"/>
              <a:t>, </a:t>
            </a:r>
            <a:r>
              <a:rPr lang="en-GB" altLang="zh-CN" sz="1400" dirty="0">
                <a:ea typeface="宋体" panose="02010600030101010101" pitchFamily="2" charset="-122"/>
              </a:rPr>
              <a:t>207</a:t>
            </a:r>
            <a:r>
              <a:rPr lang="en-GB" altLang="nl-NL" sz="1400" dirty="0"/>
              <a:t>-</a:t>
            </a:r>
            <a:r>
              <a:rPr lang="en-GB" altLang="zh-CN" sz="1400" dirty="0">
                <a:ea typeface="宋体" panose="02010600030101010101" pitchFamily="2" charset="-122"/>
              </a:rPr>
              <a:t>214</a:t>
            </a:r>
            <a:r>
              <a:rPr lang="en-GB" altLang="nl-NL" sz="1400" dirty="0"/>
              <a:t> (2012) doi:10.1038/nature</a:t>
            </a:r>
            <a:r>
              <a:rPr lang="en-GB" altLang="zh-CN" sz="1400" dirty="0">
                <a:ea typeface="宋体" panose="02010600030101010101" pitchFamily="2" charset="-122"/>
              </a:rPr>
              <a:t>11234</a:t>
            </a:r>
            <a:endParaRPr lang="en-GB" altLang="nl-NL" sz="1400" dirty="0">
              <a:ea typeface="宋体" panose="02010600030101010101" pitchFamily="2" charset="-122"/>
            </a:endParaRPr>
          </a:p>
        </p:txBody>
      </p:sp>
      <p:sp>
        <p:nvSpPr>
          <p:cNvPr id="5" name="Rechthoek 4">
            <a:extLst>
              <a:ext uri="{FF2B5EF4-FFF2-40B4-BE49-F238E27FC236}">
                <a16:creationId xmlns:a16="http://schemas.microsoft.com/office/drawing/2014/main" id="{9B506E7A-7683-46C4-B018-7FFB2DCD71EE}"/>
              </a:ext>
            </a:extLst>
          </p:cNvPr>
          <p:cNvSpPr/>
          <p:nvPr/>
        </p:nvSpPr>
        <p:spPr>
          <a:xfrm>
            <a:off x="8842925" y="5044618"/>
            <a:ext cx="3349075" cy="1754326"/>
          </a:xfrm>
          <a:prstGeom prst="rect">
            <a:avLst/>
          </a:prstGeom>
        </p:spPr>
        <p:txBody>
          <a:bodyPr wrap="square">
            <a:spAutoFit/>
          </a:bodyPr>
          <a:lstStyle/>
          <a:p>
            <a:r>
              <a:rPr lang="en-US" dirty="0"/>
              <a:t>Most reproductive age women have one dominant bacterial species.</a:t>
            </a:r>
          </a:p>
          <a:p>
            <a:endParaRPr lang="en-US" dirty="0"/>
          </a:p>
          <a:p>
            <a:endParaRPr lang="en-US" dirty="0"/>
          </a:p>
          <a:p>
            <a:endParaRPr lang="en-US" dirty="0"/>
          </a:p>
        </p:txBody>
      </p:sp>
      <p:pic>
        <p:nvPicPr>
          <p:cNvPr id="7" name="Afbeelding 6">
            <a:extLst>
              <a:ext uri="{FF2B5EF4-FFF2-40B4-BE49-F238E27FC236}">
                <a16:creationId xmlns:a16="http://schemas.microsoft.com/office/drawing/2014/main" id="{FCFB3923-67A6-44B9-B55A-D2F3E30BA551}"/>
              </a:ext>
            </a:extLst>
          </p:cNvPr>
          <p:cNvPicPr>
            <a:picLocks noChangeAspect="1"/>
          </p:cNvPicPr>
          <p:nvPr/>
        </p:nvPicPr>
        <p:blipFill rotWithShape="1">
          <a:blip r:embed="rId2"/>
          <a:srcRect r="41332" b="58551"/>
          <a:stretch/>
        </p:blipFill>
        <p:spPr>
          <a:xfrm>
            <a:off x="116751" y="810653"/>
            <a:ext cx="8619589" cy="4146357"/>
          </a:xfrm>
          <a:prstGeom prst="rect">
            <a:avLst/>
          </a:prstGeom>
        </p:spPr>
      </p:pic>
      <p:pic>
        <p:nvPicPr>
          <p:cNvPr id="8" name="Picture 254" descr="nature11234-f1">
            <a:extLst>
              <a:ext uri="{FF2B5EF4-FFF2-40B4-BE49-F238E27FC236}">
                <a16:creationId xmlns:a16="http://schemas.microsoft.com/office/drawing/2014/main" id="{179C1344-2085-45B3-AB16-4D9AE0B96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552" r="47784"/>
          <a:stretch/>
        </p:blipFill>
        <p:spPr bwMode="auto">
          <a:xfrm>
            <a:off x="116751" y="5037158"/>
            <a:ext cx="7700951" cy="1752092"/>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A6420A1E-A1DE-4566-B32B-8F4B04B123DE}"/>
              </a:ext>
            </a:extLst>
          </p:cNvPr>
          <p:cNvSpPr/>
          <p:nvPr/>
        </p:nvSpPr>
        <p:spPr>
          <a:xfrm>
            <a:off x="8736340" y="3302377"/>
            <a:ext cx="3398062" cy="2031325"/>
          </a:xfrm>
          <a:prstGeom prst="rect">
            <a:avLst/>
          </a:prstGeom>
        </p:spPr>
        <p:txBody>
          <a:bodyPr wrap="square">
            <a:spAutoFit/>
          </a:bodyPr>
          <a:lstStyle/>
          <a:p>
            <a:r>
              <a:rPr lang="en-US" dirty="0"/>
              <a:t>The vaginal microbiota has the lowest taxonomic diversity of all niches studied (genus level)</a:t>
            </a:r>
          </a:p>
          <a:p>
            <a:pPr marL="285750" indent="-285750">
              <a:buFont typeface="Arial" pitchFamily="34" charset="0"/>
              <a:buChar char="•"/>
            </a:pPr>
            <a:r>
              <a:rPr lang="en-US" dirty="0"/>
              <a:t>Within one sample</a:t>
            </a:r>
          </a:p>
          <a:p>
            <a:pPr marL="285750" indent="-285750">
              <a:buFont typeface="Arial" pitchFamily="34" charset="0"/>
              <a:buChar char="•"/>
            </a:pPr>
            <a:r>
              <a:rPr lang="en-US" dirty="0"/>
              <a:t>Between samples</a:t>
            </a:r>
          </a:p>
          <a:p>
            <a:endParaRPr lang="en-US" dirty="0"/>
          </a:p>
          <a:p>
            <a:endParaRPr lang="en-US" dirty="0"/>
          </a:p>
        </p:txBody>
      </p:sp>
    </p:spTree>
    <p:extLst>
      <p:ext uri="{BB962C8B-B14F-4D97-AF65-F5344CB8AC3E}">
        <p14:creationId xmlns:p14="http://schemas.microsoft.com/office/powerpoint/2010/main" val="3605037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379" y="1"/>
            <a:ext cx="11900950" cy="954107"/>
          </a:xfrm>
          <a:prstGeom prst="rect">
            <a:avLst/>
          </a:prstGeom>
          <a:noFill/>
        </p:spPr>
        <p:txBody>
          <a:bodyPr wrap="square" rtlCol="0">
            <a:spAutoFit/>
          </a:bodyPr>
          <a:lstStyle/>
          <a:p>
            <a:r>
              <a:rPr lang="en-US" sz="2800" b="1" dirty="0"/>
              <a:t>The human vaginal microbiota: most reproductive age women colonized by </a:t>
            </a:r>
            <a:r>
              <a:rPr lang="en-US" sz="2800" b="1" i="1" dirty="0"/>
              <a:t>Lactobacillus</a:t>
            </a:r>
            <a:r>
              <a:rPr lang="en-US" sz="2800" b="1" dirty="0"/>
              <a:t> sp.</a:t>
            </a:r>
          </a:p>
        </p:txBody>
      </p:sp>
      <p:sp>
        <p:nvSpPr>
          <p:cNvPr id="8" name="Rectangle 7"/>
          <p:cNvSpPr/>
          <p:nvPr/>
        </p:nvSpPr>
        <p:spPr>
          <a:xfrm>
            <a:off x="272027" y="1658904"/>
            <a:ext cx="4422891" cy="1477328"/>
          </a:xfrm>
          <a:prstGeom prst="rect">
            <a:avLst/>
          </a:prstGeom>
        </p:spPr>
        <p:txBody>
          <a:bodyPr wrap="square">
            <a:spAutoFit/>
          </a:bodyPr>
          <a:lstStyle/>
          <a:p>
            <a:r>
              <a:rPr lang="en-GB" altLang="nl-NL" b="1" dirty="0">
                <a:latin typeface="Arial" panose="020B0604020202020204" pitchFamily="34" charset="0"/>
              </a:rPr>
              <a:t>Ravel et al. PNAS 2011;108</a:t>
            </a:r>
            <a:endParaRPr lang="en-US" dirty="0"/>
          </a:p>
          <a:p>
            <a:endParaRPr lang="en-US" dirty="0"/>
          </a:p>
          <a:p>
            <a:endParaRPr lang="en-US" dirty="0"/>
          </a:p>
          <a:p>
            <a:pPr marL="285750" indent="-285750">
              <a:buFont typeface="Arial" pitchFamily="34" charset="0"/>
              <a:buChar char="•"/>
            </a:pPr>
            <a:endParaRPr lang="en-US" dirty="0"/>
          </a:p>
          <a:p>
            <a:endParaRPr lang="en-US" b="1" dirty="0"/>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629" t="88987" r="2133" b="5115"/>
          <a:stretch/>
        </p:blipFill>
        <p:spPr bwMode="auto">
          <a:xfrm>
            <a:off x="2590800" y="6087302"/>
            <a:ext cx="2011680" cy="73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7">
            <a:extLst>
              <a:ext uri="{FF2B5EF4-FFF2-40B4-BE49-F238E27FC236}">
                <a16:creationId xmlns:a16="http://schemas.microsoft.com/office/drawing/2014/main" id="{147541B3-F962-4940-AE6F-49E2B74F6DFF}"/>
              </a:ext>
            </a:extLst>
          </p:cNvPr>
          <p:cNvSpPr/>
          <p:nvPr/>
        </p:nvSpPr>
        <p:spPr>
          <a:xfrm>
            <a:off x="216456" y="3394654"/>
            <a:ext cx="3329007" cy="2677656"/>
          </a:xfrm>
          <a:prstGeom prst="rect">
            <a:avLst/>
          </a:prstGeom>
          <a:solidFill>
            <a:schemeClr val="bg1">
              <a:alpha val="81000"/>
            </a:schemeClr>
          </a:solidFill>
        </p:spPr>
        <p:txBody>
          <a:bodyPr wrap="square">
            <a:spAutoFit/>
          </a:bodyPr>
          <a:lstStyle/>
          <a:p>
            <a:r>
              <a:rPr lang="en-US" sz="2400" dirty="0"/>
              <a:t>How does the vagina select its lactobacilli?</a:t>
            </a:r>
          </a:p>
          <a:p>
            <a:r>
              <a:rPr lang="en-US" sz="2400" dirty="0"/>
              <a:t>	</a:t>
            </a:r>
          </a:p>
          <a:p>
            <a:r>
              <a:rPr lang="en-US" sz="2400" dirty="0"/>
              <a:t>or</a:t>
            </a:r>
          </a:p>
          <a:p>
            <a:endParaRPr lang="en-US" sz="2400" dirty="0"/>
          </a:p>
          <a:p>
            <a:r>
              <a:rPr lang="en-US" sz="2400" dirty="0"/>
              <a:t>How do lactobacilli tease out all the other species?</a:t>
            </a:r>
          </a:p>
        </p:txBody>
      </p:sp>
      <p:sp>
        <p:nvSpPr>
          <p:cNvPr id="11" name="Rechthoek 10">
            <a:extLst>
              <a:ext uri="{FF2B5EF4-FFF2-40B4-BE49-F238E27FC236}">
                <a16:creationId xmlns:a16="http://schemas.microsoft.com/office/drawing/2014/main" id="{70F370C2-7E5A-465B-9203-3652A2AF0D4A}"/>
              </a:ext>
            </a:extLst>
          </p:cNvPr>
          <p:cNvSpPr/>
          <p:nvPr/>
        </p:nvSpPr>
        <p:spPr>
          <a:xfrm>
            <a:off x="93352" y="2277051"/>
            <a:ext cx="3324613" cy="923330"/>
          </a:xfrm>
          <a:prstGeom prst="rect">
            <a:avLst/>
          </a:prstGeom>
          <a:solidFill>
            <a:schemeClr val="bg1">
              <a:alpha val="81000"/>
            </a:schemeClr>
          </a:solidFill>
        </p:spPr>
        <p:txBody>
          <a:bodyPr wrap="square">
            <a:spAutoFit/>
          </a:bodyPr>
          <a:lstStyle/>
          <a:p>
            <a:pPr fontAlgn="base"/>
            <a:r>
              <a:rPr lang="en-US" b="1" dirty="0">
                <a:solidFill>
                  <a:srgbClr val="000000"/>
                </a:solidFill>
                <a:latin typeface="Open Sans"/>
              </a:rPr>
              <a:t>‘</a:t>
            </a:r>
            <a:r>
              <a:rPr lang="en-US" b="1" i="1" dirty="0">
                <a:solidFill>
                  <a:srgbClr val="000000"/>
                </a:solidFill>
                <a:latin typeface="Open Sans"/>
              </a:rPr>
              <a:t>Everything is everywhere, but the environment selects</a:t>
            </a:r>
            <a:r>
              <a:rPr lang="en-US" b="1" dirty="0">
                <a:solidFill>
                  <a:srgbClr val="000000"/>
                </a:solidFill>
                <a:latin typeface="Open Sans"/>
              </a:rPr>
              <a:t>’ </a:t>
            </a:r>
          </a:p>
          <a:p>
            <a:pPr fontAlgn="base"/>
            <a:r>
              <a:rPr lang="en-US" b="1" dirty="0">
                <a:solidFill>
                  <a:srgbClr val="000000"/>
                </a:solidFill>
                <a:latin typeface="Open Sans"/>
              </a:rPr>
              <a:t>Baas </a:t>
            </a:r>
            <a:r>
              <a:rPr lang="en-US" b="1" dirty="0" err="1">
                <a:solidFill>
                  <a:srgbClr val="000000"/>
                </a:solidFill>
                <a:latin typeface="Open Sans"/>
              </a:rPr>
              <a:t>Becking</a:t>
            </a:r>
            <a:r>
              <a:rPr lang="en-US" b="1" dirty="0">
                <a:solidFill>
                  <a:srgbClr val="000000"/>
                </a:solidFill>
                <a:latin typeface="Open Sans"/>
              </a:rPr>
              <a:t> (1934)</a:t>
            </a:r>
          </a:p>
        </p:txBody>
      </p:sp>
      <p:pic>
        <p:nvPicPr>
          <p:cNvPr id="3" name="Afbeelding 2">
            <a:extLst>
              <a:ext uri="{FF2B5EF4-FFF2-40B4-BE49-F238E27FC236}">
                <a16:creationId xmlns:a16="http://schemas.microsoft.com/office/drawing/2014/main" id="{7831308D-5D01-48C7-BAF5-A9C531355F4F}"/>
              </a:ext>
            </a:extLst>
          </p:cNvPr>
          <p:cNvPicPr>
            <a:picLocks noChangeAspect="1"/>
          </p:cNvPicPr>
          <p:nvPr/>
        </p:nvPicPr>
        <p:blipFill>
          <a:blip r:embed="rId4"/>
          <a:stretch>
            <a:fillRect/>
          </a:stretch>
        </p:blipFill>
        <p:spPr>
          <a:xfrm>
            <a:off x="5209967" y="627446"/>
            <a:ext cx="5857425" cy="6230554"/>
          </a:xfrm>
          <a:prstGeom prst="rect">
            <a:avLst/>
          </a:prstGeom>
        </p:spPr>
      </p:pic>
      <p:pic>
        <p:nvPicPr>
          <p:cNvPr id="12" name="Afbeelding 11">
            <a:extLst>
              <a:ext uri="{FF2B5EF4-FFF2-40B4-BE49-F238E27FC236}">
                <a16:creationId xmlns:a16="http://schemas.microsoft.com/office/drawing/2014/main" id="{AEBC6568-DA89-4414-A5C0-D7120E73BB47}"/>
              </a:ext>
            </a:extLst>
          </p:cNvPr>
          <p:cNvPicPr>
            <a:picLocks noChangeAspect="1"/>
          </p:cNvPicPr>
          <p:nvPr/>
        </p:nvPicPr>
        <p:blipFill rotWithShape="1">
          <a:blip r:embed="rId4"/>
          <a:srcRect t="23179" r="31401" b="14085"/>
          <a:stretch/>
        </p:blipFill>
        <p:spPr>
          <a:xfrm>
            <a:off x="4873593" y="89497"/>
            <a:ext cx="6957849" cy="6768503"/>
          </a:xfrm>
          <a:prstGeom prst="rect">
            <a:avLst/>
          </a:prstGeom>
        </p:spPr>
      </p:pic>
      <p:pic>
        <p:nvPicPr>
          <p:cNvPr id="13" name="Afbeelding 12">
            <a:extLst>
              <a:ext uri="{FF2B5EF4-FFF2-40B4-BE49-F238E27FC236}">
                <a16:creationId xmlns:a16="http://schemas.microsoft.com/office/drawing/2014/main" id="{16601A94-54A8-4A4E-89CC-57AE8E435B1A}"/>
              </a:ext>
            </a:extLst>
          </p:cNvPr>
          <p:cNvPicPr>
            <a:picLocks noChangeAspect="1"/>
          </p:cNvPicPr>
          <p:nvPr/>
        </p:nvPicPr>
        <p:blipFill rotWithShape="1">
          <a:blip r:embed="rId4"/>
          <a:srcRect t="26219" r="31401" b="57571"/>
          <a:stretch/>
        </p:blipFill>
        <p:spPr>
          <a:xfrm>
            <a:off x="3184634" y="1970318"/>
            <a:ext cx="8860695" cy="2227149"/>
          </a:xfrm>
          <a:prstGeom prst="rect">
            <a:avLst/>
          </a:prstGeom>
        </p:spPr>
      </p:pic>
    </p:spTree>
    <p:extLst>
      <p:ext uri="{BB962C8B-B14F-4D97-AF65-F5344CB8AC3E}">
        <p14:creationId xmlns:p14="http://schemas.microsoft.com/office/powerpoint/2010/main" val="7256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D194FE1-3E49-482A-9F2D-3A6C7A9B6BBF}"/>
              </a:ext>
            </a:extLst>
          </p:cNvPr>
          <p:cNvPicPr>
            <a:picLocks noChangeAspect="1"/>
          </p:cNvPicPr>
          <p:nvPr/>
        </p:nvPicPr>
        <p:blipFill rotWithShape="1">
          <a:blip r:embed="rId2"/>
          <a:srcRect l="5556" t="20494" r="30988" b="7531"/>
          <a:stretch/>
        </p:blipFill>
        <p:spPr>
          <a:xfrm>
            <a:off x="6739960" y="567943"/>
            <a:ext cx="4895187" cy="3701549"/>
          </a:xfrm>
          <a:prstGeom prst="rect">
            <a:avLst/>
          </a:prstGeom>
        </p:spPr>
      </p:pic>
      <p:pic>
        <p:nvPicPr>
          <p:cNvPr id="4" name="Afbeelding 3">
            <a:extLst>
              <a:ext uri="{FF2B5EF4-FFF2-40B4-BE49-F238E27FC236}">
                <a16:creationId xmlns:a16="http://schemas.microsoft.com/office/drawing/2014/main" id="{07CB30CF-F183-44C1-A4D9-FEAB934A5208}"/>
              </a:ext>
            </a:extLst>
          </p:cNvPr>
          <p:cNvPicPr>
            <a:picLocks noChangeAspect="1"/>
          </p:cNvPicPr>
          <p:nvPr/>
        </p:nvPicPr>
        <p:blipFill rotWithShape="1">
          <a:blip r:embed="rId3"/>
          <a:srcRect l="5227" t="16667" r="30494" b="11358"/>
          <a:stretch/>
        </p:blipFill>
        <p:spPr>
          <a:xfrm>
            <a:off x="349969" y="567941"/>
            <a:ext cx="4958682" cy="3701551"/>
          </a:xfrm>
          <a:prstGeom prst="rect">
            <a:avLst/>
          </a:prstGeom>
        </p:spPr>
      </p:pic>
      <p:sp>
        <p:nvSpPr>
          <p:cNvPr id="6" name="Tekstvak 5">
            <a:extLst>
              <a:ext uri="{FF2B5EF4-FFF2-40B4-BE49-F238E27FC236}">
                <a16:creationId xmlns:a16="http://schemas.microsoft.com/office/drawing/2014/main" id="{EBC44B35-45A3-419C-BB65-F70F46421CCE}"/>
              </a:ext>
            </a:extLst>
          </p:cNvPr>
          <p:cNvSpPr txBox="1"/>
          <p:nvPr/>
        </p:nvSpPr>
        <p:spPr>
          <a:xfrm>
            <a:off x="416491" y="5058717"/>
            <a:ext cx="5317416" cy="2308324"/>
          </a:xfrm>
          <a:prstGeom prst="rect">
            <a:avLst/>
          </a:prstGeom>
          <a:noFill/>
        </p:spPr>
        <p:txBody>
          <a:bodyPr wrap="square" rtlCol="0">
            <a:spAutoFit/>
          </a:bodyPr>
          <a:lstStyle/>
          <a:p>
            <a:r>
              <a:rPr lang="nl-NL" b="1" i="1" dirty="0" err="1"/>
              <a:t>Lactobacillus</a:t>
            </a:r>
            <a:r>
              <a:rPr lang="nl-NL" b="1" dirty="0" err="1"/>
              <a:t>-dominated</a:t>
            </a:r>
            <a:r>
              <a:rPr lang="nl-NL" b="1" dirty="0"/>
              <a:t> </a:t>
            </a:r>
            <a:r>
              <a:rPr lang="nl-NL" b="1" dirty="0" err="1"/>
              <a:t>microbiome</a:t>
            </a:r>
            <a:r>
              <a:rPr lang="nl-NL" b="1" dirty="0"/>
              <a:t> </a:t>
            </a:r>
          </a:p>
          <a:p>
            <a:pPr marL="285750" indent="-285750">
              <a:buFont typeface="Arial" panose="020B0604020202020204" pitchFamily="34" charset="0"/>
              <a:buChar char="•"/>
            </a:pPr>
            <a:r>
              <a:rPr lang="nl-NL" dirty="0"/>
              <a:t>Gram </a:t>
            </a:r>
            <a:r>
              <a:rPr lang="nl-NL" dirty="0" err="1"/>
              <a:t>positive</a:t>
            </a:r>
            <a:r>
              <a:rPr lang="nl-NL" dirty="0"/>
              <a:t> </a:t>
            </a:r>
            <a:r>
              <a:rPr lang="nl-NL" dirty="0" err="1"/>
              <a:t>rod</a:t>
            </a:r>
            <a:r>
              <a:rPr lang="nl-NL" dirty="0"/>
              <a:t> </a:t>
            </a:r>
            <a:r>
              <a:rPr lang="nl-NL" dirty="0" err="1"/>
              <a:t>shaped</a:t>
            </a:r>
            <a:r>
              <a:rPr lang="nl-NL" dirty="0"/>
              <a:t> </a:t>
            </a:r>
            <a:r>
              <a:rPr lang="nl-NL" dirty="0" err="1"/>
              <a:t>bacteria</a:t>
            </a:r>
            <a:r>
              <a:rPr lang="nl-NL" dirty="0"/>
              <a:t>.</a:t>
            </a:r>
          </a:p>
          <a:p>
            <a:pPr marL="285750" indent="-285750">
              <a:buFont typeface="Arial" panose="020B0604020202020204" pitchFamily="34" charset="0"/>
              <a:buChar char="•"/>
            </a:pPr>
            <a:r>
              <a:rPr lang="nl-NL" dirty="0"/>
              <a:t>pH&lt;4 </a:t>
            </a:r>
          </a:p>
          <a:p>
            <a:pPr marL="285750" indent="-285750">
              <a:buFont typeface="Arial" panose="020B0604020202020204" pitchFamily="34" charset="0"/>
              <a:buChar char="•"/>
            </a:pPr>
            <a:r>
              <a:rPr lang="nl-NL" dirty="0"/>
              <a:t>High </a:t>
            </a:r>
            <a:r>
              <a:rPr lang="nl-NL" dirty="0" err="1"/>
              <a:t>lactate</a:t>
            </a:r>
            <a:r>
              <a:rPr lang="nl-NL" dirty="0"/>
              <a:t> </a:t>
            </a:r>
            <a:r>
              <a:rPr lang="nl-NL" dirty="0" err="1"/>
              <a:t>concentration</a:t>
            </a:r>
            <a:r>
              <a:rPr lang="nl-NL" dirty="0"/>
              <a:t>, up </a:t>
            </a:r>
            <a:r>
              <a:rPr lang="nl-NL" dirty="0" err="1"/>
              <a:t>to</a:t>
            </a:r>
            <a:r>
              <a:rPr lang="nl-NL" dirty="0"/>
              <a:t> 150 </a:t>
            </a:r>
            <a:r>
              <a:rPr lang="nl-NL" dirty="0" err="1"/>
              <a:t>mM</a:t>
            </a:r>
            <a:endParaRPr lang="nl-NL" dirty="0"/>
          </a:p>
          <a:p>
            <a:r>
              <a:rPr lang="nl-NL" dirty="0"/>
              <a:t>(O’ </a:t>
            </a:r>
            <a:r>
              <a:rPr lang="nl-NL" dirty="0" err="1"/>
              <a:t>Hanlon</a:t>
            </a:r>
            <a:r>
              <a:rPr lang="nl-NL" dirty="0"/>
              <a:t> et al, 2013 </a:t>
            </a:r>
            <a:r>
              <a:rPr lang="nl-NL" dirty="0" err="1"/>
              <a:t>PlosONE</a:t>
            </a:r>
            <a:r>
              <a:rPr lang="nl-NL" dirty="0"/>
              <a:t>)</a:t>
            </a:r>
          </a:p>
          <a:p>
            <a:endParaRPr lang="nl-NL" dirty="0"/>
          </a:p>
          <a:p>
            <a:endParaRPr lang="nl-NL" dirty="0"/>
          </a:p>
          <a:p>
            <a:endParaRPr lang="nl-NL" dirty="0"/>
          </a:p>
        </p:txBody>
      </p:sp>
      <p:sp>
        <p:nvSpPr>
          <p:cNvPr id="8" name="Rechthoek 7">
            <a:extLst>
              <a:ext uri="{FF2B5EF4-FFF2-40B4-BE49-F238E27FC236}">
                <a16:creationId xmlns:a16="http://schemas.microsoft.com/office/drawing/2014/main" id="{D29416EA-F193-41CB-B7BE-9BB692767593}"/>
              </a:ext>
            </a:extLst>
          </p:cNvPr>
          <p:cNvSpPr/>
          <p:nvPr/>
        </p:nvSpPr>
        <p:spPr>
          <a:xfrm>
            <a:off x="5916706" y="4856167"/>
            <a:ext cx="6499441" cy="2031325"/>
          </a:xfrm>
          <a:prstGeom prst="rect">
            <a:avLst/>
          </a:prstGeom>
        </p:spPr>
        <p:txBody>
          <a:bodyPr wrap="square">
            <a:spAutoFit/>
          </a:bodyPr>
          <a:lstStyle/>
          <a:p>
            <a:r>
              <a:rPr lang="en-US" b="1" u="sng" dirty="0"/>
              <a:t>Bacterial vaginosis (BV) </a:t>
            </a:r>
            <a:r>
              <a:rPr lang="en-US" dirty="0">
                <a:sym typeface="Wingdings" panose="05000000000000000000" pitchFamily="2" charset="2"/>
              </a:rPr>
              <a:t> </a:t>
            </a:r>
            <a:r>
              <a:rPr lang="en-US" dirty="0"/>
              <a:t>Often asymptomatic</a:t>
            </a:r>
          </a:p>
          <a:p>
            <a:r>
              <a:rPr lang="en-US" dirty="0"/>
              <a:t>Overgrowth of Gram-negative or variable anaerobic bacteria</a:t>
            </a:r>
          </a:p>
          <a:p>
            <a:r>
              <a:rPr lang="en-US" i="1" dirty="0"/>
              <a:t>Gardnerella, </a:t>
            </a:r>
            <a:r>
              <a:rPr lang="en-US" i="1" dirty="0" err="1"/>
              <a:t>Atopobium</a:t>
            </a:r>
            <a:r>
              <a:rPr lang="en-US" i="1" dirty="0"/>
              <a:t>, </a:t>
            </a:r>
            <a:r>
              <a:rPr lang="en-US" i="1" dirty="0" err="1"/>
              <a:t>Prevotella</a:t>
            </a:r>
            <a:r>
              <a:rPr lang="en-US" i="1" dirty="0"/>
              <a:t>, </a:t>
            </a:r>
            <a:r>
              <a:rPr lang="en-US" i="1" dirty="0" err="1"/>
              <a:t>Sneathia</a:t>
            </a:r>
            <a:r>
              <a:rPr lang="en-US" i="1" dirty="0"/>
              <a:t>, </a:t>
            </a:r>
            <a:r>
              <a:rPr lang="en-US" i="1" dirty="0" err="1"/>
              <a:t>Megasphaera</a:t>
            </a:r>
            <a:endParaRPr lang="en-US" i="1" dirty="0"/>
          </a:p>
          <a:p>
            <a:r>
              <a:rPr lang="en-US" dirty="0"/>
              <a:t>Symptoms:</a:t>
            </a:r>
          </a:p>
          <a:p>
            <a:pPr marL="342900" indent="-342900">
              <a:buFont typeface="Arial" pitchFamily="34" charset="0"/>
              <a:buChar char="•"/>
            </a:pPr>
            <a:r>
              <a:rPr lang="en-US" dirty="0"/>
              <a:t>Odor, Thin vaginal secretions</a:t>
            </a:r>
          </a:p>
          <a:p>
            <a:pPr marL="342900" indent="-342900">
              <a:buFont typeface="Arial" pitchFamily="34" charset="0"/>
              <a:buChar char="•"/>
            </a:pPr>
            <a:r>
              <a:rPr lang="en-US" dirty="0"/>
              <a:t>pH &gt; 4.5</a:t>
            </a:r>
          </a:p>
          <a:p>
            <a:pPr marL="342900" indent="-342900">
              <a:buFont typeface="Arial" pitchFamily="34" charset="0"/>
              <a:buChar char="•"/>
            </a:pPr>
            <a:r>
              <a:rPr lang="en-US" dirty="0"/>
              <a:t>Exfoliated epithelial cells (clue cells).</a:t>
            </a:r>
          </a:p>
        </p:txBody>
      </p:sp>
      <p:sp>
        <p:nvSpPr>
          <p:cNvPr id="9" name="Tekstvak 8">
            <a:extLst>
              <a:ext uri="{FF2B5EF4-FFF2-40B4-BE49-F238E27FC236}">
                <a16:creationId xmlns:a16="http://schemas.microsoft.com/office/drawing/2014/main" id="{6A407977-6C67-42D2-850F-6521A373CA68}"/>
              </a:ext>
            </a:extLst>
          </p:cNvPr>
          <p:cNvSpPr txBox="1"/>
          <p:nvPr/>
        </p:nvSpPr>
        <p:spPr>
          <a:xfrm>
            <a:off x="3157701" y="4271392"/>
            <a:ext cx="10406743" cy="584775"/>
          </a:xfrm>
          <a:prstGeom prst="rect">
            <a:avLst/>
          </a:prstGeom>
          <a:noFill/>
        </p:spPr>
        <p:txBody>
          <a:bodyPr wrap="square" rtlCol="0">
            <a:spAutoFit/>
          </a:bodyPr>
          <a:lstStyle/>
          <a:p>
            <a:r>
              <a:rPr lang="nl-NL" sz="1600" dirty="0">
                <a:solidFill>
                  <a:schemeClr val="bg2">
                    <a:lumMod val="50000"/>
                  </a:schemeClr>
                </a:solidFill>
              </a:rPr>
              <a:t>Images </a:t>
            </a:r>
            <a:r>
              <a:rPr lang="nl-NL" sz="1600" dirty="0" err="1">
                <a:solidFill>
                  <a:schemeClr val="bg2">
                    <a:lumMod val="50000"/>
                  </a:schemeClr>
                </a:solidFill>
              </a:rPr>
              <a:t>from</a:t>
            </a:r>
            <a:r>
              <a:rPr lang="nl-NL" sz="1600" dirty="0">
                <a:solidFill>
                  <a:schemeClr val="bg2">
                    <a:lumMod val="50000"/>
                  </a:schemeClr>
                </a:solidFill>
              </a:rPr>
              <a:t> </a:t>
            </a:r>
            <a:r>
              <a:rPr lang="nl-NL" sz="1600" dirty="0" err="1">
                <a:solidFill>
                  <a:schemeClr val="bg2">
                    <a:lumMod val="50000"/>
                  </a:schemeClr>
                </a:solidFill>
              </a:rPr>
              <a:t>Nugent</a:t>
            </a:r>
            <a:r>
              <a:rPr lang="nl-NL" sz="1600" dirty="0">
                <a:solidFill>
                  <a:schemeClr val="bg2">
                    <a:lumMod val="50000"/>
                  </a:schemeClr>
                </a:solidFill>
              </a:rPr>
              <a:t> et al 1991, </a:t>
            </a:r>
            <a:r>
              <a:rPr lang="nl-NL" sz="1600" dirty="0" err="1">
                <a:solidFill>
                  <a:schemeClr val="bg2">
                    <a:lumMod val="50000"/>
                  </a:schemeClr>
                </a:solidFill>
              </a:rPr>
              <a:t>introducing</a:t>
            </a:r>
            <a:r>
              <a:rPr lang="nl-NL" sz="1600" dirty="0">
                <a:solidFill>
                  <a:schemeClr val="bg2">
                    <a:lumMod val="50000"/>
                  </a:schemeClr>
                </a:solidFill>
              </a:rPr>
              <a:t> </a:t>
            </a:r>
            <a:r>
              <a:rPr lang="en-US" sz="1600" dirty="0">
                <a:solidFill>
                  <a:schemeClr val="bg2">
                    <a:lumMod val="50000"/>
                  </a:schemeClr>
                </a:solidFill>
              </a:rPr>
              <a:t>diagnostic tool: </a:t>
            </a:r>
            <a:r>
              <a:rPr lang="en-US" sz="1600" b="1" u="sng" dirty="0">
                <a:solidFill>
                  <a:schemeClr val="bg2">
                    <a:lumMod val="50000"/>
                  </a:schemeClr>
                </a:solidFill>
              </a:rPr>
              <a:t>Nugent score</a:t>
            </a:r>
            <a:endParaRPr lang="en-US" sz="1600" dirty="0">
              <a:solidFill>
                <a:schemeClr val="bg2">
                  <a:lumMod val="50000"/>
                </a:schemeClr>
              </a:solidFill>
            </a:endParaRPr>
          </a:p>
          <a:p>
            <a:r>
              <a:rPr lang="en-US" sz="1600" dirty="0">
                <a:solidFill>
                  <a:schemeClr val="bg2">
                    <a:lumMod val="50000"/>
                  </a:schemeClr>
                </a:solidFill>
              </a:rPr>
              <a:t>microscopic enumeration of  gram positive rods, gram negative, clue cells. </a:t>
            </a:r>
            <a:endParaRPr lang="nl-NL" sz="1600" dirty="0">
              <a:solidFill>
                <a:schemeClr val="bg2">
                  <a:lumMod val="50000"/>
                </a:schemeClr>
              </a:solidFill>
            </a:endParaRPr>
          </a:p>
        </p:txBody>
      </p:sp>
      <p:sp>
        <p:nvSpPr>
          <p:cNvPr id="10" name="Tekstvak 9">
            <a:extLst>
              <a:ext uri="{FF2B5EF4-FFF2-40B4-BE49-F238E27FC236}">
                <a16:creationId xmlns:a16="http://schemas.microsoft.com/office/drawing/2014/main" id="{75095D96-EF49-4A82-85BA-47BC201C07EC}"/>
              </a:ext>
            </a:extLst>
          </p:cNvPr>
          <p:cNvSpPr txBox="1"/>
          <p:nvPr/>
        </p:nvSpPr>
        <p:spPr>
          <a:xfrm>
            <a:off x="349969" y="4351994"/>
            <a:ext cx="1932593" cy="369332"/>
          </a:xfrm>
          <a:prstGeom prst="rect">
            <a:avLst/>
          </a:prstGeom>
          <a:noFill/>
        </p:spPr>
        <p:txBody>
          <a:bodyPr wrap="square" rtlCol="0">
            <a:spAutoFit/>
          </a:bodyPr>
          <a:lstStyle/>
          <a:p>
            <a:r>
              <a:rPr lang="nl-NL" dirty="0" err="1"/>
              <a:t>Nugent</a:t>
            </a:r>
            <a:r>
              <a:rPr lang="nl-NL" dirty="0"/>
              <a:t> score = 0</a:t>
            </a:r>
          </a:p>
        </p:txBody>
      </p:sp>
      <p:sp>
        <p:nvSpPr>
          <p:cNvPr id="11" name="Tekstvak 10">
            <a:extLst>
              <a:ext uri="{FF2B5EF4-FFF2-40B4-BE49-F238E27FC236}">
                <a16:creationId xmlns:a16="http://schemas.microsoft.com/office/drawing/2014/main" id="{8A1D348B-42C8-4A9A-BE86-6CB564D92992}"/>
              </a:ext>
            </a:extLst>
          </p:cNvPr>
          <p:cNvSpPr txBox="1"/>
          <p:nvPr/>
        </p:nvSpPr>
        <p:spPr>
          <a:xfrm>
            <a:off x="10113881" y="4403444"/>
            <a:ext cx="1932593" cy="369332"/>
          </a:xfrm>
          <a:prstGeom prst="rect">
            <a:avLst/>
          </a:prstGeom>
          <a:noFill/>
        </p:spPr>
        <p:txBody>
          <a:bodyPr wrap="square" rtlCol="0">
            <a:spAutoFit/>
          </a:bodyPr>
          <a:lstStyle/>
          <a:p>
            <a:r>
              <a:rPr lang="nl-NL" dirty="0" err="1"/>
              <a:t>Nugent</a:t>
            </a:r>
            <a:r>
              <a:rPr lang="nl-NL" dirty="0"/>
              <a:t> score = 10</a:t>
            </a:r>
          </a:p>
        </p:txBody>
      </p:sp>
      <p:sp>
        <p:nvSpPr>
          <p:cNvPr id="12" name="Titel 1">
            <a:extLst>
              <a:ext uri="{FF2B5EF4-FFF2-40B4-BE49-F238E27FC236}">
                <a16:creationId xmlns:a16="http://schemas.microsoft.com/office/drawing/2014/main" id="{5D26BBE1-82FD-49BA-88F6-3305A14FF0D6}"/>
              </a:ext>
            </a:extLst>
          </p:cNvPr>
          <p:cNvSpPr txBox="1">
            <a:spLocks/>
          </p:cNvSpPr>
          <p:nvPr/>
        </p:nvSpPr>
        <p:spPr>
          <a:xfrm>
            <a:off x="87085" y="90118"/>
            <a:ext cx="12017829" cy="5148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dirty="0"/>
              <a:t>Absence of </a:t>
            </a:r>
            <a:r>
              <a:rPr lang="nl-NL" sz="3200" b="1" dirty="0" err="1"/>
              <a:t>vaginal</a:t>
            </a:r>
            <a:r>
              <a:rPr lang="nl-NL" sz="3200" b="1" dirty="0"/>
              <a:t> </a:t>
            </a:r>
            <a:r>
              <a:rPr lang="nl-NL" sz="3200" b="1" i="1" dirty="0" err="1"/>
              <a:t>Lactobacillus</a:t>
            </a:r>
            <a:r>
              <a:rPr lang="nl-NL" sz="3200" b="1" dirty="0"/>
              <a:t>:</a:t>
            </a:r>
            <a:r>
              <a:rPr lang="nl-NL" sz="3200" b="1" i="1" dirty="0"/>
              <a:t> </a:t>
            </a:r>
            <a:r>
              <a:rPr lang="nl-NL" sz="3200" b="1" dirty="0" err="1"/>
              <a:t>Bacterial</a:t>
            </a:r>
            <a:r>
              <a:rPr lang="nl-NL" sz="3200" b="1" dirty="0"/>
              <a:t> </a:t>
            </a:r>
            <a:r>
              <a:rPr lang="nl-NL" sz="3200" b="1" dirty="0" err="1"/>
              <a:t>vaginosis</a:t>
            </a:r>
            <a:r>
              <a:rPr lang="nl-NL" sz="3200" b="1" dirty="0"/>
              <a:t> (BV)</a:t>
            </a:r>
          </a:p>
        </p:txBody>
      </p:sp>
    </p:spTree>
    <p:extLst>
      <p:ext uri="{BB962C8B-B14F-4D97-AF65-F5344CB8AC3E}">
        <p14:creationId xmlns:p14="http://schemas.microsoft.com/office/powerpoint/2010/main" val="31423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067" y="3108293"/>
            <a:ext cx="5450815" cy="1754326"/>
          </a:xfrm>
          <a:prstGeom prst="rect">
            <a:avLst/>
          </a:prstGeom>
        </p:spPr>
        <p:txBody>
          <a:bodyPr wrap="square">
            <a:spAutoFit/>
          </a:bodyPr>
          <a:lstStyle/>
          <a:p>
            <a:r>
              <a:rPr lang="en-US" dirty="0"/>
              <a:t>Other apes and monkeys have less diverse microbiota, with lower percentage of </a:t>
            </a:r>
            <a:r>
              <a:rPr lang="en-US" i="1" dirty="0"/>
              <a:t>Lactobacillus</a:t>
            </a:r>
            <a:r>
              <a:rPr lang="en-US" dirty="0"/>
              <a:t>.</a:t>
            </a:r>
          </a:p>
          <a:p>
            <a:endParaRPr lang="en-US" dirty="0"/>
          </a:p>
          <a:p>
            <a:r>
              <a:rPr lang="en-US" dirty="0"/>
              <a:t>Human vaginal pH ~ 3.5 (O’ Hanlon et al. 2013)</a:t>
            </a:r>
          </a:p>
          <a:p>
            <a:endParaRPr lang="en-US" dirty="0"/>
          </a:p>
          <a:p>
            <a:r>
              <a:rPr lang="en-US" dirty="0"/>
              <a:t>Vaginal pH of baboon between  6-8 (Riviera et al 2010)</a:t>
            </a:r>
          </a:p>
        </p:txBody>
      </p:sp>
      <p:grpSp>
        <p:nvGrpSpPr>
          <p:cNvPr id="14" name="Groep 13">
            <a:extLst>
              <a:ext uri="{FF2B5EF4-FFF2-40B4-BE49-F238E27FC236}">
                <a16:creationId xmlns:a16="http://schemas.microsoft.com/office/drawing/2014/main" id="{488F7018-0765-4B4F-86D3-97AD1CD16D92}"/>
              </a:ext>
            </a:extLst>
          </p:cNvPr>
          <p:cNvGrpSpPr/>
          <p:nvPr/>
        </p:nvGrpSpPr>
        <p:grpSpPr>
          <a:xfrm>
            <a:off x="6081582" y="448508"/>
            <a:ext cx="5651500" cy="6564148"/>
            <a:chOff x="4863360" y="669378"/>
            <a:chExt cx="5651500" cy="656414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360" y="669378"/>
              <a:ext cx="5651500" cy="49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5400000">
              <a:off x="5108342" y="6008750"/>
              <a:ext cx="1376127" cy="307777"/>
            </a:xfrm>
            <a:prstGeom prst="rect">
              <a:avLst/>
            </a:prstGeom>
            <a:solidFill>
              <a:schemeClr val="bg1"/>
            </a:solidFill>
          </p:spPr>
          <p:txBody>
            <a:bodyPr wrap="square">
              <a:spAutoFit/>
            </a:bodyPr>
            <a:lstStyle/>
            <a:p>
              <a:r>
                <a:rPr lang="en-US" sz="1400" dirty="0"/>
                <a:t>Yellow baboon</a:t>
              </a:r>
            </a:p>
          </p:txBody>
        </p:sp>
        <p:sp>
          <p:nvSpPr>
            <p:cNvPr id="6" name="Rectangle 5"/>
            <p:cNvSpPr/>
            <p:nvPr/>
          </p:nvSpPr>
          <p:spPr>
            <a:xfrm rot="5400000">
              <a:off x="5707122" y="5886244"/>
              <a:ext cx="1155957" cy="307777"/>
            </a:xfrm>
            <a:prstGeom prst="rect">
              <a:avLst/>
            </a:prstGeom>
            <a:solidFill>
              <a:schemeClr val="bg1"/>
            </a:solidFill>
          </p:spPr>
          <p:txBody>
            <a:bodyPr wrap="none">
              <a:spAutoFit/>
            </a:bodyPr>
            <a:lstStyle/>
            <a:p>
              <a:r>
                <a:rPr lang="en-US" sz="1400" dirty="0"/>
                <a:t>Olive baboon</a:t>
              </a:r>
            </a:p>
          </p:txBody>
        </p:sp>
        <p:sp>
          <p:nvSpPr>
            <p:cNvPr id="7" name="Rectangle 6"/>
            <p:cNvSpPr/>
            <p:nvPr/>
          </p:nvSpPr>
          <p:spPr>
            <a:xfrm rot="5400000">
              <a:off x="6426970" y="5659836"/>
              <a:ext cx="703141" cy="307777"/>
            </a:xfrm>
            <a:prstGeom prst="rect">
              <a:avLst/>
            </a:prstGeom>
            <a:solidFill>
              <a:schemeClr val="bg1"/>
            </a:solidFill>
          </p:spPr>
          <p:txBody>
            <a:bodyPr wrap="none">
              <a:spAutoFit/>
            </a:bodyPr>
            <a:lstStyle/>
            <a:p>
              <a:r>
                <a:rPr lang="en-US" sz="1400" dirty="0"/>
                <a:t>chimps</a:t>
              </a:r>
            </a:p>
          </p:txBody>
        </p:sp>
        <p:sp>
          <p:nvSpPr>
            <p:cNvPr id="8" name="Rectangle 7"/>
            <p:cNvSpPr/>
            <p:nvPr/>
          </p:nvSpPr>
          <p:spPr>
            <a:xfrm rot="5400000">
              <a:off x="7379937" y="5645455"/>
              <a:ext cx="649537" cy="307777"/>
            </a:xfrm>
            <a:prstGeom prst="rect">
              <a:avLst/>
            </a:prstGeom>
            <a:solidFill>
              <a:schemeClr val="bg1"/>
            </a:solidFill>
          </p:spPr>
          <p:txBody>
            <a:bodyPr wrap="none">
              <a:spAutoFit/>
            </a:bodyPr>
            <a:lstStyle/>
            <a:p>
              <a:r>
                <a:rPr lang="en-US" sz="1400" dirty="0"/>
                <a:t>Lemur</a:t>
              </a:r>
            </a:p>
          </p:txBody>
        </p:sp>
        <p:sp>
          <p:nvSpPr>
            <p:cNvPr id="9" name="Rectangle 8"/>
            <p:cNvSpPr/>
            <p:nvPr/>
          </p:nvSpPr>
          <p:spPr>
            <a:xfrm rot="5400000">
              <a:off x="7243972" y="6167976"/>
              <a:ext cx="1823323" cy="307777"/>
            </a:xfrm>
            <a:prstGeom prst="rect">
              <a:avLst/>
            </a:prstGeom>
            <a:solidFill>
              <a:schemeClr val="bg1"/>
            </a:solidFill>
          </p:spPr>
          <p:txBody>
            <a:bodyPr wrap="square">
              <a:spAutoFit/>
            </a:bodyPr>
            <a:lstStyle/>
            <a:p>
              <a:r>
                <a:rPr lang="en-US" sz="1400" dirty="0"/>
                <a:t>Black howler</a:t>
              </a:r>
            </a:p>
          </p:txBody>
        </p:sp>
        <p:sp>
          <p:nvSpPr>
            <p:cNvPr id="10" name="Rectangle 9"/>
            <p:cNvSpPr/>
            <p:nvPr/>
          </p:nvSpPr>
          <p:spPr>
            <a:xfrm rot="5400000">
              <a:off x="8177073" y="5791489"/>
              <a:ext cx="952825" cy="307777"/>
            </a:xfrm>
            <a:prstGeom prst="rect">
              <a:avLst/>
            </a:prstGeom>
            <a:solidFill>
              <a:schemeClr val="bg1"/>
            </a:solidFill>
          </p:spPr>
          <p:txBody>
            <a:bodyPr wrap="none">
              <a:spAutoFit/>
            </a:bodyPr>
            <a:lstStyle/>
            <a:p>
              <a:r>
                <a:rPr lang="en-US" sz="1400" dirty="0" err="1"/>
                <a:t>Mangabey</a:t>
              </a:r>
              <a:endParaRPr lang="en-US" sz="1400" dirty="0"/>
            </a:p>
          </p:txBody>
        </p:sp>
        <p:sp>
          <p:nvSpPr>
            <p:cNvPr id="11" name="Rectangle 10"/>
            <p:cNvSpPr/>
            <p:nvPr/>
          </p:nvSpPr>
          <p:spPr>
            <a:xfrm rot="5400000">
              <a:off x="8570358" y="5849133"/>
              <a:ext cx="1068113" cy="307777"/>
            </a:xfrm>
            <a:prstGeom prst="rect">
              <a:avLst/>
            </a:prstGeom>
            <a:solidFill>
              <a:schemeClr val="bg1"/>
            </a:solidFill>
          </p:spPr>
          <p:txBody>
            <a:bodyPr wrap="none">
              <a:spAutoFit/>
            </a:bodyPr>
            <a:lstStyle/>
            <a:p>
              <a:r>
                <a:rPr lang="en-US" sz="1400" dirty="0"/>
                <a:t>Red colobus</a:t>
              </a:r>
            </a:p>
          </p:txBody>
        </p:sp>
        <p:sp>
          <p:nvSpPr>
            <p:cNvPr id="12" name="Rectangle 11"/>
            <p:cNvSpPr/>
            <p:nvPr/>
          </p:nvSpPr>
          <p:spPr>
            <a:xfrm rot="5400000">
              <a:off x="8876405" y="6004849"/>
              <a:ext cx="1408271" cy="307777"/>
            </a:xfrm>
            <a:prstGeom prst="rect">
              <a:avLst/>
            </a:prstGeom>
            <a:solidFill>
              <a:schemeClr val="bg1"/>
            </a:solidFill>
          </p:spPr>
          <p:txBody>
            <a:bodyPr wrap="none">
              <a:spAutoFit/>
            </a:bodyPr>
            <a:lstStyle/>
            <a:p>
              <a:r>
                <a:rPr lang="en-US" sz="1400" dirty="0" err="1"/>
                <a:t>Vervets</a:t>
              </a:r>
              <a:r>
                <a:rPr lang="en-US" sz="1400" dirty="0"/>
                <a:t> (captive)</a:t>
              </a:r>
            </a:p>
          </p:txBody>
        </p:sp>
        <p:sp>
          <p:nvSpPr>
            <p:cNvPr id="13" name="Rectangle 12"/>
            <p:cNvSpPr/>
            <p:nvPr/>
          </p:nvSpPr>
          <p:spPr>
            <a:xfrm rot="5400000">
              <a:off x="9484479" y="5904298"/>
              <a:ext cx="1187826" cy="307777"/>
            </a:xfrm>
            <a:prstGeom prst="rect">
              <a:avLst/>
            </a:prstGeom>
            <a:solidFill>
              <a:schemeClr val="bg1"/>
            </a:solidFill>
          </p:spPr>
          <p:txBody>
            <a:bodyPr wrap="none">
              <a:spAutoFit/>
            </a:bodyPr>
            <a:lstStyle/>
            <a:p>
              <a:r>
                <a:rPr lang="en-US" sz="1400" dirty="0" err="1"/>
                <a:t>Vervets</a:t>
              </a:r>
              <a:r>
                <a:rPr lang="en-US" sz="1400" dirty="0"/>
                <a:t> (wild)</a:t>
              </a:r>
            </a:p>
          </p:txBody>
        </p:sp>
        <p:sp>
          <p:nvSpPr>
            <p:cNvPr id="15" name="Rectangle 14"/>
            <p:cNvSpPr/>
            <p:nvPr/>
          </p:nvSpPr>
          <p:spPr>
            <a:xfrm rot="5400000">
              <a:off x="6854867" y="5731696"/>
              <a:ext cx="779381" cy="307777"/>
            </a:xfrm>
            <a:prstGeom prst="rect">
              <a:avLst/>
            </a:prstGeom>
            <a:solidFill>
              <a:schemeClr val="bg1"/>
            </a:solidFill>
          </p:spPr>
          <p:txBody>
            <a:bodyPr wrap="none">
              <a:spAutoFit/>
            </a:bodyPr>
            <a:lstStyle/>
            <a:p>
              <a:r>
                <a:rPr lang="en-US" sz="1400" b="1" dirty="0"/>
                <a:t>humans</a:t>
              </a:r>
            </a:p>
          </p:txBody>
        </p:sp>
      </p:grpSp>
      <p:sp>
        <p:nvSpPr>
          <p:cNvPr id="2" name="Rectangle 1"/>
          <p:cNvSpPr/>
          <p:nvPr/>
        </p:nvSpPr>
        <p:spPr>
          <a:xfrm>
            <a:off x="0" y="-13157"/>
            <a:ext cx="10460043" cy="523220"/>
          </a:xfrm>
          <a:prstGeom prst="rect">
            <a:avLst/>
          </a:prstGeom>
        </p:spPr>
        <p:txBody>
          <a:bodyPr wrap="none">
            <a:spAutoFit/>
          </a:bodyPr>
          <a:lstStyle/>
          <a:p>
            <a:r>
              <a:rPr lang="en-US" sz="2800" b="1" i="1" dirty="0"/>
              <a:t>Lactobacillus</a:t>
            </a:r>
            <a:r>
              <a:rPr lang="en-US" sz="2800" b="1" dirty="0"/>
              <a:t> dominance and low vaginal pH unique to humans </a:t>
            </a:r>
            <a:r>
              <a:rPr lang="en-US" sz="2800" b="1" dirty="0" err="1"/>
              <a:t>sofar</a:t>
            </a:r>
            <a:r>
              <a:rPr lang="en-US" sz="2800" b="1" dirty="0"/>
              <a:t> </a:t>
            </a:r>
          </a:p>
        </p:txBody>
      </p:sp>
      <p:sp>
        <p:nvSpPr>
          <p:cNvPr id="17" name="Rechthoek 16">
            <a:extLst>
              <a:ext uri="{FF2B5EF4-FFF2-40B4-BE49-F238E27FC236}">
                <a16:creationId xmlns:a16="http://schemas.microsoft.com/office/drawing/2014/main" id="{A98180D8-E304-4D24-B8A5-D702AFDBA4CC}"/>
              </a:ext>
            </a:extLst>
          </p:cNvPr>
          <p:cNvSpPr/>
          <p:nvPr/>
        </p:nvSpPr>
        <p:spPr>
          <a:xfrm>
            <a:off x="110067" y="1971980"/>
            <a:ext cx="6096000" cy="923330"/>
          </a:xfrm>
          <a:prstGeom prst="rect">
            <a:avLst/>
          </a:prstGeom>
        </p:spPr>
        <p:txBody>
          <a:bodyPr>
            <a:spAutoFit/>
          </a:bodyPr>
          <a:lstStyle/>
          <a:p>
            <a:r>
              <a:rPr lang="nl-NL" dirty="0"/>
              <a:t>Yildirim, S., et al. (2014). "</a:t>
            </a:r>
            <a:r>
              <a:rPr lang="nl-NL" dirty="0" err="1"/>
              <a:t>Primate</a:t>
            </a:r>
            <a:r>
              <a:rPr lang="nl-NL" dirty="0"/>
              <a:t> </a:t>
            </a:r>
            <a:r>
              <a:rPr lang="nl-NL" dirty="0" err="1"/>
              <a:t>vaginal</a:t>
            </a:r>
            <a:r>
              <a:rPr lang="nl-NL" dirty="0"/>
              <a:t> </a:t>
            </a:r>
            <a:r>
              <a:rPr lang="nl-NL" dirty="0" err="1"/>
              <a:t>microbiomes</a:t>
            </a:r>
            <a:r>
              <a:rPr lang="nl-NL" dirty="0"/>
              <a:t> </a:t>
            </a:r>
            <a:r>
              <a:rPr lang="nl-NL" dirty="0" err="1"/>
              <a:t>exhibit</a:t>
            </a:r>
            <a:r>
              <a:rPr lang="nl-NL" dirty="0"/>
              <a:t> species </a:t>
            </a:r>
            <a:r>
              <a:rPr lang="nl-NL" dirty="0" err="1"/>
              <a:t>specificity</a:t>
            </a:r>
            <a:r>
              <a:rPr lang="nl-NL" dirty="0"/>
              <a:t> without </a:t>
            </a:r>
            <a:r>
              <a:rPr lang="nl-NL" dirty="0" err="1"/>
              <a:t>universal</a:t>
            </a:r>
            <a:r>
              <a:rPr lang="nl-NL" dirty="0"/>
              <a:t> </a:t>
            </a:r>
            <a:r>
              <a:rPr lang="nl-NL" dirty="0" err="1"/>
              <a:t>Lactobacillus</a:t>
            </a:r>
            <a:r>
              <a:rPr lang="nl-NL" dirty="0"/>
              <a:t> </a:t>
            </a:r>
            <a:r>
              <a:rPr lang="nl-NL" dirty="0" err="1"/>
              <a:t>dominance</a:t>
            </a:r>
            <a:r>
              <a:rPr lang="nl-NL" dirty="0"/>
              <a:t>." </a:t>
            </a:r>
            <a:r>
              <a:rPr lang="nl-NL" u="sng" dirty="0"/>
              <a:t>The ISME </a:t>
            </a:r>
            <a:r>
              <a:rPr lang="nl-NL" u="sng" dirty="0" err="1"/>
              <a:t>journal</a:t>
            </a:r>
            <a:r>
              <a:rPr lang="nl-NL" dirty="0"/>
              <a:t> </a:t>
            </a:r>
            <a:r>
              <a:rPr lang="nl-NL" b="1" dirty="0"/>
              <a:t>8</a:t>
            </a:r>
            <a:r>
              <a:rPr lang="en-US" dirty="0"/>
              <a:t>(12): 2431-2444.</a:t>
            </a:r>
          </a:p>
        </p:txBody>
      </p:sp>
    </p:spTree>
    <p:extLst>
      <p:ext uri="{BB962C8B-B14F-4D97-AF65-F5344CB8AC3E}">
        <p14:creationId xmlns:p14="http://schemas.microsoft.com/office/powerpoint/2010/main" val="18133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61BCAEC-EAB1-469C-878A-474687CB8B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4" b="47962"/>
          <a:stretch/>
        </p:blipFill>
        <p:spPr bwMode="auto">
          <a:xfrm>
            <a:off x="144379" y="832352"/>
            <a:ext cx="9607243" cy="4818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2A4ACEEC-D92B-44C6-A268-3BB8D39D4D3A}"/>
              </a:ext>
            </a:extLst>
          </p:cNvPr>
          <p:cNvSpPr txBox="1">
            <a:spLocks noChangeArrowheads="1"/>
          </p:cNvSpPr>
          <p:nvPr/>
        </p:nvSpPr>
        <p:spPr bwMode="auto">
          <a:xfrm>
            <a:off x="490612" y="5827020"/>
            <a:ext cx="9182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nl-NL" sz="1600" dirty="0" err="1"/>
              <a:t>Borgdorff</a:t>
            </a:r>
            <a:r>
              <a:rPr lang="en-US" altLang="nl-NL" sz="1600" dirty="0"/>
              <a:t> H, van der Veer C, van </a:t>
            </a:r>
            <a:r>
              <a:rPr lang="en-US" altLang="nl-NL" sz="1600" dirty="0" err="1"/>
              <a:t>Houdt</a:t>
            </a:r>
            <a:r>
              <a:rPr lang="en-US" altLang="nl-NL" sz="1600" dirty="0"/>
              <a:t> R, Alberts CJ, de Vries HJ, et al. (2017) The association between ethnicity and vaginal microbiota composition in Amsterdam, the Netherlands. PLOS ONE 12(7): e0181135. </a:t>
            </a:r>
          </a:p>
        </p:txBody>
      </p:sp>
      <p:sp>
        <p:nvSpPr>
          <p:cNvPr id="4" name="TextBox 5">
            <a:extLst>
              <a:ext uri="{FF2B5EF4-FFF2-40B4-BE49-F238E27FC236}">
                <a16:creationId xmlns:a16="http://schemas.microsoft.com/office/drawing/2014/main" id="{A6D4FBCE-0B0E-4FA7-99B7-4F78EA52B2C5}"/>
              </a:ext>
            </a:extLst>
          </p:cNvPr>
          <p:cNvSpPr txBox="1"/>
          <p:nvPr/>
        </p:nvSpPr>
        <p:spPr>
          <a:xfrm>
            <a:off x="144379" y="1"/>
            <a:ext cx="11900950" cy="523220"/>
          </a:xfrm>
          <a:prstGeom prst="rect">
            <a:avLst/>
          </a:prstGeom>
          <a:noFill/>
        </p:spPr>
        <p:txBody>
          <a:bodyPr wrap="square" rtlCol="0">
            <a:spAutoFit/>
          </a:bodyPr>
          <a:lstStyle/>
          <a:p>
            <a:r>
              <a:rPr lang="en-US" sz="2800" b="1" dirty="0"/>
              <a:t>Ethnicity plays a role in vaginal microbial composition.</a:t>
            </a:r>
          </a:p>
        </p:txBody>
      </p:sp>
      <p:sp>
        <p:nvSpPr>
          <p:cNvPr id="5" name="Tekstvak 4">
            <a:extLst>
              <a:ext uri="{FF2B5EF4-FFF2-40B4-BE49-F238E27FC236}">
                <a16:creationId xmlns:a16="http://schemas.microsoft.com/office/drawing/2014/main" id="{6F198273-6DBA-4829-AD92-784F727C74D2}"/>
              </a:ext>
            </a:extLst>
          </p:cNvPr>
          <p:cNvSpPr txBox="1"/>
          <p:nvPr/>
        </p:nvSpPr>
        <p:spPr>
          <a:xfrm>
            <a:off x="9883555" y="1315789"/>
            <a:ext cx="2236728" cy="4247317"/>
          </a:xfrm>
          <a:prstGeom prst="rect">
            <a:avLst/>
          </a:prstGeom>
          <a:noFill/>
        </p:spPr>
        <p:txBody>
          <a:bodyPr wrap="square" rtlCol="0">
            <a:spAutoFit/>
          </a:bodyPr>
          <a:lstStyle/>
          <a:p>
            <a:r>
              <a:rPr lang="nl-NL" dirty="0"/>
              <a:t>HELIUS </a:t>
            </a:r>
            <a:r>
              <a:rPr lang="nl-NL" dirty="0" err="1"/>
              <a:t>study</a:t>
            </a:r>
            <a:r>
              <a:rPr lang="nl-NL" dirty="0"/>
              <a:t>:</a:t>
            </a:r>
          </a:p>
          <a:p>
            <a:r>
              <a:rPr lang="nl-NL" dirty="0"/>
              <a:t>~100 </a:t>
            </a:r>
            <a:r>
              <a:rPr lang="nl-NL" dirty="0" err="1"/>
              <a:t>women</a:t>
            </a:r>
            <a:r>
              <a:rPr lang="nl-NL" dirty="0"/>
              <a:t> of major </a:t>
            </a:r>
            <a:r>
              <a:rPr lang="nl-NL" dirty="0" err="1"/>
              <a:t>ethnic</a:t>
            </a:r>
            <a:r>
              <a:rPr lang="nl-NL" dirty="0"/>
              <a:t> </a:t>
            </a:r>
            <a:r>
              <a:rPr lang="nl-NL" dirty="0" err="1"/>
              <a:t>groups</a:t>
            </a:r>
            <a:r>
              <a:rPr lang="nl-NL" dirty="0"/>
              <a:t> in Amsterdam</a:t>
            </a:r>
          </a:p>
          <a:p>
            <a:endParaRPr lang="nl-NL" dirty="0"/>
          </a:p>
          <a:p>
            <a:r>
              <a:rPr lang="nl-NL" dirty="0"/>
              <a:t>BV 2 </a:t>
            </a:r>
            <a:r>
              <a:rPr lang="nl-NL" dirty="0" err="1"/>
              <a:t>times</a:t>
            </a:r>
            <a:r>
              <a:rPr lang="nl-NL" dirty="0"/>
              <a:t> more prevalent in </a:t>
            </a:r>
            <a:r>
              <a:rPr lang="nl-NL" dirty="0" err="1"/>
              <a:t>communities</a:t>
            </a:r>
            <a:r>
              <a:rPr lang="nl-NL" dirty="0"/>
              <a:t> </a:t>
            </a:r>
            <a:r>
              <a:rPr lang="nl-NL" dirty="0" err="1"/>
              <a:t>with</a:t>
            </a:r>
            <a:r>
              <a:rPr lang="nl-NL" dirty="0"/>
              <a:t> </a:t>
            </a:r>
            <a:r>
              <a:rPr lang="nl-NL" dirty="0" err="1"/>
              <a:t>African</a:t>
            </a:r>
            <a:r>
              <a:rPr lang="nl-NL" dirty="0"/>
              <a:t> background </a:t>
            </a:r>
            <a:r>
              <a:rPr lang="nl-NL" dirty="0" err="1"/>
              <a:t>compared</a:t>
            </a:r>
            <a:r>
              <a:rPr lang="nl-NL" dirty="0"/>
              <a:t> </a:t>
            </a:r>
            <a:r>
              <a:rPr lang="nl-NL" dirty="0" err="1"/>
              <a:t>to</a:t>
            </a:r>
            <a:r>
              <a:rPr lang="nl-NL" dirty="0"/>
              <a:t> Dutch background.</a:t>
            </a:r>
          </a:p>
          <a:p>
            <a:endParaRPr lang="nl-NL" dirty="0"/>
          </a:p>
          <a:p>
            <a:r>
              <a:rPr lang="nl-NL" dirty="0"/>
              <a:t>Genetics? </a:t>
            </a:r>
          </a:p>
          <a:p>
            <a:r>
              <a:rPr lang="nl-NL" dirty="0" err="1"/>
              <a:t>Intravaginal</a:t>
            </a:r>
            <a:r>
              <a:rPr lang="nl-NL" dirty="0"/>
              <a:t> </a:t>
            </a:r>
            <a:r>
              <a:rPr lang="nl-NL" dirty="0" err="1"/>
              <a:t>practices</a:t>
            </a:r>
            <a:r>
              <a:rPr lang="nl-NL" dirty="0"/>
              <a:t> a </a:t>
            </a:r>
            <a:r>
              <a:rPr lang="nl-NL" dirty="0" err="1"/>
              <a:t>confounder</a:t>
            </a:r>
            <a:r>
              <a:rPr lang="nl-NL" dirty="0"/>
              <a:t>?</a:t>
            </a:r>
          </a:p>
        </p:txBody>
      </p:sp>
    </p:spTree>
    <p:extLst>
      <p:ext uri="{BB962C8B-B14F-4D97-AF65-F5344CB8AC3E}">
        <p14:creationId xmlns:p14="http://schemas.microsoft.com/office/powerpoint/2010/main" val="208055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7F512-15BB-41BC-B19D-F433211A2121}"/>
              </a:ext>
            </a:extLst>
          </p:cNvPr>
          <p:cNvSpPr>
            <a:spLocks noGrp="1"/>
          </p:cNvSpPr>
          <p:nvPr>
            <p:ph type="title"/>
          </p:nvPr>
        </p:nvSpPr>
        <p:spPr>
          <a:xfrm>
            <a:off x="87085" y="90118"/>
            <a:ext cx="12017829" cy="514899"/>
          </a:xfrm>
        </p:spPr>
        <p:txBody>
          <a:bodyPr>
            <a:noAutofit/>
          </a:bodyPr>
          <a:lstStyle/>
          <a:p>
            <a:r>
              <a:rPr lang="nl-NL" sz="3200" b="1" i="1" dirty="0" err="1"/>
              <a:t>Lactobacillus</a:t>
            </a:r>
            <a:r>
              <a:rPr lang="nl-NL" sz="3200" b="1" i="1" dirty="0"/>
              <a:t> crispatus</a:t>
            </a:r>
            <a:r>
              <a:rPr lang="nl-NL" sz="3200" b="1" dirty="0"/>
              <a:t> </a:t>
            </a:r>
            <a:r>
              <a:rPr lang="nl-NL" sz="3200" b="1" dirty="0" err="1"/>
              <a:t>associated</a:t>
            </a:r>
            <a:r>
              <a:rPr lang="nl-NL" sz="3200" b="1" dirty="0"/>
              <a:t> </a:t>
            </a:r>
            <a:r>
              <a:rPr lang="nl-NL" sz="3200" b="1" dirty="0" err="1"/>
              <a:t>with</a:t>
            </a:r>
            <a:r>
              <a:rPr lang="nl-NL" sz="3200" b="1" dirty="0"/>
              <a:t> </a:t>
            </a:r>
            <a:r>
              <a:rPr lang="nl-NL" sz="3200" b="1" dirty="0" err="1"/>
              <a:t>lower</a:t>
            </a:r>
            <a:r>
              <a:rPr lang="nl-NL" sz="3200" b="1" dirty="0"/>
              <a:t> risk of HIV-</a:t>
            </a:r>
            <a:r>
              <a:rPr lang="nl-NL" sz="3200" b="1" dirty="0" err="1"/>
              <a:t>infection</a:t>
            </a:r>
            <a:r>
              <a:rPr lang="nl-NL" sz="3200" b="1" dirty="0"/>
              <a:t>.</a:t>
            </a:r>
          </a:p>
        </p:txBody>
      </p:sp>
      <p:pic>
        <p:nvPicPr>
          <p:cNvPr id="6" name="Afbeelding 5">
            <a:extLst>
              <a:ext uri="{FF2B5EF4-FFF2-40B4-BE49-F238E27FC236}">
                <a16:creationId xmlns:a16="http://schemas.microsoft.com/office/drawing/2014/main" id="{8A75C663-FDA0-4EFC-9E16-7C82ECCACA4F}"/>
              </a:ext>
            </a:extLst>
          </p:cNvPr>
          <p:cNvPicPr>
            <a:picLocks noChangeAspect="1"/>
          </p:cNvPicPr>
          <p:nvPr/>
        </p:nvPicPr>
        <p:blipFill rotWithShape="1">
          <a:blip r:embed="rId2"/>
          <a:srcRect t="5717" r="66819" b="51912"/>
          <a:stretch/>
        </p:blipFill>
        <p:spPr>
          <a:xfrm>
            <a:off x="87085" y="975361"/>
            <a:ext cx="4891679" cy="4198960"/>
          </a:xfrm>
          <a:prstGeom prst="rect">
            <a:avLst/>
          </a:prstGeom>
        </p:spPr>
      </p:pic>
      <p:sp>
        <p:nvSpPr>
          <p:cNvPr id="9" name="Rectangle 1">
            <a:extLst>
              <a:ext uri="{FF2B5EF4-FFF2-40B4-BE49-F238E27FC236}">
                <a16:creationId xmlns:a16="http://schemas.microsoft.com/office/drawing/2014/main" id="{13B497F7-272B-4BA0-872C-ADCCC4F8AF01}"/>
              </a:ext>
            </a:extLst>
          </p:cNvPr>
          <p:cNvSpPr>
            <a:spLocks noChangeArrowheads="1"/>
          </p:cNvSpPr>
          <p:nvPr/>
        </p:nvSpPr>
        <p:spPr bwMode="auto">
          <a:xfrm>
            <a:off x="0" y="-184666"/>
            <a:ext cx="65" cy="369332"/>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600" b="0" i="0" u="none" strike="noStrike" cap="none" normalizeH="0" baseline="0" dirty="0">
                <a:ln>
                  <a:noFill/>
                </a:ln>
                <a:solidFill>
                  <a:schemeClr val="tx1"/>
                </a:solidFill>
                <a:effectLst/>
              </a:rPr>
            </a:b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1" name="Rechthoek 10">
            <a:extLst>
              <a:ext uri="{FF2B5EF4-FFF2-40B4-BE49-F238E27FC236}">
                <a16:creationId xmlns:a16="http://schemas.microsoft.com/office/drawing/2014/main" id="{032A66AF-73CC-4BCA-9FB9-36AED0DDE24D}"/>
              </a:ext>
            </a:extLst>
          </p:cNvPr>
          <p:cNvSpPr/>
          <p:nvPr/>
        </p:nvSpPr>
        <p:spPr>
          <a:xfrm>
            <a:off x="6250131" y="3085583"/>
            <a:ext cx="5895219" cy="2862322"/>
          </a:xfrm>
          <a:prstGeom prst="rect">
            <a:avLst/>
          </a:prstGeom>
        </p:spPr>
        <p:txBody>
          <a:bodyPr wrap="square">
            <a:spAutoFit/>
          </a:bodyPr>
          <a:lstStyle/>
          <a:p>
            <a:r>
              <a:rPr lang="en-US" i="1" dirty="0"/>
              <a:t>Gardnerella vaginalis </a:t>
            </a:r>
            <a:r>
              <a:rPr lang="en-US" dirty="0"/>
              <a:t>metabolizes tenofovir (antiretroviral drug) </a:t>
            </a:r>
            <a:r>
              <a:rPr lang="en-US" sz="1400" dirty="0"/>
              <a:t>Klatt, N. R., et al. (2017). "Vaginal bacteria modify HIV tenofovir microbicide efficacy in African women." </a:t>
            </a:r>
            <a:r>
              <a:rPr lang="en-US" sz="1400" u="sng" dirty="0"/>
              <a:t>Science</a:t>
            </a:r>
            <a:r>
              <a:rPr lang="en-US" sz="1400" dirty="0"/>
              <a:t> </a:t>
            </a:r>
            <a:r>
              <a:rPr lang="en-US" sz="1400" b="1" dirty="0"/>
              <a:t>356</a:t>
            </a:r>
            <a:r>
              <a:rPr lang="en-US" sz="1400" dirty="0"/>
              <a:t>(6341): 938-945.</a:t>
            </a:r>
          </a:p>
          <a:p>
            <a:endParaRPr lang="en-US" sz="1600" b="1" dirty="0"/>
          </a:p>
          <a:p>
            <a:r>
              <a:rPr lang="en-US" dirty="0"/>
              <a:t>Seropositive women 3,2x more likely to infect male partner in case of BV.</a:t>
            </a:r>
          </a:p>
          <a:p>
            <a:r>
              <a:rPr lang="en-US" sz="1400" dirty="0"/>
              <a:t>Cohen, C. R., et al. (2012). "Bacterial Vaginosis Associated with Increased Risk of Female-to-Male HIV-1 Transmission: A Prospective Cohort Analysis among African Couples." </a:t>
            </a:r>
            <a:r>
              <a:rPr lang="en-US" sz="1400" u="sng" dirty="0"/>
              <a:t>PLOS Medicine</a:t>
            </a:r>
            <a:r>
              <a:rPr lang="en-US" sz="1400" dirty="0"/>
              <a:t> </a:t>
            </a:r>
            <a:r>
              <a:rPr lang="en-US" sz="1400" b="1" dirty="0"/>
              <a:t>9</a:t>
            </a:r>
            <a:r>
              <a:rPr lang="en-US" sz="1400" dirty="0"/>
              <a:t>(6): e1001251.</a:t>
            </a:r>
          </a:p>
          <a:p>
            <a:endParaRPr lang="en-US" dirty="0"/>
          </a:p>
          <a:p>
            <a:endParaRPr lang="en-US" dirty="0"/>
          </a:p>
        </p:txBody>
      </p:sp>
      <p:sp>
        <p:nvSpPr>
          <p:cNvPr id="12" name="Tekstvak 11">
            <a:extLst>
              <a:ext uri="{FF2B5EF4-FFF2-40B4-BE49-F238E27FC236}">
                <a16:creationId xmlns:a16="http://schemas.microsoft.com/office/drawing/2014/main" id="{263F2446-A672-451C-B081-FDDD993A0AC2}"/>
              </a:ext>
            </a:extLst>
          </p:cNvPr>
          <p:cNvSpPr txBox="1"/>
          <p:nvPr/>
        </p:nvSpPr>
        <p:spPr>
          <a:xfrm>
            <a:off x="357063" y="5343101"/>
            <a:ext cx="5810655" cy="830997"/>
          </a:xfrm>
          <a:prstGeom prst="rect">
            <a:avLst/>
          </a:prstGeom>
          <a:noFill/>
        </p:spPr>
        <p:txBody>
          <a:bodyPr wrap="square" rtlCol="0">
            <a:spAutoFit/>
          </a:bodyPr>
          <a:lstStyle/>
          <a:p>
            <a:r>
              <a:rPr lang="en-US" sz="1600" dirty="0" err="1"/>
              <a:t>Gosmann</a:t>
            </a:r>
            <a:r>
              <a:rPr lang="en-US" sz="1600" dirty="0"/>
              <a:t>, C., et al. (2017). "</a:t>
            </a:r>
            <a:r>
              <a:rPr lang="en-US" sz="1600" i="1" dirty="0"/>
              <a:t>Lactobacillus</a:t>
            </a:r>
            <a:r>
              <a:rPr lang="en-US" sz="1600" dirty="0"/>
              <a:t>-Deficient Cervicovaginal Bacterial Communities Are Associated with Increased HIV Acquisition in Young South African Women." </a:t>
            </a:r>
            <a:r>
              <a:rPr lang="en-US" sz="1600" u="sng" dirty="0"/>
              <a:t>Immunity</a:t>
            </a:r>
            <a:r>
              <a:rPr lang="en-US" sz="1600" dirty="0"/>
              <a:t> </a:t>
            </a:r>
            <a:r>
              <a:rPr lang="en-US" sz="1600" b="1" dirty="0"/>
              <a:t>46</a:t>
            </a:r>
            <a:r>
              <a:rPr lang="en-US" sz="1600" dirty="0"/>
              <a:t>(1): 29-37.</a:t>
            </a:r>
            <a:endParaRPr lang="nl-NL" sz="1600" b="1" dirty="0"/>
          </a:p>
        </p:txBody>
      </p:sp>
      <p:sp>
        <p:nvSpPr>
          <p:cNvPr id="13" name="Rechthoek 12">
            <a:extLst>
              <a:ext uri="{FF2B5EF4-FFF2-40B4-BE49-F238E27FC236}">
                <a16:creationId xmlns:a16="http://schemas.microsoft.com/office/drawing/2014/main" id="{DF750532-D936-4F83-943E-FF1D61BD2A87}"/>
              </a:ext>
            </a:extLst>
          </p:cNvPr>
          <p:cNvSpPr/>
          <p:nvPr/>
        </p:nvSpPr>
        <p:spPr>
          <a:xfrm>
            <a:off x="6250131" y="1459648"/>
            <a:ext cx="5674323" cy="1200329"/>
          </a:xfrm>
          <a:prstGeom prst="rect">
            <a:avLst/>
          </a:prstGeom>
        </p:spPr>
        <p:txBody>
          <a:bodyPr wrap="square">
            <a:spAutoFit/>
          </a:bodyPr>
          <a:lstStyle/>
          <a:p>
            <a:r>
              <a:rPr lang="en-US" b="0" i="0" dirty="0">
                <a:solidFill>
                  <a:srgbClr val="505050"/>
                </a:solidFill>
                <a:effectLst/>
                <a:latin typeface="Helvetica" panose="020B0604020202020204" pitchFamily="34" charset="0"/>
              </a:rPr>
              <a:t>“We observed no differences between bacterial communities and demographic factors, condom use, frequency or type of sexual acts, or number of sexual partners.”</a:t>
            </a:r>
            <a:endParaRPr lang="nl-NL" dirty="0"/>
          </a:p>
        </p:txBody>
      </p:sp>
      <p:sp>
        <p:nvSpPr>
          <p:cNvPr id="3" name="Tekstvak 2">
            <a:extLst>
              <a:ext uri="{FF2B5EF4-FFF2-40B4-BE49-F238E27FC236}">
                <a16:creationId xmlns:a16="http://schemas.microsoft.com/office/drawing/2014/main" id="{C90E271D-E172-4C9D-95F5-2714C2BA5CC1}"/>
              </a:ext>
            </a:extLst>
          </p:cNvPr>
          <p:cNvSpPr txBox="1"/>
          <p:nvPr/>
        </p:nvSpPr>
        <p:spPr>
          <a:xfrm>
            <a:off x="5091953" y="3845859"/>
            <a:ext cx="703448" cy="369332"/>
          </a:xfrm>
          <a:prstGeom prst="rect">
            <a:avLst/>
          </a:prstGeom>
          <a:noFill/>
        </p:spPr>
        <p:txBody>
          <a:bodyPr wrap="square" rtlCol="0">
            <a:spAutoFit/>
          </a:bodyPr>
          <a:lstStyle/>
          <a:p>
            <a:endParaRPr lang="nl-NL" dirty="0"/>
          </a:p>
        </p:txBody>
      </p:sp>
      <p:sp>
        <p:nvSpPr>
          <p:cNvPr id="4" name="Tekstvak 3">
            <a:extLst>
              <a:ext uri="{FF2B5EF4-FFF2-40B4-BE49-F238E27FC236}">
                <a16:creationId xmlns:a16="http://schemas.microsoft.com/office/drawing/2014/main" id="{B5E71139-5DA6-4FDF-885E-A194C27B27CE}"/>
              </a:ext>
            </a:extLst>
          </p:cNvPr>
          <p:cNvSpPr txBox="1"/>
          <p:nvPr/>
        </p:nvSpPr>
        <p:spPr>
          <a:xfrm>
            <a:off x="4887496" y="3820049"/>
            <a:ext cx="1362635" cy="338554"/>
          </a:xfrm>
          <a:prstGeom prst="rect">
            <a:avLst/>
          </a:prstGeom>
          <a:noFill/>
        </p:spPr>
        <p:txBody>
          <a:bodyPr wrap="square" rtlCol="0">
            <a:spAutoFit/>
          </a:bodyPr>
          <a:lstStyle/>
          <a:p>
            <a:r>
              <a:rPr lang="nl-NL" sz="1600" i="1" dirty="0"/>
              <a:t>L. crispatus</a:t>
            </a:r>
          </a:p>
        </p:txBody>
      </p:sp>
      <p:sp>
        <p:nvSpPr>
          <p:cNvPr id="14" name="Tekstvak 13">
            <a:extLst>
              <a:ext uri="{FF2B5EF4-FFF2-40B4-BE49-F238E27FC236}">
                <a16:creationId xmlns:a16="http://schemas.microsoft.com/office/drawing/2014/main" id="{30640960-E12A-4480-AA12-826D2CA01164}"/>
              </a:ext>
            </a:extLst>
          </p:cNvPr>
          <p:cNvSpPr txBox="1"/>
          <p:nvPr/>
        </p:nvSpPr>
        <p:spPr>
          <a:xfrm>
            <a:off x="4887496" y="3561126"/>
            <a:ext cx="1362635" cy="338554"/>
          </a:xfrm>
          <a:prstGeom prst="rect">
            <a:avLst/>
          </a:prstGeom>
          <a:noFill/>
        </p:spPr>
        <p:txBody>
          <a:bodyPr wrap="square" rtlCol="0">
            <a:spAutoFit/>
          </a:bodyPr>
          <a:lstStyle/>
          <a:p>
            <a:r>
              <a:rPr lang="nl-NL" sz="1600" i="1" dirty="0"/>
              <a:t>L. </a:t>
            </a:r>
            <a:r>
              <a:rPr lang="nl-NL" sz="1600" i="1" dirty="0" err="1"/>
              <a:t>iners</a:t>
            </a:r>
            <a:endParaRPr lang="nl-NL" sz="1600" i="1" dirty="0"/>
          </a:p>
        </p:txBody>
      </p:sp>
      <p:sp>
        <p:nvSpPr>
          <p:cNvPr id="16" name="Tekstvak 15">
            <a:extLst>
              <a:ext uri="{FF2B5EF4-FFF2-40B4-BE49-F238E27FC236}">
                <a16:creationId xmlns:a16="http://schemas.microsoft.com/office/drawing/2014/main" id="{B2B0605D-7225-42F6-A7CD-D515C837B66D}"/>
              </a:ext>
            </a:extLst>
          </p:cNvPr>
          <p:cNvSpPr txBox="1"/>
          <p:nvPr/>
        </p:nvSpPr>
        <p:spPr>
          <a:xfrm>
            <a:off x="4887495" y="3302203"/>
            <a:ext cx="1362635" cy="338554"/>
          </a:xfrm>
          <a:prstGeom prst="rect">
            <a:avLst/>
          </a:prstGeom>
          <a:noFill/>
        </p:spPr>
        <p:txBody>
          <a:bodyPr wrap="square" rtlCol="0">
            <a:spAutoFit/>
          </a:bodyPr>
          <a:lstStyle/>
          <a:p>
            <a:r>
              <a:rPr lang="nl-NL" sz="1600" i="1" dirty="0"/>
              <a:t>G. vaginalis</a:t>
            </a:r>
          </a:p>
        </p:txBody>
      </p:sp>
      <p:sp>
        <p:nvSpPr>
          <p:cNvPr id="17" name="Tekstvak 16">
            <a:extLst>
              <a:ext uri="{FF2B5EF4-FFF2-40B4-BE49-F238E27FC236}">
                <a16:creationId xmlns:a16="http://schemas.microsoft.com/office/drawing/2014/main" id="{89EA1939-A609-4C3F-8674-D8199E9D1724}"/>
              </a:ext>
            </a:extLst>
          </p:cNvPr>
          <p:cNvSpPr txBox="1"/>
          <p:nvPr/>
        </p:nvSpPr>
        <p:spPr>
          <a:xfrm>
            <a:off x="4887494" y="3053164"/>
            <a:ext cx="1362635" cy="338554"/>
          </a:xfrm>
          <a:prstGeom prst="rect">
            <a:avLst/>
          </a:prstGeom>
          <a:noFill/>
        </p:spPr>
        <p:txBody>
          <a:bodyPr wrap="square" rtlCol="0">
            <a:spAutoFit/>
          </a:bodyPr>
          <a:lstStyle/>
          <a:p>
            <a:r>
              <a:rPr lang="nl-NL" sz="1600" dirty="0" err="1"/>
              <a:t>Polybacterial</a:t>
            </a:r>
            <a:endParaRPr lang="nl-NL" sz="1600" dirty="0"/>
          </a:p>
        </p:txBody>
      </p:sp>
    </p:spTree>
    <p:extLst>
      <p:ext uri="{BB962C8B-B14F-4D97-AF65-F5344CB8AC3E}">
        <p14:creationId xmlns:p14="http://schemas.microsoft.com/office/powerpoint/2010/main" val="303148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4|35.4"/>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4868</TotalTime>
  <Words>2493</Words>
  <Application>Microsoft Office PowerPoint</Application>
  <PresentationFormat>Breedbeeld</PresentationFormat>
  <Paragraphs>333</Paragraphs>
  <Slides>30</Slides>
  <Notes>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30</vt:i4>
      </vt:variant>
    </vt:vector>
  </HeadingPairs>
  <TitlesOfParts>
    <vt:vector size="37" baseType="lpstr">
      <vt:lpstr>Arial</vt:lpstr>
      <vt:lpstr>Calibri</vt:lpstr>
      <vt:lpstr>Calibri Light</vt:lpstr>
      <vt:lpstr>Helvetica</vt:lpstr>
      <vt:lpstr>Open Sans</vt:lpstr>
      <vt:lpstr>Times</vt:lpstr>
      <vt:lpstr>Kantoorthema</vt:lpstr>
      <vt:lpstr>PowerPoint-presentatie</vt:lpstr>
      <vt:lpstr>PowerPoint-presentatie</vt:lpstr>
      <vt:lpstr>Part I: Introduction to the vaginal microbiome</vt:lpstr>
      <vt:lpstr>Vagina has lowest bacterial diversity (alpha) of all body sites tested</vt:lpstr>
      <vt:lpstr>PowerPoint-presentatie</vt:lpstr>
      <vt:lpstr>PowerPoint-presentatie</vt:lpstr>
      <vt:lpstr>PowerPoint-presentatie</vt:lpstr>
      <vt:lpstr>PowerPoint-presentatie</vt:lpstr>
      <vt:lpstr>Lactobacillus crispatus associated with lower risk of HIV-infection.</vt:lpstr>
      <vt:lpstr>PowerPoint-presentatie</vt:lpstr>
      <vt:lpstr>PowerPoint-presentatie</vt:lpstr>
      <vt:lpstr>PowerPoint-presentatie</vt:lpstr>
      <vt:lpstr>PowerPoint-presentatie</vt:lpstr>
      <vt:lpstr>PowerPoint-presentatie</vt:lpstr>
      <vt:lpstr>Part II: vaginal glycogen metabolism</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Conclusion</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Rosanne Hertzberger</dc:creator>
  <cp:lastModifiedBy>Rosanne Hertzberger</cp:lastModifiedBy>
  <cp:revision>87</cp:revision>
  <dcterms:created xsi:type="dcterms:W3CDTF">2019-01-02T10:12:22Z</dcterms:created>
  <dcterms:modified xsi:type="dcterms:W3CDTF">2020-01-13T15:58:37Z</dcterms:modified>
</cp:coreProperties>
</file>