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1033" r:id="rId2"/>
    <p:sldId id="256" r:id="rId3"/>
    <p:sldId id="257" r:id="rId4"/>
    <p:sldId id="258" r:id="rId5"/>
    <p:sldId id="259" r:id="rId6"/>
    <p:sldId id="1109" r:id="rId7"/>
    <p:sldId id="1015" r:id="rId8"/>
    <p:sldId id="1058" r:id="rId9"/>
    <p:sldId id="1059" r:id="rId10"/>
    <p:sldId id="1094" r:id="rId11"/>
    <p:sldId id="1095" r:id="rId12"/>
    <p:sldId id="1096" r:id="rId13"/>
    <p:sldId id="1097" r:id="rId14"/>
    <p:sldId id="1098" r:id="rId15"/>
    <p:sldId id="530" r:id="rId16"/>
    <p:sldId id="1110" r:id="rId17"/>
    <p:sldId id="1000" r:id="rId18"/>
    <p:sldId id="554" r:id="rId19"/>
    <p:sldId id="930" r:id="rId20"/>
    <p:sldId id="279" r:id="rId21"/>
    <p:sldId id="282" r:id="rId22"/>
    <p:sldId id="556" r:id="rId23"/>
    <p:sldId id="560" r:id="rId24"/>
    <p:sldId id="557" r:id="rId25"/>
    <p:sldId id="558" r:id="rId26"/>
    <p:sldId id="538" r:id="rId27"/>
    <p:sldId id="1085" r:id="rId28"/>
    <p:sldId id="1078" r:id="rId29"/>
    <p:sldId id="1080" r:id="rId30"/>
    <p:sldId id="1111" r:id="rId31"/>
    <p:sldId id="1081" r:id="rId32"/>
    <p:sldId id="1082" r:id="rId33"/>
    <p:sldId id="1083" r:id="rId34"/>
    <p:sldId id="1084" r:id="rId35"/>
    <p:sldId id="1104" r:id="rId36"/>
    <p:sldId id="1091" r:id="rId37"/>
    <p:sldId id="1105" r:id="rId38"/>
    <p:sldId id="281" r:id="rId39"/>
    <p:sldId id="407" r:id="rId40"/>
    <p:sldId id="285" r:id="rId41"/>
    <p:sldId id="283" r:id="rId42"/>
    <p:sldId id="284" r:id="rId43"/>
    <p:sldId id="1113" r:id="rId44"/>
    <p:sldId id="1107" r:id="rId45"/>
    <p:sldId id="540" r:id="rId46"/>
    <p:sldId id="927" r:id="rId47"/>
    <p:sldId id="542" r:id="rId48"/>
    <p:sldId id="1114" r:id="rId49"/>
    <p:sldId id="548" r:id="rId50"/>
    <p:sldId id="563" r:id="rId51"/>
    <p:sldId id="1028" r:id="rId52"/>
    <p:sldId id="979" r:id="rId53"/>
    <p:sldId id="980" r:id="rId54"/>
    <p:sldId id="956" r:id="rId55"/>
    <p:sldId id="982" r:id="rId56"/>
    <p:sldId id="959" r:id="rId57"/>
    <p:sldId id="960" r:id="rId58"/>
    <p:sldId id="1108" r:id="rId59"/>
    <p:sldId id="549" r:id="rId60"/>
    <p:sldId id="565" r:id="rId61"/>
    <p:sldId id="267" r:id="rId62"/>
    <p:sldId id="550" r:id="rId63"/>
    <p:sldId id="551" r:id="rId64"/>
    <p:sldId id="553" r:id="rId65"/>
    <p:sldId id="543" r:id="rId66"/>
    <p:sldId id="934" r:id="rId67"/>
    <p:sldId id="933" r:id="rId68"/>
    <p:sldId id="912" r:id="rId69"/>
    <p:sldId id="1032" r:id="rId7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CE92A96-E708-4C98-A39A-45FACD87EE77}">
          <p14:sldIdLst>
            <p14:sldId id="1033"/>
            <p14:sldId id="256"/>
            <p14:sldId id="257"/>
            <p14:sldId id="258"/>
            <p14:sldId id="259"/>
            <p14:sldId id="1109"/>
            <p14:sldId id="1015"/>
            <p14:sldId id="1058"/>
            <p14:sldId id="1059"/>
            <p14:sldId id="1094"/>
            <p14:sldId id="1095"/>
            <p14:sldId id="1096"/>
            <p14:sldId id="1097"/>
            <p14:sldId id="1098"/>
            <p14:sldId id="530"/>
            <p14:sldId id="1110"/>
            <p14:sldId id="1000"/>
            <p14:sldId id="554"/>
            <p14:sldId id="930"/>
            <p14:sldId id="279"/>
            <p14:sldId id="282"/>
            <p14:sldId id="556"/>
            <p14:sldId id="560"/>
            <p14:sldId id="557"/>
            <p14:sldId id="558"/>
            <p14:sldId id="538"/>
            <p14:sldId id="1085"/>
            <p14:sldId id="1078"/>
            <p14:sldId id="1080"/>
            <p14:sldId id="1111"/>
            <p14:sldId id="1081"/>
            <p14:sldId id="1082"/>
            <p14:sldId id="1083"/>
            <p14:sldId id="1084"/>
            <p14:sldId id="1104"/>
            <p14:sldId id="1091"/>
            <p14:sldId id="1105"/>
            <p14:sldId id="281"/>
            <p14:sldId id="407"/>
            <p14:sldId id="285"/>
            <p14:sldId id="283"/>
            <p14:sldId id="284"/>
            <p14:sldId id="1113"/>
            <p14:sldId id="1107"/>
            <p14:sldId id="540"/>
            <p14:sldId id="927"/>
            <p14:sldId id="542"/>
            <p14:sldId id="1114"/>
            <p14:sldId id="548"/>
            <p14:sldId id="563"/>
            <p14:sldId id="1028"/>
            <p14:sldId id="979"/>
            <p14:sldId id="980"/>
            <p14:sldId id="956"/>
            <p14:sldId id="982"/>
            <p14:sldId id="959"/>
            <p14:sldId id="960"/>
            <p14:sldId id="1108"/>
            <p14:sldId id="549"/>
            <p14:sldId id="565"/>
            <p14:sldId id="267"/>
            <p14:sldId id="550"/>
            <p14:sldId id="551"/>
            <p14:sldId id="553"/>
            <p14:sldId id="543"/>
            <p14:sldId id="934"/>
            <p14:sldId id="933"/>
            <p14:sldId id="912"/>
            <p14:sldId id="10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vovskaya, E. (Lena)" initials="KE(" lastIdx="1" clrIdx="0">
    <p:extLst>
      <p:ext uri="{19B8F6BF-5375-455C-9EA6-DF929625EA0E}">
        <p15:presenceInfo xmlns:p15="http://schemas.microsoft.com/office/powerpoint/2012/main" userId="S::e.karvovskaya@uu.nl::a9cee979-3df7-4802-9514-567538f7d8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16"/>
    <a:srgbClr val="8D5623"/>
    <a:srgbClr val="FBD412"/>
    <a:srgbClr val="E99B22"/>
    <a:srgbClr val="FFCD00"/>
    <a:srgbClr val="DB8527"/>
    <a:srgbClr val="FBD411"/>
    <a:srgbClr val="D47629"/>
    <a:srgbClr val="FBCD19"/>
    <a:srgbClr val="D98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2" autoAdjust="0"/>
    <p:restoredTop sz="86876" autoAdjust="0"/>
  </p:normalViewPr>
  <p:slideViewPr>
    <p:cSldViewPr snapToGrid="0">
      <p:cViewPr varScale="1">
        <p:scale>
          <a:sx n="59" d="100"/>
          <a:sy n="59" d="100"/>
        </p:scale>
        <p:origin x="708"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8.png"/></Relationships>
</file>

<file path=ppt/diagrams/_rels/data11.xml.rels><?xml version="1.0" encoding="UTF-8" standalone="yes"?>
<Relationships xmlns="http://schemas.openxmlformats.org/package/2006/relationships"><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1" Type="http://schemas.openxmlformats.org/officeDocument/2006/relationships/image" Target="../media/image28.png"/></Relationships>
</file>

<file path=ppt/diagrams/_rels/data6.xml.rels><?xml version="1.0" encoding="UTF-8" standalone="yes"?>
<Relationships xmlns="http://schemas.openxmlformats.org/package/2006/relationships"><Relationship Id="rId1" Type="http://schemas.openxmlformats.org/officeDocument/2006/relationships/image" Target="../media/image28.png"/></Relationships>
</file>

<file path=ppt/diagrams/_rels/data7.xml.rels><?xml version="1.0" encoding="UTF-8" standalone="yes"?>
<Relationships xmlns="http://schemas.openxmlformats.org/package/2006/relationships"><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Data</a:t>
          </a:r>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Preferred formats</a:t>
          </a:r>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Using existing data </a:t>
          </a:r>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custLinFactNeighborX="96" custLinFactNeighborY="-3697">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B0397E09-4AC6-5E46-A1E1-C0BC4FCE2AAE}" type="pres">
      <dgm:prSet presAssocID="{8F40151D-BC8B-B247-AD2F-809B9DC01F2C}" presName="linearFlow" presStyleCnt="0">
        <dgm:presLayoutVars>
          <dgm:dir/>
          <dgm:resizeHandles val="exact"/>
        </dgm:presLayoutVars>
      </dgm:prSet>
      <dgm:spPr/>
    </dgm:pt>
  </dgm:ptLst>
  <dgm:cxnLst>
    <dgm:cxn modelId="{720361EF-EEED-E54C-B289-F765E614BF88}" type="presOf" srcId="{8F40151D-BC8B-B247-AD2F-809B9DC01F2C}" destId="{B0397E09-4AC6-5E46-A1E1-C0BC4FCE2AAE}"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FAIR</a:t>
          </a:r>
          <a:r>
            <a:rPr lang="en-US" baseline="0" dirty="0"/>
            <a:t> Data</a:t>
          </a:r>
          <a:endParaRPr lang="en-US" dirty="0"/>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Making Data Available</a:t>
          </a:r>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Licenses</a:t>
          </a:r>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Folder Structure &amp; File naming conventions</a:t>
          </a:r>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Version Control</a:t>
          </a:r>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Metadata</a:t>
          </a:r>
          <a:r>
            <a:rPr lang="en-US" baseline="0" dirty="0"/>
            <a:t> &amp; documentation</a:t>
          </a:r>
          <a:endParaRPr lang="en-US" dirty="0"/>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E84A48-7366-4043-936A-C334F468F1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56C7E14-A430-4BBB-A0A8-7EDDBF9E1319}">
      <dgm:prSet phldrT="[Text]"/>
      <dgm:spPr/>
      <dgm:t>
        <a:bodyPr/>
        <a:lstStyle/>
        <a:p>
          <a:r>
            <a:rPr lang="en-US" b="0" u="none"/>
            <a:t>Data documentation</a:t>
          </a:r>
          <a:endParaRPr lang="en-US" b="0" u="none" dirty="0"/>
        </a:p>
      </dgm:t>
    </dgm:pt>
    <dgm:pt modelId="{CA25612C-E67E-460D-AB1A-34ADF1C3849C}" type="sibTrans" cxnId="{5ABC895A-5EAF-4ACC-977A-932C19F26AE3}">
      <dgm:prSet/>
      <dgm:spPr/>
      <dgm:t>
        <a:bodyPr/>
        <a:lstStyle/>
        <a:p>
          <a:endParaRPr lang="en-US"/>
        </a:p>
      </dgm:t>
    </dgm:pt>
    <dgm:pt modelId="{74999218-2A96-412F-A451-386A37F95C76}" type="parTrans" cxnId="{5ABC895A-5EAF-4ACC-977A-932C19F26AE3}">
      <dgm:prSet/>
      <dgm:spPr/>
      <dgm:t>
        <a:bodyPr/>
        <a:lstStyle/>
        <a:p>
          <a:endParaRPr lang="en-US"/>
        </a:p>
      </dgm:t>
    </dgm:pt>
    <dgm:pt modelId="{071B9955-9980-4468-B901-1FA10FEF3A05}">
      <dgm:prSet phldrT="[Text]"/>
      <dgm:spPr/>
      <dgm:t>
        <a:bodyPr/>
        <a:lstStyle/>
        <a:p>
          <a:r>
            <a:rPr lang="en-US" b="0" dirty="0"/>
            <a:t>Prepare</a:t>
          </a:r>
        </a:p>
      </dgm:t>
    </dgm:pt>
    <dgm:pt modelId="{A1B1D4AD-EDF2-4709-A2DD-7B6FD0DA5155}" type="sibTrans" cxnId="{A58021D9-F28A-43A1-B3B9-786CA6FD4402}">
      <dgm:prSet/>
      <dgm:spPr/>
      <dgm:t>
        <a:bodyPr/>
        <a:lstStyle/>
        <a:p>
          <a:endParaRPr lang="en-US"/>
        </a:p>
      </dgm:t>
    </dgm:pt>
    <dgm:pt modelId="{144009B2-D0F5-402C-8E37-ABF2022983D4}" type="parTrans" cxnId="{A58021D9-F28A-43A1-B3B9-786CA6FD4402}">
      <dgm:prSet/>
      <dgm:spPr/>
      <dgm:t>
        <a:bodyPr/>
        <a:lstStyle/>
        <a:p>
          <a:endParaRPr lang="en-US"/>
        </a:p>
      </dgm:t>
    </dgm:pt>
    <dgm:pt modelId="{45593894-2AD8-45A0-8E22-2C641155299B}" type="pres">
      <dgm:prSet presAssocID="{D7E84A48-7366-4043-936A-C334F468F1AA}" presName="Name0" presStyleCnt="0">
        <dgm:presLayoutVars>
          <dgm:dir/>
          <dgm:animLvl val="lvl"/>
          <dgm:resizeHandles val="exact"/>
        </dgm:presLayoutVars>
      </dgm:prSet>
      <dgm:spPr/>
    </dgm:pt>
    <dgm:pt modelId="{461E8D8D-80BD-456C-9776-C6D67E2E18B4}" type="pres">
      <dgm:prSet presAssocID="{071B9955-9980-4468-B901-1FA10FEF3A05}" presName="linNode" presStyleCnt="0"/>
      <dgm:spPr/>
    </dgm:pt>
    <dgm:pt modelId="{F5EDDEC2-4BC3-4DC2-BAAF-A117CBFCB23B}" type="pres">
      <dgm:prSet presAssocID="{071B9955-9980-4468-B901-1FA10FEF3A05}" presName="parentText" presStyleLbl="node1" presStyleIdx="0" presStyleCnt="1">
        <dgm:presLayoutVars>
          <dgm:chMax val="1"/>
          <dgm:bulletEnabled val="1"/>
        </dgm:presLayoutVars>
      </dgm:prSet>
      <dgm:spPr/>
    </dgm:pt>
    <dgm:pt modelId="{E0ED567A-79A4-4B94-ADD8-54F87D825093}" type="pres">
      <dgm:prSet presAssocID="{071B9955-9980-4468-B901-1FA10FEF3A05}" presName="descendantText" presStyleLbl="alignAccFollowNode1" presStyleIdx="0" presStyleCnt="1">
        <dgm:presLayoutVars>
          <dgm:bulletEnabled val="1"/>
        </dgm:presLayoutVars>
      </dgm:prSet>
      <dgm:spPr/>
    </dgm:pt>
  </dgm:ptLst>
  <dgm:cxnLst>
    <dgm:cxn modelId="{915FFC08-4FEB-4205-8F32-2E8DD6CDDF12}" type="presOf" srcId="{071B9955-9980-4468-B901-1FA10FEF3A05}" destId="{F5EDDEC2-4BC3-4DC2-BAAF-A117CBFCB23B}" srcOrd="0" destOrd="0" presId="urn:microsoft.com/office/officeart/2005/8/layout/vList5"/>
    <dgm:cxn modelId="{40537D30-261F-4645-BDA5-5E4E18DC0935}" type="presOf" srcId="{D7E84A48-7366-4043-936A-C334F468F1AA}" destId="{45593894-2AD8-45A0-8E22-2C641155299B}" srcOrd="0" destOrd="0" presId="urn:microsoft.com/office/officeart/2005/8/layout/vList5"/>
    <dgm:cxn modelId="{5ABC895A-5EAF-4ACC-977A-932C19F26AE3}" srcId="{071B9955-9980-4468-B901-1FA10FEF3A05}" destId="{856C7E14-A430-4BBB-A0A8-7EDDBF9E1319}" srcOrd="0" destOrd="0" parTransId="{74999218-2A96-412F-A451-386A37F95C76}" sibTransId="{CA25612C-E67E-460D-AB1A-34ADF1C3849C}"/>
    <dgm:cxn modelId="{3A1B54B7-2BE2-4D6C-9B01-3F99267D491A}" type="presOf" srcId="{856C7E14-A430-4BBB-A0A8-7EDDBF9E1319}" destId="{E0ED567A-79A4-4B94-ADD8-54F87D825093}" srcOrd="0" destOrd="0" presId="urn:microsoft.com/office/officeart/2005/8/layout/vList5"/>
    <dgm:cxn modelId="{A58021D9-F28A-43A1-B3B9-786CA6FD4402}" srcId="{D7E84A48-7366-4043-936A-C334F468F1AA}" destId="{071B9955-9980-4468-B901-1FA10FEF3A05}" srcOrd="0" destOrd="0" parTransId="{144009B2-D0F5-402C-8E37-ABF2022983D4}" sibTransId="{A1B1D4AD-EDF2-4709-A2DD-7B6FD0DA5155}"/>
    <dgm:cxn modelId="{1F04CBE2-83A1-4CAA-BD1B-FA7CED1F6D63}" type="presParOf" srcId="{45593894-2AD8-45A0-8E22-2C641155299B}" destId="{461E8D8D-80BD-456C-9776-C6D67E2E18B4}" srcOrd="0" destOrd="0" presId="urn:microsoft.com/office/officeart/2005/8/layout/vList5"/>
    <dgm:cxn modelId="{EEFB08AC-C0C8-4215-88C3-A575DA79889E}" type="presParOf" srcId="{461E8D8D-80BD-456C-9776-C6D67E2E18B4}" destId="{F5EDDEC2-4BC3-4DC2-BAAF-A117CBFCB23B}" srcOrd="0" destOrd="0" presId="urn:microsoft.com/office/officeart/2005/8/layout/vList5"/>
    <dgm:cxn modelId="{6E42932D-499E-4D31-BCE1-0F95EDD481D7}" type="presParOf" srcId="{461E8D8D-80BD-456C-9776-C6D67E2E18B4}" destId="{E0ED567A-79A4-4B94-ADD8-54F87D82509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E84A48-7366-4043-936A-C334F468F1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56C7E14-A430-4BBB-A0A8-7EDDBF9E1319}">
      <dgm:prSet phldrT="[Text]"/>
      <dgm:spPr/>
      <dgm:t>
        <a:bodyPr/>
        <a:lstStyle/>
        <a:p>
          <a:r>
            <a:rPr lang="en-US" b="0" u="none"/>
            <a:t>Data documentation</a:t>
          </a:r>
          <a:endParaRPr lang="en-US" b="0" u="none" dirty="0"/>
        </a:p>
      </dgm:t>
    </dgm:pt>
    <dgm:pt modelId="{CA25612C-E67E-460D-AB1A-34ADF1C3849C}" type="sibTrans" cxnId="{5ABC895A-5EAF-4ACC-977A-932C19F26AE3}">
      <dgm:prSet/>
      <dgm:spPr/>
      <dgm:t>
        <a:bodyPr/>
        <a:lstStyle/>
        <a:p>
          <a:endParaRPr lang="en-US"/>
        </a:p>
      </dgm:t>
    </dgm:pt>
    <dgm:pt modelId="{74999218-2A96-412F-A451-386A37F95C76}" type="parTrans" cxnId="{5ABC895A-5EAF-4ACC-977A-932C19F26AE3}">
      <dgm:prSet/>
      <dgm:spPr/>
      <dgm:t>
        <a:bodyPr/>
        <a:lstStyle/>
        <a:p>
          <a:endParaRPr lang="en-US"/>
        </a:p>
      </dgm:t>
    </dgm:pt>
    <dgm:pt modelId="{071B9955-9980-4468-B901-1FA10FEF3A05}">
      <dgm:prSet phldrT="[Text]"/>
      <dgm:spPr/>
      <dgm:t>
        <a:bodyPr/>
        <a:lstStyle/>
        <a:p>
          <a:r>
            <a:rPr lang="en-US" b="0" dirty="0"/>
            <a:t>Prepare</a:t>
          </a:r>
        </a:p>
      </dgm:t>
    </dgm:pt>
    <dgm:pt modelId="{A1B1D4AD-EDF2-4709-A2DD-7B6FD0DA5155}" type="sibTrans" cxnId="{A58021D9-F28A-43A1-B3B9-786CA6FD4402}">
      <dgm:prSet/>
      <dgm:spPr/>
      <dgm:t>
        <a:bodyPr/>
        <a:lstStyle/>
        <a:p>
          <a:endParaRPr lang="en-US"/>
        </a:p>
      </dgm:t>
    </dgm:pt>
    <dgm:pt modelId="{144009B2-D0F5-402C-8E37-ABF2022983D4}" type="parTrans" cxnId="{A58021D9-F28A-43A1-B3B9-786CA6FD4402}">
      <dgm:prSet/>
      <dgm:spPr/>
      <dgm:t>
        <a:bodyPr/>
        <a:lstStyle/>
        <a:p>
          <a:endParaRPr lang="en-US"/>
        </a:p>
      </dgm:t>
    </dgm:pt>
    <dgm:pt modelId="{45593894-2AD8-45A0-8E22-2C641155299B}" type="pres">
      <dgm:prSet presAssocID="{D7E84A48-7366-4043-936A-C334F468F1AA}" presName="Name0" presStyleCnt="0">
        <dgm:presLayoutVars>
          <dgm:dir/>
          <dgm:animLvl val="lvl"/>
          <dgm:resizeHandles val="exact"/>
        </dgm:presLayoutVars>
      </dgm:prSet>
      <dgm:spPr/>
    </dgm:pt>
    <dgm:pt modelId="{461E8D8D-80BD-456C-9776-C6D67E2E18B4}" type="pres">
      <dgm:prSet presAssocID="{071B9955-9980-4468-B901-1FA10FEF3A05}" presName="linNode" presStyleCnt="0"/>
      <dgm:spPr/>
    </dgm:pt>
    <dgm:pt modelId="{F5EDDEC2-4BC3-4DC2-BAAF-A117CBFCB23B}" type="pres">
      <dgm:prSet presAssocID="{071B9955-9980-4468-B901-1FA10FEF3A05}" presName="parentText" presStyleLbl="node1" presStyleIdx="0" presStyleCnt="1">
        <dgm:presLayoutVars>
          <dgm:chMax val="1"/>
          <dgm:bulletEnabled val="1"/>
        </dgm:presLayoutVars>
      </dgm:prSet>
      <dgm:spPr/>
    </dgm:pt>
    <dgm:pt modelId="{E0ED567A-79A4-4B94-ADD8-54F87D825093}" type="pres">
      <dgm:prSet presAssocID="{071B9955-9980-4468-B901-1FA10FEF3A05}" presName="descendantText" presStyleLbl="alignAccFollowNode1" presStyleIdx="0" presStyleCnt="1">
        <dgm:presLayoutVars>
          <dgm:bulletEnabled val="1"/>
        </dgm:presLayoutVars>
      </dgm:prSet>
      <dgm:spPr/>
    </dgm:pt>
  </dgm:ptLst>
  <dgm:cxnLst>
    <dgm:cxn modelId="{915FFC08-4FEB-4205-8F32-2E8DD6CDDF12}" type="presOf" srcId="{071B9955-9980-4468-B901-1FA10FEF3A05}" destId="{F5EDDEC2-4BC3-4DC2-BAAF-A117CBFCB23B}" srcOrd="0" destOrd="0" presId="urn:microsoft.com/office/officeart/2005/8/layout/vList5"/>
    <dgm:cxn modelId="{40537D30-261F-4645-BDA5-5E4E18DC0935}" type="presOf" srcId="{D7E84A48-7366-4043-936A-C334F468F1AA}" destId="{45593894-2AD8-45A0-8E22-2C641155299B}" srcOrd="0" destOrd="0" presId="urn:microsoft.com/office/officeart/2005/8/layout/vList5"/>
    <dgm:cxn modelId="{5ABC895A-5EAF-4ACC-977A-932C19F26AE3}" srcId="{071B9955-9980-4468-B901-1FA10FEF3A05}" destId="{856C7E14-A430-4BBB-A0A8-7EDDBF9E1319}" srcOrd="0" destOrd="0" parTransId="{74999218-2A96-412F-A451-386A37F95C76}" sibTransId="{CA25612C-E67E-460D-AB1A-34ADF1C3849C}"/>
    <dgm:cxn modelId="{3A1B54B7-2BE2-4D6C-9B01-3F99267D491A}" type="presOf" srcId="{856C7E14-A430-4BBB-A0A8-7EDDBF9E1319}" destId="{E0ED567A-79A4-4B94-ADD8-54F87D825093}" srcOrd="0" destOrd="0" presId="urn:microsoft.com/office/officeart/2005/8/layout/vList5"/>
    <dgm:cxn modelId="{A58021D9-F28A-43A1-B3B9-786CA6FD4402}" srcId="{D7E84A48-7366-4043-936A-C334F468F1AA}" destId="{071B9955-9980-4468-B901-1FA10FEF3A05}" srcOrd="0" destOrd="0" parTransId="{144009B2-D0F5-402C-8E37-ABF2022983D4}" sibTransId="{A1B1D4AD-EDF2-4709-A2DD-7B6FD0DA5155}"/>
    <dgm:cxn modelId="{1F04CBE2-83A1-4CAA-BD1B-FA7CED1F6D63}" type="presParOf" srcId="{45593894-2AD8-45A0-8E22-2C641155299B}" destId="{461E8D8D-80BD-456C-9776-C6D67E2E18B4}" srcOrd="0" destOrd="0" presId="urn:microsoft.com/office/officeart/2005/8/layout/vList5"/>
    <dgm:cxn modelId="{EEFB08AC-C0C8-4215-88C3-A575DA79889E}" type="presParOf" srcId="{461E8D8D-80BD-456C-9776-C6D67E2E18B4}" destId="{F5EDDEC2-4BC3-4DC2-BAAF-A117CBFCB23B}" srcOrd="0" destOrd="0" presId="urn:microsoft.com/office/officeart/2005/8/layout/vList5"/>
    <dgm:cxn modelId="{6E42932D-499E-4D31-BCE1-0F95EDD481D7}" type="presParOf" srcId="{461E8D8D-80BD-456C-9776-C6D67E2E18B4}" destId="{E0ED567A-79A4-4B94-ADD8-54F87D82509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E84A48-7366-4043-936A-C334F468F1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56C7E14-A430-4BBB-A0A8-7EDDBF9E1319}">
      <dgm:prSet phldrT="[Text]"/>
      <dgm:spPr/>
      <dgm:t>
        <a:bodyPr/>
        <a:lstStyle/>
        <a:p>
          <a:r>
            <a:rPr lang="en-US" b="0" u="none"/>
            <a:t>Data documentation</a:t>
          </a:r>
          <a:endParaRPr lang="en-US" b="0" u="none" dirty="0"/>
        </a:p>
      </dgm:t>
    </dgm:pt>
    <dgm:pt modelId="{CA25612C-E67E-460D-AB1A-34ADF1C3849C}" type="sibTrans" cxnId="{5ABC895A-5EAF-4ACC-977A-932C19F26AE3}">
      <dgm:prSet/>
      <dgm:spPr/>
      <dgm:t>
        <a:bodyPr/>
        <a:lstStyle/>
        <a:p>
          <a:endParaRPr lang="en-US"/>
        </a:p>
      </dgm:t>
    </dgm:pt>
    <dgm:pt modelId="{74999218-2A96-412F-A451-386A37F95C76}" type="parTrans" cxnId="{5ABC895A-5EAF-4ACC-977A-932C19F26AE3}">
      <dgm:prSet/>
      <dgm:spPr/>
      <dgm:t>
        <a:bodyPr/>
        <a:lstStyle/>
        <a:p>
          <a:endParaRPr lang="en-US"/>
        </a:p>
      </dgm:t>
    </dgm:pt>
    <dgm:pt modelId="{071B9955-9980-4468-B901-1FA10FEF3A05}">
      <dgm:prSet phldrT="[Text]"/>
      <dgm:spPr/>
      <dgm:t>
        <a:bodyPr/>
        <a:lstStyle/>
        <a:p>
          <a:r>
            <a:rPr lang="en-US" b="0" dirty="0"/>
            <a:t>Prepare</a:t>
          </a:r>
        </a:p>
      </dgm:t>
    </dgm:pt>
    <dgm:pt modelId="{A1B1D4AD-EDF2-4709-A2DD-7B6FD0DA5155}" type="sibTrans" cxnId="{A58021D9-F28A-43A1-B3B9-786CA6FD4402}">
      <dgm:prSet/>
      <dgm:spPr/>
      <dgm:t>
        <a:bodyPr/>
        <a:lstStyle/>
        <a:p>
          <a:endParaRPr lang="en-US"/>
        </a:p>
      </dgm:t>
    </dgm:pt>
    <dgm:pt modelId="{144009B2-D0F5-402C-8E37-ABF2022983D4}" type="parTrans" cxnId="{A58021D9-F28A-43A1-B3B9-786CA6FD4402}">
      <dgm:prSet/>
      <dgm:spPr/>
      <dgm:t>
        <a:bodyPr/>
        <a:lstStyle/>
        <a:p>
          <a:endParaRPr lang="en-US"/>
        </a:p>
      </dgm:t>
    </dgm:pt>
    <dgm:pt modelId="{45593894-2AD8-45A0-8E22-2C641155299B}" type="pres">
      <dgm:prSet presAssocID="{D7E84A48-7366-4043-936A-C334F468F1AA}" presName="Name0" presStyleCnt="0">
        <dgm:presLayoutVars>
          <dgm:dir/>
          <dgm:animLvl val="lvl"/>
          <dgm:resizeHandles val="exact"/>
        </dgm:presLayoutVars>
      </dgm:prSet>
      <dgm:spPr/>
    </dgm:pt>
    <dgm:pt modelId="{461E8D8D-80BD-456C-9776-C6D67E2E18B4}" type="pres">
      <dgm:prSet presAssocID="{071B9955-9980-4468-B901-1FA10FEF3A05}" presName="linNode" presStyleCnt="0"/>
      <dgm:spPr/>
    </dgm:pt>
    <dgm:pt modelId="{F5EDDEC2-4BC3-4DC2-BAAF-A117CBFCB23B}" type="pres">
      <dgm:prSet presAssocID="{071B9955-9980-4468-B901-1FA10FEF3A05}" presName="parentText" presStyleLbl="node1" presStyleIdx="0" presStyleCnt="1">
        <dgm:presLayoutVars>
          <dgm:chMax val="1"/>
          <dgm:bulletEnabled val="1"/>
        </dgm:presLayoutVars>
      </dgm:prSet>
      <dgm:spPr/>
    </dgm:pt>
    <dgm:pt modelId="{E0ED567A-79A4-4B94-ADD8-54F87D825093}" type="pres">
      <dgm:prSet presAssocID="{071B9955-9980-4468-B901-1FA10FEF3A05}" presName="descendantText" presStyleLbl="alignAccFollowNode1" presStyleIdx="0" presStyleCnt="1">
        <dgm:presLayoutVars>
          <dgm:bulletEnabled val="1"/>
        </dgm:presLayoutVars>
      </dgm:prSet>
      <dgm:spPr/>
    </dgm:pt>
  </dgm:ptLst>
  <dgm:cxnLst>
    <dgm:cxn modelId="{915FFC08-4FEB-4205-8F32-2E8DD6CDDF12}" type="presOf" srcId="{071B9955-9980-4468-B901-1FA10FEF3A05}" destId="{F5EDDEC2-4BC3-4DC2-BAAF-A117CBFCB23B}" srcOrd="0" destOrd="0" presId="urn:microsoft.com/office/officeart/2005/8/layout/vList5"/>
    <dgm:cxn modelId="{40537D30-261F-4645-BDA5-5E4E18DC0935}" type="presOf" srcId="{D7E84A48-7366-4043-936A-C334F468F1AA}" destId="{45593894-2AD8-45A0-8E22-2C641155299B}" srcOrd="0" destOrd="0" presId="urn:microsoft.com/office/officeart/2005/8/layout/vList5"/>
    <dgm:cxn modelId="{5ABC895A-5EAF-4ACC-977A-932C19F26AE3}" srcId="{071B9955-9980-4468-B901-1FA10FEF3A05}" destId="{856C7E14-A430-4BBB-A0A8-7EDDBF9E1319}" srcOrd="0" destOrd="0" parTransId="{74999218-2A96-412F-A451-386A37F95C76}" sibTransId="{CA25612C-E67E-460D-AB1A-34ADF1C3849C}"/>
    <dgm:cxn modelId="{3A1B54B7-2BE2-4D6C-9B01-3F99267D491A}" type="presOf" srcId="{856C7E14-A430-4BBB-A0A8-7EDDBF9E1319}" destId="{E0ED567A-79A4-4B94-ADD8-54F87D825093}" srcOrd="0" destOrd="0" presId="urn:microsoft.com/office/officeart/2005/8/layout/vList5"/>
    <dgm:cxn modelId="{A58021D9-F28A-43A1-B3B9-786CA6FD4402}" srcId="{D7E84A48-7366-4043-936A-C334F468F1AA}" destId="{071B9955-9980-4468-B901-1FA10FEF3A05}" srcOrd="0" destOrd="0" parTransId="{144009B2-D0F5-402C-8E37-ABF2022983D4}" sibTransId="{A1B1D4AD-EDF2-4709-A2DD-7B6FD0DA5155}"/>
    <dgm:cxn modelId="{1F04CBE2-83A1-4CAA-BD1B-FA7CED1F6D63}" type="presParOf" srcId="{45593894-2AD8-45A0-8E22-2C641155299B}" destId="{461E8D8D-80BD-456C-9776-C6D67E2E18B4}" srcOrd="0" destOrd="0" presId="urn:microsoft.com/office/officeart/2005/8/layout/vList5"/>
    <dgm:cxn modelId="{EEFB08AC-C0C8-4215-88C3-A575DA79889E}" type="presParOf" srcId="{461E8D8D-80BD-456C-9776-C6D67E2E18B4}" destId="{F5EDDEC2-4BC3-4DC2-BAAF-A117CBFCB23B}" srcOrd="0" destOrd="0" presId="urn:microsoft.com/office/officeart/2005/8/layout/vList5"/>
    <dgm:cxn modelId="{6E42932D-499E-4D31-BCE1-0F95EDD481D7}" type="presParOf" srcId="{461E8D8D-80BD-456C-9776-C6D67E2E18B4}" destId="{E0ED567A-79A4-4B94-ADD8-54F87D82509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Choosing Storage</a:t>
          </a:r>
          <a:r>
            <a:rPr lang="en-US" baseline="0" dirty="0"/>
            <a:t> Options</a:t>
          </a:r>
          <a:endParaRPr lang="en-US" dirty="0"/>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UU</a:t>
          </a:r>
          <a:r>
            <a:rPr lang="en-US" baseline="0" dirty="0"/>
            <a:t> Storage Solutions</a:t>
          </a:r>
          <a:endParaRPr lang="en-US" dirty="0"/>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Back-ups</a:t>
          </a:r>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Personal Data</a:t>
          </a:r>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Access restricted Data</a:t>
          </a:r>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Do’s and </a:t>
          </a:r>
          <a:r>
            <a:rPr lang="en-US" dirty="0" err="1"/>
            <a:t>Don’t’s</a:t>
          </a:r>
          <a:r>
            <a:rPr lang="en-US" dirty="0"/>
            <a:t> – Sensitive data</a:t>
          </a:r>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2C5A5E-E9AF-40EB-B789-042E7F226686}" type="doc">
      <dgm:prSet loTypeId="urn:microsoft.com/office/officeart/2008/layout/AlternatingHexagons" loCatId="list" qsTypeId="urn:microsoft.com/office/officeart/2005/8/quickstyle/simple5" qsCatId="simple" csTypeId="urn:microsoft.com/office/officeart/2005/8/colors/accent1_2" csCatId="accent1" phldr="1"/>
      <dgm:spPr/>
      <dgm:t>
        <a:bodyPr/>
        <a:lstStyle/>
        <a:p>
          <a:endParaRPr lang="nl-NL"/>
        </a:p>
      </dgm:t>
    </dgm:pt>
    <dgm:pt modelId="{EE05FE97-6AF5-4C62-91FF-9CFA06FEF74D}">
      <dgm:prSet phldrT="[Text]" custT="1"/>
      <dgm:spPr>
        <a:gradFill rotWithShape="0">
          <a:gsLst>
            <a:gs pos="0">
              <a:srgbClr val="D47629"/>
            </a:gs>
            <a:gs pos="50000">
              <a:srgbClr val="D47629"/>
            </a:gs>
            <a:gs pos="100000">
              <a:srgbClr val="FFC000"/>
            </a:gs>
          </a:gsLst>
        </a:gradFill>
      </dgm:spPr>
      <dgm:t>
        <a:bodyPr/>
        <a:lstStyle/>
        <a:p>
          <a:r>
            <a:rPr lang="en-US" sz="5500" dirty="0"/>
            <a:t>2</a:t>
          </a:r>
          <a:endParaRPr lang="nl-NL" sz="5500" dirty="0"/>
        </a:p>
      </dgm:t>
    </dgm:pt>
    <dgm:pt modelId="{25F5A89A-36BC-406C-BDB8-F28C395D2D2B}" type="parTrans" cxnId="{AD8037F8-BD04-40B0-9696-0329F8B6673F}">
      <dgm:prSet/>
      <dgm:spPr/>
      <dgm:t>
        <a:bodyPr/>
        <a:lstStyle/>
        <a:p>
          <a:endParaRPr lang="nl-NL"/>
        </a:p>
      </dgm:t>
    </dgm:pt>
    <dgm:pt modelId="{434C15A5-A8DC-4448-9FFE-2EE8436BA2E4}" type="sibTrans" cxnId="{AD8037F8-BD04-40B0-9696-0329F8B6673F}">
      <dgm:prSet custT="1"/>
      <dgm:spPr>
        <a:gradFill rotWithShape="0">
          <a:gsLst>
            <a:gs pos="0">
              <a:srgbClr val="D47629"/>
            </a:gs>
            <a:gs pos="50000">
              <a:srgbClr val="D47629"/>
            </a:gs>
            <a:gs pos="100000">
              <a:srgbClr val="FFC000"/>
            </a:gs>
          </a:gsLst>
        </a:gradFill>
      </dgm:spPr>
      <dgm:t>
        <a:bodyPr/>
        <a:lstStyle/>
        <a:p>
          <a:r>
            <a:rPr lang="en-US" sz="5500" dirty="0"/>
            <a:t>1</a:t>
          </a:r>
          <a:endParaRPr lang="nl-NL" sz="5500" dirty="0"/>
        </a:p>
      </dgm:t>
    </dgm:pt>
    <dgm:pt modelId="{0F4995CC-D822-4C67-B68E-2E2EB0417C1C}">
      <dgm:prSet phldrT="[Text]" custT="1"/>
      <dgm:spPr/>
      <dgm:t>
        <a:bodyPr anchor="t"/>
        <a:lstStyle/>
        <a:p>
          <a:pPr algn="l"/>
          <a:r>
            <a:rPr lang="en-US" sz="2400" b="1" dirty="0"/>
            <a:t>Purpose Limitation</a:t>
          </a:r>
          <a:endParaRPr lang="nl-NL" sz="2400" b="1" dirty="0"/>
        </a:p>
      </dgm:t>
    </dgm:pt>
    <dgm:pt modelId="{E41DB0F2-4121-4045-9AC6-DCD316B9CE00}" type="parTrans" cxnId="{37F57F16-6C83-4D46-831D-7B0C21193313}">
      <dgm:prSet/>
      <dgm:spPr/>
      <dgm:t>
        <a:bodyPr/>
        <a:lstStyle/>
        <a:p>
          <a:endParaRPr lang="nl-NL"/>
        </a:p>
      </dgm:t>
    </dgm:pt>
    <dgm:pt modelId="{81835A4F-2A0C-4985-80EF-D2840E29E70C}" type="sibTrans" cxnId="{37F57F16-6C83-4D46-831D-7B0C21193313}">
      <dgm:prSet/>
      <dgm:spPr/>
      <dgm:t>
        <a:bodyPr/>
        <a:lstStyle/>
        <a:p>
          <a:endParaRPr lang="nl-NL"/>
        </a:p>
      </dgm:t>
    </dgm:pt>
    <dgm:pt modelId="{78E1BE0E-061A-4201-BE1C-745C959048C0}">
      <dgm:prSet phldrT="[Text]" custT="1"/>
      <dgm:spPr>
        <a:gradFill rotWithShape="0">
          <a:gsLst>
            <a:gs pos="0">
              <a:srgbClr val="D47629"/>
            </a:gs>
            <a:gs pos="50000">
              <a:srgbClr val="D47629"/>
            </a:gs>
            <a:gs pos="100000">
              <a:srgbClr val="FFC000"/>
            </a:gs>
          </a:gsLst>
        </a:gradFill>
      </dgm:spPr>
      <dgm:t>
        <a:bodyPr/>
        <a:lstStyle/>
        <a:p>
          <a:r>
            <a:rPr lang="en-US" sz="5500" dirty="0"/>
            <a:t>4</a:t>
          </a:r>
          <a:endParaRPr lang="nl-NL" sz="5500" dirty="0"/>
        </a:p>
      </dgm:t>
    </dgm:pt>
    <dgm:pt modelId="{2DDD2B20-547A-44A0-8CAC-592D5F854EFA}" type="parTrans" cxnId="{F2B78B7A-8755-40A7-AEFD-B0279E5C2023}">
      <dgm:prSet/>
      <dgm:spPr/>
      <dgm:t>
        <a:bodyPr/>
        <a:lstStyle/>
        <a:p>
          <a:endParaRPr lang="nl-NL"/>
        </a:p>
      </dgm:t>
    </dgm:pt>
    <dgm:pt modelId="{EDDEFEED-9A14-461D-A0FB-408F64C77741}" type="sibTrans" cxnId="{F2B78B7A-8755-40A7-AEFD-B0279E5C2023}">
      <dgm:prSet custT="1"/>
      <dgm:spPr>
        <a:gradFill rotWithShape="0">
          <a:gsLst>
            <a:gs pos="0">
              <a:srgbClr val="D47629"/>
            </a:gs>
            <a:gs pos="50000">
              <a:srgbClr val="D47629"/>
            </a:gs>
            <a:gs pos="100000">
              <a:srgbClr val="FFC000"/>
            </a:gs>
          </a:gsLst>
        </a:gradFill>
      </dgm:spPr>
      <dgm:t>
        <a:bodyPr/>
        <a:lstStyle/>
        <a:p>
          <a:r>
            <a:rPr lang="en-US" sz="5500" dirty="0"/>
            <a:t>5</a:t>
          </a:r>
          <a:endParaRPr lang="nl-NL" sz="5500" dirty="0"/>
        </a:p>
      </dgm:t>
    </dgm:pt>
    <dgm:pt modelId="{0FFC5B95-3EAF-41D6-80FE-70A369A601AC}">
      <dgm:prSet phldrT="[Text]" custT="1"/>
      <dgm:spPr/>
      <dgm:t>
        <a:bodyPr anchor="t"/>
        <a:lstStyle/>
        <a:p>
          <a:r>
            <a:rPr lang="en-US" sz="2400" b="1" dirty="0"/>
            <a:t>Data Accuracy</a:t>
          </a:r>
          <a:endParaRPr lang="nl-NL" sz="2400" b="1" dirty="0"/>
        </a:p>
      </dgm:t>
    </dgm:pt>
    <dgm:pt modelId="{65496BCB-4084-4E6B-B13A-D800EEEDB8A6}" type="parTrans" cxnId="{7D8BFA99-2840-43D4-8D50-0649C4B7D735}">
      <dgm:prSet/>
      <dgm:spPr/>
      <dgm:t>
        <a:bodyPr/>
        <a:lstStyle/>
        <a:p>
          <a:endParaRPr lang="nl-NL"/>
        </a:p>
      </dgm:t>
    </dgm:pt>
    <dgm:pt modelId="{876790F5-F833-429E-B1A9-55CD2245FD21}" type="sibTrans" cxnId="{7D8BFA99-2840-43D4-8D50-0649C4B7D735}">
      <dgm:prSet/>
      <dgm:spPr/>
      <dgm:t>
        <a:bodyPr/>
        <a:lstStyle/>
        <a:p>
          <a:endParaRPr lang="nl-NL"/>
        </a:p>
      </dgm:t>
    </dgm:pt>
    <dgm:pt modelId="{FB34C29E-7A7B-4305-A3FC-86410EFD1C5B}">
      <dgm:prSet custT="1"/>
      <dgm:spPr>
        <a:gradFill rotWithShape="0">
          <a:gsLst>
            <a:gs pos="0">
              <a:srgbClr val="D47629"/>
            </a:gs>
            <a:gs pos="50000">
              <a:srgbClr val="D47629"/>
            </a:gs>
            <a:gs pos="100000">
              <a:srgbClr val="FFC000"/>
            </a:gs>
          </a:gsLst>
        </a:gradFill>
      </dgm:spPr>
      <dgm:t>
        <a:bodyPr/>
        <a:lstStyle/>
        <a:p>
          <a:r>
            <a:rPr lang="en-US" sz="5500" dirty="0"/>
            <a:t>6</a:t>
          </a:r>
          <a:endParaRPr lang="nl-NL" sz="5500" dirty="0"/>
        </a:p>
      </dgm:t>
    </dgm:pt>
    <dgm:pt modelId="{CD2A6428-F9B3-49F1-9A21-15633CD621DE}" type="parTrans" cxnId="{F1350E7D-26F0-4E08-9C59-E986B7DA4B6B}">
      <dgm:prSet/>
      <dgm:spPr/>
      <dgm:t>
        <a:bodyPr/>
        <a:lstStyle/>
        <a:p>
          <a:endParaRPr lang="nl-NL"/>
        </a:p>
      </dgm:t>
    </dgm:pt>
    <dgm:pt modelId="{72AFAB96-5859-483F-BF5B-8ECA8ECBC754}" type="sibTrans" cxnId="{F1350E7D-26F0-4E08-9C59-E986B7DA4B6B}">
      <dgm:prSet custT="1"/>
      <dgm:spPr>
        <a:gradFill rotWithShape="0">
          <a:gsLst>
            <a:gs pos="0">
              <a:srgbClr val="D47629"/>
            </a:gs>
            <a:gs pos="50000">
              <a:srgbClr val="D47629"/>
            </a:gs>
            <a:gs pos="100000">
              <a:srgbClr val="FFC000"/>
            </a:gs>
          </a:gsLst>
        </a:gradFill>
      </dgm:spPr>
      <dgm:t>
        <a:bodyPr/>
        <a:lstStyle/>
        <a:p>
          <a:r>
            <a:rPr lang="en-US" sz="5500" dirty="0"/>
            <a:t>3</a:t>
          </a:r>
          <a:endParaRPr lang="nl-NL" sz="5500" dirty="0"/>
        </a:p>
      </dgm:t>
    </dgm:pt>
    <dgm:pt modelId="{5502FDB5-6CB5-42B1-89B4-C74E97C119A0}">
      <dgm:prSet custT="1"/>
      <dgm:spPr/>
      <dgm:t>
        <a:bodyPr/>
        <a:lstStyle/>
        <a:p>
          <a:endParaRPr lang="nl-NL" sz="5500" dirty="0"/>
        </a:p>
      </dgm:t>
    </dgm:pt>
    <dgm:pt modelId="{80647D44-E815-48C5-A0AA-29568B0F1DD2}" type="parTrans" cxnId="{3610E51A-0D67-4A6B-B10D-B33F73A576E0}">
      <dgm:prSet/>
      <dgm:spPr/>
      <dgm:t>
        <a:bodyPr/>
        <a:lstStyle/>
        <a:p>
          <a:endParaRPr lang="nl-NL"/>
        </a:p>
      </dgm:t>
    </dgm:pt>
    <dgm:pt modelId="{9882904E-4C01-49EC-ABD0-F282602C5E35}" type="sibTrans" cxnId="{3610E51A-0D67-4A6B-B10D-B33F73A576E0}">
      <dgm:prSet/>
      <dgm:spPr/>
      <dgm:t>
        <a:bodyPr/>
        <a:lstStyle/>
        <a:p>
          <a:endParaRPr lang="nl-NL"/>
        </a:p>
      </dgm:t>
    </dgm:pt>
    <dgm:pt modelId="{1CA31AA4-4694-4A72-A9E9-279AF4738429}" type="pres">
      <dgm:prSet presAssocID="{3A2C5A5E-E9AF-40EB-B789-042E7F226686}" presName="Name0" presStyleCnt="0">
        <dgm:presLayoutVars>
          <dgm:chMax/>
          <dgm:chPref/>
          <dgm:dir/>
          <dgm:animLvl val="lvl"/>
        </dgm:presLayoutVars>
      </dgm:prSet>
      <dgm:spPr/>
    </dgm:pt>
    <dgm:pt modelId="{C4535FD1-81EB-4BE1-A62D-1AC6048D2E29}" type="pres">
      <dgm:prSet presAssocID="{EE05FE97-6AF5-4C62-91FF-9CFA06FEF74D}" presName="composite" presStyleCnt="0"/>
      <dgm:spPr/>
    </dgm:pt>
    <dgm:pt modelId="{76BA90BB-155C-4756-B266-E3880FBB2DA1}" type="pres">
      <dgm:prSet presAssocID="{EE05FE97-6AF5-4C62-91FF-9CFA06FEF74D}" presName="Parent1" presStyleLbl="node1" presStyleIdx="0" presStyleCnt="6">
        <dgm:presLayoutVars>
          <dgm:chMax val="1"/>
          <dgm:chPref val="1"/>
          <dgm:bulletEnabled val="1"/>
        </dgm:presLayoutVars>
      </dgm:prSet>
      <dgm:spPr/>
    </dgm:pt>
    <dgm:pt modelId="{B02F10DF-080C-42D9-9FC3-0A69B02AAC7B}" type="pres">
      <dgm:prSet presAssocID="{EE05FE97-6AF5-4C62-91FF-9CFA06FEF74D}" presName="Childtext1" presStyleLbl="revTx" presStyleIdx="0" presStyleCnt="3" custScaleX="97758" custScaleY="32538" custLinFactNeighborX="5871" custLinFactNeighborY="-16948">
        <dgm:presLayoutVars>
          <dgm:chMax val="0"/>
          <dgm:chPref val="0"/>
          <dgm:bulletEnabled val="1"/>
        </dgm:presLayoutVars>
      </dgm:prSet>
      <dgm:spPr/>
    </dgm:pt>
    <dgm:pt modelId="{C4680F3C-ADF4-462B-85F9-F98991CF23A5}" type="pres">
      <dgm:prSet presAssocID="{EE05FE97-6AF5-4C62-91FF-9CFA06FEF74D}" presName="BalanceSpacing" presStyleCnt="0"/>
      <dgm:spPr/>
    </dgm:pt>
    <dgm:pt modelId="{B0638381-8426-446D-9238-846D9DE6E06D}" type="pres">
      <dgm:prSet presAssocID="{EE05FE97-6AF5-4C62-91FF-9CFA06FEF74D}" presName="BalanceSpacing1" presStyleCnt="0"/>
      <dgm:spPr/>
    </dgm:pt>
    <dgm:pt modelId="{7C3607D4-C6C9-4433-9B52-B732F41C092F}" type="pres">
      <dgm:prSet presAssocID="{434C15A5-A8DC-4448-9FFE-2EE8436BA2E4}" presName="Accent1Text" presStyleLbl="node1" presStyleIdx="1" presStyleCnt="6" custLinFactNeighborX="-2772" custLinFactNeighborY="870"/>
      <dgm:spPr/>
    </dgm:pt>
    <dgm:pt modelId="{B26BB21B-414E-4976-8129-106FE299A3A1}" type="pres">
      <dgm:prSet presAssocID="{434C15A5-A8DC-4448-9FFE-2EE8436BA2E4}" presName="spaceBetweenRectangles" presStyleCnt="0"/>
      <dgm:spPr/>
    </dgm:pt>
    <dgm:pt modelId="{EFFF62F4-1021-4D8A-860C-B0124F9B4649}" type="pres">
      <dgm:prSet presAssocID="{FB34C29E-7A7B-4305-A3FC-86410EFD1C5B}" presName="composite" presStyleCnt="0"/>
      <dgm:spPr/>
    </dgm:pt>
    <dgm:pt modelId="{95014F8A-C1C6-4A14-A1DB-7849D0346D0F}" type="pres">
      <dgm:prSet presAssocID="{FB34C29E-7A7B-4305-A3FC-86410EFD1C5B}" presName="Parent1" presStyleLbl="node1" presStyleIdx="2" presStyleCnt="6" custLinFactX="-12316" custLinFactNeighborX="-100000" custLinFactNeighborY="0">
        <dgm:presLayoutVars>
          <dgm:chMax val="1"/>
          <dgm:chPref val="1"/>
          <dgm:bulletEnabled val="1"/>
        </dgm:presLayoutVars>
      </dgm:prSet>
      <dgm:spPr/>
    </dgm:pt>
    <dgm:pt modelId="{15B4D48F-C364-48F7-A9F7-49E8E3960DE7}" type="pres">
      <dgm:prSet presAssocID="{FB34C29E-7A7B-4305-A3FC-86410EFD1C5B}" presName="Childtext1" presStyleLbl="revTx" presStyleIdx="1" presStyleCnt="3" custLinFactNeighborX="-87991" custLinFactNeighborY="33">
        <dgm:presLayoutVars>
          <dgm:chMax val="0"/>
          <dgm:chPref val="0"/>
          <dgm:bulletEnabled val="1"/>
        </dgm:presLayoutVars>
      </dgm:prSet>
      <dgm:spPr/>
    </dgm:pt>
    <dgm:pt modelId="{60997BFE-C65D-4275-933F-345CDB3955D3}" type="pres">
      <dgm:prSet presAssocID="{FB34C29E-7A7B-4305-A3FC-86410EFD1C5B}" presName="BalanceSpacing" presStyleCnt="0"/>
      <dgm:spPr/>
    </dgm:pt>
    <dgm:pt modelId="{F7F55D80-D6C0-49F1-8FAE-51DBC4748B04}" type="pres">
      <dgm:prSet presAssocID="{FB34C29E-7A7B-4305-A3FC-86410EFD1C5B}" presName="BalanceSpacing1" presStyleCnt="0"/>
      <dgm:spPr/>
    </dgm:pt>
    <dgm:pt modelId="{946AC970-D458-4642-AE26-26AAD3063856}" type="pres">
      <dgm:prSet presAssocID="{72AFAB96-5859-483F-BF5B-8ECA8ECBC754}" presName="Accent1Text" presStyleLbl="node1" presStyleIdx="3" presStyleCnt="6" custLinFactNeighborX="-1386" custLinFactNeighborY="563"/>
      <dgm:spPr/>
    </dgm:pt>
    <dgm:pt modelId="{334A211C-FF3F-4EC3-B0B8-AB1C20E58AC4}" type="pres">
      <dgm:prSet presAssocID="{72AFAB96-5859-483F-BF5B-8ECA8ECBC754}" presName="spaceBetweenRectangles" presStyleCnt="0"/>
      <dgm:spPr/>
    </dgm:pt>
    <dgm:pt modelId="{78C889E9-54EE-4CA3-9C57-2F4531A1A6BB}" type="pres">
      <dgm:prSet presAssocID="{78E1BE0E-061A-4201-BE1C-745C959048C0}" presName="composite" presStyleCnt="0"/>
      <dgm:spPr/>
    </dgm:pt>
    <dgm:pt modelId="{EF94AFC1-62F1-4EF0-B221-2FE57D145355}" type="pres">
      <dgm:prSet presAssocID="{78E1BE0E-061A-4201-BE1C-745C959048C0}" presName="Parent1" presStyleLbl="node1" presStyleIdx="4" presStyleCnt="6">
        <dgm:presLayoutVars>
          <dgm:chMax val="1"/>
          <dgm:chPref val="1"/>
          <dgm:bulletEnabled val="1"/>
        </dgm:presLayoutVars>
      </dgm:prSet>
      <dgm:spPr/>
    </dgm:pt>
    <dgm:pt modelId="{44EE0453-6732-4A52-BCAE-D23B7C15DD96}" type="pres">
      <dgm:prSet presAssocID="{78E1BE0E-061A-4201-BE1C-745C959048C0}" presName="Childtext1" presStyleLbl="revTx" presStyleIdx="2" presStyleCnt="3" custScaleY="38518" custLinFactNeighborX="-1121" custLinFactNeighborY="-3574">
        <dgm:presLayoutVars>
          <dgm:chMax val="0"/>
          <dgm:chPref val="0"/>
          <dgm:bulletEnabled val="1"/>
        </dgm:presLayoutVars>
      </dgm:prSet>
      <dgm:spPr/>
    </dgm:pt>
    <dgm:pt modelId="{C60AD9FE-99C5-44B5-ABDE-E712C4B40BA6}" type="pres">
      <dgm:prSet presAssocID="{78E1BE0E-061A-4201-BE1C-745C959048C0}" presName="BalanceSpacing" presStyleCnt="0"/>
      <dgm:spPr/>
    </dgm:pt>
    <dgm:pt modelId="{F8C5BFF9-8DD6-421A-A385-11C298E648B8}" type="pres">
      <dgm:prSet presAssocID="{78E1BE0E-061A-4201-BE1C-745C959048C0}" presName="BalanceSpacing1" presStyleCnt="0"/>
      <dgm:spPr/>
    </dgm:pt>
    <dgm:pt modelId="{F6D1A3DE-325D-4FB7-AF50-C8243D890ABB}" type="pres">
      <dgm:prSet presAssocID="{EDDEFEED-9A14-461D-A0FB-408F64C77741}" presName="Accent1Text" presStyleLbl="node1" presStyleIdx="5" presStyleCnt="6" custLinFactNeighborX="-1733" custLinFactNeighborY="301"/>
      <dgm:spPr/>
    </dgm:pt>
  </dgm:ptLst>
  <dgm:cxnLst>
    <dgm:cxn modelId="{F393AC12-3B3E-4E7A-93AB-9A34498404AF}" type="presOf" srcId="{434C15A5-A8DC-4448-9FFE-2EE8436BA2E4}" destId="{7C3607D4-C6C9-4433-9B52-B732F41C092F}" srcOrd="0" destOrd="0" presId="urn:microsoft.com/office/officeart/2008/layout/AlternatingHexagons"/>
    <dgm:cxn modelId="{37F57F16-6C83-4D46-831D-7B0C21193313}" srcId="{EE05FE97-6AF5-4C62-91FF-9CFA06FEF74D}" destId="{0F4995CC-D822-4C67-B68E-2E2EB0417C1C}" srcOrd="0" destOrd="0" parTransId="{E41DB0F2-4121-4045-9AC6-DCD316B9CE00}" sibTransId="{81835A4F-2A0C-4985-80EF-D2840E29E70C}"/>
    <dgm:cxn modelId="{3610E51A-0D67-4A6B-B10D-B33F73A576E0}" srcId="{FB34C29E-7A7B-4305-A3FC-86410EFD1C5B}" destId="{5502FDB5-6CB5-42B1-89B4-C74E97C119A0}" srcOrd="0" destOrd="0" parTransId="{80647D44-E815-48C5-A0AA-29568B0F1DD2}" sibTransId="{9882904E-4C01-49EC-ABD0-F282602C5E35}"/>
    <dgm:cxn modelId="{8AE53028-0CD3-4752-878B-3ED540E582AD}" type="presOf" srcId="{3A2C5A5E-E9AF-40EB-B789-042E7F226686}" destId="{1CA31AA4-4694-4A72-A9E9-279AF4738429}" srcOrd="0" destOrd="0" presId="urn:microsoft.com/office/officeart/2008/layout/AlternatingHexagons"/>
    <dgm:cxn modelId="{12C81440-0C54-4D90-A0D7-E743C1F869F2}" type="presOf" srcId="{78E1BE0E-061A-4201-BE1C-745C959048C0}" destId="{EF94AFC1-62F1-4EF0-B221-2FE57D145355}" srcOrd="0" destOrd="0" presId="urn:microsoft.com/office/officeart/2008/layout/AlternatingHexagons"/>
    <dgm:cxn modelId="{192E4068-6362-4AC7-B8F9-B95E22C3047F}" type="presOf" srcId="{FB34C29E-7A7B-4305-A3FC-86410EFD1C5B}" destId="{95014F8A-C1C6-4A14-A1DB-7849D0346D0F}" srcOrd="0" destOrd="0" presId="urn:microsoft.com/office/officeart/2008/layout/AlternatingHexagons"/>
    <dgm:cxn modelId="{1DF9BF56-BC37-4954-A069-85F81335438B}" type="presOf" srcId="{EDDEFEED-9A14-461D-A0FB-408F64C77741}" destId="{F6D1A3DE-325D-4FB7-AF50-C8243D890ABB}" srcOrd="0" destOrd="0" presId="urn:microsoft.com/office/officeart/2008/layout/AlternatingHexagons"/>
    <dgm:cxn modelId="{F2B78B7A-8755-40A7-AEFD-B0279E5C2023}" srcId="{3A2C5A5E-E9AF-40EB-B789-042E7F226686}" destId="{78E1BE0E-061A-4201-BE1C-745C959048C0}" srcOrd="2" destOrd="0" parTransId="{2DDD2B20-547A-44A0-8CAC-592D5F854EFA}" sibTransId="{EDDEFEED-9A14-461D-A0FB-408F64C77741}"/>
    <dgm:cxn modelId="{F1350E7D-26F0-4E08-9C59-E986B7DA4B6B}" srcId="{3A2C5A5E-E9AF-40EB-B789-042E7F226686}" destId="{FB34C29E-7A7B-4305-A3FC-86410EFD1C5B}" srcOrd="1" destOrd="0" parTransId="{CD2A6428-F9B3-49F1-9A21-15633CD621DE}" sibTransId="{72AFAB96-5859-483F-BF5B-8ECA8ECBC754}"/>
    <dgm:cxn modelId="{A2582D8E-A401-4506-81CC-8F107C9B0ADB}" type="presOf" srcId="{0F4995CC-D822-4C67-B68E-2E2EB0417C1C}" destId="{B02F10DF-080C-42D9-9FC3-0A69B02AAC7B}" srcOrd="0" destOrd="0" presId="urn:microsoft.com/office/officeart/2008/layout/AlternatingHexagons"/>
    <dgm:cxn modelId="{6E252695-7917-4DD6-B6C8-0D72BCE6C603}" type="presOf" srcId="{72AFAB96-5859-483F-BF5B-8ECA8ECBC754}" destId="{946AC970-D458-4642-AE26-26AAD3063856}" srcOrd="0" destOrd="0" presId="urn:microsoft.com/office/officeart/2008/layout/AlternatingHexagons"/>
    <dgm:cxn modelId="{7D8BFA99-2840-43D4-8D50-0649C4B7D735}" srcId="{78E1BE0E-061A-4201-BE1C-745C959048C0}" destId="{0FFC5B95-3EAF-41D6-80FE-70A369A601AC}" srcOrd="0" destOrd="0" parTransId="{65496BCB-4084-4E6B-B13A-D800EEEDB8A6}" sibTransId="{876790F5-F833-429E-B1A9-55CD2245FD21}"/>
    <dgm:cxn modelId="{3DE5049D-B0D6-40BA-9BD6-879381C1E5BA}" type="presOf" srcId="{0FFC5B95-3EAF-41D6-80FE-70A369A601AC}" destId="{44EE0453-6732-4A52-BCAE-D23B7C15DD96}" srcOrd="0" destOrd="0" presId="urn:microsoft.com/office/officeart/2008/layout/AlternatingHexagons"/>
    <dgm:cxn modelId="{E68C44B1-E7BF-4C20-ABCF-8ACE5B4CC802}" type="presOf" srcId="{5502FDB5-6CB5-42B1-89B4-C74E97C119A0}" destId="{15B4D48F-C364-48F7-A9F7-49E8E3960DE7}" srcOrd="0" destOrd="0" presId="urn:microsoft.com/office/officeart/2008/layout/AlternatingHexagons"/>
    <dgm:cxn modelId="{71CFB2D4-459A-4E19-A055-7713A1CA5BF1}" type="presOf" srcId="{EE05FE97-6AF5-4C62-91FF-9CFA06FEF74D}" destId="{76BA90BB-155C-4756-B266-E3880FBB2DA1}" srcOrd="0" destOrd="0" presId="urn:microsoft.com/office/officeart/2008/layout/AlternatingHexagons"/>
    <dgm:cxn modelId="{AD8037F8-BD04-40B0-9696-0329F8B6673F}" srcId="{3A2C5A5E-E9AF-40EB-B789-042E7F226686}" destId="{EE05FE97-6AF5-4C62-91FF-9CFA06FEF74D}" srcOrd="0" destOrd="0" parTransId="{25F5A89A-36BC-406C-BDB8-F28C395D2D2B}" sibTransId="{434C15A5-A8DC-4448-9FFE-2EE8436BA2E4}"/>
    <dgm:cxn modelId="{A9AAB42A-B94D-436D-82F6-CBB0EA498D59}" type="presParOf" srcId="{1CA31AA4-4694-4A72-A9E9-279AF4738429}" destId="{C4535FD1-81EB-4BE1-A62D-1AC6048D2E29}" srcOrd="0" destOrd="0" presId="urn:microsoft.com/office/officeart/2008/layout/AlternatingHexagons"/>
    <dgm:cxn modelId="{3ACB3476-AF6C-492D-8AAE-0E99F1A3BCCC}" type="presParOf" srcId="{C4535FD1-81EB-4BE1-A62D-1AC6048D2E29}" destId="{76BA90BB-155C-4756-B266-E3880FBB2DA1}" srcOrd="0" destOrd="0" presId="urn:microsoft.com/office/officeart/2008/layout/AlternatingHexagons"/>
    <dgm:cxn modelId="{020244AF-1A6C-4671-96BD-7F6131DA95AB}" type="presParOf" srcId="{C4535FD1-81EB-4BE1-A62D-1AC6048D2E29}" destId="{B02F10DF-080C-42D9-9FC3-0A69B02AAC7B}" srcOrd="1" destOrd="0" presId="urn:microsoft.com/office/officeart/2008/layout/AlternatingHexagons"/>
    <dgm:cxn modelId="{4F9AF68D-4852-44C8-8BBE-9D339A302119}" type="presParOf" srcId="{C4535FD1-81EB-4BE1-A62D-1AC6048D2E29}" destId="{C4680F3C-ADF4-462B-85F9-F98991CF23A5}" srcOrd="2" destOrd="0" presId="urn:microsoft.com/office/officeart/2008/layout/AlternatingHexagons"/>
    <dgm:cxn modelId="{93FBD70A-B61B-4B33-972A-AE8AE3434C45}" type="presParOf" srcId="{C4535FD1-81EB-4BE1-A62D-1AC6048D2E29}" destId="{B0638381-8426-446D-9238-846D9DE6E06D}" srcOrd="3" destOrd="0" presId="urn:microsoft.com/office/officeart/2008/layout/AlternatingHexagons"/>
    <dgm:cxn modelId="{0DE0DF63-7A90-478E-A2B8-9F2EADD59D0A}" type="presParOf" srcId="{C4535FD1-81EB-4BE1-A62D-1AC6048D2E29}" destId="{7C3607D4-C6C9-4433-9B52-B732F41C092F}" srcOrd="4" destOrd="0" presId="urn:microsoft.com/office/officeart/2008/layout/AlternatingHexagons"/>
    <dgm:cxn modelId="{EC027487-C665-4E70-B9A9-92B3E204B109}" type="presParOf" srcId="{1CA31AA4-4694-4A72-A9E9-279AF4738429}" destId="{B26BB21B-414E-4976-8129-106FE299A3A1}" srcOrd="1" destOrd="0" presId="urn:microsoft.com/office/officeart/2008/layout/AlternatingHexagons"/>
    <dgm:cxn modelId="{72B10385-4996-4EDD-B42F-50B8B0347480}" type="presParOf" srcId="{1CA31AA4-4694-4A72-A9E9-279AF4738429}" destId="{EFFF62F4-1021-4D8A-860C-B0124F9B4649}" srcOrd="2" destOrd="0" presId="urn:microsoft.com/office/officeart/2008/layout/AlternatingHexagons"/>
    <dgm:cxn modelId="{2EA0A3FE-310A-4EDA-9613-CD1A69527B41}" type="presParOf" srcId="{EFFF62F4-1021-4D8A-860C-B0124F9B4649}" destId="{95014F8A-C1C6-4A14-A1DB-7849D0346D0F}" srcOrd="0" destOrd="0" presId="urn:microsoft.com/office/officeart/2008/layout/AlternatingHexagons"/>
    <dgm:cxn modelId="{94744C4D-D114-4580-9049-84EAD89A307C}" type="presParOf" srcId="{EFFF62F4-1021-4D8A-860C-B0124F9B4649}" destId="{15B4D48F-C364-48F7-A9F7-49E8E3960DE7}" srcOrd="1" destOrd="0" presId="urn:microsoft.com/office/officeart/2008/layout/AlternatingHexagons"/>
    <dgm:cxn modelId="{E1DDAF65-A328-4F2D-B05E-03103B36A1F3}" type="presParOf" srcId="{EFFF62F4-1021-4D8A-860C-B0124F9B4649}" destId="{60997BFE-C65D-4275-933F-345CDB3955D3}" srcOrd="2" destOrd="0" presId="urn:microsoft.com/office/officeart/2008/layout/AlternatingHexagons"/>
    <dgm:cxn modelId="{08D7C695-0291-4FA4-BAF0-E2CB9E4F74E1}" type="presParOf" srcId="{EFFF62F4-1021-4D8A-860C-B0124F9B4649}" destId="{F7F55D80-D6C0-49F1-8FAE-51DBC4748B04}" srcOrd="3" destOrd="0" presId="urn:microsoft.com/office/officeart/2008/layout/AlternatingHexagons"/>
    <dgm:cxn modelId="{9E857BBE-0D62-4509-ACD6-1A5A7FD0A8C5}" type="presParOf" srcId="{EFFF62F4-1021-4D8A-860C-B0124F9B4649}" destId="{946AC970-D458-4642-AE26-26AAD3063856}" srcOrd="4" destOrd="0" presId="urn:microsoft.com/office/officeart/2008/layout/AlternatingHexagons"/>
    <dgm:cxn modelId="{E692222F-01F0-4366-97C6-137AE56B5D8E}" type="presParOf" srcId="{1CA31AA4-4694-4A72-A9E9-279AF4738429}" destId="{334A211C-FF3F-4EC3-B0B8-AB1C20E58AC4}" srcOrd="3" destOrd="0" presId="urn:microsoft.com/office/officeart/2008/layout/AlternatingHexagons"/>
    <dgm:cxn modelId="{F0D01B6F-6AF0-4CAD-A4A4-27AE1168EFF8}" type="presParOf" srcId="{1CA31AA4-4694-4A72-A9E9-279AF4738429}" destId="{78C889E9-54EE-4CA3-9C57-2F4531A1A6BB}" srcOrd="4" destOrd="0" presId="urn:microsoft.com/office/officeart/2008/layout/AlternatingHexagons"/>
    <dgm:cxn modelId="{ABC653EC-F378-4F2F-8499-5F025035B8E8}" type="presParOf" srcId="{78C889E9-54EE-4CA3-9C57-2F4531A1A6BB}" destId="{EF94AFC1-62F1-4EF0-B221-2FE57D145355}" srcOrd="0" destOrd="0" presId="urn:microsoft.com/office/officeart/2008/layout/AlternatingHexagons"/>
    <dgm:cxn modelId="{C96A474A-350E-4975-8C59-4275346D478A}" type="presParOf" srcId="{78C889E9-54EE-4CA3-9C57-2F4531A1A6BB}" destId="{44EE0453-6732-4A52-BCAE-D23B7C15DD96}" srcOrd="1" destOrd="0" presId="urn:microsoft.com/office/officeart/2008/layout/AlternatingHexagons"/>
    <dgm:cxn modelId="{BF3BE283-479A-4161-A545-70DF5E881B54}" type="presParOf" srcId="{78C889E9-54EE-4CA3-9C57-2F4531A1A6BB}" destId="{C60AD9FE-99C5-44B5-ABDE-E712C4B40BA6}" srcOrd="2" destOrd="0" presId="urn:microsoft.com/office/officeart/2008/layout/AlternatingHexagons"/>
    <dgm:cxn modelId="{31314AC5-A450-430C-BE80-EF42DDCE8F92}" type="presParOf" srcId="{78C889E9-54EE-4CA3-9C57-2F4531A1A6BB}" destId="{F8C5BFF9-8DD6-421A-A385-11C298E648B8}" srcOrd="3" destOrd="0" presId="urn:microsoft.com/office/officeart/2008/layout/AlternatingHexagons"/>
    <dgm:cxn modelId="{3F42A260-22FE-44FC-BEF0-29B6DC635617}" type="presParOf" srcId="{78C889E9-54EE-4CA3-9C57-2F4531A1A6BB}" destId="{F6D1A3DE-325D-4FB7-AF50-C8243D890ABB}"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40151D-BC8B-B247-AD2F-809B9DC01F2C}" type="doc">
      <dgm:prSet loTypeId="urn:microsoft.com/office/officeart/2005/8/layout/vList3" loCatId="" qsTypeId="urn:microsoft.com/office/officeart/2005/8/quickstyle/simple1" qsCatId="simple" csTypeId="urn:microsoft.com/office/officeart/2005/8/colors/accent1_2" csCatId="accent1" phldr="1"/>
      <dgm:spPr/>
    </dgm:pt>
    <dgm:pt modelId="{36FAE431-2DDE-FF4A-8D06-1747DB250CE5}">
      <dgm:prSet phldrT="[Text]"/>
      <dgm:spPr>
        <a:solidFill>
          <a:srgbClr val="D47629"/>
        </a:solidFill>
      </dgm:spPr>
      <dgm:t>
        <a:bodyPr/>
        <a:lstStyle/>
        <a:p>
          <a:r>
            <a:rPr lang="en-US" dirty="0"/>
            <a:t>Data package</a:t>
          </a:r>
        </a:p>
      </dgm:t>
    </dgm:pt>
    <dgm:pt modelId="{F0B5FE46-476C-4342-82BF-36223A1FBF41}" type="parTrans" cxnId="{98D0C85A-1B4D-7F4E-AE58-B890B9FD34DB}">
      <dgm:prSet/>
      <dgm:spPr/>
      <dgm:t>
        <a:bodyPr/>
        <a:lstStyle/>
        <a:p>
          <a:endParaRPr lang="en-US"/>
        </a:p>
      </dgm:t>
    </dgm:pt>
    <dgm:pt modelId="{99F995F8-5125-594B-9B09-9DA8DAB94D33}" type="sibTrans" cxnId="{98D0C85A-1B4D-7F4E-AE58-B890B9FD34DB}">
      <dgm:prSet/>
      <dgm:spPr/>
      <dgm:t>
        <a:bodyPr/>
        <a:lstStyle/>
        <a:p>
          <a:endParaRPr lang="en-US"/>
        </a:p>
      </dgm:t>
    </dgm:pt>
    <dgm:pt modelId="{739AA26F-20A1-C04D-B0AD-3504F9AA13E1}">
      <dgm:prSet phldrT="[Text]"/>
      <dgm:spPr>
        <a:solidFill>
          <a:srgbClr val="D47629"/>
        </a:solidFill>
      </dgm:spPr>
      <dgm:t>
        <a:bodyPr/>
        <a:lstStyle/>
        <a:p>
          <a:r>
            <a:rPr lang="en-US" dirty="0"/>
            <a:t>Selecting Data</a:t>
          </a:r>
        </a:p>
      </dgm:t>
    </dgm:pt>
    <dgm:pt modelId="{88098CDB-D7A7-6F48-A5F8-73FC90BEB489}" type="parTrans" cxnId="{368852D4-12C7-394D-8C00-A83A7E49A708}">
      <dgm:prSet/>
      <dgm:spPr/>
      <dgm:t>
        <a:bodyPr/>
        <a:lstStyle/>
        <a:p>
          <a:endParaRPr lang="en-US"/>
        </a:p>
      </dgm:t>
    </dgm:pt>
    <dgm:pt modelId="{18231CFF-DD37-7E49-B3AB-46B25D5B6FBB}" type="sibTrans" cxnId="{368852D4-12C7-394D-8C00-A83A7E49A708}">
      <dgm:prSet/>
      <dgm:spPr/>
      <dgm:t>
        <a:bodyPr/>
        <a:lstStyle/>
        <a:p>
          <a:endParaRPr lang="en-US"/>
        </a:p>
      </dgm:t>
    </dgm:pt>
    <dgm:pt modelId="{D5F3B747-117E-DB40-A3AD-D1E08E8626E5}">
      <dgm:prSet phldrT="[Text]"/>
      <dgm:spPr>
        <a:solidFill>
          <a:srgbClr val="D47629"/>
        </a:solidFill>
      </dgm:spPr>
      <dgm:t>
        <a:bodyPr/>
        <a:lstStyle/>
        <a:p>
          <a:r>
            <a:rPr lang="en-US" dirty="0"/>
            <a:t>Data Loss/deterioration</a:t>
          </a:r>
        </a:p>
      </dgm:t>
    </dgm:pt>
    <dgm:pt modelId="{C93A7AA1-3CE9-7948-93F2-0DA3944BFA89}" type="parTrans" cxnId="{94267832-D97F-B548-8314-AD033027777D}">
      <dgm:prSet/>
      <dgm:spPr/>
      <dgm:t>
        <a:bodyPr/>
        <a:lstStyle/>
        <a:p>
          <a:endParaRPr lang="en-US"/>
        </a:p>
      </dgm:t>
    </dgm:pt>
    <dgm:pt modelId="{54DE0563-EBA7-D747-A347-7DEF6939EC43}" type="sibTrans" cxnId="{94267832-D97F-B548-8314-AD033027777D}">
      <dgm:prSet/>
      <dgm:spPr/>
      <dgm:t>
        <a:bodyPr/>
        <a:lstStyle/>
        <a:p>
          <a:endParaRPr lang="en-US"/>
        </a:p>
      </dgm:t>
    </dgm:pt>
    <dgm:pt modelId="{B0397E09-4AC6-5E46-A1E1-C0BC4FCE2AAE}" type="pres">
      <dgm:prSet presAssocID="{8F40151D-BC8B-B247-AD2F-809B9DC01F2C}" presName="linearFlow" presStyleCnt="0">
        <dgm:presLayoutVars>
          <dgm:dir/>
          <dgm:resizeHandles val="exact"/>
        </dgm:presLayoutVars>
      </dgm:prSet>
      <dgm:spPr/>
    </dgm:pt>
    <dgm:pt modelId="{1E991E9D-C0F4-494B-A4BC-DC0C7B0D51CE}" type="pres">
      <dgm:prSet presAssocID="{36FAE431-2DDE-FF4A-8D06-1747DB250CE5}" presName="composite" presStyleCnt="0"/>
      <dgm:spPr/>
    </dgm:pt>
    <dgm:pt modelId="{CF73B1F8-D9E4-EE4C-B0F1-F680390DA7E6}" type="pres">
      <dgm:prSet presAssocID="{36FAE431-2DDE-FF4A-8D06-1747DB250CE5}" presName="imgShp" presStyleLbl="fgImgPlace1" presStyleIdx="0" presStyleCnt="3" custLinFactX="-173591" custLinFactNeighborX="-200000" custLinFactNeighborY="-673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03D5101-2D01-F24C-9D42-4A0BBAB576F1}" type="pres">
      <dgm:prSet presAssocID="{36FAE431-2DDE-FF4A-8D06-1747DB250CE5}" presName="txShp" presStyleLbl="node1" presStyleIdx="0" presStyleCnt="3" custScaleX="150376" custLinFactNeighborY="-1911">
        <dgm:presLayoutVars>
          <dgm:bulletEnabled val="1"/>
        </dgm:presLayoutVars>
      </dgm:prSet>
      <dgm:spPr/>
    </dgm:pt>
    <dgm:pt modelId="{C90DD0ED-3A22-2F44-B153-0BD440C64826}" type="pres">
      <dgm:prSet presAssocID="{99F995F8-5125-594B-9B09-9DA8DAB94D33}" presName="spacing" presStyleCnt="0"/>
      <dgm:spPr/>
    </dgm:pt>
    <dgm:pt modelId="{BC1E54A0-4513-354E-A74C-8751FD754ACD}" type="pres">
      <dgm:prSet presAssocID="{739AA26F-20A1-C04D-B0AD-3504F9AA13E1}" presName="composite" presStyleCnt="0"/>
      <dgm:spPr/>
    </dgm:pt>
    <dgm:pt modelId="{60A0B3B7-93D4-534F-A0EC-C133315AC295}" type="pres">
      <dgm:prSet presAssocID="{739AA26F-20A1-C04D-B0AD-3504F9AA13E1}" presName="imgShp" presStyleLbl="fgImgPlace1" presStyleIdx="1" presStyleCnt="3" custLinFactX="-100000" custLinFactNeighborX="-179868" custLinFactNeighborY="288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631D25-8794-C640-9703-F85A3D507BE6}" type="pres">
      <dgm:prSet presAssocID="{739AA26F-20A1-C04D-B0AD-3504F9AA13E1}" presName="txShp" presStyleLbl="node1" presStyleIdx="1" presStyleCnt="3" custScaleX="150376">
        <dgm:presLayoutVars>
          <dgm:bulletEnabled val="1"/>
        </dgm:presLayoutVars>
      </dgm:prSet>
      <dgm:spPr/>
    </dgm:pt>
    <dgm:pt modelId="{CAD75FBA-8397-A748-9663-79044B3338A5}" type="pres">
      <dgm:prSet presAssocID="{18231CFF-DD37-7E49-B3AB-46B25D5B6FBB}" presName="spacing" presStyleCnt="0"/>
      <dgm:spPr/>
    </dgm:pt>
    <dgm:pt modelId="{C197778D-7E49-FF4D-A746-01464D146A1C}" type="pres">
      <dgm:prSet presAssocID="{D5F3B747-117E-DB40-A3AD-D1E08E8626E5}" presName="composite" presStyleCnt="0"/>
      <dgm:spPr/>
    </dgm:pt>
    <dgm:pt modelId="{F51E6EE3-87FE-9F42-BFA2-19158C03F4EF}" type="pres">
      <dgm:prSet presAssocID="{D5F3B747-117E-DB40-A3AD-D1E08E8626E5}" presName="imgShp" presStyleLbl="fgImgPlace1" presStyleIdx="2" presStyleCnt="3" custLinFactX="-100000" custLinFactNeighborX="-169542" custLinFactNeighborY="4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EDC3446-7B6D-354D-8E33-F30C20A74C1F}" type="pres">
      <dgm:prSet presAssocID="{D5F3B747-117E-DB40-A3AD-D1E08E8626E5}" presName="txShp" presStyleLbl="node1" presStyleIdx="2" presStyleCnt="3" custScaleX="150376">
        <dgm:presLayoutVars>
          <dgm:bulletEnabled val="1"/>
        </dgm:presLayoutVars>
      </dgm:prSet>
      <dgm:spPr/>
    </dgm:pt>
  </dgm:ptLst>
  <dgm:cxnLst>
    <dgm:cxn modelId="{94267832-D97F-B548-8314-AD033027777D}" srcId="{8F40151D-BC8B-B247-AD2F-809B9DC01F2C}" destId="{D5F3B747-117E-DB40-A3AD-D1E08E8626E5}" srcOrd="2" destOrd="0" parTransId="{C93A7AA1-3CE9-7948-93F2-0DA3944BFA89}" sibTransId="{54DE0563-EBA7-D747-A347-7DEF6939EC43}"/>
    <dgm:cxn modelId="{900BBF33-5443-D24E-A131-14AD6EFD3C5B}" type="presOf" srcId="{D5F3B747-117E-DB40-A3AD-D1E08E8626E5}" destId="{7EDC3446-7B6D-354D-8E33-F30C20A74C1F}" srcOrd="0" destOrd="0" presId="urn:microsoft.com/office/officeart/2005/8/layout/vList3"/>
    <dgm:cxn modelId="{A0BBD761-376D-284B-A1FE-883F0F5F9B4E}" type="presOf" srcId="{739AA26F-20A1-C04D-B0AD-3504F9AA13E1}" destId="{9B631D25-8794-C640-9703-F85A3D507BE6}" srcOrd="0" destOrd="0" presId="urn:microsoft.com/office/officeart/2005/8/layout/vList3"/>
    <dgm:cxn modelId="{98D0C85A-1B4D-7F4E-AE58-B890B9FD34DB}" srcId="{8F40151D-BC8B-B247-AD2F-809B9DC01F2C}" destId="{36FAE431-2DDE-FF4A-8D06-1747DB250CE5}" srcOrd="0" destOrd="0" parTransId="{F0B5FE46-476C-4342-82BF-36223A1FBF41}" sibTransId="{99F995F8-5125-594B-9B09-9DA8DAB94D33}"/>
    <dgm:cxn modelId="{368852D4-12C7-394D-8C00-A83A7E49A708}" srcId="{8F40151D-BC8B-B247-AD2F-809B9DC01F2C}" destId="{739AA26F-20A1-C04D-B0AD-3504F9AA13E1}" srcOrd="1" destOrd="0" parTransId="{88098CDB-D7A7-6F48-A5F8-73FC90BEB489}" sibTransId="{18231CFF-DD37-7E49-B3AB-46B25D5B6FBB}"/>
    <dgm:cxn modelId="{720361EF-EEED-E54C-B289-F765E614BF88}" type="presOf" srcId="{8F40151D-BC8B-B247-AD2F-809B9DC01F2C}" destId="{B0397E09-4AC6-5E46-A1E1-C0BC4FCE2AAE}" srcOrd="0" destOrd="0" presId="urn:microsoft.com/office/officeart/2005/8/layout/vList3"/>
    <dgm:cxn modelId="{49DE82FF-0FDC-9E49-97F8-E0B41286EE08}" type="presOf" srcId="{36FAE431-2DDE-FF4A-8D06-1747DB250CE5}" destId="{303D5101-2D01-F24C-9D42-4A0BBAB576F1}" srcOrd="0" destOrd="0" presId="urn:microsoft.com/office/officeart/2005/8/layout/vList3"/>
    <dgm:cxn modelId="{CBAB5F46-03A4-F446-BAA4-6521EC88D27D}" type="presParOf" srcId="{B0397E09-4AC6-5E46-A1E1-C0BC4FCE2AAE}" destId="{1E991E9D-C0F4-494B-A4BC-DC0C7B0D51CE}" srcOrd="0" destOrd="0" presId="urn:microsoft.com/office/officeart/2005/8/layout/vList3"/>
    <dgm:cxn modelId="{3F903F8C-1F2D-0F44-A668-4D3B7C25A26B}" type="presParOf" srcId="{1E991E9D-C0F4-494B-A4BC-DC0C7B0D51CE}" destId="{CF73B1F8-D9E4-EE4C-B0F1-F680390DA7E6}" srcOrd="0" destOrd="0" presId="urn:microsoft.com/office/officeart/2005/8/layout/vList3"/>
    <dgm:cxn modelId="{8656E7D8-7202-AD4B-A42D-8E056BE42260}" type="presParOf" srcId="{1E991E9D-C0F4-494B-A4BC-DC0C7B0D51CE}" destId="{303D5101-2D01-F24C-9D42-4A0BBAB576F1}" srcOrd="1" destOrd="0" presId="urn:microsoft.com/office/officeart/2005/8/layout/vList3"/>
    <dgm:cxn modelId="{60E440EB-BB06-E84E-81AA-B63967584930}" type="presParOf" srcId="{B0397E09-4AC6-5E46-A1E1-C0BC4FCE2AAE}" destId="{C90DD0ED-3A22-2F44-B153-0BD440C64826}" srcOrd="1" destOrd="0" presId="urn:microsoft.com/office/officeart/2005/8/layout/vList3"/>
    <dgm:cxn modelId="{06F094B7-522F-B04B-98DC-29410D700052}" type="presParOf" srcId="{B0397E09-4AC6-5E46-A1E1-C0BC4FCE2AAE}" destId="{BC1E54A0-4513-354E-A74C-8751FD754ACD}" srcOrd="2" destOrd="0" presId="urn:microsoft.com/office/officeart/2005/8/layout/vList3"/>
    <dgm:cxn modelId="{BDB80B63-FD6F-7A44-92EF-7E659D02F5E7}" type="presParOf" srcId="{BC1E54A0-4513-354E-A74C-8751FD754ACD}" destId="{60A0B3B7-93D4-534F-A0EC-C133315AC295}" srcOrd="0" destOrd="0" presId="urn:microsoft.com/office/officeart/2005/8/layout/vList3"/>
    <dgm:cxn modelId="{91B7D4D9-C751-B747-A823-7F33E4283E15}" type="presParOf" srcId="{BC1E54A0-4513-354E-A74C-8751FD754ACD}" destId="{9B631D25-8794-C640-9703-F85A3D507BE6}" srcOrd="1" destOrd="0" presId="urn:microsoft.com/office/officeart/2005/8/layout/vList3"/>
    <dgm:cxn modelId="{59A774BB-7BFB-BD43-9A32-3E0013425227}" type="presParOf" srcId="{B0397E09-4AC6-5E46-A1E1-C0BC4FCE2AAE}" destId="{CAD75FBA-8397-A748-9663-79044B3338A5}" srcOrd="3" destOrd="0" presId="urn:microsoft.com/office/officeart/2005/8/layout/vList3"/>
    <dgm:cxn modelId="{B67F1FFF-192B-604E-A77F-ABE3D0B0EA61}" type="presParOf" srcId="{B0397E09-4AC6-5E46-A1E1-C0BC4FCE2AAE}" destId="{C197778D-7E49-FF4D-A746-01464D146A1C}" srcOrd="4" destOrd="0" presId="urn:microsoft.com/office/officeart/2005/8/layout/vList3"/>
    <dgm:cxn modelId="{02A0E3C5-6D8F-8E46-B9B6-B6A1FDF5CE88}" type="presParOf" srcId="{C197778D-7E49-FF4D-A746-01464D146A1C}" destId="{F51E6EE3-87FE-9F42-BFA2-19158C03F4EF}" srcOrd="0" destOrd="0" presId="urn:microsoft.com/office/officeart/2005/8/layout/vList3"/>
    <dgm:cxn modelId="{DCD5A85C-2510-6D4D-BA14-8D4FEB07DEEC}" type="presParOf" srcId="{C197778D-7E49-FF4D-A746-01464D146A1C}" destId="{7EDC3446-7B6D-354D-8E33-F30C20A74C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Data</a:t>
          </a:r>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Preferred formats</a:t>
          </a:r>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6937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Using existing data </a:t>
          </a:r>
        </a:p>
      </dsp:txBody>
      <dsp:txXfrm rot="10800000">
        <a:off x="128820" y="126937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FAIR</a:t>
          </a:r>
          <a:r>
            <a:rPr lang="en-US" sz="2300" kern="1200" baseline="0" dirty="0"/>
            <a:t> Data</a:t>
          </a:r>
          <a:endParaRPr lang="en-US" sz="2300" kern="1200" dirty="0"/>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Making Data Available</a:t>
          </a:r>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8842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Licenses</a:t>
          </a:r>
        </a:p>
      </dsp:txBody>
      <dsp:txXfrm rot="10800000">
        <a:off x="128820" y="128842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Folder Structure &amp; File naming conventions</a:t>
          </a:r>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Version Control</a:t>
          </a:r>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8842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Metadata</a:t>
          </a:r>
          <a:r>
            <a:rPr lang="en-US" sz="2300" kern="1200" baseline="0" dirty="0"/>
            <a:t> &amp; documentation</a:t>
          </a:r>
          <a:endParaRPr lang="en-US" sz="2300" kern="1200" dirty="0"/>
        </a:p>
      </dsp:txBody>
      <dsp:txXfrm rot="10800000">
        <a:off x="128820" y="128842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D567A-79A4-4B94-ADD8-54F87D825093}">
      <dsp:nvSpPr>
        <dsp:cNvPr id="0" name=""/>
        <dsp:cNvSpPr/>
      </dsp:nvSpPr>
      <dsp:spPr>
        <a:xfrm rot="5400000">
          <a:off x="3557180" y="-1502002"/>
          <a:ext cx="441267" cy="355558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u="none" kern="1200"/>
            <a:t>Data documentation</a:t>
          </a:r>
          <a:endParaRPr lang="en-US" sz="2200" b="0" u="none" kern="1200" dirty="0"/>
        </a:p>
      </dsp:txBody>
      <dsp:txXfrm rot="-5400000">
        <a:off x="2000020" y="76699"/>
        <a:ext cx="3534048" cy="398185"/>
      </dsp:txXfrm>
    </dsp:sp>
    <dsp:sp modelId="{F5EDDEC2-4BC3-4DC2-BAAF-A117CBFCB23B}">
      <dsp:nvSpPr>
        <dsp:cNvPr id="0" name=""/>
        <dsp:cNvSpPr/>
      </dsp:nvSpPr>
      <dsp:spPr>
        <a:xfrm>
          <a:off x="0" y="0"/>
          <a:ext cx="2000019" cy="5515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t>Prepare</a:t>
          </a:r>
        </a:p>
      </dsp:txBody>
      <dsp:txXfrm>
        <a:off x="26926" y="26926"/>
        <a:ext cx="1946167" cy="497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D567A-79A4-4B94-ADD8-54F87D825093}">
      <dsp:nvSpPr>
        <dsp:cNvPr id="0" name=""/>
        <dsp:cNvSpPr/>
      </dsp:nvSpPr>
      <dsp:spPr>
        <a:xfrm rot="5400000">
          <a:off x="3557180" y="-1502002"/>
          <a:ext cx="441267" cy="355558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u="none" kern="1200"/>
            <a:t>Data documentation</a:t>
          </a:r>
          <a:endParaRPr lang="en-US" sz="2200" b="0" u="none" kern="1200" dirty="0"/>
        </a:p>
      </dsp:txBody>
      <dsp:txXfrm rot="-5400000">
        <a:off x="2000020" y="76699"/>
        <a:ext cx="3534048" cy="398185"/>
      </dsp:txXfrm>
    </dsp:sp>
    <dsp:sp modelId="{F5EDDEC2-4BC3-4DC2-BAAF-A117CBFCB23B}">
      <dsp:nvSpPr>
        <dsp:cNvPr id="0" name=""/>
        <dsp:cNvSpPr/>
      </dsp:nvSpPr>
      <dsp:spPr>
        <a:xfrm>
          <a:off x="0" y="0"/>
          <a:ext cx="2000019" cy="5515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t>Prepare</a:t>
          </a:r>
        </a:p>
      </dsp:txBody>
      <dsp:txXfrm>
        <a:off x="26926" y="26926"/>
        <a:ext cx="1946167" cy="497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D567A-79A4-4B94-ADD8-54F87D825093}">
      <dsp:nvSpPr>
        <dsp:cNvPr id="0" name=""/>
        <dsp:cNvSpPr/>
      </dsp:nvSpPr>
      <dsp:spPr>
        <a:xfrm rot="5400000">
          <a:off x="3557180" y="-1502002"/>
          <a:ext cx="441267" cy="355558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b="0" u="none" kern="1200"/>
            <a:t>Data documentation</a:t>
          </a:r>
          <a:endParaRPr lang="en-US" sz="2200" b="0" u="none" kern="1200" dirty="0"/>
        </a:p>
      </dsp:txBody>
      <dsp:txXfrm rot="-5400000">
        <a:off x="2000020" y="76699"/>
        <a:ext cx="3534048" cy="398185"/>
      </dsp:txXfrm>
    </dsp:sp>
    <dsp:sp modelId="{F5EDDEC2-4BC3-4DC2-BAAF-A117CBFCB23B}">
      <dsp:nvSpPr>
        <dsp:cNvPr id="0" name=""/>
        <dsp:cNvSpPr/>
      </dsp:nvSpPr>
      <dsp:spPr>
        <a:xfrm>
          <a:off x="0" y="0"/>
          <a:ext cx="2000019" cy="5515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t>Prepare</a:t>
          </a:r>
        </a:p>
      </dsp:txBody>
      <dsp:txXfrm>
        <a:off x="26926" y="26926"/>
        <a:ext cx="1946167" cy="4977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Choosing Storage</a:t>
          </a:r>
          <a:r>
            <a:rPr lang="en-US" sz="2300" kern="1200" baseline="0" dirty="0"/>
            <a:t> Options</a:t>
          </a:r>
          <a:endParaRPr lang="en-US" sz="2300" kern="1200" dirty="0"/>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UU</a:t>
          </a:r>
          <a:r>
            <a:rPr lang="en-US" sz="2300" kern="1200" baseline="0" dirty="0"/>
            <a:t> Storage Solutions</a:t>
          </a:r>
          <a:endParaRPr lang="en-US" sz="2300" kern="1200" dirty="0"/>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8842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Back-ups</a:t>
          </a:r>
        </a:p>
      </dsp:txBody>
      <dsp:txXfrm rot="10800000">
        <a:off x="128820" y="128842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Personal Data</a:t>
          </a:r>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Access restricted Data</a:t>
          </a:r>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8842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Do’s and </a:t>
          </a:r>
          <a:r>
            <a:rPr lang="en-US" sz="2300" kern="1200" dirty="0" err="1"/>
            <a:t>Don’t’s</a:t>
          </a:r>
          <a:r>
            <a:rPr lang="en-US" sz="2300" kern="1200" dirty="0"/>
            <a:t> – Sensitive data</a:t>
          </a:r>
        </a:p>
      </dsp:txBody>
      <dsp:txXfrm rot="10800000">
        <a:off x="128820" y="128842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A90BB-155C-4756-B266-E3880FBB2DA1}">
      <dsp:nvSpPr>
        <dsp:cNvPr id="0" name=""/>
        <dsp:cNvSpPr/>
      </dsp:nvSpPr>
      <dsp:spPr>
        <a:xfrm rot="5400000">
          <a:off x="4186371" y="130565"/>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2</a:t>
          </a:r>
          <a:endParaRPr lang="nl-NL" sz="5500" kern="1200" dirty="0"/>
        </a:p>
      </dsp:txBody>
      <dsp:txXfrm rot="-5400000">
        <a:off x="4581961" y="309715"/>
        <a:ext cx="1181103" cy="1357588"/>
      </dsp:txXfrm>
    </dsp:sp>
    <dsp:sp modelId="{B02F10DF-080C-42D9-9FC3-0A69B02AAC7B}">
      <dsp:nvSpPr>
        <dsp:cNvPr id="0" name=""/>
        <dsp:cNvSpPr/>
      </dsp:nvSpPr>
      <dsp:spPr>
        <a:xfrm>
          <a:off x="6236424" y="595429"/>
          <a:ext cx="2151721" cy="38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Purpose Limitation</a:t>
          </a:r>
          <a:endParaRPr lang="nl-NL" sz="2400" b="1" kern="1200" dirty="0"/>
        </a:p>
      </dsp:txBody>
      <dsp:txXfrm>
        <a:off x="6236424" y="595429"/>
        <a:ext cx="2151721" cy="385045"/>
      </dsp:txXfrm>
    </dsp:sp>
    <dsp:sp modelId="{7C3607D4-C6C9-4433-9B52-B732F41C092F}">
      <dsp:nvSpPr>
        <dsp:cNvPr id="0" name=""/>
        <dsp:cNvSpPr/>
      </dsp:nvSpPr>
      <dsp:spPr>
        <a:xfrm rot="5400000">
          <a:off x="2285648" y="147724"/>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en-US" sz="5500" kern="1200" dirty="0"/>
            <a:t>1</a:t>
          </a:r>
          <a:endParaRPr lang="nl-NL" sz="5500" kern="1200" dirty="0"/>
        </a:p>
      </dsp:txBody>
      <dsp:txXfrm rot="-5400000">
        <a:off x="2681238" y="326874"/>
        <a:ext cx="1181103" cy="1357588"/>
      </dsp:txXfrm>
    </dsp:sp>
    <dsp:sp modelId="{95014F8A-C1C6-4A14-A1DB-7849D0346D0F}">
      <dsp:nvSpPr>
        <dsp:cNvPr id="0" name=""/>
        <dsp:cNvSpPr/>
      </dsp:nvSpPr>
      <dsp:spPr>
        <a:xfrm rot="5400000">
          <a:off x="1329025" y="1804640"/>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6</a:t>
          </a:r>
          <a:endParaRPr lang="nl-NL" sz="5500" kern="1200" dirty="0"/>
        </a:p>
      </dsp:txBody>
      <dsp:txXfrm rot="-5400000">
        <a:off x="1724615" y="1983790"/>
        <a:ext cx="1181103" cy="1357588"/>
      </dsp:txXfrm>
    </dsp:sp>
    <dsp:sp modelId="{15B4D48F-C364-48F7-A9F7-49E8E3960DE7}">
      <dsp:nvSpPr>
        <dsp:cNvPr id="0" name=""/>
        <dsp:cNvSpPr/>
      </dsp:nvSpPr>
      <dsp:spPr>
        <a:xfrm>
          <a:off x="0" y="2071289"/>
          <a:ext cx="2130067" cy="118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r" defTabSz="2444750">
            <a:lnSpc>
              <a:spcPct val="90000"/>
            </a:lnSpc>
            <a:spcBef>
              <a:spcPct val="0"/>
            </a:spcBef>
            <a:spcAft>
              <a:spcPct val="35000"/>
            </a:spcAft>
            <a:buNone/>
          </a:pPr>
          <a:endParaRPr lang="nl-NL" sz="5500" kern="1200" dirty="0"/>
        </a:p>
      </dsp:txBody>
      <dsp:txXfrm>
        <a:off x="0" y="2071289"/>
        <a:ext cx="2130067" cy="1183370"/>
      </dsp:txXfrm>
    </dsp:sp>
    <dsp:sp modelId="{946AC970-D458-4642-AE26-26AAD3063856}">
      <dsp:nvSpPr>
        <dsp:cNvPr id="0" name=""/>
        <dsp:cNvSpPr/>
      </dsp:nvSpPr>
      <dsp:spPr>
        <a:xfrm rot="5400000">
          <a:off x="5085618" y="1815744"/>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en-US" sz="5500" kern="1200" dirty="0"/>
            <a:t>3</a:t>
          </a:r>
          <a:endParaRPr lang="nl-NL" sz="5500" kern="1200" dirty="0"/>
        </a:p>
      </dsp:txBody>
      <dsp:txXfrm rot="-5400000">
        <a:off x="5481208" y="1994894"/>
        <a:ext cx="1181103" cy="1357588"/>
      </dsp:txXfrm>
    </dsp:sp>
    <dsp:sp modelId="{EF94AFC1-62F1-4EF0-B221-2FE57D145355}">
      <dsp:nvSpPr>
        <dsp:cNvPr id="0" name=""/>
        <dsp:cNvSpPr/>
      </dsp:nvSpPr>
      <dsp:spPr>
        <a:xfrm rot="5400000">
          <a:off x="4186371" y="3478715"/>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4</a:t>
          </a:r>
          <a:endParaRPr lang="nl-NL" sz="5500" kern="1200" dirty="0"/>
        </a:p>
      </dsp:txBody>
      <dsp:txXfrm rot="-5400000">
        <a:off x="4581961" y="3657865"/>
        <a:ext cx="1181103" cy="1357588"/>
      </dsp:txXfrm>
    </dsp:sp>
    <dsp:sp modelId="{44EE0453-6732-4A52-BCAE-D23B7C15DD96}">
      <dsp:nvSpPr>
        <dsp:cNvPr id="0" name=""/>
        <dsp:cNvSpPr/>
      </dsp:nvSpPr>
      <dsp:spPr>
        <a:xfrm>
          <a:off x="6057851" y="4066460"/>
          <a:ext cx="2201069" cy="45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Data Accuracy</a:t>
          </a:r>
          <a:endParaRPr lang="nl-NL" sz="2400" b="1" kern="1200" dirty="0"/>
        </a:p>
      </dsp:txBody>
      <dsp:txXfrm>
        <a:off x="6057851" y="4066460"/>
        <a:ext cx="2201069" cy="455810"/>
      </dsp:txXfrm>
    </dsp:sp>
    <dsp:sp modelId="{F6D1A3DE-325D-4FB7-AF50-C8243D890ABB}">
      <dsp:nvSpPr>
        <dsp:cNvPr id="0" name=""/>
        <dsp:cNvSpPr/>
      </dsp:nvSpPr>
      <dsp:spPr>
        <a:xfrm rot="5400000">
          <a:off x="2303476" y="3481082"/>
          <a:ext cx="1972284" cy="1715887"/>
        </a:xfrm>
        <a:prstGeom prst="hexagon">
          <a:avLst>
            <a:gd name="adj" fmla="val 25000"/>
            <a:gd name="vf" fmla="val 115470"/>
          </a:avLst>
        </a:prstGeom>
        <a:gradFill rotWithShape="0">
          <a:gsLst>
            <a:gs pos="0">
              <a:srgbClr val="D47629"/>
            </a:gs>
            <a:gs pos="50000">
              <a:srgbClr val="D47629"/>
            </a:gs>
            <a:gs pos="100000">
              <a:srgbClr val="FFC0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en-US" sz="5500" kern="1200" dirty="0"/>
            <a:t>5</a:t>
          </a:r>
          <a:endParaRPr lang="nl-NL" sz="5500" kern="1200" dirty="0"/>
        </a:p>
      </dsp:txBody>
      <dsp:txXfrm rot="-5400000">
        <a:off x="2699066" y="3660232"/>
        <a:ext cx="1181103" cy="13575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5101-2D01-F24C-9D42-4A0BBAB576F1}">
      <dsp:nvSpPr>
        <dsp:cNvPr id="0" name=""/>
        <dsp:cNvSpPr/>
      </dsp:nvSpPr>
      <dsp:spPr>
        <a:xfrm rot="10800000">
          <a:off x="-1" y="0"/>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Data package</a:t>
          </a:r>
        </a:p>
      </dsp:txBody>
      <dsp:txXfrm rot="10800000">
        <a:off x="128820" y="0"/>
        <a:ext cx="9800523" cy="515283"/>
      </dsp:txXfrm>
    </dsp:sp>
    <dsp:sp modelId="{CF73B1F8-D9E4-EE4C-B0F1-F680390DA7E6}">
      <dsp:nvSpPr>
        <dsp:cNvPr id="0" name=""/>
        <dsp:cNvSpPr/>
      </dsp:nvSpPr>
      <dsp:spPr>
        <a:xfrm>
          <a:off x="0" y="0"/>
          <a:ext cx="515283" cy="51528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31D25-8794-C640-9703-F85A3D507BE6}">
      <dsp:nvSpPr>
        <dsp:cNvPr id="0" name=""/>
        <dsp:cNvSpPr/>
      </dsp:nvSpPr>
      <dsp:spPr>
        <a:xfrm rot="10800000">
          <a:off x="-1" y="644323"/>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Selecting Data</a:t>
          </a:r>
        </a:p>
      </dsp:txBody>
      <dsp:txXfrm rot="10800000">
        <a:off x="128820" y="644323"/>
        <a:ext cx="9800523" cy="515283"/>
      </dsp:txXfrm>
    </dsp:sp>
    <dsp:sp modelId="{60A0B3B7-93D4-534F-A0EC-C133315AC295}">
      <dsp:nvSpPr>
        <dsp:cNvPr id="0" name=""/>
        <dsp:cNvSpPr/>
      </dsp:nvSpPr>
      <dsp:spPr>
        <a:xfrm>
          <a:off x="0" y="659210"/>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C3446-7B6D-354D-8E33-F30C20A74C1F}">
      <dsp:nvSpPr>
        <dsp:cNvPr id="0" name=""/>
        <dsp:cNvSpPr/>
      </dsp:nvSpPr>
      <dsp:spPr>
        <a:xfrm rot="10800000">
          <a:off x="-1" y="1288427"/>
          <a:ext cx="9929344" cy="515283"/>
        </a:xfrm>
        <a:prstGeom prst="homePlate">
          <a:avLst/>
        </a:prstGeom>
        <a:solidFill>
          <a:srgbClr val="D476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226"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Data Loss/deterioration</a:t>
          </a:r>
        </a:p>
      </dsp:txBody>
      <dsp:txXfrm rot="10800000">
        <a:off x="128820" y="1288427"/>
        <a:ext cx="9800523" cy="515283"/>
      </dsp:txXfrm>
    </dsp:sp>
    <dsp:sp modelId="{F51E6EE3-87FE-9F42-BFA2-19158C03F4EF}">
      <dsp:nvSpPr>
        <dsp:cNvPr id="0" name=""/>
        <dsp:cNvSpPr/>
      </dsp:nvSpPr>
      <dsp:spPr>
        <a:xfrm>
          <a:off x="16618" y="1288647"/>
          <a:ext cx="515283" cy="51528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0C76C4-AFA9-2346-A76D-1379749A23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5043B9-AC5D-5246-9DB3-85C6D8991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10BDC8-9AF3-5842-B8C9-8827BE23F174}" type="datetimeFigureOut">
              <a:rPr lang="en-US" smtClean="0"/>
              <a:t>1/13/2020</a:t>
            </a:fld>
            <a:endParaRPr lang="en-US"/>
          </a:p>
        </p:txBody>
      </p:sp>
      <p:sp>
        <p:nvSpPr>
          <p:cNvPr id="4" name="Footer Placeholder 3">
            <a:extLst>
              <a:ext uri="{FF2B5EF4-FFF2-40B4-BE49-F238E27FC236}">
                <a16:creationId xmlns:a16="http://schemas.microsoft.com/office/drawing/2014/main" id="{C7F0AE92-740F-6D4B-AE67-2DAE2BEC0D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119097-EA6E-5742-BA58-73377BD775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FBF6E6-1084-FE46-90EF-7290E215080D}" type="slidenum">
              <a:rPr lang="en-US" smtClean="0"/>
              <a:t>‹#›</a:t>
            </a:fld>
            <a:endParaRPr lang="en-US"/>
          </a:p>
        </p:txBody>
      </p:sp>
    </p:spTree>
    <p:extLst>
      <p:ext uri="{BB962C8B-B14F-4D97-AF65-F5344CB8AC3E}">
        <p14:creationId xmlns:p14="http://schemas.microsoft.com/office/powerpoint/2010/main" val="811401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8C18B-1AE8-49EF-9227-2A74088602DE}" type="datetimeFigureOut">
              <a:rPr lang="nl-NL" smtClean="0"/>
              <a:t>13-01-20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7FE29-E5EB-415B-BED3-B7D73E5BD2F8}" type="slidenum">
              <a:rPr lang="nl-NL" smtClean="0"/>
              <a:t>‹#›</a:t>
            </a:fld>
            <a:endParaRPr lang="nl-NL"/>
          </a:p>
        </p:txBody>
      </p:sp>
    </p:spTree>
    <p:extLst>
      <p:ext uri="{BB962C8B-B14F-4D97-AF65-F5344CB8AC3E}">
        <p14:creationId xmlns:p14="http://schemas.microsoft.com/office/powerpoint/2010/main" val="3872241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47FE29-E5EB-415B-BED3-B7D73E5BD2F8}" type="slidenum">
              <a:rPr lang="nl-NL" smtClean="0"/>
              <a:t>6</a:t>
            </a:fld>
            <a:endParaRPr lang="nl-NL"/>
          </a:p>
        </p:txBody>
      </p:sp>
    </p:spTree>
    <p:extLst>
      <p:ext uri="{BB962C8B-B14F-4D97-AF65-F5344CB8AC3E}">
        <p14:creationId xmlns:p14="http://schemas.microsoft.com/office/powerpoint/2010/main" val="400399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Lena: Depending on the time, it might be a good exercise to let the students search through re3data for something related to their topic of interest.</a:t>
            </a:r>
          </a:p>
          <a:p>
            <a:endParaRPr lang="en-US" dirty="0"/>
          </a:p>
          <a:p>
            <a:r>
              <a:rPr lang="en-US" dirty="0"/>
              <a:t>Exercise, have some relevant dataset to show. And add how to cite the data used.</a:t>
            </a:r>
            <a:endParaRPr lang="nl-NL" dirty="0"/>
          </a:p>
        </p:txBody>
      </p:sp>
      <p:sp>
        <p:nvSpPr>
          <p:cNvPr id="4" name="Slide Number Placeholder 3"/>
          <p:cNvSpPr>
            <a:spLocks noGrp="1"/>
          </p:cNvSpPr>
          <p:nvPr>
            <p:ph type="sldNum" sz="quarter" idx="5"/>
          </p:nvPr>
        </p:nvSpPr>
        <p:spPr/>
        <p:txBody>
          <a:bodyPr/>
          <a:lstStyle/>
          <a:p>
            <a:fld id="{5947FE29-E5EB-415B-BED3-B7D73E5BD2F8}" type="slidenum">
              <a:rPr lang="nl-NL" smtClean="0"/>
              <a:t>25</a:t>
            </a:fld>
            <a:endParaRPr lang="nl-NL"/>
          </a:p>
        </p:txBody>
      </p:sp>
    </p:spTree>
    <p:extLst>
      <p:ext uri="{BB962C8B-B14F-4D97-AF65-F5344CB8AC3E}">
        <p14:creationId xmlns:p14="http://schemas.microsoft.com/office/powerpoint/2010/main" val="4294520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en-GB" smtClean="0"/>
              <a:pPr/>
              <a:t>31</a:t>
            </a:fld>
            <a:endParaRPr lang="en-GB" dirty="0"/>
          </a:p>
        </p:txBody>
      </p:sp>
    </p:spTree>
    <p:extLst>
      <p:ext uri="{BB962C8B-B14F-4D97-AF65-F5344CB8AC3E}">
        <p14:creationId xmlns:p14="http://schemas.microsoft.com/office/powerpoint/2010/main" val="420462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 </a:t>
            </a:r>
            <a:r>
              <a:rPr lang="en-US" dirty="0" err="1"/>
              <a:t>uit</a:t>
            </a:r>
            <a:r>
              <a:rPr lang="en-US" dirty="0"/>
              <a:t>: metadata + </a:t>
            </a:r>
            <a:r>
              <a:rPr lang="en-US" dirty="0" err="1"/>
              <a:t>concreet</a:t>
            </a:r>
            <a:r>
              <a:rPr lang="en-US" baseline="0" dirty="0"/>
              <a:t> </a:t>
            </a:r>
            <a:r>
              <a:rPr lang="en-US" baseline="0" dirty="0" err="1"/>
              <a:t>foto</a:t>
            </a:r>
            <a:r>
              <a:rPr lang="en-US" baseline="0" dirty="0"/>
              <a:t> met </a:t>
            </a:r>
            <a:r>
              <a:rPr lang="en-US" baseline="0" dirty="0" err="1"/>
              <a:t>diafragma</a:t>
            </a:r>
            <a:r>
              <a:rPr lang="en-US" baseline="0" dirty="0"/>
              <a:t>, </a:t>
            </a:r>
            <a:r>
              <a:rPr lang="en-US" baseline="0" dirty="0" err="1"/>
              <a:t>belichting</a:t>
            </a:r>
            <a:r>
              <a:rPr lang="en-US" baseline="0" dirty="0"/>
              <a:t>, etc. Wat is data, wat is metadata? </a:t>
            </a:r>
            <a:r>
              <a:rPr lang="en-US" baseline="0" dirty="0" err="1"/>
              <a:t>Soms</a:t>
            </a:r>
            <a:r>
              <a:rPr lang="en-US" baseline="0" dirty="0"/>
              <a:t> is metadata de data. </a:t>
            </a:r>
            <a:endParaRPr lang="nl-NL" dirty="0"/>
          </a:p>
        </p:txBody>
      </p:sp>
      <p:sp>
        <p:nvSpPr>
          <p:cNvPr id="4" name="Slide Number Placeholder 3"/>
          <p:cNvSpPr>
            <a:spLocks noGrp="1"/>
          </p:cNvSpPr>
          <p:nvPr>
            <p:ph type="sldNum" sz="quarter" idx="10"/>
          </p:nvPr>
        </p:nvSpPr>
        <p:spPr/>
        <p:txBody>
          <a:bodyPr/>
          <a:lstStyle/>
          <a:p>
            <a:fld id="{3A51548A-8319-4E65-A5BF-A466DF4B432F}" type="slidenum">
              <a:rPr lang="nl-NL" smtClean="0"/>
              <a:t>38</a:t>
            </a:fld>
            <a:endParaRPr lang="nl-NL"/>
          </a:p>
        </p:txBody>
      </p:sp>
    </p:spTree>
    <p:extLst>
      <p:ext uri="{BB962C8B-B14F-4D97-AF65-F5344CB8AC3E}">
        <p14:creationId xmlns:p14="http://schemas.microsoft.com/office/powerpoint/2010/main" val="293060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to participants – what comes to your mind when you think about storage? What do you consider as important? </a:t>
            </a:r>
          </a:p>
        </p:txBody>
      </p:sp>
      <p:sp>
        <p:nvSpPr>
          <p:cNvPr id="4" name="Slide Number Placeholder 3"/>
          <p:cNvSpPr>
            <a:spLocks noGrp="1"/>
          </p:cNvSpPr>
          <p:nvPr>
            <p:ph type="sldNum" sz="quarter" idx="5"/>
          </p:nvPr>
        </p:nvSpPr>
        <p:spPr/>
        <p:txBody>
          <a:bodyPr/>
          <a:lstStyle/>
          <a:p>
            <a:fld id="{47F84077-76C6-BA4E-A1FF-8479C54B0B2A}" type="slidenum">
              <a:rPr lang="en-US" smtClean="0"/>
              <a:t>46</a:t>
            </a:fld>
            <a:endParaRPr lang="en-US"/>
          </a:p>
        </p:txBody>
      </p:sp>
    </p:spTree>
    <p:extLst>
      <p:ext uri="{BB962C8B-B14F-4D97-AF65-F5344CB8AC3E}">
        <p14:creationId xmlns:p14="http://schemas.microsoft.com/office/powerpoint/2010/main" val="50965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Keeping backups is probably your most important data management task.</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is recommended that you keep at least three copies of your data on at least two different media. Keep your storage devices in separate locations with at least one off-site, and check that they work regularly. Backups are logically made from the master copy location, which should hold the most recent and correct version.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backup strategy you choose depends on:</a:t>
            </a:r>
          </a:p>
          <a:p>
            <a:r>
              <a:rPr lang="en-US" sz="1200" b="0" i="0" u="none" strike="noStrike" kern="1200" dirty="0">
                <a:solidFill>
                  <a:schemeClr val="tx1"/>
                </a:solidFill>
                <a:effectLst/>
                <a:latin typeface="+mn-lt"/>
                <a:ea typeface="+mn-ea"/>
                <a:cs typeface="+mn-cs"/>
              </a:rPr>
              <a:t>How much time a backup takes;</a:t>
            </a:r>
          </a:p>
          <a:p>
            <a:r>
              <a:rPr lang="en-US" sz="1200" b="0" i="0" u="none" strike="noStrike" kern="1200" dirty="0">
                <a:solidFill>
                  <a:schemeClr val="tx1"/>
                </a:solidFill>
                <a:effectLst/>
                <a:latin typeface="+mn-lt"/>
                <a:ea typeface="+mn-ea"/>
                <a:cs typeface="+mn-cs"/>
              </a:rPr>
              <a:t>How much space you have;</a:t>
            </a:r>
          </a:p>
          <a:p>
            <a:r>
              <a:rPr lang="en-US" sz="1200" b="0" i="0" u="none" strike="noStrike" kern="1200" dirty="0">
                <a:solidFill>
                  <a:schemeClr val="tx1"/>
                </a:solidFill>
                <a:effectLst/>
                <a:latin typeface="+mn-lt"/>
                <a:ea typeface="+mn-ea"/>
                <a:cs typeface="+mn-cs"/>
              </a:rPr>
              <a:t>How costly it is;  </a:t>
            </a:r>
          </a:p>
          <a:p>
            <a:r>
              <a:rPr lang="en-US" sz="1200" b="0" i="0" u="none" strike="noStrike" kern="1200" dirty="0">
                <a:solidFill>
                  <a:schemeClr val="tx1"/>
                </a:solidFill>
                <a:effectLst/>
                <a:latin typeface="+mn-lt"/>
                <a:ea typeface="+mn-ea"/>
                <a:cs typeface="+mn-cs"/>
              </a:rPr>
              <a:t>The risk to lose vital information between backups.</a:t>
            </a:r>
          </a:p>
          <a:p>
            <a:endParaRPr lang="en-US" dirty="0"/>
          </a:p>
        </p:txBody>
      </p:sp>
      <p:sp>
        <p:nvSpPr>
          <p:cNvPr id="4" name="Slide Number Placeholder 3"/>
          <p:cNvSpPr>
            <a:spLocks noGrp="1"/>
          </p:cNvSpPr>
          <p:nvPr>
            <p:ph type="sldNum" sz="quarter" idx="5"/>
          </p:nvPr>
        </p:nvSpPr>
        <p:spPr/>
        <p:txBody>
          <a:bodyPr/>
          <a:lstStyle/>
          <a:p>
            <a:fld id="{47F84077-76C6-BA4E-A1FF-8479C54B0B2A}" type="slidenum">
              <a:rPr lang="en-US" smtClean="0"/>
              <a:t>47</a:t>
            </a:fld>
            <a:endParaRPr lang="en-US"/>
          </a:p>
        </p:txBody>
      </p:sp>
    </p:spTree>
    <p:extLst>
      <p:ext uri="{BB962C8B-B14F-4D97-AF65-F5344CB8AC3E}">
        <p14:creationId xmlns:p14="http://schemas.microsoft.com/office/powerpoint/2010/main" val="377398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Lena: This slide repeats the previous slide and can be safely deleted in my </a:t>
            </a:r>
            <a:r>
              <a:rPr lang="en-US" dirty="0" err="1"/>
              <a:t>oppinion</a:t>
            </a:r>
            <a:endParaRPr lang="nl-NL" dirty="0"/>
          </a:p>
        </p:txBody>
      </p:sp>
      <p:sp>
        <p:nvSpPr>
          <p:cNvPr id="4" name="Slide Number Placeholder 3"/>
          <p:cNvSpPr>
            <a:spLocks noGrp="1"/>
          </p:cNvSpPr>
          <p:nvPr>
            <p:ph type="sldNum" sz="quarter" idx="5"/>
          </p:nvPr>
        </p:nvSpPr>
        <p:spPr/>
        <p:txBody>
          <a:bodyPr/>
          <a:lstStyle/>
          <a:p>
            <a:fld id="{5947FE29-E5EB-415B-BED3-B7D73E5BD2F8}" type="slidenum">
              <a:rPr lang="nl-NL" smtClean="0"/>
              <a:t>48</a:t>
            </a:fld>
            <a:endParaRPr lang="nl-NL"/>
          </a:p>
        </p:txBody>
      </p:sp>
    </p:spTree>
    <p:extLst>
      <p:ext uri="{BB962C8B-B14F-4D97-AF65-F5344CB8AC3E}">
        <p14:creationId xmlns:p14="http://schemas.microsoft.com/office/powerpoint/2010/main" val="3080147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5036B0-FAB6-4B87-BCEE-2FAA2D020366}" type="slidenum">
              <a:rPr lang="nl-NL" smtClean="0"/>
              <a:t>54</a:t>
            </a:fld>
            <a:endParaRPr lang="nl-NL"/>
          </a:p>
        </p:txBody>
      </p:sp>
    </p:spTree>
    <p:extLst>
      <p:ext uri="{BB962C8B-B14F-4D97-AF65-F5344CB8AC3E}">
        <p14:creationId xmlns:p14="http://schemas.microsoft.com/office/powerpoint/2010/main" val="128434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arrange the security of the research data you work with, in many cases you have to make a (legal) agreement with other people involved. These agreements will make explicit permitted uses, retention time, and agreed upon security measures.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Confidentiality agreement:</a:t>
            </a:r>
          </a:p>
          <a:p>
            <a:r>
              <a:rPr lang="en-US" sz="1200" b="1" i="0" u="none" strike="noStrike" kern="1200" dirty="0">
                <a:solidFill>
                  <a:schemeClr val="tx1"/>
                </a:solidFill>
                <a:effectLst/>
                <a:latin typeface="+mn-lt"/>
                <a:ea typeface="+mn-ea"/>
                <a:cs typeface="+mn-cs"/>
              </a:rPr>
              <a:t>When: </a:t>
            </a:r>
            <a:r>
              <a:rPr lang="en-US" sz="1200" b="0" i="0" u="none" strike="noStrike" kern="1200" dirty="0">
                <a:solidFill>
                  <a:schemeClr val="tx1"/>
                </a:solidFill>
                <a:effectLst/>
                <a:latin typeface="+mn-lt"/>
                <a:ea typeface="+mn-ea"/>
                <a:cs typeface="+mn-cs"/>
              </a:rPr>
              <a:t>If data is disclosed to a third party or person, such as student assistants that help collect data, and the information should not be used or spread at all.</a:t>
            </a:r>
            <a:br>
              <a:rPr lang="en-US" dirty="0"/>
            </a:br>
            <a:r>
              <a:rPr lang="en-US" sz="1200" b="1" i="0" u="none" strike="noStrike" kern="1200" dirty="0">
                <a:solidFill>
                  <a:schemeClr val="tx1"/>
                </a:solidFill>
                <a:effectLst/>
                <a:latin typeface="+mn-lt"/>
                <a:ea typeface="+mn-ea"/>
                <a:cs typeface="+mn-cs"/>
              </a:rPr>
              <a:t>What:</a:t>
            </a:r>
            <a:r>
              <a:rPr lang="en-US" sz="1200" b="0" i="0" u="none" strike="noStrike" kern="1200" dirty="0">
                <a:solidFill>
                  <a:schemeClr val="tx1"/>
                </a:solidFill>
                <a:effectLst/>
                <a:latin typeface="+mn-lt"/>
                <a:ea typeface="+mn-ea"/>
                <a:cs typeface="+mn-cs"/>
              </a:rPr>
              <a:t>  It is a legally binding contract with topics such as scope (who), length of the non-disclosure and possibly penalties for breaches and should be signed before sharing any data.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Data transfer agreement:</a:t>
            </a:r>
          </a:p>
          <a:p>
            <a:r>
              <a:rPr lang="en-US" sz="1200" b="1" i="0" u="none" strike="noStrike" kern="1200" dirty="0">
                <a:solidFill>
                  <a:schemeClr val="tx1"/>
                </a:solidFill>
                <a:effectLst/>
                <a:latin typeface="+mn-lt"/>
                <a:ea typeface="+mn-ea"/>
                <a:cs typeface="+mn-cs"/>
              </a:rPr>
              <a:t>When: </a:t>
            </a:r>
            <a:r>
              <a:rPr lang="en-US" sz="1200" b="0" i="0" u="none" strike="noStrike" kern="1200" dirty="0">
                <a:solidFill>
                  <a:schemeClr val="tx1"/>
                </a:solidFill>
                <a:effectLst/>
                <a:latin typeface="+mn-lt"/>
                <a:ea typeface="+mn-ea"/>
                <a:cs typeface="+mn-cs"/>
              </a:rPr>
              <a:t>When (personal) data is transferred between two legal entities and the other party will reuse the data for its own causes. A data transfer agreement is recorded in situations where a risk exists that the data is inappropriately accessed or used. </a:t>
            </a:r>
            <a:br>
              <a:rPr lang="en-US" dirty="0"/>
            </a:br>
            <a:r>
              <a:rPr lang="en-US" sz="1200" b="1" i="0" u="none" strike="noStrike" kern="1200" dirty="0">
                <a:solidFill>
                  <a:schemeClr val="tx1"/>
                </a:solidFill>
                <a:effectLst/>
                <a:latin typeface="+mn-lt"/>
                <a:ea typeface="+mn-ea"/>
                <a:cs typeface="+mn-cs"/>
              </a:rPr>
              <a:t>What: </a:t>
            </a:r>
            <a:r>
              <a:rPr lang="en-US" sz="1200" b="0" i="0" u="none" strike="noStrike" kern="1200" dirty="0">
                <a:solidFill>
                  <a:schemeClr val="tx1"/>
                </a:solidFill>
                <a:effectLst/>
                <a:latin typeface="+mn-lt"/>
                <a:ea typeface="+mn-ea"/>
                <a:cs typeface="+mn-cs"/>
              </a:rPr>
              <a:t>In a data transfer agreement statements are made on how data may be handled, who has access, for what exact goal it can be used, etc. It doesn't necessarily differ much from a processor agreement (see below).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Processor agreement:</a:t>
            </a:r>
          </a:p>
          <a:p>
            <a:r>
              <a:rPr lang="en-US" sz="1200" b="1" i="0" u="none" strike="noStrike" kern="1200" dirty="0">
                <a:solidFill>
                  <a:schemeClr val="tx1"/>
                </a:solidFill>
                <a:effectLst/>
                <a:latin typeface="+mn-lt"/>
                <a:ea typeface="+mn-ea"/>
                <a:cs typeface="+mn-cs"/>
              </a:rPr>
              <a:t>When: </a:t>
            </a:r>
            <a:r>
              <a:rPr lang="en-US" sz="1200" b="0" i="0" u="none" strike="noStrike" kern="1200" dirty="0">
                <a:solidFill>
                  <a:schemeClr val="tx1"/>
                </a:solidFill>
                <a:effectLst/>
                <a:latin typeface="+mn-lt"/>
                <a:ea typeface="+mn-ea"/>
                <a:cs typeface="+mn-cs"/>
              </a:rPr>
              <a:t>When you ask a third party to process (including storing) your (personal) data and data is transferred between two legal entities.</a:t>
            </a:r>
            <a:br>
              <a:rPr lang="en-US" dirty="0"/>
            </a:br>
            <a:r>
              <a:rPr lang="en-US" sz="1200" b="1" i="0" u="none" strike="noStrike" kern="1200" dirty="0">
                <a:solidFill>
                  <a:schemeClr val="tx1"/>
                </a:solidFill>
                <a:effectLst/>
                <a:latin typeface="+mn-lt"/>
                <a:ea typeface="+mn-ea"/>
                <a:cs typeface="+mn-cs"/>
              </a:rPr>
              <a:t>What: </a:t>
            </a:r>
            <a:r>
              <a:rPr lang="en-US" sz="1200" b="0" i="0" u="none" strike="noStrike" kern="1200" dirty="0">
                <a:solidFill>
                  <a:schemeClr val="tx1"/>
                </a:solidFill>
                <a:effectLst/>
                <a:latin typeface="+mn-lt"/>
                <a:ea typeface="+mn-ea"/>
                <a:cs typeface="+mn-cs"/>
              </a:rPr>
              <a:t>In a processor agreement statements are made on how data may be handled, who has access and for what exact goal it can be used.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User agreement:</a:t>
            </a:r>
          </a:p>
          <a:p>
            <a:r>
              <a:rPr lang="en-US" sz="1200" b="1" i="0" u="none" strike="noStrike" kern="1200" dirty="0">
                <a:solidFill>
                  <a:schemeClr val="tx1"/>
                </a:solidFill>
                <a:effectLst/>
                <a:latin typeface="+mn-lt"/>
                <a:ea typeface="+mn-ea"/>
                <a:cs typeface="+mn-cs"/>
              </a:rPr>
              <a:t>When: </a:t>
            </a:r>
            <a:r>
              <a:rPr lang="en-US" sz="1200" b="0" i="0" u="none" strike="noStrike" kern="1200" dirty="0">
                <a:solidFill>
                  <a:schemeClr val="tx1"/>
                </a:solidFill>
                <a:effectLst/>
                <a:latin typeface="+mn-lt"/>
                <a:ea typeface="+mn-ea"/>
                <a:cs typeface="+mn-cs"/>
              </a:rPr>
              <a:t>When data is made available for use to specific others (other than your collaborators), criteria for this use should be clear. The user usually has to agree (‘I agree’) with the terms and consequently gains access.</a:t>
            </a:r>
            <a:br>
              <a:rPr lang="en-US" dirty="0"/>
            </a:br>
            <a:r>
              <a:rPr lang="en-US" sz="1200" b="1" i="0" u="none" strike="noStrike" kern="1200" dirty="0">
                <a:solidFill>
                  <a:schemeClr val="tx1"/>
                </a:solidFill>
                <a:effectLst/>
                <a:latin typeface="+mn-lt"/>
                <a:ea typeface="+mn-ea"/>
                <a:cs typeface="+mn-cs"/>
              </a:rPr>
              <a:t>What: </a:t>
            </a:r>
            <a:r>
              <a:rPr lang="en-US" sz="1200" b="0" i="0" u="none" strike="noStrike" kern="1200" dirty="0">
                <a:solidFill>
                  <a:schemeClr val="tx1"/>
                </a:solidFill>
                <a:effectLst/>
                <a:latin typeface="+mn-lt"/>
                <a:ea typeface="+mn-ea"/>
                <a:cs typeface="+mn-cs"/>
              </a:rPr>
              <a:t>In a user agreement statements are made on the terms and conditions of use. Very strict usage terms can be set up for access to data for verification purposes only.</a:t>
            </a:r>
          </a:p>
          <a:p>
            <a:endParaRPr lang="en-US" dirty="0"/>
          </a:p>
        </p:txBody>
      </p:sp>
      <p:sp>
        <p:nvSpPr>
          <p:cNvPr id="4" name="Slide Number Placeholder 3"/>
          <p:cNvSpPr>
            <a:spLocks noGrp="1"/>
          </p:cNvSpPr>
          <p:nvPr>
            <p:ph type="sldNum" sz="quarter" idx="5"/>
          </p:nvPr>
        </p:nvSpPr>
        <p:spPr/>
        <p:txBody>
          <a:bodyPr/>
          <a:lstStyle/>
          <a:p>
            <a:fld id="{565036B0-FAB6-4B87-BCEE-2FAA2D020366}" type="slidenum">
              <a:rPr lang="nl-NL" smtClean="0"/>
              <a:t>57</a:t>
            </a:fld>
            <a:endParaRPr lang="nl-NL"/>
          </a:p>
        </p:txBody>
      </p:sp>
    </p:spTree>
    <p:extLst>
      <p:ext uri="{BB962C8B-B14F-4D97-AF65-F5344CB8AC3E}">
        <p14:creationId xmlns:p14="http://schemas.microsoft.com/office/powerpoint/2010/main" val="48018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Lena: I’ve added this one	</a:t>
            </a:r>
            <a:endParaRPr lang="nl-NL" dirty="0"/>
          </a:p>
        </p:txBody>
      </p:sp>
      <p:sp>
        <p:nvSpPr>
          <p:cNvPr id="4" name="Slide Number Placeholder 3"/>
          <p:cNvSpPr>
            <a:spLocks noGrp="1"/>
          </p:cNvSpPr>
          <p:nvPr>
            <p:ph type="sldNum" sz="quarter" idx="5"/>
          </p:nvPr>
        </p:nvSpPr>
        <p:spPr/>
        <p:txBody>
          <a:bodyPr/>
          <a:lstStyle/>
          <a:p>
            <a:fld id="{5947FE29-E5EB-415B-BED3-B7D73E5BD2F8}" type="slidenum">
              <a:rPr lang="nl-NL" smtClean="0"/>
              <a:t>58</a:t>
            </a:fld>
            <a:endParaRPr lang="nl-NL"/>
          </a:p>
        </p:txBody>
      </p:sp>
    </p:spTree>
    <p:extLst>
      <p:ext uri="{BB962C8B-B14F-4D97-AF65-F5344CB8AC3E}">
        <p14:creationId xmlns:p14="http://schemas.microsoft.com/office/powerpoint/2010/main" val="219312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Make them choose between a combination of A b and C and then have a few explain why. Discuss. Can also discuss the chosen formats.</a:t>
            </a:r>
            <a:endParaRPr lang="nl-NL" dirty="0"/>
          </a:p>
        </p:txBody>
      </p:sp>
      <p:sp>
        <p:nvSpPr>
          <p:cNvPr id="4" name="Slide Number Placeholder 3"/>
          <p:cNvSpPr>
            <a:spLocks noGrp="1"/>
          </p:cNvSpPr>
          <p:nvPr>
            <p:ph type="sldNum" sz="quarter" idx="10"/>
          </p:nvPr>
        </p:nvSpPr>
        <p:spPr/>
        <p:txBody>
          <a:bodyPr/>
          <a:lstStyle/>
          <a:p>
            <a:fld id="{872A246B-46B4-42ED-840F-63D5F5EC72DD}" type="slidenum">
              <a:rPr lang="nl-NL" smtClean="0"/>
              <a:t>63</a:t>
            </a:fld>
            <a:endParaRPr lang="nl-NL"/>
          </a:p>
        </p:txBody>
      </p:sp>
    </p:spTree>
    <p:extLst>
      <p:ext uri="{BB962C8B-B14F-4D97-AF65-F5344CB8AC3E}">
        <p14:creationId xmlns:p14="http://schemas.microsoft.com/office/powerpoint/2010/main" val="324842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adjusted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depending</a:t>
            </a:r>
            <a:r>
              <a:rPr lang="nl-NL" sz="1200" kern="1200" dirty="0">
                <a:solidFill>
                  <a:schemeClr val="tx1"/>
                </a:solidFill>
                <a:effectLst/>
                <a:latin typeface="+mn-lt"/>
                <a:ea typeface="+mn-ea"/>
                <a:cs typeface="+mn-cs"/>
              </a:rPr>
              <a:t> on the </a:t>
            </a:r>
            <a:r>
              <a:rPr lang="nl-NL" sz="1200" kern="1200" dirty="0" err="1">
                <a:solidFill>
                  <a:schemeClr val="tx1"/>
                </a:solidFill>
                <a:effectLst/>
                <a:latin typeface="+mn-lt"/>
                <a:ea typeface="+mn-ea"/>
                <a:cs typeface="+mn-cs"/>
              </a:rPr>
              <a:t>final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presentation</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17E2E9-1FF8-4C15-9312-9B0A2F5F4C5E}" type="slidenum">
              <a:rPr lang="nl-NL" smtClean="0"/>
              <a:t>7</a:t>
            </a:fld>
            <a:endParaRPr lang="nl-NL"/>
          </a:p>
        </p:txBody>
      </p:sp>
    </p:spTree>
    <p:extLst>
      <p:ext uri="{BB962C8B-B14F-4D97-AF65-F5344CB8AC3E}">
        <p14:creationId xmlns:p14="http://schemas.microsoft.com/office/powerpoint/2010/main" val="182638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one of these tools link to a relevant dataset!</a:t>
            </a:r>
          </a:p>
        </p:txBody>
      </p:sp>
      <p:sp>
        <p:nvSpPr>
          <p:cNvPr id="4" name="Slide Number Placeholder 3"/>
          <p:cNvSpPr>
            <a:spLocks noGrp="1"/>
          </p:cNvSpPr>
          <p:nvPr>
            <p:ph type="sldNum" sz="quarter" idx="5"/>
          </p:nvPr>
        </p:nvSpPr>
        <p:spPr/>
        <p:txBody>
          <a:bodyPr/>
          <a:lstStyle/>
          <a:p>
            <a:fld id="{5947FE29-E5EB-415B-BED3-B7D73E5BD2F8}" type="slidenum">
              <a:rPr lang="nl-NL" smtClean="0"/>
              <a:t>66</a:t>
            </a:fld>
            <a:endParaRPr lang="nl-NL"/>
          </a:p>
        </p:txBody>
      </p:sp>
    </p:spTree>
    <p:extLst>
      <p:ext uri="{BB962C8B-B14F-4D97-AF65-F5344CB8AC3E}">
        <p14:creationId xmlns:p14="http://schemas.microsoft.com/office/powerpoint/2010/main" val="139027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Annemiek</a:t>
            </a:r>
          </a:p>
        </p:txBody>
      </p:sp>
      <p:sp>
        <p:nvSpPr>
          <p:cNvPr id="4" name="Slide Number Placeholder 3"/>
          <p:cNvSpPr>
            <a:spLocks noGrp="1"/>
          </p:cNvSpPr>
          <p:nvPr>
            <p:ph type="sldNum" sz="quarter" idx="10"/>
          </p:nvPr>
        </p:nvSpPr>
        <p:spPr/>
        <p:txBody>
          <a:bodyPr/>
          <a:lstStyle/>
          <a:p>
            <a:fld id="{A917E2E9-1FF8-4C15-9312-9B0A2F5F4C5E}" type="slidenum">
              <a:rPr lang="nl-NL" smtClean="0"/>
              <a:t>8</a:t>
            </a:fld>
            <a:endParaRPr lang="nl-NL"/>
          </a:p>
        </p:txBody>
      </p:sp>
    </p:spTree>
    <p:extLst>
      <p:ext uri="{BB962C8B-B14F-4D97-AF65-F5344CB8AC3E}">
        <p14:creationId xmlns:p14="http://schemas.microsoft.com/office/powerpoint/2010/main" val="304947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yet relevant, will be very </a:t>
            </a:r>
            <a:r>
              <a:rPr lang="en-GB" dirty="0" err="1"/>
              <a:t>very</a:t>
            </a:r>
            <a:r>
              <a:rPr lang="en-GB" dirty="0"/>
              <a:t> soon…</a:t>
            </a:r>
          </a:p>
        </p:txBody>
      </p:sp>
      <p:sp>
        <p:nvSpPr>
          <p:cNvPr id="4" name="Slide Number Placeholder 3"/>
          <p:cNvSpPr>
            <a:spLocks noGrp="1"/>
          </p:cNvSpPr>
          <p:nvPr>
            <p:ph type="sldNum" sz="quarter" idx="5"/>
          </p:nvPr>
        </p:nvSpPr>
        <p:spPr/>
        <p:txBody>
          <a:bodyPr/>
          <a:lstStyle/>
          <a:p>
            <a:fld id="{5947FE29-E5EB-415B-BED3-B7D73E5BD2F8}" type="slidenum">
              <a:rPr lang="nl-NL" smtClean="0"/>
              <a:t>12</a:t>
            </a:fld>
            <a:endParaRPr lang="nl-NL"/>
          </a:p>
        </p:txBody>
      </p:sp>
    </p:spTree>
    <p:extLst>
      <p:ext uri="{BB962C8B-B14F-4D97-AF65-F5344CB8AC3E}">
        <p14:creationId xmlns:p14="http://schemas.microsoft.com/office/powerpoint/2010/main" val="259290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Annemiek</a:t>
            </a:r>
          </a:p>
        </p:txBody>
      </p:sp>
      <p:sp>
        <p:nvSpPr>
          <p:cNvPr id="4" name="Slide Number Placeholder 3"/>
          <p:cNvSpPr>
            <a:spLocks noGrp="1"/>
          </p:cNvSpPr>
          <p:nvPr>
            <p:ph type="sldNum" sz="quarter" idx="10"/>
          </p:nvPr>
        </p:nvSpPr>
        <p:spPr/>
        <p:txBody>
          <a:bodyPr/>
          <a:lstStyle/>
          <a:p>
            <a:fld id="{A917E2E9-1FF8-4C15-9312-9B0A2F5F4C5E}" type="slidenum">
              <a:rPr lang="nl-NL" smtClean="0"/>
              <a:t>13</a:t>
            </a:fld>
            <a:endParaRPr lang="nl-NL"/>
          </a:p>
        </p:txBody>
      </p:sp>
    </p:spTree>
    <p:extLst>
      <p:ext uri="{BB962C8B-B14F-4D97-AF65-F5344CB8AC3E}">
        <p14:creationId xmlns:p14="http://schemas.microsoft.com/office/powerpoint/2010/main" val="100572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RDM Support is </a:t>
            </a:r>
            <a:r>
              <a:rPr lang="nl-NL" dirty="0" err="1"/>
              <a:t>one</a:t>
            </a:r>
            <a:r>
              <a:rPr lang="nl-NL" dirty="0"/>
              <a:t> point of contact for a large </a:t>
            </a:r>
            <a:r>
              <a:rPr lang="nl-NL" dirty="0" err="1"/>
              <a:t>network</a:t>
            </a:r>
            <a:r>
              <a:rPr lang="nl-NL" dirty="0"/>
              <a:t> of expertise </a:t>
            </a:r>
            <a:r>
              <a:rPr lang="nl-NL" sz="1200" dirty="0"/>
              <a:t>(</a:t>
            </a:r>
            <a:r>
              <a:rPr lang="en-US" sz="1200" dirty="0"/>
              <a:t>general RDM issues, IT solutions, privacy and information security, legal and ethical issues).</a:t>
            </a:r>
            <a:endParaRPr lang="nl-NL" dirty="0"/>
          </a:p>
        </p:txBody>
      </p:sp>
      <p:sp>
        <p:nvSpPr>
          <p:cNvPr id="4" name="Tijdelijke aanduiding voor dianummer 3"/>
          <p:cNvSpPr>
            <a:spLocks noGrp="1"/>
          </p:cNvSpPr>
          <p:nvPr>
            <p:ph type="sldNum" sz="quarter" idx="10"/>
          </p:nvPr>
        </p:nvSpPr>
        <p:spPr/>
        <p:txBody>
          <a:bodyPr/>
          <a:lstStyle/>
          <a:p>
            <a:fld id="{6E916503-5CE2-46D7-9A2B-5EED703E0AD5}" type="slidenum">
              <a:rPr lang="nl-NL" smtClean="0"/>
              <a:t>15</a:t>
            </a:fld>
            <a:endParaRPr lang="nl-NL"/>
          </a:p>
        </p:txBody>
      </p:sp>
    </p:spTree>
    <p:extLst>
      <p:ext uri="{BB962C8B-B14F-4D97-AF65-F5344CB8AC3E}">
        <p14:creationId xmlns:p14="http://schemas.microsoft.com/office/powerpoint/2010/main" val="33443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RDM Support is </a:t>
            </a:r>
            <a:r>
              <a:rPr lang="nl-NL" dirty="0" err="1"/>
              <a:t>one</a:t>
            </a:r>
            <a:r>
              <a:rPr lang="nl-NL" dirty="0"/>
              <a:t> point of contact for a large </a:t>
            </a:r>
            <a:r>
              <a:rPr lang="nl-NL" dirty="0" err="1"/>
              <a:t>network</a:t>
            </a:r>
            <a:r>
              <a:rPr lang="nl-NL" dirty="0"/>
              <a:t> of expertise </a:t>
            </a:r>
            <a:r>
              <a:rPr lang="nl-NL" sz="1200" dirty="0"/>
              <a:t>(</a:t>
            </a:r>
            <a:r>
              <a:rPr lang="en-US" sz="1200" dirty="0"/>
              <a:t>general RDM issues, IT solutions, privacy and information security, legal and ethical issues).</a:t>
            </a:r>
            <a:endParaRPr lang="nl-NL" dirty="0"/>
          </a:p>
        </p:txBody>
      </p:sp>
      <p:sp>
        <p:nvSpPr>
          <p:cNvPr id="4" name="Tijdelijke aanduiding voor dianummer 3"/>
          <p:cNvSpPr>
            <a:spLocks noGrp="1"/>
          </p:cNvSpPr>
          <p:nvPr>
            <p:ph type="sldNum" sz="quarter" idx="10"/>
          </p:nvPr>
        </p:nvSpPr>
        <p:spPr/>
        <p:txBody>
          <a:bodyPr/>
          <a:lstStyle/>
          <a:p>
            <a:fld id="{6E916503-5CE2-46D7-9A2B-5EED703E0AD5}" type="slidenum">
              <a:rPr lang="nl-NL" smtClean="0"/>
              <a:t>16</a:t>
            </a:fld>
            <a:endParaRPr lang="nl-NL"/>
          </a:p>
        </p:txBody>
      </p:sp>
    </p:spTree>
    <p:extLst>
      <p:ext uri="{BB962C8B-B14F-4D97-AF65-F5344CB8AC3E}">
        <p14:creationId xmlns:p14="http://schemas.microsoft.com/office/powerpoint/2010/main" val="36026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en-GB" smtClean="0"/>
              <a:pPr/>
              <a:t>20</a:t>
            </a:fld>
            <a:endParaRPr lang="en-GB" dirty="0"/>
          </a:p>
        </p:txBody>
      </p:sp>
    </p:spTree>
    <p:extLst>
      <p:ext uri="{BB962C8B-B14F-4D97-AF65-F5344CB8AC3E}">
        <p14:creationId xmlns:p14="http://schemas.microsoft.com/office/powerpoint/2010/main" val="1683430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Add</a:t>
            </a:r>
            <a:r>
              <a:rPr lang="nl-NL" dirty="0"/>
              <a:t> more relevant </a:t>
            </a:r>
            <a:r>
              <a:rPr lang="nl-NL" dirty="0" err="1"/>
              <a:t>example</a:t>
            </a:r>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en-GB" smtClean="0"/>
              <a:pPr/>
              <a:t>21</a:t>
            </a:fld>
            <a:endParaRPr lang="en-GB" dirty="0"/>
          </a:p>
        </p:txBody>
      </p:sp>
    </p:spTree>
    <p:extLst>
      <p:ext uri="{BB962C8B-B14F-4D97-AF65-F5344CB8AC3E}">
        <p14:creationId xmlns:p14="http://schemas.microsoft.com/office/powerpoint/2010/main" val="294743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840FE-3A9F-4D31-B87A-B0613A8EC15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8F96638-BC39-4E5A-83E1-DBCC87E48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EB4F16E-C923-49CA-9BBD-718740FC8324}"/>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7E79B516-162C-44D8-AF38-C3796E3386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6B46770-DF3D-44AF-8A5E-3A99F1229899}"/>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110046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8C0AC-46FB-4E5E-A391-37384A54F7E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42F7942-DBF9-47B1-B2FC-64C35FD94385}"/>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A2ACE9-AF39-4088-8D6D-04373607CF12}"/>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07475EB2-79CD-4CF9-939F-D0D945B666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BB57E2-5B69-4210-B974-7C3C2FA22971}"/>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98430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4FCCBBB-DB37-4079-8551-267ABBE4933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580AF37-E1CB-4EDC-AC11-96B810AFE4D6}"/>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7DBEE2-07E8-4C04-AE14-010133DC5044}"/>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A691D085-B82D-470A-AC55-E9C92345E4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BF2A106-DC9F-4298-8E3C-557085364EA2}"/>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338456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umeration">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2AC0F76-D6A7-4AAF-8EDF-FB17827F9CE6}"/>
              </a:ext>
            </a:extLst>
          </p:cNvPr>
          <p:cNvSpPr>
            <a:spLocks noGrp="1"/>
          </p:cNvSpPr>
          <p:nvPr>
            <p:ph type="body" sz="quarter" idx="10"/>
          </p:nvPr>
        </p:nvSpPr>
        <p:spPr>
          <a:xfrm>
            <a:off x="2064801" y="2133600"/>
            <a:ext cx="6983181" cy="3167063"/>
          </a:xfrm>
        </p:spPr>
        <p:txBody>
          <a:bodyPr/>
          <a:lstStyle/>
          <a:p>
            <a:pPr lvl="0"/>
            <a:r>
              <a:rPr lang="en-US" dirty="0"/>
              <a:t>Edit Master text styles</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2128138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C48B92-ECFB-4780-9FEE-8EF4C36F1D7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0CED97-29FD-4792-91EB-C036F66DA6F5}"/>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3B6B7D-65A0-4BE7-8ABC-7864905DCC3B}"/>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DE4C3006-C043-47FC-B533-DA26D0DCAB0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3391ED4-7989-430B-900D-FF618A03F50E}"/>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19703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F8ED6-2AE5-44C2-ADB9-72B57152B04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B4CA375-B8E4-436C-B8E4-7439B436D4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06F94F8-0AF0-423B-9F38-4C1A3B5BC1B0}"/>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223732B8-57F5-41E9-AD75-803A994122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99A46F-9052-45E7-8117-01419D9E846D}"/>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132982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4F97E-CDD7-405F-8702-54737855FD0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B594017-7B6A-4BFC-A23B-1715B2B7E943}"/>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58D16EA-780B-4C5D-A289-2CCDF8897D5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36F4833-0847-4E6F-95DA-F42078BC239C}"/>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6" name="Tijdelijke aanduiding voor voettekst 5">
            <a:extLst>
              <a:ext uri="{FF2B5EF4-FFF2-40B4-BE49-F238E27FC236}">
                <a16:creationId xmlns:a16="http://schemas.microsoft.com/office/drawing/2014/main" id="{C18766CC-ED73-4599-B90D-7567D40AA0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751CDF3-65FE-4003-96A8-2B2962ECACD7}"/>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309648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85A34-AA8D-4417-A78C-05D92FF0EE4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100C616-8BEF-42D8-8C90-1B2715C1E6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496A5149-0A6C-4947-B811-E05DD284D1F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095D69E-C7FB-4DB7-A9BA-8069AF83C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1B47D37D-4C8A-484F-9E14-0CD7B2AE4702}"/>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A3ED81F-9AE2-47C6-91F2-13E2B704DEAE}"/>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8" name="Tijdelijke aanduiding voor voettekst 7">
            <a:extLst>
              <a:ext uri="{FF2B5EF4-FFF2-40B4-BE49-F238E27FC236}">
                <a16:creationId xmlns:a16="http://schemas.microsoft.com/office/drawing/2014/main" id="{CD3E388F-CF04-4AAD-9554-9A11C846D77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402A879-6E13-4BAA-909F-B3B9D52E1185}"/>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75309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C26A5-E3A5-444B-8E07-25C12DF4C57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5089949-D51B-4774-A3CC-B1E9CE92A4E6}"/>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4" name="Tijdelijke aanduiding voor voettekst 3">
            <a:extLst>
              <a:ext uri="{FF2B5EF4-FFF2-40B4-BE49-F238E27FC236}">
                <a16:creationId xmlns:a16="http://schemas.microsoft.com/office/drawing/2014/main" id="{FA79236F-1ED4-4C17-844F-79A5EACB444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E7BAF1E-D4C9-4912-9B47-10A625571811}"/>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354155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2F3A0B5-FF0D-4B16-8331-F146A589C336}"/>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3" name="Tijdelijke aanduiding voor voettekst 2">
            <a:extLst>
              <a:ext uri="{FF2B5EF4-FFF2-40B4-BE49-F238E27FC236}">
                <a16:creationId xmlns:a16="http://schemas.microsoft.com/office/drawing/2014/main" id="{D52C66EB-9447-497D-A573-DB03D7FD0BD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E95AE98-A063-4859-9CF6-2A64FDC29103}"/>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130537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AEDA1-B755-40C6-87FF-7503C60179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5E60601-F997-44CD-8B8A-A790D4536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85A1D1C-F92B-4321-97A7-0634964196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CB1EBFA-0FD5-44CF-B23E-95322B84EA6E}"/>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6" name="Tijdelijke aanduiding voor voettekst 5">
            <a:extLst>
              <a:ext uri="{FF2B5EF4-FFF2-40B4-BE49-F238E27FC236}">
                <a16:creationId xmlns:a16="http://schemas.microsoft.com/office/drawing/2014/main" id="{3C5AF9A6-7464-4385-84DC-97D157A2A9C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868C4C9-8AB8-45B5-9687-D3B8CE583047}"/>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46259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BD6DC-6A6F-41B9-A992-88C3E021A50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01889F3-C6A1-4EE9-94CF-B0A0BC05F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9F3D456-9FAD-4BE3-B86B-06437B924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A55732D-BC46-48D0-9622-D713964F659E}"/>
              </a:ext>
            </a:extLst>
          </p:cNvPr>
          <p:cNvSpPr>
            <a:spLocks noGrp="1"/>
          </p:cNvSpPr>
          <p:nvPr>
            <p:ph type="dt" sz="half" idx="10"/>
          </p:nvPr>
        </p:nvSpPr>
        <p:spPr/>
        <p:txBody>
          <a:bodyPr/>
          <a:lstStyle/>
          <a:p>
            <a:fld id="{1E8E0759-1F4B-4D5D-97E9-6432AFF1329E}" type="datetimeFigureOut">
              <a:rPr lang="nl-NL" smtClean="0"/>
              <a:t>13-01-20</a:t>
            </a:fld>
            <a:endParaRPr lang="nl-NL"/>
          </a:p>
        </p:txBody>
      </p:sp>
      <p:sp>
        <p:nvSpPr>
          <p:cNvPr id="6" name="Tijdelijke aanduiding voor voettekst 5">
            <a:extLst>
              <a:ext uri="{FF2B5EF4-FFF2-40B4-BE49-F238E27FC236}">
                <a16:creationId xmlns:a16="http://schemas.microsoft.com/office/drawing/2014/main" id="{813E31E1-13F8-45C6-A2F8-5DE0508D0F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78355CF-722F-4716-834A-4574BE66A52A}"/>
              </a:ext>
            </a:extLst>
          </p:cNvPr>
          <p:cNvSpPr>
            <a:spLocks noGrp="1"/>
          </p:cNvSpPr>
          <p:nvPr>
            <p:ph type="sldNum" sz="quarter" idx="12"/>
          </p:nvPr>
        </p:nvSpPr>
        <p:spPr/>
        <p:txBody>
          <a:bodyPr/>
          <a:lstStyle/>
          <a:p>
            <a:fld id="{A4661983-7679-420D-9516-57A869DCAF2B}" type="slidenum">
              <a:rPr lang="nl-NL" smtClean="0"/>
              <a:t>‹#›</a:t>
            </a:fld>
            <a:endParaRPr lang="nl-NL"/>
          </a:p>
        </p:txBody>
      </p:sp>
    </p:spTree>
    <p:extLst>
      <p:ext uri="{BB962C8B-B14F-4D97-AF65-F5344CB8AC3E}">
        <p14:creationId xmlns:p14="http://schemas.microsoft.com/office/powerpoint/2010/main" val="14649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0DDB1DF-1F28-4C86-870C-408C191CE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5B2827D-A60D-4CC0-8AC6-521F2E295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3374A8D-A50B-478C-9E82-409DABDD8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E0759-1F4B-4D5D-97E9-6432AFF1329E}" type="datetimeFigureOut">
              <a:rPr lang="nl-NL" smtClean="0"/>
              <a:t>13-01-20</a:t>
            </a:fld>
            <a:endParaRPr lang="nl-NL"/>
          </a:p>
        </p:txBody>
      </p:sp>
      <p:sp>
        <p:nvSpPr>
          <p:cNvPr id="5" name="Tijdelijke aanduiding voor voettekst 4">
            <a:extLst>
              <a:ext uri="{FF2B5EF4-FFF2-40B4-BE49-F238E27FC236}">
                <a16:creationId xmlns:a16="http://schemas.microsoft.com/office/drawing/2014/main" id="{6F771262-387F-4C84-A315-636F9EF38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55E2E1D-8969-4D4C-8D18-7F0B33AF3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61983-7679-420D-9516-57A869DCAF2B}" type="slidenum">
              <a:rPr lang="nl-NL" smtClean="0"/>
              <a:t>‹#›</a:t>
            </a:fld>
            <a:endParaRPr lang="nl-NL"/>
          </a:p>
        </p:txBody>
      </p:sp>
    </p:spTree>
    <p:extLst>
      <p:ext uri="{BB962C8B-B14F-4D97-AF65-F5344CB8AC3E}">
        <p14:creationId xmlns:p14="http://schemas.microsoft.com/office/powerpoint/2010/main" val="83165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u.nl/staff/FPWeijdema"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uu.nl/staff/IMMvanderKnaa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24.svg"/><Relationship Id="rId7" Type="http://schemas.openxmlformats.org/officeDocument/2006/relationships/slide" Target="slide26.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slide" Target="slide59.xml"/><Relationship Id="rId4" Type="http://schemas.openxmlformats.org/officeDocument/2006/relationships/slide" Target="slide65.xml"/><Relationship Id="rId9" Type="http://schemas.openxmlformats.org/officeDocument/2006/relationships/slide" Target="slide4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dspace.library.uu.nl/handle/1874/384746"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tiff"/><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tiff"/><Relationship Id="rId2" Type="http://schemas.openxmlformats.org/officeDocument/2006/relationships/image" Target="../media/image2.png"/><Relationship Id="rId16" Type="http://schemas.openxmlformats.org/officeDocument/2006/relationships/image" Target="../media/image44.tif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tiff"/><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tiff"/><Relationship Id="rId11" Type="http://schemas.openxmlformats.org/officeDocument/2006/relationships/hyperlink" Target="https://dans.knaw.nl/en/deposit/information-about-depositing-data/before-depositing/file-formats" TargetMode="External"/><Relationship Id="rId5" Type="http://schemas.openxmlformats.org/officeDocument/2006/relationships/image" Target="../media/image49.png"/><Relationship Id="rId10" Type="http://schemas.openxmlformats.org/officeDocument/2006/relationships/image" Target="../media/image53.jpeg"/><Relationship Id="rId4" Type="http://schemas.openxmlformats.org/officeDocument/2006/relationships/image" Target="../media/image48.png"/><Relationship Id="rId9" Type="http://schemas.openxmlformats.org/officeDocument/2006/relationships/image" Target="../media/image52.tiff"/></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9.pn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10.xml"/><Relationship Id="rId16" Type="http://schemas.openxmlformats.org/officeDocument/2006/relationships/image" Target="../media/image71.png"/><Relationship Id="rId20" Type="http://schemas.openxmlformats.org/officeDocument/2006/relationships/hyperlink" Target="http://www.indiavotes.com/" TargetMode="Externa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jpg"/><Relationship Id="rId24" Type="http://schemas.openxmlformats.org/officeDocument/2006/relationships/hyperlink" Target="See%20also:%20https:/www.uu.nl/en/research/research-data-management/tools-services/finding-existing-data" TargetMode="External"/><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6.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hyperlink" Target="https://www.uu.nl/en/research/research-data-management/tools-services/finding-existing-data" TargetMode="External"/><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hyperlink" Target="https://data.mendeley.com/datasets/tkr88xz68h/1"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77.tiff"/></Relationships>
</file>

<file path=ppt/slides/_rels/slide3.xml.rels><?xml version="1.0" encoding="UTF-8" standalone="yes"?>
<Relationships xmlns="http://schemas.openxmlformats.org/package/2006/relationships"><Relationship Id="rId2" Type="http://schemas.openxmlformats.org/officeDocument/2006/relationships/hyperlink" Target="https://dspace.library.uu.nl/handle/1874/38446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hyperlink" Target="http://www.cylog.org/utilities/wildrename.jsp" TargetMode="External"/><Relationship Id="rId3" Type="http://schemas.openxmlformats.org/officeDocument/2006/relationships/image" Target="../media/image80.png"/><Relationship Id="rId7" Type="http://schemas.openxmlformats.org/officeDocument/2006/relationships/hyperlink" Target="http://www.powersurgepub.com/products/psrenamer/index.html"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renamer.com/" TargetMode="External"/><Relationship Id="rId5" Type="http://schemas.openxmlformats.org/officeDocument/2006/relationships/hyperlink" Target="http://www.bulkrenameutility.co.uk/Main_Intro.php" TargetMode="External"/><Relationship Id="rId4" Type="http://schemas.openxmlformats.org/officeDocument/2006/relationships/image" Target="../media/image83.tiff"/></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simmons.libguides.com/c.php?g=814790&amp;p=5983200"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7.svg"/></Relationships>
</file>

<file path=ppt/slides/_rels/slide3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hyperlink" Target="https://www.google.nl/url?sa=i&amp;rct=j&amp;q=&amp;esrc=s&amp;source=images&amp;cd=&amp;cad=rja&amp;uact=8&amp;ved=0CAcQjRxqFQoTCI6m1L28gMcCFemc2wodo2AKpw&amp;url=https://commons.wikimedia.org/wiki/File:Luchtfoto_stellendam.jpg&amp;ei=pNi4VY7EIum57gajwam4Cg&amp;bvm=bv.98717601,bs.2,d.d24&amp;psig=AFQjCNGBTU1oam4oXHDhK4hWYSgvLOIvcw&amp;ust=1438263811346907" TargetMode="External"/><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2.png"/><Relationship Id="rId2" Type="http://schemas.openxmlformats.org/officeDocument/2006/relationships/notesSlide" Target="../notesSlides/notesSlide12.xml"/><Relationship Id="rId16" Type="http://schemas.openxmlformats.org/officeDocument/2006/relationships/image" Target="../media/image100.svg"/><Relationship Id="rId1" Type="http://schemas.openxmlformats.org/officeDocument/2006/relationships/slideLayout" Target="../slideLayouts/slideLayout2.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88.jpeg"/><Relationship Id="rId9" Type="http://schemas.openxmlformats.org/officeDocument/2006/relationships/image" Target="../media/image93.png"/><Relationship Id="rId14" Type="http://schemas.openxmlformats.org/officeDocument/2006/relationships/image" Target="../media/image98.sv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hyperlink" Target="https://dspace.library.uu.nl/handle/1874/38443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4.jpeg"/><Relationship Id="rId7" Type="http://schemas.openxmlformats.org/officeDocument/2006/relationships/diagramColors" Target="../diagrams/colors3.xml"/><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6.jpeg"/><Relationship Id="rId7" Type="http://schemas.openxmlformats.org/officeDocument/2006/relationships/diagramColors" Target="../diagrams/colors4.xm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g"/><Relationship Id="rId7" Type="http://schemas.openxmlformats.org/officeDocument/2006/relationships/image" Target="../media/image11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10" Type="http://schemas.openxmlformats.org/officeDocument/2006/relationships/image" Target="../media/image115.jpeg"/><Relationship Id="rId4" Type="http://schemas.openxmlformats.org/officeDocument/2006/relationships/image" Target="../media/image109.jpg"/><Relationship Id="rId9" Type="http://schemas.openxmlformats.org/officeDocument/2006/relationships/image" Target="../media/image114.jpe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png"/><Relationship Id="rId7" Type="http://schemas.openxmlformats.org/officeDocument/2006/relationships/hyperlink" Target="https://portal.office.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uu.nl/en/research/research-data-management/tools-services/tools-for-storing-and-managing-data/storage-solutions#store" TargetMode="External"/><Relationship Id="rId5" Type="http://schemas.openxmlformats.org/officeDocument/2006/relationships/image" Target="../media/image116.png"/><Relationship Id="rId4" Type="http://schemas.openxmlformats.org/officeDocument/2006/relationships/hyperlink" Target="https://students.uu.nl/en/practical-information/it-facilities" TargetMode="Externa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dspace.library.uu.nl/handle/1874/38414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nl.wikipedia.org/wiki/Europese_Unie"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3.tiff"/><Relationship Id="rId5" Type="http://schemas.openxmlformats.org/officeDocument/2006/relationships/image" Target="../media/image122.jpe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1-UlUF5e1aE" TargetMode="External"/><Relationship Id="rId5" Type="http://schemas.openxmlformats.org/officeDocument/2006/relationships/image" Target="../media/image2.png"/><Relationship Id="rId4" Type="http://schemas.openxmlformats.org/officeDocument/2006/relationships/image" Target="../media/image125.jpe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hyperlink" Target="https://thenextweb.com/media/2012/05/21/how-pixars-toy-story-2-was-deleted-twice-once-by-technology-and-again-for-its-own-good/" TargetMode="External"/><Relationship Id="rId2" Type="http://schemas.openxmlformats.org/officeDocument/2006/relationships/slideLayout" Target="../slideLayouts/slideLayout2.xml"/><Relationship Id="rId1" Type="http://schemas.openxmlformats.org/officeDocument/2006/relationships/video" Target="https://www.youtube.com/embed/8dhp_20j0Ys" TargetMode="External"/><Relationship Id="rId6" Type="http://schemas.openxmlformats.org/officeDocument/2006/relationships/image" Target="../media/image3.png"/><Relationship Id="rId5" Type="http://schemas.openxmlformats.org/officeDocument/2006/relationships/hyperlink" Target="https://www.youtube.com/watch?v=8dhp_20j0Ys"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7.png"/><Relationship Id="rId7" Type="http://schemas.openxmlformats.org/officeDocument/2006/relationships/image" Target="../media/image11.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 Id="rId9" Type="http://schemas.openxmlformats.org/officeDocument/2006/relationships/image" Target="../media/image14.jpe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132.png"/><Relationship Id="rId4" Type="http://schemas.openxmlformats.org/officeDocument/2006/relationships/image" Target="../media/image130.png"/><Relationship Id="rId9"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66.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4.png"/><Relationship Id="rId7" Type="http://schemas.openxmlformats.org/officeDocument/2006/relationships/image" Target="../media/image13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6.jpg"/><Relationship Id="rId5" Type="http://schemas.openxmlformats.org/officeDocument/2006/relationships/image" Target="../media/image66.jpg"/><Relationship Id="rId10" Type="http://schemas.openxmlformats.org/officeDocument/2006/relationships/image" Target="../media/image140.png"/><Relationship Id="rId4" Type="http://schemas.openxmlformats.org/officeDocument/2006/relationships/image" Target="../media/image135.jpg"/><Relationship Id="rId9"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hyperlink" Target="http://creativecommons.nl/eerste-keer/#gebruiken"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creativecommons.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hyperlink" Target="https://www.openscience.nl/en" TargetMode="External"/><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tiff"/><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A4483E3B-0A85-4A1D-AB56-E5DC32638AAB}"/>
              </a:ext>
            </a:extLst>
          </p:cNvPr>
          <p:cNvSpPr>
            <a:spLocks noGrp="1"/>
          </p:cNvSpPr>
          <p:nvPr>
            <p:ph type="subTitle" idx="1"/>
          </p:nvPr>
        </p:nvSpPr>
        <p:spPr/>
        <p:txBody>
          <a:bodyPr/>
          <a:lstStyle/>
          <a:p>
            <a:endParaRPr lang="nl-NL"/>
          </a:p>
        </p:txBody>
      </p:sp>
      <p:sp>
        <p:nvSpPr>
          <p:cNvPr id="8" name="Titel 1">
            <a:extLst>
              <a:ext uri="{FF2B5EF4-FFF2-40B4-BE49-F238E27FC236}">
                <a16:creationId xmlns:a16="http://schemas.microsoft.com/office/drawing/2014/main" id="{10612B33-2A32-4D26-9EF4-1E9A917F7389}"/>
              </a:ext>
            </a:extLst>
          </p:cNvPr>
          <p:cNvSpPr txBox="1">
            <a:spLocks/>
          </p:cNvSpPr>
          <p:nvPr/>
        </p:nvSpPr>
        <p:spPr>
          <a:xfrm>
            <a:off x="1828800" y="676275"/>
            <a:ext cx="7985760" cy="132556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accent2">
                    <a:lumMod val="50000"/>
                  </a:schemeClr>
                </a:solidFill>
              </a:rPr>
              <a:t>Research Data Management</a:t>
            </a:r>
          </a:p>
          <a:p>
            <a:endParaRPr lang="nl-NL" sz="2500" b="1" dirty="0">
              <a:solidFill>
                <a:schemeClr val="accent2">
                  <a:lumMod val="50000"/>
                </a:schemeClr>
              </a:solidFill>
            </a:endParaRPr>
          </a:p>
          <a:p>
            <a:r>
              <a:rPr lang="nl-NL" sz="2500" b="1" dirty="0">
                <a:solidFill>
                  <a:schemeClr val="accent2">
                    <a:lumMod val="50000"/>
                  </a:schemeClr>
                </a:solidFill>
              </a:rPr>
              <a:t>Conflict Studies </a:t>
            </a:r>
            <a:r>
              <a:rPr lang="nl-NL" sz="2500" b="1" dirty="0" err="1">
                <a:solidFill>
                  <a:schemeClr val="accent2">
                    <a:lumMod val="50000"/>
                  </a:schemeClr>
                </a:solidFill>
              </a:rPr>
              <a:t>and</a:t>
            </a:r>
            <a:r>
              <a:rPr lang="nl-NL" sz="2500" b="1" dirty="0">
                <a:solidFill>
                  <a:schemeClr val="accent2">
                    <a:lumMod val="50000"/>
                  </a:schemeClr>
                </a:solidFill>
              </a:rPr>
              <a:t> Human </a:t>
            </a:r>
            <a:r>
              <a:rPr lang="nl-NL" sz="2500" b="1" dirty="0" err="1">
                <a:solidFill>
                  <a:schemeClr val="accent2">
                    <a:lumMod val="50000"/>
                  </a:schemeClr>
                </a:solidFill>
              </a:rPr>
              <a:t>Rights</a:t>
            </a:r>
            <a:endParaRPr lang="nl-NL" sz="2500" b="1" dirty="0">
              <a:solidFill>
                <a:schemeClr val="accent2">
                  <a:lumMod val="50000"/>
                </a:schemeClr>
              </a:solidFill>
            </a:endParaRPr>
          </a:p>
        </p:txBody>
      </p:sp>
      <p:pic>
        <p:nvPicPr>
          <p:cNvPr id="5" name="Picture 4">
            <a:extLst>
              <a:ext uri="{FF2B5EF4-FFF2-40B4-BE49-F238E27FC236}">
                <a16:creationId xmlns:a16="http://schemas.microsoft.com/office/drawing/2014/main" id="{68BBD349-93D1-9848-9786-24253AD48A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52979"/>
            <a:ext cx="12192000" cy="4105021"/>
          </a:xfrm>
          <a:prstGeom prst="rect">
            <a:avLst/>
          </a:prstGeom>
        </p:spPr>
      </p:pic>
      <p:sp>
        <p:nvSpPr>
          <p:cNvPr id="2" name="Rectangle 1">
            <a:extLst>
              <a:ext uri="{FF2B5EF4-FFF2-40B4-BE49-F238E27FC236}">
                <a16:creationId xmlns:a16="http://schemas.microsoft.com/office/drawing/2014/main" id="{118EF214-023E-484D-96A1-A41FD257E3EE}"/>
              </a:ext>
            </a:extLst>
          </p:cNvPr>
          <p:cNvSpPr/>
          <p:nvPr/>
        </p:nvSpPr>
        <p:spPr>
          <a:xfrm>
            <a:off x="2926467" y="2138753"/>
            <a:ext cx="5094793" cy="369332"/>
          </a:xfrm>
          <a:prstGeom prst="rect">
            <a:avLst/>
          </a:prstGeom>
        </p:spPr>
        <p:txBody>
          <a:bodyPr wrap="none">
            <a:spAutoFit/>
          </a:bodyPr>
          <a:lstStyle/>
          <a:p>
            <a:r>
              <a:rPr lang="nl-NL" b="1" dirty="0">
                <a:solidFill>
                  <a:schemeClr val="accent2">
                    <a:lumMod val="50000"/>
                  </a:schemeClr>
                </a:solidFill>
              </a:rPr>
              <a:t>RDM Support – </a:t>
            </a:r>
            <a:r>
              <a:rPr lang="nl-NL" b="1" dirty="0">
                <a:solidFill>
                  <a:schemeClr val="accent2">
                    <a:lumMod val="50000"/>
                  </a:schemeClr>
                </a:solidFill>
                <a:hlinkClick r:id="rId3"/>
              </a:rPr>
              <a:t>Felix Weijdema</a:t>
            </a:r>
            <a:r>
              <a:rPr lang="nl-NL" b="1" dirty="0">
                <a:solidFill>
                  <a:schemeClr val="accent2">
                    <a:lumMod val="50000"/>
                  </a:schemeClr>
                </a:solidFill>
              </a:rPr>
              <a:t> – </a:t>
            </a:r>
            <a:r>
              <a:rPr lang="nl-NL" b="1" dirty="0">
                <a:solidFill>
                  <a:schemeClr val="accent2">
                    <a:lumMod val="50000"/>
                  </a:schemeClr>
                </a:solidFill>
                <a:hlinkClick r:id="rId4"/>
              </a:rPr>
              <a:t>Iris van der Knaap</a:t>
            </a:r>
            <a:endParaRPr lang="en-GB" dirty="0"/>
          </a:p>
        </p:txBody>
      </p:sp>
    </p:spTree>
    <p:extLst>
      <p:ext uri="{BB962C8B-B14F-4D97-AF65-F5344CB8AC3E}">
        <p14:creationId xmlns:p14="http://schemas.microsoft.com/office/powerpoint/2010/main" val="139053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4EFC0A-4B64-874A-820D-1C602AF625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10" name="TextBox 9">
            <a:extLst>
              <a:ext uri="{FF2B5EF4-FFF2-40B4-BE49-F238E27FC236}">
                <a16:creationId xmlns:a16="http://schemas.microsoft.com/office/drawing/2014/main" id="{2BA211E3-B3EC-284D-9FAD-3F998BDE9D11}"/>
              </a:ext>
            </a:extLst>
          </p:cNvPr>
          <p:cNvSpPr txBox="1"/>
          <p:nvPr/>
        </p:nvSpPr>
        <p:spPr>
          <a:xfrm>
            <a:off x="170935" y="4285728"/>
            <a:ext cx="11850130" cy="1107996"/>
          </a:xfrm>
          <a:prstGeom prst="rect">
            <a:avLst/>
          </a:prstGeom>
          <a:noFill/>
        </p:spPr>
        <p:txBody>
          <a:bodyPr wrap="square" rtlCol="0">
            <a:spAutoFit/>
          </a:bodyPr>
          <a:lstStyle/>
          <a:p>
            <a:pPr algn="ctr"/>
            <a:r>
              <a:rPr lang="en-US" sz="2800" i="1" dirty="0">
                <a:solidFill>
                  <a:schemeClr val="accent2">
                    <a:lumMod val="50000"/>
                  </a:schemeClr>
                </a:solidFill>
              </a:rPr>
              <a:t>“Quality-assured research data are key building blocks for the research process and should be available for reuse”</a:t>
            </a:r>
          </a:p>
          <a:p>
            <a:pPr algn="ctr"/>
            <a:endParaRPr lang="en-US" sz="1000" dirty="0">
              <a:solidFill>
                <a:schemeClr val="accent5">
                  <a:lumMod val="75000"/>
                </a:schemeClr>
              </a:solidFill>
            </a:endParaRPr>
          </a:p>
        </p:txBody>
      </p:sp>
      <p:sp>
        <p:nvSpPr>
          <p:cNvPr id="14" name="Titel 1">
            <a:extLst>
              <a:ext uri="{FF2B5EF4-FFF2-40B4-BE49-F238E27FC236}">
                <a16:creationId xmlns:a16="http://schemas.microsoft.com/office/drawing/2014/main" id="{787EFD38-5065-D149-9B4E-7B8D8E3C914D}"/>
              </a:ext>
            </a:extLst>
          </p:cNvPr>
          <p:cNvSpPr txBox="1">
            <a:spLocks/>
          </p:cNvSpPr>
          <p:nvPr/>
        </p:nvSpPr>
        <p:spPr>
          <a:xfrm>
            <a:off x="611400" y="197810"/>
            <a:ext cx="725476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Research Data Management</a:t>
            </a:r>
          </a:p>
          <a:p>
            <a:pPr lvl="0"/>
            <a:r>
              <a:rPr lang="en-US" sz="2400" b="1" dirty="0">
                <a:solidFill>
                  <a:schemeClr val="accent2">
                    <a:lumMod val="50000"/>
                  </a:schemeClr>
                </a:solidFill>
              </a:rPr>
              <a:t>Internal and External Requirements</a:t>
            </a:r>
          </a:p>
        </p:txBody>
      </p:sp>
      <p:sp>
        <p:nvSpPr>
          <p:cNvPr id="18" name="Rectangle 17">
            <a:extLst>
              <a:ext uri="{FF2B5EF4-FFF2-40B4-BE49-F238E27FC236}">
                <a16:creationId xmlns:a16="http://schemas.microsoft.com/office/drawing/2014/main" id="{E855F860-FFB0-F64E-A2A6-A2806FC5D162}"/>
              </a:ext>
            </a:extLst>
          </p:cNvPr>
          <p:cNvSpPr/>
          <p:nvPr/>
        </p:nvSpPr>
        <p:spPr>
          <a:xfrm>
            <a:off x="955330" y="2470877"/>
            <a:ext cx="11065735" cy="954107"/>
          </a:xfrm>
          <a:prstGeom prst="rect">
            <a:avLst/>
          </a:prstGeom>
        </p:spPr>
        <p:txBody>
          <a:bodyPr wrap="square">
            <a:spAutoFit/>
          </a:bodyPr>
          <a:lstStyle/>
          <a:p>
            <a:r>
              <a:rPr lang="en-US" sz="2800" i="1" dirty="0">
                <a:solidFill>
                  <a:schemeClr val="accent2">
                    <a:lumMod val="50000"/>
                  </a:schemeClr>
                </a:solidFill>
              </a:rPr>
              <a:t>“Publicly funded research data are a public good (…), which should be made openly available with as few restrictions as possible…”</a:t>
            </a:r>
          </a:p>
        </p:txBody>
      </p:sp>
    </p:spTree>
    <p:extLst>
      <p:ext uri="{BB962C8B-B14F-4D97-AF65-F5344CB8AC3E}">
        <p14:creationId xmlns:p14="http://schemas.microsoft.com/office/powerpoint/2010/main" val="188986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951D9A-00E1-3E40-B852-A01AFA720D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pic>
        <p:nvPicPr>
          <p:cNvPr id="2" name="Picture 1">
            <a:extLst>
              <a:ext uri="{FF2B5EF4-FFF2-40B4-BE49-F238E27FC236}">
                <a16:creationId xmlns:a16="http://schemas.microsoft.com/office/drawing/2014/main" id="{B6484789-1BF1-A449-AE23-4A3791C98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5620" y="101248"/>
            <a:ext cx="4302058" cy="1341502"/>
          </a:xfrm>
          <a:prstGeom prst="rect">
            <a:avLst/>
          </a:prstGeom>
        </p:spPr>
      </p:pic>
      <p:sp>
        <p:nvSpPr>
          <p:cNvPr id="3" name="TextBox 2">
            <a:extLst>
              <a:ext uri="{FF2B5EF4-FFF2-40B4-BE49-F238E27FC236}">
                <a16:creationId xmlns:a16="http://schemas.microsoft.com/office/drawing/2014/main" id="{418EACBC-8B44-EC44-A6DD-8BA6A4B2285A}"/>
              </a:ext>
            </a:extLst>
          </p:cNvPr>
          <p:cNvSpPr txBox="1"/>
          <p:nvPr/>
        </p:nvSpPr>
        <p:spPr>
          <a:xfrm>
            <a:off x="9836857" y="1320456"/>
            <a:ext cx="6927722" cy="261610"/>
          </a:xfrm>
          <a:prstGeom prst="rect">
            <a:avLst/>
          </a:prstGeom>
          <a:noFill/>
        </p:spPr>
        <p:txBody>
          <a:bodyPr wrap="square" rtlCol="0">
            <a:spAutoFit/>
          </a:bodyPr>
          <a:lstStyle/>
          <a:p>
            <a:r>
              <a:rPr lang="en-US" sz="1100" dirty="0"/>
              <a:t>By </a:t>
            </a:r>
            <a:r>
              <a:rPr lang="en-US" sz="1100" dirty="0" err="1"/>
              <a:t>SangyaPundir</a:t>
            </a:r>
            <a:r>
              <a:rPr lang="en-US" sz="1100" dirty="0"/>
              <a:t> - Own work, CC BY-SA</a:t>
            </a:r>
            <a:endParaRPr lang="nl-NL" sz="1100" dirty="0"/>
          </a:p>
        </p:txBody>
      </p:sp>
      <p:sp>
        <p:nvSpPr>
          <p:cNvPr id="4" name="Rounded Rectangle 3">
            <a:extLst>
              <a:ext uri="{FF2B5EF4-FFF2-40B4-BE49-F238E27FC236}">
                <a16:creationId xmlns:a16="http://schemas.microsoft.com/office/drawing/2014/main" id="{59417786-C36C-5443-823D-71BF85B82D33}"/>
              </a:ext>
            </a:extLst>
          </p:cNvPr>
          <p:cNvSpPr/>
          <p:nvPr/>
        </p:nvSpPr>
        <p:spPr>
          <a:xfrm>
            <a:off x="2927917" y="2007402"/>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Findable</a:t>
            </a:r>
          </a:p>
        </p:txBody>
      </p:sp>
      <p:sp>
        <p:nvSpPr>
          <p:cNvPr id="5" name="Rounded Rectangle 4">
            <a:extLst>
              <a:ext uri="{FF2B5EF4-FFF2-40B4-BE49-F238E27FC236}">
                <a16:creationId xmlns:a16="http://schemas.microsoft.com/office/drawing/2014/main" id="{CFAFBB4F-B50E-904C-8964-24DEF108F81D}"/>
              </a:ext>
            </a:extLst>
          </p:cNvPr>
          <p:cNvSpPr/>
          <p:nvPr/>
        </p:nvSpPr>
        <p:spPr>
          <a:xfrm>
            <a:off x="4968874" y="2007402"/>
            <a:ext cx="6371916" cy="108000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It should be possible for others to discover your data (</a:t>
            </a:r>
            <a:r>
              <a:rPr lang="en-US" sz="1600" b="1" dirty="0"/>
              <a:t>metadata, Persistent Identifiers</a:t>
            </a:r>
            <a:r>
              <a:rPr lang="en-US" sz="1600" dirty="0"/>
              <a:t>, etc.).</a:t>
            </a:r>
          </a:p>
        </p:txBody>
      </p:sp>
      <p:sp>
        <p:nvSpPr>
          <p:cNvPr id="6" name="Rounded Rectangle 5">
            <a:extLst>
              <a:ext uri="{FF2B5EF4-FFF2-40B4-BE49-F238E27FC236}">
                <a16:creationId xmlns:a16="http://schemas.microsoft.com/office/drawing/2014/main" id="{BEE9D842-D395-BD4C-A783-790C82361397}"/>
              </a:ext>
            </a:extLst>
          </p:cNvPr>
          <p:cNvSpPr/>
          <p:nvPr/>
        </p:nvSpPr>
        <p:spPr>
          <a:xfrm>
            <a:off x="886960" y="2007402"/>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F</a:t>
            </a:r>
          </a:p>
        </p:txBody>
      </p:sp>
      <p:sp>
        <p:nvSpPr>
          <p:cNvPr id="7" name="Rounded Rectangle 6">
            <a:extLst>
              <a:ext uri="{FF2B5EF4-FFF2-40B4-BE49-F238E27FC236}">
                <a16:creationId xmlns:a16="http://schemas.microsoft.com/office/drawing/2014/main" id="{06BF111B-E70E-CA43-9BE1-5ACE11221CD6}"/>
              </a:ext>
            </a:extLst>
          </p:cNvPr>
          <p:cNvSpPr/>
          <p:nvPr/>
        </p:nvSpPr>
        <p:spPr>
          <a:xfrm>
            <a:off x="2927917" y="3174563"/>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Accessible</a:t>
            </a:r>
          </a:p>
        </p:txBody>
      </p:sp>
      <p:sp>
        <p:nvSpPr>
          <p:cNvPr id="8" name="Rounded Rectangle 7">
            <a:extLst>
              <a:ext uri="{FF2B5EF4-FFF2-40B4-BE49-F238E27FC236}">
                <a16:creationId xmlns:a16="http://schemas.microsoft.com/office/drawing/2014/main" id="{CD6A8828-A7D9-FF4C-A5FE-CE17D289876D}"/>
              </a:ext>
            </a:extLst>
          </p:cNvPr>
          <p:cNvSpPr/>
          <p:nvPr/>
        </p:nvSpPr>
        <p:spPr>
          <a:xfrm>
            <a:off x="4968874" y="3174563"/>
            <a:ext cx="6371916" cy="1080000"/>
          </a:xfrm>
          <a:prstGeom prst="roundRect">
            <a:avLst/>
          </a:prstGeom>
          <a:solidFill>
            <a:schemeClr val="accent4">
              <a:lumMod val="20000"/>
              <a:lumOff val="8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It should be possible for humans and machines to gain an access to your data, </a:t>
            </a:r>
            <a:r>
              <a:rPr lang="en-US" sz="1600" b="1" dirty="0"/>
              <a:t>under specific conditions or restrictions where appropriate</a:t>
            </a:r>
            <a:r>
              <a:rPr lang="en-US" sz="1600" dirty="0"/>
              <a:t>.</a:t>
            </a:r>
          </a:p>
        </p:txBody>
      </p:sp>
      <p:sp>
        <p:nvSpPr>
          <p:cNvPr id="9" name="Rounded Rectangle 8">
            <a:extLst>
              <a:ext uri="{FF2B5EF4-FFF2-40B4-BE49-F238E27FC236}">
                <a16:creationId xmlns:a16="http://schemas.microsoft.com/office/drawing/2014/main" id="{E3FC8E7E-4F56-204D-837A-5F4662861139}"/>
              </a:ext>
            </a:extLst>
          </p:cNvPr>
          <p:cNvSpPr/>
          <p:nvPr/>
        </p:nvSpPr>
        <p:spPr>
          <a:xfrm>
            <a:off x="886960" y="3174563"/>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A</a:t>
            </a:r>
          </a:p>
        </p:txBody>
      </p:sp>
      <p:sp>
        <p:nvSpPr>
          <p:cNvPr id="10" name="Rounded Rectangle 9">
            <a:extLst>
              <a:ext uri="{FF2B5EF4-FFF2-40B4-BE49-F238E27FC236}">
                <a16:creationId xmlns:a16="http://schemas.microsoft.com/office/drawing/2014/main" id="{2D8C78F2-F85E-9D4F-8C40-0EB41DACE84C}"/>
              </a:ext>
            </a:extLst>
          </p:cNvPr>
          <p:cNvSpPr/>
          <p:nvPr/>
        </p:nvSpPr>
        <p:spPr>
          <a:xfrm>
            <a:off x="2927917" y="4341724"/>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Interoperable</a:t>
            </a:r>
          </a:p>
        </p:txBody>
      </p:sp>
      <p:sp>
        <p:nvSpPr>
          <p:cNvPr id="11" name="Rounded Rectangle 10">
            <a:extLst>
              <a:ext uri="{FF2B5EF4-FFF2-40B4-BE49-F238E27FC236}">
                <a16:creationId xmlns:a16="http://schemas.microsoft.com/office/drawing/2014/main" id="{2FA30224-F330-E944-8C84-27F74D27BE40}"/>
              </a:ext>
            </a:extLst>
          </p:cNvPr>
          <p:cNvSpPr/>
          <p:nvPr/>
        </p:nvSpPr>
        <p:spPr>
          <a:xfrm>
            <a:off x="4968874" y="4341724"/>
            <a:ext cx="6371916" cy="108000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Data and metadata should conform to </a:t>
            </a:r>
            <a:r>
              <a:rPr lang="en-US" sz="1600" b="1" dirty="0"/>
              <a:t>recognized formats and standards </a:t>
            </a:r>
            <a:r>
              <a:rPr lang="en-US" sz="1600" dirty="0"/>
              <a:t>to allow them to be combined and exchanged. </a:t>
            </a:r>
          </a:p>
        </p:txBody>
      </p:sp>
      <p:sp>
        <p:nvSpPr>
          <p:cNvPr id="12" name="Rounded Rectangle 11">
            <a:extLst>
              <a:ext uri="{FF2B5EF4-FFF2-40B4-BE49-F238E27FC236}">
                <a16:creationId xmlns:a16="http://schemas.microsoft.com/office/drawing/2014/main" id="{3F3D6F1E-57BB-4C42-8759-B3369B0C6BA9}"/>
              </a:ext>
            </a:extLst>
          </p:cNvPr>
          <p:cNvSpPr/>
          <p:nvPr/>
        </p:nvSpPr>
        <p:spPr>
          <a:xfrm>
            <a:off x="886960" y="4341724"/>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I</a:t>
            </a:r>
          </a:p>
        </p:txBody>
      </p:sp>
      <p:sp>
        <p:nvSpPr>
          <p:cNvPr id="13" name="Rounded Rectangle 12">
            <a:extLst>
              <a:ext uri="{FF2B5EF4-FFF2-40B4-BE49-F238E27FC236}">
                <a16:creationId xmlns:a16="http://schemas.microsoft.com/office/drawing/2014/main" id="{AEB62168-EF0D-8A4F-BD0B-B0C9C8CCEF49}"/>
              </a:ext>
            </a:extLst>
          </p:cNvPr>
          <p:cNvSpPr/>
          <p:nvPr/>
        </p:nvSpPr>
        <p:spPr>
          <a:xfrm>
            <a:off x="2927917" y="5508885"/>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Reusable</a:t>
            </a:r>
          </a:p>
        </p:txBody>
      </p:sp>
      <p:sp>
        <p:nvSpPr>
          <p:cNvPr id="14" name="Rounded Rectangle 13">
            <a:extLst>
              <a:ext uri="{FF2B5EF4-FFF2-40B4-BE49-F238E27FC236}">
                <a16:creationId xmlns:a16="http://schemas.microsoft.com/office/drawing/2014/main" id="{1AE029F1-6839-FB4B-B533-84039578AC94}"/>
              </a:ext>
            </a:extLst>
          </p:cNvPr>
          <p:cNvSpPr/>
          <p:nvPr/>
        </p:nvSpPr>
        <p:spPr>
          <a:xfrm>
            <a:off x="4968874" y="5508885"/>
            <a:ext cx="6371916" cy="1080000"/>
          </a:xfrm>
          <a:prstGeom prst="roundRect">
            <a:avLst/>
          </a:prstGeom>
          <a:solidFill>
            <a:schemeClr val="accent4">
              <a:lumMod val="20000"/>
              <a:lumOff val="8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Lots of </a:t>
            </a:r>
            <a:r>
              <a:rPr lang="en-US" sz="1600" b="1" dirty="0"/>
              <a:t>documentation</a:t>
            </a:r>
            <a:r>
              <a:rPr lang="en-US" sz="1600" dirty="0"/>
              <a:t> is needed to support data and interpretation and reuse.</a:t>
            </a:r>
          </a:p>
        </p:txBody>
      </p:sp>
      <p:sp>
        <p:nvSpPr>
          <p:cNvPr id="15" name="Rounded Rectangle 14">
            <a:extLst>
              <a:ext uri="{FF2B5EF4-FFF2-40B4-BE49-F238E27FC236}">
                <a16:creationId xmlns:a16="http://schemas.microsoft.com/office/drawing/2014/main" id="{1432578D-5695-3240-BE7E-6FF32BFFB1ED}"/>
              </a:ext>
            </a:extLst>
          </p:cNvPr>
          <p:cNvSpPr/>
          <p:nvPr/>
        </p:nvSpPr>
        <p:spPr>
          <a:xfrm>
            <a:off x="886960" y="5508885"/>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R</a:t>
            </a:r>
          </a:p>
        </p:txBody>
      </p:sp>
      <p:sp>
        <p:nvSpPr>
          <p:cNvPr id="26" name="Titel 1">
            <a:extLst>
              <a:ext uri="{FF2B5EF4-FFF2-40B4-BE49-F238E27FC236}">
                <a16:creationId xmlns:a16="http://schemas.microsoft.com/office/drawing/2014/main" id="{99667F8A-CAE0-A942-A36C-B1D77F196550}"/>
              </a:ext>
            </a:extLst>
          </p:cNvPr>
          <p:cNvSpPr txBox="1">
            <a:spLocks/>
          </p:cNvSpPr>
          <p:nvPr/>
        </p:nvSpPr>
        <p:spPr>
          <a:xfrm>
            <a:off x="611400" y="197810"/>
            <a:ext cx="725476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Research Data Management</a:t>
            </a:r>
          </a:p>
          <a:p>
            <a:pPr lvl="0"/>
            <a:r>
              <a:rPr lang="en-US" sz="2400" b="1" dirty="0">
                <a:solidFill>
                  <a:schemeClr val="accent2">
                    <a:lumMod val="50000"/>
                  </a:schemeClr>
                </a:solidFill>
              </a:rPr>
              <a:t>FAIR Principles</a:t>
            </a:r>
          </a:p>
        </p:txBody>
      </p:sp>
    </p:spTree>
    <p:extLst>
      <p:ext uri="{BB962C8B-B14F-4D97-AF65-F5344CB8AC3E}">
        <p14:creationId xmlns:p14="http://schemas.microsoft.com/office/powerpoint/2010/main" val="75288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9C0DCB7D-51FB-9E42-9B70-4BF0A1CB61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3" name="Rounded Rectangle 2">
            <a:extLst>
              <a:ext uri="{FF2B5EF4-FFF2-40B4-BE49-F238E27FC236}">
                <a16:creationId xmlns:a16="http://schemas.microsoft.com/office/drawing/2014/main" id="{C1B27943-46C4-2748-BA38-03473D80F7F7}"/>
              </a:ext>
            </a:extLst>
          </p:cNvPr>
          <p:cNvSpPr/>
          <p:nvPr/>
        </p:nvSpPr>
        <p:spPr>
          <a:xfrm>
            <a:off x="618599" y="3018514"/>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DMP</a:t>
            </a:r>
            <a:r>
              <a:rPr lang="en-US" dirty="0"/>
              <a:t> requested?</a:t>
            </a:r>
          </a:p>
        </p:txBody>
      </p:sp>
      <p:sp>
        <p:nvSpPr>
          <p:cNvPr id="16" name="Rounded Rectangle 15">
            <a:extLst>
              <a:ext uri="{FF2B5EF4-FFF2-40B4-BE49-F238E27FC236}">
                <a16:creationId xmlns:a16="http://schemas.microsoft.com/office/drawing/2014/main" id="{48172BFB-9997-4946-A90C-F3ECE9298B01}"/>
              </a:ext>
            </a:extLst>
          </p:cNvPr>
          <p:cNvSpPr/>
          <p:nvPr/>
        </p:nvSpPr>
        <p:spPr>
          <a:xfrm>
            <a:off x="2567388" y="1756138"/>
            <a:ext cx="2206946" cy="434729"/>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t>NWO</a:t>
            </a:r>
          </a:p>
        </p:txBody>
      </p:sp>
      <p:sp>
        <p:nvSpPr>
          <p:cNvPr id="23" name="Rounded Rectangle 22">
            <a:extLst>
              <a:ext uri="{FF2B5EF4-FFF2-40B4-BE49-F238E27FC236}">
                <a16:creationId xmlns:a16="http://schemas.microsoft.com/office/drawing/2014/main" id="{60E027B3-5C65-1243-A12D-6C6EC99A2DEA}"/>
              </a:ext>
            </a:extLst>
          </p:cNvPr>
          <p:cNvSpPr/>
          <p:nvPr/>
        </p:nvSpPr>
        <p:spPr>
          <a:xfrm>
            <a:off x="618597" y="3768128"/>
            <a:ext cx="1870909" cy="72811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DMP</a:t>
            </a:r>
            <a:r>
              <a:rPr lang="en-US" dirty="0"/>
              <a:t> template available?</a:t>
            </a:r>
          </a:p>
        </p:txBody>
      </p:sp>
      <p:sp>
        <p:nvSpPr>
          <p:cNvPr id="24" name="Rounded Rectangle 23">
            <a:extLst>
              <a:ext uri="{FF2B5EF4-FFF2-40B4-BE49-F238E27FC236}">
                <a16:creationId xmlns:a16="http://schemas.microsoft.com/office/drawing/2014/main" id="{B69F20F7-E843-E14F-99C0-59FA28DE2B19}"/>
              </a:ext>
            </a:extLst>
          </p:cNvPr>
          <p:cNvSpPr/>
          <p:nvPr/>
        </p:nvSpPr>
        <p:spPr>
          <a:xfrm>
            <a:off x="623039" y="2245418"/>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Centered around </a:t>
            </a:r>
            <a:r>
              <a:rPr lang="en-US" b="1" dirty="0"/>
              <a:t>FAIR</a:t>
            </a:r>
            <a:r>
              <a:rPr lang="en-US" dirty="0"/>
              <a:t>?</a:t>
            </a:r>
          </a:p>
        </p:txBody>
      </p:sp>
      <p:sp>
        <p:nvSpPr>
          <p:cNvPr id="25" name="Rounded Rectangle 24">
            <a:extLst>
              <a:ext uri="{FF2B5EF4-FFF2-40B4-BE49-F238E27FC236}">
                <a16:creationId xmlns:a16="http://schemas.microsoft.com/office/drawing/2014/main" id="{A480249A-94F3-974A-94D2-03AA3C4C0534}"/>
              </a:ext>
            </a:extLst>
          </p:cNvPr>
          <p:cNvSpPr/>
          <p:nvPr/>
        </p:nvSpPr>
        <p:spPr>
          <a:xfrm>
            <a:off x="614156" y="5610954"/>
            <a:ext cx="1870909"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OA</a:t>
            </a:r>
            <a:r>
              <a:rPr lang="en-US" dirty="0"/>
              <a:t> principles</a:t>
            </a:r>
          </a:p>
        </p:txBody>
      </p:sp>
      <p:sp>
        <p:nvSpPr>
          <p:cNvPr id="32" name="Rounded Rectangle 31">
            <a:extLst>
              <a:ext uri="{FF2B5EF4-FFF2-40B4-BE49-F238E27FC236}">
                <a16:creationId xmlns:a16="http://schemas.microsoft.com/office/drawing/2014/main" id="{90BE8B7B-55AE-5A4D-AE6C-4492B9B0AEB6}"/>
              </a:ext>
            </a:extLst>
          </p:cNvPr>
          <p:cNvSpPr/>
          <p:nvPr/>
        </p:nvSpPr>
        <p:spPr>
          <a:xfrm>
            <a:off x="4814660" y="1756138"/>
            <a:ext cx="2206946" cy="434729"/>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t>KNAW</a:t>
            </a:r>
          </a:p>
        </p:txBody>
      </p:sp>
      <p:sp>
        <p:nvSpPr>
          <p:cNvPr id="33" name="Rounded Rectangle 32">
            <a:extLst>
              <a:ext uri="{FF2B5EF4-FFF2-40B4-BE49-F238E27FC236}">
                <a16:creationId xmlns:a16="http://schemas.microsoft.com/office/drawing/2014/main" id="{C6EF1BA6-38DC-5841-98E5-E2EC05E9F8BB}"/>
              </a:ext>
            </a:extLst>
          </p:cNvPr>
          <p:cNvSpPr/>
          <p:nvPr/>
        </p:nvSpPr>
        <p:spPr>
          <a:xfrm>
            <a:off x="9365507" y="1784762"/>
            <a:ext cx="2206946" cy="434729"/>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t>H2020</a:t>
            </a:r>
          </a:p>
        </p:txBody>
      </p:sp>
      <p:sp>
        <p:nvSpPr>
          <p:cNvPr id="34" name="Rounded Rectangle 33">
            <a:extLst>
              <a:ext uri="{FF2B5EF4-FFF2-40B4-BE49-F238E27FC236}">
                <a16:creationId xmlns:a16="http://schemas.microsoft.com/office/drawing/2014/main" id="{8102069C-3AD5-A74B-BAD0-438173E37D9B}"/>
              </a:ext>
            </a:extLst>
          </p:cNvPr>
          <p:cNvSpPr/>
          <p:nvPr/>
        </p:nvSpPr>
        <p:spPr>
          <a:xfrm>
            <a:off x="7089565" y="1758186"/>
            <a:ext cx="2206946" cy="434729"/>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err="1"/>
              <a:t>ZonMW</a:t>
            </a:r>
            <a:endParaRPr lang="en-US" sz="2200" b="1" dirty="0"/>
          </a:p>
        </p:txBody>
      </p:sp>
      <p:sp>
        <p:nvSpPr>
          <p:cNvPr id="35" name="Rounded Rectangle 34">
            <a:extLst>
              <a:ext uri="{FF2B5EF4-FFF2-40B4-BE49-F238E27FC236}">
                <a16:creationId xmlns:a16="http://schemas.microsoft.com/office/drawing/2014/main" id="{83CFDCD8-4985-9243-89D4-FDAE0F2304C1}"/>
              </a:ext>
            </a:extLst>
          </p:cNvPr>
          <p:cNvSpPr/>
          <p:nvPr/>
        </p:nvSpPr>
        <p:spPr>
          <a:xfrm>
            <a:off x="2536985" y="5610953"/>
            <a:ext cx="2206946" cy="1027134"/>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OA to data, limited only when necessary</a:t>
            </a:r>
          </a:p>
        </p:txBody>
      </p:sp>
      <p:sp>
        <p:nvSpPr>
          <p:cNvPr id="36" name="Rounded Rectangle 35">
            <a:extLst>
              <a:ext uri="{FF2B5EF4-FFF2-40B4-BE49-F238E27FC236}">
                <a16:creationId xmlns:a16="http://schemas.microsoft.com/office/drawing/2014/main" id="{B5251342-ACFA-B043-97A9-09C44FF041C1}"/>
              </a:ext>
            </a:extLst>
          </p:cNvPr>
          <p:cNvSpPr/>
          <p:nvPr/>
        </p:nvSpPr>
        <p:spPr>
          <a:xfrm>
            <a:off x="2541428" y="3018514"/>
            <a:ext cx="2206946" cy="71781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Within 4 months after funding</a:t>
            </a:r>
          </a:p>
        </p:txBody>
      </p:sp>
      <p:sp>
        <p:nvSpPr>
          <p:cNvPr id="37" name="Rounded Rectangle 36">
            <a:extLst>
              <a:ext uri="{FF2B5EF4-FFF2-40B4-BE49-F238E27FC236}">
                <a16:creationId xmlns:a16="http://schemas.microsoft.com/office/drawing/2014/main" id="{BBEBC0BF-C950-AB44-955C-FEF5EFBFCDD6}"/>
              </a:ext>
            </a:extLst>
          </p:cNvPr>
          <p:cNvSpPr/>
          <p:nvPr/>
        </p:nvSpPr>
        <p:spPr>
          <a:xfrm>
            <a:off x="2567388" y="3778432"/>
            <a:ext cx="2206946" cy="71781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38" name="Rounded Rectangle 37">
            <a:extLst>
              <a:ext uri="{FF2B5EF4-FFF2-40B4-BE49-F238E27FC236}">
                <a16:creationId xmlns:a16="http://schemas.microsoft.com/office/drawing/2014/main" id="{46F9EFE6-BD5B-1C48-A4F2-F76B8F2E7B73}"/>
              </a:ext>
            </a:extLst>
          </p:cNvPr>
          <p:cNvSpPr/>
          <p:nvPr/>
        </p:nvSpPr>
        <p:spPr>
          <a:xfrm>
            <a:off x="2571830" y="2267003"/>
            <a:ext cx="2206946" cy="70086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39" name="Rounded Rectangle 38">
            <a:extLst>
              <a:ext uri="{FF2B5EF4-FFF2-40B4-BE49-F238E27FC236}">
                <a16:creationId xmlns:a16="http://schemas.microsoft.com/office/drawing/2014/main" id="{8134661A-E76B-3446-A12D-DE51068B9EFE}"/>
              </a:ext>
            </a:extLst>
          </p:cNvPr>
          <p:cNvSpPr/>
          <p:nvPr/>
        </p:nvSpPr>
        <p:spPr>
          <a:xfrm>
            <a:off x="4795851" y="5607530"/>
            <a:ext cx="2206946" cy="1027134"/>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As much data open as possible, with the least possible limitations</a:t>
            </a:r>
          </a:p>
        </p:txBody>
      </p:sp>
      <p:sp>
        <p:nvSpPr>
          <p:cNvPr id="40" name="Rounded Rectangle 39">
            <a:extLst>
              <a:ext uri="{FF2B5EF4-FFF2-40B4-BE49-F238E27FC236}">
                <a16:creationId xmlns:a16="http://schemas.microsoft.com/office/drawing/2014/main" id="{2C87BEB2-299B-1E4D-BCBC-7E2065CF88E5}"/>
              </a:ext>
            </a:extLst>
          </p:cNvPr>
          <p:cNvSpPr/>
          <p:nvPr/>
        </p:nvSpPr>
        <p:spPr>
          <a:xfrm>
            <a:off x="9365507" y="5622492"/>
            <a:ext cx="2206946" cy="1027134"/>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As open as possible, as closed as necessary</a:t>
            </a:r>
          </a:p>
        </p:txBody>
      </p:sp>
      <p:sp>
        <p:nvSpPr>
          <p:cNvPr id="41" name="Rounded Rectangle 40">
            <a:extLst>
              <a:ext uri="{FF2B5EF4-FFF2-40B4-BE49-F238E27FC236}">
                <a16:creationId xmlns:a16="http://schemas.microsoft.com/office/drawing/2014/main" id="{19653E06-686E-C243-9E2E-AE361D25B0FD}"/>
              </a:ext>
            </a:extLst>
          </p:cNvPr>
          <p:cNvSpPr/>
          <p:nvPr/>
        </p:nvSpPr>
        <p:spPr>
          <a:xfrm>
            <a:off x="7080679" y="5608616"/>
            <a:ext cx="2206946" cy="1027134"/>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OA to data</a:t>
            </a:r>
          </a:p>
          <a:p>
            <a:pPr algn="ctr"/>
            <a:r>
              <a:rPr lang="en-US" sz="1600" dirty="0"/>
              <a:t>Limited only when necessary</a:t>
            </a:r>
          </a:p>
        </p:txBody>
      </p:sp>
      <p:sp>
        <p:nvSpPr>
          <p:cNvPr id="42" name="Rounded Rectangle 41">
            <a:extLst>
              <a:ext uri="{FF2B5EF4-FFF2-40B4-BE49-F238E27FC236}">
                <a16:creationId xmlns:a16="http://schemas.microsoft.com/office/drawing/2014/main" id="{86055E20-5132-5244-9078-F539B530708F}"/>
              </a:ext>
            </a:extLst>
          </p:cNvPr>
          <p:cNvSpPr/>
          <p:nvPr/>
        </p:nvSpPr>
        <p:spPr>
          <a:xfrm>
            <a:off x="4800294" y="3004787"/>
            <a:ext cx="2206946" cy="731537"/>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After funding</a:t>
            </a:r>
          </a:p>
        </p:txBody>
      </p:sp>
      <p:sp>
        <p:nvSpPr>
          <p:cNvPr id="43" name="Rounded Rectangle 42">
            <a:extLst>
              <a:ext uri="{FF2B5EF4-FFF2-40B4-BE49-F238E27FC236}">
                <a16:creationId xmlns:a16="http://schemas.microsoft.com/office/drawing/2014/main" id="{7E308B66-D9B8-7548-B63D-0CB7D6B2586D}"/>
              </a:ext>
            </a:extLst>
          </p:cNvPr>
          <p:cNvSpPr/>
          <p:nvPr/>
        </p:nvSpPr>
        <p:spPr>
          <a:xfrm>
            <a:off x="9369950" y="3019749"/>
            <a:ext cx="2206946" cy="73153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Within 6 months after project starts</a:t>
            </a:r>
          </a:p>
        </p:txBody>
      </p:sp>
      <p:sp>
        <p:nvSpPr>
          <p:cNvPr id="44" name="Rounded Rectangle 43">
            <a:extLst>
              <a:ext uri="{FF2B5EF4-FFF2-40B4-BE49-F238E27FC236}">
                <a16:creationId xmlns:a16="http://schemas.microsoft.com/office/drawing/2014/main" id="{0D403E34-D97C-AB49-BCF3-07FBC2218CD6}"/>
              </a:ext>
            </a:extLst>
          </p:cNvPr>
          <p:cNvSpPr/>
          <p:nvPr/>
        </p:nvSpPr>
        <p:spPr>
          <a:xfrm>
            <a:off x="7085122" y="3005873"/>
            <a:ext cx="2206946" cy="731537"/>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After funding</a:t>
            </a:r>
          </a:p>
        </p:txBody>
      </p:sp>
      <p:sp>
        <p:nvSpPr>
          <p:cNvPr id="45" name="Rounded Rectangle 44">
            <a:extLst>
              <a:ext uri="{FF2B5EF4-FFF2-40B4-BE49-F238E27FC236}">
                <a16:creationId xmlns:a16="http://schemas.microsoft.com/office/drawing/2014/main" id="{C65980FC-C559-C243-8F05-8FB35F9535A9}"/>
              </a:ext>
            </a:extLst>
          </p:cNvPr>
          <p:cNvSpPr/>
          <p:nvPr/>
        </p:nvSpPr>
        <p:spPr>
          <a:xfrm>
            <a:off x="4814660" y="3778432"/>
            <a:ext cx="2206946" cy="717810"/>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No</a:t>
            </a:r>
          </a:p>
        </p:txBody>
      </p:sp>
      <p:sp>
        <p:nvSpPr>
          <p:cNvPr id="46" name="Rounded Rectangle 45">
            <a:extLst>
              <a:ext uri="{FF2B5EF4-FFF2-40B4-BE49-F238E27FC236}">
                <a16:creationId xmlns:a16="http://schemas.microsoft.com/office/drawing/2014/main" id="{F3CC167F-E3A1-6E4E-8877-2F9B9E253F0F}"/>
              </a:ext>
            </a:extLst>
          </p:cNvPr>
          <p:cNvSpPr/>
          <p:nvPr/>
        </p:nvSpPr>
        <p:spPr>
          <a:xfrm>
            <a:off x="9365507" y="3783090"/>
            <a:ext cx="2206946" cy="728114"/>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47" name="Rounded Rectangle 46">
            <a:extLst>
              <a:ext uri="{FF2B5EF4-FFF2-40B4-BE49-F238E27FC236}">
                <a16:creationId xmlns:a16="http://schemas.microsoft.com/office/drawing/2014/main" id="{2B39B6DA-CB0F-1C4D-BE83-B723DA380CC9}"/>
              </a:ext>
            </a:extLst>
          </p:cNvPr>
          <p:cNvSpPr/>
          <p:nvPr/>
        </p:nvSpPr>
        <p:spPr>
          <a:xfrm>
            <a:off x="7085122" y="3769214"/>
            <a:ext cx="2206946" cy="728114"/>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48" name="Rounded Rectangle 47">
            <a:extLst>
              <a:ext uri="{FF2B5EF4-FFF2-40B4-BE49-F238E27FC236}">
                <a16:creationId xmlns:a16="http://schemas.microsoft.com/office/drawing/2014/main" id="{E2E33873-73EB-9048-BBE0-FBF25358B973}"/>
              </a:ext>
            </a:extLst>
          </p:cNvPr>
          <p:cNvSpPr/>
          <p:nvPr/>
        </p:nvSpPr>
        <p:spPr>
          <a:xfrm>
            <a:off x="4815495" y="2267003"/>
            <a:ext cx="2206946" cy="700867"/>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49" name="Rounded Rectangle 48">
            <a:extLst>
              <a:ext uri="{FF2B5EF4-FFF2-40B4-BE49-F238E27FC236}">
                <a16:creationId xmlns:a16="http://schemas.microsoft.com/office/drawing/2014/main" id="{D545EEE0-D792-BD45-A625-1B61CCDEE79B}"/>
              </a:ext>
            </a:extLst>
          </p:cNvPr>
          <p:cNvSpPr/>
          <p:nvPr/>
        </p:nvSpPr>
        <p:spPr>
          <a:xfrm>
            <a:off x="9369950" y="2271661"/>
            <a:ext cx="2206946" cy="711171"/>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50" name="Rounded Rectangle 49">
            <a:extLst>
              <a:ext uri="{FF2B5EF4-FFF2-40B4-BE49-F238E27FC236}">
                <a16:creationId xmlns:a16="http://schemas.microsoft.com/office/drawing/2014/main" id="{B1901971-1BF4-A649-9940-10E7C46F6941}"/>
              </a:ext>
            </a:extLst>
          </p:cNvPr>
          <p:cNvSpPr/>
          <p:nvPr/>
        </p:nvSpPr>
        <p:spPr>
          <a:xfrm>
            <a:off x="7089565" y="2257785"/>
            <a:ext cx="2206946" cy="711171"/>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Yes</a:t>
            </a:r>
          </a:p>
        </p:txBody>
      </p:sp>
      <p:sp>
        <p:nvSpPr>
          <p:cNvPr id="51" name="Rounded Rectangle 50">
            <a:extLst>
              <a:ext uri="{FF2B5EF4-FFF2-40B4-BE49-F238E27FC236}">
                <a16:creationId xmlns:a16="http://schemas.microsoft.com/office/drawing/2014/main" id="{D7A34524-601B-ED4C-A20B-C2A4E02DDAA4}"/>
              </a:ext>
            </a:extLst>
          </p:cNvPr>
          <p:cNvSpPr/>
          <p:nvPr/>
        </p:nvSpPr>
        <p:spPr>
          <a:xfrm>
            <a:off x="614156" y="4540006"/>
            <a:ext cx="1870909"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What data should be made available?</a:t>
            </a:r>
          </a:p>
        </p:txBody>
      </p:sp>
      <p:sp>
        <p:nvSpPr>
          <p:cNvPr id="52" name="Rounded Rectangle 51">
            <a:extLst>
              <a:ext uri="{FF2B5EF4-FFF2-40B4-BE49-F238E27FC236}">
                <a16:creationId xmlns:a16="http://schemas.microsoft.com/office/drawing/2014/main" id="{B9E1DCAC-C315-8448-B3A4-A5E504EF5030}"/>
              </a:ext>
            </a:extLst>
          </p:cNvPr>
          <p:cNvSpPr/>
          <p:nvPr/>
        </p:nvSpPr>
        <p:spPr>
          <a:xfrm>
            <a:off x="2536985" y="4540005"/>
            <a:ext cx="2206946" cy="1027134"/>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Relevant for reuse</a:t>
            </a:r>
          </a:p>
        </p:txBody>
      </p:sp>
      <p:sp>
        <p:nvSpPr>
          <p:cNvPr id="53" name="Rounded Rectangle 52">
            <a:extLst>
              <a:ext uri="{FF2B5EF4-FFF2-40B4-BE49-F238E27FC236}">
                <a16:creationId xmlns:a16="http://schemas.microsoft.com/office/drawing/2014/main" id="{04AEB142-AF72-FD44-A74D-60938E1EAC2A}"/>
              </a:ext>
            </a:extLst>
          </p:cNvPr>
          <p:cNvSpPr/>
          <p:nvPr/>
        </p:nvSpPr>
        <p:spPr>
          <a:xfrm>
            <a:off x="4795851" y="4536582"/>
            <a:ext cx="2206946" cy="1027134"/>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All research data</a:t>
            </a:r>
          </a:p>
        </p:txBody>
      </p:sp>
      <p:sp>
        <p:nvSpPr>
          <p:cNvPr id="54" name="Rounded Rectangle 53">
            <a:extLst>
              <a:ext uri="{FF2B5EF4-FFF2-40B4-BE49-F238E27FC236}">
                <a16:creationId xmlns:a16="http://schemas.microsoft.com/office/drawing/2014/main" id="{422ED9C6-8C6B-9749-AD62-63737DCE3F2A}"/>
              </a:ext>
            </a:extLst>
          </p:cNvPr>
          <p:cNvSpPr/>
          <p:nvPr/>
        </p:nvSpPr>
        <p:spPr>
          <a:xfrm>
            <a:off x="9365507" y="4551544"/>
            <a:ext cx="2206946" cy="1027134"/>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Needed for validation of publication</a:t>
            </a:r>
          </a:p>
        </p:txBody>
      </p:sp>
      <p:sp>
        <p:nvSpPr>
          <p:cNvPr id="55" name="Rounded Rectangle 54">
            <a:extLst>
              <a:ext uri="{FF2B5EF4-FFF2-40B4-BE49-F238E27FC236}">
                <a16:creationId xmlns:a16="http://schemas.microsoft.com/office/drawing/2014/main" id="{26C14C8B-ACCE-5349-919B-8BB309891D02}"/>
              </a:ext>
            </a:extLst>
          </p:cNvPr>
          <p:cNvSpPr/>
          <p:nvPr/>
        </p:nvSpPr>
        <p:spPr>
          <a:xfrm>
            <a:off x="7080679" y="4537668"/>
            <a:ext cx="2206946" cy="1027134"/>
          </a:xfrm>
          <a:prstGeom prst="roundRect">
            <a:avLst/>
          </a:prstGeom>
          <a:solidFill>
            <a:schemeClr val="accent4">
              <a:lumMod val="40000"/>
              <a:lumOff val="6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All preliminary data &amp; documentation</a:t>
            </a:r>
          </a:p>
        </p:txBody>
      </p:sp>
      <p:sp>
        <p:nvSpPr>
          <p:cNvPr id="60" name="Titel 1">
            <a:extLst>
              <a:ext uri="{FF2B5EF4-FFF2-40B4-BE49-F238E27FC236}">
                <a16:creationId xmlns:a16="http://schemas.microsoft.com/office/drawing/2014/main" id="{94530C5F-DF02-5046-AD86-72384E1C1555}"/>
              </a:ext>
            </a:extLst>
          </p:cNvPr>
          <p:cNvSpPr txBox="1">
            <a:spLocks/>
          </p:cNvSpPr>
          <p:nvPr/>
        </p:nvSpPr>
        <p:spPr>
          <a:xfrm>
            <a:off x="611400" y="197810"/>
            <a:ext cx="725476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Research Data Management</a:t>
            </a:r>
          </a:p>
          <a:p>
            <a:pPr lvl="0"/>
            <a:r>
              <a:rPr lang="en-US" sz="2400" b="1" dirty="0">
                <a:solidFill>
                  <a:schemeClr val="accent2">
                    <a:lumMod val="50000"/>
                  </a:schemeClr>
                </a:solidFill>
              </a:rPr>
              <a:t>External Requirements</a:t>
            </a:r>
          </a:p>
        </p:txBody>
      </p:sp>
    </p:spTree>
    <p:extLst>
      <p:ext uri="{BB962C8B-B14F-4D97-AF65-F5344CB8AC3E}">
        <p14:creationId xmlns:p14="http://schemas.microsoft.com/office/powerpoint/2010/main" val="2070802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F3DB11-86BB-104C-B40B-171869ED0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12" name="Titel 1">
            <a:extLst>
              <a:ext uri="{FF2B5EF4-FFF2-40B4-BE49-F238E27FC236}">
                <a16:creationId xmlns:a16="http://schemas.microsoft.com/office/drawing/2014/main" id="{383DD210-32A1-ED45-A2C9-9B90AB548340}"/>
              </a:ext>
            </a:extLst>
          </p:cNvPr>
          <p:cNvSpPr txBox="1">
            <a:spLocks/>
          </p:cNvSpPr>
          <p:nvPr/>
        </p:nvSpPr>
        <p:spPr>
          <a:xfrm>
            <a:off x="611400" y="432593"/>
            <a:ext cx="1078547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u="sng" dirty="0">
                <a:solidFill>
                  <a:schemeClr val="accent2">
                    <a:lumMod val="50000"/>
                  </a:schemeClr>
                </a:solidFill>
              </a:rPr>
              <a:t>Good</a:t>
            </a:r>
            <a:r>
              <a:rPr lang="en-US" sz="4600" b="1" dirty="0">
                <a:solidFill>
                  <a:schemeClr val="accent2">
                    <a:lumMod val="50000"/>
                  </a:schemeClr>
                </a:solidFill>
              </a:rPr>
              <a:t> Research Data Management (RDM)</a:t>
            </a:r>
          </a:p>
        </p:txBody>
      </p:sp>
      <p:sp>
        <p:nvSpPr>
          <p:cNvPr id="13" name="Rectangle 12">
            <a:extLst>
              <a:ext uri="{FF2B5EF4-FFF2-40B4-BE49-F238E27FC236}">
                <a16:creationId xmlns:a16="http://schemas.microsoft.com/office/drawing/2014/main" id="{B65FDB96-98F4-F249-9A0C-6638B2170255}"/>
              </a:ext>
            </a:extLst>
          </p:cNvPr>
          <p:cNvSpPr/>
          <p:nvPr/>
        </p:nvSpPr>
        <p:spPr>
          <a:xfrm>
            <a:off x="870788" y="2498074"/>
            <a:ext cx="11230418" cy="3410164"/>
          </a:xfrm>
          <a:prstGeom prst="rect">
            <a:avLst/>
          </a:prstGeom>
        </p:spPr>
        <p:txBody>
          <a:bodyPr wrap="square">
            <a:spAutoFit/>
          </a:bodyPr>
          <a:lstStyle/>
          <a:p>
            <a:pPr marL="685800" lvl="1" indent="-228600">
              <a:lnSpc>
                <a:spcPct val="90000"/>
              </a:lnSpc>
              <a:spcBef>
                <a:spcPts val="1000"/>
              </a:spcBef>
              <a:buFont typeface="Arial" panose="020B0604020202020204" pitchFamily="34" charset="0"/>
              <a:buChar char="•"/>
            </a:pPr>
            <a:r>
              <a:rPr lang="en-US" sz="2800" dirty="0"/>
              <a:t>Ensures the </a:t>
            </a:r>
            <a:r>
              <a:rPr lang="en-US" sz="2800" b="1" dirty="0"/>
              <a:t>integrity</a:t>
            </a:r>
            <a:r>
              <a:rPr lang="en-US" sz="2800" dirty="0"/>
              <a:t> of research.</a:t>
            </a:r>
          </a:p>
          <a:p>
            <a:pPr lvl="1">
              <a:lnSpc>
                <a:spcPct val="90000"/>
              </a:lnSpc>
              <a:spcBef>
                <a:spcPts val="1000"/>
              </a:spcBef>
            </a:pPr>
            <a:r>
              <a:rPr lang="en-US" sz="1600" dirty="0"/>
              <a:t>	Allows others to validate and replicate findings.</a:t>
            </a:r>
          </a:p>
          <a:p>
            <a:pPr marL="685800" lvl="1" indent="-228600">
              <a:lnSpc>
                <a:spcPct val="90000"/>
              </a:lnSpc>
              <a:spcBef>
                <a:spcPts val="1000"/>
              </a:spcBef>
              <a:buFont typeface="Arial" panose="020B0604020202020204" pitchFamily="34" charset="0"/>
              <a:buChar char="•"/>
            </a:pPr>
            <a:r>
              <a:rPr lang="en-US" sz="2800" dirty="0"/>
              <a:t>Helps to meet </a:t>
            </a:r>
            <a:r>
              <a:rPr lang="en-US" sz="2800" b="1" dirty="0"/>
              <a:t>funders</a:t>
            </a:r>
            <a:r>
              <a:rPr lang="en-US" sz="2800" dirty="0"/>
              <a:t> as well as </a:t>
            </a:r>
            <a:r>
              <a:rPr lang="en-US" sz="2800" b="1" dirty="0"/>
              <a:t>privacy and security </a:t>
            </a:r>
            <a:r>
              <a:rPr lang="en-US" sz="2800" dirty="0"/>
              <a:t>requirements.</a:t>
            </a:r>
          </a:p>
          <a:p>
            <a:pPr marL="685800" lvl="1" indent="-228600">
              <a:lnSpc>
                <a:spcPct val="90000"/>
              </a:lnSpc>
              <a:spcBef>
                <a:spcPts val="1000"/>
              </a:spcBef>
              <a:buFont typeface="Arial" panose="020B0604020202020204" pitchFamily="34" charset="0"/>
              <a:buChar char="•"/>
            </a:pPr>
            <a:r>
              <a:rPr lang="en-US" sz="2800" dirty="0"/>
              <a:t>Supports</a:t>
            </a:r>
            <a:r>
              <a:rPr lang="en-US" sz="2800" b="1" dirty="0"/>
              <a:t> future use.</a:t>
            </a:r>
            <a:endParaRPr lang="en-US" sz="2800" dirty="0"/>
          </a:p>
          <a:p>
            <a:pPr marL="685800" lvl="1" indent="-228600">
              <a:lnSpc>
                <a:spcPct val="90000"/>
              </a:lnSpc>
              <a:spcBef>
                <a:spcPts val="1000"/>
              </a:spcBef>
              <a:buFont typeface="Arial" panose="020B0604020202020204" pitchFamily="34" charset="0"/>
              <a:buChar char="•"/>
            </a:pPr>
            <a:r>
              <a:rPr lang="en-US" sz="2800" dirty="0"/>
              <a:t>Increases the</a:t>
            </a:r>
            <a:r>
              <a:rPr lang="en-US" sz="2800" b="1" dirty="0"/>
              <a:t> impact </a:t>
            </a:r>
            <a:r>
              <a:rPr lang="en-US" sz="2800" dirty="0"/>
              <a:t>of</a:t>
            </a:r>
            <a:r>
              <a:rPr lang="en-US" sz="2800" b="1" dirty="0"/>
              <a:t> </a:t>
            </a:r>
            <a:r>
              <a:rPr lang="en-US" sz="2800" dirty="0"/>
              <a:t>research.</a:t>
            </a:r>
          </a:p>
          <a:p>
            <a:pPr marL="685800" lvl="1" indent="-228600">
              <a:lnSpc>
                <a:spcPct val="90000"/>
              </a:lnSpc>
              <a:spcBef>
                <a:spcPts val="1000"/>
              </a:spcBef>
              <a:buFont typeface="Arial" panose="020B0604020202020204" pitchFamily="34" charset="0"/>
              <a:buChar char="•"/>
            </a:pPr>
            <a:r>
              <a:rPr lang="en-US" sz="2800" dirty="0"/>
              <a:t>Prevents</a:t>
            </a:r>
            <a:r>
              <a:rPr lang="en-US" sz="2800" b="1" dirty="0"/>
              <a:t> errors </a:t>
            </a:r>
            <a:r>
              <a:rPr lang="en-US" sz="2800" dirty="0"/>
              <a:t>&amp; increases</a:t>
            </a:r>
            <a:r>
              <a:rPr lang="en-US" sz="2800" b="1" dirty="0"/>
              <a:t> the quality </a:t>
            </a:r>
            <a:r>
              <a:rPr lang="en-US" sz="2800" dirty="0"/>
              <a:t>of analyses.</a:t>
            </a:r>
          </a:p>
          <a:p>
            <a:pPr marL="685800" lvl="1" indent="-228600">
              <a:lnSpc>
                <a:spcPct val="90000"/>
              </a:lnSpc>
              <a:spcBef>
                <a:spcPts val="1000"/>
              </a:spcBef>
              <a:buFont typeface="Arial" panose="020B0604020202020204" pitchFamily="34" charset="0"/>
              <a:buChar char="•"/>
            </a:pPr>
            <a:r>
              <a:rPr lang="en-US" sz="2800" dirty="0"/>
              <a:t>Saves</a:t>
            </a:r>
            <a:r>
              <a:rPr lang="en-US" sz="2800" b="1" dirty="0"/>
              <a:t> time </a:t>
            </a:r>
            <a:r>
              <a:rPr lang="en-US" sz="2800" dirty="0"/>
              <a:t>&amp;</a:t>
            </a:r>
            <a:r>
              <a:rPr lang="en-US" sz="2800" b="1" dirty="0"/>
              <a:t> resources </a:t>
            </a:r>
            <a:r>
              <a:rPr lang="en-US" sz="2800" dirty="0"/>
              <a:t>in the long run.</a:t>
            </a:r>
          </a:p>
        </p:txBody>
      </p:sp>
    </p:spTree>
    <p:extLst>
      <p:ext uri="{BB962C8B-B14F-4D97-AF65-F5344CB8AC3E}">
        <p14:creationId xmlns:p14="http://schemas.microsoft.com/office/powerpoint/2010/main" val="78397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3E98B08-F9C9-3C40-8B98-EF2630F0ED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5" name="Title 1">
            <a:extLst>
              <a:ext uri="{FF2B5EF4-FFF2-40B4-BE49-F238E27FC236}">
                <a16:creationId xmlns:a16="http://schemas.microsoft.com/office/drawing/2014/main" id="{9A8BDF48-D5A5-D84A-8F27-0CA440CC9980}"/>
              </a:ext>
            </a:extLst>
          </p:cNvPr>
          <p:cNvSpPr txBox="1">
            <a:spLocks/>
          </p:cNvSpPr>
          <p:nvPr/>
        </p:nvSpPr>
        <p:spPr>
          <a:xfrm>
            <a:off x="711200" y="395289"/>
            <a:ext cx="10144760" cy="854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Management Plan (DMP)</a:t>
            </a:r>
          </a:p>
          <a:p>
            <a:r>
              <a:rPr lang="en-US" sz="2400" b="1" dirty="0">
                <a:solidFill>
                  <a:schemeClr val="accent2">
                    <a:lumMod val="50000"/>
                  </a:schemeClr>
                </a:solidFill>
              </a:rPr>
              <a:t>What does it cover?</a:t>
            </a:r>
            <a:endParaRPr lang="nl-NL" sz="2400" b="1" dirty="0">
              <a:solidFill>
                <a:schemeClr val="accent2">
                  <a:lumMod val="50000"/>
                </a:schemeClr>
              </a:solidFill>
            </a:endParaRPr>
          </a:p>
        </p:txBody>
      </p:sp>
      <p:pic>
        <p:nvPicPr>
          <p:cNvPr id="20" name="Picture 19">
            <a:extLst>
              <a:ext uri="{FF2B5EF4-FFF2-40B4-BE49-F238E27FC236}">
                <a16:creationId xmlns:a16="http://schemas.microsoft.com/office/drawing/2014/main" id="{B617334A-3FED-1B42-B19C-C2A68F757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1496" y="1784031"/>
            <a:ext cx="5186325" cy="4891864"/>
          </a:xfrm>
          <a:prstGeom prst="rect">
            <a:avLst/>
          </a:prstGeom>
        </p:spPr>
      </p:pic>
      <p:sp>
        <p:nvSpPr>
          <p:cNvPr id="21" name="Tekstvak 23">
            <a:extLst>
              <a:ext uri="{FF2B5EF4-FFF2-40B4-BE49-F238E27FC236}">
                <a16:creationId xmlns:a16="http://schemas.microsoft.com/office/drawing/2014/main" id="{4C458F88-5358-7C47-9012-C1DB840693A3}"/>
              </a:ext>
            </a:extLst>
          </p:cNvPr>
          <p:cNvSpPr txBox="1"/>
          <p:nvPr/>
        </p:nvSpPr>
        <p:spPr>
          <a:xfrm>
            <a:off x="3133553" y="6153791"/>
            <a:ext cx="1107996" cy="369332"/>
          </a:xfrm>
          <a:prstGeom prst="rect">
            <a:avLst/>
          </a:prstGeom>
          <a:noFill/>
        </p:spPr>
        <p:txBody>
          <a:bodyPr wrap="square" rtlCol="0">
            <a:spAutoFit/>
          </a:bodyPr>
          <a:lstStyle/>
          <a:p>
            <a:r>
              <a:rPr lang="nl-NL" dirty="0"/>
              <a:t>GDPR 	</a:t>
            </a:r>
          </a:p>
        </p:txBody>
      </p:sp>
      <p:sp>
        <p:nvSpPr>
          <p:cNvPr id="22" name="Tekstvak 36">
            <a:extLst>
              <a:ext uri="{FF2B5EF4-FFF2-40B4-BE49-F238E27FC236}">
                <a16:creationId xmlns:a16="http://schemas.microsoft.com/office/drawing/2014/main" id="{916162D6-9232-BC44-83B5-FA3A6A8806AD}"/>
              </a:ext>
            </a:extLst>
          </p:cNvPr>
          <p:cNvSpPr txBox="1"/>
          <p:nvPr/>
        </p:nvSpPr>
        <p:spPr>
          <a:xfrm>
            <a:off x="423340" y="6497323"/>
            <a:ext cx="6198960" cy="400110"/>
          </a:xfrm>
          <a:prstGeom prst="rect">
            <a:avLst/>
          </a:prstGeom>
          <a:noFill/>
        </p:spPr>
        <p:txBody>
          <a:bodyPr wrap="square" rtlCol="0">
            <a:spAutoFit/>
          </a:bodyPr>
          <a:lstStyle/>
          <a:p>
            <a:r>
              <a:rPr lang="nl-NL" dirty="0" err="1"/>
              <a:t>Encryption</a:t>
            </a:r>
            <a:r>
              <a:rPr lang="nl-NL" dirty="0"/>
              <a:t>,</a:t>
            </a:r>
            <a:r>
              <a:rPr lang="nl-NL" sz="2000" dirty="0"/>
              <a:t> </a:t>
            </a:r>
            <a:r>
              <a:rPr lang="en-US" dirty="0"/>
              <a:t>pseudonymization &amp; anonymization</a:t>
            </a:r>
            <a:r>
              <a:rPr lang="nl-NL" dirty="0"/>
              <a:t>	</a:t>
            </a:r>
          </a:p>
        </p:txBody>
      </p:sp>
      <p:sp>
        <p:nvSpPr>
          <p:cNvPr id="23" name="Tekstvak 37">
            <a:extLst>
              <a:ext uri="{FF2B5EF4-FFF2-40B4-BE49-F238E27FC236}">
                <a16:creationId xmlns:a16="http://schemas.microsoft.com/office/drawing/2014/main" id="{79978248-F628-4144-9D0D-D0BC9650659D}"/>
              </a:ext>
            </a:extLst>
          </p:cNvPr>
          <p:cNvSpPr txBox="1"/>
          <p:nvPr/>
        </p:nvSpPr>
        <p:spPr>
          <a:xfrm>
            <a:off x="2735608" y="2179219"/>
            <a:ext cx="1233557" cy="369332"/>
          </a:xfrm>
          <a:prstGeom prst="rect">
            <a:avLst/>
          </a:prstGeom>
          <a:noFill/>
        </p:spPr>
        <p:txBody>
          <a:bodyPr wrap="square" rtlCol="0">
            <a:spAutoFit/>
          </a:bodyPr>
          <a:lstStyle/>
          <a:p>
            <a:r>
              <a:rPr lang="nl-NL" dirty="0"/>
              <a:t>FAIR data </a:t>
            </a:r>
          </a:p>
        </p:txBody>
      </p:sp>
      <p:sp>
        <p:nvSpPr>
          <p:cNvPr id="24" name="Tekstvak 38">
            <a:extLst>
              <a:ext uri="{FF2B5EF4-FFF2-40B4-BE49-F238E27FC236}">
                <a16:creationId xmlns:a16="http://schemas.microsoft.com/office/drawing/2014/main" id="{786A9841-28C3-9344-ADC1-51A6BA998CE8}"/>
              </a:ext>
            </a:extLst>
          </p:cNvPr>
          <p:cNvSpPr txBox="1"/>
          <p:nvPr/>
        </p:nvSpPr>
        <p:spPr>
          <a:xfrm>
            <a:off x="2084869" y="1788232"/>
            <a:ext cx="2567954" cy="369332"/>
          </a:xfrm>
          <a:prstGeom prst="rect">
            <a:avLst/>
          </a:prstGeom>
          <a:noFill/>
        </p:spPr>
        <p:txBody>
          <a:bodyPr wrap="square" rtlCol="0">
            <a:spAutoFit/>
          </a:bodyPr>
          <a:lstStyle/>
          <a:p>
            <a:r>
              <a:rPr lang="nl-NL" dirty="0"/>
              <a:t>Making data </a:t>
            </a:r>
            <a:r>
              <a:rPr lang="nl-NL" dirty="0" err="1"/>
              <a:t>available</a:t>
            </a:r>
            <a:endParaRPr lang="nl-NL" dirty="0"/>
          </a:p>
        </p:txBody>
      </p:sp>
      <p:sp>
        <p:nvSpPr>
          <p:cNvPr id="25" name="Tekstvak 39">
            <a:extLst>
              <a:ext uri="{FF2B5EF4-FFF2-40B4-BE49-F238E27FC236}">
                <a16:creationId xmlns:a16="http://schemas.microsoft.com/office/drawing/2014/main" id="{E7053FD7-C19C-7A40-BDD1-8869132D8ACC}"/>
              </a:ext>
            </a:extLst>
          </p:cNvPr>
          <p:cNvSpPr txBox="1"/>
          <p:nvPr/>
        </p:nvSpPr>
        <p:spPr>
          <a:xfrm>
            <a:off x="2405599" y="2493078"/>
            <a:ext cx="1801378" cy="369332"/>
          </a:xfrm>
          <a:prstGeom prst="rect">
            <a:avLst/>
          </a:prstGeom>
          <a:noFill/>
        </p:spPr>
        <p:txBody>
          <a:bodyPr wrap="square" rtlCol="0">
            <a:spAutoFit/>
          </a:bodyPr>
          <a:lstStyle/>
          <a:p>
            <a:r>
              <a:rPr lang="nl-NL" dirty="0" err="1"/>
              <a:t>Licences</a:t>
            </a:r>
            <a:endParaRPr lang="nl-NL" dirty="0"/>
          </a:p>
        </p:txBody>
      </p:sp>
      <p:sp>
        <p:nvSpPr>
          <p:cNvPr id="27" name="Tekstvak 42">
            <a:extLst>
              <a:ext uri="{FF2B5EF4-FFF2-40B4-BE49-F238E27FC236}">
                <a16:creationId xmlns:a16="http://schemas.microsoft.com/office/drawing/2014/main" id="{6FDCF167-F9C0-FA43-BD25-1024A4855557}"/>
              </a:ext>
            </a:extLst>
          </p:cNvPr>
          <p:cNvSpPr txBox="1"/>
          <p:nvPr/>
        </p:nvSpPr>
        <p:spPr>
          <a:xfrm>
            <a:off x="8183784" y="4768369"/>
            <a:ext cx="2031325" cy="369332"/>
          </a:xfrm>
          <a:prstGeom prst="rect">
            <a:avLst/>
          </a:prstGeom>
          <a:noFill/>
        </p:spPr>
        <p:txBody>
          <a:bodyPr wrap="square" rtlCol="0">
            <a:spAutoFit/>
          </a:bodyPr>
          <a:lstStyle/>
          <a:p>
            <a:r>
              <a:rPr lang="nl-NL" dirty="0"/>
              <a:t>Version control	</a:t>
            </a:r>
          </a:p>
        </p:txBody>
      </p:sp>
      <p:sp>
        <p:nvSpPr>
          <p:cNvPr id="28" name="Tekstvak 44">
            <a:extLst>
              <a:ext uri="{FF2B5EF4-FFF2-40B4-BE49-F238E27FC236}">
                <a16:creationId xmlns:a16="http://schemas.microsoft.com/office/drawing/2014/main" id="{11D89392-D7AD-A14C-82B3-720B9E8C0F57}"/>
              </a:ext>
            </a:extLst>
          </p:cNvPr>
          <p:cNvSpPr txBox="1"/>
          <p:nvPr/>
        </p:nvSpPr>
        <p:spPr>
          <a:xfrm>
            <a:off x="7628024" y="5660232"/>
            <a:ext cx="2466507" cy="369332"/>
          </a:xfrm>
          <a:prstGeom prst="rect">
            <a:avLst/>
          </a:prstGeom>
          <a:noFill/>
        </p:spPr>
        <p:txBody>
          <a:bodyPr wrap="square" rtlCol="0">
            <a:spAutoFit/>
          </a:bodyPr>
          <a:lstStyle/>
          <a:p>
            <a:r>
              <a:rPr lang="nl-NL" dirty="0"/>
              <a:t>Storage </a:t>
            </a:r>
            <a:r>
              <a:rPr lang="nl-NL" dirty="0" err="1"/>
              <a:t>solutions</a:t>
            </a:r>
            <a:r>
              <a:rPr lang="nl-NL" dirty="0"/>
              <a:t>	</a:t>
            </a:r>
          </a:p>
        </p:txBody>
      </p:sp>
      <p:sp>
        <p:nvSpPr>
          <p:cNvPr id="29" name="Tekstvak 45">
            <a:extLst>
              <a:ext uri="{FF2B5EF4-FFF2-40B4-BE49-F238E27FC236}">
                <a16:creationId xmlns:a16="http://schemas.microsoft.com/office/drawing/2014/main" id="{FCB9BDCB-2CAB-2748-B8AB-E51F7060A803}"/>
              </a:ext>
            </a:extLst>
          </p:cNvPr>
          <p:cNvSpPr txBox="1"/>
          <p:nvPr/>
        </p:nvSpPr>
        <p:spPr>
          <a:xfrm>
            <a:off x="7289768" y="6080237"/>
            <a:ext cx="1107996" cy="369332"/>
          </a:xfrm>
          <a:prstGeom prst="rect">
            <a:avLst/>
          </a:prstGeom>
          <a:noFill/>
        </p:spPr>
        <p:txBody>
          <a:bodyPr wrap="square" rtlCol="0">
            <a:spAutoFit/>
          </a:bodyPr>
          <a:lstStyle/>
          <a:p>
            <a:r>
              <a:rPr lang="nl-NL" dirty="0" err="1"/>
              <a:t>Backups</a:t>
            </a:r>
            <a:r>
              <a:rPr lang="nl-NL" dirty="0"/>
              <a:t>	</a:t>
            </a:r>
          </a:p>
        </p:txBody>
      </p:sp>
      <p:sp>
        <p:nvSpPr>
          <p:cNvPr id="30" name="Tekstvak 43">
            <a:extLst>
              <a:ext uri="{FF2B5EF4-FFF2-40B4-BE49-F238E27FC236}">
                <a16:creationId xmlns:a16="http://schemas.microsoft.com/office/drawing/2014/main" id="{0CE3D4E8-D4E0-3449-9EE5-59D77BFA9ABA}"/>
              </a:ext>
            </a:extLst>
          </p:cNvPr>
          <p:cNvSpPr txBox="1"/>
          <p:nvPr/>
        </p:nvSpPr>
        <p:spPr>
          <a:xfrm>
            <a:off x="1398735" y="3866981"/>
            <a:ext cx="1801378" cy="369332"/>
          </a:xfrm>
          <a:prstGeom prst="rect">
            <a:avLst/>
          </a:prstGeom>
          <a:noFill/>
        </p:spPr>
        <p:txBody>
          <a:bodyPr wrap="square" rtlCol="0">
            <a:spAutoFit/>
          </a:bodyPr>
          <a:lstStyle/>
          <a:p>
            <a:r>
              <a:rPr lang="nl-NL" dirty="0"/>
              <a:t>Data package</a:t>
            </a:r>
          </a:p>
        </p:txBody>
      </p:sp>
      <p:sp>
        <p:nvSpPr>
          <p:cNvPr id="31" name="Tekstvak 46">
            <a:extLst>
              <a:ext uri="{FF2B5EF4-FFF2-40B4-BE49-F238E27FC236}">
                <a16:creationId xmlns:a16="http://schemas.microsoft.com/office/drawing/2014/main" id="{0279CCED-4E26-6F4A-95DC-DD48B5D5161E}"/>
              </a:ext>
            </a:extLst>
          </p:cNvPr>
          <p:cNvSpPr txBox="1"/>
          <p:nvPr/>
        </p:nvSpPr>
        <p:spPr>
          <a:xfrm>
            <a:off x="1014208" y="4307326"/>
            <a:ext cx="2302724" cy="369332"/>
          </a:xfrm>
          <a:prstGeom prst="rect">
            <a:avLst/>
          </a:prstGeom>
          <a:noFill/>
        </p:spPr>
        <p:txBody>
          <a:bodyPr wrap="square" rtlCol="0">
            <a:spAutoFit/>
          </a:bodyPr>
          <a:lstStyle/>
          <a:p>
            <a:r>
              <a:rPr lang="en-US" dirty="0"/>
              <a:t>Data loss prevention</a:t>
            </a:r>
            <a:endParaRPr lang="nl-NL" dirty="0"/>
          </a:p>
        </p:txBody>
      </p:sp>
      <p:sp>
        <p:nvSpPr>
          <p:cNvPr id="32" name="Rechthoek 8">
            <a:extLst>
              <a:ext uri="{FF2B5EF4-FFF2-40B4-BE49-F238E27FC236}">
                <a16:creationId xmlns:a16="http://schemas.microsoft.com/office/drawing/2014/main" id="{21009C23-490D-2D42-B0E1-A5C0D80B0E05}"/>
              </a:ext>
            </a:extLst>
          </p:cNvPr>
          <p:cNvSpPr/>
          <p:nvPr/>
        </p:nvSpPr>
        <p:spPr>
          <a:xfrm>
            <a:off x="6940444" y="1906266"/>
            <a:ext cx="2338397" cy="369332"/>
          </a:xfrm>
          <a:prstGeom prst="rect">
            <a:avLst/>
          </a:prstGeom>
        </p:spPr>
        <p:txBody>
          <a:bodyPr wrap="square">
            <a:spAutoFit/>
          </a:bodyPr>
          <a:lstStyle/>
          <a:p>
            <a:r>
              <a:rPr lang="nl-NL" dirty="0">
                <a:latin typeface="Calibri" panose="020F0502020204030204" pitchFamily="34" charset="0"/>
              </a:rPr>
              <a:t>Data formats/type/</a:t>
            </a:r>
            <a:r>
              <a:rPr lang="nl-NL" dirty="0" err="1">
                <a:latin typeface="Calibri" panose="020F0502020204030204" pitchFamily="34" charset="0"/>
              </a:rPr>
              <a:t>size</a:t>
            </a:r>
            <a:endParaRPr lang="nl-NL" dirty="0"/>
          </a:p>
        </p:txBody>
      </p:sp>
      <p:sp>
        <p:nvSpPr>
          <p:cNvPr id="33" name="Tekstvak 43">
            <a:extLst>
              <a:ext uri="{FF2B5EF4-FFF2-40B4-BE49-F238E27FC236}">
                <a16:creationId xmlns:a16="http://schemas.microsoft.com/office/drawing/2014/main" id="{B83B7D86-1960-C842-91E5-546301408858}"/>
              </a:ext>
            </a:extLst>
          </p:cNvPr>
          <p:cNvSpPr txBox="1"/>
          <p:nvPr/>
        </p:nvSpPr>
        <p:spPr>
          <a:xfrm>
            <a:off x="1721442" y="3423039"/>
            <a:ext cx="1801378" cy="369332"/>
          </a:xfrm>
          <a:prstGeom prst="rect">
            <a:avLst/>
          </a:prstGeom>
          <a:noFill/>
        </p:spPr>
        <p:txBody>
          <a:bodyPr wrap="square" rtlCol="0">
            <a:spAutoFit/>
          </a:bodyPr>
          <a:lstStyle/>
          <a:p>
            <a:r>
              <a:rPr lang="en-US" dirty="0"/>
              <a:t>Repositories</a:t>
            </a:r>
            <a:endParaRPr lang="nl-NL" dirty="0"/>
          </a:p>
        </p:txBody>
      </p:sp>
      <p:sp>
        <p:nvSpPr>
          <p:cNvPr id="34" name="Tekstvak 26">
            <a:extLst>
              <a:ext uri="{FF2B5EF4-FFF2-40B4-BE49-F238E27FC236}">
                <a16:creationId xmlns:a16="http://schemas.microsoft.com/office/drawing/2014/main" id="{EF53DD2E-4427-9140-A5EF-15A40664B296}"/>
              </a:ext>
            </a:extLst>
          </p:cNvPr>
          <p:cNvSpPr txBox="1"/>
          <p:nvPr/>
        </p:nvSpPr>
        <p:spPr>
          <a:xfrm>
            <a:off x="7966116" y="3167842"/>
            <a:ext cx="1938608" cy="369332"/>
          </a:xfrm>
          <a:prstGeom prst="rect">
            <a:avLst/>
          </a:prstGeom>
          <a:noFill/>
        </p:spPr>
        <p:txBody>
          <a:bodyPr wrap="square" rtlCol="0">
            <a:spAutoFit/>
          </a:bodyPr>
          <a:lstStyle/>
          <a:p>
            <a:r>
              <a:rPr lang="nl-NL" dirty="0"/>
              <a:t>Folder </a:t>
            </a:r>
            <a:r>
              <a:rPr lang="nl-NL" dirty="0" err="1"/>
              <a:t>structure</a:t>
            </a:r>
            <a:endParaRPr lang="nl-NL" dirty="0"/>
          </a:p>
        </p:txBody>
      </p:sp>
      <p:sp>
        <p:nvSpPr>
          <p:cNvPr id="35" name="Tekstvak 26">
            <a:extLst>
              <a:ext uri="{FF2B5EF4-FFF2-40B4-BE49-F238E27FC236}">
                <a16:creationId xmlns:a16="http://schemas.microsoft.com/office/drawing/2014/main" id="{56DA71C0-A4E4-7C43-B549-BDF54731158C}"/>
              </a:ext>
            </a:extLst>
          </p:cNvPr>
          <p:cNvSpPr txBox="1"/>
          <p:nvPr/>
        </p:nvSpPr>
        <p:spPr>
          <a:xfrm>
            <a:off x="8124039" y="3590719"/>
            <a:ext cx="2743367" cy="369332"/>
          </a:xfrm>
          <a:prstGeom prst="rect">
            <a:avLst/>
          </a:prstGeom>
          <a:noFill/>
        </p:spPr>
        <p:txBody>
          <a:bodyPr wrap="square" rtlCol="0">
            <a:spAutoFit/>
          </a:bodyPr>
          <a:lstStyle/>
          <a:p>
            <a:r>
              <a:rPr lang="nl-NL" dirty="0"/>
              <a:t>File </a:t>
            </a:r>
            <a:r>
              <a:rPr lang="nl-NL" dirty="0" err="1"/>
              <a:t>naming</a:t>
            </a:r>
            <a:r>
              <a:rPr lang="nl-NL" dirty="0"/>
              <a:t> </a:t>
            </a:r>
            <a:r>
              <a:rPr lang="nl-NL" dirty="0" err="1"/>
              <a:t>convensions</a:t>
            </a:r>
            <a:endParaRPr lang="nl-NL" dirty="0"/>
          </a:p>
        </p:txBody>
      </p:sp>
      <p:sp>
        <p:nvSpPr>
          <p:cNvPr id="36" name="Tekstvak 26">
            <a:extLst>
              <a:ext uri="{FF2B5EF4-FFF2-40B4-BE49-F238E27FC236}">
                <a16:creationId xmlns:a16="http://schemas.microsoft.com/office/drawing/2014/main" id="{FA2A8620-89CD-C148-99D9-AC8BD422086E}"/>
              </a:ext>
            </a:extLst>
          </p:cNvPr>
          <p:cNvSpPr txBox="1"/>
          <p:nvPr/>
        </p:nvSpPr>
        <p:spPr>
          <a:xfrm>
            <a:off x="8220673" y="3963846"/>
            <a:ext cx="2880326" cy="646331"/>
          </a:xfrm>
          <a:prstGeom prst="rect">
            <a:avLst/>
          </a:prstGeom>
          <a:noFill/>
        </p:spPr>
        <p:txBody>
          <a:bodyPr wrap="square" rtlCol="0">
            <a:spAutoFit/>
          </a:bodyPr>
          <a:lstStyle/>
          <a:p>
            <a:r>
              <a:rPr lang="nl-NL" dirty="0"/>
              <a:t>Metadata </a:t>
            </a:r>
            <a:r>
              <a:rPr lang="nl-NL" dirty="0" err="1"/>
              <a:t>and</a:t>
            </a:r>
            <a:r>
              <a:rPr lang="nl-NL" dirty="0"/>
              <a:t> </a:t>
            </a:r>
            <a:r>
              <a:rPr lang="nl-NL" dirty="0" err="1"/>
              <a:t>documentation</a:t>
            </a:r>
            <a:endParaRPr lang="nl-NL" dirty="0"/>
          </a:p>
        </p:txBody>
      </p:sp>
      <p:sp>
        <p:nvSpPr>
          <p:cNvPr id="37" name="Tekstvak 26">
            <a:extLst>
              <a:ext uri="{FF2B5EF4-FFF2-40B4-BE49-F238E27FC236}">
                <a16:creationId xmlns:a16="http://schemas.microsoft.com/office/drawing/2014/main" id="{3BAC7B43-FE86-6D48-B2E8-7F694B26D8DB}"/>
              </a:ext>
            </a:extLst>
          </p:cNvPr>
          <p:cNvSpPr txBox="1"/>
          <p:nvPr/>
        </p:nvSpPr>
        <p:spPr>
          <a:xfrm>
            <a:off x="7517784" y="2333864"/>
            <a:ext cx="1938608" cy="369332"/>
          </a:xfrm>
          <a:prstGeom prst="rect">
            <a:avLst/>
          </a:prstGeom>
          <a:noFill/>
        </p:spPr>
        <p:txBody>
          <a:bodyPr wrap="square" rtlCol="0">
            <a:spAutoFit/>
          </a:bodyPr>
          <a:lstStyle/>
          <a:p>
            <a:r>
              <a:rPr lang="nl-NL" dirty="0"/>
              <a:t>Using existing data</a:t>
            </a:r>
          </a:p>
        </p:txBody>
      </p:sp>
      <p:sp>
        <p:nvSpPr>
          <p:cNvPr id="39" name="Tekstvak 36">
            <a:extLst>
              <a:ext uri="{FF2B5EF4-FFF2-40B4-BE49-F238E27FC236}">
                <a16:creationId xmlns:a16="http://schemas.microsoft.com/office/drawing/2014/main" id="{9B695E89-A504-2349-9FC2-C12BA58D29E7}"/>
              </a:ext>
            </a:extLst>
          </p:cNvPr>
          <p:cNvSpPr txBox="1"/>
          <p:nvPr/>
        </p:nvSpPr>
        <p:spPr>
          <a:xfrm>
            <a:off x="2047684" y="5722042"/>
            <a:ext cx="2101740" cy="369332"/>
          </a:xfrm>
          <a:prstGeom prst="rect">
            <a:avLst/>
          </a:prstGeom>
          <a:noFill/>
        </p:spPr>
        <p:txBody>
          <a:bodyPr wrap="square" rtlCol="0">
            <a:spAutoFit/>
          </a:bodyPr>
          <a:lstStyle/>
          <a:p>
            <a:r>
              <a:rPr lang="en-GB" dirty="0"/>
              <a:t>Personal data</a:t>
            </a:r>
            <a:endParaRPr lang="nl-NL" dirty="0"/>
          </a:p>
        </p:txBody>
      </p:sp>
    </p:spTree>
    <p:extLst>
      <p:ext uri="{BB962C8B-B14F-4D97-AF65-F5344CB8AC3E}">
        <p14:creationId xmlns:p14="http://schemas.microsoft.com/office/powerpoint/2010/main" val="2156248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691B4C-BF32-BD44-B840-215D09B478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12" name="Titel 1">
            <a:extLst>
              <a:ext uri="{FF2B5EF4-FFF2-40B4-BE49-F238E27FC236}">
                <a16:creationId xmlns:a16="http://schemas.microsoft.com/office/drawing/2014/main" id="{69FF24E0-4A82-2147-B051-B4D248F9504C}"/>
              </a:ext>
            </a:extLst>
          </p:cNvPr>
          <p:cNvSpPr txBox="1">
            <a:spLocks/>
          </p:cNvSpPr>
          <p:nvPr/>
        </p:nvSpPr>
        <p:spPr>
          <a:xfrm>
            <a:off x="611400" y="197810"/>
            <a:ext cx="1127580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Research Data Management Support @UU</a:t>
            </a:r>
          </a:p>
        </p:txBody>
      </p:sp>
      <p:grpSp>
        <p:nvGrpSpPr>
          <p:cNvPr id="3" name="Group 2">
            <a:extLst>
              <a:ext uri="{FF2B5EF4-FFF2-40B4-BE49-F238E27FC236}">
                <a16:creationId xmlns:a16="http://schemas.microsoft.com/office/drawing/2014/main" id="{858C7D6B-D07E-A248-9BA9-AF81A548BA9D}"/>
              </a:ext>
            </a:extLst>
          </p:cNvPr>
          <p:cNvGrpSpPr/>
          <p:nvPr/>
        </p:nvGrpSpPr>
        <p:grpSpPr>
          <a:xfrm>
            <a:off x="2242393" y="6173557"/>
            <a:ext cx="7423529" cy="660400"/>
            <a:chOff x="1082327" y="6173557"/>
            <a:chExt cx="7423529" cy="660400"/>
          </a:xfrm>
        </p:grpSpPr>
        <p:pic>
          <p:nvPicPr>
            <p:cNvPr id="2" name="Picture 1">
              <a:extLst>
                <a:ext uri="{FF2B5EF4-FFF2-40B4-BE49-F238E27FC236}">
                  <a16:creationId xmlns:a16="http://schemas.microsoft.com/office/drawing/2014/main" id="{B633BBFF-840B-194F-9CC1-1981E98893AD}"/>
                </a:ext>
              </a:extLst>
            </p:cNvPr>
            <p:cNvPicPr>
              <a:picLocks noChangeAspect="1"/>
            </p:cNvPicPr>
            <p:nvPr/>
          </p:nvPicPr>
          <p:blipFill>
            <a:blip r:embed="rId4"/>
            <a:stretch>
              <a:fillRect/>
            </a:stretch>
          </p:blipFill>
          <p:spPr>
            <a:xfrm>
              <a:off x="3273456" y="6173557"/>
              <a:ext cx="5232400" cy="660400"/>
            </a:xfrm>
            <a:prstGeom prst="rect">
              <a:avLst/>
            </a:prstGeom>
          </p:spPr>
        </p:pic>
        <p:sp>
          <p:nvSpPr>
            <p:cNvPr id="11" name="Rectangle 10">
              <a:extLst>
                <a:ext uri="{FF2B5EF4-FFF2-40B4-BE49-F238E27FC236}">
                  <a16:creationId xmlns:a16="http://schemas.microsoft.com/office/drawing/2014/main" id="{9BCDFBD6-D679-AF4D-972A-15B1846DEF24}"/>
                </a:ext>
              </a:extLst>
            </p:cNvPr>
            <p:cNvSpPr/>
            <p:nvPr/>
          </p:nvSpPr>
          <p:spPr>
            <a:xfrm>
              <a:off x="1082327" y="6246091"/>
              <a:ext cx="2017986" cy="515332"/>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CONTACT US       &gt;</a:t>
              </a:r>
              <a:endParaRPr lang="nl-NL" b="1" dirty="0">
                <a:solidFill>
                  <a:schemeClr val="tx1"/>
                </a:solidFill>
              </a:endParaRPr>
            </a:p>
          </p:txBody>
        </p:sp>
      </p:grpSp>
      <p:sp>
        <p:nvSpPr>
          <p:cNvPr id="5" name="TextBox 4">
            <a:extLst>
              <a:ext uri="{FF2B5EF4-FFF2-40B4-BE49-F238E27FC236}">
                <a16:creationId xmlns:a16="http://schemas.microsoft.com/office/drawing/2014/main" id="{95BBC891-5BC7-854B-811A-DE075E1D6C19}"/>
              </a:ext>
            </a:extLst>
          </p:cNvPr>
          <p:cNvSpPr txBox="1"/>
          <p:nvPr/>
        </p:nvSpPr>
        <p:spPr>
          <a:xfrm>
            <a:off x="1" y="6319091"/>
            <a:ext cx="2242392" cy="369332"/>
          </a:xfrm>
          <a:prstGeom prst="rect">
            <a:avLst/>
          </a:prstGeom>
          <a:noFill/>
        </p:spPr>
        <p:txBody>
          <a:bodyPr wrap="square" rtlCol="0">
            <a:spAutoFit/>
          </a:bodyPr>
          <a:lstStyle/>
          <a:p>
            <a:r>
              <a:rPr lang="en-US" dirty="0"/>
              <a:t>One point of contact</a:t>
            </a:r>
          </a:p>
        </p:txBody>
      </p:sp>
      <p:grpSp>
        <p:nvGrpSpPr>
          <p:cNvPr id="16" name="Group 15">
            <a:extLst>
              <a:ext uri="{FF2B5EF4-FFF2-40B4-BE49-F238E27FC236}">
                <a16:creationId xmlns:a16="http://schemas.microsoft.com/office/drawing/2014/main" id="{59CA5BE3-99B2-1240-BCBA-C3A40F654B70}"/>
              </a:ext>
            </a:extLst>
          </p:cNvPr>
          <p:cNvGrpSpPr/>
          <p:nvPr/>
        </p:nvGrpSpPr>
        <p:grpSpPr>
          <a:xfrm>
            <a:off x="961882" y="1651372"/>
            <a:ext cx="10268236" cy="4409706"/>
            <a:chOff x="961882" y="1651372"/>
            <a:chExt cx="10268236" cy="4409706"/>
          </a:xfrm>
        </p:grpSpPr>
        <p:pic>
          <p:nvPicPr>
            <p:cNvPr id="14" name="Picture 13">
              <a:extLst>
                <a:ext uri="{FF2B5EF4-FFF2-40B4-BE49-F238E27FC236}">
                  <a16:creationId xmlns:a16="http://schemas.microsoft.com/office/drawing/2014/main" id="{3506C780-854E-3540-8909-A65831CCC3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351" y="1651372"/>
              <a:ext cx="10258767" cy="2622815"/>
            </a:xfrm>
            <a:prstGeom prst="rect">
              <a:avLst/>
            </a:prstGeom>
          </p:spPr>
        </p:pic>
        <p:pic>
          <p:nvPicPr>
            <p:cNvPr id="15" name="Picture 14">
              <a:extLst>
                <a:ext uri="{FF2B5EF4-FFF2-40B4-BE49-F238E27FC236}">
                  <a16:creationId xmlns:a16="http://schemas.microsoft.com/office/drawing/2014/main" id="{0466DDC6-8843-9D40-8826-F331549669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1882" y="4097777"/>
              <a:ext cx="10268236" cy="1963301"/>
            </a:xfrm>
            <a:prstGeom prst="rect">
              <a:avLst/>
            </a:prstGeom>
          </p:spPr>
        </p:pic>
      </p:grpSp>
      <p:sp>
        <p:nvSpPr>
          <p:cNvPr id="4" name="Rectangle: Rounded Corners 3">
            <a:extLst>
              <a:ext uri="{FF2B5EF4-FFF2-40B4-BE49-F238E27FC236}">
                <a16:creationId xmlns:a16="http://schemas.microsoft.com/office/drawing/2014/main" id="{A9D4150C-04E8-481B-898E-BF43514F0420}"/>
              </a:ext>
            </a:extLst>
          </p:cNvPr>
          <p:cNvSpPr/>
          <p:nvPr/>
        </p:nvSpPr>
        <p:spPr>
          <a:xfrm>
            <a:off x="447012" y="4097777"/>
            <a:ext cx="3005103" cy="2019307"/>
          </a:xfrm>
          <a:prstGeom prst="roundRect">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913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691B4C-BF32-BD44-B840-215D09B478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12" name="Titel 1">
            <a:extLst>
              <a:ext uri="{FF2B5EF4-FFF2-40B4-BE49-F238E27FC236}">
                <a16:creationId xmlns:a16="http://schemas.microsoft.com/office/drawing/2014/main" id="{69FF24E0-4A82-2147-B051-B4D248F9504C}"/>
              </a:ext>
            </a:extLst>
          </p:cNvPr>
          <p:cNvSpPr txBox="1">
            <a:spLocks/>
          </p:cNvSpPr>
          <p:nvPr/>
        </p:nvSpPr>
        <p:spPr>
          <a:xfrm>
            <a:off x="611400" y="197810"/>
            <a:ext cx="1127580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RDM Support online:</a:t>
            </a:r>
          </a:p>
        </p:txBody>
      </p:sp>
      <p:sp>
        <p:nvSpPr>
          <p:cNvPr id="4" name="Rectangle: Rounded Corners 3">
            <a:extLst>
              <a:ext uri="{FF2B5EF4-FFF2-40B4-BE49-F238E27FC236}">
                <a16:creationId xmlns:a16="http://schemas.microsoft.com/office/drawing/2014/main" id="{A9D4150C-04E8-481B-898E-BF43514F0420}"/>
              </a:ext>
            </a:extLst>
          </p:cNvPr>
          <p:cNvSpPr/>
          <p:nvPr/>
        </p:nvSpPr>
        <p:spPr>
          <a:xfrm>
            <a:off x="611400" y="4097777"/>
            <a:ext cx="2969082" cy="1963301"/>
          </a:xfrm>
          <a:prstGeom prst="roundRect">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A53EACD-5E02-4E54-8770-5F06C0A9F2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8192" y="1876791"/>
            <a:ext cx="8020050" cy="4671034"/>
          </a:xfrm>
          <a:prstGeom prst="rect">
            <a:avLst/>
          </a:prstGeom>
        </p:spPr>
      </p:pic>
      <p:sp>
        <p:nvSpPr>
          <p:cNvPr id="17" name="Rectangle: Rounded Corners 16">
            <a:extLst>
              <a:ext uri="{FF2B5EF4-FFF2-40B4-BE49-F238E27FC236}">
                <a16:creationId xmlns:a16="http://schemas.microsoft.com/office/drawing/2014/main" id="{EAAA4DB4-9746-4D54-95C7-450C8FA72D37}"/>
              </a:ext>
            </a:extLst>
          </p:cNvPr>
          <p:cNvSpPr/>
          <p:nvPr/>
        </p:nvSpPr>
        <p:spPr>
          <a:xfrm>
            <a:off x="759210" y="3904999"/>
            <a:ext cx="2457716" cy="523782"/>
          </a:xfrm>
          <a:prstGeom prst="roundRect">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E4307135-7CD9-4620-8390-09EACC0061A9}"/>
              </a:ext>
            </a:extLst>
          </p:cNvPr>
          <p:cNvSpPr/>
          <p:nvPr/>
        </p:nvSpPr>
        <p:spPr>
          <a:xfrm>
            <a:off x="759210" y="3429000"/>
            <a:ext cx="1906872" cy="458958"/>
          </a:xfrm>
          <a:prstGeom prst="roundRect">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85328CA-E1B3-4A9C-B360-9CBBE1490719}"/>
              </a:ext>
            </a:extLst>
          </p:cNvPr>
          <p:cNvSpPr/>
          <p:nvPr/>
        </p:nvSpPr>
        <p:spPr>
          <a:xfrm>
            <a:off x="3911663" y="2574531"/>
            <a:ext cx="1893235" cy="600183"/>
          </a:xfrm>
          <a:prstGeom prst="roundRect">
            <a:avLst/>
          </a:prstGeom>
          <a:noFill/>
          <a:ln w="1016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EE9CA136-F9EA-4A2A-A93A-E99137012E01}"/>
              </a:ext>
            </a:extLst>
          </p:cNvPr>
          <p:cNvCxnSpPr>
            <a:cxnSpLocks/>
          </p:cNvCxnSpPr>
          <p:nvPr/>
        </p:nvCxnSpPr>
        <p:spPr>
          <a:xfrm flipH="1">
            <a:off x="2804845" y="2874622"/>
            <a:ext cx="1053163" cy="649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278DCEA9-25A8-4C21-A692-5890FCF57F8C}"/>
              </a:ext>
            </a:extLst>
          </p:cNvPr>
          <p:cNvCxnSpPr>
            <a:cxnSpLocks/>
          </p:cNvCxnSpPr>
          <p:nvPr/>
        </p:nvCxnSpPr>
        <p:spPr>
          <a:xfrm flipH="1">
            <a:off x="3216926" y="2874622"/>
            <a:ext cx="641082" cy="9099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158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6A35DBA-0E82-D34E-823B-5C662B31E641}"/>
              </a:ext>
            </a:extLst>
          </p:cNvPr>
          <p:cNvGrpSpPr/>
          <p:nvPr/>
        </p:nvGrpSpPr>
        <p:grpSpPr>
          <a:xfrm>
            <a:off x="2738197" y="615499"/>
            <a:ext cx="6564490" cy="6119188"/>
            <a:chOff x="2738197" y="615499"/>
            <a:chExt cx="6564490" cy="6119188"/>
          </a:xfrm>
        </p:grpSpPr>
        <p:grpSp>
          <p:nvGrpSpPr>
            <p:cNvPr id="14" name="Group 13">
              <a:extLst>
                <a:ext uri="{FF2B5EF4-FFF2-40B4-BE49-F238E27FC236}">
                  <a16:creationId xmlns:a16="http://schemas.microsoft.com/office/drawing/2014/main" id="{63645E61-7FD3-EF4B-B8D9-D7A952E10EC6}"/>
                </a:ext>
              </a:extLst>
            </p:cNvPr>
            <p:cNvGrpSpPr/>
            <p:nvPr/>
          </p:nvGrpSpPr>
          <p:grpSpPr>
            <a:xfrm>
              <a:off x="2738197" y="615499"/>
              <a:ext cx="6564490" cy="6119188"/>
              <a:chOff x="4494108" y="697583"/>
              <a:chExt cx="6569818" cy="5950515"/>
            </a:xfrm>
          </p:grpSpPr>
          <p:pic>
            <p:nvPicPr>
              <p:cNvPr id="18" name="Graphic 17">
                <a:extLst>
                  <a:ext uri="{FF2B5EF4-FFF2-40B4-BE49-F238E27FC236}">
                    <a16:creationId xmlns:a16="http://schemas.microsoft.com/office/drawing/2014/main" id="{E4CD0A4E-43E2-1E44-B5AA-98B456B3498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05" t="274" b="1"/>
              <a:stretch/>
            </p:blipFill>
            <p:spPr>
              <a:xfrm>
                <a:off x="4542812" y="697583"/>
                <a:ext cx="6392279" cy="5950515"/>
              </a:xfrm>
              <a:prstGeom prst="ellipse">
                <a:avLst/>
              </a:prstGeom>
            </p:spPr>
          </p:pic>
          <p:sp>
            <p:nvSpPr>
              <p:cNvPr id="22" name="TextBox 21">
                <a:extLst>
                  <a:ext uri="{FF2B5EF4-FFF2-40B4-BE49-F238E27FC236}">
                    <a16:creationId xmlns:a16="http://schemas.microsoft.com/office/drawing/2014/main" id="{2811FB06-D6AF-5E49-B1EB-C1195B44D388}"/>
                  </a:ext>
                </a:extLst>
              </p:cNvPr>
              <p:cNvSpPr txBox="1"/>
              <p:nvPr/>
            </p:nvSpPr>
            <p:spPr>
              <a:xfrm>
                <a:off x="5947858" y="1290112"/>
                <a:ext cx="1791093" cy="646331"/>
              </a:xfrm>
              <a:prstGeom prst="rect">
                <a:avLst/>
              </a:prstGeom>
              <a:noFill/>
            </p:spPr>
            <p:txBody>
              <a:bodyPr wrap="square" rtlCol="0">
                <a:spAutoFit/>
              </a:bodyPr>
              <a:lstStyle/>
              <a:p>
                <a:pPr algn="ctr"/>
                <a:r>
                  <a:rPr lang="en-US" dirty="0">
                    <a:solidFill>
                      <a:schemeClr val="bg1"/>
                    </a:solidFill>
                  </a:rPr>
                  <a:t>Data Availability for Reuse</a:t>
                </a:r>
                <a:endParaRPr lang="nl-NL" dirty="0">
                  <a:solidFill>
                    <a:schemeClr val="bg1"/>
                  </a:solidFill>
                </a:endParaRPr>
              </a:p>
            </p:txBody>
          </p:sp>
          <p:sp>
            <p:nvSpPr>
              <p:cNvPr id="23" name="TextBox 22">
                <a:extLst>
                  <a:ext uri="{FF2B5EF4-FFF2-40B4-BE49-F238E27FC236}">
                    <a16:creationId xmlns:a16="http://schemas.microsoft.com/office/drawing/2014/main" id="{3610A81F-172A-F545-A1FC-73992CC50979}"/>
                  </a:ext>
                </a:extLst>
              </p:cNvPr>
              <p:cNvSpPr txBox="1"/>
              <p:nvPr/>
            </p:nvSpPr>
            <p:spPr>
              <a:xfrm>
                <a:off x="8312869" y="1518274"/>
                <a:ext cx="1791093" cy="628515"/>
              </a:xfrm>
              <a:prstGeom prst="rect">
                <a:avLst/>
              </a:prstGeom>
              <a:noFill/>
            </p:spPr>
            <p:txBody>
              <a:bodyPr wrap="square" rtlCol="0">
                <a:spAutoFit/>
              </a:bodyPr>
              <a:lstStyle/>
              <a:p>
                <a:pPr algn="ctr"/>
                <a:r>
                  <a:rPr lang="en-US" dirty="0">
                    <a:solidFill>
                      <a:schemeClr val="bg1"/>
                    </a:solidFill>
                  </a:rPr>
                  <a:t>Data </a:t>
                </a:r>
                <a:br>
                  <a:rPr lang="en-US" dirty="0">
                    <a:solidFill>
                      <a:schemeClr val="bg1"/>
                    </a:solidFill>
                  </a:rPr>
                </a:br>
                <a:r>
                  <a:rPr lang="en-US" dirty="0">
                    <a:solidFill>
                      <a:schemeClr val="bg1"/>
                    </a:solidFill>
                  </a:rPr>
                  <a:t>Collection</a:t>
                </a:r>
                <a:endParaRPr lang="nl-NL" dirty="0">
                  <a:solidFill>
                    <a:schemeClr val="bg1"/>
                  </a:solidFill>
                </a:endParaRPr>
              </a:p>
            </p:txBody>
          </p:sp>
          <p:sp>
            <p:nvSpPr>
              <p:cNvPr id="24" name="TextBox 23">
                <a:extLst>
                  <a:ext uri="{FF2B5EF4-FFF2-40B4-BE49-F238E27FC236}">
                    <a16:creationId xmlns:a16="http://schemas.microsoft.com/office/drawing/2014/main" id="{34AC37E6-B14E-D440-98B1-9AB9225C5FEB}"/>
                  </a:ext>
                </a:extLst>
              </p:cNvPr>
              <p:cNvSpPr txBox="1"/>
              <p:nvPr/>
            </p:nvSpPr>
            <p:spPr>
              <a:xfrm>
                <a:off x="9272833" y="3429000"/>
                <a:ext cx="1791093" cy="646331"/>
              </a:xfrm>
              <a:prstGeom prst="rect">
                <a:avLst/>
              </a:prstGeom>
              <a:noFill/>
            </p:spPr>
            <p:txBody>
              <a:bodyPr wrap="square" rtlCol="0">
                <a:spAutoFit/>
              </a:bodyPr>
              <a:lstStyle/>
              <a:p>
                <a:pPr algn="ctr"/>
                <a:r>
                  <a:rPr lang="en-US" dirty="0">
                    <a:solidFill>
                      <a:schemeClr val="bg1"/>
                    </a:solidFill>
                  </a:rPr>
                  <a:t>Data</a:t>
                </a:r>
                <a:br>
                  <a:rPr lang="en-US" dirty="0">
                    <a:solidFill>
                      <a:schemeClr val="bg1"/>
                    </a:solidFill>
                  </a:rPr>
                </a:br>
                <a:r>
                  <a:rPr lang="en-US" dirty="0">
                    <a:solidFill>
                      <a:schemeClr val="bg1"/>
                    </a:solidFill>
                  </a:rPr>
                  <a:t>Documentation</a:t>
                </a:r>
                <a:endParaRPr lang="nl-NL" dirty="0">
                  <a:solidFill>
                    <a:schemeClr val="bg1"/>
                  </a:solidFill>
                </a:endParaRPr>
              </a:p>
            </p:txBody>
          </p:sp>
          <p:sp>
            <p:nvSpPr>
              <p:cNvPr id="25" name="TextBox 24">
                <a:extLst>
                  <a:ext uri="{FF2B5EF4-FFF2-40B4-BE49-F238E27FC236}">
                    <a16:creationId xmlns:a16="http://schemas.microsoft.com/office/drawing/2014/main" id="{740DB4F7-0FC6-0643-B17C-0A9F4E702FD6}"/>
                  </a:ext>
                </a:extLst>
              </p:cNvPr>
              <p:cNvSpPr txBox="1"/>
              <p:nvPr/>
            </p:nvSpPr>
            <p:spPr>
              <a:xfrm>
                <a:off x="7887093" y="5282430"/>
                <a:ext cx="1791093" cy="646331"/>
              </a:xfrm>
              <a:prstGeom prst="rect">
                <a:avLst/>
              </a:prstGeom>
              <a:noFill/>
            </p:spPr>
            <p:txBody>
              <a:bodyPr wrap="square" rtlCol="0">
                <a:spAutoFit/>
              </a:bodyPr>
              <a:lstStyle/>
              <a:p>
                <a:pPr algn="ctr"/>
                <a:r>
                  <a:rPr lang="en-US" dirty="0">
                    <a:solidFill>
                      <a:schemeClr val="bg1"/>
                    </a:solidFill>
                  </a:rPr>
                  <a:t>Data</a:t>
                </a:r>
                <a:br>
                  <a:rPr lang="en-US" dirty="0">
                    <a:solidFill>
                      <a:schemeClr val="bg1"/>
                    </a:solidFill>
                  </a:rPr>
                </a:br>
                <a:r>
                  <a:rPr lang="en-US" dirty="0">
                    <a:solidFill>
                      <a:schemeClr val="bg1"/>
                    </a:solidFill>
                  </a:rPr>
                  <a:t>Storage</a:t>
                </a:r>
                <a:endParaRPr lang="nl-NL" dirty="0">
                  <a:solidFill>
                    <a:schemeClr val="bg1"/>
                  </a:solidFill>
                </a:endParaRPr>
              </a:p>
            </p:txBody>
          </p:sp>
          <p:sp>
            <p:nvSpPr>
              <p:cNvPr id="26" name="TextBox 25">
                <a:extLst>
                  <a:ext uri="{FF2B5EF4-FFF2-40B4-BE49-F238E27FC236}">
                    <a16:creationId xmlns:a16="http://schemas.microsoft.com/office/drawing/2014/main" id="{ABBED063-04E0-BE41-9D6B-FC980E0A51DA}"/>
                  </a:ext>
                </a:extLst>
              </p:cNvPr>
              <p:cNvSpPr txBox="1"/>
              <p:nvPr/>
            </p:nvSpPr>
            <p:spPr>
              <a:xfrm>
                <a:off x="5513111" y="5251648"/>
                <a:ext cx="1791093" cy="646331"/>
              </a:xfrm>
              <a:prstGeom prst="rect">
                <a:avLst/>
              </a:prstGeom>
              <a:noFill/>
            </p:spPr>
            <p:txBody>
              <a:bodyPr wrap="square" rtlCol="0">
                <a:spAutoFit/>
              </a:bodyPr>
              <a:lstStyle/>
              <a:p>
                <a:pPr algn="ctr"/>
                <a:r>
                  <a:rPr lang="en-US" dirty="0">
                    <a:solidFill>
                      <a:schemeClr val="bg1"/>
                    </a:solidFill>
                  </a:rPr>
                  <a:t>Data</a:t>
                </a:r>
                <a:br>
                  <a:rPr lang="en-US" dirty="0">
                    <a:solidFill>
                      <a:schemeClr val="bg1"/>
                    </a:solidFill>
                  </a:rPr>
                </a:br>
                <a:r>
                  <a:rPr lang="en-US" dirty="0">
                    <a:solidFill>
                      <a:schemeClr val="bg1"/>
                    </a:solidFill>
                  </a:rPr>
                  <a:t>Security</a:t>
                </a:r>
                <a:endParaRPr lang="nl-NL" dirty="0">
                  <a:solidFill>
                    <a:schemeClr val="bg1"/>
                  </a:solidFill>
                </a:endParaRPr>
              </a:p>
            </p:txBody>
          </p:sp>
          <p:sp>
            <p:nvSpPr>
              <p:cNvPr id="27" name="TextBox 26">
                <a:extLst>
                  <a:ext uri="{FF2B5EF4-FFF2-40B4-BE49-F238E27FC236}">
                    <a16:creationId xmlns:a16="http://schemas.microsoft.com/office/drawing/2014/main" id="{5766F65F-902F-A846-979B-3E01856E16FB}"/>
                  </a:ext>
                </a:extLst>
              </p:cNvPr>
              <p:cNvSpPr txBox="1"/>
              <p:nvPr/>
            </p:nvSpPr>
            <p:spPr>
              <a:xfrm>
                <a:off x="4494108" y="3031205"/>
                <a:ext cx="1791093" cy="923330"/>
              </a:xfrm>
              <a:prstGeom prst="rect">
                <a:avLst/>
              </a:prstGeom>
              <a:noFill/>
            </p:spPr>
            <p:txBody>
              <a:bodyPr wrap="square" rtlCol="0">
                <a:spAutoFit/>
              </a:bodyPr>
              <a:lstStyle/>
              <a:p>
                <a:pPr algn="ctr"/>
                <a:r>
                  <a:rPr lang="en-US" dirty="0">
                    <a:solidFill>
                      <a:schemeClr val="bg1"/>
                    </a:solidFill>
                  </a:rPr>
                  <a:t>Data</a:t>
                </a:r>
                <a:br>
                  <a:rPr lang="en-US" dirty="0">
                    <a:solidFill>
                      <a:schemeClr val="bg1"/>
                    </a:solidFill>
                  </a:rPr>
                </a:br>
                <a:r>
                  <a:rPr lang="en-US" dirty="0">
                    <a:solidFill>
                      <a:schemeClr val="bg1"/>
                    </a:solidFill>
                  </a:rPr>
                  <a:t>Selection &amp; Preservation</a:t>
                </a:r>
                <a:endParaRPr lang="nl-NL" dirty="0">
                  <a:solidFill>
                    <a:schemeClr val="bg1"/>
                  </a:solidFill>
                </a:endParaRPr>
              </a:p>
            </p:txBody>
          </p:sp>
        </p:grpSp>
        <p:sp>
          <p:nvSpPr>
            <p:cNvPr id="15" name="Oval 14">
              <a:extLst>
                <a:ext uri="{FF2B5EF4-FFF2-40B4-BE49-F238E27FC236}">
                  <a16:creationId xmlns:a16="http://schemas.microsoft.com/office/drawing/2014/main" id="{478C34CB-D4EF-1B4E-80F8-EFA484B80D86}"/>
                </a:ext>
              </a:extLst>
            </p:cNvPr>
            <p:cNvSpPr/>
            <p:nvPr/>
          </p:nvSpPr>
          <p:spPr>
            <a:xfrm>
              <a:off x="7734643" y="5416192"/>
              <a:ext cx="608858" cy="413108"/>
            </a:xfrm>
            <a:prstGeom prst="ellipse">
              <a:avLst/>
            </a:prstGeom>
            <a:solidFill>
              <a:srgbClr val="8D5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l 15">
              <a:extLst>
                <a:ext uri="{FF2B5EF4-FFF2-40B4-BE49-F238E27FC236}">
                  <a16:creationId xmlns:a16="http://schemas.microsoft.com/office/drawing/2014/main" id="{16014B6A-5BCB-F640-A011-B6E6EFE1666D}"/>
                </a:ext>
              </a:extLst>
            </p:cNvPr>
            <p:cNvSpPr/>
            <p:nvPr/>
          </p:nvSpPr>
          <p:spPr>
            <a:xfrm>
              <a:off x="7399830" y="5751791"/>
              <a:ext cx="608858" cy="413108"/>
            </a:xfrm>
            <a:prstGeom prst="ellipse">
              <a:avLst/>
            </a:prstGeom>
            <a:solidFill>
              <a:srgbClr val="8D5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5" name="Picture 2" descr="return icon - Google Search | CM Programming Images ...">
            <a:hlinkClick r:id="rId4" action="ppaction://hlinksldjump"/>
            <a:extLst>
              <a:ext uri="{FF2B5EF4-FFF2-40B4-BE49-F238E27FC236}">
                <a16:creationId xmlns:a16="http://schemas.microsoft.com/office/drawing/2014/main" id="{6DAB7927-BC8D-A440-8477-F56BB048C1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89647" y="1195445"/>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turn icon - Google Search | CM Programming Images ...">
            <a:hlinkClick r:id="rId6" action="ppaction://hlinksldjump"/>
            <a:extLst>
              <a:ext uri="{FF2B5EF4-FFF2-40B4-BE49-F238E27FC236}">
                <a16:creationId xmlns:a16="http://schemas.microsoft.com/office/drawing/2014/main" id="{C796C0FE-3787-EE4D-B0FA-CFD76F9F0B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04527" y="2341154"/>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turn icon - Google Search | CM Programming Images ...">
            <a:hlinkClick r:id="rId7" action="ppaction://hlinksldjump"/>
            <a:extLst>
              <a:ext uri="{FF2B5EF4-FFF2-40B4-BE49-F238E27FC236}">
                <a16:creationId xmlns:a16="http://schemas.microsoft.com/office/drawing/2014/main" id="{35B369CC-1866-7F4B-B895-D5304CE5C1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04527" y="4693070"/>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turn icon - Google Search | CM Programming Images ...">
            <a:hlinkClick r:id="rId8" action="ppaction://hlinksldjump"/>
            <a:extLst>
              <a:ext uri="{FF2B5EF4-FFF2-40B4-BE49-F238E27FC236}">
                <a16:creationId xmlns:a16="http://schemas.microsoft.com/office/drawing/2014/main" id="{5E07CA86-AEA4-AB4F-8B68-90876B2184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55586" y="5872230"/>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turn icon - Google Search | CM Programming Images ...">
            <a:hlinkClick r:id="rId9" action="ppaction://hlinksldjump"/>
            <a:extLst>
              <a:ext uri="{FF2B5EF4-FFF2-40B4-BE49-F238E27FC236}">
                <a16:creationId xmlns:a16="http://schemas.microsoft.com/office/drawing/2014/main" id="{F98698C7-EFF8-CF47-964A-4C8F8566F0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6374" y="4672540"/>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turn icon - Google Search | CM Programming Images ...">
            <a:hlinkClick r:id="rId10" action="ppaction://hlinksldjump"/>
            <a:extLst>
              <a:ext uri="{FF2B5EF4-FFF2-40B4-BE49-F238E27FC236}">
                <a16:creationId xmlns:a16="http://schemas.microsoft.com/office/drawing/2014/main" id="{905F6ECF-4379-534C-9C66-D14FC9F11A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56373" y="2359155"/>
            <a:ext cx="302231" cy="302231"/>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10">
            <a:extLst>
              <a:ext uri="{FF2B5EF4-FFF2-40B4-BE49-F238E27FC236}">
                <a16:creationId xmlns:a16="http://schemas.microsoft.com/office/drawing/2014/main" id="{B75D17F9-1E07-CA42-992C-7324B3605816}"/>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85064" y="2845511"/>
            <a:ext cx="3249579" cy="1852951"/>
          </a:xfrm>
          <a:prstGeom prst="rect">
            <a:avLst/>
          </a:prstGeom>
        </p:spPr>
      </p:pic>
      <p:pic>
        <p:nvPicPr>
          <p:cNvPr id="31" name="Picture 2" descr="return icon - Google Search | CM Programming Images ...">
            <a:hlinkClick r:id="" action="ppaction://noaction"/>
            <a:extLst>
              <a:ext uri="{FF2B5EF4-FFF2-40B4-BE49-F238E27FC236}">
                <a16:creationId xmlns:a16="http://schemas.microsoft.com/office/drawing/2014/main" id="{09659614-1121-DE45-B1AC-1AAF9B4234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1715" y="3786762"/>
            <a:ext cx="302231" cy="302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5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5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5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E86E4-7BCC-194A-9ACB-6A720D348C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6" name="Diagram 5">
            <a:extLst>
              <a:ext uri="{FF2B5EF4-FFF2-40B4-BE49-F238E27FC236}">
                <a16:creationId xmlns:a16="http://schemas.microsoft.com/office/drawing/2014/main" id="{9FD439C5-9ADA-0145-892D-55A19C471263}"/>
              </a:ext>
            </a:extLst>
          </p:cNvPr>
          <p:cNvGraphicFramePr/>
          <p:nvPr>
            <p:extLst>
              <p:ext uri="{D42A27DB-BD31-4B8C-83A1-F6EECF244321}">
                <p14:modId xmlns:p14="http://schemas.microsoft.com/office/powerpoint/2010/main" val="1717498409"/>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el 1">
            <a:extLst>
              <a:ext uri="{FF2B5EF4-FFF2-40B4-BE49-F238E27FC236}">
                <a16:creationId xmlns:a16="http://schemas.microsoft.com/office/drawing/2014/main" id="{132514FC-4856-468C-B189-099B5619D167}"/>
              </a:ext>
            </a:extLst>
          </p:cNvPr>
          <p:cNvSpPr txBox="1">
            <a:spLocks/>
          </p:cNvSpPr>
          <p:nvPr/>
        </p:nvSpPr>
        <p:spPr>
          <a:xfrm>
            <a:off x="666379" y="954667"/>
            <a:ext cx="48772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Collection</a:t>
            </a:r>
            <a:endParaRPr lang="nl-NL" b="1" dirty="0">
              <a:solidFill>
                <a:schemeClr val="accent2">
                  <a:lumMod val="50000"/>
                </a:schemeClr>
              </a:solidFill>
            </a:endParaRPr>
          </a:p>
        </p:txBody>
      </p:sp>
    </p:spTree>
    <p:extLst>
      <p:ext uri="{BB962C8B-B14F-4D97-AF65-F5344CB8AC3E}">
        <p14:creationId xmlns:p14="http://schemas.microsoft.com/office/powerpoint/2010/main" val="206806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9F3471-59C9-4148-B9BA-C617E88453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58976" cy="1462659"/>
          </a:xfrm>
          <a:prstGeom prst="rect">
            <a:avLst/>
          </a:prstGeom>
        </p:spPr>
      </p:pic>
      <p:sp>
        <p:nvSpPr>
          <p:cNvPr id="3" name="Titel 1">
            <a:extLst>
              <a:ext uri="{FF2B5EF4-FFF2-40B4-BE49-F238E27FC236}">
                <a16:creationId xmlns:a16="http://schemas.microsoft.com/office/drawing/2014/main" id="{8E78259A-24B2-3C42-88D7-8B6608266B83}"/>
              </a:ext>
            </a:extLst>
          </p:cNvPr>
          <p:cNvSpPr txBox="1">
            <a:spLocks/>
          </p:cNvSpPr>
          <p:nvPr/>
        </p:nvSpPr>
        <p:spPr>
          <a:xfrm>
            <a:off x="-869559" y="201111"/>
            <a:ext cx="7702850"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lgn="ctr"/>
            <a:r>
              <a:rPr lang="en-US" sz="4600" b="1" dirty="0">
                <a:solidFill>
                  <a:schemeClr val="accent2">
                    <a:lumMod val="50000"/>
                  </a:schemeClr>
                </a:solidFill>
              </a:rPr>
              <a:t>What is your data?	</a:t>
            </a:r>
          </a:p>
        </p:txBody>
      </p:sp>
      <p:sp>
        <p:nvSpPr>
          <p:cNvPr id="2" name="TextBox 1">
            <a:extLst>
              <a:ext uri="{FF2B5EF4-FFF2-40B4-BE49-F238E27FC236}">
                <a16:creationId xmlns:a16="http://schemas.microsoft.com/office/drawing/2014/main" id="{B88A77FD-7B5C-43A3-9B6E-B3D14D977813}"/>
              </a:ext>
            </a:extLst>
          </p:cNvPr>
          <p:cNvSpPr txBox="1"/>
          <p:nvPr/>
        </p:nvSpPr>
        <p:spPr>
          <a:xfrm>
            <a:off x="4642338" y="4132384"/>
            <a:ext cx="2842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https</a:t>
            </a:r>
            <a:r>
              <a:rPr lang="en-US" dirty="0">
                <a:ea typeface="+mn-lt"/>
                <a:cs typeface="+mn-lt"/>
              </a:rPr>
              <a:t>://dmponline.dcc.ac.uk</a:t>
            </a:r>
            <a:endParaRPr lang="en-US" dirty="0">
              <a:cs typeface="Calibri"/>
            </a:endParaRPr>
          </a:p>
        </p:txBody>
      </p:sp>
      <p:pic>
        <p:nvPicPr>
          <p:cNvPr id="4" name="Picture 4">
            <a:extLst>
              <a:ext uri="{FF2B5EF4-FFF2-40B4-BE49-F238E27FC236}">
                <a16:creationId xmlns:a16="http://schemas.microsoft.com/office/drawing/2014/main" id="{6E5BF6E0-D091-4CC7-9CEC-948DF4288341}"/>
              </a:ext>
            </a:extLst>
          </p:cNvPr>
          <p:cNvPicPr>
            <a:picLocks noChangeAspect="1"/>
          </p:cNvPicPr>
          <p:nvPr/>
        </p:nvPicPr>
        <p:blipFill>
          <a:blip r:embed="rId3"/>
          <a:stretch>
            <a:fillRect/>
          </a:stretch>
        </p:blipFill>
        <p:spPr>
          <a:xfrm>
            <a:off x="4948238" y="2005745"/>
            <a:ext cx="2143125" cy="2143125"/>
          </a:xfrm>
          <a:prstGeom prst="rect">
            <a:avLst/>
          </a:prstGeom>
        </p:spPr>
      </p:pic>
    </p:spTree>
    <p:extLst>
      <p:ext uri="{BB962C8B-B14F-4D97-AF65-F5344CB8AC3E}">
        <p14:creationId xmlns:p14="http://schemas.microsoft.com/office/powerpoint/2010/main" val="289947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E3DA5-1D5A-4E0F-8919-E4B922F95A22}"/>
              </a:ext>
            </a:extLst>
          </p:cNvPr>
          <p:cNvSpPr/>
          <p:nvPr/>
        </p:nvSpPr>
        <p:spPr>
          <a:xfrm>
            <a:off x="7108805" y="6286793"/>
            <a:ext cx="4824078" cy="369332"/>
          </a:xfrm>
          <a:prstGeom prst="rect">
            <a:avLst/>
          </a:prstGeom>
        </p:spPr>
        <p:txBody>
          <a:bodyPr wrap="none">
            <a:spAutoFit/>
          </a:bodyPr>
          <a:lstStyle/>
          <a:p>
            <a:r>
              <a:rPr lang="en-GB" dirty="0">
                <a:hlinkClick r:id="rId2"/>
              </a:rPr>
              <a:t>https://dspace.library.uu.nl/handle/1874/384746</a:t>
            </a:r>
            <a:endParaRPr lang="en-GB" dirty="0"/>
          </a:p>
        </p:txBody>
      </p:sp>
      <p:sp>
        <p:nvSpPr>
          <p:cNvPr id="5" name="Rectangle 4">
            <a:extLst>
              <a:ext uri="{FF2B5EF4-FFF2-40B4-BE49-F238E27FC236}">
                <a16:creationId xmlns:a16="http://schemas.microsoft.com/office/drawing/2014/main" id="{06660C4B-D67D-4E7D-9772-6657C049399E}"/>
              </a:ext>
            </a:extLst>
          </p:cNvPr>
          <p:cNvSpPr/>
          <p:nvPr/>
        </p:nvSpPr>
        <p:spPr>
          <a:xfrm>
            <a:off x="7179498" y="5137265"/>
            <a:ext cx="4824079" cy="923330"/>
          </a:xfrm>
          <a:prstGeom prst="rect">
            <a:avLst/>
          </a:prstGeom>
        </p:spPr>
        <p:txBody>
          <a:bodyPr wrap="square">
            <a:spAutoFit/>
          </a:bodyPr>
          <a:lstStyle/>
          <a:p>
            <a:r>
              <a:rPr lang="en-US" dirty="0" err="1"/>
              <a:t>Tenhaven</a:t>
            </a:r>
            <a:r>
              <a:rPr lang="en-US" dirty="0"/>
              <a:t>, R. J. (2019). </a:t>
            </a:r>
            <a:r>
              <a:rPr lang="en-US" i="1" dirty="0"/>
              <a:t>China’s Non-Intervention in Sudan and South Sudan: Finding Traces of Remote Warfare</a:t>
            </a:r>
            <a:r>
              <a:rPr lang="en-US" dirty="0"/>
              <a:t> (Master's thesis).</a:t>
            </a:r>
            <a:endParaRPr lang="en-GB" dirty="0"/>
          </a:p>
        </p:txBody>
      </p:sp>
      <p:sp>
        <p:nvSpPr>
          <p:cNvPr id="6" name="Rectangle 5">
            <a:extLst>
              <a:ext uri="{FF2B5EF4-FFF2-40B4-BE49-F238E27FC236}">
                <a16:creationId xmlns:a16="http://schemas.microsoft.com/office/drawing/2014/main" id="{563A293D-0EA8-422A-9B4A-9385F4A94981}"/>
              </a:ext>
            </a:extLst>
          </p:cNvPr>
          <p:cNvSpPr/>
          <p:nvPr/>
        </p:nvSpPr>
        <p:spPr>
          <a:xfrm>
            <a:off x="429490" y="554340"/>
            <a:ext cx="6096000" cy="3693319"/>
          </a:xfrm>
          <a:prstGeom prst="rect">
            <a:avLst/>
          </a:prstGeom>
        </p:spPr>
        <p:txBody>
          <a:bodyPr>
            <a:spAutoFit/>
          </a:bodyPr>
          <a:lstStyle/>
          <a:p>
            <a:r>
              <a:rPr lang="en-US" dirty="0">
                <a:solidFill>
                  <a:srgbClr val="000000"/>
                </a:solidFill>
                <a:latin typeface="Times New Roman" panose="02020603050405020304" pitchFamily="18" charset="0"/>
              </a:rPr>
              <a:t>To find relevant evidence about Sino-Sudanese interactions, first pertinent documents were scouted, and interviews conducted to create a </a:t>
            </a:r>
            <a:r>
              <a:rPr lang="en-US" dirty="0">
                <a:solidFill>
                  <a:srgbClr val="000000"/>
                </a:solidFill>
                <a:highlight>
                  <a:srgbClr val="FFFF00"/>
                </a:highlight>
                <a:latin typeface="Times New Roman" panose="02020603050405020304" pitchFamily="18" charset="0"/>
              </a:rPr>
              <a:t>comprehensive data set</a:t>
            </a:r>
            <a:r>
              <a:rPr lang="en-US" dirty="0">
                <a:solidFill>
                  <a:srgbClr val="000000"/>
                </a:solidFill>
                <a:latin typeface="Times New Roman" panose="02020603050405020304" pitchFamily="18" charset="0"/>
              </a:rPr>
              <a:t>. This data set contains sources with reports about individual Sino-Sudanese interactions (Figure 2: Step 1). Through coding, individual interactions were extracted from the documents and </a:t>
            </a:r>
            <a:r>
              <a:rPr lang="en-US" dirty="0">
                <a:solidFill>
                  <a:srgbClr val="000000"/>
                </a:solidFill>
                <a:highlight>
                  <a:srgbClr val="FFFF00"/>
                </a:highlight>
                <a:latin typeface="Times New Roman" panose="02020603050405020304" pitchFamily="18" charset="0"/>
              </a:rPr>
              <a:t>systematically </a:t>
            </a:r>
            <a:r>
              <a:rPr lang="en-US" dirty="0" err="1">
                <a:solidFill>
                  <a:srgbClr val="000000"/>
                </a:solidFill>
                <a:highlight>
                  <a:srgbClr val="FFFF00"/>
                </a:highlight>
                <a:latin typeface="Times New Roman" panose="02020603050405020304" pitchFamily="18" charset="0"/>
              </a:rPr>
              <a:t>organised</a:t>
            </a:r>
            <a:r>
              <a:rPr lang="en-US" dirty="0">
                <a:solidFill>
                  <a:srgbClr val="000000"/>
                </a:solidFill>
                <a:latin typeface="Times New Roman" panose="02020603050405020304" pitchFamily="18" charset="0"/>
              </a:rPr>
              <a:t> to facilitate the detection of the underlying dynamics of interactions (Figure 2: Step 2). To carry this out, the </a:t>
            </a:r>
            <a:r>
              <a:rPr lang="en-US" dirty="0">
                <a:solidFill>
                  <a:srgbClr val="000000"/>
                </a:solidFill>
                <a:highlight>
                  <a:srgbClr val="FFFF00"/>
                </a:highlight>
                <a:latin typeface="Times New Roman" panose="02020603050405020304" pitchFamily="18" charset="0"/>
              </a:rPr>
              <a:t>qualitative data analysis tool NVivo </a:t>
            </a:r>
            <a:r>
              <a:rPr lang="en-US" dirty="0">
                <a:solidFill>
                  <a:srgbClr val="000000"/>
                </a:solidFill>
                <a:latin typeface="Times New Roman" panose="02020603050405020304" pitchFamily="18" charset="0"/>
              </a:rPr>
              <a:t>was </a:t>
            </a:r>
            <a:r>
              <a:rPr lang="en-US" dirty="0" err="1">
                <a:solidFill>
                  <a:srgbClr val="000000"/>
                </a:solidFill>
                <a:latin typeface="Times New Roman" panose="02020603050405020304" pitchFamily="18" charset="0"/>
              </a:rPr>
              <a:t>utilised</a:t>
            </a:r>
            <a:r>
              <a:rPr lang="en-US" dirty="0">
                <a:solidFill>
                  <a:srgbClr val="000000"/>
                </a:solidFill>
                <a:latin typeface="Times New Roman" panose="02020603050405020304" pitchFamily="18" charset="0"/>
              </a:rPr>
              <a:t> because it proves to be especially advantageous for </a:t>
            </a:r>
            <a:r>
              <a:rPr lang="en-US" dirty="0" err="1">
                <a:solidFill>
                  <a:srgbClr val="000000"/>
                </a:solidFill>
                <a:latin typeface="Times New Roman" panose="02020603050405020304" pitchFamily="18" charset="0"/>
              </a:rPr>
              <a:t>analysing</a:t>
            </a:r>
            <a:r>
              <a:rPr lang="en-US" dirty="0">
                <a:solidFill>
                  <a:srgbClr val="000000"/>
                </a:solidFill>
                <a:latin typeface="Times New Roman" panose="02020603050405020304" pitchFamily="18" charset="0"/>
              </a:rPr>
              <a:t> large amounts of qualitative data (Altheide and Schneider 2013: 11, 95). </a:t>
            </a:r>
          </a:p>
          <a:p>
            <a:r>
              <a:rPr lang="en-US" dirty="0">
                <a:solidFill>
                  <a:srgbClr val="000000"/>
                </a:solidFill>
                <a:latin typeface="Times New Roman" panose="02020603050405020304" pitchFamily="18" charset="0"/>
              </a:rPr>
              <a:t>The data collection was conducted in line with …</a:t>
            </a:r>
            <a:endParaRPr lang="en-GB" dirty="0"/>
          </a:p>
        </p:txBody>
      </p:sp>
    </p:spTree>
    <p:extLst>
      <p:ext uri="{BB962C8B-B14F-4D97-AF65-F5344CB8AC3E}">
        <p14:creationId xmlns:p14="http://schemas.microsoft.com/office/powerpoint/2010/main" val="2584914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766E10-47B6-5D4E-94B5-E51B34F24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45" name="Rectangle 44">
            <a:extLst>
              <a:ext uri="{FF2B5EF4-FFF2-40B4-BE49-F238E27FC236}">
                <a16:creationId xmlns:a16="http://schemas.microsoft.com/office/drawing/2014/main" id="{5B99C947-9954-45C7-A846-1FC6CEE81A9F}"/>
              </a:ext>
            </a:extLst>
          </p:cNvPr>
          <p:cNvSpPr/>
          <p:nvPr/>
        </p:nvSpPr>
        <p:spPr>
          <a:xfrm>
            <a:off x="3142551" y="1952472"/>
            <a:ext cx="5255214" cy="3734356"/>
          </a:xfrm>
          <a:prstGeom prst="rect">
            <a:avLst/>
          </a:prstGeom>
        </p:spPr>
        <p:txBody>
          <a:bodyPr wrap="square">
            <a:spAutoFit/>
          </a:bodyPr>
          <a:lstStyle/>
          <a:p>
            <a:pPr marL="799860" lvl="1" indent="-342797">
              <a:lnSpc>
                <a:spcPct val="130000"/>
              </a:lnSpc>
              <a:buFont typeface="Verdana" panose="020B0604030504040204" pitchFamily="34" charset="0"/>
              <a:buChar char="­"/>
            </a:pPr>
            <a:r>
              <a:rPr lang="en-US" sz="3200" dirty="0"/>
              <a:t>What type of data?</a:t>
            </a:r>
          </a:p>
          <a:p>
            <a:pPr marL="799860" lvl="1" indent="-342797">
              <a:lnSpc>
                <a:spcPct val="130000"/>
              </a:lnSpc>
              <a:buFont typeface="Verdana" panose="020B0604030504040204" pitchFamily="34" charset="0"/>
              <a:buChar char="­"/>
            </a:pPr>
            <a:r>
              <a:rPr lang="en-US" sz="3200" dirty="0"/>
              <a:t>Which formats?</a:t>
            </a:r>
          </a:p>
          <a:p>
            <a:pPr marL="799860" lvl="1" indent="-342797">
              <a:lnSpc>
                <a:spcPct val="130000"/>
              </a:lnSpc>
              <a:buFont typeface="Verdana" panose="020B0604030504040204" pitchFamily="34" charset="0"/>
              <a:buChar char="­"/>
            </a:pPr>
            <a:r>
              <a:rPr lang="en-US" sz="3200" dirty="0"/>
              <a:t>How many files?</a:t>
            </a:r>
          </a:p>
          <a:p>
            <a:pPr marL="799860" lvl="1" indent="-342797">
              <a:lnSpc>
                <a:spcPct val="130000"/>
              </a:lnSpc>
              <a:buFont typeface="Verdana" panose="020B0604030504040204" pitchFamily="34" charset="0"/>
              <a:buChar char="­"/>
            </a:pPr>
            <a:r>
              <a:rPr lang="en-US" sz="3200" dirty="0"/>
              <a:t>What size of files?</a:t>
            </a:r>
          </a:p>
          <a:p>
            <a:pPr marL="799860" lvl="1" indent="-342797">
              <a:lnSpc>
                <a:spcPct val="130000"/>
              </a:lnSpc>
              <a:buFont typeface="Verdana" panose="020B0604030504040204" pitchFamily="34" charset="0"/>
              <a:buChar char="­"/>
            </a:pPr>
            <a:r>
              <a:rPr lang="en-US" sz="3200" dirty="0"/>
              <a:t>Origin of data?</a:t>
            </a:r>
          </a:p>
          <a:p>
            <a:pPr marL="799860" lvl="1" indent="-342797">
              <a:lnSpc>
                <a:spcPct val="130000"/>
              </a:lnSpc>
              <a:buFont typeface="Verdana" panose="020B0604030504040204" pitchFamily="34" charset="0"/>
              <a:buChar char="­"/>
            </a:pPr>
            <a:endParaRPr lang="en-US" sz="2399" dirty="0"/>
          </a:p>
        </p:txBody>
      </p:sp>
      <p:sp>
        <p:nvSpPr>
          <p:cNvPr id="15" name="Titel 1">
            <a:extLst>
              <a:ext uri="{FF2B5EF4-FFF2-40B4-BE49-F238E27FC236}">
                <a16:creationId xmlns:a16="http://schemas.microsoft.com/office/drawing/2014/main" id="{DA129469-283A-9843-ADE9-E3C9D3E5DDA6}"/>
              </a:ext>
            </a:extLst>
          </p:cNvPr>
          <p:cNvSpPr txBox="1">
            <a:spLocks/>
          </p:cNvSpPr>
          <p:nvPr/>
        </p:nvSpPr>
        <p:spPr>
          <a:xfrm>
            <a:off x="0" y="277888"/>
            <a:ext cx="7254760"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lgn="ctr"/>
            <a:r>
              <a:rPr lang="en-US" sz="4600" b="1" dirty="0">
                <a:solidFill>
                  <a:schemeClr val="accent2">
                    <a:lumMod val="50000"/>
                  </a:schemeClr>
                </a:solidFill>
              </a:rPr>
              <a:t>Data collection: Questions</a:t>
            </a:r>
          </a:p>
        </p:txBody>
      </p:sp>
    </p:spTree>
    <p:extLst>
      <p:ext uri="{BB962C8B-B14F-4D97-AF65-F5344CB8AC3E}">
        <p14:creationId xmlns:p14="http://schemas.microsoft.com/office/powerpoint/2010/main" val="411511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FB8B88-FA35-FC4E-895E-37CA2F31B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graphicFrame>
        <p:nvGraphicFramePr>
          <p:cNvPr id="2" name="Table 1">
            <a:extLst>
              <a:ext uri="{FF2B5EF4-FFF2-40B4-BE49-F238E27FC236}">
                <a16:creationId xmlns:a16="http://schemas.microsoft.com/office/drawing/2014/main" id="{B7BA6054-3EC9-4C60-9551-14A77346CE2F}"/>
              </a:ext>
            </a:extLst>
          </p:cNvPr>
          <p:cNvGraphicFramePr>
            <a:graphicFrameLocks noGrp="1"/>
          </p:cNvGraphicFramePr>
          <p:nvPr>
            <p:extLst>
              <p:ext uri="{D42A27DB-BD31-4B8C-83A1-F6EECF244321}">
                <p14:modId xmlns:p14="http://schemas.microsoft.com/office/powerpoint/2010/main" val="1721207303"/>
              </p:ext>
            </p:extLst>
          </p:nvPr>
        </p:nvGraphicFramePr>
        <p:xfrm>
          <a:off x="79022" y="1692655"/>
          <a:ext cx="11859556" cy="4907569"/>
        </p:xfrm>
        <a:graphic>
          <a:graphicData uri="http://schemas.openxmlformats.org/drawingml/2006/table">
            <a:tbl>
              <a:tblPr firstRow="1" bandRow="1">
                <a:tableStyleId>{00A15C55-8517-42AA-B614-E9B94910E393}</a:tableStyleId>
              </a:tblPr>
              <a:tblGrid>
                <a:gridCol w="1546193">
                  <a:extLst>
                    <a:ext uri="{9D8B030D-6E8A-4147-A177-3AD203B41FA5}">
                      <a16:colId xmlns:a16="http://schemas.microsoft.com/office/drawing/2014/main" val="1235321132"/>
                    </a:ext>
                  </a:extLst>
                </a:gridCol>
                <a:gridCol w="1718894">
                  <a:extLst>
                    <a:ext uri="{9D8B030D-6E8A-4147-A177-3AD203B41FA5}">
                      <a16:colId xmlns:a16="http://schemas.microsoft.com/office/drawing/2014/main" val="2458431609"/>
                    </a:ext>
                  </a:extLst>
                </a:gridCol>
                <a:gridCol w="1718894">
                  <a:extLst>
                    <a:ext uri="{9D8B030D-6E8A-4147-A177-3AD203B41FA5}">
                      <a16:colId xmlns:a16="http://schemas.microsoft.com/office/drawing/2014/main" val="600714352"/>
                    </a:ext>
                  </a:extLst>
                </a:gridCol>
                <a:gridCol w="1718894">
                  <a:extLst>
                    <a:ext uri="{9D8B030D-6E8A-4147-A177-3AD203B41FA5}">
                      <a16:colId xmlns:a16="http://schemas.microsoft.com/office/drawing/2014/main" val="3370158126"/>
                    </a:ext>
                  </a:extLst>
                </a:gridCol>
                <a:gridCol w="1718894">
                  <a:extLst>
                    <a:ext uri="{9D8B030D-6E8A-4147-A177-3AD203B41FA5}">
                      <a16:colId xmlns:a16="http://schemas.microsoft.com/office/drawing/2014/main" val="1075181554"/>
                    </a:ext>
                  </a:extLst>
                </a:gridCol>
                <a:gridCol w="1323030">
                  <a:extLst>
                    <a:ext uri="{9D8B030D-6E8A-4147-A177-3AD203B41FA5}">
                      <a16:colId xmlns:a16="http://schemas.microsoft.com/office/drawing/2014/main" val="372582013"/>
                    </a:ext>
                  </a:extLst>
                </a:gridCol>
                <a:gridCol w="2114757">
                  <a:extLst>
                    <a:ext uri="{9D8B030D-6E8A-4147-A177-3AD203B41FA5}">
                      <a16:colId xmlns:a16="http://schemas.microsoft.com/office/drawing/2014/main" val="2679255042"/>
                    </a:ext>
                  </a:extLst>
                </a:gridCol>
              </a:tblGrid>
              <a:tr h="993288">
                <a:tc>
                  <a:txBody>
                    <a:bodyPr/>
                    <a:lstStyle/>
                    <a:p>
                      <a:r>
                        <a:rPr lang="en-US" sz="1800" dirty="0"/>
                        <a:t>Type</a:t>
                      </a:r>
                      <a:endParaRPr lang="nl-NL" sz="1800" dirty="0"/>
                    </a:p>
                  </a:txBody>
                  <a:tcPr marL="91416" marR="91416" marT="45708" marB="45708"/>
                </a:tc>
                <a:tc>
                  <a:txBody>
                    <a:bodyPr/>
                    <a:lstStyle/>
                    <a:p>
                      <a:r>
                        <a:rPr lang="en-US" sz="1800" dirty="0"/>
                        <a:t>Description</a:t>
                      </a:r>
                      <a:endParaRPr lang="nl-NL" sz="1800" dirty="0"/>
                    </a:p>
                  </a:txBody>
                  <a:tcPr marL="91416" marR="91416" marT="45708" marB="45708"/>
                </a:tc>
                <a:tc>
                  <a:txBody>
                    <a:bodyPr/>
                    <a:lstStyle/>
                    <a:p>
                      <a:r>
                        <a:rPr lang="en-US" sz="1800" dirty="0"/>
                        <a:t>Origin</a:t>
                      </a:r>
                    </a:p>
                    <a:p>
                      <a:r>
                        <a:rPr lang="en-US" sz="1800" dirty="0"/>
                        <a:t>/collection</a:t>
                      </a:r>
                      <a:endParaRPr lang="nl-NL" sz="1800" dirty="0"/>
                    </a:p>
                  </a:txBody>
                  <a:tcPr marL="91416" marR="91416" marT="45708" marB="45708"/>
                </a:tc>
                <a:tc>
                  <a:txBody>
                    <a:bodyPr/>
                    <a:lstStyle/>
                    <a:p>
                      <a:r>
                        <a:rPr lang="en-US" sz="1800" dirty="0"/>
                        <a:t>Formats</a:t>
                      </a:r>
                      <a:endParaRPr lang="nl-NL" sz="1800" dirty="0"/>
                    </a:p>
                  </a:txBody>
                  <a:tcPr marL="91416" marR="91416" marT="45708" marB="45708"/>
                </a:tc>
                <a:tc>
                  <a:txBody>
                    <a:bodyPr/>
                    <a:lstStyle/>
                    <a:p>
                      <a:r>
                        <a:rPr lang="en-US" sz="1800" dirty="0"/>
                        <a:t>Software</a:t>
                      </a:r>
                      <a:endParaRPr lang="nl-NL" sz="1800" dirty="0"/>
                    </a:p>
                  </a:txBody>
                  <a:tcPr marL="91416" marR="91416" marT="45708" marB="45708"/>
                </a:tc>
                <a:tc>
                  <a:txBody>
                    <a:bodyPr/>
                    <a:lstStyle/>
                    <a:p>
                      <a:r>
                        <a:rPr lang="en-US" sz="1800" dirty="0"/>
                        <a:t>Total file size</a:t>
                      </a:r>
                      <a:endParaRPr lang="nl-NL" sz="1800" dirty="0"/>
                    </a:p>
                  </a:txBody>
                  <a:tcPr marL="91416" marR="91416" marT="45708" marB="45708"/>
                </a:tc>
                <a:tc>
                  <a:txBody>
                    <a:bodyPr/>
                    <a:lstStyle/>
                    <a:p>
                      <a:r>
                        <a:rPr lang="en-US" sz="1800" dirty="0"/>
                        <a:t>Number of files / samples</a:t>
                      </a:r>
                      <a:endParaRPr lang="nl-NL" sz="1800" dirty="0"/>
                    </a:p>
                  </a:txBody>
                  <a:tcPr marL="91416" marR="91416" marT="45708" marB="45708"/>
                </a:tc>
                <a:extLst>
                  <a:ext uri="{0D108BD9-81ED-4DB2-BD59-A6C34878D82A}">
                    <a16:rowId xmlns:a16="http://schemas.microsoft.com/office/drawing/2014/main" val="2541213743"/>
                  </a:ext>
                </a:extLst>
              </a:tr>
              <a:tr h="825227">
                <a:tc>
                  <a:txBody>
                    <a:bodyPr/>
                    <a:lstStyle/>
                    <a:p>
                      <a:r>
                        <a:rPr lang="en-US" sz="1400" dirty="0"/>
                        <a:t>Social Media data </a:t>
                      </a:r>
                      <a:endParaRPr lang="nl-NL" sz="1400" dirty="0"/>
                    </a:p>
                  </a:txBody>
                  <a:tcPr marL="91416" marR="91416" marT="45708" marB="45708"/>
                </a:tc>
                <a:tc>
                  <a:txBody>
                    <a:bodyPr/>
                    <a:lstStyle/>
                    <a:p>
                      <a:r>
                        <a:rPr lang="en-US" sz="1400" dirty="0"/>
                        <a:t>Extract from Facebook and Twitter</a:t>
                      </a:r>
                      <a:endParaRPr lang="nl-NL" sz="1400" dirty="0"/>
                    </a:p>
                  </a:txBody>
                  <a:tcPr marL="91416" marR="91416" marT="45708" marB="45708"/>
                </a:tc>
                <a:tc>
                  <a:txBody>
                    <a:bodyPr/>
                    <a:lstStyle/>
                    <a:p>
                      <a:r>
                        <a:rPr lang="en-US" sz="1400" dirty="0"/>
                        <a:t>Web scraping SEP-DEC 2019</a:t>
                      </a:r>
                      <a:endParaRPr lang="nl-NL" sz="1400" dirty="0"/>
                    </a:p>
                  </a:txBody>
                  <a:tcPr marL="91416" marR="91416" marT="45708" marB="45708"/>
                </a:tc>
                <a:tc>
                  <a:txBody>
                    <a:bodyPr/>
                    <a:lstStyle/>
                    <a:p>
                      <a:r>
                        <a:rPr lang="en-US" sz="1400" dirty="0"/>
                        <a:t>.csv and .txt</a:t>
                      </a:r>
                      <a:endParaRPr lang="nl-NL" sz="1400" dirty="0"/>
                    </a:p>
                  </a:txBody>
                  <a:tcPr marL="91416" marR="91416" marT="45708" marB="45708"/>
                </a:tc>
                <a:tc>
                  <a:txBody>
                    <a:bodyPr/>
                    <a:lstStyle/>
                    <a:p>
                      <a:r>
                        <a:rPr lang="en-US" sz="1400" dirty="0"/>
                        <a:t>Various applications</a:t>
                      </a:r>
                      <a:endParaRPr lang="nl-NL" sz="1400" dirty="0"/>
                    </a:p>
                  </a:txBody>
                  <a:tcPr marL="91416" marR="91416" marT="45708" marB="45708"/>
                </a:tc>
                <a:tc>
                  <a:txBody>
                    <a:bodyPr/>
                    <a:lstStyle/>
                    <a:p>
                      <a:r>
                        <a:rPr lang="en-US" sz="1400" dirty="0"/>
                        <a:t>400 Mb</a:t>
                      </a:r>
                      <a:endParaRPr lang="nl-NL" sz="1400" dirty="0"/>
                    </a:p>
                  </a:txBody>
                  <a:tcPr marL="91416" marR="91416" marT="45708" marB="45708"/>
                </a:tc>
                <a:tc>
                  <a:txBody>
                    <a:bodyPr/>
                    <a:lstStyle/>
                    <a:p>
                      <a:r>
                        <a:rPr lang="en-US" sz="1400" dirty="0"/>
                        <a:t>100+</a:t>
                      </a:r>
                      <a:endParaRPr lang="nl-NL" sz="1400" dirty="0"/>
                    </a:p>
                  </a:txBody>
                  <a:tcPr marL="91416" marR="91416" marT="45708" marB="45708"/>
                </a:tc>
                <a:extLst>
                  <a:ext uri="{0D108BD9-81ED-4DB2-BD59-A6C34878D82A}">
                    <a16:rowId xmlns:a16="http://schemas.microsoft.com/office/drawing/2014/main" val="2154398763"/>
                  </a:ext>
                </a:extLst>
              </a:tr>
              <a:tr h="703983">
                <a:tc>
                  <a:txBody>
                    <a:bodyPr/>
                    <a:lstStyle/>
                    <a:p>
                      <a:r>
                        <a:rPr lang="en-US" sz="1400" dirty="0"/>
                        <a:t>Interviews</a:t>
                      </a:r>
                      <a:endParaRPr lang="nl-NL" sz="1400" dirty="0"/>
                    </a:p>
                  </a:txBody>
                  <a:tcPr marL="91416" marR="91416" marT="45708" marB="45708"/>
                </a:tc>
                <a:tc>
                  <a:txBody>
                    <a:bodyPr/>
                    <a:lstStyle/>
                    <a:p>
                      <a:r>
                        <a:rPr lang="en-US" sz="1400" dirty="0"/>
                        <a:t>Oral interviews – recorded</a:t>
                      </a:r>
                      <a:endParaRPr lang="nl-NL" sz="1400" dirty="0"/>
                    </a:p>
                  </a:txBody>
                  <a:tcPr marL="91416" marR="91416" marT="45708" marB="45708"/>
                </a:tc>
                <a:tc>
                  <a:txBody>
                    <a:bodyPr/>
                    <a:lstStyle/>
                    <a:p>
                      <a:r>
                        <a:rPr lang="en-US" sz="1400" dirty="0"/>
                        <a:t>Collected in the field</a:t>
                      </a:r>
                      <a:endParaRPr lang="nl-NL" sz="1400" dirty="0"/>
                    </a:p>
                  </a:txBody>
                  <a:tcPr marL="91416" marR="91416" marT="45708" marB="45708"/>
                </a:tc>
                <a:tc>
                  <a:txBody>
                    <a:bodyPr/>
                    <a:lstStyle/>
                    <a:p>
                      <a:r>
                        <a:rPr lang="en-US" sz="1400" dirty="0"/>
                        <a:t>Mp3</a:t>
                      </a:r>
                      <a:endParaRPr lang="nl-NL" sz="1400" dirty="0"/>
                    </a:p>
                  </a:txBody>
                  <a:tcPr marL="91416" marR="91416" marT="45708" marB="45708"/>
                </a:tc>
                <a:tc>
                  <a:txBody>
                    <a:bodyPr/>
                    <a:lstStyle/>
                    <a:p>
                      <a:r>
                        <a:rPr lang="en-US" sz="1400" dirty="0"/>
                        <a:t>Various</a:t>
                      </a:r>
                      <a:endParaRPr lang="nl-NL" sz="1400" dirty="0"/>
                    </a:p>
                  </a:txBody>
                  <a:tcPr marL="91416" marR="91416" marT="45708" marB="45708"/>
                </a:tc>
                <a:tc>
                  <a:txBody>
                    <a:bodyPr/>
                    <a:lstStyle/>
                    <a:p>
                      <a:r>
                        <a:rPr lang="en-US" sz="1400" dirty="0"/>
                        <a:t>4 GB</a:t>
                      </a:r>
                      <a:endParaRPr lang="nl-NL" sz="1400" dirty="0"/>
                    </a:p>
                  </a:txBody>
                  <a:tcPr marL="91416" marR="91416" marT="45708" marB="45708"/>
                </a:tc>
                <a:tc>
                  <a:txBody>
                    <a:bodyPr/>
                    <a:lstStyle/>
                    <a:p>
                      <a:r>
                        <a:rPr lang="en-US" sz="1400" dirty="0"/>
                        <a:t>6 (1 per interview)</a:t>
                      </a:r>
                      <a:endParaRPr lang="nl-NL" sz="1400" dirty="0"/>
                    </a:p>
                  </a:txBody>
                  <a:tcPr marL="91416" marR="91416" marT="45708" marB="45708"/>
                </a:tc>
                <a:extLst>
                  <a:ext uri="{0D108BD9-81ED-4DB2-BD59-A6C34878D82A}">
                    <a16:rowId xmlns:a16="http://schemas.microsoft.com/office/drawing/2014/main" val="2651093359"/>
                  </a:ext>
                </a:extLst>
              </a:tr>
              <a:tr h="733566">
                <a:tc>
                  <a:txBody>
                    <a:bodyPr/>
                    <a:lstStyle/>
                    <a:p>
                      <a:r>
                        <a:rPr lang="en-US" sz="1400" dirty="0"/>
                        <a:t>Lab results</a:t>
                      </a:r>
                      <a:endParaRPr lang="nl-NL" sz="1400" dirty="0"/>
                    </a:p>
                  </a:txBody>
                  <a:tcPr marL="91416" marR="91416" marT="45708" marB="45708"/>
                </a:tc>
                <a:tc>
                  <a:txBody>
                    <a:bodyPr/>
                    <a:lstStyle/>
                    <a:p>
                      <a:r>
                        <a:rPr lang="en-US" sz="1400" dirty="0"/>
                        <a:t>Gene expression and antibody titers</a:t>
                      </a:r>
                      <a:endParaRPr lang="nl-NL" sz="1400" dirty="0"/>
                    </a:p>
                  </a:txBody>
                  <a:tcPr marL="91416" marR="91416" marT="45708" marB="45708"/>
                </a:tc>
                <a:tc>
                  <a:txBody>
                    <a:bodyPr/>
                    <a:lstStyle/>
                    <a:p>
                      <a:r>
                        <a:rPr lang="en-US" sz="1400" dirty="0"/>
                        <a:t>Microarray data and ELISA data</a:t>
                      </a:r>
                      <a:endParaRPr lang="nl-NL" sz="1400" dirty="0"/>
                    </a:p>
                  </a:txBody>
                  <a:tcPr marL="91416" marR="91416" marT="45708" marB="45708"/>
                </a:tc>
                <a:tc>
                  <a:txBody>
                    <a:bodyPr/>
                    <a:lstStyle/>
                    <a:p>
                      <a:r>
                        <a:rPr lang="en-US" sz="1400" dirty="0"/>
                        <a:t>.csv, .</a:t>
                      </a:r>
                      <a:r>
                        <a:rPr lang="en-US" sz="1400" dirty="0" err="1"/>
                        <a:t>Rdata</a:t>
                      </a:r>
                      <a:r>
                        <a:rPr lang="en-US" sz="1400" dirty="0"/>
                        <a:t>, .</a:t>
                      </a:r>
                      <a:r>
                        <a:rPr lang="en-US" sz="1400" dirty="0" err="1"/>
                        <a:t>chp</a:t>
                      </a:r>
                      <a:r>
                        <a:rPr lang="en-US" sz="1400" dirty="0"/>
                        <a:t>, .txt</a:t>
                      </a:r>
                      <a:endParaRPr lang="nl-NL" sz="1400" dirty="0"/>
                    </a:p>
                  </a:txBody>
                  <a:tcPr marL="91416" marR="91416" marT="45708" marB="45708"/>
                </a:tc>
                <a:tc>
                  <a:txBody>
                    <a:bodyPr/>
                    <a:lstStyle/>
                    <a:p>
                      <a:r>
                        <a:rPr lang="en-US" sz="1400" dirty="0"/>
                        <a:t>Affymetrix, locally developed tool</a:t>
                      </a:r>
                      <a:endParaRPr lang="nl-NL" sz="1400" dirty="0"/>
                    </a:p>
                  </a:txBody>
                  <a:tcPr marL="91416" marR="91416" marT="45708" marB="45708"/>
                </a:tc>
                <a:tc>
                  <a:txBody>
                    <a:bodyPr/>
                    <a:lstStyle/>
                    <a:p>
                      <a:r>
                        <a:rPr lang="en-US" sz="1400" dirty="0"/>
                        <a:t>200 Gb</a:t>
                      </a:r>
                      <a:endParaRPr lang="nl-NL" sz="1400" dirty="0"/>
                    </a:p>
                  </a:txBody>
                  <a:tcPr marL="91416" marR="91416" marT="45708" marB="45708"/>
                </a:tc>
                <a:tc>
                  <a:txBody>
                    <a:bodyPr/>
                    <a:lstStyle/>
                    <a:p>
                      <a:r>
                        <a:rPr lang="en-US" sz="1400" dirty="0"/>
                        <a:t>20 data output files</a:t>
                      </a:r>
                      <a:endParaRPr lang="nl-NL" sz="1400" dirty="0"/>
                    </a:p>
                  </a:txBody>
                  <a:tcPr marL="91416" marR="91416" marT="45708" marB="45708"/>
                </a:tc>
                <a:extLst>
                  <a:ext uri="{0D108BD9-81ED-4DB2-BD59-A6C34878D82A}">
                    <a16:rowId xmlns:a16="http://schemas.microsoft.com/office/drawing/2014/main" val="705493803"/>
                  </a:ext>
                </a:extLst>
              </a:tr>
              <a:tr h="703983">
                <a:tc>
                  <a:txBody>
                    <a:bodyPr/>
                    <a:lstStyle/>
                    <a:p>
                      <a:r>
                        <a:rPr lang="en-US" sz="1400" dirty="0"/>
                        <a:t>Bodyweight</a:t>
                      </a:r>
                      <a:endParaRPr lang="nl-NL" sz="1400" dirty="0"/>
                    </a:p>
                  </a:txBody>
                  <a:tcPr marL="91416" marR="91416" marT="45708" marB="45708"/>
                </a:tc>
                <a:tc>
                  <a:txBody>
                    <a:bodyPr/>
                    <a:lstStyle/>
                    <a:p>
                      <a:r>
                        <a:rPr lang="en-US" sz="1400" dirty="0"/>
                        <a:t>Biweekly bodyweight</a:t>
                      </a:r>
                      <a:endParaRPr lang="nl-NL" sz="1400" dirty="0"/>
                    </a:p>
                  </a:txBody>
                  <a:tcPr marL="91416" marR="91416" marT="45708" marB="45708"/>
                </a:tc>
                <a:tc>
                  <a:txBody>
                    <a:bodyPr/>
                    <a:lstStyle/>
                    <a:p>
                      <a:r>
                        <a:rPr lang="en-US" sz="1400" dirty="0"/>
                        <a:t>Stable workers</a:t>
                      </a:r>
                      <a:endParaRPr lang="nl-NL" sz="1400" dirty="0"/>
                    </a:p>
                  </a:txBody>
                  <a:tcPr marL="91416" marR="91416" marT="45708" marB="45708"/>
                </a:tc>
                <a:tc>
                  <a:txBody>
                    <a:bodyPr/>
                    <a:lstStyle/>
                    <a:p>
                      <a:r>
                        <a:rPr lang="en-US" sz="1400" dirty="0"/>
                        <a:t>.csv</a:t>
                      </a:r>
                      <a:endParaRPr lang="nl-NL" sz="1400" dirty="0"/>
                    </a:p>
                  </a:txBody>
                  <a:tcPr marL="91416" marR="91416" marT="45708" marB="45708"/>
                </a:tc>
                <a:tc>
                  <a:txBody>
                    <a:bodyPr/>
                    <a:lstStyle/>
                    <a:p>
                      <a:r>
                        <a:rPr lang="en-US" sz="1400" dirty="0"/>
                        <a:t>NA</a:t>
                      </a:r>
                      <a:endParaRPr lang="nl-NL" sz="1400" dirty="0"/>
                    </a:p>
                  </a:txBody>
                  <a:tcPr marL="91416" marR="91416" marT="45708" marB="45708"/>
                </a:tc>
                <a:tc>
                  <a:txBody>
                    <a:bodyPr/>
                    <a:lstStyle/>
                    <a:p>
                      <a:r>
                        <a:rPr lang="en-US" sz="1400" dirty="0" err="1"/>
                        <a:t>Kb’s</a:t>
                      </a:r>
                      <a:endParaRPr lang="nl-NL" sz="1400" dirty="0"/>
                    </a:p>
                  </a:txBody>
                  <a:tcPr marL="91416" marR="91416" marT="45708" marB="45708"/>
                </a:tc>
                <a:tc>
                  <a:txBody>
                    <a:bodyPr/>
                    <a:lstStyle/>
                    <a:p>
                      <a:r>
                        <a:rPr lang="en-US" sz="1400" dirty="0"/>
                        <a:t>1 output datafile</a:t>
                      </a:r>
                      <a:endParaRPr lang="nl-NL" sz="1400" dirty="0"/>
                    </a:p>
                  </a:txBody>
                  <a:tcPr marL="91416" marR="91416" marT="45708" marB="45708"/>
                </a:tc>
                <a:extLst>
                  <a:ext uri="{0D108BD9-81ED-4DB2-BD59-A6C34878D82A}">
                    <a16:rowId xmlns:a16="http://schemas.microsoft.com/office/drawing/2014/main" val="3378468995"/>
                  </a:ext>
                </a:extLst>
              </a:tr>
              <a:tr h="947522">
                <a:tc>
                  <a:txBody>
                    <a:bodyPr/>
                    <a:lstStyle/>
                    <a:p>
                      <a:r>
                        <a:rPr lang="en-US" sz="1400" dirty="0"/>
                        <a:t>Statistical analyses</a:t>
                      </a:r>
                      <a:endParaRPr lang="nl-NL" sz="1400" dirty="0"/>
                    </a:p>
                  </a:txBody>
                  <a:tcPr marL="91416" marR="91416" marT="45708" marB="45708"/>
                </a:tc>
                <a:tc>
                  <a:txBody>
                    <a:bodyPr/>
                    <a:lstStyle/>
                    <a:p>
                      <a:r>
                        <a:rPr lang="en-US" sz="1400" dirty="0"/>
                        <a:t>Scripts/codes and output tables and figures</a:t>
                      </a:r>
                      <a:endParaRPr lang="nl-NL" sz="1400" dirty="0"/>
                    </a:p>
                  </a:txBody>
                  <a:tcPr marL="91416" marR="91416" marT="45708" marB="45708"/>
                </a:tc>
                <a:tc>
                  <a:txBody>
                    <a:bodyPr/>
                    <a:lstStyle/>
                    <a:p>
                      <a:r>
                        <a:rPr lang="en-US" sz="1400" dirty="0"/>
                        <a:t>Researcher</a:t>
                      </a:r>
                      <a:endParaRPr lang="nl-NL" sz="1400" dirty="0"/>
                    </a:p>
                  </a:txBody>
                  <a:tcPr marL="91416" marR="91416" marT="45708" marB="45708"/>
                </a:tc>
                <a:tc>
                  <a:txBody>
                    <a:bodyPr/>
                    <a:lstStyle/>
                    <a:p>
                      <a:r>
                        <a:rPr lang="en-US" sz="1400" dirty="0"/>
                        <a:t>.R, .SAS, .csv, .tiff</a:t>
                      </a:r>
                      <a:endParaRPr lang="nl-NL" sz="1400" dirty="0"/>
                    </a:p>
                  </a:txBody>
                  <a:tcPr marL="91416" marR="91416" marT="45708" marB="45708"/>
                </a:tc>
                <a:tc>
                  <a:txBody>
                    <a:bodyPr/>
                    <a:lstStyle/>
                    <a:p>
                      <a:r>
                        <a:rPr lang="en-US" sz="1400" dirty="0"/>
                        <a:t>R, </a:t>
                      </a:r>
                      <a:r>
                        <a:rPr lang="en-US" sz="1400" dirty="0" err="1"/>
                        <a:t>Rstudio</a:t>
                      </a:r>
                      <a:r>
                        <a:rPr lang="en-US" sz="1400" dirty="0"/>
                        <a:t>, SAS, Excel</a:t>
                      </a:r>
                      <a:endParaRPr lang="nl-NL" sz="1400" dirty="0"/>
                    </a:p>
                  </a:txBody>
                  <a:tcPr marL="91416" marR="91416" marT="45708" marB="45708"/>
                </a:tc>
                <a:tc>
                  <a:txBody>
                    <a:bodyPr/>
                    <a:lstStyle/>
                    <a:p>
                      <a:r>
                        <a:rPr lang="en-US" sz="1400" dirty="0"/>
                        <a:t>1-50Mb</a:t>
                      </a:r>
                      <a:endParaRPr lang="nl-NL" sz="1400" dirty="0"/>
                    </a:p>
                  </a:txBody>
                  <a:tcPr marL="91416" marR="91416" marT="45708" marB="45708"/>
                </a:tc>
                <a:tc>
                  <a:txBody>
                    <a:bodyPr/>
                    <a:lstStyle/>
                    <a:p>
                      <a:r>
                        <a:rPr lang="en-US" sz="1400" dirty="0"/>
                        <a:t>5 scripts, 5 table files, 5 figure files</a:t>
                      </a:r>
                      <a:endParaRPr lang="nl-NL" sz="1400" dirty="0"/>
                    </a:p>
                  </a:txBody>
                  <a:tcPr marL="91416" marR="91416" marT="45708" marB="45708"/>
                </a:tc>
                <a:extLst>
                  <a:ext uri="{0D108BD9-81ED-4DB2-BD59-A6C34878D82A}">
                    <a16:rowId xmlns:a16="http://schemas.microsoft.com/office/drawing/2014/main" val="400816740"/>
                  </a:ext>
                </a:extLst>
              </a:tr>
            </a:tbl>
          </a:graphicData>
        </a:graphic>
      </p:graphicFrame>
      <p:sp>
        <p:nvSpPr>
          <p:cNvPr id="12" name="Titel 1">
            <a:extLst>
              <a:ext uri="{FF2B5EF4-FFF2-40B4-BE49-F238E27FC236}">
                <a16:creationId xmlns:a16="http://schemas.microsoft.com/office/drawing/2014/main" id="{4369B63E-C2C1-3544-A96D-ACC68C5E1381}"/>
              </a:ext>
            </a:extLst>
          </p:cNvPr>
          <p:cNvSpPr txBox="1">
            <a:spLocks/>
          </p:cNvSpPr>
          <p:nvPr/>
        </p:nvSpPr>
        <p:spPr>
          <a:xfrm>
            <a:off x="-1570893" y="180170"/>
            <a:ext cx="10874525"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lgn="ctr"/>
            <a:r>
              <a:rPr lang="en-US" sz="4600" b="1" dirty="0">
                <a:solidFill>
                  <a:schemeClr val="accent2">
                    <a:lumMod val="50000"/>
                  </a:schemeClr>
                </a:solidFill>
              </a:rPr>
              <a:t>Data collection: DMP table	</a:t>
            </a:r>
          </a:p>
        </p:txBody>
      </p:sp>
    </p:spTree>
    <p:extLst>
      <p:ext uri="{BB962C8B-B14F-4D97-AF65-F5344CB8AC3E}">
        <p14:creationId xmlns:p14="http://schemas.microsoft.com/office/powerpoint/2010/main" val="915992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79C4DD0-697B-6B42-9257-457E44BE99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pic>
        <p:nvPicPr>
          <p:cNvPr id="2" name="Picture 1">
            <a:extLst>
              <a:ext uri="{FF2B5EF4-FFF2-40B4-BE49-F238E27FC236}">
                <a16:creationId xmlns:a16="http://schemas.microsoft.com/office/drawing/2014/main" id="{655F2F71-6464-D640-9DAC-991650F74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9249" y="2213700"/>
            <a:ext cx="1043758" cy="1043758"/>
          </a:xfrm>
          <a:prstGeom prst="rect">
            <a:avLst/>
          </a:prstGeom>
        </p:spPr>
      </p:pic>
      <p:pic>
        <p:nvPicPr>
          <p:cNvPr id="3" name="Picture 2">
            <a:extLst>
              <a:ext uri="{FF2B5EF4-FFF2-40B4-BE49-F238E27FC236}">
                <a16:creationId xmlns:a16="http://schemas.microsoft.com/office/drawing/2014/main" id="{B7F0CC6A-8B7E-8945-BF8F-6D8FA222F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8378" y="4811255"/>
            <a:ext cx="1152024" cy="1152024"/>
          </a:xfrm>
          <a:prstGeom prst="rect">
            <a:avLst/>
          </a:prstGeom>
        </p:spPr>
      </p:pic>
      <p:pic>
        <p:nvPicPr>
          <p:cNvPr id="4" name="Picture 3">
            <a:extLst>
              <a:ext uri="{FF2B5EF4-FFF2-40B4-BE49-F238E27FC236}">
                <a16:creationId xmlns:a16="http://schemas.microsoft.com/office/drawing/2014/main" id="{FE6B0759-F929-D94C-BF15-BB267BE004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7192" y="2018075"/>
            <a:ext cx="921017" cy="921017"/>
          </a:xfrm>
          <a:prstGeom prst="rect">
            <a:avLst/>
          </a:prstGeom>
        </p:spPr>
      </p:pic>
      <p:pic>
        <p:nvPicPr>
          <p:cNvPr id="5" name="Picture 4">
            <a:extLst>
              <a:ext uri="{FF2B5EF4-FFF2-40B4-BE49-F238E27FC236}">
                <a16:creationId xmlns:a16="http://schemas.microsoft.com/office/drawing/2014/main" id="{2097EEC4-5F29-7041-A2D9-9497351548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0482" y="4007645"/>
            <a:ext cx="803610" cy="803610"/>
          </a:xfrm>
          <a:prstGeom prst="rect">
            <a:avLst/>
          </a:prstGeom>
        </p:spPr>
      </p:pic>
      <p:pic>
        <p:nvPicPr>
          <p:cNvPr id="6" name="Picture 5">
            <a:extLst>
              <a:ext uri="{FF2B5EF4-FFF2-40B4-BE49-F238E27FC236}">
                <a16:creationId xmlns:a16="http://schemas.microsoft.com/office/drawing/2014/main" id="{381B3509-9A9F-5F4D-899A-04B4501890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5341" y="1547708"/>
            <a:ext cx="846472" cy="846472"/>
          </a:xfrm>
          <a:prstGeom prst="rect">
            <a:avLst/>
          </a:prstGeom>
        </p:spPr>
      </p:pic>
      <p:pic>
        <p:nvPicPr>
          <p:cNvPr id="7" name="Picture 6">
            <a:extLst>
              <a:ext uri="{FF2B5EF4-FFF2-40B4-BE49-F238E27FC236}">
                <a16:creationId xmlns:a16="http://schemas.microsoft.com/office/drawing/2014/main" id="{4D167BB4-87A7-BA4B-BFB7-DDAE2F1103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51923" y="4564495"/>
            <a:ext cx="956118" cy="956118"/>
          </a:xfrm>
          <a:prstGeom prst="rect">
            <a:avLst/>
          </a:prstGeom>
        </p:spPr>
      </p:pic>
      <p:pic>
        <p:nvPicPr>
          <p:cNvPr id="8" name="Picture 7">
            <a:extLst>
              <a:ext uri="{FF2B5EF4-FFF2-40B4-BE49-F238E27FC236}">
                <a16:creationId xmlns:a16="http://schemas.microsoft.com/office/drawing/2014/main" id="{50E2327E-F604-D14F-AA9B-D9EC4B6D77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5615" y="1779461"/>
            <a:ext cx="956118" cy="956118"/>
          </a:xfrm>
          <a:prstGeom prst="rect">
            <a:avLst/>
          </a:prstGeom>
        </p:spPr>
      </p:pic>
      <p:pic>
        <p:nvPicPr>
          <p:cNvPr id="9" name="Picture 8">
            <a:extLst>
              <a:ext uri="{FF2B5EF4-FFF2-40B4-BE49-F238E27FC236}">
                <a16:creationId xmlns:a16="http://schemas.microsoft.com/office/drawing/2014/main" id="{388C5CBD-ED14-6B44-AC34-408901EF49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10322" y="5290891"/>
            <a:ext cx="1482035" cy="1105996"/>
          </a:xfrm>
          <a:prstGeom prst="rect">
            <a:avLst/>
          </a:prstGeom>
        </p:spPr>
      </p:pic>
      <p:pic>
        <p:nvPicPr>
          <p:cNvPr id="10" name="Picture 9">
            <a:extLst>
              <a:ext uri="{FF2B5EF4-FFF2-40B4-BE49-F238E27FC236}">
                <a16:creationId xmlns:a16="http://schemas.microsoft.com/office/drawing/2014/main" id="{992B65FF-CB14-E946-B3C8-01BE3FDF73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10409" y="3901387"/>
            <a:ext cx="1016125" cy="1016125"/>
          </a:xfrm>
          <a:prstGeom prst="rect">
            <a:avLst/>
          </a:prstGeom>
        </p:spPr>
      </p:pic>
      <p:pic>
        <p:nvPicPr>
          <p:cNvPr id="11" name="Picture 10">
            <a:extLst>
              <a:ext uri="{FF2B5EF4-FFF2-40B4-BE49-F238E27FC236}">
                <a16:creationId xmlns:a16="http://schemas.microsoft.com/office/drawing/2014/main" id="{D04484FA-DA43-CB47-959A-9430CAFF44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3236" y="2018075"/>
            <a:ext cx="956118" cy="956118"/>
          </a:xfrm>
          <a:prstGeom prst="rect">
            <a:avLst/>
          </a:prstGeom>
        </p:spPr>
      </p:pic>
      <p:pic>
        <p:nvPicPr>
          <p:cNvPr id="12" name="Picture 11">
            <a:extLst>
              <a:ext uri="{FF2B5EF4-FFF2-40B4-BE49-F238E27FC236}">
                <a16:creationId xmlns:a16="http://schemas.microsoft.com/office/drawing/2014/main" id="{DFFDBFE4-430F-D542-B00E-B3122A48F73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52373" y="3595436"/>
            <a:ext cx="1163591" cy="1163591"/>
          </a:xfrm>
          <a:prstGeom prst="rect">
            <a:avLst/>
          </a:prstGeom>
        </p:spPr>
      </p:pic>
      <p:pic>
        <p:nvPicPr>
          <p:cNvPr id="13" name="Picture 12">
            <a:extLst>
              <a:ext uri="{FF2B5EF4-FFF2-40B4-BE49-F238E27FC236}">
                <a16:creationId xmlns:a16="http://schemas.microsoft.com/office/drawing/2014/main" id="{57652CF7-20F6-3344-8A9E-AEE1124DC42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76040" y="5135396"/>
            <a:ext cx="1105996" cy="1105996"/>
          </a:xfrm>
          <a:prstGeom prst="rect">
            <a:avLst/>
          </a:prstGeom>
        </p:spPr>
      </p:pic>
      <p:sp>
        <p:nvSpPr>
          <p:cNvPr id="14" name="Titel 1">
            <a:extLst>
              <a:ext uri="{FF2B5EF4-FFF2-40B4-BE49-F238E27FC236}">
                <a16:creationId xmlns:a16="http://schemas.microsoft.com/office/drawing/2014/main" id="{4F89B417-ED74-D347-80E1-0497355080E8}"/>
              </a:ext>
            </a:extLst>
          </p:cNvPr>
          <p:cNvSpPr txBox="1">
            <a:spLocks/>
          </p:cNvSpPr>
          <p:nvPr/>
        </p:nvSpPr>
        <p:spPr>
          <a:xfrm>
            <a:off x="-3862199" y="180267"/>
            <a:ext cx="11961339"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lgn="ctr"/>
            <a:r>
              <a:rPr lang="en-US" sz="4600" b="1" dirty="0">
                <a:solidFill>
                  <a:schemeClr val="accent2">
                    <a:lumMod val="50000"/>
                  </a:schemeClr>
                </a:solidFill>
              </a:rPr>
              <a:t>Data formats</a:t>
            </a:r>
          </a:p>
        </p:txBody>
      </p:sp>
      <p:pic>
        <p:nvPicPr>
          <p:cNvPr id="21" name="Picture 20">
            <a:extLst>
              <a:ext uri="{FF2B5EF4-FFF2-40B4-BE49-F238E27FC236}">
                <a16:creationId xmlns:a16="http://schemas.microsoft.com/office/drawing/2014/main" id="{00BD91BE-3181-124A-83D3-E4EC8F04D7A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3140" y="5290891"/>
            <a:ext cx="1077269" cy="1077269"/>
          </a:xfrm>
          <a:prstGeom prst="rect">
            <a:avLst/>
          </a:prstGeom>
        </p:spPr>
      </p:pic>
      <p:pic>
        <p:nvPicPr>
          <p:cNvPr id="22" name="Picture 21">
            <a:extLst>
              <a:ext uri="{FF2B5EF4-FFF2-40B4-BE49-F238E27FC236}">
                <a16:creationId xmlns:a16="http://schemas.microsoft.com/office/drawing/2014/main" id="{1F590F95-6596-8748-8AD7-465242BF490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81813" y="2886006"/>
            <a:ext cx="1030863" cy="1030863"/>
          </a:xfrm>
          <a:prstGeom prst="rect">
            <a:avLst/>
          </a:prstGeom>
        </p:spPr>
      </p:pic>
      <p:pic>
        <p:nvPicPr>
          <p:cNvPr id="23" name="Picture 22">
            <a:extLst>
              <a:ext uri="{FF2B5EF4-FFF2-40B4-BE49-F238E27FC236}">
                <a16:creationId xmlns:a16="http://schemas.microsoft.com/office/drawing/2014/main" id="{FBA1C5A5-6C8A-534B-BC5E-3E020DBF98C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303224" y="1929888"/>
            <a:ext cx="956118" cy="956118"/>
          </a:xfrm>
          <a:prstGeom prst="rect">
            <a:avLst/>
          </a:prstGeom>
        </p:spPr>
      </p:pic>
      <p:pic>
        <p:nvPicPr>
          <p:cNvPr id="24" name="Picture 23">
            <a:extLst>
              <a:ext uri="{FF2B5EF4-FFF2-40B4-BE49-F238E27FC236}">
                <a16:creationId xmlns:a16="http://schemas.microsoft.com/office/drawing/2014/main" id="{2C65DF84-EA7C-B041-9DA0-3347FF5AA36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536534" y="3307421"/>
            <a:ext cx="1152024" cy="1152024"/>
          </a:xfrm>
          <a:prstGeom prst="rect">
            <a:avLst/>
          </a:prstGeom>
        </p:spPr>
      </p:pic>
    </p:spTree>
    <p:extLst>
      <p:ext uri="{BB962C8B-B14F-4D97-AF65-F5344CB8AC3E}">
        <p14:creationId xmlns:p14="http://schemas.microsoft.com/office/powerpoint/2010/main" val="12725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 decel="100000"/>
                                        <p:tgtEl>
                                          <p:spTgt spid="10"/>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0"/>
                                        </p:tgtEl>
                                        <p:attrNameLst>
                                          <p:attrName>ppt_y</p:attrName>
                                        </p:attrNameLst>
                                      </p:cBhvr>
                                      <p:tavLst>
                                        <p:tav tm="0">
                                          <p:val>
                                            <p:strVal val="ppt_y"/>
                                          </p:val>
                                        </p:tav>
                                        <p:tav tm="100000">
                                          <p:val>
                                            <p:strVal val="ppt_y+1"/>
                                          </p:val>
                                        </p:tav>
                                      </p:tavLst>
                                    </p:anim>
                                    <p:set>
                                      <p:cBhvr>
                                        <p:cTn id="10" dur="1" fill="hold">
                                          <p:stCondLst>
                                            <p:cond delay="999"/>
                                          </p:stCondLst>
                                        </p:cTn>
                                        <p:tgtEl>
                                          <p:spTgt spid="10"/>
                                        </p:tgtEl>
                                        <p:attrNameLst>
                                          <p:attrName>style.visibility</p:attrName>
                                        </p:attrNameLst>
                                      </p:cBhvr>
                                      <p:to>
                                        <p:strVal val="hidden"/>
                                      </p:to>
                                    </p:set>
                                  </p:childTnLst>
                                </p:cTn>
                              </p:par>
                              <p:par>
                                <p:cTn id="11" presetID="37" presetClass="exit" presetSubtype="0" fill="hold" nodeType="with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 decel="100000"/>
                                        <p:tgtEl>
                                          <p:spTgt spid="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37" presetClass="exit" presetSubtype="0" fill="hold" nodeType="withEffect">
                                  <p:stCondLst>
                                    <p:cond delay="0"/>
                                  </p:stCondLst>
                                  <p:childTnLst>
                                    <p:animEffect transition="out" filter="fade">
                                      <p:cBhvr>
                                        <p:cTn id="18" dur="1000"/>
                                        <p:tgtEl>
                                          <p:spTgt spid="13"/>
                                        </p:tgtEl>
                                      </p:cBhvr>
                                    </p:animEffect>
                                    <p:anim calcmode="lin" valueType="num">
                                      <p:cBhvr>
                                        <p:cTn id="19" dur="1000"/>
                                        <p:tgtEl>
                                          <p:spTgt spid="13"/>
                                        </p:tgtEl>
                                        <p:attrNameLst>
                                          <p:attrName>ppt_x</p:attrName>
                                        </p:attrNameLst>
                                      </p:cBhvr>
                                      <p:tavLst>
                                        <p:tav tm="0">
                                          <p:val>
                                            <p:strVal val="ppt_x"/>
                                          </p:val>
                                        </p:tav>
                                        <p:tav tm="100000">
                                          <p:val>
                                            <p:strVal val="ppt_x"/>
                                          </p:val>
                                        </p:tav>
                                      </p:tavLst>
                                    </p:anim>
                                    <p:anim calcmode="lin" valueType="num">
                                      <p:cBhvr>
                                        <p:cTn id="20" dur="100" decel="100000"/>
                                        <p:tgtEl>
                                          <p:spTgt spid="13"/>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3"/>
                                        </p:tgtEl>
                                        <p:attrNameLst>
                                          <p:attrName>ppt_y</p:attrName>
                                        </p:attrNameLst>
                                      </p:cBhvr>
                                      <p:tavLst>
                                        <p:tav tm="0">
                                          <p:val>
                                            <p:strVal val="ppt_y"/>
                                          </p:val>
                                        </p:tav>
                                        <p:tav tm="100000">
                                          <p:val>
                                            <p:strVal val="ppt_y+1"/>
                                          </p:val>
                                        </p:tav>
                                      </p:tavLst>
                                    </p:anim>
                                    <p:set>
                                      <p:cBhvr>
                                        <p:cTn id="22" dur="1" fill="hold">
                                          <p:stCondLst>
                                            <p:cond delay="999"/>
                                          </p:stCondLst>
                                        </p:cTn>
                                        <p:tgtEl>
                                          <p:spTgt spid="13"/>
                                        </p:tgtEl>
                                        <p:attrNameLst>
                                          <p:attrName>style.visibility</p:attrName>
                                        </p:attrNameLst>
                                      </p:cBhvr>
                                      <p:to>
                                        <p:strVal val="hidden"/>
                                      </p:to>
                                    </p:set>
                                  </p:childTnLst>
                                </p:cTn>
                              </p:par>
                              <p:par>
                                <p:cTn id="23" presetID="37" presetClass="exit" presetSubtype="0" fill="hold" nodeType="withEffect">
                                  <p:stCondLst>
                                    <p:cond delay="0"/>
                                  </p:stCondLst>
                                  <p:childTnLst>
                                    <p:animEffect transition="out" filter="fade">
                                      <p:cBhvr>
                                        <p:cTn id="24" dur="1000"/>
                                        <p:tgtEl>
                                          <p:spTgt spid="3"/>
                                        </p:tgtEl>
                                      </p:cBhvr>
                                    </p:animEffect>
                                    <p:anim calcmode="lin" valueType="num">
                                      <p:cBhvr>
                                        <p:cTn id="25" dur="1000"/>
                                        <p:tgtEl>
                                          <p:spTgt spid="3"/>
                                        </p:tgtEl>
                                        <p:attrNameLst>
                                          <p:attrName>ppt_x</p:attrName>
                                        </p:attrNameLst>
                                      </p:cBhvr>
                                      <p:tavLst>
                                        <p:tav tm="0">
                                          <p:val>
                                            <p:strVal val="ppt_x"/>
                                          </p:val>
                                        </p:tav>
                                        <p:tav tm="100000">
                                          <p:val>
                                            <p:strVal val="ppt_x"/>
                                          </p:val>
                                        </p:tav>
                                      </p:tavLst>
                                    </p:anim>
                                    <p:anim calcmode="lin" valueType="num">
                                      <p:cBhvr>
                                        <p:cTn id="26" dur="100" decel="100000"/>
                                        <p:tgtEl>
                                          <p:spTgt spid="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3"/>
                                        </p:tgtEl>
                                        <p:attrNameLst>
                                          <p:attrName>ppt_y</p:attrName>
                                        </p:attrNameLst>
                                      </p:cBhvr>
                                      <p:tavLst>
                                        <p:tav tm="0">
                                          <p:val>
                                            <p:strVal val="ppt_y"/>
                                          </p:val>
                                        </p:tav>
                                        <p:tav tm="100000">
                                          <p:val>
                                            <p:strVal val="ppt_y+1"/>
                                          </p:val>
                                        </p:tav>
                                      </p:tavLst>
                                    </p:anim>
                                    <p:set>
                                      <p:cBhvr>
                                        <p:cTn id="28" dur="1" fill="hold">
                                          <p:stCondLst>
                                            <p:cond delay="999"/>
                                          </p:stCondLst>
                                        </p:cTn>
                                        <p:tgtEl>
                                          <p:spTgt spid="3"/>
                                        </p:tgtEl>
                                        <p:attrNameLst>
                                          <p:attrName>style.visibility</p:attrName>
                                        </p:attrNameLst>
                                      </p:cBhvr>
                                      <p:to>
                                        <p:strVal val="hidden"/>
                                      </p:to>
                                    </p:set>
                                  </p:childTnLst>
                                </p:cTn>
                              </p:par>
                              <p:par>
                                <p:cTn id="29" presetID="37" presetClass="exit" presetSubtype="0" fill="hold" nodeType="withEffect">
                                  <p:stCondLst>
                                    <p:cond delay="0"/>
                                  </p:stCondLst>
                                  <p:childTnLst>
                                    <p:animEffect transition="out" filter="fade">
                                      <p:cBhvr>
                                        <p:cTn id="30" dur="1000"/>
                                        <p:tgtEl>
                                          <p:spTgt spid="9"/>
                                        </p:tgtEl>
                                      </p:cBhvr>
                                    </p:animEffect>
                                    <p:anim calcmode="lin" valueType="num">
                                      <p:cBhvr>
                                        <p:cTn id="31" dur="1000"/>
                                        <p:tgtEl>
                                          <p:spTgt spid="9"/>
                                        </p:tgtEl>
                                        <p:attrNameLst>
                                          <p:attrName>ppt_x</p:attrName>
                                        </p:attrNameLst>
                                      </p:cBhvr>
                                      <p:tavLst>
                                        <p:tav tm="0">
                                          <p:val>
                                            <p:strVal val="ppt_x"/>
                                          </p:val>
                                        </p:tav>
                                        <p:tav tm="100000">
                                          <p:val>
                                            <p:strVal val="ppt_x"/>
                                          </p:val>
                                        </p:tav>
                                      </p:tavLst>
                                    </p:anim>
                                    <p:anim calcmode="lin" valueType="num">
                                      <p:cBhvr>
                                        <p:cTn id="32" dur="100" decel="100000"/>
                                        <p:tgtEl>
                                          <p:spTgt spid="9"/>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9"/>
                                        </p:tgtEl>
                                        <p:attrNameLst>
                                          <p:attrName>ppt_y</p:attrName>
                                        </p:attrNameLst>
                                      </p:cBhvr>
                                      <p:tavLst>
                                        <p:tav tm="0">
                                          <p:val>
                                            <p:strVal val="ppt_y"/>
                                          </p:val>
                                        </p:tav>
                                        <p:tav tm="100000">
                                          <p:val>
                                            <p:strVal val="ppt_y+1"/>
                                          </p:val>
                                        </p:tav>
                                      </p:tavLst>
                                    </p:anim>
                                    <p:set>
                                      <p:cBhvr>
                                        <p:cTn id="34" dur="1" fill="hold">
                                          <p:stCondLst>
                                            <p:cond delay="999"/>
                                          </p:stCondLst>
                                        </p:cTn>
                                        <p:tgtEl>
                                          <p:spTgt spid="9"/>
                                        </p:tgtEl>
                                        <p:attrNameLst>
                                          <p:attrName>style.visibility</p:attrName>
                                        </p:attrNameLst>
                                      </p:cBhvr>
                                      <p:to>
                                        <p:strVal val="hidden"/>
                                      </p:to>
                                    </p:set>
                                  </p:childTnLst>
                                </p:cTn>
                              </p:par>
                              <p:par>
                                <p:cTn id="35" presetID="37" presetClass="exit" presetSubtype="0" fill="hold" nodeType="with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 decel="100000"/>
                                        <p:tgtEl>
                                          <p:spTgt spid="12"/>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8F43092-2978-BF45-8ED2-C75741DE98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98880"/>
          </a:xfrm>
          <a:prstGeom prst="rect">
            <a:avLst/>
          </a:prstGeom>
        </p:spPr>
      </p:pic>
      <p:grpSp>
        <p:nvGrpSpPr>
          <p:cNvPr id="2" name="Group 1">
            <a:extLst>
              <a:ext uri="{FF2B5EF4-FFF2-40B4-BE49-F238E27FC236}">
                <a16:creationId xmlns:a16="http://schemas.microsoft.com/office/drawing/2014/main" id="{FD2B51CC-3291-F346-B64B-A3CB8033F8C1}"/>
              </a:ext>
            </a:extLst>
          </p:cNvPr>
          <p:cNvGrpSpPr/>
          <p:nvPr/>
        </p:nvGrpSpPr>
        <p:grpSpPr>
          <a:xfrm>
            <a:off x="273326" y="1303239"/>
            <a:ext cx="5688134" cy="5334489"/>
            <a:chOff x="742933" y="921604"/>
            <a:chExt cx="5995723" cy="5474653"/>
          </a:xfrm>
        </p:grpSpPr>
        <p:grpSp>
          <p:nvGrpSpPr>
            <p:cNvPr id="3" name="Group 2">
              <a:extLst>
                <a:ext uri="{FF2B5EF4-FFF2-40B4-BE49-F238E27FC236}">
                  <a16:creationId xmlns:a16="http://schemas.microsoft.com/office/drawing/2014/main" id="{DE5CDCA1-FBB8-9947-8BE4-E075A9655DD9}"/>
                </a:ext>
              </a:extLst>
            </p:cNvPr>
            <p:cNvGrpSpPr/>
            <p:nvPr/>
          </p:nvGrpSpPr>
          <p:grpSpPr>
            <a:xfrm>
              <a:off x="742933" y="972225"/>
              <a:ext cx="2353036" cy="5424032"/>
              <a:chOff x="456164" y="2740064"/>
              <a:chExt cx="2353036" cy="5424032"/>
            </a:xfrm>
          </p:grpSpPr>
          <p:sp>
            <p:nvSpPr>
              <p:cNvPr id="14" name="Rounded Rectangle 13">
                <a:extLst>
                  <a:ext uri="{FF2B5EF4-FFF2-40B4-BE49-F238E27FC236}">
                    <a16:creationId xmlns:a16="http://schemas.microsoft.com/office/drawing/2014/main" id="{A5C164AF-450B-AB4D-A44A-F234FD5BEA52}"/>
                  </a:ext>
                </a:extLst>
              </p:cNvPr>
              <p:cNvSpPr/>
              <p:nvPr/>
            </p:nvSpPr>
            <p:spPr>
              <a:xfrm>
                <a:off x="456164" y="5269078"/>
                <a:ext cx="2353036" cy="648000"/>
              </a:xfrm>
              <a:prstGeom prst="roundRect">
                <a:avLst/>
              </a:prstGeom>
              <a:solidFill>
                <a:schemeClr val="bg1"/>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50000"/>
                      </a:schemeClr>
                    </a:solidFill>
                  </a:rPr>
                  <a:t>Images</a:t>
                </a:r>
              </a:p>
            </p:txBody>
          </p:sp>
          <p:sp>
            <p:nvSpPr>
              <p:cNvPr id="15" name="Rounded Rectangle 14">
                <a:extLst>
                  <a:ext uri="{FF2B5EF4-FFF2-40B4-BE49-F238E27FC236}">
                    <a16:creationId xmlns:a16="http://schemas.microsoft.com/office/drawing/2014/main" id="{88E50E18-4671-C441-B6F1-17485FA114AE}"/>
                  </a:ext>
                </a:extLst>
              </p:cNvPr>
              <p:cNvSpPr/>
              <p:nvPr/>
            </p:nvSpPr>
            <p:spPr>
              <a:xfrm>
                <a:off x="456164" y="6410307"/>
                <a:ext cx="2353036" cy="648000"/>
              </a:xfrm>
              <a:prstGeom prst="roundRect">
                <a:avLst/>
              </a:prstGeom>
              <a:solidFill>
                <a:schemeClr val="bg1"/>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50000"/>
                      </a:schemeClr>
                    </a:solidFill>
                  </a:rPr>
                  <a:t>Audio</a:t>
                </a:r>
              </a:p>
            </p:txBody>
          </p:sp>
          <p:sp>
            <p:nvSpPr>
              <p:cNvPr id="16" name="Rounded Rectangle 15">
                <a:extLst>
                  <a:ext uri="{FF2B5EF4-FFF2-40B4-BE49-F238E27FC236}">
                    <a16:creationId xmlns:a16="http://schemas.microsoft.com/office/drawing/2014/main" id="{97111886-DB58-E443-9D91-6DADE6DF6AE8}"/>
                  </a:ext>
                </a:extLst>
              </p:cNvPr>
              <p:cNvSpPr/>
              <p:nvPr/>
            </p:nvSpPr>
            <p:spPr>
              <a:xfrm>
                <a:off x="456164" y="7516096"/>
                <a:ext cx="2353036" cy="648000"/>
              </a:xfrm>
              <a:prstGeom prst="roundRect">
                <a:avLst/>
              </a:prstGeom>
              <a:solidFill>
                <a:schemeClr val="bg1"/>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50000"/>
                      </a:schemeClr>
                    </a:solidFill>
                  </a:rPr>
                  <a:t>Video</a:t>
                </a:r>
              </a:p>
            </p:txBody>
          </p:sp>
          <p:sp>
            <p:nvSpPr>
              <p:cNvPr id="17" name="Rounded Rectangle 16">
                <a:extLst>
                  <a:ext uri="{FF2B5EF4-FFF2-40B4-BE49-F238E27FC236}">
                    <a16:creationId xmlns:a16="http://schemas.microsoft.com/office/drawing/2014/main" id="{D7F49F03-5C09-4944-AAF1-C03F112C980D}"/>
                  </a:ext>
                </a:extLst>
              </p:cNvPr>
              <p:cNvSpPr/>
              <p:nvPr/>
            </p:nvSpPr>
            <p:spPr>
              <a:xfrm>
                <a:off x="456164" y="4010468"/>
                <a:ext cx="2353036" cy="648000"/>
              </a:xfrm>
              <a:prstGeom prst="roundRect">
                <a:avLst/>
              </a:prstGeom>
              <a:solidFill>
                <a:schemeClr val="bg1"/>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50000"/>
                      </a:schemeClr>
                    </a:solidFill>
                  </a:rPr>
                  <a:t>Quantitative data</a:t>
                </a:r>
              </a:p>
            </p:txBody>
          </p:sp>
          <p:sp>
            <p:nvSpPr>
              <p:cNvPr id="18" name="Rounded Rectangle 17">
                <a:extLst>
                  <a:ext uri="{FF2B5EF4-FFF2-40B4-BE49-F238E27FC236}">
                    <a16:creationId xmlns:a16="http://schemas.microsoft.com/office/drawing/2014/main" id="{83EC8D14-8CD2-B940-ABC8-0C07334F6566}"/>
                  </a:ext>
                </a:extLst>
              </p:cNvPr>
              <p:cNvSpPr/>
              <p:nvPr/>
            </p:nvSpPr>
            <p:spPr>
              <a:xfrm>
                <a:off x="456164" y="2740064"/>
                <a:ext cx="2353036" cy="648000"/>
              </a:xfrm>
              <a:prstGeom prst="roundRect">
                <a:avLst/>
              </a:prstGeom>
              <a:solidFill>
                <a:schemeClr val="bg1"/>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accent2">
                        <a:lumMod val="50000"/>
                      </a:schemeClr>
                    </a:solidFill>
                  </a:rPr>
                  <a:t>Text</a:t>
                </a:r>
              </a:p>
            </p:txBody>
          </p:sp>
        </p:grpSp>
        <p:pic>
          <p:nvPicPr>
            <p:cNvPr id="4" name="Picture 3">
              <a:extLst>
                <a:ext uri="{FF2B5EF4-FFF2-40B4-BE49-F238E27FC236}">
                  <a16:creationId xmlns:a16="http://schemas.microsoft.com/office/drawing/2014/main" id="{D8803602-CC28-F442-8BBE-2B3D4D38FB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584" y="952397"/>
              <a:ext cx="742024" cy="742024"/>
            </a:xfrm>
            <a:prstGeom prst="rect">
              <a:avLst/>
            </a:prstGeom>
          </p:spPr>
        </p:pic>
        <p:pic>
          <p:nvPicPr>
            <p:cNvPr id="5" name="Picture 4">
              <a:extLst>
                <a:ext uri="{FF2B5EF4-FFF2-40B4-BE49-F238E27FC236}">
                  <a16:creationId xmlns:a16="http://schemas.microsoft.com/office/drawing/2014/main" id="{DFB59A4C-F471-A241-9A1A-6132F4BB5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9876" y="921604"/>
              <a:ext cx="803611" cy="803611"/>
            </a:xfrm>
            <a:prstGeom prst="rect">
              <a:avLst/>
            </a:prstGeom>
          </p:spPr>
        </p:pic>
        <p:pic>
          <p:nvPicPr>
            <p:cNvPr id="6" name="Picture 5">
              <a:extLst>
                <a:ext uri="{FF2B5EF4-FFF2-40B4-BE49-F238E27FC236}">
                  <a16:creationId xmlns:a16="http://schemas.microsoft.com/office/drawing/2014/main" id="{76EBE6F7-7083-5246-A95A-26D9CBC8C6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2204" y="923197"/>
              <a:ext cx="803610" cy="803610"/>
            </a:xfrm>
            <a:prstGeom prst="rect">
              <a:avLst/>
            </a:prstGeom>
          </p:spPr>
        </p:pic>
        <p:pic>
          <p:nvPicPr>
            <p:cNvPr id="7" name="Picture 6">
              <a:extLst>
                <a:ext uri="{FF2B5EF4-FFF2-40B4-BE49-F238E27FC236}">
                  <a16:creationId xmlns:a16="http://schemas.microsoft.com/office/drawing/2014/main" id="{191DFEE4-8151-7B43-88CD-A27670E2C5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96633" y="955712"/>
              <a:ext cx="742023" cy="742023"/>
            </a:xfrm>
            <a:prstGeom prst="rect">
              <a:avLst/>
            </a:prstGeom>
          </p:spPr>
        </p:pic>
        <p:pic>
          <p:nvPicPr>
            <p:cNvPr id="8" name="Picture 7">
              <a:extLst>
                <a:ext uri="{FF2B5EF4-FFF2-40B4-BE49-F238E27FC236}">
                  <a16:creationId xmlns:a16="http://schemas.microsoft.com/office/drawing/2014/main" id="{242DDD2C-C755-9C46-91EE-FD640DC567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3254" y="2101210"/>
              <a:ext cx="803610" cy="803610"/>
            </a:xfrm>
            <a:prstGeom prst="rect">
              <a:avLst/>
            </a:prstGeom>
          </p:spPr>
        </p:pic>
        <p:pic>
          <p:nvPicPr>
            <p:cNvPr id="10" name="Picture 9">
              <a:extLst>
                <a:ext uri="{FF2B5EF4-FFF2-40B4-BE49-F238E27FC236}">
                  <a16:creationId xmlns:a16="http://schemas.microsoft.com/office/drawing/2014/main" id="{BF1A687C-53E4-B045-8977-16E55B39A3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17665" y="3376895"/>
              <a:ext cx="878893" cy="878893"/>
            </a:xfrm>
            <a:prstGeom prst="rect">
              <a:avLst/>
            </a:prstGeom>
          </p:spPr>
        </p:pic>
        <p:pic>
          <p:nvPicPr>
            <p:cNvPr id="11" name="Picture 10">
              <a:extLst>
                <a:ext uri="{FF2B5EF4-FFF2-40B4-BE49-F238E27FC236}">
                  <a16:creationId xmlns:a16="http://schemas.microsoft.com/office/drawing/2014/main" id="{87C16EA7-EF14-4548-9A28-3868816D15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22204" y="3370316"/>
              <a:ext cx="878892" cy="878892"/>
            </a:xfrm>
            <a:prstGeom prst="rect">
              <a:avLst/>
            </a:prstGeom>
          </p:spPr>
        </p:pic>
        <p:pic>
          <p:nvPicPr>
            <p:cNvPr id="12" name="Picture 11">
              <a:extLst>
                <a:ext uri="{FF2B5EF4-FFF2-40B4-BE49-F238E27FC236}">
                  <a16:creationId xmlns:a16="http://schemas.microsoft.com/office/drawing/2014/main" id="{410E20D6-C1CE-8F4E-A9E7-2598F626A58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03254" y="4543773"/>
              <a:ext cx="878893" cy="878893"/>
            </a:xfrm>
            <a:prstGeom prst="rect">
              <a:avLst/>
            </a:prstGeom>
          </p:spPr>
        </p:pic>
      </p:grpSp>
      <p:sp>
        <p:nvSpPr>
          <p:cNvPr id="19" name="Content Placeholder 2">
            <a:extLst>
              <a:ext uri="{FF2B5EF4-FFF2-40B4-BE49-F238E27FC236}">
                <a16:creationId xmlns:a16="http://schemas.microsoft.com/office/drawing/2014/main" id="{F66D77F2-189F-CC45-A102-C6B295026545}"/>
              </a:ext>
            </a:extLst>
          </p:cNvPr>
          <p:cNvSpPr txBox="1">
            <a:spLocks/>
          </p:cNvSpPr>
          <p:nvPr/>
        </p:nvSpPr>
        <p:spPr>
          <a:xfrm>
            <a:off x="6640279" y="1198880"/>
            <a:ext cx="5278395" cy="59748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Preferred formats offer the best long term guarantees in terms of </a:t>
            </a:r>
            <a:r>
              <a:rPr lang="en-US" u="sng" dirty="0"/>
              <a:t>usability</a:t>
            </a:r>
            <a:r>
              <a:rPr lang="en-US" dirty="0"/>
              <a:t>, </a:t>
            </a:r>
            <a:r>
              <a:rPr lang="en-US" u="sng" dirty="0"/>
              <a:t>accessibility</a:t>
            </a:r>
            <a:r>
              <a:rPr lang="en-US" dirty="0"/>
              <a:t> and </a:t>
            </a:r>
            <a:r>
              <a:rPr lang="en-US" u="sng" dirty="0"/>
              <a:t>sustainability</a:t>
            </a: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Preferred Formats Characteristics:</a:t>
            </a:r>
          </a:p>
          <a:p>
            <a:r>
              <a:rPr lang="en-US" sz="2200" dirty="0"/>
              <a:t>Non-proprietary</a:t>
            </a:r>
          </a:p>
          <a:p>
            <a:r>
              <a:rPr lang="en-US" sz="2200" dirty="0"/>
              <a:t>Unencrypted</a:t>
            </a:r>
          </a:p>
          <a:p>
            <a:r>
              <a:rPr lang="en-US" sz="2200" dirty="0"/>
              <a:t>Uncompressed</a:t>
            </a:r>
          </a:p>
          <a:p>
            <a:r>
              <a:rPr lang="en-US" sz="2200" dirty="0"/>
              <a:t>Commonly used</a:t>
            </a:r>
          </a:p>
          <a:p>
            <a:r>
              <a:rPr lang="en-US" sz="2200" dirty="0"/>
              <a:t>Interoperable</a:t>
            </a:r>
          </a:p>
          <a:p>
            <a:r>
              <a:rPr lang="en-US" sz="2200" dirty="0"/>
              <a:t>Open source</a:t>
            </a:r>
            <a:endParaRPr lang="nl-NL" sz="2200" dirty="0"/>
          </a:p>
        </p:txBody>
      </p:sp>
      <p:sp>
        <p:nvSpPr>
          <p:cNvPr id="20" name="Rectangle 19">
            <a:extLst>
              <a:ext uri="{FF2B5EF4-FFF2-40B4-BE49-F238E27FC236}">
                <a16:creationId xmlns:a16="http://schemas.microsoft.com/office/drawing/2014/main" id="{8B828C2F-C4F6-2946-B2DE-C5CFE10F72E2}"/>
              </a:ext>
            </a:extLst>
          </p:cNvPr>
          <p:cNvSpPr/>
          <p:nvPr/>
        </p:nvSpPr>
        <p:spPr>
          <a:xfrm>
            <a:off x="4864100" y="6609526"/>
            <a:ext cx="8298797" cy="307777"/>
          </a:xfrm>
          <a:prstGeom prst="rect">
            <a:avLst/>
          </a:prstGeom>
        </p:spPr>
        <p:txBody>
          <a:bodyPr wrap="square">
            <a:spAutoFit/>
          </a:bodyPr>
          <a:lstStyle/>
          <a:p>
            <a:r>
              <a:rPr lang="en-US" sz="1400" dirty="0">
                <a:hlinkClick r:id="rId11"/>
              </a:rPr>
              <a:t>https://dans.knaw.nl/en/deposit/information-about-depositing-data/before-depositing/file-formats</a:t>
            </a:r>
            <a:endParaRPr lang="en-US" sz="1400" dirty="0"/>
          </a:p>
        </p:txBody>
      </p:sp>
      <p:sp>
        <p:nvSpPr>
          <p:cNvPr id="26" name="Titel 1">
            <a:extLst>
              <a:ext uri="{FF2B5EF4-FFF2-40B4-BE49-F238E27FC236}">
                <a16:creationId xmlns:a16="http://schemas.microsoft.com/office/drawing/2014/main" id="{5B13C340-7D47-42D5-BE54-BD8A87CBEE34}"/>
              </a:ext>
            </a:extLst>
          </p:cNvPr>
          <p:cNvSpPr txBox="1">
            <a:spLocks/>
          </p:cNvSpPr>
          <p:nvPr/>
        </p:nvSpPr>
        <p:spPr>
          <a:xfrm>
            <a:off x="507451" y="220272"/>
            <a:ext cx="4399110"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Preferred formats</a:t>
            </a:r>
          </a:p>
        </p:txBody>
      </p:sp>
      <p:pic>
        <p:nvPicPr>
          <p:cNvPr id="22" name="Picture 21" descr="A close up of a logo&#10;&#10;Description automatically generated">
            <a:extLst>
              <a:ext uri="{FF2B5EF4-FFF2-40B4-BE49-F238E27FC236}">
                <a16:creationId xmlns:a16="http://schemas.microsoft.com/office/drawing/2014/main" id="{08CA1AF6-49FD-4E9B-98CD-9E04394EAD8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75841" y="5921966"/>
            <a:ext cx="800113" cy="800113"/>
          </a:xfrm>
          <a:prstGeom prst="rect">
            <a:avLst/>
          </a:prstGeom>
        </p:spPr>
      </p:pic>
    </p:spTree>
    <p:extLst>
      <p:ext uri="{BB962C8B-B14F-4D97-AF65-F5344CB8AC3E}">
        <p14:creationId xmlns:p14="http://schemas.microsoft.com/office/powerpoint/2010/main" val="213437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0370CC4-39DF-BB4A-89D3-049450C206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984530"/>
          </a:xfrm>
          <a:prstGeom prst="rect">
            <a:avLst/>
          </a:prstGeom>
        </p:spPr>
      </p:pic>
      <p:pic>
        <p:nvPicPr>
          <p:cNvPr id="2" name="Picture 1">
            <a:extLst>
              <a:ext uri="{FF2B5EF4-FFF2-40B4-BE49-F238E27FC236}">
                <a16:creationId xmlns:a16="http://schemas.microsoft.com/office/drawing/2014/main" id="{7BBF33F5-71F2-DD4E-8308-59DC9AB2A6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52" y="1246418"/>
            <a:ext cx="5411605" cy="3220827"/>
          </a:xfrm>
          <a:prstGeom prst="rect">
            <a:avLst/>
          </a:prstGeom>
        </p:spPr>
      </p:pic>
      <p:pic>
        <p:nvPicPr>
          <p:cNvPr id="3" name="Picture 2" title=".txt">
            <a:extLst>
              <a:ext uri="{FF2B5EF4-FFF2-40B4-BE49-F238E27FC236}">
                <a16:creationId xmlns:a16="http://schemas.microsoft.com/office/drawing/2014/main" id="{E9035E51-4BC9-414F-B09C-764A2C382F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5305" y="988045"/>
            <a:ext cx="5407702" cy="2151293"/>
          </a:xfrm>
          <a:prstGeom prst="rect">
            <a:avLst/>
          </a:prstGeom>
        </p:spPr>
      </p:pic>
      <p:pic>
        <p:nvPicPr>
          <p:cNvPr id="4" name="Picture 3">
            <a:extLst>
              <a:ext uri="{FF2B5EF4-FFF2-40B4-BE49-F238E27FC236}">
                <a16:creationId xmlns:a16="http://schemas.microsoft.com/office/drawing/2014/main" id="{1CD9591C-6813-9A4B-91DD-5DD2EC5E76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98834" y="3710057"/>
            <a:ext cx="4966820" cy="2893833"/>
          </a:xfrm>
          <a:prstGeom prst="rect">
            <a:avLst/>
          </a:prstGeom>
        </p:spPr>
      </p:pic>
      <p:sp>
        <p:nvSpPr>
          <p:cNvPr id="5" name="Flowchart: Document 11">
            <a:extLst>
              <a:ext uri="{FF2B5EF4-FFF2-40B4-BE49-F238E27FC236}">
                <a16:creationId xmlns:a16="http://schemas.microsoft.com/office/drawing/2014/main" id="{B04595DF-4B11-5D49-AF7A-31E264F68DD0}"/>
              </a:ext>
            </a:extLst>
          </p:cNvPr>
          <p:cNvSpPr/>
          <p:nvPr/>
        </p:nvSpPr>
        <p:spPr>
          <a:xfrm>
            <a:off x="10485157" y="2856832"/>
            <a:ext cx="1007850" cy="57591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t>.txt</a:t>
            </a:r>
          </a:p>
        </p:txBody>
      </p:sp>
      <p:sp>
        <p:nvSpPr>
          <p:cNvPr id="6" name="Flowchart: Document 13">
            <a:extLst>
              <a:ext uri="{FF2B5EF4-FFF2-40B4-BE49-F238E27FC236}">
                <a16:creationId xmlns:a16="http://schemas.microsoft.com/office/drawing/2014/main" id="{18BC3668-D27D-7E49-87BB-E35224C1A8F6}"/>
              </a:ext>
            </a:extLst>
          </p:cNvPr>
          <p:cNvSpPr/>
          <p:nvPr/>
        </p:nvSpPr>
        <p:spPr>
          <a:xfrm>
            <a:off x="10216715" y="6347453"/>
            <a:ext cx="1007850" cy="57591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t>.</a:t>
            </a:r>
            <a:r>
              <a:rPr lang="en-US" sz="1799" b="1" dirty="0" err="1"/>
              <a:t>odt</a:t>
            </a:r>
            <a:endParaRPr lang="en-US" sz="1799" b="1" dirty="0"/>
          </a:p>
        </p:txBody>
      </p:sp>
      <p:sp>
        <p:nvSpPr>
          <p:cNvPr id="7" name="Freeform 2">
            <a:extLst>
              <a:ext uri="{FF2B5EF4-FFF2-40B4-BE49-F238E27FC236}">
                <a16:creationId xmlns:a16="http://schemas.microsoft.com/office/drawing/2014/main" id="{AA1DA898-C300-B248-934C-4723C7E848BF}"/>
              </a:ext>
            </a:extLst>
          </p:cNvPr>
          <p:cNvSpPr/>
          <p:nvPr/>
        </p:nvSpPr>
        <p:spPr>
          <a:xfrm>
            <a:off x="5379934" y="2888009"/>
            <a:ext cx="1945739" cy="528640"/>
          </a:xfrm>
          <a:custGeom>
            <a:avLst/>
            <a:gdLst>
              <a:gd name="connsiteX0" fmla="*/ 0 w 1946246"/>
              <a:gd name="connsiteY0" fmla="*/ 0 h 528778"/>
              <a:gd name="connsiteX1" fmla="*/ 285226 w 1946246"/>
              <a:gd name="connsiteY1" fmla="*/ 192947 h 528778"/>
              <a:gd name="connsiteX2" fmla="*/ 1107347 w 1946246"/>
              <a:gd name="connsiteY2" fmla="*/ 528507 h 528778"/>
              <a:gd name="connsiteX3" fmla="*/ 1946246 w 1946246"/>
              <a:gd name="connsiteY3" fmla="*/ 134224 h 528778"/>
            </a:gdLst>
            <a:ahLst/>
            <a:cxnLst>
              <a:cxn ang="0">
                <a:pos x="connsiteX0" y="connsiteY0"/>
              </a:cxn>
              <a:cxn ang="0">
                <a:pos x="connsiteX1" y="connsiteY1"/>
              </a:cxn>
              <a:cxn ang="0">
                <a:pos x="connsiteX2" y="connsiteY2"/>
              </a:cxn>
              <a:cxn ang="0">
                <a:pos x="connsiteX3" y="connsiteY3"/>
              </a:cxn>
            </a:cxnLst>
            <a:rect l="l" t="t" r="r" b="b"/>
            <a:pathLst>
              <a:path w="1946246" h="528778">
                <a:moveTo>
                  <a:pt x="0" y="0"/>
                </a:moveTo>
                <a:cubicBezTo>
                  <a:pt x="50334" y="52431"/>
                  <a:pt x="100668" y="104863"/>
                  <a:pt x="285226" y="192947"/>
                </a:cubicBezTo>
                <a:cubicBezTo>
                  <a:pt x="469784" y="281031"/>
                  <a:pt x="830510" y="538294"/>
                  <a:pt x="1107347" y="528507"/>
                </a:cubicBezTo>
                <a:cubicBezTo>
                  <a:pt x="1384184" y="518720"/>
                  <a:pt x="1665215" y="326472"/>
                  <a:pt x="1946246" y="134224"/>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 name="Rectangle: Single Corner Rounded 16">
            <a:extLst>
              <a:ext uri="{FF2B5EF4-FFF2-40B4-BE49-F238E27FC236}">
                <a16:creationId xmlns:a16="http://schemas.microsoft.com/office/drawing/2014/main" id="{4724107E-A378-634C-8B90-C50641D245D3}"/>
              </a:ext>
            </a:extLst>
          </p:cNvPr>
          <p:cNvSpPr/>
          <p:nvPr/>
        </p:nvSpPr>
        <p:spPr>
          <a:xfrm>
            <a:off x="204421" y="5504432"/>
            <a:ext cx="6094413" cy="1200016"/>
          </a:xfrm>
          <a:prstGeom prst="round1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r>
              <a:rPr lang="en-US" sz="1799" b="1" dirty="0">
                <a:solidFill>
                  <a:schemeClr val="accent2">
                    <a:lumMod val="50000"/>
                  </a:schemeClr>
                </a:solidFill>
              </a:rPr>
              <a:t>Not all functionality is preserved in a preferred file format!</a:t>
            </a:r>
          </a:p>
          <a:p>
            <a:endParaRPr lang="en-US" sz="1799" b="1" dirty="0">
              <a:solidFill>
                <a:schemeClr val="accent2">
                  <a:lumMod val="50000"/>
                </a:schemeClr>
              </a:solidFill>
            </a:endParaRPr>
          </a:p>
          <a:p>
            <a:r>
              <a:rPr lang="en-US" sz="1799" b="1" dirty="0">
                <a:solidFill>
                  <a:schemeClr val="accent2">
                    <a:lumMod val="50000"/>
                  </a:schemeClr>
                </a:solidFill>
              </a:rPr>
              <a:t>Preferred is not always 100% compatible</a:t>
            </a:r>
            <a:endParaRPr lang="nl-NL" sz="1799" b="1" dirty="0">
              <a:solidFill>
                <a:schemeClr val="accent2">
                  <a:lumMod val="50000"/>
                </a:schemeClr>
              </a:solidFill>
            </a:endParaRPr>
          </a:p>
        </p:txBody>
      </p:sp>
      <p:sp>
        <p:nvSpPr>
          <p:cNvPr id="9" name="Freeform 9">
            <a:extLst>
              <a:ext uri="{FF2B5EF4-FFF2-40B4-BE49-F238E27FC236}">
                <a16:creationId xmlns:a16="http://schemas.microsoft.com/office/drawing/2014/main" id="{ADC01DCD-AC1A-1D4C-8FAE-118919F48218}"/>
              </a:ext>
            </a:extLst>
          </p:cNvPr>
          <p:cNvSpPr/>
          <p:nvPr/>
        </p:nvSpPr>
        <p:spPr>
          <a:xfrm rot="2498964">
            <a:off x="4245010" y="4494298"/>
            <a:ext cx="2803986" cy="917524"/>
          </a:xfrm>
          <a:custGeom>
            <a:avLst/>
            <a:gdLst>
              <a:gd name="connsiteX0" fmla="*/ 0 w 1946246"/>
              <a:gd name="connsiteY0" fmla="*/ 0 h 528778"/>
              <a:gd name="connsiteX1" fmla="*/ 285226 w 1946246"/>
              <a:gd name="connsiteY1" fmla="*/ 192947 h 528778"/>
              <a:gd name="connsiteX2" fmla="*/ 1107347 w 1946246"/>
              <a:gd name="connsiteY2" fmla="*/ 528507 h 528778"/>
              <a:gd name="connsiteX3" fmla="*/ 1946246 w 1946246"/>
              <a:gd name="connsiteY3" fmla="*/ 134224 h 528778"/>
            </a:gdLst>
            <a:ahLst/>
            <a:cxnLst>
              <a:cxn ang="0">
                <a:pos x="connsiteX0" y="connsiteY0"/>
              </a:cxn>
              <a:cxn ang="0">
                <a:pos x="connsiteX1" y="connsiteY1"/>
              </a:cxn>
              <a:cxn ang="0">
                <a:pos x="connsiteX2" y="connsiteY2"/>
              </a:cxn>
              <a:cxn ang="0">
                <a:pos x="connsiteX3" y="connsiteY3"/>
              </a:cxn>
            </a:cxnLst>
            <a:rect l="l" t="t" r="r" b="b"/>
            <a:pathLst>
              <a:path w="1946246" h="528778">
                <a:moveTo>
                  <a:pt x="0" y="0"/>
                </a:moveTo>
                <a:cubicBezTo>
                  <a:pt x="50334" y="52431"/>
                  <a:pt x="100668" y="104863"/>
                  <a:pt x="285226" y="192947"/>
                </a:cubicBezTo>
                <a:cubicBezTo>
                  <a:pt x="469784" y="281031"/>
                  <a:pt x="830510" y="538294"/>
                  <a:pt x="1107347" y="528507"/>
                </a:cubicBezTo>
                <a:cubicBezTo>
                  <a:pt x="1384184" y="518720"/>
                  <a:pt x="1665215" y="326472"/>
                  <a:pt x="1946246" y="134224"/>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0" name="Flowchart: Document 10">
            <a:extLst>
              <a:ext uri="{FF2B5EF4-FFF2-40B4-BE49-F238E27FC236}">
                <a16:creationId xmlns:a16="http://schemas.microsoft.com/office/drawing/2014/main" id="{B008BF58-667F-BD4D-81C5-314E10654381}"/>
              </a:ext>
            </a:extLst>
          </p:cNvPr>
          <p:cNvSpPr/>
          <p:nvPr/>
        </p:nvSpPr>
        <p:spPr>
          <a:xfrm>
            <a:off x="4397972" y="3563974"/>
            <a:ext cx="1007850" cy="575914"/>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t>.</a:t>
            </a:r>
            <a:r>
              <a:rPr lang="en-US" sz="1799" b="1" dirty="0" err="1"/>
              <a:t>docx</a:t>
            </a:r>
            <a:endParaRPr lang="en-US" sz="1799" b="1" dirty="0"/>
          </a:p>
        </p:txBody>
      </p:sp>
      <p:sp>
        <p:nvSpPr>
          <p:cNvPr id="18" name="Titel 1">
            <a:extLst>
              <a:ext uri="{FF2B5EF4-FFF2-40B4-BE49-F238E27FC236}">
                <a16:creationId xmlns:a16="http://schemas.microsoft.com/office/drawing/2014/main" id="{21AACCE7-B0D9-442B-9D78-030CF5E6835A}"/>
              </a:ext>
            </a:extLst>
          </p:cNvPr>
          <p:cNvSpPr txBox="1">
            <a:spLocks/>
          </p:cNvSpPr>
          <p:nvPr/>
        </p:nvSpPr>
        <p:spPr>
          <a:xfrm>
            <a:off x="534599" y="184719"/>
            <a:ext cx="4399110" cy="503924"/>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Preferred formats</a:t>
            </a:r>
          </a:p>
        </p:txBody>
      </p:sp>
    </p:spTree>
    <p:extLst>
      <p:ext uri="{BB962C8B-B14F-4D97-AF65-F5344CB8AC3E}">
        <p14:creationId xmlns:p14="http://schemas.microsoft.com/office/powerpoint/2010/main" val="146294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DBCD0C3-70BE-8646-9EC6-4E0A29F0A9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400314"/>
          </a:xfrm>
          <a:prstGeom prst="rect">
            <a:avLst/>
          </a:prstGeom>
        </p:spPr>
      </p:pic>
      <p:sp>
        <p:nvSpPr>
          <p:cNvPr id="7" name="Title 1">
            <a:extLst>
              <a:ext uri="{FF2B5EF4-FFF2-40B4-BE49-F238E27FC236}">
                <a16:creationId xmlns:a16="http://schemas.microsoft.com/office/drawing/2014/main" id="{B1F7CF32-81FC-4D44-9CEA-B274F9CE0486}"/>
              </a:ext>
            </a:extLst>
          </p:cNvPr>
          <p:cNvSpPr txBox="1">
            <a:spLocks/>
          </p:cNvSpPr>
          <p:nvPr/>
        </p:nvSpPr>
        <p:spPr>
          <a:xfrm>
            <a:off x="561007" y="275204"/>
            <a:ext cx="8782690" cy="910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solidFill>
                  <a:schemeClr val="accent2">
                    <a:lumMod val="50000"/>
                  </a:schemeClr>
                </a:solidFill>
              </a:rPr>
              <a:t>Using existing </a:t>
            </a:r>
            <a:r>
              <a:rPr lang="en-US" sz="4600" b="1" dirty="0">
                <a:solidFill>
                  <a:schemeClr val="accent2">
                    <a:lumMod val="50000"/>
                  </a:schemeClr>
                </a:solidFill>
                <a:hlinkClick r:id="rId4"/>
              </a:rPr>
              <a:t>data</a:t>
            </a:r>
            <a:endParaRPr lang="en-US" sz="4600" b="1" dirty="0">
              <a:solidFill>
                <a:schemeClr val="accent2">
                  <a:lumMod val="50000"/>
                </a:schemeClr>
              </a:solidFill>
            </a:endParaRPr>
          </a:p>
        </p:txBody>
      </p:sp>
      <p:sp>
        <p:nvSpPr>
          <p:cNvPr id="8" name="Content Placeholder 2">
            <a:extLst>
              <a:ext uri="{FF2B5EF4-FFF2-40B4-BE49-F238E27FC236}">
                <a16:creationId xmlns:a16="http://schemas.microsoft.com/office/drawing/2014/main" id="{3A13B1B9-F4E9-684F-8C03-97208627128A}"/>
              </a:ext>
            </a:extLst>
          </p:cNvPr>
          <p:cNvSpPr txBox="1">
            <a:spLocks/>
          </p:cNvSpPr>
          <p:nvPr/>
        </p:nvSpPr>
        <p:spPr>
          <a:xfrm>
            <a:off x="461127" y="1576037"/>
            <a:ext cx="10491126" cy="4509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b="1" dirty="0"/>
              <a:t>Where to find them?</a:t>
            </a:r>
          </a:p>
          <a:p>
            <a:pPr marL="457063" indent="-457063">
              <a:spcAft>
                <a:spcPts val="1200"/>
              </a:spcAft>
              <a:buFont typeface="+mj-lt"/>
              <a:buAutoNum type="arabicPeriod"/>
            </a:pPr>
            <a:r>
              <a:rPr lang="en-US" sz="1800" dirty="0"/>
              <a:t>In large scale collected data in </a:t>
            </a:r>
            <a:r>
              <a:rPr lang="en-US" sz="1800" b="1" dirty="0"/>
              <a:t>databases</a:t>
            </a:r>
            <a:endParaRPr lang="en-US" sz="1800" dirty="0"/>
          </a:p>
          <a:p>
            <a:pPr marL="457063" indent="-457063">
              <a:spcAft>
                <a:spcPts val="1200"/>
              </a:spcAft>
              <a:buFont typeface="+mj-lt"/>
              <a:buAutoNum type="arabicPeriod"/>
            </a:pPr>
            <a:r>
              <a:rPr lang="en-US" sz="1800" dirty="0"/>
              <a:t>In research </a:t>
            </a:r>
            <a:r>
              <a:rPr lang="en-US" sz="1800" b="1" dirty="0"/>
              <a:t>data repositories </a:t>
            </a:r>
          </a:p>
          <a:p>
            <a:pPr marL="457200" lvl="1" indent="0">
              <a:spcAft>
                <a:spcPts val="1200"/>
              </a:spcAft>
              <a:buNone/>
            </a:pPr>
            <a:r>
              <a:rPr lang="en-US" sz="1400" dirty="0"/>
              <a:t>(institutional, generic, discipline specific)</a:t>
            </a:r>
          </a:p>
          <a:p>
            <a:pPr marL="457063" indent="-457063">
              <a:spcAft>
                <a:spcPts val="1200"/>
              </a:spcAft>
              <a:buFont typeface="+mj-lt"/>
              <a:buAutoNum type="arabicPeriod"/>
            </a:pPr>
            <a:r>
              <a:rPr lang="en-US" sz="1800" b="1" dirty="0"/>
              <a:t>Data Journals</a:t>
            </a:r>
          </a:p>
          <a:p>
            <a:pPr marL="457063" indent="-457063">
              <a:spcAft>
                <a:spcPts val="1200"/>
              </a:spcAft>
              <a:buFont typeface="+mj-lt"/>
              <a:buAutoNum type="arabicPeriod"/>
            </a:pPr>
            <a:r>
              <a:rPr lang="en-US" sz="1800" dirty="0"/>
              <a:t>As tables and figures in research articles</a:t>
            </a:r>
          </a:p>
          <a:p>
            <a:pPr marL="457063" indent="-457063">
              <a:spcAft>
                <a:spcPts val="1200"/>
              </a:spcAft>
              <a:buFont typeface="+mj-lt"/>
              <a:buAutoNum type="arabicPeriod"/>
            </a:pPr>
            <a:r>
              <a:rPr lang="en-US" sz="1800" dirty="0"/>
              <a:t>As </a:t>
            </a:r>
            <a:r>
              <a:rPr lang="en-US" sz="1800" b="1" dirty="0"/>
              <a:t>supplementary files </a:t>
            </a:r>
            <a:r>
              <a:rPr lang="en-US" sz="1800" dirty="0"/>
              <a:t>with research articles </a:t>
            </a:r>
          </a:p>
          <a:p>
            <a:pPr marL="457063" indent="-457063">
              <a:spcAft>
                <a:spcPts val="1200"/>
              </a:spcAft>
              <a:buFont typeface="+mj-lt"/>
              <a:buAutoNum type="arabicPeriod"/>
            </a:pPr>
            <a:r>
              <a:rPr lang="en-US" sz="1800" dirty="0"/>
              <a:t>As links in </a:t>
            </a:r>
            <a:r>
              <a:rPr lang="en-US" sz="1800" b="1" dirty="0"/>
              <a:t>websites</a:t>
            </a:r>
            <a:r>
              <a:rPr lang="en-US" sz="1800" dirty="0"/>
              <a:t> (personal, institutional, laboratory)</a:t>
            </a:r>
          </a:p>
          <a:p>
            <a:pPr marL="457063" indent="-457063">
              <a:spcAft>
                <a:spcPts val="1200"/>
              </a:spcAft>
              <a:buFont typeface="+mj-lt"/>
              <a:buAutoNum type="arabicPeriod"/>
            </a:pPr>
            <a:r>
              <a:rPr lang="en-US" sz="1800" dirty="0"/>
              <a:t>Directly contact </a:t>
            </a:r>
            <a:r>
              <a:rPr lang="en-US" sz="1800" b="1" dirty="0"/>
              <a:t>colleagues</a:t>
            </a:r>
            <a:r>
              <a:rPr lang="en-US" sz="1800" dirty="0"/>
              <a:t> with interesting datasets </a:t>
            </a:r>
          </a:p>
          <a:p>
            <a:endParaRPr lang="en-US" sz="1600" dirty="0"/>
          </a:p>
        </p:txBody>
      </p:sp>
      <p:grpSp>
        <p:nvGrpSpPr>
          <p:cNvPr id="25" name="Group 24">
            <a:extLst>
              <a:ext uri="{FF2B5EF4-FFF2-40B4-BE49-F238E27FC236}">
                <a16:creationId xmlns:a16="http://schemas.microsoft.com/office/drawing/2014/main" id="{ABB8598C-87BA-1E46-B477-078AFE28C2F8}"/>
              </a:ext>
            </a:extLst>
          </p:cNvPr>
          <p:cNvGrpSpPr/>
          <p:nvPr/>
        </p:nvGrpSpPr>
        <p:grpSpPr>
          <a:xfrm>
            <a:off x="6096000" y="1400314"/>
            <a:ext cx="5098109" cy="934983"/>
            <a:chOff x="5610270" y="1249257"/>
            <a:chExt cx="5098109" cy="934983"/>
          </a:xfrm>
        </p:grpSpPr>
        <p:pic>
          <p:nvPicPr>
            <p:cNvPr id="2" name="Picture 1">
              <a:extLst>
                <a:ext uri="{FF2B5EF4-FFF2-40B4-BE49-F238E27FC236}">
                  <a16:creationId xmlns:a16="http://schemas.microsoft.com/office/drawing/2014/main" id="{91C73FB4-7C93-9C47-BC16-B240915E18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0270" y="1249257"/>
              <a:ext cx="819465" cy="910517"/>
            </a:xfrm>
            <a:prstGeom prst="rect">
              <a:avLst/>
            </a:prstGeom>
          </p:spPr>
        </p:pic>
        <p:pic>
          <p:nvPicPr>
            <p:cNvPr id="3" name="Picture 2">
              <a:extLst>
                <a:ext uri="{FF2B5EF4-FFF2-40B4-BE49-F238E27FC236}">
                  <a16:creationId xmlns:a16="http://schemas.microsoft.com/office/drawing/2014/main" id="{3B793BC2-3AE1-1246-94A6-C8B85C8705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9735" y="1448647"/>
              <a:ext cx="2197100" cy="735593"/>
            </a:xfrm>
            <a:prstGeom prst="rect">
              <a:avLst/>
            </a:prstGeom>
          </p:spPr>
        </p:pic>
        <p:pic>
          <p:nvPicPr>
            <p:cNvPr id="5" name="Picture 4">
              <a:extLst>
                <a:ext uri="{FF2B5EF4-FFF2-40B4-BE49-F238E27FC236}">
                  <a16:creationId xmlns:a16="http://schemas.microsoft.com/office/drawing/2014/main" id="{32898AA9-550B-2548-8EB1-9581DF0EE3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9180" y="1424192"/>
              <a:ext cx="2049199" cy="661032"/>
            </a:xfrm>
            <a:prstGeom prst="rect">
              <a:avLst/>
            </a:prstGeom>
          </p:spPr>
        </p:pic>
      </p:grpSp>
      <p:pic>
        <p:nvPicPr>
          <p:cNvPr id="6" name="Picture 5">
            <a:extLst>
              <a:ext uri="{FF2B5EF4-FFF2-40B4-BE49-F238E27FC236}">
                <a16:creationId xmlns:a16="http://schemas.microsoft.com/office/drawing/2014/main" id="{370728E2-C945-2044-A341-AD94D8EF63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5749" y="5221541"/>
            <a:ext cx="3028950" cy="863600"/>
          </a:xfrm>
          <a:prstGeom prst="rect">
            <a:avLst/>
          </a:prstGeom>
        </p:spPr>
      </p:pic>
      <p:grpSp>
        <p:nvGrpSpPr>
          <p:cNvPr id="26" name="Group 25">
            <a:extLst>
              <a:ext uri="{FF2B5EF4-FFF2-40B4-BE49-F238E27FC236}">
                <a16:creationId xmlns:a16="http://schemas.microsoft.com/office/drawing/2014/main" id="{510F4D3C-62BB-8640-9B2E-DB865F20513F}"/>
              </a:ext>
            </a:extLst>
          </p:cNvPr>
          <p:cNvGrpSpPr/>
          <p:nvPr/>
        </p:nvGrpSpPr>
        <p:grpSpPr>
          <a:xfrm>
            <a:off x="4740166" y="2701329"/>
            <a:ext cx="7622053" cy="786782"/>
            <a:chOff x="4569947" y="2383629"/>
            <a:chExt cx="7622053" cy="786782"/>
          </a:xfrm>
        </p:grpSpPr>
        <p:grpSp>
          <p:nvGrpSpPr>
            <p:cNvPr id="9" name="Group 8">
              <a:extLst>
                <a:ext uri="{FF2B5EF4-FFF2-40B4-BE49-F238E27FC236}">
                  <a16:creationId xmlns:a16="http://schemas.microsoft.com/office/drawing/2014/main" id="{E777B077-9328-354F-96F0-D3FE27F6CDF7}"/>
                </a:ext>
              </a:extLst>
            </p:cNvPr>
            <p:cNvGrpSpPr/>
            <p:nvPr/>
          </p:nvGrpSpPr>
          <p:grpSpPr>
            <a:xfrm>
              <a:off x="8813284" y="2417127"/>
              <a:ext cx="1364859" cy="578613"/>
              <a:chOff x="7252684" y="1368165"/>
              <a:chExt cx="1694785" cy="635188"/>
            </a:xfrm>
          </p:grpSpPr>
          <p:sp>
            <p:nvSpPr>
              <p:cNvPr id="10" name="Rectangle 9">
                <a:extLst>
                  <a:ext uri="{FF2B5EF4-FFF2-40B4-BE49-F238E27FC236}">
                    <a16:creationId xmlns:a16="http://schemas.microsoft.com/office/drawing/2014/main" id="{F6B5676D-238D-8C4F-B2DB-370BB43CC16B}"/>
                  </a:ext>
                </a:extLst>
              </p:cNvPr>
              <p:cNvSpPr/>
              <p:nvPr/>
            </p:nvSpPr>
            <p:spPr>
              <a:xfrm>
                <a:off x="7252684" y="1368165"/>
                <a:ext cx="1694785" cy="63518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a:extLst>
                  <a:ext uri="{FF2B5EF4-FFF2-40B4-BE49-F238E27FC236}">
                    <a16:creationId xmlns:a16="http://schemas.microsoft.com/office/drawing/2014/main" id="{8CAFD8BC-09B0-F348-88C1-BD3EA30B926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04752" y="1434892"/>
                <a:ext cx="1390650" cy="457200"/>
              </a:xfrm>
              <a:prstGeom prst="rect">
                <a:avLst/>
              </a:prstGeom>
            </p:spPr>
          </p:pic>
        </p:grpSp>
        <p:pic>
          <p:nvPicPr>
            <p:cNvPr id="12" name="Picture 11">
              <a:extLst>
                <a:ext uri="{FF2B5EF4-FFF2-40B4-BE49-F238E27FC236}">
                  <a16:creationId xmlns:a16="http://schemas.microsoft.com/office/drawing/2014/main" id="{3900A885-66A2-F14E-8FF1-A455A5265E6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441540" y="2383629"/>
              <a:ext cx="1185295" cy="667667"/>
            </a:xfrm>
            <a:prstGeom prst="rect">
              <a:avLst/>
            </a:prstGeom>
          </p:spPr>
        </p:pic>
        <p:pic>
          <p:nvPicPr>
            <p:cNvPr id="13" name="Picture 12">
              <a:extLst>
                <a:ext uri="{FF2B5EF4-FFF2-40B4-BE49-F238E27FC236}">
                  <a16:creationId xmlns:a16="http://schemas.microsoft.com/office/drawing/2014/main" id="{9BA4A856-ACF6-EA40-BA8F-ECFBF0580D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69947" y="2415446"/>
              <a:ext cx="1610873" cy="615353"/>
            </a:xfrm>
            <a:prstGeom prst="rect">
              <a:avLst/>
            </a:prstGeom>
          </p:spPr>
        </p:pic>
        <p:sp>
          <p:nvSpPr>
            <p:cNvPr id="14" name="TextBox 13">
              <a:extLst>
                <a:ext uri="{FF2B5EF4-FFF2-40B4-BE49-F238E27FC236}">
                  <a16:creationId xmlns:a16="http://schemas.microsoft.com/office/drawing/2014/main" id="{B9C0814A-A170-0D46-9E82-A8268CF0FCF0}"/>
                </a:ext>
              </a:extLst>
            </p:cNvPr>
            <p:cNvSpPr txBox="1"/>
            <p:nvPr/>
          </p:nvSpPr>
          <p:spPr>
            <a:xfrm>
              <a:off x="6180820" y="2427796"/>
              <a:ext cx="1645175" cy="646331"/>
            </a:xfrm>
            <a:prstGeom prst="rect">
              <a:avLst/>
            </a:prstGeom>
            <a:noFill/>
          </p:spPr>
          <p:txBody>
            <a:bodyPr wrap="square" rtlCol="0">
              <a:spAutoFit/>
            </a:bodyPr>
            <a:lstStyle/>
            <a:p>
              <a:r>
                <a:rPr lang="en-US" sz="3600" dirty="0">
                  <a:solidFill>
                    <a:srgbClr val="C00000"/>
                  </a:solidFill>
                  <a:latin typeface="Yu Gothic Light" panose="020B0300000000000000" pitchFamily="34" charset="-128"/>
                  <a:ea typeface="Yu Gothic Light" panose="020B0300000000000000" pitchFamily="34" charset="-128"/>
                </a:rPr>
                <a:t>YODA</a:t>
              </a:r>
              <a:endParaRPr lang="nl-NL" sz="3600" dirty="0">
                <a:solidFill>
                  <a:srgbClr val="C00000"/>
                </a:solidFill>
                <a:latin typeface="Yu Gothic Light" panose="020B0300000000000000" pitchFamily="34" charset="-128"/>
                <a:ea typeface="Yu Gothic Light" panose="020B0300000000000000" pitchFamily="34" charset="-128"/>
              </a:endParaRPr>
            </a:p>
          </p:txBody>
        </p:sp>
        <p:pic>
          <p:nvPicPr>
            <p:cNvPr id="16" name="Picture 15">
              <a:extLst>
                <a:ext uri="{FF2B5EF4-FFF2-40B4-BE49-F238E27FC236}">
                  <a16:creationId xmlns:a16="http://schemas.microsoft.com/office/drawing/2014/main" id="{AF15C1CC-2710-2E46-8A5C-915CFEE5579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12465" y="2383629"/>
              <a:ext cx="1879535" cy="786782"/>
            </a:xfrm>
            <a:prstGeom prst="rect">
              <a:avLst/>
            </a:prstGeom>
          </p:spPr>
        </p:pic>
      </p:grpSp>
      <p:grpSp>
        <p:nvGrpSpPr>
          <p:cNvPr id="27" name="Group 26">
            <a:extLst>
              <a:ext uri="{FF2B5EF4-FFF2-40B4-BE49-F238E27FC236}">
                <a16:creationId xmlns:a16="http://schemas.microsoft.com/office/drawing/2014/main" id="{CCFAC05B-E9EB-9345-B315-7BFB81D76574}"/>
              </a:ext>
            </a:extLst>
          </p:cNvPr>
          <p:cNvGrpSpPr/>
          <p:nvPr/>
        </p:nvGrpSpPr>
        <p:grpSpPr>
          <a:xfrm>
            <a:off x="3788256" y="3719843"/>
            <a:ext cx="8403744" cy="615354"/>
            <a:chOff x="2960912" y="3317630"/>
            <a:chExt cx="8403744" cy="615354"/>
          </a:xfrm>
        </p:grpSpPr>
        <p:grpSp>
          <p:nvGrpSpPr>
            <p:cNvPr id="17" name="Group 16">
              <a:extLst>
                <a:ext uri="{FF2B5EF4-FFF2-40B4-BE49-F238E27FC236}">
                  <a16:creationId xmlns:a16="http://schemas.microsoft.com/office/drawing/2014/main" id="{36A9E329-8733-7446-81DD-48813A1911E4}"/>
                </a:ext>
              </a:extLst>
            </p:cNvPr>
            <p:cNvGrpSpPr/>
            <p:nvPr/>
          </p:nvGrpSpPr>
          <p:grpSpPr>
            <a:xfrm>
              <a:off x="2960912" y="3323174"/>
              <a:ext cx="2551384" cy="578613"/>
              <a:chOff x="1600200" y="2228850"/>
              <a:chExt cx="8991600" cy="2400300"/>
            </a:xfrm>
          </p:grpSpPr>
          <p:pic>
            <p:nvPicPr>
              <p:cNvPr id="18" name="Picture 17">
                <a:extLst>
                  <a:ext uri="{FF2B5EF4-FFF2-40B4-BE49-F238E27FC236}">
                    <a16:creationId xmlns:a16="http://schemas.microsoft.com/office/drawing/2014/main" id="{5EF8E976-1280-6141-9CDF-0636EE0BC52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00200" y="2228850"/>
                <a:ext cx="8991600" cy="2400300"/>
              </a:xfrm>
              <a:prstGeom prst="rect">
                <a:avLst/>
              </a:prstGeom>
            </p:spPr>
          </p:pic>
          <p:pic>
            <p:nvPicPr>
              <p:cNvPr id="19" name="Picture 18">
                <a:extLst>
                  <a:ext uri="{FF2B5EF4-FFF2-40B4-BE49-F238E27FC236}">
                    <a16:creationId xmlns:a16="http://schemas.microsoft.com/office/drawing/2014/main" id="{D8282C32-2F65-CD46-BF9A-8F4B9E58FF1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46450" y="2333282"/>
                <a:ext cx="1320800" cy="1257300"/>
              </a:xfrm>
              <a:prstGeom prst="rect">
                <a:avLst/>
              </a:prstGeom>
            </p:spPr>
          </p:pic>
        </p:grpSp>
        <p:pic>
          <p:nvPicPr>
            <p:cNvPr id="20" name="Picture 19">
              <a:extLst>
                <a:ext uri="{FF2B5EF4-FFF2-40B4-BE49-F238E27FC236}">
                  <a16:creationId xmlns:a16="http://schemas.microsoft.com/office/drawing/2014/main" id="{12D106FF-462A-9145-8A6A-0D7CA3CFC49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99321" y="3379143"/>
              <a:ext cx="2434866" cy="375222"/>
            </a:xfrm>
            <a:prstGeom prst="rect">
              <a:avLst/>
            </a:prstGeom>
          </p:spPr>
        </p:pic>
        <p:pic>
          <p:nvPicPr>
            <p:cNvPr id="21" name="Picture 20">
              <a:extLst>
                <a:ext uri="{FF2B5EF4-FFF2-40B4-BE49-F238E27FC236}">
                  <a16:creationId xmlns:a16="http://schemas.microsoft.com/office/drawing/2014/main" id="{46B39A42-67B4-A44D-BBCF-ADDB3FFE72B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20636" y="3361067"/>
              <a:ext cx="1706664" cy="443838"/>
            </a:xfrm>
            <a:prstGeom prst="rect">
              <a:avLst/>
            </a:prstGeom>
          </p:spPr>
        </p:pic>
        <p:grpSp>
          <p:nvGrpSpPr>
            <p:cNvPr id="22" name="Group 21">
              <a:extLst>
                <a:ext uri="{FF2B5EF4-FFF2-40B4-BE49-F238E27FC236}">
                  <a16:creationId xmlns:a16="http://schemas.microsoft.com/office/drawing/2014/main" id="{1179A1B7-58E3-FC41-BFAF-F93E73FE9207}"/>
                </a:ext>
              </a:extLst>
            </p:cNvPr>
            <p:cNvGrpSpPr/>
            <p:nvPr/>
          </p:nvGrpSpPr>
          <p:grpSpPr>
            <a:xfrm>
              <a:off x="10210724" y="3317630"/>
              <a:ext cx="1153932" cy="615354"/>
              <a:chOff x="2387600" y="1606550"/>
              <a:chExt cx="7416800" cy="3644900"/>
            </a:xfrm>
          </p:grpSpPr>
          <p:pic>
            <p:nvPicPr>
              <p:cNvPr id="23" name="Picture 22">
                <a:extLst>
                  <a:ext uri="{FF2B5EF4-FFF2-40B4-BE49-F238E27FC236}">
                    <a16:creationId xmlns:a16="http://schemas.microsoft.com/office/drawing/2014/main" id="{E5F10D04-2B7C-5643-B3E9-126E47F01D1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87600" y="1606550"/>
                <a:ext cx="7416800" cy="3644900"/>
              </a:xfrm>
              <a:prstGeom prst="rect">
                <a:avLst/>
              </a:prstGeom>
            </p:spPr>
          </p:pic>
          <p:pic>
            <p:nvPicPr>
              <p:cNvPr id="24" name="Picture 23">
                <a:extLst>
                  <a:ext uri="{FF2B5EF4-FFF2-40B4-BE49-F238E27FC236}">
                    <a16:creationId xmlns:a16="http://schemas.microsoft.com/office/drawing/2014/main" id="{0697A92D-AEE7-0645-BDDD-933C30B50D5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946900" y="1811123"/>
                <a:ext cx="2857500" cy="393700"/>
              </a:xfrm>
              <a:prstGeom prst="rect">
                <a:avLst/>
              </a:prstGeom>
            </p:spPr>
          </p:pic>
        </p:grpSp>
      </p:grpSp>
      <p:pic>
        <p:nvPicPr>
          <p:cNvPr id="1026" name="Picture 2" descr="re3data logo">
            <a:hlinkClick r:id="rId20"/>
            <a:extLst>
              <a:ext uri="{FF2B5EF4-FFF2-40B4-BE49-F238E27FC236}">
                <a16:creationId xmlns:a16="http://schemas.microsoft.com/office/drawing/2014/main" id="{0C3AFAB5-4E21-48B7-BDB6-631F45E63452}"/>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6117771" y="4212224"/>
            <a:ext cx="3295650" cy="971550"/>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15" name="Picture 14">
            <a:hlinkClick r:id="rId22"/>
            <a:extLst>
              <a:ext uri="{FF2B5EF4-FFF2-40B4-BE49-F238E27FC236}">
                <a16:creationId xmlns:a16="http://schemas.microsoft.com/office/drawing/2014/main" id="{8311A22B-748A-4664-A676-46D7FD8FC025}"/>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234656" y="5207612"/>
            <a:ext cx="1644034" cy="1644034"/>
          </a:xfrm>
          <a:prstGeom prst="rect">
            <a:avLst/>
          </a:prstGeom>
          <a:noFill/>
          <a:ln w="28575">
            <a:solidFill>
              <a:srgbClr val="FFC000"/>
            </a:solidFill>
          </a:ln>
        </p:spPr>
      </p:pic>
      <p:sp>
        <p:nvSpPr>
          <p:cNvPr id="4" name="Rectangle 3">
            <a:extLst>
              <a:ext uri="{FF2B5EF4-FFF2-40B4-BE49-F238E27FC236}">
                <a16:creationId xmlns:a16="http://schemas.microsoft.com/office/drawing/2014/main" id="{62D1408C-8D79-4411-AB6A-0AC869BB3FEE}"/>
              </a:ext>
            </a:extLst>
          </p:cNvPr>
          <p:cNvSpPr/>
          <p:nvPr/>
        </p:nvSpPr>
        <p:spPr>
          <a:xfrm>
            <a:off x="160962" y="6085597"/>
            <a:ext cx="6096000" cy="646331"/>
          </a:xfrm>
          <a:prstGeom prst="rect">
            <a:avLst/>
          </a:prstGeom>
        </p:spPr>
        <p:txBody>
          <a:bodyPr>
            <a:spAutoFit/>
          </a:bodyPr>
          <a:lstStyle/>
          <a:p>
            <a:pPr>
              <a:spcAft>
                <a:spcPts val="1200"/>
              </a:spcAft>
            </a:pPr>
            <a:r>
              <a:rPr lang="nl-NL" dirty="0"/>
              <a:t>See </a:t>
            </a:r>
            <a:r>
              <a:rPr lang="nl-NL" dirty="0" err="1"/>
              <a:t>also</a:t>
            </a:r>
            <a:r>
              <a:rPr lang="nl-NL" dirty="0"/>
              <a:t>: </a:t>
            </a:r>
            <a:r>
              <a:rPr lang="nl-NL" dirty="0">
                <a:hlinkClick r:id="rId24"/>
              </a:rPr>
              <a:t>https://www.uu.nl/en/research/research-data-management/tools-services/finding-existing-data</a:t>
            </a:r>
            <a:endParaRPr lang="nl-NL" dirty="0"/>
          </a:p>
        </p:txBody>
      </p:sp>
    </p:spTree>
    <p:extLst>
      <p:ext uri="{BB962C8B-B14F-4D97-AF65-F5344CB8AC3E}">
        <p14:creationId xmlns:p14="http://schemas.microsoft.com/office/powerpoint/2010/main" val="4077921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D314D-CE20-6C42-A61C-662B39AD81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7" name="Diagram 6">
            <a:extLst>
              <a:ext uri="{FF2B5EF4-FFF2-40B4-BE49-F238E27FC236}">
                <a16:creationId xmlns:a16="http://schemas.microsoft.com/office/drawing/2014/main" id="{446DEB10-C74B-45BB-A8C4-5822E53AED69}"/>
              </a:ext>
            </a:extLst>
          </p:cNvPr>
          <p:cNvGraphicFramePr/>
          <p:nvPr>
            <p:extLst>
              <p:ext uri="{D42A27DB-BD31-4B8C-83A1-F6EECF244321}">
                <p14:modId xmlns:p14="http://schemas.microsoft.com/office/powerpoint/2010/main" val="1534031128"/>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el 1">
            <a:extLst>
              <a:ext uri="{FF2B5EF4-FFF2-40B4-BE49-F238E27FC236}">
                <a16:creationId xmlns:a16="http://schemas.microsoft.com/office/drawing/2014/main" id="{500D79E1-4DD5-4FA9-809D-27695CCAADA0}"/>
              </a:ext>
            </a:extLst>
          </p:cNvPr>
          <p:cNvSpPr txBox="1">
            <a:spLocks/>
          </p:cNvSpPr>
          <p:nvPr/>
        </p:nvSpPr>
        <p:spPr>
          <a:xfrm>
            <a:off x="666378" y="954667"/>
            <a:ext cx="48772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Documentation</a:t>
            </a:r>
            <a:endParaRPr lang="nl-NL" b="1" dirty="0">
              <a:solidFill>
                <a:schemeClr val="accent2">
                  <a:lumMod val="50000"/>
                </a:schemeClr>
              </a:solidFill>
            </a:endParaRPr>
          </a:p>
        </p:txBody>
      </p:sp>
    </p:spTree>
    <p:extLst>
      <p:ext uri="{BB962C8B-B14F-4D97-AF65-F5344CB8AC3E}">
        <p14:creationId xmlns:p14="http://schemas.microsoft.com/office/powerpoint/2010/main" val="2838324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BEECE9-8D62-7C49-919B-50F645339B60}"/>
              </a:ext>
            </a:extLst>
          </p:cNvPr>
          <p:cNvPicPr>
            <a:picLocks noChangeAspect="1"/>
          </p:cNvPicPr>
          <p:nvPr/>
        </p:nvPicPr>
        <p:blipFill>
          <a:blip r:embed="rId2"/>
          <a:stretch>
            <a:fillRect/>
          </a:stretch>
        </p:blipFill>
        <p:spPr>
          <a:xfrm>
            <a:off x="1160095" y="350509"/>
            <a:ext cx="9871809" cy="6156982"/>
          </a:xfrm>
          <a:prstGeom prst="rect">
            <a:avLst/>
          </a:prstGeom>
        </p:spPr>
      </p:pic>
    </p:spTree>
    <p:extLst>
      <p:ext uri="{BB962C8B-B14F-4D97-AF65-F5344CB8AC3E}">
        <p14:creationId xmlns:p14="http://schemas.microsoft.com/office/powerpoint/2010/main" val="217855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4FF264-0193-ED4C-A49C-EDF62507FF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32" name="TextBox 31">
            <a:extLst>
              <a:ext uri="{FF2B5EF4-FFF2-40B4-BE49-F238E27FC236}">
                <a16:creationId xmlns:a16="http://schemas.microsoft.com/office/drawing/2014/main" id="{6E3E292D-07B2-1D44-944C-A551DB48F020}"/>
              </a:ext>
            </a:extLst>
          </p:cNvPr>
          <p:cNvSpPr txBox="1"/>
          <p:nvPr/>
        </p:nvSpPr>
        <p:spPr>
          <a:xfrm>
            <a:off x="-712250" y="245497"/>
            <a:ext cx="7686589" cy="707886"/>
          </a:xfrm>
          <a:prstGeom prst="rect">
            <a:avLst/>
          </a:prstGeom>
          <a:noFill/>
        </p:spPr>
        <p:txBody>
          <a:bodyPr wrap="square" rtlCol="0">
            <a:spAutoFit/>
          </a:bodyPr>
          <a:lstStyle/>
          <a:p>
            <a:pPr algn="ctr"/>
            <a:r>
              <a:rPr lang="en-US" sz="4000" b="1" dirty="0">
                <a:solidFill>
                  <a:schemeClr val="accent2">
                    <a:lumMod val="50000"/>
                  </a:schemeClr>
                </a:solidFill>
              </a:rPr>
              <a:t>Data documentation</a:t>
            </a:r>
          </a:p>
        </p:txBody>
      </p:sp>
      <p:grpSp>
        <p:nvGrpSpPr>
          <p:cNvPr id="4" name="Group 3">
            <a:extLst>
              <a:ext uri="{FF2B5EF4-FFF2-40B4-BE49-F238E27FC236}">
                <a16:creationId xmlns:a16="http://schemas.microsoft.com/office/drawing/2014/main" id="{94FD3DAE-6652-8B4D-A9A4-141DFB6A8323}"/>
              </a:ext>
            </a:extLst>
          </p:cNvPr>
          <p:cNvGrpSpPr/>
          <p:nvPr/>
        </p:nvGrpSpPr>
        <p:grpSpPr>
          <a:xfrm>
            <a:off x="1043550" y="2022821"/>
            <a:ext cx="10296997" cy="4291496"/>
            <a:chOff x="-2424357" y="3012645"/>
            <a:chExt cx="8686781" cy="3762012"/>
          </a:xfrm>
        </p:grpSpPr>
        <p:sp>
          <p:nvSpPr>
            <p:cNvPr id="35" name="Rectangle 34">
              <a:extLst>
                <a:ext uri="{FF2B5EF4-FFF2-40B4-BE49-F238E27FC236}">
                  <a16:creationId xmlns:a16="http://schemas.microsoft.com/office/drawing/2014/main" id="{578AF226-CB15-0442-82E8-2ABDDF6DFA55}"/>
                </a:ext>
              </a:extLst>
            </p:cNvPr>
            <p:cNvSpPr/>
            <p:nvPr/>
          </p:nvSpPr>
          <p:spPr>
            <a:xfrm>
              <a:off x="-903670" y="3012645"/>
              <a:ext cx="7166094" cy="3762012"/>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nl-NL" sz="1799" b="1" dirty="0">
                  <a:solidFill>
                    <a:srgbClr val="000000"/>
                  </a:solidFill>
                </a:rPr>
                <a:t>	</a:t>
              </a:r>
            </a:p>
            <a:p>
              <a:r>
                <a:rPr lang="nl-NL" sz="1799" b="1" dirty="0">
                  <a:solidFill>
                    <a:srgbClr val="000000"/>
                  </a:solidFill>
                </a:rPr>
                <a:t>	</a:t>
              </a:r>
              <a:r>
                <a:rPr lang="nl-NL" sz="2400" b="1" dirty="0">
                  <a:solidFill>
                    <a:srgbClr val="000000"/>
                  </a:solidFill>
                </a:rPr>
                <a:t>REMEMBER</a:t>
              </a:r>
              <a:endParaRPr lang="nl-NL" sz="1799" dirty="0">
                <a:solidFill>
                  <a:srgbClr val="000000"/>
                </a:solidFill>
              </a:endParaRPr>
            </a:p>
            <a:p>
              <a:endParaRPr lang="nl-NL" sz="1000" dirty="0">
                <a:solidFill>
                  <a:srgbClr val="000000"/>
                </a:solidFill>
              </a:endParaRPr>
            </a:p>
            <a:p>
              <a:pPr lvl="2"/>
              <a:r>
                <a:rPr lang="en-US" sz="2400" dirty="0">
                  <a:solidFill>
                    <a:srgbClr val="000000"/>
                  </a:solidFill>
                </a:rPr>
                <a:t>Your filenames and folder structure has to make sense: </a:t>
              </a:r>
            </a:p>
            <a:p>
              <a:pPr marL="1200150" lvl="2" indent="-285750">
                <a:buFont typeface="Wingdings" pitchFamily="2" charset="2"/>
                <a:buChar char="ü"/>
              </a:pPr>
              <a:r>
                <a:rPr lang="en-US" sz="2400" dirty="0">
                  <a:solidFill>
                    <a:srgbClr val="000000"/>
                  </a:solidFill>
                </a:rPr>
                <a:t>to you</a:t>
              </a:r>
            </a:p>
            <a:p>
              <a:pPr marL="1200150" lvl="2" indent="-285750">
                <a:buFont typeface="Wingdings" pitchFamily="2" charset="2"/>
                <a:buChar char="ü"/>
              </a:pPr>
              <a:r>
                <a:rPr lang="en-US" sz="2400" dirty="0">
                  <a:solidFill>
                    <a:srgbClr val="000000"/>
                  </a:solidFill>
                </a:rPr>
                <a:t>to you - after a holiday</a:t>
              </a:r>
            </a:p>
            <a:p>
              <a:pPr marL="1200150" lvl="2" indent="-285750">
                <a:buFont typeface="Wingdings" pitchFamily="2" charset="2"/>
                <a:buChar char="ü"/>
              </a:pPr>
              <a:r>
                <a:rPr lang="en-US" sz="2400" dirty="0">
                  <a:solidFill>
                    <a:srgbClr val="000000"/>
                  </a:solidFill>
                </a:rPr>
                <a:t>to you after graduation</a:t>
              </a:r>
            </a:p>
            <a:p>
              <a:pPr>
                <a:lnSpc>
                  <a:spcPct val="130000"/>
                </a:lnSpc>
              </a:pPr>
              <a:r>
                <a:rPr lang="en-US" sz="2600" dirty="0"/>
                <a:t>Your research data will be ‘shared’ and used by:</a:t>
              </a:r>
              <a:r>
                <a:rPr lang="en-US" sz="2399" dirty="0"/>
                <a:t>	</a:t>
              </a:r>
            </a:p>
            <a:p>
              <a:pPr marL="1257163" lvl="2" indent="-342900">
                <a:lnSpc>
                  <a:spcPct val="130000"/>
                </a:lnSpc>
                <a:buFont typeface="Arial" panose="020B0604020202020204" pitchFamily="34" charset="0"/>
                <a:buChar char="•"/>
              </a:pPr>
              <a:r>
                <a:rPr lang="en-US" sz="2400" dirty="0">
                  <a:solidFill>
                    <a:schemeClr val="tx1"/>
                  </a:solidFill>
                </a:rPr>
                <a:t>Colleagues within a project</a:t>
              </a:r>
            </a:p>
            <a:p>
              <a:pPr marL="1257163" lvl="2" indent="-342900">
                <a:lnSpc>
                  <a:spcPct val="130000"/>
                </a:lnSpc>
                <a:buFont typeface="Arial" panose="020B0604020202020204" pitchFamily="34" charset="0"/>
                <a:buChar char="•"/>
              </a:pPr>
              <a:r>
                <a:rPr lang="en-US" sz="2400" dirty="0">
                  <a:solidFill>
                    <a:schemeClr val="tx1"/>
                  </a:solidFill>
                </a:rPr>
                <a:t>Project leaders / supervisors when contract ends</a:t>
              </a:r>
            </a:p>
            <a:p>
              <a:pPr marL="1257163" lvl="2" indent="-342900">
                <a:lnSpc>
                  <a:spcPct val="130000"/>
                </a:lnSpc>
                <a:buFont typeface="Arial" panose="020B0604020202020204" pitchFamily="34" charset="0"/>
                <a:buChar char="•"/>
              </a:pPr>
              <a:r>
                <a:rPr lang="en-US" sz="2400" dirty="0">
                  <a:solidFill>
                    <a:schemeClr val="tx1"/>
                  </a:solidFill>
                </a:rPr>
                <a:t>Etc.</a:t>
              </a:r>
            </a:p>
          </p:txBody>
        </p:sp>
        <p:pic>
          <p:nvPicPr>
            <p:cNvPr id="37" name="Graphic 36" descr="Head with Gears">
              <a:extLst>
                <a:ext uri="{FF2B5EF4-FFF2-40B4-BE49-F238E27FC236}">
                  <a16:creationId xmlns:a16="http://schemas.microsoft.com/office/drawing/2014/main" id="{CD7ED9C4-4058-FB48-A931-65FF22726D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4357" y="3325698"/>
              <a:ext cx="1520687" cy="1520687"/>
            </a:xfrm>
            <a:prstGeom prst="rect">
              <a:avLst/>
            </a:prstGeom>
          </p:spPr>
        </p:pic>
      </p:grpSp>
    </p:spTree>
    <p:extLst>
      <p:ext uri="{BB962C8B-B14F-4D97-AF65-F5344CB8AC3E}">
        <p14:creationId xmlns:p14="http://schemas.microsoft.com/office/powerpoint/2010/main" val="2720976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4B6065-2074-7E4E-9076-1B8664BAAB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38049"/>
          </a:xfrm>
          <a:prstGeom prst="rect">
            <a:avLst/>
          </a:prstGeom>
        </p:spPr>
      </p:pic>
      <p:pic>
        <p:nvPicPr>
          <p:cNvPr id="2" name="Picture 1">
            <a:extLst>
              <a:ext uri="{FF2B5EF4-FFF2-40B4-BE49-F238E27FC236}">
                <a16:creationId xmlns:a16="http://schemas.microsoft.com/office/drawing/2014/main" id="{F399FA48-94C0-BC4E-8181-E76D1F4C94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8440" y="1719807"/>
            <a:ext cx="6033823" cy="3657119"/>
          </a:xfrm>
          <a:prstGeom prst="rect">
            <a:avLst/>
          </a:prstGeom>
        </p:spPr>
      </p:pic>
      <p:sp>
        <p:nvSpPr>
          <p:cNvPr id="6" name="TextBox 5">
            <a:extLst>
              <a:ext uri="{FF2B5EF4-FFF2-40B4-BE49-F238E27FC236}">
                <a16:creationId xmlns:a16="http://schemas.microsoft.com/office/drawing/2014/main" id="{25E5A550-E295-854D-A20A-F18DDD9A54C6}"/>
              </a:ext>
            </a:extLst>
          </p:cNvPr>
          <p:cNvSpPr txBox="1"/>
          <p:nvPr/>
        </p:nvSpPr>
        <p:spPr>
          <a:xfrm>
            <a:off x="444844" y="243654"/>
            <a:ext cx="7686589" cy="707886"/>
          </a:xfrm>
          <a:prstGeom prst="rect">
            <a:avLst/>
          </a:prstGeom>
          <a:noFill/>
        </p:spPr>
        <p:txBody>
          <a:bodyPr wrap="square" rtlCol="0">
            <a:spAutoFit/>
          </a:bodyPr>
          <a:lstStyle/>
          <a:p>
            <a:r>
              <a:rPr lang="en-US" sz="4000" b="1" dirty="0">
                <a:solidFill>
                  <a:schemeClr val="accent2">
                    <a:lumMod val="50000"/>
                  </a:schemeClr>
                </a:solidFill>
              </a:rPr>
              <a:t>Folder structure</a:t>
            </a:r>
          </a:p>
        </p:txBody>
      </p:sp>
      <p:sp>
        <p:nvSpPr>
          <p:cNvPr id="7" name="TextBox 6">
            <a:extLst>
              <a:ext uri="{FF2B5EF4-FFF2-40B4-BE49-F238E27FC236}">
                <a16:creationId xmlns:a16="http://schemas.microsoft.com/office/drawing/2014/main" id="{2802A223-F4A4-AE4E-867F-1EEB5C9758B2}"/>
              </a:ext>
            </a:extLst>
          </p:cNvPr>
          <p:cNvSpPr txBox="1"/>
          <p:nvPr/>
        </p:nvSpPr>
        <p:spPr>
          <a:xfrm>
            <a:off x="6549238" y="5711793"/>
            <a:ext cx="5048927" cy="738472"/>
          </a:xfrm>
          <a:prstGeom prst="rect">
            <a:avLst/>
          </a:prstGeom>
          <a:noFill/>
        </p:spPr>
        <p:txBody>
          <a:bodyPr wrap="square" rtlCol="0">
            <a:spAutoFit/>
          </a:bodyPr>
          <a:lstStyle/>
          <a:p>
            <a:r>
              <a:rPr lang="en-US" sz="1799" dirty="0"/>
              <a:t>Example folder structure   </a:t>
            </a:r>
          </a:p>
          <a:p>
            <a:r>
              <a:rPr lang="en-US" sz="1200" dirty="0"/>
              <a:t>From: ‘Setting up an </a:t>
            </a:r>
            <a:r>
              <a:rPr lang="en-US" sz="1200" dirty="0" err="1"/>
              <a:t>Organised</a:t>
            </a:r>
            <a:r>
              <a:rPr lang="en-US" sz="1200" dirty="0"/>
              <a:t> Folder Structure for Research Projects’ Posted June 4, 2014 Blog by Nikola </a:t>
            </a:r>
            <a:r>
              <a:rPr lang="en-US" sz="1200" dirty="0" err="1"/>
              <a:t>Vukovic</a:t>
            </a:r>
            <a:r>
              <a:rPr lang="en-US" sz="1200" dirty="0"/>
              <a:t> </a:t>
            </a:r>
            <a:endParaRPr lang="nl-NL" sz="1200" dirty="0"/>
          </a:p>
        </p:txBody>
      </p:sp>
      <p:pic>
        <p:nvPicPr>
          <p:cNvPr id="8" name="Picture 7">
            <a:extLst>
              <a:ext uri="{FF2B5EF4-FFF2-40B4-BE49-F238E27FC236}">
                <a16:creationId xmlns:a16="http://schemas.microsoft.com/office/drawing/2014/main" id="{D308A800-C1B3-5C42-AF52-FCF7D94A55EF}"/>
              </a:ext>
            </a:extLst>
          </p:cNvPr>
          <p:cNvPicPr>
            <a:picLocks noChangeAspect="1"/>
          </p:cNvPicPr>
          <p:nvPr/>
        </p:nvPicPr>
        <p:blipFill>
          <a:blip r:embed="rId4"/>
          <a:stretch>
            <a:fillRect/>
          </a:stretch>
        </p:blipFill>
        <p:spPr>
          <a:xfrm>
            <a:off x="149737" y="1749764"/>
            <a:ext cx="5384811" cy="3358471"/>
          </a:xfrm>
          <a:prstGeom prst="rect">
            <a:avLst/>
          </a:prstGeom>
        </p:spPr>
      </p:pic>
    </p:spTree>
    <p:extLst>
      <p:ext uri="{BB962C8B-B14F-4D97-AF65-F5344CB8AC3E}">
        <p14:creationId xmlns:p14="http://schemas.microsoft.com/office/powerpoint/2010/main" val="219616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3CB23-2061-4C00-B68B-4989F9CE7A7D}"/>
              </a:ext>
            </a:extLst>
          </p:cNvPr>
          <p:cNvSpPr/>
          <p:nvPr/>
        </p:nvSpPr>
        <p:spPr>
          <a:xfrm>
            <a:off x="6165273" y="5469466"/>
            <a:ext cx="6096000" cy="923330"/>
          </a:xfrm>
          <a:prstGeom prst="rect">
            <a:avLst/>
          </a:prstGeom>
        </p:spPr>
        <p:txBody>
          <a:bodyPr>
            <a:spAutoFit/>
          </a:bodyPr>
          <a:lstStyle/>
          <a:p>
            <a:r>
              <a:rPr lang="en-US" dirty="0" err="1"/>
              <a:t>Wekema</a:t>
            </a:r>
            <a:r>
              <a:rPr lang="en-US" dirty="0"/>
              <a:t>, K. J. J. (2019). </a:t>
            </a:r>
            <a:r>
              <a:rPr lang="en-US" i="1" dirty="0" err="1"/>
              <a:t>Confianza</a:t>
            </a:r>
            <a:r>
              <a:rPr lang="en-US" i="1" dirty="0"/>
              <a:t> and trust building in protracted social conflict as essential parts of peacebuilding: The case of </a:t>
            </a:r>
            <a:r>
              <a:rPr lang="en-US" i="1" dirty="0" err="1"/>
              <a:t>Estados</a:t>
            </a:r>
            <a:r>
              <a:rPr lang="en-US" i="1" dirty="0"/>
              <a:t> Unidos, Colombia</a:t>
            </a:r>
            <a:r>
              <a:rPr lang="en-US" dirty="0"/>
              <a:t> (Master's thesis).</a:t>
            </a:r>
            <a:endParaRPr lang="en-GB" dirty="0"/>
          </a:p>
        </p:txBody>
      </p:sp>
      <p:sp>
        <p:nvSpPr>
          <p:cNvPr id="5" name="Rectangle 4">
            <a:extLst>
              <a:ext uri="{FF2B5EF4-FFF2-40B4-BE49-F238E27FC236}">
                <a16:creationId xmlns:a16="http://schemas.microsoft.com/office/drawing/2014/main" id="{A1735D0E-3916-4F81-94F2-16FAE591D98E}"/>
              </a:ext>
            </a:extLst>
          </p:cNvPr>
          <p:cNvSpPr/>
          <p:nvPr/>
        </p:nvSpPr>
        <p:spPr>
          <a:xfrm>
            <a:off x="6165273" y="6392796"/>
            <a:ext cx="4824078" cy="369332"/>
          </a:xfrm>
          <a:prstGeom prst="rect">
            <a:avLst/>
          </a:prstGeom>
        </p:spPr>
        <p:txBody>
          <a:bodyPr wrap="none">
            <a:spAutoFit/>
          </a:bodyPr>
          <a:lstStyle/>
          <a:p>
            <a:r>
              <a:rPr lang="en-GB" dirty="0">
                <a:hlinkClick r:id="rId2"/>
              </a:rPr>
              <a:t>https://dspace.library.uu.nl/handle/1874/384464</a:t>
            </a:r>
            <a:endParaRPr lang="en-GB" dirty="0"/>
          </a:p>
        </p:txBody>
      </p:sp>
      <p:sp>
        <p:nvSpPr>
          <p:cNvPr id="6" name="Rectangle 5">
            <a:extLst>
              <a:ext uri="{FF2B5EF4-FFF2-40B4-BE49-F238E27FC236}">
                <a16:creationId xmlns:a16="http://schemas.microsoft.com/office/drawing/2014/main" id="{EFBF4FEC-4A79-4CE0-8436-060906645A28}"/>
              </a:ext>
            </a:extLst>
          </p:cNvPr>
          <p:cNvSpPr/>
          <p:nvPr/>
        </p:nvSpPr>
        <p:spPr>
          <a:xfrm>
            <a:off x="421177" y="1245577"/>
            <a:ext cx="10776066" cy="3416320"/>
          </a:xfrm>
          <a:prstGeom prst="rect">
            <a:avLst/>
          </a:prstGeom>
        </p:spPr>
        <p:txBody>
          <a:bodyPr wrap="square">
            <a:spAutoFit/>
          </a:bodyPr>
          <a:lstStyle/>
          <a:p>
            <a:r>
              <a:rPr lang="en-US" dirty="0">
                <a:solidFill>
                  <a:srgbClr val="000000"/>
                </a:solidFill>
                <a:latin typeface="Times New Roman" panose="02020603050405020304" pitchFamily="18" charset="0"/>
              </a:rPr>
              <a:t>ask for interviews or talk about my research with people who could possibly form a </a:t>
            </a:r>
            <a:r>
              <a:rPr lang="en-US" dirty="0">
                <a:solidFill>
                  <a:srgbClr val="000000"/>
                </a:solidFill>
                <a:highlight>
                  <a:srgbClr val="FFFF00"/>
                </a:highlight>
                <a:latin typeface="Times New Roman" panose="02020603050405020304" pitchFamily="18" charset="0"/>
              </a:rPr>
              <a:t>security risk </a:t>
            </a:r>
            <a:r>
              <a:rPr lang="en-US" dirty="0">
                <a:solidFill>
                  <a:srgbClr val="000000"/>
                </a:solidFill>
                <a:latin typeface="Times New Roman" panose="02020603050405020304" pitchFamily="18" charset="0"/>
              </a:rPr>
              <a:t>for me. </a:t>
            </a:r>
          </a:p>
          <a:p>
            <a:r>
              <a:rPr lang="en-US" dirty="0">
                <a:solidFill>
                  <a:srgbClr val="000000"/>
                </a:solidFill>
                <a:latin typeface="Times New Roman" panose="02020603050405020304" pitchFamily="18" charset="0"/>
              </a:rPr>
              <a:t>Before the start of every interview, I verbally guided the informed consent process by telling my interviewees: </a:t>
            </a:r>
          </a:p>
          <a:p>
            <a:r>
              <a:rPr lang="en-US" dirty="0">
                <a:solidFill>
                  <a:srgbClr val="000000"/>
                </a:solidFill>
                <a:latin typeface="Times New Roman" panose="02020603050405020304" pitchFamily="18" charset="0"/>
              </a:rPr>
              <a:t>- That I would store </a:t>
            </a:r>
            <a:r>
              <a:rPr lang="en-US" dirty="0">
                <a:solidFill>
                  <a:srgbClr val="000000"/>
                </a:solidFill>
                <a:highlight>
                  <a:srgbClr val="FFFF00"/>
                </a:highlight>
                <a:latin typeface="Times New Roman" panose="02020603050405020304" pitchFamily="18" charset="0"/>
              </a:rPr>
              <a:t>their data </a:t>
            </a:r>
            <a:r>
              <a:rPr lang="en-US" dirty="0">
                <a:solidFill>
                  <a:srgbClr val="000000"/>
                </a:solidFill>
                <a:latin typeface="Times New Roman" panose="02020603050405020304" pitchFamily="18" charset="0"/>
              </a:rPr>
              <a:t>in a </a:t>
            </a:r>
            <a:r>
              <a:rPr lang="en-US" dirty="0">
                <a:solidFill>
                  <a:srgbClr val="000000"/>
                </a:solidFill>
                <a:highlight>
                  <a:srgbClr val="FFFF00"/>
                </a:highlight>
                <a:latin typeface="Times New Roman" panose="02020603050405020304" pitchFamily="18" charset="0"/>
              </a:rPr>
              <a:t>confidential</a:t>
            </a:r>
            <a:r>
              <a:rPr lang="en-US" dirty="0">
                <a:solidFill>
                  <a:srgbClr val="000000"/>
                </a:solidFill>
                <a:latin typeface="Times New Roman" panose="02020603050405020304" pitchFamily="18" charset="0"/>
              </a:rPr>
              <a:t> and </a:t>
            </a:r>
            <a:r>
              <a:rPr lang="en-US" dirty="0">
                <a:solidFill>
                  <a:srgbClr val="000000"/>
                </a:solidFill>
                <a:highlight>
                  <a:srgbClr val="FFFF00"/>
                </a:highlight>
                <a:latin typeface="Times New Roman" panose="02020603050405020304" pitchFamily="18" charset="0"/>
              </a:rPr>
              <a:t>anonymous</a:t>
            </a:r>
            <a:r>
              <a:rPr lang="en-US" dirty="0">
                <a:solidFill>
                  <a:srgbClr val="000000"/>
                </a:solidFill>
                <a:latin typeface="Times New Roman" panose="02020603050405020304" pitchFamily="18" charset="0"/>
              </a:rPr>
              <a:t> manner </a:t>
            </a:r>
          </a:p>
          <a:p>
            <a:r>
              <a:rPr lang="en-US" dirty="0">
                <a:solidFill>
                  <a:srgbClr val="000000"/>
                </a:solidFill>
                <a:latin typeface="Times New Roman" panose="02020603050405020304" pitchFamily="18" charset="0"/>
              </a:rPr>
              <a:t>- That I would use their data in a confidential and anonymous manner </a:t>
            </a:r>
            <a:r>
              <a:rPr lang="en-US" dirty="0">
                <a:solidFill>
                  <a:srgbClr val="000000"/>
                </a:solidFill>
                <a:highlight>
                  <a:srgbClr val="FFFF00"/>
                </a:highlight>
                <a:latin typeface="Times New Roman" panose="02020603050405020304" pitchFamily="18" charset="0"/>
              </a:rPr>
              <a:t>in the thesis </a:t>
            </a:r>
          </a:p>
          <a:p>
            <a:r>
              <a:rPr lang="en-US" dirty="0">
                <a:solidFill>
                  <a:srgbClr val="000000"/>
                </a:solidFill>
                <a:latin typeface="Times New Roman" panose="02020603050405020304" pitchFamily="18" charset="0"/>
              </a:rPr>
              <a:t>- That my participants were </a:t>
            </a:r>
            <a:r>
              <a:rPr lang="en-US" dirty="0">
                <a:solidFill>
                  <a:srgbClr val="000000"/>
                </a:solidFill>
                <a:highlight>
                  <a:srgbClr val="FFFF00"/>
                </a:highlight>
                <a:latin typeface="Times New Roman" panose="02020603050405020304" pitchFamily="18" charset="0"/>
              </a:rPr>
              <a:t>in no case obliged to answer </a:t>
            </a:r>
            <a:r>
              <a:rPr lang="en-US" dirty="0">
                <a:solidFill>
                  <a:srgbClr val="000000"/>
                </a:solidFill>
                <a:latin typeface="Times New Roman" panose="02020603050405020304" pitchFamily="18" charset="0"/>
              </a:rPr>
              <a:t>questions they did not feel comfortable answering </a:t>
            </a:r>
          </a:p>
          <a:p>
            <a:r>
              <a:rPr lang="en-US" dirty="0">
                <a:solidFill>
                  <a:srgbClr val="000000"/>
                </a:solidFill>
                <a:latin typeface="Times New Roman" panose="02020603050405020304" pitchFamily="18" charset="0"/>
              </a:rPr>
              <a:t>- That my interviewees could always pause or stop the interview in case they wanted to do so </a:t>
            </a:r>
          </a:p>
          <a:p>
            <a:r>
              <a:rPr lang="en-US" dirty="0">
                <a:solidFill>
                  <a:srgbClr val="000000"/>
                </a:solidFill>
                <a:latin typeface="Times New Roman" panose="02020603050405020304" pitchFamily="18" charset="0"/>
              </a:rPr>
              <a:t>- That the duration of the interview would average 30-45 minutes </a:t>
            </a:r>
          </a:p>
          <a:p>
            <a:endParaRPr lang="en-GB"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Then, I would ask them whether they gave me permission to </a:t>
            </a:r>
            <a:r>
              <a:rPr lang="en-US" dirty="0">
                <a:solidFill>
                  <a:srgbClr val="000000"/>
                </a:solidFill>
                <a:highlight>
                  <a:srgbClr val="FFFF00"/>
                </a:highlight>
                <a:latin typeface="Times New Roman" panose="02020603050405020304" pitchFamily="18" charset="0"/>
              </a:rPr>
              <a:t>record</a:t>
            </a:r>
            <a:r>
              <a:rPr lang="en-US" dirty="0">
                <a:solidFill>
                  <a:srgbClr val="000000"/>
                </a:solidFill>
                <a:latin typeface="Times New Roman" panose="02020603050405020304" pitchFamily="18" charset="0"/>
              </a:rPr>
              <a:t> the interviews. In all cases my interviewees agreed. Afterwards, I would start the recorder and asked my interviewees in three separate questions to confirm my explanation of the aforementioned information by saying ‘yes’ [‘</a:t>
            </a:r>
            <a:r>
              <a:rPr lang="en-US" dirty="0" err="1">
                <a:solidFill>
                  <a:srgbClr val="000000"/>
                </a:solidFill>
                <a:latin typeface="Times New Roman" panose="02020603050405020304" pitchFamily="18" charset="0"/>
              </a:rPr>
              <a:t>si</a:t>
            </a:r>
            <a:r>
              <a:rPr lang="en-US" dirty="0">
                <a:solidFill>
                  <a:srgbClr val="000000"/>
                </a:solidFill>
                <a:latin typeface="Times New Roman" panose="02020603050405020304" pitchFamily="18" charset="0"/>
              </a:rPr>
              <a:t>’] aloud as a response to each question. </a:t>
            </a:r>
          </a:p>
          <a:p>
            <a:r>
              <a:rPr lang="en-US" dirty="0">
                <a:solidFill>
                  <a:srgbClr val="000000"/>
                </a:solidFill>
                <a:latin typeface="Times New Roman" panose="02020603050405020304" pitchFamily="18" charset="0"/>
              </a:rPr>
              <a:t>The personal history of the interviewee relating the …</a:t>
            </a:r>
            <a:endParaRPr lang="en-GB" dirty="0"/>
          </a:p>
        </p:txBody>
      </p:sp>
    </p:spTree>
    <p:extLst>
      <p:ext uri="{BB962C8B-B14F-4D97-AF65-F5344CB8AC3E}">
        <p14:creationId xmlns:p14="http://schemas.microsoft.com/office/powerpoint/2010/main" val="229461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4B6065-2074-7E4E-9076-1B8664BAAB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38049"/>
          </a:xfrm>
          <a:prstGeom prst="rect">
            <a:avLst/>
          </a:prstGeom>
        </p:spPr>
      </p:pic>
      <p:sp>
        <p:nvSpPr>
          <p:cNvPr id="6" name="TextBox 5">
            <a:extLst>
              <a:ext uri="{FF2B5EF4-FFF2-40B4-BE49-F238E27FC236}">
                <a16:creationId xmlns:a16="http://schemas.microsoft.com/office/drawing/2014/main" id="{25E5A550-E295-854D-A20A-F18DDD9A54C6}"/>
              </a:ext>
            </a:extLst>
          </p:cNvPr>
          <p:cNvSpPr txBox="1"/>
          <p:nvPr/>
        </p:nvSpPr>
        <p:spPr>
          <a:xfrm>
            <a:off x="444844" y="243654"/>
            <a:ext cx="7686589" cy="707886"/>
          </a:xfrm>
          <a:prstGeom prst="rect">
            <a:avLst/>
          </a:prstGeom>
          <a:noFill/>
        </p:spPr>
        <p:txBody>
          <a:bodyPr wrap="square" rtlCol="0">
            <a:spAutoFit/>
          </a:bodyPr>
          <a:lstStyle/>
          <a:p>
            <a:r>
              <a:rPr lang="en-US" sz="4000" b="1" dirty="0">
                <a:solidFill>
                  <a:schemeClr val="accent2">
                    <a:lumMod val="50000"/>
                  </a:schemeClr>
                </a:solidFill>
              </a:rPr>
              <a:t>Folder structure</a:t>
            </a:r>
          </a:p>
        </p:txBody>
      </p:sp>
      <p:pic>
        <p:nvPicPr>
          <p:cNvPr id="8" name="Picture 7">
            <a:extLst>
              <a:ext uri="{FF2B5EF4-FFF2-40B4-BE49-F238E27FC236}">
                <a16:creationId xmlns:a16="http://schemas.microsoft.com/office/drawing/2014/main" id="{D308A800-C1B3-5C42-AF52-FCF7D94A55EF}"/>
              </a:ext>
            </a:extLst>
          </p:cNvPr>
          <p:cNvPicPr>
            <a:picLocks noChangeAspect="1"/>
          </p:cNvPicPr>
          <p:nvPr/>
        </p:nvPicPr>
        <p:blipFill>
          <a:blip r:embed="rId3"/>
          <a:stretch>
            <a:fillRect/>
          </a:stretch>
        </p:blipFill>
        <p:spPr>
          <a:xfrm>
            <a:off x="149737" y="1749764"/>
            <a:ext cx="5384811" cy="3358471"/>
          </a:xfrm>
          <a:prstGeom prst="rect">
            <a:avLst/>
          </a:prstGeom>
        </p:spPr>
      </p:pic>
      <p:pic>
        <p:nvPicPr>
          <p:cNvPr id="10" name="Picture 9">
            <a:extLst>
              <a:ext uri="{FF2B5EF4-FFF2-40B4-BE49-F238E27FC236}">
                <a16:creationId xmlns:a16="http://schemas.microsoft.com/office/drawing/2014/main" id="{F859A8E4-9464-44D9-90B0-FCB150B2231A}"/>
              </a:ext>
            </a:extLst>
          </p:cNvPr>
          <p:cNvPicPr>
            <a:picLocks noChangeAspect="1"/>
          </p:cNvPicPr>
          <p:nvPr/>
        </p:nvPicPr>
        <p:blipFill>
          <a:blip r:embed="rId4"/>
          <a:stretch>
            <a:fillRect/>
          </a:stretch>
        </p:blipFill>
        <p:spPr>
          <a:xfrm>
            <a:off x="5798883" y="1647526"/>
            <a:ext cx="4665100" cy="3350106"/>
          </a:xfrm>
          <a:prstGeom prst="rect">
            <a:avLst/>
          </a:prstGeom>
        </p:spPr>
      </p:pic>
    </p:spTree>
    <p:extLst>
      <p:ext uri="{BB962C8B-B14F-4D97-AF65-F5344CB8AC3E}">
        <p14:creationId xmlns:p14="http://schemas.microsoft.com/office/powerpoint/2010/main" val="265987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0D437F-65AA-6946-8344-02B94AA5F6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138049"/>
          </a:xfrm>
          <a:prstGeom prst="rect">
            <a:avLst/>
          </a:prstGeom>
        </p:spPr>
      </p:pic>
      <p:sp>
        <p:nvSpPr>
          <p:cNvPr id="45" name="Rectangle 44">
            <a:extLst>
              <a:ext uri="{FF2B5EF4-FFF2-40B4-BE49-F238E27FC236}">
                <a16:creationId xmlns:a16="http://schemas.microsoft.com/office/drawing/2014/main" id="{5B99C947-9954-45C7-A846-1FC6CEE81A9F}"/>
              </a:ext>
            </a:extLst>
          </p:cNvPr>
          <p:cNvSpPr/>
          <p:nvPr/>
        </p:nvSpPr>
        <p:spPr>
          <a:xfrm>
            <a:off x="930810" y="1383312"/>
            <a:ext cx="10798388" cy="3691267"/>
          </a:xfrm>
          <a:prstGeom prst="rect">
            <a:avLst/>
          </a:prstGeom>
        </p:spPr>
        <p:txBody>
          <a:bodyPr wrap="square">
            <a:spAutoFit/>
          </a:bodyPr>
          <a:lstStyle/>
          <a:p>
            <a:pPr marL="269919" indent="-269919">
              <a:lnSpc>
                <a:spcPct val="130000"/>
              </a:lnSpc>
              <a:buFont typeface="Verdana" pitchFamily="34" charset="0"/>
              <a:buChar char="•"/>
            </a:pPr>
            <a:r>
              <a:rPr lang="en-US" sz="2600" dirty="0"/>
              <a:t>Determine in advance what your folder structure should be</a:t>
            </a:r>
          </a:p>
          <a:p>
            <a:pPr marL="269919" indent="-269919">
              <a:lnSpc>
                <a:spcPct val="130000"/>
              </a:lnSpc>
              <a:buFont typeface="Verdana" pitchFamily="34" charset="0"/>
              <a:buChar char="•"/>
            </a:pPr>
            <a:r>
              <a:rPr lang="en-US" sz="2600" dirty="0"/>
              <a:t>Make is logical</a:t>
            </a:r>
          </a:p>
          <a:p>
            <a:pPr marL="269919" indent="-269919">
              <a:lnSpc>
                <a:spcPct val="130000"/>
              </a:lnSpc>
              <a:buFont typeface="Verdana" pitchFamily="34" charset="0"/>
              <a:buChar char="•"/>
            </a:pPr>
            <a:r>
              <a:rPr lang="en-US" sz="2600" dirty="0"/>
              <a:t>From time to time, ‘check the logic’</a:t>
            </a:r>
          </a:p>
          <a:p>
            <a:pPr marL="269919" indent="-269919">
              <a:lnSpc>
                <a:spcPct val="130000"/>
              </a:lnSpc>
              <a:buFont typeface="Verdana" pitchFamily="34" charset="0"/>
              <a:buChar char="•"/>
            </a:pPr>
            <a:r>
              <a:rPr lang="en-US" sz="2600" dirty="0"/>
              <a:t>If you work in a team, describe your structure and files in a </a:t>
            </a:r>
            <a:r>
              <a:rPr lang="en-US" sz="2600" b="1" dirty="0"/>
              <a:t>ReadMe </a:t>
            </a:r>
            <a:r>
              <a:rPr lang="en-US" sz="2600" dirty="0"/>
              <a:t>file</a:t>
            </a:r>
            <a:endParaRPr lang="en-US" sz="1000" dirty="0"/>
          </a:p>
          <a:p>
            <a:pPr marL="269919" indent="-269919">
              <a:lnSpc>
                <a:spcPct val="130000"/>
              </a:lnSpc>
              <a:buFont typeface="Verdana" pitchFamily="34" charset="0"/>
              <a:buChar char="•"/>
            </a:pPr>
            <a:endParaRPr lang="en-US" sz="2600" dirty="0"/>
          </a:p>
          <a:p>
            <a:pPr>
              <a:lnSpc>
                <a:spcPct val="130000"/>
              </a:lnSpc>
            </a:pPr>
            <a:endParaRPr lang="en-US" sz="2600" dirty="0"/>
          </a:p>
          <a:p>
            <a:pPr marL="269919" indent="-269919">
              <a:lnSpc>
                <a:spcPct val="130000"/>
              </a:lnSpc>
              <a:buFont typeface="Verdana" pitchFamily="34" charset="0"/>
              <a:buChar char="•"/>
            </a:pPr>
            <a:endParaRPr lang="en-US" sz="2600" dirty="0"/>
          </a:p>
        </p:txBody>
      </p:sp>
      <p:sp>
        <p:nvSpPr>
          <p:cNvPr id="11" name="TextBox 10">
            <a:extLst>
              <a:ext uri="{FF2B5EF4-FFF2-40B4-BE49-F238E27FC236}">
                <a16:creationId xmlns:a16="http://schemas.microsoft.com/office/drawing/2014/main" id="{F7ACAE85-9D75-394A-83B4-796C764054A8}"/>
              </a:ext>
            </a:extLst>
          </p:cNvPr>
          <p:cNvSpPr txBox="1"/>
          <p:nvPr/>
        </p:nvSpPr>
        <p:spPr>
          <a:xfrm>
            <a:off x="-90867" y="215081"/>
            <a:ext cx="7686589" cy="707886"/>
          </a:xfrm>
          <a:prstGeom prst="rect">
            <a:avLst/>
          </a:prstGeom>
          <a:noFill/>
        </p:spPr>
        <p:txBody>
          <a:bodyPr wrap="square" rtlCol="0">
            <a:spAutoFit/>
          </a:bodyPr>
          <a:lstStyle/>
          <a:p>
            <a:pPr algn="ctr"/>
            <a:r>
              <a:rPr lang="en-US" sz="4000" b="1" dirty="0">
                <a:solidFill>
                  <a:schemeClr val="accent2">
                    <a:lumMod val="50000"/>
                  </a:schemeClr>
                </a:solidFill>
              </a:rPr>
              <a:t>Folder structure advise </a:t>
            </a:r>
          </a:p>
        </p:txBody>
      </p:sp>
      <p:pic>
        <p:nvPicPr>
          <p:cNvPr id="2" name="Picture 1">
            <a:extLst>
              <a:ext uri="{FF2B5EF4-FFF2-40B4-BE49-F238E27FC236}">
                <a16:creationId xmlns:a16="http://schemas.microsoft.com/office/drawing/2014/main" id="{CCA4383D-B842-9941-A265-3A2E8B5682A2}"/>
              </a:ext>
            </a:extLst>
          </p:cNvPr>
          <p:cNvPicPr>
            <a:picLocks noChangeAspect="1"/>
          </p:cNvPicPr>
          <p:nvPr/>
        </p:nvPicPr>
        <p:blipFill>
          <a:blip r:embed="rId4"/>
          <a:stretch>
            <a:fillRect/>
          </a:stretch>
        </p:blipFill>
        <p:spPr>
          <a:xfrm>
            <a:off x="719632" y="4232709"/>
            <a:ext cx="4241800" cy="2057400"/>
          </a:xfrm>
          <a:prstGeom prst="rect">
            <a:avLst/>
          </a:prstGeom>
        </p:spPr>
      </p:pic>
      <p:sp>
        <p:nvSpPr>
          <p:cNvPr id="6" name="Rectangle 5">
            <a:extLst>
              <a:ext uri="{FF2B5EF4-FFF2-40B4-BE49-F238E27FC236}">
                <a16:creationId xmlns:a16="http://schemas.microsoft.com/office/drawing/2014/main" id="{07C8EEAB-EE22-4E3A-BD2C-9A7D8F6C74F8}"/>
              </a:ext>
            </a:extLst>
          </p:cNvPr>
          <p:cNvSpPr/>
          <p:nvPr/>
        </p:nvSpPr>
        <p:spPr>
          <a:xfrm>
            <a:off x="5633198" y="4107247"/>
            <a:ext cx="6096000" cy="2308324"/>
          </a:xfrm>
          <a:prstGeom prst="rect">
            <a:avLst/>
          </a:prstGeom>
        </p:spPr>
        <p:txBody>
          <a:bodyPr>
            <a:spAutoFit/>
          </a:bodyPr>
          <a:lstStyle/>
          <a:p>
            <a:r>
              <a:rPr lang="nl-NL" sz="2400" b="1" dirty="0"/>
              <a:t>File </a:t>
            </a:r>
            <a:r>
              <a:rPr lang="nl-NL" sz="2400" b="1" dirty="0" err="1"/>
              <a:t>Renaming</a:t>
            </a:r>
            <a:r>
              <a:rPr lang="nl-NL" sz="2400" b="1" dirty="0"/>
              <a:t> Tools</a:t>
            </a:r>
          </a:p>
          <a:p>
            <a:endParaRPr lang="nl-NL" sz="2400" b="1" dirty="0"/>
          </a:p>
          <a:p>
            <a:pPr>
              <a:buFont typeface="Arial" panose="020B0604020202020204" pitchFamily="34" charset="0"/>
              <a:buChar char="•"/>
            </a:pPr>
            <a:r>
              <a:rPr lang="nl-NL" sz="2400" dirty="0">
                <a:solidFill>
                  <a:srgbClr val="428BCA"/>
                </a:solidFill>
                <a:hlinkClick r:id="rId5"/>
              </a:rPr>
              <a:t>Bulk </a:t>
            </a:r>
            <a:r>
              <a:rPr lang="nl-NL" sz="2400" dirty="0" err="1">
                <a:solidFill>
                  <a:srgbClr val="428BCA"/>
                </a:solidFill>
                <a:hlinkClick r:id="rId5"/>
              </a:rPr>
              <a:t>Rename</a:t>
            </a:r>
            <a:r>
              <a:rPr lang="nl-NL" sz="2400" dirty="0">
                <a:solidFill>
                  <a:srgbClr val="428BCA"/>
                </a:solidFill>
                <a:hlinkClick r:id="rId5"/>
              </a:rPr>
              <a:t> </a:t>
            </a:r>
            <a:r>
              <a:rPr lang="nl-NL" sz="2400" dirty="0" err="1">
                <a:solidFill>
                  <a:srgbClr val="428BCA"/>
                </a:solidFill>
                <a:hlinkClick r:id="rId5"/>
              </a:rPr>
              <a:t>Utility</a:t>
            </a:r>
            <a:r>
              <a:rPr lang="nl-NL" sz="2400" dirty="0">
                <a:solidFill>
                  <a:srgbClr val="428BCA"/>
                </a:solidFill>
                <a:hlinkClick r:id="rId5"/>
              </a:rPr>
              <a:t> </a:t>
            </a:r>
            <a:r>
              <a:rPr lang="nl-NL" sz="2400" dirty="0">
                <a:solidFill>
                  <a:srgbClr val="757A7F"/>
                </a:solidFill>
              </a:rPr>
              <a:t>(</a:t>
            </a:r>
            <a:r>
              <a:rPr lang="nl-NL" sz="2400" dirty="0" err="1">
                <a:solidFill>
                  <a:srgbClr val="757A7F"/>
                </a:solidFill>
              </a:rPr>
              <a:t>for</a:t>
            </a:r>
            <a:r>
              <a:rPr lang="nl-NL" sz="2400" dirty="0">
                <a:solidFill>
                  <a:srgbClr val="757A7F"/>
                </a:solidFill>
              </a:rPr>
              <a:t> Windows)</a:t>
            </a:r>
          </a:p>
          <a:p>
            <a:pPr>
              <a:buFont typeface="Arial" panose="020B0604020202020204" pitchFamily="34" charset="0"/>
              <a:buChar char="•"/>
            </a:pPr>
            <a:r>
              <a:rPr lang="nl-NL" sz="2400" dirty="0" err="1">
                <a:solidFill>
                  <a:srgbClr val="428BCA"/>
                </a:solidFill>
                <a:hlinkClick r:id="rId6"/>
              </a:rPr>
              <a:t>Renamer</a:t>
            </a:r>
            <a:r>
              <a:rPr lang="nl-NL" sz="2400" dirty="0">
                <a:solidFill>
                  <a:srgbClr val="428BCA"/>
                </a:solidFill>
                <a:hlinkClick r:id="rId6"/>
              </a:rPr>
              <a:t> </a:t>
            </a:r>
            <a:r>
              <a:rPr lang="nl-NL" sz="2400" dirty="0">
                <a:solidFill>
                  <a:srgbClr val="757A7F"/>
                </a:solidFill>
              </a:rPr>
              <a:t>(</a:t>
            </a:r>
            <a:r>
              <a:rPr lang="nl-NL" sz="2400" dirty="0" err="1">
                <a:solidFill>
                  <a:srgbClr val="757A7F"/>
                </a:solidFill>
              </a:rPr>
              <a:t>for</a:t>
            </a:r>
            <a:r>
              <a:rPr lang="nl-NL" sz="2400" dirty="0">
                <a:solidFill>
                  <a:srgbClr val="757A7F"/>
                </a:solidFill>
              </a:rPr>
              <a:t> </a:t>
            </a:r>
            <a:r>
              <a:rPr lang="nl-NL" sz="2400" dirty="0" err="1">
                <a:solidFill>
                  <a:srgbClr val="757A7F"/>
                </a:solidFill>
              </a:rPr>
              <a:t>MacOS</a:t>
            </a:r>
            <a:r>
              <a:rPr lang="nl-NL" sz="2400" dirty="0">
                <a:solidFill>
                  <a:srgbClr val="757A7F"/>
                </a:solidFill>
              </a:rPr>
              <a:t>)</a:t>
            </a:r>
          </a:p>
          <a:p>
            <a:pPr>
              <a:buFont typeface="Arial" panose="020B0604020202020204" pitchFamily="34" charset="0"/>
              <a:buChar char="•"/>
            </a:pPr>
            <a:r>
              <a:rPr lang="nl-NL" sz="2400" dirty="0" err="1">
                <a:solidFill>
                  <a:srgbClr val="428BCA"/>
                </a:solidFill>
                <a:hlinkClick r:id="rId7"/>
              </a:rPr>
              <a:t>PSRenamer</a:t>
            </a:r>
            <a:r>
              <a:rPr lang="nl-NL" sz="2400" dirty="0">
                <a:solidFill>
                  <a:srgbClr val="757A7F"/>
                </a:solidFill>
              </a:rPr>
              <a:t> (</a:t>
            </a:r>
            <a:r>
              <a:rPr lang="nl-NL" sz="2400" dirty="0" err="1">
                <a:solidFill>
                  <a:srgbClr val="757A7F"/>
                </a:solidFill>
              </a:rPr>
              <a:t>for</a:t>
            </a:r>
            <a:r>
              <a:rPr lang="nl-NL" sz="2400" dirty="0">
                <a:solidFill>
                  <a:srgbClr val="757A7F"/>
                </a:solidFill>
              </a:rPr>
              <a:t> </a:t>
            </a:r>
            <a:r>
              <a:rPr lang="nl-NL" sz="2400" dirty="0" err="1">
                <a:solidFill>
                  <a:srgbClr val="757A7F"/>
                </a:solidFill>
              </a:rPr>
              <a:t>MacOS</a:t>
            </a:r>
            <a:r>
              <a:rPr lang="nl-NL" sz="2400" dirty="0">
                <a:solidFill>
                  <a:srgbClr val="757A7F"/>
                </a:solidFill>
              </a:rPr>
              <a:t>, Windows, Unix, Linux)</a:t>
            </a:r>
          </a:p>
          <a:p>
            <a:pPr>
              <a:buFont typeface="Arial" panose="020B0604020202020204" pitchFamily="34" charset="0"/>
              <a:buChar char="•"/>
            </a:pPr>
            <a:r>
              <a:rPr lang="nl-NL" sz="2400" dirty="0" err="1">
                <a:solidFill>
                  <a:srgbClr val="428BCA"/>
                </a:solidFill>
                <a:hlinkClick r:id="rId8"/>
              </a:rPr>
              <a:t>WildRename</a:t>
            </a:r>
            <a:r>
              <a:rPr lang="nl-NL" sz="2400" dirty="0">
                <a:solidFill>
                  <a:srgbClr val="428BCA"/>
                </a:solidFill>
                <a:hlinkClick r:id="rId8"/>
              </a:rPr>
              <a:t> </a:t>
            </a:r>
            <a:r>
              <a:rPr lang="nl-NL" sz="2400" dirty="0">
                <a:solidFill>
                  <a:srgbClr val="757A7F"/>
                </a:solidFill>
              </a:rPr>
              <a:t>(</a:t>
            </a:r>
            <a:r>
              <a:rPr lang="nl-NL" sz="2400" dirty="0" err="1">
                <a:solidFill>
                  <a:srgbClr val="757A7F"/>
                </a:solidFill>
              </a:rPr>
              <a:t>for</a:t>
            </a:r>
            <a:r>
              <a:rPr lang="nl-NL" sz="2400" dirty="0">
                <a:solidFill>
                  <a:srgbClr val="757A7F"/>
                </a:solidFill>
              </a:rPr>
              <a:t> Windows)</a:t>
            </a:r>
            <a:endParaRPr lang="nl-NL" sz="2400" b="0" i="0" dirty="0">
              <a:solidFill>
                <a:srgbClr val="757A7F"/>
              </a:solidFill>
              <a:effectLst/>
            </a:endParaRPr>
          </a:p>
        </p:txBody>
      </p:sp>
    </p:spTree>
    <p:extLst>
      <p:ext uri="{BB962C8B-B14F-4D97-AF65-F5344CB8AC3E}">
        <p14:creationId xmlns:p14="http://schemas.microsoft.com/office/powerpoint/2010/main" val="118380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1F7223-7858-6346-8918-EBCA5DFD1A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38049"/>
          </a:xfrm>
          <a:prstGeom prst="rect">
            <a:avLst/>
          </a:prstGeom>
        </p:spPr>
      </p:pic>
      <p:sp>
        <p:nvSpPr>
          <p:cNvPr id="32" name="TextBox 31">
            <a:extLst>
              <a:ext uri="{FF2B5EF4-FFF2-40B4-BE49-F238E27FC236}">
                <a16:creationId xmlns:a16="http://schemas.microsoft.com/office/drawing/2014/main" id="{6E3E292D-07B2-1D44-944C-A551DB48F020}"/>
              </a:ext>
            </a:extLst>
          </p:cNvPr>
          <p:cNvSpPr txBox="1"/>
          <p:nvPr/>
        </p:nvSpPr>
        <p:spPr>
          <a:xfrm>
            <a:off x="-762661" y="215081"/>
            <a:ext cx="7686589" cy="707886"/>
          </a:xfrm>
          <a:prstGeom prst="rect">
            <a:avLst/>
          </a:prstGeom>
          <a:noFill/>
        </p:spPr>
        <p:txBody>
          <a:bodyPr wrap="square" rtlCol="0">
            <a:spAutoFit/>
          </a:bodyPr>
          <a:lstStyle/>
          <a:p>
            <a:pPr algn="ctr"/>
            <a:r>
              <a:rPr lang="en-US" sz="4000" b="1" dirty="0">
                <a:solidFill>
                  <a:schemeClr val="accent2">
                    <a:lumMod val="50000"/>
                  </a:schemeClr>
                </a:solidFill>
              </a:rPr>
              <a:t>File Naming Do’s</a:t>
            </a:r>
          </a:p>
        </p:txBody>
      </p:sp>
      <p:sp>
        <p:nvSpPr>
          <p:cNvPr id="33" name="Rectangle 32">
            <a:extLst>
              <a:ext uri="{FF2B5EF4-FFF2-40B4-BE49-F238E27FC236}">
                <a16:creationId xmlns:a16="http://schemas.microsoft.com/office/drawing/2014/main" id="{66770011-2178-3F4C-9C4A-2F237A7E6F49}"/>
              </a:ext>
            </a:extLst>
          </p:cNvPr>
          <p:cNvSpPr/>
          <p:nvPr/>
        </p:nvSpPr>
        <p:spPr>
          <a:xfrm>
            <a:off x="1540566" y="2056469"/>
            <a:ext cx="9730408" cy="3416320"/>
          </a:xfrm>
          <a:prstGeom prst="rect">
            <a:avLst/>
          </a:prstGeom>
        </p:spPr>
        <p:txBody>
          <a:bodyPr wrap="square">
            <a:spAutoFit/>
          </a:bodyPr>
          <a:lstStyle/>
          <a:p>
            <a:r>
              <a:rPr lang="en-US" sz="2400" dirty="0"/>
              <a:t>When constructing a file name, consider using one or more of the following: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Project or experiment name or acronym</a:t>
            </a:r>
          </a:p>
          <a:p>
            <a:pPr marL="342900" indent="-342900">
              <a:buFont typeface="Arial" panose="020B0604020202020204" pitchFamily="34" charset="0"/>
              <a:buChar char="•"/>
            </a:pPr>
            <a:r>
              <a:rPr lang="en-US" sz="2400" dirty="0"/>
              <a:t>Location/spatial coordinates</a:t>
            </a:r>
          </a:p>
          <a:p>
            <a:pPr marL="342900" indent="-342900">
              <a:buFont typeface="Arial" panose="020B0604020202020204" pitchFamily="34" charset="0"/>
              <a:buChar char="•"/>
            </a:pPr>
            <a:r>
              <a:rPr lang="en-US" sz="2400" dirty="0"/>
              <a:t>Researcher name/initials</a:t>
            </a:r>
          </a:p>
          <a:p>
            <a:pPr marL="342900" indent="-342900">
              <a:buFont typeface="Arial" panose="020B0604020202020204" pitchFamily="34" charset="0"/>
              <a:buChar char="•"/>
            </a:pPr>
            <a:r>
              <a:rPr lang="en-US" sz="2400" dirty="0"/>
              <a:t>Date or date range of experiment</a:t>
            </a:r>
          </a:p>
          <a:p>
            <a:pPr marL="342900" indent="-342900">
              <a:buFont typeface="Arial" panose="020B0604020202020204" pitchFamily="34" charset="0"/>
              <a:buChar char="•"/>
            </a:pPr>
            <a:r>
              <a:rPr lang="en-US" sz="2400" dirty="0"/>
              <a:t>Type of data</a:t>
            </a:r>
          </a:p>
          <a:p>
            <a:pPr marL="342900" indent="-342900">
              <a:buFont typeface="Arial" panose="020B0604020202020204" pitchFamily="34" charset="0"/>
              <a:buChar char="•"/>
            </a:pPr>
            <a:r>
              <a:rPr lang="en-US" sz="2400" dirty="0"/>
              <a:t>Conditions</a:t>
            </a:r>
          </a:p>
          <a:p>
            <a:pPr marL="342900" indent="-342900">
              <a:buFont typeface="Arial" panose="020B0604020202020204" pitchFamily="34" charset="0"/>
              <a:buChar char="•"/>
            </a:pPr>
            <a:r>
              <a:rPr lang="en-US" sz="2400" dirty="0"/>
              <a:t>Version number of file </a:t>
            </a:r>
          </a:p>
        </p:txBody>
      </p:sp>
    </p:spTree>
    <p:extLst>
      <p:ext uri="{BB962C8B-B14F-4D97-AF65-F5344CB8AC3E}">
        <p14:creationId xmlns:p14="http://schemas.microsoft.com/office/powerpoint/2010/main" val="4084467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A5187-7A99-5543-8E46-D5E819B6BF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138049"/>
          </a:xfrm>
          <a:prstGeom prst="rect">
            <a:avLst/>
          </a:prstGeom>
        </p:spPr>
      </p:pic>
      <p:sp>
        <p:nvSpPr>
          <p:cNvPr id="32" name="TextBox 31">
            <a:extLst>
              <a:ext uri="{FF2B5EF4-FFF2-40B4-BE49-F238E27FC236}">
                <a16:creationId xmlns:a16="http://schemas.microsoft.com/office/drawing/2014/main" id="{6E3E292D-07B2-1D44-944C-A551DB48F020}"/>
              </a:ext>
            </a:extLst>
          </p:cNvPr>
          <p:cNvSpPr txBox="1"/>
          <p:nvPr/>
        </p:nvSpPr>
        <p:spPr>
          <a:xfrm>
            <a:off x="-621533" y="215081"/>
            <a:ext cx="7686589" cy="707886"/>
          </a:xfrm>
          <a:prstGeom prst="rect">
            <a:avLst/>
          </a:prstGeom>
          <a:noFill/>
        </p:spPr>
        <p:txBody>
          <a:bodyPr wrap="square" rtlCol="0">
            <a:spAutoFit/>
          </a:bodyPr>
          <a:lstStyle/>
          <a:p>
            <a:pPr algn="ctr"/>
            <a:r>
              <a:rPr lang="en-US" sz="4000" b="1" dirty="0">
                <a:solidFill>
                  <a:schemeClr val="accent2">
                    <a:lumMod val="50000"/>
                  </a:schemeClr>
                </a:solidFill>
              </a:rPr>
              <a:t>File naming Don’ts</a:t>
            </a:r>
          </a:p>
        </p:txBody>
      </p:sp>
      <p:sp>
        <p:nvSpPr>
          <p:cNvPr id="2" name="Rectangle 1">
            <a:extLst>
              <a:ext uri="{FF2B5EF4-FFF2-40B4-BE49-F238E27FC236}">
                <a16:creationId xmlns:a16="http://schemas.microsoft.com/office/drawing/2014/main" id="{07D9D52A-85B6-3C45-B8C0-352C99665139}"/>
              </a:ext>
            </a:extLst>
          </p:cNvPr>
          <p:cNvSpPr/>
          <p:nvPr/>
        </p:nvSpPr>
        <p:spPr>
          <a:xfrm>
            <a:off x="725621" y="2162626"/>
            <a:ext cx="10764014" cy="3077766"/>
          </a:xfrm>
          <a:prstGeom prst="rect">
            <a:avLst/>
          </a:prstGeom>
        </p:spPr>
        <p:txBody>
          <a:bodyPr wrap="square">
            <a:spAutoFit/>
          </a:bodyPr>
          <a:lstStyle/>
          <a:p>
            <a:r>
              <a:rPr lang="en-US" sz="2600" b="1" dirty="0">
                <a:solidFill>
                  <a:srgbClr val="C00000"/>
                </a:solidFill>
              </a:rPr>
              <a:t>DON’Ts</a:t>
            </a:r>
            <a:endParaRPr lang="en-US" sz="2600" dirty="0"/>
          </a:p>
          <a:p>
            <a:pPr marL="285750" indent="-285750">
              <a:buFont typeface="Wingdings" pitchFamily="2" charset="2"/>
              <a:buChar char="q"/>
            </a:pPr>
            <a:r>
              <a:rPr lang="en-US" sz="2000" dirty="0">
                <a:solidFill>
                  <a:srgbClr val="C00000"/>
                </a:solidFill>
              </a:rPr>
              <a:t>Don’t use</a:t>
            </a:r>
          </a:p>
          <a:p>
            <a:pPr marL="742950" lvl="1" indent="-285750">
              <a:buFont typeface="Wingdings" pitchFamily="2" charset="2"/>
              <a:buChar char="§"/>
            </a:pPr>
            <a:r>
              <a:rPr lang="en-US" dirty="0">
                <a:solidFill>
                  <a:srgbClr val="C00000"/>
                </a:solidFill>
              </a:rPr>
              <a:t>Special characters (&amp;%$#/)</a:t>
            </a:r>
          </a:p>
          <a:p>
            <a:pPr marL="742950" lvl="1" indent="-285750">
              <a:buFont typeface="Wingdings" pitchFamily="2" charset="2"/>
              <a:buChar char="§"/>
            </a:pPr>
            <a:r>
              <a:rPr lang="en-US" dirty="0">
                <a:solidFill>
                  <a:srgbClr val="C00000"/>
                </a:solidFill>
              </a:rPr>
              <a:t>Periods</a:t>
            </a:r>
          </a:p>
          <a:p>
            <a:pPr marL="742950" lvl="1" indent="-285750">
              <a:buFont typeface="Wingdings" pitchFamily="2" charset="2"/>
              <a:buChar char="§"/>
            </a:pPr>
            <a:r>
              <a:rPr lang="en-US" dirty="0">
                <a:solidFill>
                  <a:srgbClr val="C00000"/>
                </a:solidFill>
              </a:rPr>
              <a:t>Whitespace (better ‘-’ OR ‘_’) </a:t>
            </a:r>
          </a:p>
          <a:p>
            <a:pPr marL="742950" lvl="1" indent="-285750">
              <a:buFont typeface="Wingdings" pitchFamily="2" charset="2"/>
              <a:buChar char="§"/>
            </a:pPr>
            <a:r>
              <a:rPr lang="en-US" dirty="0">
                <a:solidFill>
                  <a:srgbClr val="C00000"/>
                </a:solidFill>
              </a:rPr>
              <a:t>&gt; 25 characters</a:t>
            </a:r>
          </a:p>
          <a:p>
            <a:pPr marL="742950" lvl="1" indent="-285750">
              <a:buFont typeface="Wingdings" pitchFamily="2" charset="2"/>
              <a:buChar char="§"/>
            </a:pPr>
            <a:r>
              <a:rPr lang="en-US" dirty="0">
                <a:solidFill>
                  <a:srgbClr val="C00000"/>
                </a:solidFill>
              </a:rPr>
              <a:t>DAY-MONTH-YEAR (better YEAR-MONTH-DAY)</a:t>
            </a:r>
          </a:p>
          <a:p>
            <a:pPr marL="742950" lvl="1" indent="-285750">
              <a:buFont typeface="Wingdings" pitchFamily="2" charset="2"/>
              <a:buChar char="§"/>
            </a:pPr>
            <a:endParaRPr lang="en-US" dirty="0">
              <a:solidFill>
                <a:srgbClr val="C00000"/>
              </a:solidFill>
            </a:endParaRPr>
          </a:p>
          <a:p>
            <a:pPr marL="285750" indent="-285750">
              <a:buFont typeface="Wingdings" pitchFamily="2" charset="2"/>
              <a:buChar char="q"/>
            </a:pPr>
            <a:r>
              <a:rPr lang="en-US" sz="2000" dirty="0">
                <a:solidFill>
                  <a:srgbClr val="C00000"/>
                </a:solidFill>
              </a:rPr>
              <a:t>Duplicate files in different folders </a:t>
            </a:r>
          </a:p>
          <a:p>
            <a:pPr marL="285750" indent="-285750">
              <a:buFont typeface="Wingdings" pitchFamily="2" charset="2"/>
              <a:buChar char="q"/>
            </a:pPr>
            <a:r>
              <a:rPr lang="en-US" sz="2000" dirty="0">
                <a:solidFill>
                  <a:srgbClr val="C00000"/>
                </a:solidFill>
              </a:rPr>
              <a:t>Assign file names dependent on the folder structure like </a:t>
            </a:r>
            <a:r>
              <a:rPr lang="en-US" sz="2000" b="1" dirty="0">
                <a:solidFill>
                  <a:srgbClr val="C00000"/>
                </a:solidFill>
              </a:rPr>
              <a:t>data</a:t>
            </a:r>
            <a:r>
              <a:rPr lang="en-US" sz="2000" dirty="0">
                <a:solidFill>
                  <a:srgbClr val="C00000"/>
                </a:solidFill>
              </a:rPr>
              <a:t>.xls (better AS_NT_2019.xls)</a:t>
            </a:r>
          </a:p>
        </p:txBody>
      </p:sp>
    </p:spTree>
    <p:extLst>
      <p:ext uri="{BB962C8B-B14F-4D97-AF65-F5344CB8AC3E}">
        <p14:creationId xmlns:p14="http://schemas.microsoft.com/office/powerpoint/2010/main" val="3932386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20496D-C086-B243-9285-A9EC5D9B95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325651"/>
          </a:xfrm>
          <a:prstGeom prst="rect">
            <a:avLst/>
          </a:prstGeom>
        </p:spPr>
      </p:pic>
      <p:sp>
        <p:nvSpPr>
          <p:cNvPr id="6" name="sk_v_VT_0_3_2275192_1_-1_0_3_1_[3]">
            <a:extLst>
              <a:ext uri="{FF2B5EF4-FFF2-40B4-BE49-F238E27FC236}">
                <a16:creationId xmlns:a16="http://schemas.microsoft.com/office/drawing/2014/main" id="{89802BDE-C147-E147-A173-2E46C541100A}"/>
              </a:ext>
            </a:extLst>
          </p:cNvPr>
          <p:cNvSpPr txBox="1">
            <a:spLocks/>
          </p:cNvSpPr>
          <p:nvPr/>
        </p:nvSpPr>
        <p:spPr>
          <a:xfrm>
            <a:off x="245312" y="143996"/>
            <a:ext cx="10495743" cy="1325651"/>
          </a:xfrm>
          <a:prstGeom prst="rect">
            <a:avLst/>
          </a:prstGeom>
          <a:solidFill>
            <a:srgbClr val="025E97">
              <a:alpha val="0"/>
            </a:srgbClr>
          </a:solidFill>
        </p:spPr>
        <p:txBody>
          <a:bodyPr lIns="88900" tIns="38100" rIns="88900" bIns="381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2800" b="1" dirty="0">
                <a:solidFill>
                  <a:schemeClr val="accent2">
                    <a:lumMod val="50000"/>
                  </a:schemeClr>
                </a:solidFill>
                <a:latin typeface="Arial" panose="020B0604020202020204" pitchFamily="34" charset="0"/>
              </a:rPr>
              <a:t>Which of the following file names has all do's and no don'ts?</a:t>
            </a:r>
          </a:p>
        </p:txBody>
      </p:sp>
      <p:sp>
        <p:nvSpPr>
          <p:cNvPr id="7" name="VoteChoices">
            <a:extLst>
              <a:ext uri="{FF2B5EF4-FFF2-40B4-BE49-F238E27FC236}">
                <a16:creationId xmlns:a16="http://schemas.microsoft.com/office/drawing/2014/main" id="{88CB91CA-B3B9-6F40-9410-407A6AC25D4D}"/>
              </a:ext>
            </a:extLst>
          </p:cNvPr>
          <p:cNvSpPr txBox="1"/>
          <p:nvPr/>
        </p:nvSpPr>
        <p:spPr>
          <a:xfrm>
            <a:off x="723331" y="2653073"/>
            <a:ext cx="11468669" cy="907941"/>
          </a:xfrm>
          <a:prstGeom prst="rect">
            <a:avLst/>
          </a:prstGeom>
          <a:noFill/>
          <a:extLst>
            <a:ext uri="{909E8E84-426E-40DD-AFC4-6F175D3DCCD1}">
              <a14:hiddenFill xmlns:a14="http://schemas.microsoft.com/office/drawing/2010/main">
                <a:solidFill>
                  <a:srgbClr val="FFFFFF">
                    <a:alpha val="0"/>
                  </a:srgbClr>
                </a:solidFill>
              </a14:hiddenFill>
            </a:ext>
          </a:extLst>
        </p:spPr>
        <p:txBody>
          <a:bodyPr vert="horz" wrap="square" lIns="88900" tIns="38100" rIns="88900" bIns="38100" rtlCol="0" anchor="t" anchorCtr="0">
            <a:noAutofit/>
          </a:bodyPr>
          <a:lstStyle/>
          <a:p>
            <a:pPr marL="508000" indent="-508000">
              <a:spcBef>
                <a:spcPts val="20"/>
              </a:spcBef>
              <a:buClr>
                <a:srgbClr val="000000"/>
              </a:buClr>
              <a:buSzPct val="100000"/>
              <a:buAutoNum type="alphaUcPeriod"/>
            </a:pPr>
            <a:r>
              <a:rPr lang="it-IT" sz="2600" dirty="0">
                <a:solidFill>
                  <a:srgbClr val="000000"/>
                </a:solidFill>
              </a:rPr>
              <a:t>MA_NTC023_20141031.xls</a:t>
            </a:r>
          </a:p>
          <a:p>
            <a:pPr marL="508000" indent="-508000">
              <a:spcBef>
                <a:spcPts val="20"/>
              </a:spcBef>
              <a:buClr>
                <a:srgbClr val="000000"/>
              </a:buClr>
              <a:buSzPct val="100000"/>
              <a:buAutoNum type="alphaUcPeriod"/>
            </a:pPr>
            <a:r>
              <a:rPr lang="it-IT" sz="2600" dirty="0">
                <a:solidFill>
                  <a:srgbClr val="000000"/>
                </a:solidFill>
              </a:rPr>
              <a:t>MA@NTC#23~20141031.xls</a:t>
            </a:r>
          </a:p>
          <a:p>
            <a:pPr marL="508000" indent="-508000">
              <a:spcBef>
                <a:spcPts val="20"/>
              </a:spcBef>
              <a:buClr>
                <a:srgbClr val="000000"/>
              </a:buClr>
              <a:buSzPct val="100000"/>
              <a:buAutoNum type="alphaUcPeriod"/>
            </a:pPr>
            <a:r>
              <a:rPr lang="it-IT" sz="2600" dirty="0">
                <a:solidFill>
                  <a:srgbClr val="000000"/>
                </a:solidFill>
              </a:rPr>
              <a:t>MicroArrayData_NetherlandsToxicogenomicsCentreProject023_20141031.xls</a:t>
            </a:r>
          </a:p>
          <a:p>
            <a:pPr marL="508000" indent="-508000">
              <a:spcBef>
                <a:spcPts val="20"/>
              </a:spcBef>
              <a:buClr>
                <a:srgbClr val="000000"/>
              </a:buClr>
              <a:buSzPct val="100000"/>
              <a:buAutoNum type="alphaUcPeriod"/>
            </a:pPr>
            <a:r>
              <a:rPr lang="it-IT" sz="2600" dirty="0">
                <a:solidFill>
                  <a:srgbClr val="000000"/>
                </a:solidFill>
              </a:rPr>
              <a:t>microarrayntc02320141031.xls</a:t>
            </a:r>
          </a:p>
          <a:p>
            <a:pPr marL="508000" indent="-508000">
              <a:spcBef>
                <a:spcPts val="20"/>
              </a:spcBef>
              <a:buClr>
                <a:srgbClr val="000000"/>
              </a:buClr>
              <a:buSzPct val="100000"/>
              <a:buAutoNum type="alphaUcPeriod"/>
            </a:pPr>
            <a:r>
              <a:rPr lang="it-IT" sz="2600" dirty="0">
                <a:solidFill>
                  <a:srgbClr val="000000"/>
                </a:solidFill>
              </a:rPr>
              <a:t>MA_NTC023_31102014.xls</a:t>
            </a:r>
          </a:p>
          <a:p>
            <a:pPr marL="508000" indent="-508000">
              <a:spcBef>
                <a:spcPts val="20"/>
              </a:spcBef>
              <a:buClr>
                <a:srgbClr val="000000"/>
              </a:buClr>
              <a:buSzPct val="100000"/>
              <a:buAutoNum type="alphaUcPeriod"/>
            </a:pPr>
            <a:r>
              <a:rPr lang="it-IT" sz="2600" dirty="0">
                <a:solidFill>
                  <a:srgbClr val="000000"/>
                </a:solidFill>
              </a:rPr>
              <a:t>MA/NTC/Project23/OCT31st/data.xls</a:t>
            </a:r>
          </a:p>
          <a:p>
            <a:pPr marL="508000" indent="-508000">
              <a:spcBef>
                <a:spcPts val="20"/>
              </a:spcBef>
              <a:buClr>
                <a:srgbClr val="000000"/>
              </a:buClr>
              <a:buSzPct val="100000"/>
              <a:buAutoNum type="alphaUcPeriod"/>
            </a:pPr>
            <a:endParaRPr lang="en-US" sz="19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70711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EA4F7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led Higher and Deeper by Jorge Cham, http://www.phdcomics.com/comics/archive_print.php?comicid=1531">
            <a:extLst>
              <a:ext uri="{FF2B5EF4-FFF2-40B4-BE49-F238E27FC236}">
                <a16:creationId xmlns:a16="http://schemas.microsoft.com/office/drawing/2014/main" id="{91E484AF-9B6B-4394-A084-0528876965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B2A267-EB26-4162-A122-F58F26E49668}"/>
              </a:ext>
            </a:extLst>
          </p:cNvPr>
          <p:cNvSpPr/>
          <p:nvPr/>
        </p:nvSpPr>
        <p:spPr>
          <a:xfrm>
            <a:off x="8832574" y="5714712"/>
            <a:ext cx="3650974" cy="923330"/>
          </a:xfrm>
          <a:prstGeom prst="rect">
            <a:avLst/>
          </a:prstGeom>
        </p:spPr>
        <p:txBody>
          <a:bodyPr wrap="square">
            <a:spAutoFit/>
          </a:bodyPr>
          <a:lstStyle/>
          <a:p>
            <a:r>
              <a:rPr lang="en-US" b="0" i="0" dirty="0">
                <a:solidFill>
                  <a:srgbClr val="333333"/>
                </a:solidFill>
                <a:effectLst/>
                <a:latin typeface="Helvetica Neue"/>
              </a:rPr>
              <a:t>“Piled Higher and Deeper” by Jorge Cham, http://www.phdcomics.com</a:t>
            </a:r>
            <a:endParaRPr lang="nl-NL" dirty="0"/>
          </a:p>
        </p:txBody>
      </p:sp>
      <p:sp>
        <p:nvSpPr>
          <p:cNvPr id="3" name="TextBox 2">
            <a:extLst>
              <a:ext uri="{FF2B5EF4-FFF2-40B4-BE49-F238E27FC236}">
                <a16:creationId xmlns:a16="http://schemas.microsoft.com/office/drawing/2014/main" id="{B104AB14-532B-4BE4-BA44-DD38DDA586D4}"/>
              </a:ext>
            </a:extLst>
          </p:cNvPr>
          <p:cNvSpPr txBox="1"/>
          <p:nvPr/>
        </p:nvSpPr>
        <p:spPr>
          <a:xfrm>
            <a:off x="411480" y="937260"/>
            <a:ext cx="3703320" cy="3046988"/>
          </a:xfrm>
          <a:prstGeom prst="rect">
            <a:avLst/>
          </a:prstGeom>
          <a:noFill/>
        </p:spPr>
        <p:txBody>
          <a:bodyPr wrap="square" rtlCol="0">
            <a:spAutoFit/>
          </a:bodyPr>
          <a:lstStyle/>
          <a:p>
            <a:r>
              <a:rPr lang="en-US" sz="2400" b="1" dirty="0">
                <a:solidFill>
                  <a:srgbClr val="C00000"/>
                </a:solidFill>
              </a:rPr>
              <a:t>Don’t call your files “FINAL”, “LAST” etc.</a:t>
            </a:r>
          </a:p>
          <a:p>
            <a:endParaRPr lang="nl-NL" sz="2400" b="1" dirty="0">
              <a:solidFill>
                <a:srgbClr val="C00000"/>
              </a:solidFill>
            </a:endParaRPr>
          </a:p>
          <a:p>
            <a:r>
              <a:rPr lang="nl-NL" sz="2400" b="1" dirty="0">
                <a:solidFill>
                  <a:srgbClr val="C00000"/>
                </a:solidFill>
              </a:rPr>
              <a:t>Even </a:t>
            </a:r>
            <a:r>
              <a:rPr lang="nl-NL" sz="2400" b="1" dirty="0" err="1">
                <a:solidFill>
                  <a:srgbClr val="C00000"/>
                </a:solidFill>
              </a:rPr>
              <a:t>when</a:t>
            </a:r>
            <a:r>
              <a:rPr lang="nl-NL" sz="2400" b="1" dirty="0">
                <a:solidFill>
                  <a:srgbClr val="C00000"/>
                </a:solidFill>
              </a:rPr>
              <a:t> </a:t>
            </a:r>
            <a:r>
              <a:rPr lang="nl-NL" sz="2400" b="1" dirty="0" err="1">
                <a:solidFill>
                  <a:srgbClr val="C00000"/>
                </a:solidFill>
              </a:rPr>
              <a:t>you</a:t>
            </a:r>
            <a:r>
              <a:rPr lang="nl-NL" sz="2400" b="1" dirty="0">
                <a:solidFill>
                  <a:srgbClr val="C00000"/>
                </a:solidFill>
              </a:rPr>
              <a:t> </a:t>
            </a:r>
            <a:r>
              <a:rPr lang="nl-NL" sz="2400" b="1" dirty="0" err="1">
                <a:solidFill>
                  <a:srgbClr val="C00000"/>
                </a:solidFill>
              </a:rPr>
              <a:t>think</a:t>
            </a:r>
            <a:r>
              <a:rPr lang="nl-NL" sz="2400" b="1" dirty="0">
                <a:solidFill>
                  <a:srgbClr val="C00000"/>
                </a:solidFill>
              </a:rPr>
              <a:t> </a:t>
            </a:r>
            <a:r>
              <a:rPr lang="nl-NL" sz="2400" b="1" dirty="0" err="1">
                <a:solidFill>
                  <a:srgbClr val="C00000"/>
                </a:solidFill>
              </a:rPr>
              <a:t>you</a:t>
            </a:r>
            <a:r>
              <a:rPr lang="nl-NL" sz="2400" b="1" dirty="0">
                <a:solidFill>
                  <a:srgbClr val="C00000"/>
                </a:solidFill>
              </a:rPr>
              <a:t> are close </a:t>
            </a:r>
            <a:r>
              <a:rPr lang="nl-NL" sz="2400" b="1" dirty="0" err="1">
                <a:solidFill>
                  <a:srgbClr val="C00000"/>
                </a:solidFill>
              </a:rPr>
              <a:t>to</a:t>
            </a:r>
            <a:r>
              <a:rPr lang="nl-NL" sz="2400" b="1" dirty="0">
                <a:solidFill>
                  <a:srgbClr val="C00000"/>
                </a:solidFill>
              </a:rPr>
              <a:t> finish, </a:t>
            </a:r>
            <a:r>
              <a:rPr lang="nl-NL" sz="2400" b="1" dirty="0" err="1">
                <a:solidFill>
                  <a:srgbClr val="C00000"/>
                </a:solidFill>
              </a:rPr>
              <a:t>be</a:t>
            </a:r>
            <a:r>
              <a:rPr lang="nl-NL" sz="2400" b="1" dirty="0">
                <a:solidFill>
                  <a:srgbClr val="C00000"/>
                </a:solidFill>
              </a:rPr>
              <a:t> consistent in </a:t>
            </a:r>
            <a:r>
              <a:rPr lang="nl-NL" sz="2400" b="1" dirty="0" err="1">
                <a:solidFill>
                  <a:srgbClr val="C00000"/>
                </a:solidFill>
              </a:rPr>
              <a:t>your</a:t>
            </a:r>
            <a:r>
              <a:rPr lang="nl-NL" sz="2400" b="1" dirty="0">
                <a:solidFill>
                  <a:srgbClr val="C00000"/>
                </a:solidFill>
              </a:rPr>
              <a:t> file </a:t>
            </a:r>
            <a:r>
              <a:rPr lang="nl-NL" sz="2400" b="1" dirty="0" err="1">
                <a:solidFill>
                  <a:srgbClr val="C00000"/>
                </a:solidFill>
              </a:rPr>
              <a:t>naming</a:t>
            </a:r>
            <a:r>
              <a:rPr lang="nl-NL" sz="2400" b="1" dirty="0">
                <a:solidFill>
                  <a:srgbClr val="C00000"/>
                </a:solidFill>
              </a:rPr>
              <a:t>, </a:t>
            </a:r>
            <a:r>
              <a:rPr lang="nl-NL" sz="2400" b="1" dirty="0" err="1">
                <a:solidFill>
                  <a:srgbClr val="C00000"/>
                </a:solidFill>
              </a:rPr>
              <a:t>remeber</a:t>
            </a:r>
            <a:r>
              <a:rPr lang="nl-NL" sz="2400" b="1" dirty="0">
                <a:solidFill>
                  <a:srgbClr val="C00000"/>
                </a:solidFill>
              </a:rPr>
              <a:t> the </a:t>
            </a:r>
            <a:r>
              <a:rPr lang="nl-NL" sz="2400" b="1" dirty="0" err="1">
                <a:solidFill>
                  <a:srgbClr val="C00000"/>
                </a:solidFill>
              </a:rPr>
              <a:t>DO’s</a:t>
            </a:r>
            <a:r>
              <a:rPr lang="nl-NL" sz="2400" b="1" dirty="0">
                <a:solidFill>
                  <a:srgbClr val="C00000"/>
                </a:solidFill>
              </a:rPr>
              <a:t> </a:t>
            </a:r>
            <a:r>
              <a:rPr lang="nl-NL" sz="2400" b="1" dirty="0" err="1">
                <a:solidFill>
                  <a:srgbClr val="C00000"/>
                </a:solidFill>
              </a:rPr>
              <a:t>and</a:t>
            </a:r>
            <a:r>
              <a:rPr lang="nl-NL" sz="2400" b="1" dirty="0">
                <a:solidFill>
                  <a:srgbClr val="C00000"/>
                </a:solidFill>
              </a:rPr>
              <a:t> </a:t>
            </a:r>
            <a:r>
              <a:rPr lang="nl-NL" sz="2400" b="1" dirty="0" err="1">
                <a:solidFill>
                  <a:srgbClr val="C00000"/>
                </a:solidFill>
              </a:rPr>
              <a:t>DON’Ts</a:t>
            </a:r>
            <a:endParaRPr lang="en-US" sz="2400" b="1" dirty="0">
              <a:solidFill>
                <a:srgbClr val="C00000"/>
              </a:solidFill>
            </a:endParaRPr>
          </a:p>
        </p:txBody>
      </p:sp>
    </p:spTree>
    <p:extLst>
      <p:ext uri="{BB962C8B-B14F-4D97-AF65-F5344CB8AC3E}">
        <p14:creationId xmlns:p14="http://schemas.microsoft.com/office/powerpoint/2010/main" val="2078314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6D148B-D5E2-4CF1-B358-EE737015107D}"/>
              </a:ext>
            </a:extLst>
          </p:cNvPr>
          <p:cNvSpPr/>
          <p:nvPr/>
        </p:nvSpPr>
        <p:spPr>
          <a:xfrm>
            <a:off x="1964634" y="1522107"/>
            <a:ext cx="7338391" cy="4801314"/>
          </a:xfrm>
          <a:prstGeom prst="rect">
            <a:avLst/>
          </a:prstGeom>
        </p:spPr>
        <p:txBody>
          <a:bodyPr wrap="square">
            <a:spAutoFit/>
          </a:bodyPr>
          <a:lstStyle/>
          <a:p>
            <a:r>
              <a:rPr lang="en-US" sz="2400" dirty="0"/>
              <a:t>Version control is the process of managing changes to files.</a:t>
            </a:r>
          </a:p>
          <a:p>
            <a:endParaRPr lang="en-US" sz="2400" dirty="0"/>
          </a:p>
          <a:p>
            <a:r>
              <a:rPr lang="en-US" sz="2400" dirty="0"/>
              <a:t>Manual version control can be as simple as adding a version number or a date (using YYYYMMDD format) to the end of the file name.</a:t>
            </a:r>
          </a:p>
          <a:p>
            <a:endParaRPr lang="en-US" sz="2400" dirty="0"/>
          </a:p>
          <a:p>
            <a:r>
              <a:rPr lang="en-US" sz="2400" dirty="0"/>
              <a:t>Examples: </a:t>
            </a:r>
          </a:p>
          <a:p>
            <a:endParaRPr lang="en-US" sz="2400" dirty="0"/>
          </a:p>
          <a:p>
            <a:r>
              <a:rPr lang="en-US" sz="2400" dirty="0"/>
              <a:t>ASIST_abstract_</a:t>
            </a:r>
            <a:r>
              <a:rPr lang="en-US" sz="2400" dirty="0">
                <a:highlight>
                  <a:srgbClr val="FFFF00"/>
                </a:highlight>
              </a:rPr>
              <a:t>v3</a:t>
            </a:r>
            <a:r>
              <a:rPr lang="en-US" sz="2400" dirty="0"/>
              <a:t>.docx </a:t>
            </a:r>
          </a:p>
          <a:p>
            <a:endParaRPr lang="en-US" sz="2400" dirty="0"/>
          </a:p>
          <a:p>
            <a:r>
              <a:rPr lang="en-US" sz="2400" dirty="0"/>
              <a:t>ASIST_abstract_</a:t>
            </a:r>
            <a:r>
              <a:rPr lang="en-US" sz="2400" dirty="0">
                <a:highlight>
                  <a:srgbClr val="FFFF00"/>
                </a:highlight>
              </a:rPr>
              <a:t>20180522</a:t>
            </a:r>
            <a:r>
              <a:rPr lang="en-US" sz="2400" dirty="0"/>
              <a:t>.docx</a:t>
            </a:r>
          </a:p>
          <a:p>
            <a:endParaRPr lang="en-US" dirty="0">
              <a:latin typeface="Open Sans" panose="020B0606030504020204" pitchFamily="34" charset="0"/>
            </a:endParaRPr>
          </a:p>
        </p:txBody>
      </p:sp>
      <p:pic>
        <p:nvPicPr>
          <p:cNvPr id="3" name="Picture 2">
            <a:extLst>
              <a:ext uri="{FF2B5EF4-FFF2-40B4-BE49-F238E27FC236}">
                <a16:creationId xmlns:a16="http://schemas.microsoft.com/office/drawing/2014/main" id="{D4ABAFA4-B5F6-4CFC-91E5-9BA374EFAC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4" name="TextBox 3">
            <a:extLst>
              <a:ext uri="{FF2B5EF4-FFF2-40B4-BE49-F238E27FC236}">
                <a16:creationId xmlns:a16="http://schemas.microsoft.com/office/drawing/2014/main" id="{B65AC904-778C-431B-A660-153EEE352DBC}"/>
              </a:ext>
            </a:extLst>
          </p:cNvPr>
          <p:cNvSpPr txBox="1"/>
          <p:nvPr/>
        </p:nvSpPr>
        <p:spPr>
          <a:xfrm>
            <a:off x="257507" y="391431"/>
            <a:ext cx="11302313" cy="830868"/>
          </a:xfrm>
          <a:prstGeom prst="rect">
            <a:avLst/>
          </a:prstGeom>
          <a:noFill/>
        </p:spPr>
        <p:txBody>
          <a:bodyPr wrap="square" rtlCol="0">
            <a:spAutoFit/>
          </a:bodyPr>
          <a:lstStyle/>
          <a:p>
            <a:r>
              <a:rPr lang="nl-NL" sz="4799" b="1" dirty="0">
                <a:solidFill>
                  <a:schemeClr val="accent2">
                    <a:lumMod val="50000"/>
                  </a:schemeClr>
                </a:solidFill>
              </a:rPr>
              <a:t>Version Control</a:t>
            </a:r>
          </a:p>
        </p:txBody>
      </p:sp>
      <p:sp>
        <p:nvSpPr>
          <p:cNvPr id="5" name="Rectangle 4">
            <a:extLst>
              <a:ext uri="{FF2B5EF4-FFF2-40B4-BE49-F238E27FC236}">
                <a16:creationId xmlns:a16="http://schemas.microsoft.com/office/drawing/2014/main" id="{299458BB-981F-4E3B-9F0D-0407EC343C21}"/>
              </a:ext>
            </a:extLst>
          </p:cNvPr>
          <p:cNvSpPr/>
          <p:nvPr/>
        </p:nvSpPr>
        <p:spPr>
          <a:xfrm>
            <a:off x="5345595" y="6281903"/>
            <a:ext cx="6754541" cy="369332"/>
          </a:xfrm>
          <a:prstGeom prst="rect">
            <a:avLst/>
          </a:prstGeom>
        </p:spPr>
        <p:txBody>
          <a:bodyPr wrap="none">
            <a:spAutoFit/>
          </a:bodyPr>
          <a:lstStyle/>
          <a:p>
            <a:r>
              <a:rPr lang="en-US" dirty="0">
                <a:latin typeface="Open Sans" panose="020B0606030504020204" pitchFamily="34" charset="0"/>
              </a:rPr>
              <a:t>Source </a:t>
            </a:r>
            <a:r>
              <a:rPr lang="nl-NL" dirty="0">
                <a:hlinkClick r:id="rId3"/>
              </a:rPr>
              <a:t>https://simmons.libguides.com/c.php?g=814790&amp;p=5983200</a:t>
            </a:r>
            <a:endParaRPr lang="nl-NL" dirty="0"/>
          </a:p>
        </p:txBody>
      </p:sp>
    </p:spTree>
    <p:extLst>
      <p:ext uri="{BB962C8B-B14F-4D97-AF65-F5344CB8AC3E}">
        <p14:creationId xmlns:p14="http://schemas.microsoft.com/office/powerpoint/2010/main" val="584754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BBEDD-2307-44ED-9636-CB41E1B9FE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3" name="TextBox 2">
            <a:extLst>
              <a:ext uri="{FF2B5EF4-FFF2-40B4-BE49-F238E27FC236}">
                <a16:creationId xmlns:a16="http://schemas.microsoft.com/office/drawing/2014/main" id="{F2EF62BF-A760-4CAD-9151-2AE66D5C0E26}"/>
              </a:ext>
            </a:extLst>
          </p:cNvPr>
          <p:cNvSpPr txBox="1"/>
          <p:nvPr/>
        </p:nvSpPr>
        <p:spPr>
          <a:xfrm>
            <a:off x="257507" y="391431"/>
            <a:ext cx="11302313" cy="830781"/>
          </a:xfrm>
          <a:prstGeom prst="rect">
            <a:avLst/>
          </a:prstGeom>
          <a:noFill/>
        </p:spPr>
        <p:txBody>
          <a:bodyPr wrap="square" rtlCol="0">
            <a:spAutoFit/>
          </a:bodyPr>
          <a:lstStyle/>
          <a:p>
            <a:r>
              <a:rPr lang="nl-NL" sz="4799" b="1" dirty="0" err="1">
                <a:solidFill>
                  <a:schemeClr val="accent2">
                    <a:lumMod val="50000"/>
                  </a:schemeClr>
                </a:solidFill>
              </a:rPr>
              <a:t>Automated</a:t>
            </a:r>
            <a:r>
              <a:rPr lang="nl-NL" sz="4799" b="1" dirty="0">
                <a:solidFill>
                  <a:schemeClr val="accent2">
                    <a:lumMod val="50000"/>
                  </a:schemeClr>
                </a:solidFill>
              </a:rPr>
              <a:t> </a:t>
            </a:r>
            <a:r>
              <a:rPr lang="nl-NL" sz="4799" b="1" dirty="0" err="1">
                <a:solidFill>
                  <a:schemeClr val="accent2">
                    <a:lumMod val="50000"/>
                  </a:schemeClr>
                </a:solidFill>
              </a:rPr>
              <a:t>version</a:t>
            </a:r>
            <a:r>
              <a:rPr lang="nl-NL" sz="4799" b="1" dirty="0">
                <a:solidFill>
                  <a:schemeClr val="accent2">
                    <a:lumMod val="50000"/>
                  </a:schemeClr>
                </a:solidFill>
              </a:rPr>
              <a:t> control</a:t>
            </a:r>
          </a:p>
        </p:txBody>
      </p:sp>
      <p:sp>
        <p:nvSpPr>
          <p:cNvPr id="5" name="Rectangle 4">
            <a:extLst>
              <a:ext uri="{FF2B5EF4-FFF2-40B4-BE49-F238E27FC236}">
                <a16:creationId xmlns:a16="http://schemas.microsoft.com/office/drawing/2014/main" id="{FDB00BE0-27A2-456E-8099-967E617CFAEA}"/>
              </a:ext>
            </a:extLst>
          </p:cNvPr>
          <p:cNvSpPr/>
          <p:nvPr/>
        </p:nvSpPr>
        <p:spPr>
          <a:xfrm>
            <a:off x="984408" y="1948620"/>
            <a:ext cx="10236870" cy="4524315"/>
          </a:xfrm>
          <a:prstGeom prst="rect">
            <a:avLst/>
          </a:prstGeom>
        </p:spPr>
        <p:txBody>
          <a:bodyPr wrap="square">
            <a:spAutoFit/>
          </a:bodyPr>
          <a:lstStyle/>
          <a:p>
            <a:pPr marL="342900" indent="-342900">
              <a:buFont typeface="Arial" panose="020B0604020202020204" pitchFamily="34" charset="0"/>
              <a:buChar char="•"/>
            </a:pPr>
            <a:r>
              <a:rPr lang="en-US" sz="2400" b="0" i="0" dirty="0">
                <a:solidFill>
                  <a:srgbClr val="333333"/>
                </a:solidFill>
                <a:effectLst/>
                <a:latin typeface="Helvetica Neue"/>
              </a:rPr>
              <a:t>Can be useful</a:t>
            </a:r>
            <a:r>
              <a:rPr lang="en-US" sz="2400" dirty="0">
                <a:solidFill>
                  <a:srgbClr val="333333"/>
                </a:solidFill>
                <a:latin typeface="Helvetica Neue"/>
              </a:rPr>
              <a:t> e</a:t>
            </a:r>
            <a:r>
              <a:rPr lang="en-US" sz="2400" b="0" i="0" dirty="0">
                <a:solidFill>
                  <a:srgbClr val="333333"/>
                </a:solidFill>
                <a:effectLst/>
                <a:latin typeface="Helvetica Neue"/>
              </a:rPr>
              <a:t>ven if you aren’t collaborating with other people.</a:t>
            </a:r>
          </a:p>
          <a:p>
            <a:pPr marL="342900" indent="-342900">
              <a:buFont typeface="Arial" panose="020B0604020202020204" pitchFamily="34" charset="0"/>
              <a:buChar char="•"/>
            </a:pPr>
            <a:r>
              <a:rPr lang="en-US" sz="2400" dirty="0">
                <a:solidFill>
                  <a:srgbClr val="333333"/>
                </a:solidFill>
                <a:latin typeface="Helvetica Neue"/>
              </a:rPr>
              <a:t>Some programs offer solutions: </a:t>
            </a:r>
            <a:r>
              <a:rPr lang="en-US" sz="2400" dirty="0">
                <a:latin typeface="Helvetica Neue"/>
              </a:rPr>
              <a:t>Microsoft Word’s </a:t>
            </a:r>
            <a:r>
              <a:rPr lang="en-US" sz="2400" dirty="0">
                <a:solidFill>
                  <a:srgbClr val="0070C0"/>
                </a:solidFill>
                <a:latin typeface="Helvetica Neue"/>
              </a:rPr>
              <a:t>Track Changes</a:t>
            </a:r>
            <a:r>
              <a:rPr lang="en-US" sz="2400" dirty="0">
                <a:solidFill>
                  <a:srgbClr val="333333"/>
                </a:solidFill>
                <a:latin typeface="Helvetica Neue"/>
              </a:rPr>
              <a:t>, Google Docs’ </a:t>
            </a:r>
            <a:r>
              <a:rPr lang="en-US" sz="2400" dirty="0">
                <a:solidFill>
                  <a:srgbClr val="0070C0"/>
                </a:solidFill>
                <a:latin typeface="Helvetica Neue"/>
              </a:rPr>
              <a:t>version history</a:t>
            </a:r>
            <a:r>
              <a:rPr lang="en-US" sz="2400" dirty="0">
                <a:solidFill>
                  <a:srgbClr val="333333"/>
                </a:solidFill>
                <a:latin typeface="Helvetica Neue"/>
              </a:rPr>
              <a:t>, or LibreOffice’s </a:t>
            </a:r>
            <a:r>
              <a:rPr lang="en-US" sz="2400" dirty="0">
                <a:solidFill>
                  <a:srgbClr val="0070C0"/>
                </a:solidFill>
                <a:latin typeface="Helvetica Neue"/>
              </a:rPr>
              <a:t>Recording and Displaying Changes.</a:t>
            </a: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endParaRPr lang="en-US" sz="2400" dirty="0">
              <a:solidFill>
                <a:srgbClr val="333333"/>
              </a:solidFill>
              <a:latin typeface="Helvetica Neue"/>
            </a:endParaRPr>
          </a:p>
          <a:p>
            <a:pPr marL="342900" indent="-342900">
              <a:buFont typeface="Arial" panose="020B0604020202020204" pitchFamily="34" charset="0"/>
              <a:buChar char="•"/>
            </a:pPr>
            <a:r>
              <a:rPr lang="en-US" sz="2400" dirty="0"/>
              <a:t>“Playing back” different sets of changes </a:t>
            </a:r>
            <a:r>
              <a:rPr lang="en-US" sz="2400" dirty="0">
                <a:solidFill>
                  <a:srgbClr val="FF0000"/>
                </a:solidFill>
                <a:sym typeface="Wingdings" pitchFamily="2" charset="2"/>
              </a:rPr>
              <a:t></a:t>
            </a:r>
            <a:r>
              <a:rPr lang="en-US" sz="2400" dirty="0"/>
              <a:t> different versions of the document. </a:t>
            </a:r>
            <a:r>
              <a:rPr lang="en-US" sz="2400" dirty="0">
                <a:solidFill>
                  <a:srgbClr val="333333"/>
                </a:solidFill>
                <a:latin typeface="Helvetica Neue"/>
              </a:rPr>
              <a:t> </a:t>
            </a:r>
          </a:p>
          <a:p>
            <a:pPr marL="342900" indent="-342900">
              <a:buFont typeface="Arial" panose="020B0604020202020204" pitchFamily="34" charset="0"/>
              <a:buChar char="•"/>
            </a:pPr>
            <a:endParaRPr lang="nl-NL" sz="2400" dirty="0"/>
          </a:p>
        </p:txBody>
      </p:sp>
      <p:sp>
        <p:nvSpPr>
          <p:cNvPr id="7" name="AutoShape 4" descr="Multiple Versions Can be Merged">
            <a:extLst>
              <a:ext uri="{FF2B5EF4-FFF2-40B4-BE49-F238E27FC236}">
                <a16:creationId xmlns:a16="http://schemas.microsoft.com/office/drawing/2014/main" id="{B4392023-C877-44B0-ACF2-3E9F34EEFBB1}"/>
              </a:ext>
            </a:extLst>
          </p:cNvPr>
          <p:cNvSpPr>
            <a:spLocks noChangeAspect="1" noChangeArrowheads="1"/>
          </p:cNvSpPr>
          <p:nvPr/>
        </p:nvSpPr>
        <p:spPr bwMode="auto">
          <a:xfrm>
            <a:off x="3498574" y="3276600"/>
            <a:ext cx="2749826" cy="2749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Multiple Versions Can be Merged">
            <a:extLst>
              <a:ext uri="{FF2B5EF4-FFF2-40B4-BE49-F238E27FC236}">
                <a16:creationId xmlns:a16="http://schemas.microsoft.com/office/drawing/2014/main" id="{585EDB70-C63C-461B-B3A5-CF8BB4C18C19}"/>
              </a:ext>
            </a:extLst>
          </p:cNvPr>
          <p:cNvSpPr>
            <a:spLocks noChangeAspect="1" noChangeArrowheads="1"/>
          </p:cNvSpPr>
          <p:nvPr/>
        </p:nvSpPr>
        <p:spPr bwMode="auto">
          <a:xfrm>
            <a:off x="610284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Graphic 9">
            <a:extLst>
              <a:ext uri="{FF2B5EF4-FFF2-40B4-BE49-F238E27FC236}">
                <a16:creationId xmlns:a16="http://schemas.microsoft.com/office/drawing/2014/main" id="{F6BF6D00-3D0F-4B7C-90BB-572A73F2B6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9725" y="3581400"/>
            <a:ext cx="5857875" cy="1876425"/>
          </a:xfrm>
          <a:prstGeom prst="rect">
            <a:avLst/>
          </a:prstGeom>
        </p:spPr>
      </p:pic>
    </p:spTree>
    <p:extLst>
      <p:ext uri="{BB962C8B-B14F-4D97-AF65-F5344CB8AC3E}">
        <p14:creationId xmlns:p14="http://schemas.microsoft.com/office/powerpoint/2010/main" val="1282830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d/da/Luchtfoto_stellendam.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72264" y="2167718"/>
            <a:ext cx="2724195" cy="24730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88088" y="4670768"/>
            <a:ext cx="4535323" cy="2030796"/>
          </a:xfrm>
          <a:prstGeom prst="rect">
            <a:avLst/>
          </a:prstGeom>
          <a:noFill/>
        </p:spPr>
        <p:txBody>
          <a:bodyPr wrap="square" rtlCol="0">
            <a:spAutoFit/>
          </a:bodyPr>
          <a:lstStyle/>
          <a:p>
            <a:endParaRPr lang="en-US" sz="1799" dirty="0"/>
          </a:p>
          <a:p>
            <a:r>
              <a:rPr lang="en-US" sz="1799" b="1" dirty="0"/>
              <a:t>Place</a:t>
            </a:r>
            <a:r>
              <a:rPr lang="en-US" sz="1799" dirty="0"/>
              <a:t>: </a:t>
            </a:r>
            <a:r>
              <a:rPr lang="en-US" sz="1799" dirty="0" err="1"/>
              <a:t>Stellendam</a:t>
            </a:r>
            <a:endParaRPr lang="en-US" sz="1799" dirty="0"/>
          </a:p>
          <a:p>
            <a:r>
              <a:rPr lang="en-US" sz="1799" dirty="0" err="1"/>
              <a:t>Diafragma</a:t>
            </a:r>
            <a:r>
              <a:rPr lang="en-US" sz="1799" dirty="0"/>
              <a:t>: 3.2</a:t>
            </a:r>
          </a:p>
          <a:p>
            <a:r>
              <a:rPr lang="en-US" sz="1799" dirty="0"/>
              <a:t>lighting: 4.3</a:t>
            </a:r>
            <a:endParaRPr lang="nl-NL" sz="1799" dirty="0"/>
          </a:p>
          <a:p>
            <a:r>
              <a:rPr lang="en-US" sz="1799" dirty="0"/>
              <a:t>Source: </a:t>
            </a:r>
            <a:r>
              <a:rPr lang="en-US" sz="1799" dirty="0" err="1"/>
              <a:t>wikipedia</a:t>
            </a:r>
            <a:endParaRPr lang="en-US" sz="1799" dirty="0"/>
          </a:p>
          <a:p>
            <a:r>
              <a:rPr lang="en-US" sz="1799" dirty="0"/>
              <a:t>Description: </a:t>
            </a:r>
            <a:r>
              <a:rPr lang="en-US" sz="1799" b="1" dirty="0"/>
              <a:t>Pr02_urban_2015.txt</a:t>
            </a:r>
          </a:p>
          <a:p>
            <a:r>
              <a:rPr lang="en-US" sz="1799" dirty="0"/>
              <a:t>Upload: </a:t>
            </a:r>
            <a:r>
              <a:rPr lang="en-US" sz="1799" dirty="0" err="1"/>
              <a:t>Bartflikweert</a:t>
            </a:r>
            <a:endParaRPr lang="en-US" sz="1799" dirty="0"/>
          </a:p>
        </p:txBody>
      </p:sp>
      <p:sp>
        <p:nvSpPr>
          <p:cNvPr id="10" name="TextBox 9"/>
          <p:cNvSpPr txBox="1"/>
          <p:nvPr/>
        </p:nvSpPr>
        <p:spPr>
          <a:xfrm>
            <a:off x="9575335" y="4970789"/>
            <a:ext cx="2231667" cy="369236"/>
          </a:xfrm>
          <a:prstGeom prst="rect">
            <a:avLst/>
          </a:prstGeom>
          <a:noFill/>
        </p:spPr>
        <p:txBody>
          <a:bodyPr wrap="square" rtlCol="0">
            <a:spAutoFit/>
          </a:bodyPr>
          <a:lstStyle/>
          <a:p>
            <a:r>
              <a:rPr lang="en-US" sz="1799" b="1" dirty="0"/>
              <a:t>Documentation</a:t>
            </a:r>
            <a:endParaRPr lang="nl-NL" sz="1799" b="1" dirty="0"/>
          </a:p>
        </p:txBody>
      </p:sp>
      <p:sp>
        <p:nvSpPr>
          <p:cNvPr id="11" name="TextBox 10"/>
          <p:cNvSpPr txBox="1"/>
          <p:nvPr/>
        </p:nvSpPr>
        <p:spPr>
          <a:xfrm>
            <a:off x="6442262" y="4241596"/>
            <a:ext cx="1727742" cy="369236"/>
          </a:xfrm>
          <a:prstGeom prst="rect">
            <a:avLst/>
          </a:prstGeom>
          <a:noFill/>
        </p:spPr>
        <p:txBody>
          <a:bodyPr wrap="square" rtlCol="0">
            <a:spAutoFit/>
          </a:bodyPr>
          <a:lstStyle/>
          <a:p>
            <a:r>
              <a:rPr lang="en-US" sz="1799" b="1" dirty="0"/>
              <a:t>Metadata</a:t>
            </a:r>
            <a:endParaRPr lang="nl-NL" sz="1799" b="1" dirty="0"/>
          </a:p>
        </p:txBody>
      </p:sp>
      <p:sp>
        <p:nvSpPr>
          <p:cNvPr id="15" name="Freeform 14"/>
          <p:cNvSpPr/>
          <p:nvPr/>
        </p:nvSpPr>
        <p:spPr>
          <a:xfrm>
            <a:off x="10316424" y="5340025"/>
            <a:ext cx="374745" cy="692279"/>
          </a:xfrm>
          <a:custGeom>
            <a:avLst/>
            <a:gdLst>
              <a:gd name="connsiteX0" fmla="*/ 204187 w 294329"/>
              <a:gd name="connsiteY0" fmla="*/ 0 h 692459"/>
              <a:gd name="connsiteX1" fmla="*/ 284086 w 294329"/>
              <a:gd name="connsiteY1" fmla="*/ 435006 h 692459"/>
              <a:gd name="connsiteX2" fmla="*/ 0 w 294329"/>
              <a:gd name="connsiteY2" fmla="*/ 692459 h 692459"/>
            </a:gdLst>
            <a:ahLst/>
            <a:cxnLst>
              <a:cxn ang="0">
                <a:pos x="connsiteX0" y="connsiteY0"/>
              </a:cxn>
              <a:cxn ang="0">
                <a:pos x="connsiteX1" y="connsiteY1"/>
              </a:cxn>
              <a:cxn ang="0">
                <a:pos x="connsiteX2" y="connsiteY2"/>
              </a:cxn>
            </a:cxnLst>
            <a:rect l="l" t="t" r="r" b="b"/>
            <a:pathLst>
              <a:path w="294329" h="692459">
                <a:moveTo>
                  <a:pt x="204187" y="0"/>
                </a:moveTo>
                <a:cubicBezTo>
                  <a:pt x="261152" y="159798"/>
                  <a:pt x="318117" y="319596"/>
                  <a:pt x="284086" y="435006"/>
                </a:cubicBezTo>
                <a:cubicBezTo>
                  <a:pt x="250055" y="550416"/>
                  <a:pt x="125027" y="621437"/>
                  <a:pt x="0" y="692459"/>
                </a:cubicBezTo>
              </a:path>
            </a:pathLst>
          </a:custGeom>
          <a:noFill/>
          <a:ln w="38100">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7" name="Freeform 16"/>
          <p:cNvSpPr/>
          <p:nvPr/>
        </p:nvSpPr>
        <p:spPr>
          <a:xfrm rot="19705526" flipH="1">
            <a:off x="6591107" y="4541115"/>
            <a:ext cx="201529" cy="625514"/>
          </a:xfrm>
          <a:custGeom>
            <a:avLst/>
            <a:gdLst>
              <a:gd name="connsiteX0" fmla="*/ 204187 w 294329"/>
              <a:gd name="connsiteY0" fmla="*/ 0 h 692459"/>
              <a:gd name="connsiteX1" fmla="*/ 284086 w 294329"/>
              <a:gd name="connsiteY1" fmla="*/ 435006 h 692459"/>
              <a:gd name="connsiteX2" fmla="*/ 0 w 294329"/>
              <a:gd name="connsiteY2" fmla="*/ 692459 h 692459"/>
            </a:gdLst>
            <a:ahLst/>
            <a:cxnLst>
              <a:cxn ang="0">
                <a:pos x="connsiteX0" y="connsiteY0"/>
              </a:cxn>
              <a:cxn ang="0">
                <a:pos x="connsiteX1" y="connsiteY1"/>
              </a:cxn>
              <a:cxn ang="0">
                <a:pos x="connsiteX2" y="connsiteY2"/>
              </a:cxn>
            </a:cxnLst>
            <a:rect l="l" t="t" r="r" b="b"/>
            <a:pathLst>
              <a:path w="294329" h="692459">
                <a:moveTo>
                  <a:pt x="204187" y="0"/>
                </a:moveTo>
                <a:cubicBezTo>
                  <a:pt x="261152" y="159798"/>
                  <a:pt x="318117" y="319596"/>
                  <a:pt x="284086" y="435006"/>
                </a:cubicBezTo>
                <a:cubicBezTo>
                  <a:pt x="250055" y="550416"/>
                  <a:pt x="125027" y="621437"/>
                  <a:pt x="0" y="692459"/>
                </a:cubicBezTo>
              </a:path>
            </a:pathLst>
          </a:custGeom>
          <a:noFill/>
          <a:ln w="38100">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2" name="TextBox 1">
            <a:extLst>
              <a:ext uri="{FF2B5EF4-FFF2-40B4-BE49-F238E27FC236}">
                <a16:creationId xmlns:a16="http://schemas.microsoft.com/office/drawing/2014/main" id="{57ACDE5D-FA99-4292-B4B3-76FB52194226}"/>
              </a:ext>
            </a:extLst>
          </p:cNvPr>
          <p:cNvSpPr txBox="1"/>
          <p:nvPr/>
        </p:nvSpPr>
        <p:spPr>
          <a:xfrm>
            <a:off x="695400" y="3076302"/>
            <a:ext cx="5528308" cy="276999"/>
          </a:xfrm>
          <a:prstGeom prst="rect">
            <a:avLst/>
          </a:prstGeom>
          <a:noFill/>
        </p:spPr>
        <p:txBody>
          <a:bodyPr wrap="none" lIns="0" tIns="0" rIns="0" bIns="0" rtlCol="0">
            <a:spAutoFit/>
          </a:bodyPr>
          <a:lstStyle/>
          <a:p>
            <a:r>
              <a:rPr lang="en-US" dirty="0"/>
              <a:t>Metadata is data about data – can be on different levels - </a:t>
            </a:r>
          </a:p>
        </p:txBody>
      </p:sp>
      <p:pic>
        <p:nvPicPr>
          <p:cNvPr id="5" name="Graphic 4" descr="Head with Gears">
            <a:extLst>
              <a:ext uri="{FF2B5EF4-FFF2-40B4-BE49-F238E27FC236}">
                <a16:creationId xmlns:a16="http://schemas.microsoft.com/office/drawing/2014/main" id="{59FC1F79-5099-4131-8486-E429B7813E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9" y="3491355"/>
            <a:ext cx="914400" cy="914400"/>
          </a:xfrm>
          <a:prstGeom prst="rect">
            <a:avLst/>
          </a:prstGeom>
        </p:spPr>
      </p:pic>
      <p:pic>
        <p:nvPicPr>
          <p:cNvPr id="8" name="Graphic 7" descr="Worried Face with Solid Fill">
            <a:extLst>
              <a:ext uri="{FF2B5EF4-FFF2-40B4-BE49-F238E27FC236}">
                <a16:creationId xmlns:a16="http://schemas.microsoft.com/office/drawing/2014/main" id="{365CC495-6118-42BA-8C94-CDF807B789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07250" y="4771764"/>
            <a:ext cx="914400" cy="914400"/>
          </a:xfrm>
          <a:prstGeom prst="rect">
            <a:avLst/>
          </a:prstGeom>
        </p:spPr>
      </p:pic>
      <p:pic>
        <p:nvPicPr>
          <p:cNvPr id="14" name="Graphic 13" descr="Surprised Face with Solid Fill">
            <a:extLst>
              <a:ext uri="{FF2B5EF4-FFF2-40B4-BE49-F238E27FC236}">
                <a16:creationId xmlns:a16="http://schemas.microsoft.com/office/drawing/2014/main" id="{FDDC6A9B-FEFA-43A8-9DE7-C07B9532BD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8450" y="3975791"/>
            <a:ext cx="914400" cy="914400"/>
          </a:xfrm>
          <a:prstGeom prst="rect">
            <a:avLst/>
          </a:prstGeom>
        </p:spPr>
      </p:pic>
      <p:pic>
        <p:nvPicPr>
          <p:cNvPr id="18" name="Graphic 17" descr="Confused Face with No Fill">
            <a:extLst>
              <a:ext uri="{FF2B5EF4-FFF2-40B4-BE49-F238E27FC236}">
                <a16:creationId xmlns:a16="http://schemas.microsoft.com/office/drawing/2014/main" id="{B09DB215-CCA0-4831-94AC-7531B1D2C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92850" y="4405755"/>
            <a:ext cx="914400" cy="914400"/>
          </a:xfrm>
          <a:prstGeom prst="rect">
            <a:avLst/>
          </a:prstGeom>
        </p:spPr>
      </p:pic>
      <p:pic>
        <p:nvPicPr>
          <p:cNvPr id="20" name="Graphic 19" descr="Repeat">
            <a:extLst>
              <a:ext uri="{FF2B5EF4-FFF2-40B4-BE49-F238E27FC236}">
                <a16:creationId xmlns:a16="http://schemas.microsoft.com/office/drawing/2014/main" id="{C13FD6FC-E285-482D-BFAB-B308E3FAB9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1057" y="2179702"/>
            <a:ext cx="914400" cy="914400"/>
          </a:xfrm>
          <a:prstGeom prst="rect">
            <a:avLst/>
          </a:prstGeom>
        </p:spPr>
      </p:pic>
      <p:pic>
        <p:nvPicPr>
          <p:cNvPr id="22" name="Graphic 21" descr="Line Arrow: Slight curve">
            <a:extLst>
              <a:ext uri="{FF2B5EF4-FFF2-40B4-BE49-F238E27FC236}">
                <a16:creationId xmlns:a16="http://schemas.microsoft.com/office/drawing/2014/main" id="{2852CB8A-92BC-42B0-BB9A-3B3841C2351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5424" y="3932635"/>
            <a:ext cx="914400" cy="914400"/>
          </a:xfrm>
          <a:prstGeom prst="rect">
            <a:avLst/>
          </a:prstGeom>
        </p:spPr>
      </p:pic>
      <p:sp>
        <p:nvSpPr>
          <p:cNvPr id="3" name="Content Placeholder 2">
            <a:extLst>
              <a:ext uri="{FF2B5EF4-FFF2-40B4-BE49-F238E27FC236}">
                <a16:creationId xmlns:a16="http://schemas.microsoft.com/office/drawing/2014/main" id="{37E1EE2D-77FE-4C73-8E42-32C79ABC59EC}"/>
              </a:ext>
            </a:extLst>
          </p:cNvPr>
          <p:cNvSpPr>
            <a:spLocks noGrp="1"/>
          </p:cNvSpPr>
          <p:nvPr>
            <p:ph idx="1"/>
          </p:nvPr>
        </p:nvSpPr>
        <p:spPr/>
        <p:txBody>
          <a:bodyPr/>
          <a:lstStyle/>
          <a:p>
            <a:endParaRPr lang="en-GB" dirty="0"/>
          </a:p>
        </p:txBody>
      </p:sp>
      <p:pic>
        <p:nvPicPr>
          <p:cNvPr id="19" name="Picture 18">
            <a:extLst>
              <a:ext uri="{FF2B5EF4-FFF2-40B4-BE49-F238E27FC236}">
                <a16:creationId xmlns:a16="http://schemas.microsoft.com/office/drawing/2014/main" id="{2E36DDAF-BDDA-430A-A52C-47CC49566CA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1" name="TextBox 20">
            <a:extLst>
              <a:ext uri="{FF2B5EF4-FFF2-40B4-BE49-F238E27FC236}">
                <a16:creationId xmlns:a16="http://schemas.microsoft.com/office/drawing/2014/main" id="{096B77DE-0CBB-41EF-B0C6-92C016392518}"/>
              </a:ext>
            </a:extLst>
          </p:cNvPr>
          <p:cNvSpPr txBox="1"/>
          <p:nvPr/>
        </p:nvSpPr>
        <p:spPr>
          <a:xfrm>
            <a:off x="348343" y="427869"/>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spTree>
    <p:extLst>
      <p:ext uri="{BB962C8B-B14F-4D97-AF65-F5344CB8AC3E}">
        <p14:creationId xmlns:p14="http://schemas.microsoft.com/office/powerpoint/2010/main" val="1564414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F08227-5968-4ED3-B989-867756C121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6162" y="1547196"/>
            <a:ext cx="7071279" cy="5303459"/>
          </a:xfrm>
          <a:prstGeom prst="rect">
            <a:avLst/>
          </a:prstGeom>
        </p:spPr>
      </p:pic>
      <p:pic>
        <p:nvPicPr>
          <p:cNvPr id="19" name="Picture 18">
            <a:extLst>
              <a:ext uri="{FF2B5EF4-FFF2-40B4-BE49-F238E27FC236}">
                <a16:creationId xmlns:a16="http://schemas.microsoft.com/office/drawing/2014/main" id="{ED9E941D-D15F-44A4-BC49-343031978C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69694" y="662062"/>
            <a:ext cx="5310803" cy="7081072"/>
          </a:xfrm>
          <a:prstGeom prst="rect">
            <a:avLst/>
          </a:prstGeom>
        </p:spPr>
      </p:pic>
      <p:sp>
        <p:nvSpPr>
          <p:cNvPr id="2" name="Title 1">
            <a:extLst>
              <a:ext uri="{FF2B5EF4-FFF2-40B4-BE49-F238E27FC236}">
                <a16:creationId xmlns:a16="http://schemas.microsoft.com/office/drawing/2014/main" id="{8B819135-0B71-40AA-B183-7315E11ADAE4}"/>
              </a:ext>
            </a:extLst>
          </p:cNvPr>
          <p:cNvSpPr>
            <a:spLocks noGrp="1"/>
          </p:cNvSpPr>
          <p:nvPr>
            <p:ph type="title"/>
          </p:nvPr>
        </p:nvSpPr>
        <p:spPr>
          <a:xfrm>
            <a:off x="264870" y="955122"/>
            <a:ext cx="9574571" cy="1273684"/>
          </a:xfrm>
        </p:spPr>
        <p:txBody>
          <a:bodyPr/>
          <a:lstStyle/>
          <a:p>
            <a:pPr algn="ctr"/>
            <a:r>
              <a:rPr lang="en-US"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Metadata is information about your data</a:t>
            </a:r>
            <a:br>
              <a:rPr lang="nl-NL"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3599"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Date Placeholder 3">
            <a:extLst>
              <a:ext uri="{FF2B5EF4-FFF2-40B4-BE49-F238E27FC236}">
                <a16:creationId xmlns:a16="http://schemas.microsoft.com/office/drawing/2014/main" id="{DCA6FC14-95EF-4B9C-833A-BCA278C674A5}"/>
              </a:ext>
            </a:extLst>
          </p:cNvPr>
          <p:cNvSpPr>
            <a:spLocks noGrp="1"/>
          </p:cNvSpPr>
          <p:nvPr>
            <p:ph type="dt" sz="half" idx="4294967295"/>
          </p:nvPr>
        </p:nvSpPr>
        <p:spPr>
          <a:xfrm>
            <a:off x="9391650" y="6375400"/>
            <a:ext cx="2800350" cy="365125"/>
          </a:xfrm>
        </p:spPr>
        <p:txBody>
          <a:bodyPr/>
          <a:lstStyle/>
          <a:p>
            <a:fld id="{9A75D58E-DEA5-4B28-968C-6D8E94794DBD}" type="datetime1">
              <a:rPr lang="nl-NL" smtClean="0"/>
              <a:t>13-01-20</a:t>
            </a:fld>
            <a:endParaRPr lang="nl-NL"/>
          </a:p>
        </p:txBody>
      </p:sp>
      <p:sp>
        <p:nvSpPr>
          <p:cNvPr id="6" name="Slide Number Placeholder 5">
            <a:extLst>
              <a:ext uri="{FF2B5EF4-FFF2-40B4-BE49-F238E27FC236}">
                <a16:creationId xmlns:a16="http://schemas.microsoft.com/office/drawing/2014/main" id="{48DF93E4-E379-4036-8149-017AC02A23AD}"/>
              </a:ext>
            </a:extLst>
          </p:cNvPr>
          <p:cNvSpPr>
            <a:spLocks noGrp="1"/>
          </p:cNvSpPr>
          <p:nvPr>
            <p:ph type="sldNum" sz="quarter" idx="4294967295"/>
          </p:nvPr>
        </p:nvSpPr>
        <p:spPr>
          <a:xfrm>
            <a:off x="11676063" y="6376988"/>
            <a:ext cx="515937" cy="365125"/>
          </a:xfrm>
        </p:spPr>
        <p:txBody>
          <a:bodyPr/>
          <a:lstStyle/>
          <a:p>
            <a:fld id="{EC448CB9-8149-4027-86FD-AD71C84A3DC7}" type="slidenum">
              <a:rPr lang="nl-NL" smtClean="0"/>
              <a:t>39</a:t>
            </a:fld>
            <a:endParaRPr lang="nl-NL"/>
          </a:p>
        </p:txBody>
      </p:sp>
      <p:sp>
        <p:nvSpPr>
          <p:cNvPr id="12" name="Oval 11">
            <a:extLst>
              <a:ext uri="{FF2B5EF4-FFF2-40B4-BE49-F238E27FC236}">
                <a16:creationId xmlns:a16="http://schemas.microsoft.com/office/drawing/2014/main" id="{28086D53-5BAE-46DB-A6D0-401F822615B8}"/>
              </a:ext>
            </a:extLst>
          </p:cNvPr>
          <p:cNvSpPr/>
          <p:nvPr/>
        </p:nvSpPr>
        <p:spPr>
          <a:xfrm>
            <a:off x="7065632" y="2916050"/>
            <a:ext cx="1799731" cy="711787"/>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Oval 12">
            <a:extLst>
              <a:ext uri="{FF2B5EF4-FFF2-40B4-BE49-F238E27FC236}">
                <a16:creationId xmlns:a16="http://schemas.microsoft.com/office/drawing/2014/main" id="{0E6004B5-158A-465A-A56B-2DFF7D19DC76}"/>
              </a:ext>
            </a:extLst>
          </p:cNvPr>
          <p:cNvSpPr/>
          <p:nvPr/>
        </p:nvSpPr>
        <p:spPr>
          <a:xfrm>
            <a:off x="7135066" y="4840579"/>
            <a:ext cx="1799731" cy="711787"/>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Oval 13">
            <a:extLst>
              <a:ext uri="{FF2B5EF4-FFF2-40B4-BE49-F238E27FC236}">
                <a16:creationId xmlns:a16="http://schemas.microsoft.com/office/drawing/2014/main" id="{4500833E-C5BD-4945-80C6-E8F09F641725}"/>
              </a:ext>
            </a:extLst>
          </p:cNvPr>
          <p:cNvSpPr/>
          <p:nvPr/>
        </p:nvSpPr>
        <p:spPr>
          <a:xfrm>
            <a:off x="9572232" y="2878225"/>
            <a:ext cx="1799731" cy="711787"/>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Oval 17">
            <a:extLst>
              <a:ext uri="{FF2B5EF4-FFF2-40B4-BE49-F238E27FC236}">
                <a16:creationId xmlns:a16="http://schemas.microsoft.com/office/drawing/2014/main" id="{88B548BF-61DD-4113-A9DA-C13991F1596F}"/>
              </a:ext>
            </a:extLst>
          </p:cNvPr>
          <p:cNvSpPr/>
          <p:nvPr/>
        </p:nvSpPr>
        <p:spPr>
          <a:xfrm>
            <a:off x="10153314" y="4646856"/>
            <a:ext cx="1072368" cy="496678"/>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Oval 22">
            <a:extLst>
              <a:ext uri="{FF2B5EF4-FFF2-40B4-BE49-F238E27FC236}">
                <a16:creationId xmlns:a16="http://schemas.microsoft.com/office/drawing/2014/main" id="{2CA36FD2-2042-4048-A089-13EA9D4ECF5D}"/>
              </a:ext>
            </a:extLst>
          </p:cNvPr>
          <p:cNvSpPr/>
          <p:nvPr/>
        </p:nvSpPr>
        <p:spPr>
          <a:xfrm>
            <a:off x="9713452" y="5388314"/>
            <a:ext cx="879724" cy="7117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98" dirty="0">
                <a:latin typeface="Consolas" panose="020B0609020204030204" pitchFamily="49" charset="0"/>
              </a:rPr>
              <a:t>i</a:t>
            </a:r>
          </a:p>
        </p:txBody>
      </p:sp>
      <p:pic>
        <p:nvPicPr>
          <p:cNvPr id="24" name="Picture 23">
            <a:extLst>
              <a:ext uri="{FF2B5EF4-FFF2-40B4-BE49-F238E27FC236}">
                <a16:creationId xmlns:a16="http://schemas.microsoft.com/office/drawing/2014/main" id="{F2653D89-4556-4BB9-8D89-B353FA74C6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9083"/>
            <a:ext cx="12192000" cy="1563624"/>
          </a:xfrm>
          <a:prstGeom prst="rect">
            <a:avLst/>
          </a:prstGeom>
        </p:spPr>
      </p:pic>
      <p:sp>
        <p:nvSpPr>
          <p:cNvPr id="25" name="TextBox 24">
            <a:extLst>
              <a:ext uri="{FF2B5EF4-FFF2-40B4-BE49-F238E27FC236}">
                <a16:creationId xmlns:a16="http://schemas.microsoft.com/office/drawing/2014/main" id="{A7F5628B-CA7B-4E45-901E-E1A50797F399}"/>
              </a:ext>
            </a:extLst>
          </p:cNvPr>
          <p:cNvSpPr txBox="1"/>
          <p:nvPr/>
        </p:nvSpPr>
        <p:spPr>
          <a:xfrm>
            <a:off x="348343" y="418786"/>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sp>
        <p:nvSpPr>
          <p:cNvPr id="3" name="Oval 2">
            <a:extLst>
              <a:ext uri="{FF2B5EF4-FFF2-40B4-BE49-F238E27FC236}">
                <a16:creationId xmlns:a16="http://schemas.microsoft.com/office/drawing/2014/main" id="{6A274C1B-B2CA-4076-84D4-5324745FF67C}"/>
              </a:ext>
            </a:extLst>
          </p:cNvPr>
          <p:cNvSpPr/>
          <p:nvPr/>
        </p:nvSpPr>
        <p:spPr>
          <a:xfrm>
            <a:off x="2119150" y="1797299"/>
            <a:ext cx="4175377" cy="16557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99" dirty="0"/>
              <a:t>Example from the UU Botanical Gardens</a:t>
            </a:r>
          </a:p>
        </p:txBody>
      </p:sp>
    </p:spTree>
    <p:extLst>
      <p:ext uri="{BB962C8B-B14F-4D97-AF65-F5344CB8AC3E}">
        <p14:creationId xmlns:p14="http://schemas.microsoft.com/office/powerpoint/2010/main" val="423540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6FBCF4-973B-4ABC-BAA8-6DEEC31CAE2F}"/>
              </a:ext>
            </a:extLst>
          </p:cNvPr>
          <p:cNvSpPr/>
          <p:nvPr/>
        </p:nvSpPr>
        <p:spPr>
          <a:xfrm>
            <a:off x="5696989" y="5824201"/>
            <a:ext cx="6096000" cy="923330"/>
          </a:xfrm>
          <a:prstGeom prst="rect">
            <a:avLst/>
          </a:prstGeom>
        </p:spPr>
        <p:txBody>
          <a:bodyPr>
            <a:spAutoFit/>
          </a:bodyPr>
          <a:lstStyle/>
          <a:p>
            <a:r>
              <a:rPr lang="en-US" dirty="0"/>
              <a:t>Richter, H. L. S. (2019). </a:t>
            </a:r>
            <a:r>
              <a:rPr lang="en-US" i="1" dirty="0"/>
              <a:t>A Disunited Kingdom? Brexit, Social Media And The Rise Of </a:t>
            </a:r>
            <a:r>
              <a:rPr lang="en-US" i="1" dirty="0" err="1"/>
              <a:t>Polarisation</a:t>
            </a:r>
            <a:r>
              <a:rPr lang="en-US" i="1" dirty="0"/>
              <a:t> Through Echo Chambers</a:t>
            </a:r>
            <a:r>
              <a:rPr lang="en-US" dirty="0"/>
              <a:t> (Master's thesis).</a:t>
            </a:r>
            <a:endParaRPr lang="en-GB" dirty="0"/>
          </a:p>
        </p:txBody>
      </p:sp>
      <p:sp>
        <p:nvSpPr>
          <p:cNvPr id="6" name="Rectangle 5">
            <a:extLst>
              <a:ext uri="{FF2B5EF4-FFF2-40B4-BE49-F238E27FC236}">
                <a16:creationId xmlns:a16="http://schemas.microsoft.com/office/drawing/2014/main" id="{C3B288BA-5650-470F-844A-C0268A5CCB6C}"/>
              </a:ext>
            </a:extLst>
          </p:cNvPr>
          <p:cNvSpPr/>
          <p:nvPr/>
        </p:nvSpPr>
        <p:spPr>
          <a:xfrm>
            <a:off x="7367922" y="6382697"/>
            <a:ext cx="4824078" cy="369332"/>
          </a:xfrm>
          <a:prstGeom prst="rect">
            <a:avLst/>
          </a:prstGeom>
        </p:spPr>
        <p:txBody>
          <a:bodyPr wrap="none">
            <a:spAutoFit/>
          </a:bodyPr>
          <a:lstStyle/>
          <a:p>
            <a:r>
              <a:rPr lang="en-GB" dirty="0">
                <a:hlinkClick r:id="rId2"/>
              </a:rPr>
              <a:t>https://dspace.library.uu.nl/handle/1874/384434</a:t>
            </a:r>
            <a:endParaRPr lang="en-GB" dirty="0"/>
          </a:p>
        </p:txBody>
      </p:sp>
      <p:sp>
        <p:nvSpPr>
          <p:cNvPr id="7" name="Rectangle 6">
            <a:extLst>
              <a:ext uri="{FF2B5EF4-FFF2-40B4-BE49-F238E27FC236}">
                <a16:creationId xmlns:a16="http://schemas.microsoft.com/office/drawing/2014/main" id="{9E4B30FD-ABB2-4D32-BBF5-BEBDA69D8A56}"/>
              </a:ext>
            </a:extLst>
          </p:cNvPr>
          <p:cNvSpPr/>
          <p:nvPr/>
        </p:nvSpPr>
        <p:spPr>
          <a:xfrm>
            <a:off x="421178" y="662031"/>
            <a:ext cx="9313026" cy="1200329"/>
          </a:xfrm>
          <a:prstGeom prst="rect">
            <a:avLst/>
          </a:prstGeom>
        </p:spPr>
        <p:txBody>
          <a:bodyPr wrap="square">
            <a:spAutoFit/>
          </a:bodyPr>
          <a:lstStyle/>
          <a:p>
            <a:r>
              <a:rPr lang="en-US" dirty="0">
                <a:solidFill>
                  <a:srgbClr val="000000"/>
                </a:solidFill>
                <a:latin typeface="Arial" panose="020B0604020202020204" pitchFamily="34" charset="0"/>
              </a:rPr>
              <a:t>This thesis will aim to answer the research question by </a:t>
            </a:r>
            <a:r>
              <a:rPr lang="en-US" dirty="0" err="1">
                <a:solidFill>
                  <a:srgbClr val="000000"/>
                </a:solidFill>
                <a:highlight>
                  <a:srgbClr val="FFFF00"/>
                </a:highlight>
                <a:latin typeface="Arial" panose="020B0604020202020204" pitchFamily="34" charset="0"/>
              </a:rPr>
              <a:t>analysing</a:t>
            </a:r>
            <a:r>
              <a:rPr lang="en-US" dirty="0">
                <a:solidFill>
                  <a:srgbClr val="000000"/>
                </a:solidFill>
                <a:latin typeface="Arial" panose="020B0604020202020204" pitchFamily="34" charset="0"/>
              </a:rPr>
              <a:t> (1) the </a:t>
            </a:r>
            <a:r>
              <a:rPr lang="en-US" dirty="0">
                <a:solidFill>
                  <a:srgbClr val="000000"/>
                </a:solidFill>
                <a:highlight>
                  <a:srgbClr val="FFFF00"/>
                </a:highlight>
                <a:latin typeface="Arial" panose="020B0604020202020204" pitchFamily="34" charset="0"/>
              </a:rPr>
              <a:t>Facebook pages </a:t>
            </a:r>
            <a:r>
              <a:rPr lang="en-US" dirty="0">
                <a:solidFill>
                  <a:srgbClr val="000000"/>
                </a:solidFill>
                <a:latin typeface="Arial" panose="020B0604020202020204" pitchFamily="34" charset="0"/>
              </a:rPr>
              <a:t>of both sides of the campaign, Leave and Remain, and (2) a pro-EU media outlet Facebook page, The Guardian. By </a:t>
            </a:r>
            <a:r>
              <a:rPr lang="en-US" dirty="0" err="1">
                <a:solidFill>
                  <a:srgbClr val="000000"/>
                </a:solidFill>
                <a:latin typeface="Arial" panose="020B0604020202020204" pitchFamily="34" charset="0"/>
              </a:rPr>
              <a:t>analysing</a:t>
            </a:r>
            <a:r>
              <a:rPr lang="en-US" dirty="0">
                <a:solidFill>
                  <a:srgbClr val="000000"/>
                </a:solidFill>
                <a:latin typeface="Arial" panose="020B0604020202020204" pitchFamily="34" charset="0"/>
              </a:rPr>
              <a:t> Leavers’ activity on a Leave campaign page …</a:t>
            </a:r>
            <a:endParaRPr lang="en-GB" dirty="0"/>
          </a:p>
        </p:txBody>
      </p:sp>
      <p:sp>
        <p:nvSpPr>
          <p:cNvPr id="8" name="Rectangle 7">
            <a:extLst>
              <a:ext uri="{FF2B5EF4-FFF2-40B4-BE49-F238E27FC236}">
                <a16:creationId xmlns:a16="http://schemas.microsoft.com/office/drawing/2014/main" id="{90CEAAC6-C559-4FEC-8994-65A9D9A37BB4}"/>
              </a:ext>
            </a:extLst>
          </p:cNvPr>
          <p:cNvSpPr/>
          <p:nvPr/>
        </p:nvSpPr>
        <p:spPr>
          <a:xfrm>
            <a:off x="313112" y="1997360"/>
            <a:ext cx="11715403" cy="3693319"/>
          </a:xfrm>
          <a:prstGeom prst="rect">
            <a:avLst/>
          </a:prstGeom>
        </p:spPr>
        <p:txBody>
          <a:bodyPr wrap="square">
            <a:spAutoFit/>
          </a:bodyPr>
          <a:lstStyle/>
          <a:p>
            <a:r>
              <a:rPr lang="en-GB" sz="2400" b="0" i="0" u="none" strike="noStrike" baseline="0" dirty="0">
                <a:solidFill>
                  <a:srgbClr val="000000"/>
                </a:solidFill>
                <a:latin typeface="Arial Nova" panose="020B0604020202020204" pitchFamily="34" charset="0"/>
              </a:rPr>
              <a:t>RESEARCH METHOD </a:t>
            </a:r>
          </a:p>
          <a:p>
            <a:r>
              <a:rPr lang="en-GB" sz="2400" b="0" i="0" u="none" strike="noStrike" baseline="0" dirty="0" err="1">
                <a:solidFill>
                  <a:srgbClr val="000000"/>
                </a:solidFill>
                <a:latin typeface="Arial Nova" panose="020B0604020202020204" pitchFamily="34" charset="0"/>
              </a:rPr>
              <a:t>Netvizz</a:t>
            </a:r>
            <a:r>
              <a:rPr lang="en-GB" sz="2400" b="0" i="0" u="none" strike="noStrike" baseline="0" dirty="0">
                <a:solidFill>
                  <a:srgbClr val="000000"/>
                </a:solidFill>
                <a:latin typeface="Arial Nova" panose="020B0604020202020204" pitchFamily="34" charset="0"/>
              </a:rPr>
              <a:t> </a:t>
            </a:r>
          </a:p>
          <a:p>
            <a:endParaRPr lang="en-GB" sz="2400" b="0" i="0" u="none" strike="noStrike" baseline="0" dirty="0">
              <a:solidFill>
                <a:srgbClr val="000000"/>
              </a:solidFill>
              <a:latin typeface="Arial Nova" panose="020B0604020202020204" pitchFamily="34" charset="0"/>
            </a:endParaRPr>
          </a:p>
          <a:p>
            <a:r>
              <a:rPr lang="en-US" dirty="0">
                <a:solidFill>
                  <a:srgbClr val="000000"/>
                </a:solidFill>
                <a:latin typeface="Arial" panose="020B0604020202020204" pitchFamily="34" charset="0"/>
              </a:rPr>
              <a:t>To collect the data, I used a Facebook </a:t>
            </a:r>
            <a:r>
              <a:rPr lang="en-US" dirty="0">
                <a:solidFill>
                  <a:srgbClr val="000000"/>
                </a:solidFill>
                <a:highlight>
                  <a:srgbClr val="FFFF00"/>
                </a:highlight>
                <a:latin typeface="Arial" panose="020B0604020202020204" pitchFamily="34" charset="0"/>
              </a:rPr>
              <a:t>application</a:t>
            </a:r>
            <a:r>
              <a:rPr lang="en-US" dirty="0">
                <a:solidFill>
                  <a:srgbClr val="000000"/>
                </a:solidFill>
                <a:latin typeface="Arial" panose="020B0604020202020204" pitchFamily="34" charset="0"/>
              </a:rPr>
              <a:t> (app) called </a:t>
            </a:r>
            <a:r>
              <a:rPr lang="en-US" dirty="0" err="1">
                <a:solidFill>
                  <a:srgbClr val="000000"/>
                </a:solidFill>
                <a:latin typeface="Arial" panose="020B0604020202020204" pitchFamily="34" charset="0"/>
              </a:rPr>
              <a:t>Netvizz</a:t>
            </a:r>
            <a:r>
              <a:rPr lang="en-US" dirty="0">
                <a:solidFill>
                  <a:srgbClr val="000000"/>
                </a:solidFill>
                <a:latin typeface="Arial" panose="020B0604020202020204" pitchFamily="34" charset="0"/>
              </a:rPr>
              <a:t>, which is a ‘</a:t>
            </a:r>
            <a:r>
              <a:rPr lang="en-US" dirty="0">
                <a:solidFill>
                  <a:srgbClr val="000000"/>
                </a:solidFill>
                <a:highlight>
                  <a:srgbClr val="FFFF00"/>
                </a:highlight>
                <a:latin typeface="Arial" panose="020B0604020202020204" pitchFamily="34" charset="0"/>
              </a:rPr>
              <a:t>a data collection and extraction </a:t>
            </a:r>
            <a:r>
              <a:rPr lang="en-US" dirty="0">
                <a:solidFill>
                  <a:srgbClr val="000000"/>
                </a:solidFill>
                <a:latin typeface="Arial" panose="020B0604020202020204" pitchFamily="34" charset="0"/>
              </a:rPr>
              <a:t>application that allows researchers to export data in </a:t>
            </a:r>
            <a:r>
              <a:rPr lang="en-US" dirty="0">
                <a:solidFill>
                  <a:srgbClr val="000000"/>
                </a:solidFill>
                <a:highlight>
                  <a:srgbClr val="FFFF00"/>
                </a:highlight>
                <a:latin typeface="Arial" panose="020B0604020202020204" pitchFamily="34" charset="0"/>
              </a:rPr>
              <a:t>standard file formats </a:t>
            </a:r>
            <a:r>
              <a:rPr lang="en-US" dirty="0">
                <a:solidFill>
                  <a:srgbClr val="000000"/>
                </a:solidFill>
                <a:latin typeface="Arial" panose="020B0604020202020204" pitchFamily="34" charset="0"/>
              </a:rPr>
              <a:t>from different sections of the Facebook social networking service’.</a:t>
            </a:r>
            <a:r>
              <a:rPr lang="en-US" sz="800" b="0" i="0" u="none" strike="noStrike" baseline="0" dirty="0">
                <a:solidFill>
                  <a:srgbClr val="000000"/>
                </a:solidFill>
                <a:latin typeface="Arial" panose="020B0604020202020204" pitchFamily="34" charset="0"/>
              </a:rPr>
              <a:t>72 </a:t>
            </a:r>
            <a:r>
              <a:rPr lang="en-US" dirty="0">
                <a:solidFill>
                  <a:srgbClr val="000000"/>
                </a:solidFill>
                <a:latin typeface="Arial" panose="020B0604020202020204" pitchFamily="34" charset="0"/>
              </a:rPr>
              <a:t>The app is free and can be </a:t>
            </a:r>
            <a:r>
              <a:rPr lang="en-US" dirty="0">
                <a:solidFill>
                  <a:srgbClr val="000000"/>
                </a:solidFill>
                <a:highlight>
                  <a:srgbClr val="FFFF00"/>
                </a:highlight>
                <a:latin typeface="Arial" panose="020B0604020202020204" pitchFamily="34" charset="0"/>
              </a:rPr>
              <a:t>accessed through Facebook</a:t>
            </a:r>
            <a:r>
              <a:rPr lang="en-US" dirty="0">
                <a:solidFill>
                  <a:srgbClr val="000000"/>
                </a:solidFill>
                <a:latin typeface="Arial" panose="020B0604020202020204" pitchFamily="34" charset="0"/>
              </a:rPr>
              <a:t>, having been in development for the last ten years.</a:t>
            </a:r>
            <a:r>
              <a:rPr lang="en-US" sz="800" b="0" i="0" u="none" strike="noStrike" baseline="0" dirty="0">
                <a:solidFill>
                  <a:srgbClr val="000000"/>
                </a:solidFill>
                <a:latin typeface="Arial" panose="020B0604020202020204" pitchFamily="34" charset="0"/>
              </a:rPr>
              <a:t>73 </a:t>
            </a:r>
            <a:r>
              <a:rPr lang="en-US" dirty="0">
                <a:solidFill>
                  <a:srgbClr val="000000"/>
                </a:solidFill>
                <a:latin typeface="Arial" panose="020B0604020202020204" pitchFamily="34" charset="0"/>
              </a:rPr>
              <a:t>When using </a:t>
            </a:r>
            <a:r>
              <a:rPr lang="en-US" dirty="0" err="1">
                <a:solidFill>
                  <a:srgbClr val="000000"/>
                </a:solidFill>
                <a:latin typeface="Arial" panose="020B0604020202020204" pitchFamily="34" charset="0"/>
              </a:rPr>
              <a:t>Netvizz</a:t>
            </a:r>
            <a:r>
              <a:rPr lang="en-US" dirty="0">
                <a:solidFill>
                  <a:srgbClr val="000000"/>
                </a:solidFill>
                <a:latin typeface="Arial" panose="020B0604020202020204" pitchFamily="34" charset="0"/>
              </a:rPr>
              <a:t>, it immediately notes that the application has not passed Facebook’s app review for the ‘Page Public Content Access’, and as such, may stop working. The creator of </a:t>
            </a:r>
            <a:r>
              <a:rPr lang="en-US" dirty="0" err="1">
                <a:solidFill>
                  <a:srgbClr val="000000"/>
                </a:solidFill>
                <a:latin typeface="Arial" panose="020B0604020202020204" pitchFamily="34" charset="0"/>
              </a:rPr>
              <a:t>Netvizz</a:t>
            </a:r>
            <a:r>
              <a:rPr lang="en-US" dirty="0">
                <a:solidFill>
                  <a:srgbClr val="000000"/>
                </a:solidFill>
                <a:latin typeface="Arial" panose="020B0604020202020204" pitchFamily="34" charset="0"/>
              </a:rPr>
              <a:t>, Bernhard </a:t>
            </a:r>
            <a:r>
              <a:rPr lang="en-US" dirty="0" err="1">
                <a:solidFill>
                  <a:srgbClr val="000000"/>
                </a:solidFill>
                <a:latin typeface="Arial" panose="020B0604020202020204" pitchFamily="34" charset="0"/>
              </a:rPr>
              <a:t>Rieder</a:t>
            </a:r>
            <a:r>
              <a:rPr lang="en-US" dirty="0">
                <a:solidFill>
                  <a:srgbClr val="000000"/>
                </a:solidFill>
                <a:latin typeface="Arial" panose="020B0604020202020204" pitchFamily="34" charset="0"/>
              </a:rPr>
              <a:t>, explained that this happened because of the stricter terms for Facebook apps, which occurred after the Cambridge Analytica scandal, and thus made independent research a lot harder.</a:t>
            </a:r>
            <a:r>
              <a:rPr lang="en-US" sz="800" b="0" i="0" u="none" strike="noStrike" baseline="0" dirty="0">
                <a:solidFill>
                  <a:srgbClr val="000000"/>
                </a:solidFill>
                <a:latin typeface="Arial" panose="020B0604020202020204" pitchFamily="34" charset="0"/>
              </a:rPr>
              <a:t>74 </a:t>
            </a:r>
            <a:r>
              <a:rPr lang="en-US" dirty="0" err="1">
                <a:solidFill>
                  <a:srgbClr val="000000"/>
                </a:solidFill>
                <a:latin typeface="Arial" panose="020B0604020202020204" pitchFamily="34" charset="0"/>
              </a:rPr>
              <a:t>Rieder</a:t>
            </a:r>
            <a:r>
              <a:rPr lang="en-US" dirty="0">
                <a:solidFill>
                  <a:srgbClr val="000000"/>
                </a:solidFill>
                <a:latin typeface="Arial" panose="020B0604020202020204" pitchFamily="34" charset="0"/>
              </a:rPr>
              <a:t> explains more about the app </a:t>
            </a:r>
            <a:r>
              <a:rPr lang="en-US" dirty="0">
                <a:solidFill>
                  <a:srgbClr val="000000"/>
                </a:solidFill>
                <a:highlight>
                  <a:srgbClr val="FFFF00"/>
                </a:highlight>
                <a:latin typeface="Arial" panose="020B0604020202020204" pitchFamily="34" charset="0"/>
              </a:rPr>
              <a:t>and how it is used in his academic </a:t>
            </a:r>
            <a:r>
              <a:rPr lang="en-US" dirty="0">
                <a:solidFill>
                  <a:srgbClr val="000000"/>
                </a:solidFill>
                <a:latin typeface="Arial" panose="020B0604020202020204" pitchFamily="34" charset="0"/>
              </a:rPr>
              <a:t>paper </a:t>
            </a:r>
            <a:r>
              <a:rPr lang="en-US" i="1" dirty="0">
                <a:solidFill>
                  <a:srgbClr val="000000"/>
                </a:solidFill>
                <a:latin typeface="Arial" panose="020B0604020202020204" pitchFamily="34" charset="0"/>
              </a:rPr>
              <a:t>Studying Facebook via Data Extraction: The </a:t>
            </a:r>
            <a:r>
              <a:rPr lang="en-US" i="1" dirty="0" err="1">
                <a:solidFill>
                  <a:srgbClr val="000000"/>
                </a:solidFill>
                <a:latin typeface="Arial" panose="020B0604020202020204" pitchFamily="34" charset="0"/>
              </a:rPr>
              <a:t>Netvizz</a:t>
            </a:r>
            <a:r>
              <a:rPr lang="en-US" i="1" dirty="0">
                <a:solidFill>
                  <a:srgbClr val="000000"/>
                </a:solidFill>
                <a:latin typeface="Arial" panose="020B0604020202020204" pitchFamily="34" charset="0"/>
              </a:rPr>
              <a:t> Application</a:t>
            </a:r>
            <a:r>
              <a:rPr lang="en-US" dirty="0">
                <a:solidFill>
                  <a:srgbClr val="000000"/>
                </a:solidFill>
                <a:latin typeface="Arial" panose="020B0604020202020204" pitchFamily="34" charset="0"/>
              </a:rPr>
              <a:t>.</a:t>
            </a:r>
            <a:r>
              <a:rPr lang="en-US" sz="800" b="0" i="0" u="none" strike="noStrike" baseline="0" dirty="0">
                <a:solidFill>
                  <a:srgbClr val="000000"/>
                </a:solidFill>
                <a:latin typeface="Arial" panose="020B0604020202020204" pitchFamily="34" charset="0"/>
              </a:rPr>
              <a:t>75 </a:t>
            </a:r>
            <a:endParaRPr lang="en-GB" dirty="0"/>
          </a:p>
        </p:txBody>
      </p:sp>
    </p:spTree>
    <p:extLst>
      <p:ext uri="{BB962C8B-B14F-4D97-AF65-F5344CB8AC3E}">
        <p14:creationId xmlns:p14="http://schemas.microsoft.com/office/powerpoint/2010/main" val="2560211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C78A488-F01D-4C8C-BB5E-022640EB77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4929" y="1563624"/>
            <a:ext cx="7287071" cy="5465301"/>
          </a:xfrm>
          <a:prstGeom prst="rect">
            <a:avLst/>
          </a:prstGeom>
        </p:spPr>
      </p:pic>
      <p:sp>
        <p:nvSpPr>
          <p:cNvPr id="21" name="Oval 20">
            <a:extLst>
              <a:ext uri="{FF2B5EF4-FFF2-40B4-BE49-F238E27FC236}">
                <a16:creationId xmlns:a16="http://schemas.microsoft.com/office/drawing/2014/main" id="{5D679201-6BB2-4CFD-B389-AE63803EC303}"/>
              </a:ext>
            </a:extLst>
          </p:cNvPr>
          <p:cNvSpPr/>
          <p:nvPr/>
        </p:nvSpPr>
        <p:spPr>
          <a:xfrm>
            <a:off x="8034932" y="3127248"/>
            <a:ext cx="879724" cy="7117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98" dirty="0">
                <a:latin typeface="Consolas" panose="020B0609020204030204" pitchFamily="49" charset="0"/>
              </a:rPr>
              <a:t>i</a:t>
            </a:r>
          </a:p>
        </p:txBody>
      </p:sp>
      <p:sp>
        <p:nvSpPr>
          <p:cNvPr id="3" name="Oval 2">
            <a:extLst>
              <a:ext uri="{FF2B5EF4-FFF2-40B4-BE49-F238E27FC236}">
                <a16:creationId xmlns:a16="http://schemas.microsoft.com/office/drawing/2014/main" id="{6A274C1B-B2CA-4076-84D4-5324745FF67C}"/>
              </a:ext>
            </a:extLst>
          </p:cNvPr>
          <p:cNvSpPr/>
          <p:nvPr/>
        </p:nvSpPr>
        <p:spPr>
          <a:xfrm>
            <a:off x="676825" y="3068960"/>
            <a:ext cx="3149829" cy="22067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399" dirty="0"/>
              <a:t>Explanation (in Dutch) </a:t>
            </a:r>
            <a:r>
              <a:rPr lang="en-US" sz="2399" dirty="0">
                <a:sym typeface="Wingdings" panose="05000000000000000000" pitchFamily="2" charset="2"/>
              </a:rPr>
              <a:t></a:t>
            </a:r>
            <a:endParaRPr lang="en-US" sz="2399" dirty="0"/>
          </a:p>
        </p:txBody>
      </p:sp>
      <p:pic>
        <p:nvPicPr>
          <p:cNvPr id="7" name="Picture 6">
            <a:extLst>
              <a:ext uri="{FF2B5EF4-FFF2-40B4-BE49-F238E27FC236}">
                <a16:creationId xmlns:a16="http://schemas.microsoft.com/office/drawing/2014/main" id="{AF5B16DE-979D-42C6-9F7A-D9803930F8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8" name="TextBox 7">
            <a:extLst>
              <a:ext uri="{FF2B5EF4-FFF2-40B4-BE49-F238E27FC236}">
                <a16:creationId xmlns:a16="http://schemas.microsoft.com/office/drawing/2014/main" id="{6647BF3B-A4C3-422A-B405-284C4C00453E}"/>
              </a:ext>
            </a:extLst>
          </p:cNvPr>
          <p:cNvSpPr txBox="1"/>
          <p:nvPr/>
        </p:nvSpPr>
        <p:spPr>
          <a:xfrm>
            <a:off x="348343" y="427869"/>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spTree>
    <p:extLst>
      <p:ext uri="{BB962C8B-B14F-4D97-AF65-F5344CB8AC3E}">
        <p14:creationId xmlns:p14="http://schemas.microsoft.com/office/powerpoint/2010/main" val="1202804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D2C95C3-A56F-454C-8355-4DFFBF2DCC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090" y="955122"/>
            <a:ext cx="6641228" cy="4980921"/>
          </a:xfrm>
          <a:prstGeom prst="rect">
            <a:avLst/>
          </a:prstGeom>
        </p:spPr>
      </p:pic>
      <p:pic>
        <p:nvPicPr>
          <p:cNvPr id="8" name="Content Placeholder 7">
            <a:extLst>
              <a:ext uri="{FF2B5EF4-FFF2-40B4-BE49-F238E27FC236}">
                <a16:creationId xmlns:a16="http://schemas.microsoft.com/office/drawing/2014/main" id="{523CEEB3-EDE7-4330-B4C2-EBA0C5823A4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tretch/>
        </p:blipFill>
        <p:spPr>
          <a:xfrm>
            <a:off x="5907420" y="1556457"/>
            <a:ext cx="6256351" cy="5307204"/>
          </a:xfrm>
        </p:spPr>
      </p:pic>
      <p:sp>
        <p:nvSpPr>
          <p:cNvPr id="12" name="Oval 11">
            <a:extLst>
              <a:ext uri="{FF2B5EF4-FFF2-40B4-BE49-F238E27FC236}">
                <a16:creationId xmlns:a16="http://schemas.microsoft.com/office/drawing/2014/main" id="{28086D53-5BAE-46DB-A6D0-401F822615B8}"/>
              </a:ext>
            </a:extLst>
          </p:cNvPr>
          <p:cNvSpPr/>
          <p:nvPr/>
        </p:nvSpPr>
        <p:spPr>
          <a:xfrm>
            <a:off x="696806" y="2119703"/>
            <a:ext cx="1799731" cy="711787"/>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Oval 12">
            <a:extLst>
              <a:ext uri="{FF2B5EF4-FFF2-40B4-BE49-F238E27FC236}">
                <a16:creationId xmlns:a16="http://schemas.microsoft.com/office/drawing/2014/main" id="{0E6004B5-158A-465A-A56B-2DFF7D19DC76}"/>
              </a:ext>
            </a:extLst>
          </p:cNvPr>
          <p:cNvSpPr/>
          <p:nvPr/>
        </p:nvSpPr>
        <p:spPr>
          <a:xfrm>
            <a:off x="892715" y="3940172"/>
            <a:ext cx="1799731" cy="711787"/>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Oval 13">
            <a:extLst>
              <a:ext uri="{FF2B5EF4-FFF2-40B4-BE49-F238E27FC236}">
                <a16:creationId xmlns:a16="http://schemas.microsoft.com/office/drawing/2014/main" id="{4500833E-C5BD-4945-80C6-E8F09F641725}"/>
              </a:ext>
            </a:extLst>
          </p:cNvPr>
          <p:cNvSpPr/>
          <p:nvPr/>
        </p:nvSpPr>
        <p:spPr>
          <a:xfrm>
            <a:off x="3056599" y="2176631"/>
            <a:ext cx="1799731" cy="711787"/>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Rounded Corners 14">
            <a:extLst>
              <a:ext uri="{FF2B5EF4-FFF2-40B4-BE49-F238E27FC236}">
                <a16:creationId xmlns:a16="http://schemas.microsoft.com/office/drawing/2014/main" id="{53362190-0E22-4FA8-921C-1B98717CD1FB}"/>
              </a:ext>
            </a:extLst>
          </p:cNvPr>
          <p:cNvSpPr/>
          <p:nvPr/>
        </p:nvSpPr>
        <p:spPr>
          <a:xfrm>
            <a:off x="6094084" y="2710471"/>
            <a:ext cx="5739869" cy="3558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0 G  2009 GR 01628</a:t>
            </a:r>
          </a:p>
        </p:txBody>
      </p:sp>
      <p:sp>
        <p:nvSpPr>
          <p:cNvPr id="16" name="Arrow: Right 15">
            <a:extLst>
              <a:ext uri="{FF2B5EF4-FFF2-40B4-BE49-F238E27FC236}">
                <a16:creationId xmlns:a16="http://schemas.microsoft.com/office/drawing/2014/main" id="{EA289E41-8F29-4885-BC01-3757589000DF}"/>
              </a:ext>
            </a:extLst>
          </p:cNvPr>
          <p:cNvSpPr/>
          <p:nvPr/>
        </p:nvSpPr>
        <p:spPr>
          <a:xfrm rot="1150448">
            <a:off x="4888769" y="2453519"/>
            <a:ext cx="1191108" cy="550167"/>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799"/>
          </a:p>
        </p:txBody>
      </p:sp>
      <p:sp>
        <p:nvSpPr>
          <p:cNvPr id="18" name="Oval 17">
            <a:extLst>
              <a:ext uri="{FF2B5EF4-FFF2-40B4-BE49-F238E27FC236}">
                <a16:creationId xmlns:a16="http://schemas.microsoft.com/office/drawing/2014/main" id="{88B548BF-61DD-4113-A9DA-C13991F1596F}"/>
              </a:ext>
            </a:extLst>
          </p:cNvPr>
          <p:cNvSpPr/>
          <p:nvPr/>
        </p:nvSpPr>
        <p:spPr>
          <a:xfrm>
            <a:off x="3936322" y="3940171"/>
            <a:ext cx="1072368" cy="496678"/>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aphicFrame>
        <p:nvGraphicFramePr>
          <p:cNvPr id="17" name="Content Placeholder 7">
            <a:extLst>
              <a:ext uri="{FF2B5EF4-FFF2-40B4-BE49-F238E27FC236}">
                <a16:creationId xmlns:a16="http://schemas.microsoft.com/office/drawing/2014/main" id="{01A530BD-7870-4E1F-8977-D68ACD2BCAAF}"/>
              </a:ext>
            </a:extLst>
          </p:cNvPr>
          <p:cNvGraphicFramePr>
            <a:graphicFrameLocks/>
          </p:cNvGraphicFramePr>
          <p:nvPr>
            <p:extLst/>
          </p:nvPr>
        </p:nvGraphicFramePr>
        <p:xfrm>
          <a:off x="6528048" y="34509"/>
          <a:ext cx="5555609" cy="551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Rectangle: Rounded Corners 21">
            <a:extLst>
              <a:ext uri="{FF2B5EF4-FFF2-40B4-BE49-F238E27FC236}">
                <a16:creationId xmlns:a16="http://schemas.microsoft.com/office/drawing/2014/main" id="{E25BCDAE-804C-4B70-BF05-845A7D5C7A89}"/>
              </a:ext>
            </a:extLst>
          </p:cNvPr>
          <p:cNvSpPr/>
          <p:nvPr/>
        </p:nvSpPr>
        <p:spPr>
          <a:xfrm>
            <a:off x="6004184" y="3780973"/>
            <a:ext cx="5397196" cy="275421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399" dirty="0"/>
              <a:t>0 = level of identification (0-2)</a:t>
            </a:r>
          </a:p>
          <a:p>
            <a:r>
              <a:rPr lang="en-US" sz="2399" dirty="0"/>
              <a:t>G = from other bot. garden</a:t>
            </a:r>
          </a:p>
          <a:p>
            <a:r>
              <a:rPr lang="en-US" sz="2399" dirty="0"/>
              <a:t>2009 = year received</a:t>
            </a:r>
          </a:p>
          <a:p>
            <a:r>
              <a:rPr lang="en-US" sz="2399" dirty="0"/>
              <a:t>GR = Green House</a:t>
            </a:r>
          </a:p>
          <a:p>
            <a:r>
              <a:rPr lang="en-US" sz="2399" dirty="0"/>
              <a:t>01628 = unique number</a:t>
            </a:r>
          </a:p>
        </p:txBody>
      </p:sp>
      <p:sp>
        <p:nvSpPr>
          <p:cNvPr id="23" name="Arrow: Right 22">
            <a:extLst>
              <a:ext uri="{FF2B5EF4-FFF2-40B4-BE49-F238E27FC236}">
                <a16:creationId xmlns:a16="http://schemas.microsoft.com/office/drawing/2014/main" id="{74AEEA5D-45F8-40D8-933C-34E768C92C61}"/>
              </a:ext>
            </a:extLst>
          </p:cNvPr>
          <p:cNvSpPr/>
          <p:nvPr/>
        </p:nvSpPr>
        <p:spPr>
          <a:xfrm rot="5400000">
            <a:off x="7493832" y="3398861"/>
            <a:ext cx="960794" cy="43419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DE0EFC74-C065-4E63-BFD5-CA6AAD3A278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1" name="TextBox 20">
            <a:extLst>
              <a:ext uri="{FF2B5EF4-FFF2-40B4-BE49-F238E27FC236}">
                <a16:creationId xmlns:a16="http://schemas.microsoft.com/office/drawing/2014/main" id="{ABDC2D14-58FB-42CA-BA43-872473129CC0}"/>
              </a:ext>
            </a:extLst>
          </p:cNvPr>
          <p:cNvSpPr txBox="1"/>
          <p:nvPr/>
        </p:nvSpPr>
        <p:spPr>
          <a:xfrm>
            <a:off x="348343" y="427869"/>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sp>
        <p:nvSpPr>
          <p:cNvPr id="3" name="Title 2">
            <a:extLst>
              <a:ext uri="{FF2B5EF4-FFF2-40B4-BE49-F238E27FC236}">
                <a16:creationId xmlns:a16="http://schemas.microsoft.com/office/drawing/2014/main" id="{17B0CF21-C8BE-443B-B40F-73EA766A138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728368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0FDF6A-DF4D-40D5-8E55-B7DAC0080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0356"/>
            <a:ext cx="6445140" cy="4833855"/>
          </a:xfrm>
          <a:prstGeom prst="rect">
            <a:avLst/>
          </a:prstGeom>
        </p:spPr>
      </p:pic>
      <p:sp>
        <p:nvSpPr>
          <p:cNvPr id="2" name="Title 1">
            <a:extLst>
              <a:ext uri="{FF2B5EF4-FFF2-40B4-BE49-F238E27FC236}">
                <a16:creationId xmlns:a16="http://schemas.microsoft.com/office/drawing/2014/main" id="{8B819135-0B71-40AA-B183-7315E11ADAE4}"/>
              </a:ext>
            </a:extLst>
          </p:cNvPr>
          <p:cNvSpPr>
            <a:spLocks noGrp="1"/>
          </p:cNvSpPr>
          <p:nvPr>
            <p:ph type="title"/>
          </p:nvPr>
        </p:nvSpPr>
        <p:spPr>
          <a:xfrm>
            <a:off x="134429" y="930996"/>
            <a:ext cx="9574571" cy="1273684"/>
          </a:xfrm>
        </p:spPr>
        <p:txBody>
          <a:bodyPr/>
          <a:lstStyle/>
          <a:p>
            <a:r>
              <a:rPr lang="en-US"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Metadata and data documentation</a:t>
            </a:r>
            <a:br>
              <a:rPr lang="nl-NL"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3599"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0E6004B5-158A-465A-A56B-2DFF7D19DC76}"/>
              </a:ext>
            </a:extLst>
          </p:cNvPr>
          <p:cNvSpPr/>
          <p:nvPr/>
        </p:nvSpPr>
        <p:spPr>
          <a:xfrm>
            <a:off x="2355911" y="3509097"/>
            <a:ext cx="2869179" cy="792088"/>
          </a:xfrm>
          <a:prstGeom prst="ellipse">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9" name="Picture 18">
            <a:extLst>
              <a:ext uri="{FF2B5EF4-FFF2-40B4-BE49-F238E27FC236}">
                <a16:creationId xmlns:a16="http://schemas.microsoft.com/office/drawing/2014/main" id="{820CF549-87B9-42ED-9073-0FE3E57AA4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6552503" y="723472"/>
            <a:ext cx="4833854" cy="6445140"/>
          </a:xfrm>
          <a:prstGeom prst="rect">
            <a:avLst/>
          </a:prstGeom>
        </p:spPr>
      </p:pic>
      <p:graphicFrame>
        <p:nvGraphicFramePr>
          <p:cNvPr id="9" name="Content Placeholder 7">
            <a:extLst>
              <a:ext uri="{FF2B5EF4-FFF2-40B4-BE49-F238E27FC236}">
                <a16:creationId xmlns:a16="http://schemas.microsoft.com/office/drawing/2014/main" id="{44674440-17F4-43FA-8C95-8FD9798F3FB8}"/>
              </a:ext>
            </a:extLst>
          </p:cNvPr>
          <p:cNvGraphicFramePr>
            <a:graphicFrameLocks/>
          </p:cNvGraphicFramePr>
          <p:nvPr>
            <p:extLst/>
          </p:nvPr>
        </p:nvGraphicFramePr>
        <p:xfrm>
          <a:off x="6528048" y="34509"/>
          <a:ext cx="5555609" cy="551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5D503FA6-7CA4-40ED-BBFF-7D5B6CE5188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11" name="TextBox 10">
            <a:extLst>
              <a:ext uri="{FF2B5EF4-FFF2-40B4-BE49-F238E27FC236}">
                <a16:creationId xmlns:a16="http://schemas.microsoft.com/office/drawing/2014/main" id="{F3D2CCFD-F6D9-4711-9B0B-E724055C8FB8}"/>
              </a:ext>
            </a:extLst>
          </p:cNvPr>
          <p:cNvSpPr txBox="1"/>
          <p:nvPr/>
        </p:nvSpPr>
        <p:spPr>
          <a:xfrm>
            <a:off x="348343" y="427869"/>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spTree>
    <p:extLst>
      <p:ext uri="{BB962C8B-B14F-4D97-AF65-F5344CB8AC3E}">
        <p14:creationId xmlns:p14="http://schemas.microsoft.com/office/powerpoint/2010/main" val="42232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9135-0B71-40AA-B183-7315E11ADAE4}"/>
              </a:ext>
            </a:extLst>
          </p:cNvPr>
          <p:cNvSpPr>
            <a:spLocks noGrp="1"/>
          </p:cNvSpPr>
          <p:nvPr>
            <p:ph type="title"/>
          </p:nvPr>
        </p:nvSpPr>
        <p:spPr>
          <a:xfrm>
            <a:off x="134429" y="930996"/>
            <a:ext cx="9574571" cy="1273684"/>
          </a:xfrm>
        </p:spPr>
        <p:txBody>
          <a:bodyPr/>
          <a:lstStyle/>
          <a:p>
            <a:r>
              <a:rPr lang="en-US"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Metadata and data documentation</a:t>
            </a:r>
            <a:br>
              <a:rPr lang="nl-NL" sz="3599"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n-US" sz="3599"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9" name="Content Placeholder 7">
            <a:extLst>
              <a:ext uri="{FF2B5EF4-FFF2-40B4-BE49-F238E27FC236}">
                <a16:creationId xmlns:a16="http://schemas.microsoft.com/office/drawing/2014/main" id="{44674440-17F4-43FA-8C95-8FD9798F3FB8}"/>
              </a:ext>
            </a:extLst>
          </p:cNvPr>
          <p:cNvGraphicFramePr>
            <a:graphicFrameLocks/>
          </p:cNvGraphicFramePr>
          <p:nvPr>
            <p:extLst/>
          </p:nvPr>
        </p:nvGraphicFramePr>
        <p:xfrm>
          <a:off x="6528048" y="34509"/>
          <a:ext cx="5555609" cy="551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5D503FA6-7CA4-40ED-BBFF-7D5B6CE518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11" name="TextBox 10">
            <a:extLst>
              <a:ext uri="{FF2B5EF4-FFF2-40B4-BE49-F238E27FC236}">
                <a16:creationId xmlns:a16="http://schemas.microsoft.com/office/drawing/2014/main" id="{F3D2CCFD-F6D9-4711-9B0B-E724055C8FB8}"/>
              </a:ext>
            </a:extLst>
          </p:cNvPr>
          <p:cNvSpPr txBox="1"/>
          <p:nvPr/>
        </p:nvSpPr>
        <p:spPr>
          <a:xfrm>
            <a:off x="348343" y="427869"/>
            <a:ext cx="7686589" cy="707886"/>
          </a:xfrm>
          <a:prstGeom prst="rect">
            <a:avLst/>
          </a:prstGeom>
          <a:noFill/>
        </p:spPr>
        <p:txBody>
          <a:bodyPr wrap="square" rtlCol="0">
            <a:spAutoFit/>
          </a:bodyPr>
          <a:lstStyle/>
          <a:p>
            <a:pPr algn="ctr"/>
            <a:r>
              <a:rPr lang="en-US" sz="4000" b="1" dirty="0">
                <a:solidFill>
                  <a:schemeClr val="accent2">
                    <a:lumMod val="50000"/>
                  </a:schemeClr>
                </a:solidFill>
              </a:rPr>
              <a:t>Metadata &amp; Documentation</a:t>
            </a:r>
          </a:p>
        </p:txBody>
      </p:sp>
      <p:pic>
        <p:nvPicPr>
          <p:cNvPr id="12" name="Picture 3">
            <a:extLst>
              <a:ext uri="{FF2B5EF4-FFF2-40B4-BE49-F238E27FC236}">
                <a16:creationId xmlns:a16="http://schemas.microsoft.com/office/drawing/2014/main" id="{05E05D76-732E-4459-B5CA-78BC787D9DC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656317" y="3640521"/>
            <a:ext cx="7353964" cy="238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vak 11">
            <a:extLst>
              <a:ext uri="{FF2B5EF4-FFF2-40B4-BE49-F238E27FC236}">
                <a16:creationId xmlns:a16="http://schemas.microsoft.com/office/drawing/2014/main" id="{053BDCB0-B338-41A8-B8FC-9524A635FFBB}"/>
              </a:ext>
            </a:extLst>
          </p:cNvPr>
          <p:cNvSpPr txBox="1"/>
          <p:nvPr/>
        </p:nvSpPr>
        <p:spPr>
          <a:xfrm>
            <a:off x="3823443" y="2835023"/>
            <a:ext cx="1512167" cy="646331"/>
          </a:xfrm>
          <a:prstGeom prst="rect">
            <a:avLst/>
          </a:prstGeom>
          <a:noFill/>
        </p:spPr>
        <p:txBody>
          <a:bodyPr wrap="square" rtlCol="0">
            <a:spAutoFit/>
          </a:bodyPr>
          <a:lstStyle/>
          <a:p>
            <a:r>
              <a:rPr lang="nl-NL" dirty="0" err="1">
                <a:solidFill>
                  <a:srgbClr val="FF0000"/>
                </a:solidFill>
              </a:rPr>
              <a:t>Controlled</a:t>
            </a:r>
            <a:r>
              <a:rPr lang="nl-NL" dirty="0">
                <a:solidFill>
                  <a:srgbClr val="FF0000"/>
                </a:solidFill>
              </a:rPr>
              <a:t>: date format</a:t>
            </a:r>
          </a:p>
        </p:txBody>
      </p:sp>
      <p:sp>
        <p:nvSpPr>
          <p:cNvPr id="15" name="Tekstvak 10">
            <a:extLst>
              <a:ext uri="{FF2B5EF4-FFF2-40B4-BE49-F238E27FC236}">
                <a16:creationId xmlns:a16="http://schemas.microsoft.com/office/drawing/2014/main" id="{EAB624FE-1FC0-45B8-BD60-9F76087D7061}"/>
              </a:ext>
            </a:extLst>
          </p:cNvPr>
          <p:cNvSpPr txBox="1"/>
          <p:nvPr/>
        </p:nvSpPr>
        <p:spPr>
          <a:xfrm>
            <a:off x="8904313" y="6098708"/>
            <a:ext cx="1512167" cy="646331"/>
          </a:xfrm>
          <a:prstGeom prst="rect">
            <a:avLst/>
          </a:prstGeom>
          <a:noFill/>
        </p:spPr>
        <p:txBody>
          <a:bodyPr wrap="square" rtlCol="0">
            <a:spAutoFit/>
          </a:bodyPr>
          <a:lstStyle/>
          <a:p>
            <a:r>
              <a:rPr lang="nl-NL" dirty="0" err="1">
                <a:solidFill>
                  <a:srgbClr val="FF0000"/>
                </a:solidFill>
              </a:rPr>
              <a:t>Controlled</a:t>
            </a:r>
            <a:r>
              <a:rPr lang="nl-NL" dirty="0">
                <a:solidFill>
                  <a:srgbClr val="FF0000"/>
                </a:solidFill>
              </a:rPr>
              <a:t>: </a:t>
            </a:r>
            <a:r>
              <a:rPr lang="nl-NL" dirty="0" err="1">
                <a:solidFill>
                  <a:srgbClr val="FF0000"/>
                </a:solidFill>
              </a:rPr>
              <a:t>vocabulary</a:t>
            </a:r>
            <a:endParaRPr lang="nl-NL" dirty="0">
              <a:solidFill>
                <a:srgbClr val="FF0000"/>
              </a:solidFill>
            </a:endParaRPr>
          </a:p>
        </p:txBody>
      </p:sp>
      <p:sp>
        <p:nvSpPr>
          <p:cNvPr id="17" name="Tekstvak 3">
            <a:extLst>
              <a:ext uri="{FF2B5EF4-FFF2-40B4-BE49-F238E27FC236}">
                <a16:creationId xmlns:a16="http://schemas.microsoft.com/office/drawing/2014/main" id="{6BFE8B86-0E4C-473F-BE0A-E710BFEF3F8F}"/>
              </a:ext>
            </a:extLst>
          </p:cNvPr>
          <p:cNvSpPr txBox="1"/>
          <p:nvPr/>
        </p:nvSpPr>
        <p:spPr>
          <a:xfrm>
            <a:off x="348343" y="3903948"/>
            <a:ext cx="1800200" cy="646331"/>
          </a:xfrm>
          <a:prstGeom prst="rect">
            <a:avLst/>
          </a:prstGeom>
          <a:noFill/>
        </p:spPr>
        <p:txBody>
          <a:bodyPr wrap="square" rtlCol="0">
            <a:spAutoFit/>
          </a:bodyPr>
          <a:lstStyle/>
          <a:p>
            <a:r>
              <a:rPr lang="nl-NL" dirty="0" err="1">
                <a:solidFill>
                  <a:srgbClr val="FF0000"/>
                </a:solidFill>
              </a:rPr>
              <a:t>Locked</a:t>
            </a:r>
            <a:r>
              <a:rPr lang="nl-NL" dirty="0">
                <a:solidFill>
                  <a:srgbClr val="FF0000"/>
                </a:solidFill>
              </a:rPr>
              <a:t>: top </a:t>
            </a:r>
            <a:r>
              <a:rPr lang="nl-NL" dirty="0" err="1">
                <a:solidFill>
                  <a:srgbClr val="FF0000"/>
                </a:solidFill>
              </a:rPr>
              <a:t>row</a:t>
            </a:r>
            <a:r>
              <a:rPr lang="nl-NL" dirty="0">
                <a:solidFill>
                  <a:srgbClr val="FF0000"/>
                </a:solidFill>
              </a:rPr>
              <a:t> </a:t>
            </a:r>
            <a:r>
              <a:rPr lang="nl-NL" dirty="0" err="1">
                <a:solidFill>
                  <a:srgbClr val="FF0000"/>
                </a:solidFill>
              </a:rPr>
              <a:t>variable</a:t>
            </a:r>
            <a:r>
              <a:rPr lang="nl-NL" dirty="0">
                <a:solidFill>
                  <a:srgbClr val="FF0000"/>
                </a:solidFill>
              </a:rPr>
              <a:t> </a:t>
            </a:r>
            <a:r>
              <a:rPr lang="nl-NL" dirty="0" err="1">
                <a:solidFill>
                  <a:srgbClr val="FF0000"/>
                </a:solidFill>
              </a:rPr>
              <a:t>names</a:t>
            </a:r>
            <a:endParaRPr lang="nl-NL" dirty="0">
              <a:solidFill>
                <a:srgbClr val="FF0000"/>
              </a:solidFill>
            </a:endParaRPr>
          </a:p>
        </p:txBody>
      </p:sp>
      <p:cxnSp>
        <p:nvCxnSpPr>
          <p:cNvPr id="18" name="Rechte verbindingslijn met pijl 13">
            <a:extLst>
              <a:ext uri="{FF2B5EF4-FFF2-40B4-BE49-F238E27FC236}">
                <a16:creationId xmlns:a16="http://schemas.microsoft.com/office/drawing/2014/main" id="{235CAB75-49C1-4BF6-A564-A48D56E4F800}"/>
              </a:ext>
            </a:extLst>
          </p:cNvPr>
          <p:cNvCxnSpPr>
            <a:cxnSpLocks/>
            <a:stCxn id="17" idx="2"/>
          </p:cNvCxnSpPr>
          <p:nvPr/>
        </p:nvCxnSpPr>
        <p:spPr>
          <a:xfrm>
            <a:off x="1248443" y="4550279"/>
            <a:ext cx="1547309" cy="281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3">
            <a:extLst>
              <a:ext uri="{FF2B5EF4-FFF2-40B4-BE49-F238E27FC236}">
                <a16:creationId xmlns:a16="http://schemas.microsoft.com/office/drawing/2014/main" id="{A866698C-B824-48E9-BAD9-14D498F69016}"/>
              </a:ext>
            </a:extLst>
          </p:cNvPr>
          <p:cNvCxnSpPr>
            <a:cxnSpLocks/>
            <a:stCxn id="14" idx="2"/>
          </p:cNvCxnSpPr>
          <p:nvPr/>
        </p:nvCxnSpPr>
        <p:spPr>
          <a:xfrm>
            <a:off x="4579527" y="3481354"/>
            <a:ext cx="342187" cy="12098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Rechte verbindingslijn met pijl 13">
            <a:extLst>
              <a:ext uri="{FF2B5EF4-FFF2-40B4-BE49-F238E27FC236}">
                <a16:creationId xmlns:a16="http://schemas.microsoft.com/office/drawing/2014/main" id="{501001FC-8DA7-4DA0-9D96-BC871ED6A731}"/>
              </a:ext>
            </a:extLst>
          </p:cNvPr>
          <p:cNvCxnSpPr>
            <a:cxnSpLocks/>
            <a:stCxn id="15" idx="1"/>
          </p:cNvCxnSpPr>
          <p:nvPr/>
        </p:nvCxnSpPr>
        <p:spPr>
          <a:xfrm flipH="1" flipV="1">
            <a:off x="7662041" y="5927004"/>
            <a:ext cx="1242272" cy="4948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Rechte verbindingslijn met pijl 13">
            <a:extLst>
              <a:ext uri="{FF2B5EF4-FFF2-40B4-BE49-F238E27FC236}">
                <a16:creationId xmlns:a16="http://schemas.microsoft.com/office/drawing/2014/main" id="{BD58673B-7BF5-4890-927D-BB4DAD69669C}"/>
              </a:ext>
            </a:extLst>
          </p:cNvPr>
          <p:cNvCxnSpPr>
            <a:cxnSpLocks/>
            <a:stCxn id="15" idx="1"/>
          </p:cNvCxnSpPr>
          <p:nvPr/>
        </p:nvCxnSpPr>
        <p:spPr>
          <a:xfrm flipH="1" flipV="1">
            <a:off x="4372303" y="5927004"/>
            <a:ext cx="4532010" cy="4948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734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951D9A-00E1-3E40-B852-A01AFA720D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22" y="-9813"/>
            <a:ext cx="12192000" cy="1563624"/>
          </a:xfrm>
          <a:prstGeom prst="rect">
            <a:avLst/>
          </a:prstGeom>
        </p:spPr>
      </p:pic>
      <p:sp>
        <p:nvSpPr>
          <p:cNvPr id="4" name="Rounded Rectangle 3">
            <a:extLst>
              <a:ext uri="{FF2B5EF4-FFF2-40B4-BE49-F238E27FC236}">
                <a16:creationId xmlns:a16="http://schemas.microsoft.com/office/drawing/2014/main" id="{59417786-C36C-5443-823D-71BF85B82D33}"/>
              </a:ext>
            </a:extLst>
          </p:cNvPr>
          <p:cNvSpPr/>
          <p:nvPr/>
        </p:nvSpPr>
        <p:spPr>
          <a:xfrm>
            <a:off x="2927917" y="2007402"/>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Findable</a:t>
            </a:r>
          </a:p>
        </p:txBody>
      </p:sp>
      <p:sp>
        <p:nvSpPr>
          <p:cNvPr id="5" name="Rounded Rectangle 4">
            <a:extLst>
              <a:ext uri="{FF2B5EF4-FFF2-40B4-BE49-F238E27FC236}">
                <a16:creationId xmlns:a16="http://schemas.microsoft.com/office/drawing/2014/main" id="{CFAFBB4F-B50E-904C-8964-24DEF108F81D}"/>
              </a:ext>
            </a:extLst>
          </p:cNvPr>
          <p:cNvSpPr/>
          <p:nvPr/>
        </p:nvSpPr>
        <p:spPr>
          <a:xfrm>
            <a:off x="4968874" y="2007402"/>
            <a:ext cx="6371916" cy="108000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It should be possible for others to discover your data (</a:t>
            </a:r>
            <a:r>
              <a:rPr lang="en-US" sz="1600" b="1" dirty="0"/>
              <a:t>metadata, Persistent Identifiers</a:t>
            </a:r>
            <a:r>
              <a:rPr lang="en-US" sz="1600" dirty="0"/>
              <a:t>, etc.).</a:t>
            </a:r>
          </a:p>
        </p:txBody>
      </p:sp>
      <p:sp>
        <p:nvSpPr>
          <p:cNvPr id="6" name="Rounded Rectangle 5">
            <a:extLst>
              <a:ext uri="{FF2B5EF4-FFF2-40B4-BE49-F238E27FC236}">
                <a16:creationId xmlns:a16="http://schemas.microsoft.com/office/drawing/2014/main" id="{BEE9D842-D395-BD4C-A783-790C82361397}"/>
              </a:ext>
            </a:extLst>
          </p:cNvPr>
          <p:cNvSpPr/>
          <p:nvPr/>
        </p:nvSpPr>
        <p:spPr>
          <a:xfrm>
            <a:off x="886960" y="2007402"/>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F</a:t>
            </a:r>
          </a:p>
        </p:txBody>
      </p:sp>
      <p:sp>
        <p:nvSpPr>
          <p:cNvPr id="7" name="Rounded Rectangle 6">
            <a:extLst>
              <a:ext uri="{FF2B5EF4-FFF2-40B4-BE49-F238E27FC236}">
                <a16:creationId xmlns:a16="http://schemas.microsoft.com/office/drawing/2014/main" id="{06BF111B-E70E-CA43-9BE1-5ACE11221CD6}"/>
              </a:ext>
            </a:extLst>
          </p:cNvPr>
          <p:cNvSpPr/>
          <p:nvPr/>
        </p:nvSpPr>
        <p:spPr>
          <a:xfrm>
            <a:off x="2927917" y="3174563"/>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Accessible</a:t>
            </a:r>
          </a:p>
        </p:txBody>
      </p:sp>
      <p:sp>
        <p:nvSpPr>
          <p:cNvPr id="8" name="Rounded Rectangle 7">
            <a:extLst>
              <a:ext uri="{FF2B5EF4-FFF2-40B4-BE49-F238E27FC236}">
                <a16:creationId xmlns:a16="http://schemas.microsoft.com/office/drawing/2014/main" id="{CD6A8828-A7D9-FF4C-A5FE-CE17D289876D}"/>
              </a:ext>
            </a:extLst>
          </p:cNvPr>
          <p:cNvSpPr/>
          <p:nvPr/>
        </p:nvSpPr>
        <p:spPr>
          <a:xfrm>
            <a:off x="4968874" y="3174563"/>
            <a:ext cx="6371916" cy="1080000"/>
          </a:xfrm>
          <a:prstGeom prst="roundRect">
            <a:avLst/>
          </a:prstGeom>
          <a:solidFill>
            <a:schemeClr val="accent4">
              <a:lumMod val="20000"/>
              <a:lumOff val="8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It should be possible for humans and machines to gain an access to your data, </a:t>
            </a:r>
            <a:r>
              <a:rPr lang="en-US" sz="1600" b="1" dirty="0"/>
              <a:t>under specific conditions or restrictions where appropriate</a:t>
            </a:r>
            <a:r>
              <a:rPr lang="en-US" sz="1600" dirty="0"/>
              <a:t>.</a:t>
            </a:r>
          </a:p>
        </p:txBody>
      </p:sp>
      <p:sp>
        <p:nvSpPr>
          <p:cNvPr id="9" name="Rounded Rectangle 8">
            <a:extLst>
              <a:ext uri="{FF2B5EF4-FFF2-40B4-BE49-F238E27FC236}">
                <a16:creationId xmlns:a16="http://schemas.microsoft.com/office/drawing/2014/main" id="{E3FC8E7E-4F56-204D-837A-5F4662861139}"/>
              </a:ext>
            </a:extLst>
          </p:cNvPr>
          <p:cNvSpPr/>
          <p:nvPr/>
        </p:nvSpPr>
        <p:spPr>
          <a:xfrm>
            <a:off x="886960" y="3174563"/>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A</a:t>
            </a:r>
          </a:p>
        </p:txBody>
      </p:sp>
      <p:sp>
        <p:nvSpPr>
          <p:cNvPr id="10" name="Rounded Rectangle 9">
            <a:extLst>
              <a:ext uri="{FF2B5EF4-FFF2-40B4-BE49-F238E27FC236}">
                <a16:creationId xmlns:a16="http://schemas.microsoft.com/office/drawing/2014/main" id="{2D8C78F2-F85E-9D4F-8C40-0EB41DACE84C}"/>
              </a:ext>
            </a:extLst>
          </p:cNvPr>
          <p:cNvSpPr/>
          <p:nvPr/>
        </p:nvSpPr>
        <p:spPr>
          <a:xfrm>
            <a:off x="2927917" y="4341724"/>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Interoperable</a:t>
            </a:r>
          </a:p>
        </p:txBody>
      </p:sp>
      <p:sp>
        <p:nvSpPr>
          <p:cNvPr id="11" name="Rounded Rectangle 10">
            <a:extLst>
              <a:ext uri="{FF2B5EF4-FFF2-40B4-BE49-F238E27FC236}">
                <a16:creationId xmlns:a16="http://schemas.microsoft.com/office/drawing/2014/main" id="{2FA30224-F330-E944-8C84-27F74D27BE40}"/>
              </a:ext>
            </a:extLst>
          </p:cNvPr>
          <p:cNvSpPr/>
          <p:nvPr/>
        </p:nvSpPr>
        <p:spPr>
          <a:xfrm>
            <a:off x="4968874" y="4341724"/>
            <a:ext cx="6371916" cy="108000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Data and metadata should conform to </a:t>
            </a:r>
            <a:r>
              <a:rPr lang="en-US" sz="1600" b="1" dirty="0"/>
              <a:t>recognized formats and standards </a:t>
            </a:r>
            <a:r>
              <a:rPr lang="en-US" sz="1600" dirty="0"/>
              <a:t>to allow them to be combined and exchanged. </a:t>
            </a:r>
          </a:p>
        </p:txBody>
      </p:sp>
      <p:sp>
        <p:nvSpPr>
          <p:cNvPr id="12" name="Rounded Rectangle 11">
            <a:extLst>
              <a:ext uri="{FF2B5EF4-FFF2-40B4-BE49-F238E27FC236}">
                <a16:creationId xmlns:a16="http://schemas.microsoft.com/office/drawing/2014/main" id="{3F3D6F1E-57BB-4C42-8759-B3369B0C6BA9}"/>
              </a:ext>
            </a:extLst>
          </p:cNvPr>
          <p:cNvSpPr/>
          <p:nvPr/>
        </p:nvSpPr>
        <p:spPr>
          <a:xfrm>
            <a:off x="886960" y="4341724"/>
            <a:ext cx="1882632" cy="1027134"/>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I</a:t>
            </a:r>
          </a:p>
        </p:txBody>
      </p:sp>
      <p:sp>
        <p:nvSpPr>
          <p:cNvPr id="13" name="Rounded Rectangle 12">
            <a:extLst>
              <a:ext uri="{FF2B5EF4-FFF2-40B4-BE49-F238E27FC236}">
                <a16:creationId xmlns:a16="http://schemas.microsoft.com/office/drawing/2014/main" id="{AEB62168-EF0D-8A4F-BD0B-B0C9C8CCEF49}"/>
              </a:ext>
            </a:extLst>
          </p:cNvPr>
          <p:cNvSpPr/>
          <p:nvPr/>
        </p:nvSpPr>
        <p:spPr>
          <a:xfrm>
            <a:off x="2927917" y="5508885"/>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Reusable</a:t>
            </a:r>
          </a:p>
        </p:txBody>
      </p:sp>
      <p:sp>
        <p:nvSpPr>
          <p:cNvPr id="14" name="Rounded Rectangle 13">
            <a:extLst>
              <a:ext uri="{FF2B5EF4-FFF2-40B4-BE49-F238E27FC236}">
                <a16:creationId xmlns:a16="http://schemas.microsoft.com/office/drawing/2014/main" id="{1AE029F1-6839-FB4B-B533-84039578AC94}"/>
              </a:ext>
            </a:extLst>
          </p:cNvPr>
          <p:cNvSpPr/>
          <p:nvPr/>
        </p:nvSpPr>
        <p:spPr>
          <a:xfrm>
            <a:off x="4968874" y="5508885"/>
            <a:ext cx="6371916" cy="1080000"/>
          </a:xfrm>
          <a:prstGeom prst="roundRect">
            <a:avLst/>
          </a:prstGeom>
          <a:solidFill>
            <a:schemeClr val="accent4">
              <a:lumMod val="20000"/>
              <a:lumOff val="8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Lots of </a:t>
            </a:r>
            <a:r>
              <a:rPr lang="en-US" sz="1600" b="1" dirty="0"/>
              <a:t>documentation</a:t>
            </a:r>
            <a:r>
              <a:rPr lang="en-US" sz="1600" dirty="0"/>
              <a:t> is needed to support data and interpretation and reuse.</a:t>
            </a:r>
          </a:p>
        </p:txBody>
      </p:sp>
      <p:sp>
        <p:nvSpPr>
          <p:cNvPr id="15" name="Rounded Rectangle 14">
            <a:extLst>
              <a:ext uri="{FF2B5EF4-FFF2-40B4-BE49-F238E27FC236}">
                <a16:creationId xmlns:a16="http://schemas.microsoft.com/office/drawing/2014/main" id="{1432578D-5695-3240-BE7E-6FF32BFFB1ED}"/>
              </a:ext>
            </a:extLst>
          </p:cNvPr>
          <p:cNvSpPr/>
          <p:nvPr/>
        </p:nvSpPr>
        <p:spPr>
          <a:xfrm>
            <a:off x="886960" y="5508885"/>
            <a:ext cx="1882632" cy="102713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t>R</a:t>
            </a:r>
          </a:p>
        </p:txBody>
      </p:sp>
      <p:sp>
        <p:nvSpPr>
          <p:cNvPr id="26" name="Titel 1">
            <a:extLst>
              <a:ext uri="{FF2B5EF4-FFF2-40B4-BE49-F238E27FC236}">
                <a16:creationId xmlns:a16="http://schemas.microsoft.com/office/drawing/2014/main" id="{99667F8A-CAE0-A942-A36C-B1D77F196550}"/>
              </a:ext>
            </a:extLst>
          </p:cNvPr>
          <p:cNvSpPr txBox="1">
            <a:spLocks/>
          </p:cNvSpPr>
          <p:nvPr/>
        </p:nvSpPr>
        <p:spPr>
          <a:xfrm>
            <a:off x="195943" y="408216"/>
            <a:ext cx="11443063"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000" b="1" dirty="0">
                <a:solidFill>
                  <a:schemeClr val="accent2">
                    <a:lumMod val="50000"/>
                  </a:schemeClr>
                </a:solidFill>
                <a:latin typeface="+mn-lt"/>
              </a:rPr>
              <a:t>FAIR Principles highlight the importance of metadata</a:t>
            </a:r>
          </a:p>
        </p:txBody>
      </p:sp>
    </p:spTree>
    <p:extLst>
      <p:ext uri="{BB962C8B-B14F-4D97-AF65-F5344CB8AC3E}">
        <p14:creationId xmlns:p14="http://schemas.microsoft.com/office/powerpoint/2010/main" val="291258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A2591-709A-594F-987E-D52883DAB0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12" name="Diagram 11">
            <a:extLst>
              <a:ext uri="{FF2B5EF4-FFF2-40B4-BE49-F238E27FC236}">
                <a16:creationId xmlns:a16="http://schemas.microsoft.com/office/drawing/2014/main" id="{90F835C4-A1E4-414C-B578-84CD350DF550}"/>
              </a:ext>
            </a:extLst>
          </p:cNvPr>
          <p:cNvGraphicFramePr/>
          <p:nvPr>
            <p:extLst>
              <p:ext uri="{D42A27DB-BD31-4B8C-83A1-F6EECF244321}">
                <p14:modId xmlns:p14="http://schemas.microsoft.com/office/powerpoint/2010/main" val="1801235830"/>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el 1">
            <a:extLst>
              <a:ext uri="{FF2B5EF4-FFF2-40B4-BE49-F238E27FC236}">
                <a16:creationId xmlns:a16="http://schemas.microsoft.com/office/drawing/2014/main" id="{4CB52C94-2345-4DB4-9135-18A8804F402C}"/>
              </a:ext>
            </a:extLst>
          </p:cNvPr>
          <p:cNvSpPr txBox="1">
            <a:spLocks/>
          </p:cNvSpPr>
          <p:nvPr/>
        </p:nvSpPr>
        <p:spPr>
          <a:xfrm>
            <a:off x="607763" y="626421"/>
            <a:ext cx="48772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Storage</a:t>
            </a:r>
            <a:endParaRPr lang="nl-NL" b="1" dirty="0">
              <a:solidFill>
                <a:schemeClr val="accent2">
                  <a:lumMod val="50000"/>
                </a:schemeClr>
              </a:solidFill>
            </a:endParaRPr>
          </a:p>
        </p:txBody>
      </p:sp>
    </p:spTree>
    <p:extLst>
      <p:ext uri="{BB962C8B-B14F-4D97-AF65-F5344CB8AC3E}">
        <p14:creationId xmlns:p14="http://schemas.microsoft.com/office/powerpoint/2010/main" val="34011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D55637F-820F-214C-A940-FD6743C91B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Rounded Rectangle 1">
            <a:extLst>
              <a:ext uri="{FF2B5EF4-FFF2-40B4-BE49-F238E27FC236}">
                <a16:creationId xmlns:a16="http://schemas.microsoft.com/office/drawing/2014/main" id="{E489CB09-B482-1249-BD2C-3978582C0717}"/>
              </a:ext>
            </a:extLst>
          </p:cNvPr>
          <p:cNvSpPr/>
          <p:nvPr/>
        </p:nvSpPr>
        <p:spPr>
          <a:xfrm>
            <a:off x="4574117" y="3036768"/>
            <a:ext cx="3043769" cy="1106190"/>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accent2">
                    <a:lumMod val="50000"/>
                  </a:schemeClr>
                </a:solidFill>
              </a:rPr>
              <a:t>Storage</a:t>
            </a:r>
          </a:p>
        </p:txBody>
      </p:sp>
      <p:sp>
        <p:nvSpPr>
          <p:cNvPr id="3" name="Rounded Rectangle 2">
            <a:extLst>
              <a:ext uri="{FF2B5EF4-FFF2-40B4-BE49-F238E27FC236}">
                <a16:creationId xmlns:a16="http://schemas.microsoft.com/office/drawing/2014/main" id="{79588FC1-2EAB-BA49-8109-75FD4DC21BCC}"/>
              </a:ext>
            </a:extLst>
          </p:cNvPr>
          <p:cNvSpPr/>
          <p:nvPr/>
        </p:nvSpPr>
        <p:spPr>
          <a:xfrm>
            <a:off x="7981107" y="1968840"/>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Storage size</a:t>
            </a:r>
          </a:p>
        </p:txBody>
      </p:sp>
      <p:sp>
        <p:nvSpPr>
          <p:cNvPr id="4" name="Rounded Rectangle 3">
            <a:extLst>
              <a:ext uri="{FF2B5EF4-FFF2-40B4-BE49-F238E27FC236}">
                <a16:creationId xmlns:a16="http://schemas.microsoft.com/office/drawing/2014/main" id="{C252EDC3-46C7-0841-ABC8-457054215F94}"/>
              </a:ext>
            </a:extLst>
          </p:cNvPr>
          <p:cNvSpPr/>
          <p:nvPr/>
        </p:nvSpPr>
        <p:spPr>
          <a:xfrm>
            <a:off x="1808038" y="1969302"/>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Price</a:t>
            </a:r>
          </a:p>
        </p:txBody>
      </p:sp>
      <p:sp>
        <p:nvSpPr>
          <p:cNvPr id="5" name="Rounded Rectangle 4">
            <a:extLst>
              <a:ext uri="{FF2B5EF4-FFF2-40B4-BE49-F238E27FC236}">
                <a16:creationId xmlns:a16="http://schemas.microsoft.com/office/drawing/2014/main" id="{1B186680-6984-2A4E-A613-0BE3C56E4B7F}"/>
              </a:ext>
            </a:extLst>
          </p:cNvPr>
          <p:cNvSpPr/>
          <p:nvPr/>
        </p:nvSpPr>
        <p:spPr>
          <a:xfrm>
            <a:off x="4872680" y="1792225"/>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Back-up</a:t>
            </a:r>
          </a:p>
        </p:txBody>
      </p:sp>
      <p:sp>
        <p:nvSpPr>
          <p:cNvPr id="6" name="Rounded Rectangle 5">
            <a:extLst>
              <a:ext uri="{FF2B5EF4-FFF2-40B4-BE49-F238E27FC236}">
                <a16:creationId xmlns:a16="http://schemas.microsoft.com/office/drawing/2014/main" id="{CFC5384A-F4A9-5340-97C1-DFF7C35D6C13}"/>
              </a:ext>
            </a:extLst>
          </p:cNvPr>
          <p:cNvSpPr/>
          <p:nvPr/>
        </p:nvSpPr>
        <p:spPr>
          <a:xfrm>
            <a:off x="4872681" y="4670810"/>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Stored at UU</a:t>
            </a:r>
          </a:p>
        </p:txBody>
      </p:sp>
      <p:sp>
        <p:nvSpPr>
          <p:cNvPr id="7" name="Rounded Rectangle 6">
            <a:extLst>
              <a:ext uri="{FF2B5EF4-FFF2-40B4-BE49-F238E27FC236}">
                <a16:creationId xmlns:a16="http://schemas.microsoft.com/office/drawing/2014/main" id="{9AACB3D2-2E3E-3B49-BF66-3CECC7BDED60}"/>
              </a:ext>
            </a:extLst>
          </p:cNvPr>
          <p:cNvSpPr/>
          <p:nvPr/>
        </p:nvSpPr>
        <p:spPr>
          <a:xfrm>
            <a:off x="1808037" y="4575680"/>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Internal collaboration</a:t>
            </a:r>
          </a:p>
        </p:txBody>
      </p:sp>
      <p:sp>
        <p:nvSpPr>
          <p:cNvPr id="8" name="Rounded Rectangle 7">
            <a:extLst>
              <a:ext uri="{FF2B5EF4-FFF2-40B4-BE49-F238E27FC236}">
                <a16:creationId xmlns:a16="http://schemas.microsoft.com/office/drawing/2014/main" id="{2C4A64CC-4972-5741-B7AB-BD8A2402E726}"/>
              </a:ext>
            </a:extLst>
          </p:cNvPr>
          <p:cNvSpPr/>
          <p:nvPr/>
        </p:nvSpPr>
        <p:spPr>
          <a:xfrm>
            <a:off x="7981107" y="4575681"/>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External Collaboration</a:t>
            </a:r>
          </a:p>
        </p:txBody>
      </p:sp>
      <p:sp>
        <p:nvSpPr>
          <p:cNvPr id="10" name="Rounded Rectangle 9">
            <a:extLst>
              <a:ext uri="{FF2B5EF4-FFF2-40B4-BE49-F238E27FC236}">
                <a16:creationId xmlns:a16="http://schemas.microsoft.com/office/drawing/2014/main" id="{0C6ACD1A-8330-0D43-BBB4-B368A38822B7}"/>
              </a:ext>
            </a:extLst>
          </p:cNvPr>
          <p:cNvSpPr/>
          <p:nvPr/>
        </p:nvSpPr>
        <p:spPr>
          <a:xfrm>
            <a:off x="1409680" y="3231517"/>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Sensitive Information</a:t>
            </a:r>
          </a:p>
        </p:txBody>
      </p:sp>
      <p:sp>
        <p:nvSpPr>
          <p:cNvPr id="11" name="Rounded Rectangle 10">
            <a:extLst>
              <a:ext uri="{FF2B5EF4-FFF2-40B4-BE49-F238E27FC236}">
                <a16:creationId xmlns:a16="http://schemas.microsoft.com/office/drawing/2014/main" id="{A53DA952-5DC8-5340-B1BB-B8050510CA4A}"/>
              </a:ext>
            </a:extLst>
          </p:cNvPr>
          <p:cNvSpPr/>
          <p:nvPr/>
        </p:nvSpPr>
        <p:spPr>
          <a:xfrm>
            <a:off x="8335684" y="3231517"/>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Remote Access</a:t>
            </a:r>
          </a:p>
        </p:txBody>
      </p:sp>
      <p:sp>
        <p:nvSpPr>
          <p:cNvPr id="16" name="Rounded Rectangle 15">
            <a:extLst>
              <a:ext uri="{FF2B5EF4-FFF2-40B4-BE49-F238E27FC236}">
                <a16:creationId xmlns:a16="http://schemas.microsoft.com/office/drawing/2014/main" id="{5824907F-EAA9-E34C-A531-0AB3995E2419}"/>
              </a:ext>
            </a:extLst>
          </p:cNvPr>
          <p:cNvSpPr/>
          <p:nvPr/>
        </p:nvSpPr>
        <p:spPr>
          <a:xfrm>
            <a:off x="3031358" y="6033108"/>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Geographical location</a:t>
            </a:r>
          </a:p>
        </p:txBody>
      </p:sp>
      <p:sp>
        <p:nvSpPr>
          <p:cNvPr id="17" name="Rounded Rectangle 16">
            <a:extLst>
              <a:ext uri="{FF2B5EF4-FFF2-40B4-BE49-F238E27FC236}">
                <a16:creationId xmlns:a16="http://schemas.microsoft.com/office/drawing/2014/main" id="{8F5AC6FF-07F5-144B-A393-52F8A0B6D993}"/>
              </a:ext>
            </a:extLst>
          </p:cNvPr>
          <p:cNvSpPr/>
          <p:nvPr/>
        </p:nvSpPr>
        <p:spPr>
          <a:xfrm>
            <a:off x="6696993" y="6033108"/>
            <a:ext cx="2446639" cy="716691"/>
          </a:xfrm>
          <a:prstGeom prst="roundRect">
            <a:avLst/>
          </a:prstGeom>
          <a:solidFill>
            <a:schemeClr val="bg1"/>
          </a:solidFill>
          <a:ln w="254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accent2">
                    <a:lumMod val="75000"/>
                  </a:schemeClr>
                </a:solidFill>
              </a:rPr>
              <a:t>Transfer Speed</a:t>
            </a:r>
          </a:p>
        </p:txBody>
      </p:sp>
      <p:cxnSp>
        <p:nvCxnSpPr>
          <p:cNvPr id="19" name="Straight Arrow Connector 18">
            <a:extLst>
              <a:ext uri="{FF2B5EF4-FFF2-40B4-BE49-F238E27FC236}">
                <a16:creationId xmlns:a16="http://schemas.microsoft.com/office/drawing/2014/main" id="{84067E3E-150B-EF44-91FA-F3BA4A5F3069}"/>
              </a:ext>
            </a:extLst>
          </p:cNvPr>
          <p:cNvCxnSpPr>
            <a:stCxn id="2" idx="0"/>
            <a:endCxn id="5" idx="2"/>
          </p:cNvCxnSpPr>
          <p:nvPr/>
        </p:nvCxnSpPr>
        <p:spPr>
          <a:xfrm flipH="1" flipV="1">
            <a:off x="6096000" y="2508916"/>
            <a:ext cx="2" cy="527852"/>
          </a:xfrm>
          <a:prstGeom prst="straightConnector1">
            <a:avLst/>
          </a:prstGeom>
          <a:ln w="25400">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5C7D4065-C32C-9E4E-9C94-550C30BA333E}"/>
              </a:ext>
            </a:extLst>
          </p:cNvPr>
          <p:cNvCxnSpPr>
            <a:cxnSpLocks/>
          </p:cNvCxnSpPr>
          <p:nvPr/>
        </p:nvCxnSpPr>
        <p:spPr>
          <a:xfrm flipV="1">
            <a:off x="7617885" y="2666070"/>
            <a:ext cx="363222" cy="383224"/>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52E93D2-271C-E946-B46F-476FA3AFF65E}"/>
              </a:ext>
            </a:extLst>
          </p:cNvPr>
          <p:cNvCxnSpPr>
            <a:cxnSpLocks/>
          </p:cNvCxnSpPr>
          <p:nvPr/>
        </p:nvCxnSpPr>
        <p:spPr>
          <a:xfrm flipH="1" flipV="1">
            <a:off x="4250354" y="2642122"/>
            <a:ext cx="363222" cy="431119"/>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8F80E85-0A7D-BD40-9A3A-444E69E39F6E}"/>
              </a:ext>
            </a:extLst>
          </p:cNvPr>
          <p:cNvCxnSpPr>
            <a:cxnSpLocks/>
          </p:cNvCxnSpPr>
          <p:nvPr/>
        </p:nvCxnSpPr>
        <p:spPr>
          <a:xfrm flipH="1">
            <a:off x="4210896" y="4118162"/>
            <a:ext cx="402681" cy="457518"/>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EE8BC84-12EF-B844-A027-BDE637798D8D}"/>
              </a:ext>
            </a:extLst>
          </p:cNvPr>
          <p:cNvCxnSpPr>
            <a:cxnSpLocks/>
          </p:cNvCxnSpPr>
          <p:nvPr/>
        </p:nvCxnSpPr>
        <p:spPr>
          <a:xfrm>
            <a:off x="7551110" y="4118162"/>
            <a:ext cx="429997" cy="457518"/>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4F91FEA-30F8-134D-B127-79DF9104C943}"/>
              </a:ext>
            </a:extLst>
          </p:cNvPr>
          <p:cNvCxnSpPr>
            <a:cxnSpLocks/>
          </p:cNvCxnSpPr>
          <p:nvPr/>
        </p:nvCxnSpPr>
        <p:spPr>
          <a:xfrm>
            <a:off x="6096004" y="4159419"/>
            <a:ext cx="0" cy="525876"/>
          </a:xfrm>
          <a:prstGeom prst="straightConnector1">
            <a:avLst/>
          </a:prstGeom>
          <a:ln w="25400">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35" name="Straight Arrow Connector 34">
            <a:extLst>
              <a:ext uri="{FF2B5EF4-FFF2-40B4-BE49-F238E27FC236}">
                <a16:creationId xmlns:a16="http://schemas.microsoft.com/office/drawing/2014/main" id="{C977E997-263A-9D45-8996-2DCD9D174161}"/>
              </a:ext>
            </a:extLst>
          </p:cNvPr>
          <p:cNvCxnSpPr/>
          <p:nvPr/>
        </p:nvCxnSpPr>
        <p:spPr>
          <a:xfrm flipH="1">
            <a:off x="4250354" y="4142958"/>
            <a:ext cx="622326" cy="189015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C6E6277-C491-2F40-BF03-09602111BB21}"/>
              </a:ext>
            </a:extLst>
          </p:cNvPr>
          <p:cNvCxnSpPr>
            <a:cxnSpLocks/>
            <a:endCxn id="17" idx="0"/>
          </p:cNvCxnSpPr>
          <p:nvPr/>
        </p:nvCxnSpPr>
        <p:spPr>
          <a:xfrm>
            <a:off x="7128450" y="4159419"/>
            <a:ext cx="791863" cy="1873689"/>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77FFCB4-E040-A14A-9868-5637E1F18CA9}"/>
              </a:ext>
            </a:extLst>
          </p:cNvPr>
          <p:cNvCxnSpPr>
            <a:stCxn id="2" idx="1"/>
          </p:cNvCxnSpPr>
          <p:nvPr/>
        </p:nvCxnSpPr>
        <p:spPr>
          <a:xfrm flipH="1">
            <a:off x="3856319" y="3589863"/>
            <a:ext cx="717798" cy="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CFFABAF-0D2B-5642-95A1-6350875E9603}"/>
              </a:ext>
            </a:extLst>
          </p:cNvPr>
          <p:cNvCxnSpPr>
            <a:cxnSpLocks/>
          </p:cNvCxnSpPr>
          <p:nvPr/>
        </p:nvCxnSpPr>
        <p:spPr>
          <a:xfrm>
            <a:off x="7617885" y="3566917"/>
            <a:ext cx="717799" cy="0"/>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36CC5A-6718-7F4F-9406-16E85AD5374B}"/>
              </a:ext>
            </a:extLst>
          </p:cNvPr>
          <p:cNvSpPr txBox="1"/>
          <p:nvPr/>
        </p:nvSpPr>
        <p:spPr>
          <a:xfrm>
            <a:off x="634700" y="464513"/>
            <a:ext cx="11557299" cy="692497"/>
          </a:xfrm>
          <a:prstGeom prst="rect">
            <a:avLst/>
          </a:prstGeom>
          <a:noFill/>
        </p:spPr>
        <p:txBody>
          <a:bodyPr wrap="square" rtlCol="0">
            <a:spAutoFit/>
          </a:bodyPr>
          <a:lstStyle/>
          <a:p>
            <a:pPr algn="ctr"/>
            <a:r>
              <a:rPr lang="en-US" sz="3900" b="1" dirty="0">
                <a:solidFill>
                  <a:schemeClr val="accent2">
                    <a:lumMod val="50000"/>
                  </a:schemeClr>
                </a:solidFill>
              </a:rPr>
              <a:t>What do you consider while choosing storage solution?</a:t>
            </a:r>
          </a:p>
        </p:txBody>
      </p:sp>
    </p:spTree>
    <p:extLst>
      <p:ext uri="{BB962C8B-B14F-4D97-AF65-F5344CB8AC3E}">
        <p14:creationId xmlns:p14="http://schemas.microsoft.com/office/powerpoint/2010/main" val="34721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
                                        <p:tgtEl>
                                          <p:spTgt spid="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
                                        <p:tgtEl>
                                          <p:spTgt spid="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
                                        <p:tgtEl>
                                          <p:spTgt spid="7"/>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0"/>
                                        <p:tgtEl>
                                          <p:spTgt spid="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1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10"/>
                                        <p:tgtEl>
                                          <p:spTgt spid="16"/>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10"/>
                                        <p:tgtEl>
                                          <p:spTgt spid="17"/>
                                        </p:tgtEl>
                                      </p:cBhvr>
                                    </p:animEffect>
                                  </p:childTnLst>
                                </p:cTn>
                              </p:par>
                              <p:par>
                                <p:cTn id="35" presetID="21" presetClass="entr" presetSubtype="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10"/>
                                        <p:tgtEl>
                                          <p:spTgt spid="19"/>
                                        </p:tgtEl>
                                      </p:cBhvr>
                                    </p:animEffect>
                                  </p:childTnLst>
                                </p:cTn>
                              </p:par>
                              <p:par>
                                <p:cTn id="38" presetID="21" presetClass="entr" presetSubtype="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
                                        <p:tgtEl>
                                          <p:spTgt spid="21"/>
                                        </p:tgtEl>
                                      </p:cBhvr>
                                    </p:animEffect>
                                  </p:childTnLst>
                                </p:cTn>
                              </p:par>
                              <p:par>
                                <p:cTn id="41" presetID="21" presetClass="entr" presetSubtype="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1)">
                                      <p:cBhvr>
                                        <p:cTn id="43" dur="10"/>
                                        <p:tgtEl>
                                          <p:spTgt spid="24"/>
                                        </p:tgtEl>
                                      </p:cBhvr>
                                    </p:animEffect>
                                  </p:childTnLst>
                                </p:cTn>
                              </p:par>
                              <p:par>
                                <p:cTn id="44" presetID="21" presetClass="entr" presetSubtype="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heel(1)">
                                      <p:cBhvr>
                                        <p:cTn id="46" dur="10"/>
                                        <p:tgtEl>
                                          <p:spTgt spid="26"/>
                                        </p:tgtEl>
                                      </p:cBhvr>
                                    </p:animEffect>
                                  </p:childTnLst>
                                </p:cTn>
                              </p:par>
                              <p:par>
                                <p:cTn id="47" presetID="21"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
                                        <p:tgtEl>
                                          <p:spTgt spid="29"/>
                                        </p:tgtEl>
                                      </p:cBhvr>
                                    </p:animEffect>
                                  </p:childTnLst>
                                </p:cTn>
                              </p:par>
                              <p:par>
                                <p:cTn id="50" presetID="21" presetClass="entr" presetSubtype="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0"/>
                                        <p:tgtEl>
                                          <p:spTgt spid="32"/>
                                        </p:tgtEl>
                                      </p:cBhvr>
                                    </p:animEffect>
                                  </p:childTnLst>
                                </p:cTn>
                              </p:par>
                              <p:par>
                                <p:cTn id="53" presetID="21" presetClass="entr" presetSubtype="1"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
                                        <p:tgtEl>
                                          <p:spTgt spid="35"/>
                                        </p:tgtEl>
                                      </p:cBhvr>
                                    </p:animEffect>
                                  </p:childTnLst>
                                </p:cTn>
                              </p:par>
                              <p:par>
                                <p:cTn id="56" presetID="21" presetClass="entr" presetSubtype="1"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heel(1)">
                                      <p:cBhvr>
                                        <p:cTn id="58" dur="10"/>
                                        <p:tgtEl>
                                          <p:spTgt spid="37"/>
                                        </p:tgtEl>
                                      </p:cBhvr>
                                    </p:animEffect>
                                  </p:childTnLst>
                                </p:cTn>
                              </p:par>
                              <p:par>
                                <p:cTn id="59" presetID="21" presetClass="entr" presetSubtype="1"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heel(1)">
                                      <p:cBhvr>
                                        <p:cTn id="61" dur="10"/>
                                        <p:tgtEl>
                                          <p:spTgt spid="44"/>
                                        </p:tgtEl>
                                      </p:cBhvr>
                                    </p:animEffect>
                                  </p:childTnLst>
                                </p:cTn>
                              </p:par>
                              <p:par>
                                <p:cTn id="62" presetID="21" presetClass="entr" presetSubtype="1"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heel(1)">
                                      <p:cBhvr>
                                        <p:cTn id="64" dur="1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CE3BFA-F472-B349-8B33-A3420AB0AE38}"/>
              </a:ext>
            </a:extLst>
          </p:cNvPr>
          <p:cNvSpPr txBox="1"/>
          <p:nvPr/>
        </p:nvSpPr>
        <p:spPr>
          <a:xfrm>
            <a:off x="1409368" y="157380"/>
            <a:ext cx="11302313" cy="830781"/>
          </a:xfrm>
          <a:prstGeom prst="rect">
            <a:avLst/>
          </a:prstGeom>
          <a:noFill/>
        </p:spPr>
        <p:txBody>
          <a:bodyPr wrap="square" rtlCol="0">
            <a:spAutoFit/>
          </a:bodyPr>
          <a:lstStyle/>
          <a:p>
            <a:pPr algn="ctr"/>
            <a:r>
              <a:rPr lang="nl-NL" sz="4799" b="1" dirty="0" err="1">
                <a:solidFill>
                  <a:schemeClr val="accent2">
                    <a:lumMod val="75000"/>
                  </a:schemeClr>
                </a:solidFill>
              </a:rPr>
              <a:t>To</a:t>
            </a:r>
            <a:r>
              <a:rPr lang="nl-NL" sz="4799" b="1" dirty="0">
                <a:solidFill>
                  <a:schemeClr val="accent2">
                    <a:lumMod val="75000"/>
                  </a:schemeClr>
                </a:solidFill>
              </a:rPr>
              <a:t> </a:t>
            </a:r>
            <a:r>
              <a:rPr lang="nl-NL" sz="4799" b="1" dirty="0" err="1">
                <a:solidFill>
                  <a:schemeClr val="accent2">
                    <a:lumMod val="75000"/>
                  </a:schemeClr>
                </a:solidFill>
              </a:rPr>
              <a:t>Backup</a:t>
            </a:r>
            <a:r>
              <a:rPr lang="nl-NL" sz="4799" b="1" dirty="0">
                <a:solidFill>
                  <a:schemeClr val="accent2">
                    <a:lumMod val="75000"/>
                  </a:schemeClr>
                </a:solidFill>
              </a:rPr>
              <a:t> Or </a:t>
            </a:r>
            <a:r>
              <a:rPr lang="nl-NL" sz="4799" b="1" dirty="0" err="1">
                <a:solidFill>
                  <a:schemeClr val="accent2">
                    <a:lumMod val="75000"/>
                  </a:schemeClr>
                </a:solidFill>
              </a:rPr>
              <a:t>Not</a:t>
            </a:r>
            <a:r>
              <a:rPr lang="nl-NL" sz="4799" b="1" dirty="0">
                <a:solidFill>
                  <a:schemeClr val="accent2">
                    <a:lumMod val="75000"/>
                  </a:schemeClr>
                </a:solidFill>
              </a:rPr>
              <a:t> </a:t>
            </a:r>
            <a:r>
              <a:rPr lang="nl-NL" sz="4799" b="1" dirty="0" err="1">
                <a:solidFill>
                  <a:schemeClr val="accent2">
                    <a:lumMod val="75000"/>
                  </a:schemeClr>
                </a:solidFill>
              </a:rPr>
              <a:t>To</a:t>
            </a:r>
            <a:r>
              <a:rPr lang="nl-NL" sz="4799" b="1" dirty="0">
                <a:solidFill>
                  <a:schemeClr val="accent2">
                    <a:lumMod val="75000"/>
                  </a:schemeClr>
                </a:solidFill>
              </a:rPr>
              <a:t> </a:t>
            </a:r>
            <a:r>
              <a:rPr lang="nl-NL" sz="4799" b="1" dirty="0" err="1">
                <a:solidFill>
                  <a:schemeClr val="accent2">
                    <a:lumMod val="75000"/>
                  </a:schemeClr>
                </a:solidFill>
              </a:rPr>
              <a:t>Backup</a:t>
            </a:r>
            <a:r>
              <a:rPr lang="nl-NL" sz="4799" b="1" dirty="0">
                <a:solidFill>
                  <a:schemeClr val="accent2">
                    <a:lumMod val="75000"/>
                  </a:schemeClr>
                </a:solidFill>
              </a:rPr>
              <a:t>…</a:t>
            </a:r>
          </a:p>
        </p:txBody>
      </p:sp>
      <p:pic>
        <p:nvPicPr>
          <p:cNvPr id="8" name="Picture 7">
            <a:extLst>
              <a:ext uri="{FF2B5EF4-FFF2-40B4-BE49-F238E27FC236}">
                <a16:creationId xmlns:a16="http://schemas.microsoft.com/office/drawing/2014/main" id="{F58FB1CA-018A-6545-B47C-B1B03C43F4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4823" y="5244449"/>
            <a:ext cx="6812311" cy="1496125"/>
          </a:xfrm>
          <a:prstGeom prst="rect">
            <a:avLst/>
          </a:prstGeom>
        </p:spPr>
      </p:pic>
      <p:grpSp>
        <p:nvGrpSpPr>
          <p:cNvPr id="19" name="Group 18">
            <a:extLst>
              <a:ext uri="{FF2B5EF4-FFF2-40B4-BE49-F238E27FC236}">
                <a16:creationId xmlns:a16="http://schemas.microsoft.com/office/drawing/2014/main" id="{9EF38D67-5DB0-874E-9650-3ABB49E56D5A}"/>
              </a:ext>
            </a:extLst>
          </p:cNvPr>
          <p:cNvGrpSpPr/>
          <p:nvPr/>
        </p:nvGrpSpPr>
        <p:grpSpPr>
          <a:xfrm>
            <a:off x="4975628" y="1041710"/>
            <a:ext cx="2331125" cy="2930957"/>
            <a:chOff x="5124739" y="1041710"/>
            <a:chExt cx="2331125" cy="2930957"/>
          </a:xfrm>
        </p:grpSpPr>
        <p:sp>
          <p:nvSpPr>
            <p:cNvPr id="3" name="Rectangle 2">
              <a:extLst>
                <a:ext uri="{FF2B5EF4-FFF2-40B4-BE49-F238E27FC236}">
                  <a16:creationId xmlns:a16="http://schemas.microsoft.com/office/drawing/2014/main" id="{D32CDB56-938F-DA4B-8029-B435EDD83C36}"/>
                </a:ext>
              </a:extLst>
            </p:cNvPr>
            <p:cNvSpPr/>
            <p:nvPr/>
          </p:nvSpPr>
          <p:spPr>
            <a:xfrm>
              <a:off x="5124739" y="3695740"/>
              <a:ext cx="2211889" cy="276927"/>
            </a:xfrm>
            <a:prstGeom prst="rect">
              <a:avLst/>
            </a:prstGeom>
          </p:spPr>
          <p:txBody>
            <a:bodyPr wrap="none">
              <a:spAutoFit/>
            </a:bodyPr>
            <a:lstStyle/>
            <a:p>
              <a:r>
                <a:rPr lang="nl-NL" sz="1200" dirty="0"/>
                <a:t>http://twitpic.com/45t7vu</a:t>
              </a:r>
            </a:p>
          </p:txBody>
        </p:sp>
        <p:pic>
          <p:nvPicPr>
            <p:cNvPr id="11" name="Picture 10">
              <a:extLst>
                <a:ext uri="{FF2B5EF4-FFF2-40B4-BE49-F238E27FC236}">
                  <a16:creationId xmlns:a16="http://schemas.microsoft.com/office/drawing/2014/main" id="{1D5F3526-5229-7946-B11C-027B56FAB8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4911" y="1041710"/>
              <a:ext cx="2130953" cy="2638996"/>
            </a:xfrm>
            <a:prstGeom prst="rect">
              <a:avLst/>
            </a:prstGeom>
          </p:spPr>
        </p:pic>
      </p:grpSp>
      <p:pic>
        <p:nvPicPr>
          <p:cNvPr id="12" name="Picture 11">
            <a:extLst>
              <a:ext uri="{FF2B5EF4-FFF2-40B4-BE49-F238E27FC236}">
                <a16:creationId xmlns:a16="http://schemas.microsoft.com/office/drawing/2014/main" id="{48F323A1-F46D-4645-9794-4FBDC8ECA3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7535" y="3680706"/>
            <a:ext cx="5109989" cy="1548709"/>
          </a:xfrm>
          <a:prstGeom prst="rect">
            <a:avLst/>
          </a:prstGeom>
        </p:spPr>
      </p:pic>
      <p:grpSp>
        <p:nvGrpSpPr>
          <p:cNvPr id="17" name="Group 16">
            <a:extLst>
              <a:ext uri="{FF2B5EF4-FFF2-40B4-BE49-F238E27FC236}">
                <a16:creationId xmlns:a16="http://schemas.microsoft.com/office/drawing/2014/main" id="{510929F6-377B-3946-B240-50CC80F1CF21}"/>
              </a:ext>
            </a:extLst>
          </p:cNvPr>
          <p:cNvGrpSpPr/>
          <p:nvPr/>
        </p:nvGrpSpPr>
        <p:grpSpPr>
          <a:xfrm>
            <a:off x="89448" y="178889"/>
            <a:ext cx="8873450" cy="3830907"/>
            <a:chOff x="89448" y="178889"/>
            <a:chExt cx="8873450" cy="3830907"/>
          </a:xfrm>
        </p:grpSpPr>
        <p:pic>
          <p:nvPicPr>
            <p:cNvPr id="9" name="Picture 8">
              <a:extLst>
                <a:ext uri="{FF2B5EF4-FFF2-40B4-BE49-F238E27FC236}">
                  <a16:creationId xmlns:a16="http://schemas.microsoft.com/office/drawing/2014/main" id="{9358F53D-BEC4-F843-B71C-59EB045096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95098" y="191246"/>
              <a:ext cx="3967800" cy="642039"/>
            </a:xfrm>
            <a:prstGeom prst="rect">
              <a:avLst/>
            </a:prstGeom>
          </p:spPr>
        </p:pic>
        <p:pic>
          <p:nvPicPr>
            <p:cNvPr id="14" name="Picture 13">
              <a:extLst>
                <a:ext uri="{FF2B5EF4-FFF2-40B4-BE49-F238E27FC236}">
                  <a16:creationId xmlns:a16="http://schemas.microsoft.com/office/drawing/2014/main" id="{7CB40CF5-F861-FF41-92B3-C701F723A3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48" y="178889"/>
              <a:ext cx="4886180" cy="3830907"/>
            </a:xfrm>
            <a:prstGeom prst="rect">
              <a:avLst/>
            </a:prstGeom>
          </p:spPr>
        </p:pic>
      </p:grpSp>
      <p:grpSp>
        <p:nvGrpSpPr>
          <p:cNvPr id="20" name="Group 19">
            <a:extLst>
              <a:ext uri="{FF2B5EF4-FFF2-40B4-BE49-F238E27FC236}">
                <a16:creationId xmlns:a16="http://schemas.microsoft.com/office/drawing/2014/main" id="{6C2A8A6E-C911-9841-AD8B-C133E1F0D291}"/>
              </a:ext>
            </a:extLst>
          </p:cNvPr>
          <p:cNvGrpSpPr/>
          <p:nvPr/>
        </p:nvGrpSpPr>
        <p:grpSpPr>
          <a:xfrm>
            <a:off x="7506925" y="1047154"/>
            <a:ext cx="4685075" cy="2456350"/>
            <a:chOff x="7506925" y="1040742"/>
            <a:chExt cx="4685075" cy="2456350"/>
          </a:xfrm>
        </p:grpSpPr>
        <p:pic>
          <p:nvPicPr>
            <p:cNvPr id="5" name="Afbeelding 1" descr="http://media.nu.nl/m/m1cz3eta7l4h.jpg">
              <a:extLst>
                <a:ext uri="{FF2B5EF4-FFF2-40B4-BE49-F238E27FC236}">
                  <a16:creationId xmlns:a16="http://schemas.microsoft.com/office/drawing/2014/main" id="{55519D0B-91D0-2349-80E5-8F9039FAC75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06925" y="1040742"/>
              <a:ext cx="2608270" cy="19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Users\Pronk008\AppData\Local\Microsoft\Windows\Temporary Internet Files\Content.Outlook\GFVYJXO8\photo 4.JPG">
              <a:extLst>
                <a:ext uri="{FF2B5EF4-FFF2-40B4-BE49-F238E27FC236}">
                  <a16:creationId xmlns:a16="http://schemas.microsoft.com/office/drawing/2014/main" id="{229CEC0D-5CC2-6849-8E2E-60B28658E20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10119" y="1628808"/>
              <a:ext cx="2281881" cy="186828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0407C387-97DB-A942-86BD-0AE7728C0C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0788" y="4140233"/>
            <a:ext cx="3852357" cy="2600341"/>
          </a:xfrm>
          <a:prstGeom prst="rect">
            <a:avLst/>
          </a:prstGeom>
        </p:spPr>
      </p:pic>
    </p:spTree>
    <p:extLst>
      <p:ext uri="{BB962C8B-B14F-4D97-AF65-F5344CB8AC3E}">
        <p14:creationId xmlns:p14="http://schemas.microsoft.com/office/powerpoint/2010/main" val="34495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1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1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1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
                                        <p:tgtEl>
                                          <p:spTgt spid="8"/>
                                        </p:tgtEl>
                                        <p:attrNameLst>
                                          <p:attrName>ppt_y</p:attrName>
                                        </p:attrNameLst>
                                      </p:cBhvr>
                                      <p:tavLst>
                                        <p:tav tm="0">
                                          <p:val>
                                            <p:strVal val="#ppt_y+#ppt_h*1.125000"/>
                                          </p:val>
                                        </p:tav>
                                        <p:tav tm="100000">
                                          <p:val>
                                            <p:strVal val="#ppt_y"/>
                                          </p:val>
                                        </p:tav>
                                      </p:tavLst>
                                    </p:anim>
                                    <p:animEffect transition="in" filter="wipe(up)">
                                      <p:cBhvr>
                                        <p:cTn id="28" dur="10"/>
                                        <p:tgtEl>
                                          <p:spTgt spid="8"/>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
                                        <p:tgtEl>
                                          <p:spTgt spid="12"/>
                                        </p:tgtEl>
                                        <p:attrNameLst>
                                          <p:attrName>ppt_y</p:attrName>
                                        </p:attrNameLst>
                                      </p:cBhvr>
                                      <p:tavLst>
                                        <p:tav tm="0">
                                          <p:val>
                                            <p:strVal val="#ppt_y+#ppt_h*1.125000"/>
                                          </p:val>
                                        </p:tav>
                                        <p:tav tm="100000">
                                          <p:val>
                                            <p:strVal val="#ppt_y"/>
                                          </p:val>
                                        </p:tav>
                                      </p:tavLst>
                                    </p:anim>
                                    <p:animEffect transition="in" filter="wipe(up)">
                                      <p:cBhvr>
                                        <p:cTn id="32"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62D5D47D-1259-5E4E-A632-F4316AC29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42" name="TextBox 41">
            <a:extLst>
              <a:ext uri="{FF2B5EF4-FFF2-40B4-BE49-F238E27FC236}">
                <a16:creationId xmlns:a16="http://schemas.microsoft.com/office/drawing/2014/main" id="{70E175C6-0FBC-2C43-A336-98F925166892}"/>
              </a:ext>
            </a:extLst>
          </p:cNvPr>
          <p:cNvSpPr txBox="1"/>
          <p:nvPr/>
        </p:nvSpPr>
        <p:spPr>
          <a:xfrm>
            <a:off x="-1847873" y="378021"/>
            <a:ext cx="11302313" cy="830781"/>
          </a:xfrm>
          <a:prstGeom prst="rect">
            <a:avLst/>
          </a:prstGeom>
          <a:noFill/>
        </p:spPr>
        <p:txBody>
          <a:bodyPr wrap="square" rtlCol="0">
            <a:spAutoFit/>
          </a:bodyPr>
          <a:lstStyle/>
          <a:p>
            <a:pPr algn="ctr"/>
            <a:r>
              <a:rPr lang="nl-NL" sz="4799" b="1" dirty="0">
                <a:solidFill>
                  <a:schemeClr val="accent2">
                    <a:lumMod val="50000"/>
                  </a:schemeClr>
                </a:solidFill>
              </a:rPr>
              <a:t>Storage options - summary</a:t>
            </a:r>
          </a:p>
        </p:txBody>
      </p:sp>
      <p:pic>
        <p:nvPicPr>
          <p:cNvPr id="2" name="Picture 1">
            <a:hlinkClick r:id="rId4"/>
            <a:extLst>
              <a:ext uri="{FF2B5EF4-FFF2-40B4-BE49-F238E27FC236}">
                <a16:creationId xmlns:a16="http://schemas.microsoft.com/office/drawing/2014/main" id="{0D65D31C-68B9-4013-BE70-6175418D6883}"/>
              </a:ext>
            </a:extLst>
          </p:cNvPr>
          <p:cNvPicPr>
            <a:picLocks noChangeAspect="1"/>
          </p:cNvPicPr>
          <p:nvPr/>
        </p:nvPicPr>
        <p:blipFill rotWithShape="1">
          <a:blip r:embed="rId5"/>
          <a:srcRect l="-1550" t="835" r="-1"/>
          <a:stretch/>
        </p:blipFill>
        <p:spPr>
          <a:xfrm>
            <a:off x="-102740" y="1563624"/>
            <a:ext cx="6728432" cy="5294376"/>
          </a:xfrm>
          <a:prstGeom prst="rect">
            <a:avLst/>
          </a:prstGeom>
        </p:spPr>
      </p:pic>
      <p:sp>
        <p:nvSpPr>
          <p:cNvPr id="4" name="Rectangle 3">
            <a:extLst>
              <a:ext uri="{FF2B5EF4-FFF2-40B4-BE49-F238E27FC236}">
                <a16:creationId xmlns:a16="http://schemas.microsoft.com/office/drawing/2014/main" id="{671923E4-4FB2-44BE-A854-03A94C5F32B7}"/>
              </a:ext>
            </a:extLst>
          </p:cNvPr>
          <p:cNvSpPr/>
          <p:nvPr/>
        </p:nvSpPr>
        <p:spPr>
          <a:xfrm>
            <a:off x="6598340" y="1586823"/>
            <a:ext cx="5444509" cy="5355312"/>
          </a:xfrm>
          <a:prstGeom prst="rect">
            <a:avLst/>
          </a:prstGeom>
        </p:spPr>
        <p:txBody>
          <a:bodyPr wrap="square">
            <a:spAutoFit/>
          </a:bodyPr>
          <a:lstStyle/>
          <a:p>
            <a:r>
              <a:rPr lang="en-US" b="1" dirty="0"/>
              <a:t>Storage need:</a:t>
            </a:r>
            <a:endParaRPr lang="en-US" dirty="0"/>
          </a:p>
          <a:p>
            <a:r>
              <a:rPr lang="en-US" dirty="0"/>
              <a:t>You want to:</a:t>
            </a:r>
          </a:p>
          <a:p>
            <a:r>
              <a:rPr lang="en-US" dirty="0"/>
              <a:t>store your data during the lifetime of your Utrecht University (Solis) ID account;</a:t>
            </a:r>
          </a:p>
          <a:p>
            <a:r>
              <a:rPr lang="en-US" dirty="0"/>
              <a:t>share the data with</a:t>
            </a:r>
          </a:p>
          <a:p>
            <a:r>
              <a:rPr lang="en-US" b="1" dirty="0"/>
              <a:t>…</a:t>
            </a:r>
          </a:p>
          <a:p>
            <a:r>
              <a:rPr lang="en-US" b="1" dirty="0"/>
              <a:t>Storage Solution:</a:t>
            </a:r>
            <a:br>
              <a:rPr lang="en-US" dirty="0"/>
            </a:br>
            <a:r>
              <a:rPr lang="en-US" dirty="0"/>
              <a:t>Microsoft "OneDrive for Business" … freely available for every UU </a:t>
            </a:r>
            <a:r>
              <a:rPr lang="en-US" dirty="0">
                <a:hlinkClick r:id="rId6"/>
              </a:rPr>
              <a:t>employee</a:t>
            </a:r>
            <a:r>
              <a:rPr lang="en-US" dirty="0"/>
              <a:t> and student via </a:t>
            </a:r>
            <a:r>
              <a:rPr lang="en-US" dirty="0">
                <a:hlinkClick r:id="rId7"/>
              </a:rPr>
              <a:t>this link</a:t>
            </a:r>
            <a:r>
              <a:rPr lang="en-US" dirty="0"/>
              <a:t>. It integrates seamlessly with other Microsoft Office 365 products. </a:t>
            </a:r>
          </a:p>
          <a:p>
            <a:r>
              <a:rPr lang="en-US" b="1" dirty="0"/>
              <a:t>Back-ups:</a:t>
            </a:r>
            <a:br>
              <a:rPr lang="en-US" dirty="0"/>
            </a:br>
            <a:r>
              <a:rPr lang="en-US" dirty="0"/>
              <a:t>Yes, with back-up and file (version) recovery for 30 days.</a:t>
            </a:r>
          </a:p>
          <a:p>
            <a:r>
              <a:rPr lang="en-US" b="1" dirty="0"/>
              <a:t>Costs:</a:t>
            </a:r>
            <a:br>
              <a:rPr lang="en-US" dirty="0"/>
            </a:br>
            <a:r>
              <a:rPr lang="en-US" dirty="0"/>
              <a:t>No costs for Utrecht University staff and Students.</a:t>
            </a:r>
          </a:p>
          <a:p>
            <a:r>
              <a:rPr lang="en-US" b="1" dirty="0"/>
              <a:t>How to get access:</a:t>
            </a:r>
            <a:br>
              <a:rPr lang="en-US" dirty="0"/>
            </a:br>
            <a:r>
              <a:rPr lang="en-US" dirty="0"/>
              <a:t>As an employee (and student) of Utrecht University, you have direct access to … via </a:t>
            </a:r>
            <a:r>
              <a:rPr lang="en-US" dirty="0">
                <a:hlinkClick r:id="rId7"/>
              </a:rPr>
              <a:t>this link</a:t>
            </a:r>
            <a:r>
              <a:rPr lang="en-US" dirty="0"/>
              <a:t>. Login with your UU email address and password.</a:t>
            </a:r>
          </a:p>
        </p:txBody>
      </p:sp>
      <p:pic>
        <p:nvPicPr>
          <p:cNvPr id="1026" name="Picture 2" descr="Image result for onedrive">
            <a:hlinkClick r:id="rId6"/>
            <a:extLst>
              <a:ext uri="{FF2B5EF4-FFF2-40B4-BE49-F238E27FC236}">
                <a16:creationId xmlns:a16="http://schemas.microsoft.com/office/drawing/2014/main" id="{4DFD8407-CDE3-4BBF-A3D1-A050D916A9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3243" y="1232001"/>
            <a:ext cx="2749606" cy="866126"/>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44163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284800-EB20-B74E-AC06-69511BB814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8" name="Diagram 7">
            <a:extLst>
              <a:ext uri="{FF2B5EF4-FFF2-40B4-BE49-F238E27FC236}">
                <a16:creationId xmlns:a16="http://schemas.microsoft.com/office/drawing/2014/main" id="{7B5EE969-BF31-459C-A55D-C53E4A17E457}"/>
              </a:ext>
            </a:extLst>
          </p:cNvPr>
          <p:cNvGraphicFramePr/>
          <p:nvPr>
            <p:extLst>
              <p:ext uri="{D42A27DB-BD31-4B8C-83A1-F6EECF244321}">
                <p14:modId xmlns:p14="http://schemas.microsoft.com/office/powerpoint/2010/main" val="1192395817"/>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el 1">
            <a:extLst>
              <a:ext uri="{FF2B5EF4-FFF2-40B4-BE49-F238E27FC236}">
                <a16:creationId xmlns:a16="http://schemas.microsoft.com/office/drawing/2014/main" id="{FF70FCCA-A8E5-4643-A0D5-6AF5A85892F8}"/>
              </a:ext>
            </a:extLst>
          </p:cNvPr>
          <p:cNvSpPr txBox="1">
            <a:spLocks/>
          </p:cNvSpPr>
          <p:nvPr/>
        </p:nvSpPr>
        <p:spPr>
          <a:xfrm>
            <a:off x="666379" y="954667"/>
            <a:ext cx="742674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Privacy and Security</a:t>
            </a:r>
            <a:endParaRPr lang="nl-NL" b="1" dirty="0">
              <a:solidFill>
                <a:schemeClr val="accent2">
                  <a:lumMod val="50000"/>
                </a:schemeClr>
              </a:solidFill>
            </a:endParaRPr>
          </a:p>
        </p:txBody>
      </p:sp>
    </p:spTree>
    <p:extLst>
      <p:ext uri="{BB962C8B-B14F-4D97-AF65-F5344CB8AC3E}">
        <p14:creationId xmlns:p14="http://schemas.microsoft.com/office/powerpoint/2010/main" val="218529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6F5841-5ACD-41F0-A9B0-F4D148D4061E}"/>
              </a:ext>
            </a:extLst>
          </p:cNvPr>
          <p:cNvSpPr/>
          <p:nvPr/>
        </p:nvSpPr>
        <p:spPr>
          <a:xfrm>
            <a:off x="7367922" y="4754881"/>
            <a:ext cx="4718784" cy="1754326"/>
          </a:xfrm>
          <a:prstGeom prst="rect">
            <a:avLst/>
          </a:prstGeom>
        </p:spPr>
        <p:txBody>
          <a:bodyPr wrap="square">
            <a:spAutoFit/>
          </a:bodyPr>
          <a:lstStyle/>
          <a:p>
            <a:r>
              <a:rPr lang="en-US" dirty="0" err="1"/>
              <a:t>Hesselink</a:t>
            </a:r>
            <a:r>
              <a:rPr lang="en-US" dirty="0"/>
              <a:t>, E. S. (2019). </a:t>
            </a:r>
            <a:r>
              <a:rPr lang="en-US" i="1" dirty="0"/>
              <a:t>On Coercion and Persuasion: How militia group </a:t>
            </a:r>
            <a:r>
              <a:rPr lang="en-US" i="1" dirty="0" err="1"/>
              <a:t>Hashd</a:t>
            </a:r>
            <a:r>
              <a:rPr lang="en-US" i="1" dirty="0"/>
              <a:t> al-</a:t>
            </a:r>
            <a:r>
              <a:rPr lang="en-US" i="1" dirty="0" err="1"/>
              <a:t>Shaabi</a:t>
            </a:r>
            <a:r>
              <a:rPr lang="en-US" i="1" dirty="0"/>
              <a:t> made strategic use of legitimacy sources in establishing civilian compliance in </a:t>
            </a:r>
            <a:r>
              <a:rPr lang="en-US" i="1" dirty="0" err="1"/>
              <a:t>Ninewa</a:t>
            </a:r>
            <a:r>
              <a:rPr lang="en-US" i="1" dirty="0"/>
              <a:t> governorate, Iraq, in 2017 and 2018</a:t>
            </a:r>
            <a:r>
              <a:rPr lang="en-US" dirty="0"/>
              <a:t> (Master's thesis).</a:t>
            </a:r>
            <a:endParaRPr lang="en-GB" dirty="0"/>
          </a:p>
        </p:txBody>
      </p:sp>
      <p:sp>
        <p:nvSpPr>
          <p:cNvPr id="5" name="Rectangle 4">
            <a:extLst>
              <a:ext uri="{FF2B5EF4-FFF2-40B4-BE49-F238E27FC236}">
                <a16:creationId xmlns:a16="http://schemas.microsoft.com/office/drawing/2014/main" id="{D2EFB999-274D-40EA-9C6C-839567747774}"/>
              </a:ext>
            </a:extLst>
          </p:cNvPr>
          <p:cNvSpPr/>
          <p:nvPr/>
        </p:nvSpPr>
        <p:spPr>
          <a:xfrm>
            <a:off x="7367922" y="6488668"/>
            <a:ext cx="4824078" cy="369332"/>
          </a:xfrm>
          <a:prstGeom prst="rect">
            <a:avLst/>
          </a:prstGeom>
        </p:spPr>
        <p:txBody>
          <a:bodyPr wrap="none">
            <a:spAutoFit/>
          </a:bodyPr>
          <a:lstStyle/>
          <a:p>
            <a:r>
              <a:rPr lang="en-GB" dirty="0">
                <a:hlinkClick r:id="rId2"/>
              </a:rPr>
              <a:t>https://dspace.library.uu.nl/handle/1874/384142</a:t>
            </a:r>
            <a:endParaRPr lang="en-GB" dirty="0"/>
          </a:p>
        </p:txBody>
      </p:sp>
      <p:sp>
        <p:nvSpPr>
          <p:cNvPr id="6" name="Rectangle 5">
            <a:extLst>
              <a:ext uri="{FF2B5EF4-FFF2-40B4-BE49-F238E27FC236}">
                <a16:creationId xmlns:a16="http://schemas.microsoft.com/office/drawing/2014/main" id="{B6FC6E6D-52C2-472C-AB99-66A34E403BBA}"/>
              </a:ext>
            </a:extLst>
          </p:cNvPr>
          <p:cNvSpPr/>
          <p:nvPr/>
        </p:nvSpPr>
        <p:spPr>
          <a:xfrm>
            <a:off x="105294" y="0"/>
            <a:ext cx="11873346" cy="2708434"/>
          </a:xfrm>
          <a:prstGeom prst="rect">
            <a:avLst/>
          </a:prstGeom>
        </p:spPr>
        <p:txBody>
          <a:bodyPr wrap="square">
            <a:spAutoFit/>
          </a:bodyPr>
          <a:lstStyle/>
          <a:p>
            <a:r>
              <a:rPr lang="en-GB" sz="2800" b="0" i="0" u="none" strike="noStrike" baseline="0" dirty="0">
                <a:solidFill>
                  <a:srgbClr val="000000"/>
                </a:solidFill>
                <a:latin typeface="Calibri" panose="020F0502020204030204" pitchFamily="34" charset="0"/>
              </a:rPr>
              <a:t>Abstract</a:t>
            </a:r>
            <a:r>
              <a:rPr lang="en-GB" sz="4000" b="0" i="0" u="none" strike="noStrike" baseline="0" dirty="0">
                <a:solidFill>
                  <a:srgbClr val="000000"/>
                </a:solidFill>
                <a:latin typeface="Calibri" panose="020F0502020204030204" pitchFamily="34" charset="0"/>
              </a:rPr>
              <a:t> </a:t>
            </a:r>
          </a:p>
          <a:p>
            <a:r>
              <a:rPr lang="en-US" dirty="0">
                <a:solidFill>
                  <a:srgbClr val="000000"/>
                </a:solidFill>
                <a:latin typeface="Calibri" panose="020F0502020204030204" pitchFamily="34" charset="0"/>
              </a:rPr>
              <a:t>This thesis is focused on the strategic use of legitimacy sources in establishing civilian compliance by an armed group. It zooms </a:t>
            </a:r>
          </a:p>
          <a:p>
            <a:r>
              <a:rPr lang="en-US" dirty="0">
                <a:solidFill>
                  <a:srgbClr val="000000"/>
                </a:solidFill>
                <a:latin typeface="Calibri" panose="020F0502020204030204" pitchFamily="34" charset="0"/>
              </a:rPr>
              <a:t>…</a:t>
            </a:r>
          </a:p>
          <a:p>
            <a:r>
              <a:rPr lang="en-US" dirty="0">
                <a:solidFill>
                  <a:srgbClr val="000000"/>
                </a:solidFill>
                <a:latin typeface="Calibri" panose="020F0502020204030204" pitchFamily="34" charset="0"/>
              </a:rPr>
              <a:t>compliance and governance by armed actors. Its focus on local developments provide a useful approach to avoiding reductionism and advocates for further research into these complex actors, contexts and issues. </a:t>
            </a:r>
          </a:p>
          <a:p>
            <a:endParaRPr lang="en-US" dirty="0">
              <a:solidFill>
                <a:srgbClr val="000000"/>
              </a:solidFill>
              <a:latin typeface="Calibri" panose="020F0502020204030204" pitchFamily="34" charset="0"/>
            </a:endParaRPr>
          </a:p>
          <a:p>
            <a:r>
              <a:rPr lang="en-US" i="1" dirty="0">
                <a:solidFill>
                  <a:srgbClr val="000000"/>
                </a:solidFill>
                <a:highlight>
                  <a:srgbClr val="FFFF00"/>
                </a:highlight>
                <a:latin typeface="Calibri" panose="020F0502020204030204" pitchFamily="34" charset="0"/>
              </a:rPr>
              <a:t>Key words: legitimacy, civilian compliance, governance, armed actor, militia, legitimacy sources </a:t>
            </a:r>
            <a:endParaRPr lang="en-GB" dirty="0">
              <a:highlight>
                <a:srgbClr val="FFFF00"/>
              </a:highlight>
            </a:endParaRPr>
          </a:p>
        </p:txBody>
      </p:sp>
      <p:sp>
        <p:nvSpPr>
          <p:cNvPr id="7" name="Rectangle 6">
            <a:extLst>
              <a:ext uri="{FF2B5EF4-FFF2-40B4-BE49-F238E27FC236}">
                <a16:creationId xmlns:a16="http://schemas.microsoft.com/office/drawing/2014/main" id="{2184BD3F-FC3B-4E96-9AA2-31799D007C2B}"/>
              </a:ext>
            </a:extLst>
          </p:cNvPr>
          <p:cNvSpPr/>
          <p:nvPr/>
        </p:nvSpPr>
        <p:spPr>
          <a:xfrm>
            <a:off x="105294" y="3323069"/>
            <a:ext cx="6918962" cy="3046988"/>
          </a:xfrm>
          <a:prstGeom prst="rect">
            <a:avLst/>
          </a:prstGeom>
        </p:spPr>
        <p:txBody>
          <a:bodyPr wrap="square">
            <a:spAutoFit/>
          </a:bodyPr>
          <a:lstStyle/>
          <a:p>
            <a:r>
              <a:rPr lang="en-GB" sz="1600" i="1" dirty="0">
                <a:solidFill>
                  <a:srgbClr val="000000"/>
                </a:solidFill>
                <a:latin typeface="Calibri" panose="020F0502020204030204" pitchFamily="34" charset="0"/>
              </a:rPr>
              <a:t>2.3.4 Sampling </a:t>
            </a:r>
            <a:endParaRPr lang="en-GB" sz="1600" dirty="0">
              <a:solidFill>
                <a:srgbClr val="000000"/>
              </a:solidFill>
              <a:latin typeface="Calibri" panose="020F0502020204030204" pitchFamily="34" charset="0"/>
            </a:endParaRPr>
          </a:p>
          <a:p>
            <a:r>
              <a:rPr lang="en-US" sz="1600" dirty="0">
                <a:solidFill>
                  <a:srgbClr val="000000"/>
                </a:solidFill>
                <a:latin typeface="Calibri" panose="020F0502020204030204" pitchFamily="34" charset="0"/>
              </a:rPr>
              <a:t>The sampling methods used in this study are purposive sampling and snowball sampling. </a:t>
            </a:r>
          </a:p>
          <a:p>
            <a:r>
              <a:rPr lang="en-US" sz="1600" dirty="0">
                <a:solidFill>
                  <a:srgbClr val="000000"/>
                </a:solidFill>
                <a:latin typeface="Calibri" panose="020F0502020204030204" pitchFamily="34" charset="0"/>
              </a:rPr>
              <a:t>… access and set up meetings with the local and national government representatives and the civil society expert. They also organized and facilitated the two focus group discussions. Through my work at MERI, I got in touch with several NGO experts</a:t>
            </a:r>
            <a:r>
              <a:rPr lang="en-US" sz="1600" dirty="0">
                <a:solidFill>
                  <a:srgbClr val="000000"/>
                </a:solidFill>
                <a:highlight>
                  <a:srgbClr val="FFFF00"/>
                </a:highlight>
                <a:latin typeface="Calibri" panose="020F0502020204030204" pitchFamily="34" charset="0"/>
              </a:rPr>
              <a:t>. I then used snowball sampling </a:t>
            </a:r>
            <a:r>
              <a:rPr lang="en-US" sz="1600" dirty="0">
                <a:solidFill>
                  <a:srgbClr val="000000"/>
                </a:solidFill>
                <a:latin typeface="Calibri" panose="020F0502020204030204" pitchFamily="34" charset="0"/>
              </a:rPr>
              <a:t>to reach out to other potential interviewees. Snowball sampling involves asking previous interviewees to introduce the researcher to potential new interviewees. It works along (personal or professional) networks and is especially applicable to populations who are difficult to reach (Lune &amp; Berg, 2017:39). Through snowball sampling, I was introduced to the youth activists …</a:t>
            </a:r>
            <a:endParaRPr lang="en-GB" sz="1600" dirty="0"/>
          </a:p>
        </p:txBody>
      </p:sp>
    </p:spTree>
    <p:extLst>
      <p:ext uri="{BB962C8B-B14F-4D97-AF65-F5344CB8AC3E}">
        <p14:creationId xmlns:p14="http://schemas.microsoft.com/office/powerpoint/2010/main" val="682969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A068A5-CCAD-E347-B017-9DB56E71BB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Rectangle 1">
            <a:extLst>
              <a:ext uri="{FF2B5EF4-FFF2-40B4-BE49-F238E27FC236}">
                <a16:creationId xmlns:a16="http://schemas.microsoft.com/office/drawing/2014/main" id="{D6F9550C-A235-F64E-8F86-8F17B44D34B0}"/>
              </a:ext>
            </a:extLst>
          </p:cNvPr>
          <p:cNvSpPr/>
          <p:nvPr/>
        </p:nvSpPr>
        <p:spPr>
          <a:xfrm>
            <a:off x="387341" y="443367"/>
            <a:ext cx="8830924" cy="861518"/>
          </a:xfrm>
          <a:prstGeom prst="rect">
            <a:avLst/>
          </a:prstGeom>
        </p:spPr>
        <p:txBody>
          <a:bodyPr wrap="square">
            <a:spAutoFit/>
          </a:bodyPr>
          <a:lstStyle/>
          <a:p>
            <a:r>
              <a:rPr lang="en-US" sz="3199" b="1" dirty="0">
                <a:solidFill>
                  <a:schemeClr val="accent2">
                    <a:lumMod val="50000"/>
                  </a:schemeClr>
                </a:solidFill>
              </a:rPr>
              <a:t>Why is data security important?</a:t>
            </a:r>
            <a:endParaRPr lang="en-US" sz="1799" dirty="0"/>
          </a:p>
          <a:p>
            <a:endParaRPr lang="en-US" sz="1799" dirty="0"/>
          </a:p>
        </p:txBody>
      </p:sp>
      <p:sp>
        <p:nvSpPr>
          <p:cNvPr id="3" name="Rectangle 2">
            <a:extLst>
              <a:ext uri="{FF2B5EF4-FFF2-40B4-BE49-F238E27FC236}">
                <a16:creationId xmlns:a16="http://schemas.microsoft.com/office/drawing/2014/main" id="{5AD73DFC-10DC-5A40-8EF9-BBBC7FC30B51}"/>
              </a:ext>
            </a:extLst>
          </p:cNvPr>
          <p:cNvSpPr/>
          <p:nvPr/>
        </p:nvSpPr>
        <p:spPr>
          <a:xfrm>
            <a:off x="387341" y="1857641"/>
            <a:ext cx="11277600" cy="3000821"/>
          </a:xfrm>
          <a:prstGeom prst="rect">
            <a:avLst/>
          </a:prstGeom>
        </p:spPr>
        <p:txBody>
          <a:bodyPr wrap="square">
            <a:spAutoFit/>
          </a:bodyPr>
          <a:lstStyle/>
          <a:p>
            <a:r>
              <a:rPr lang="en-US" sz="2600" b="1" dirty="0">
                <a:solidFill>
                  <a:schemeClr val="accent2">
                    <a:lumMod val="50000"/>
                  </a:schemeClr>
                </a:solidFill>
                <a:latin typeface="Open Sans"/>
              </a:rPr>
              <a:t>Data security allows us to</a:t>
            </a:r>
          </a:p>
          <a:p>
            <a:endParaRPr lang="en-US" sz="2600" b="1" dirty="0">
              <a:solidFill>
                <a:schemeClr val="accent2">
                  <a:lumMod val="50000"/>
                </a:schemeClr>
              </a:solidFill>
              <a:latin typeface="Open Sans"/>
            </a:endParaRPr>
          </a:p>
          <a:p>
            <a:pPr lvl="4"/>
            <a:endParaRPr lang="en-US" sz="1200" dirty="0">
              <a:solidFill>
                <a:srgbClr val="373A3C"/>
              </a:solidFill>
              <a:latin typeface="Open Sans"/>
            </a:endParaRPr>
          </a:p>
          <a:p>
            <a:pPr marL="2114550" lvl="4" indent="-285750">
              <a:buFont typeface="Wingdings" pitchFamily="2" charset="2"/>
              <a:buChar char="ü"/>
            </a:pPr>
            <a:r>
              <a:rPr lang="en-US" sz="2500" dirty="0">
                <a:solidFill>
                  <a:srgbClr val="373A3C"/>
                </a:solidFill>
                <a:latin typeface="Open Sans"/>
              </a:rPr>
              <a:t>Protect intellectual property rights</a:t>
            </a:r>
          </a:p>
          <a:p>
            <a:pPr lvl="4"/>
            <a:endParaRPr lang="en-US" sz="2500" dirty="0">
              <a:solidFill>
                <a:srgbClr val="373A3C"/>
              </a:solidFill>
              <a:latin typeface="Open Sans"/>
            </a:endParaRPr>
          </a:p>
          <a:p>
            <a:pPr marL="2114550" lvl="4" indent="-285750">
              <a:buFont typeface="Wingdings" pitchFamily="2" charset="2"/>
              <a:buChar char="ü"/>
            </a:pPr>
            <a:r>
              <a:rPr lang="en-US" sz="2500" dirty="0">
                <a:solidFill>
                  <a:srgbClr val="373A3C"/>
                </a:solidFill>
                <a:latin typeface="Open Sans"/>
              </a:rPr>
              <a:t>Protect commercial interests</a:t>
            </a:r>
          </a:p>
          <a:p>
            <a:pPr lvl="4"/>
            <a:endParaRPr lang="en-US" sz="2500" dirty="0">
              <a:solidFill>
                <a:srgbClr val="373A3C"/>
              </a:solidFill>
              <a:latin typeface="Open Sans"/>
            </a:endParaRPr>
          </a:p>
          <a:p>
            <a:pPr marL="2114550" lvl="4" indent="-285750">
              <a:buFont typeface="Wingdings" pitchFamily="2" charset="2"/>
              <a:buChar char="ü"/>
            </a:pPr>
            <a:r>
              <a:rPr lang="en-US" sz="2500" dirty="0">
                <a:solidFill>
                  <a:srgbClr val="373A3C"/>
                </a:solidFill>
                <a:latin typeface="Open Sans"/>
              </a:rPr>
              <a:t>Or to keep personal or sensitive information safe</a:t>
            </a:r>
          </a:p>
        </p:txBody>
      </p:sp>
    </p:spTree>
    <p:extLst>
      <p:ext uri="{BB962C8B-B14F-4D97-AF65-F5344CB8AC3E}">
        <p14:creationId xmlns:p14="http://schemas.microsoft.com/office/powerpoint/2010/main" val="2374698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764A86-4E76-D841-B812-0D7B8C469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32" name="Titel 1">
            <a:extLst>
              <a:ext uri="{FF2B5EF4-FFF2-40B4-BE49-F238E27FC236}">
                <a16:creationId xmlns:a16="http://schemas.microsoft.com/office/drawing/2014/main" id="{1258329A-CD52-FD4F-8268-ED9D82C55B3F}"/>
              </a:ext>
            </a:extLst>
          </p:cNvPr>
          <p:cNvSpPr txBox="1">
            <a:spLocks/>
          </p:cNvSpPr>
          <p:nvPr/>
        </p:nvSpPr>
        <p:spPr>
          <a:xfrm>
            <a:off x="611400" y="393019"/>
            <a:ext cx="725476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GDPR</a:t>
            </a:r>
            <a:endParaRPr lang="en-US" sz="2400" b="1" dirty="0">
              <a:solidFill>
                <a:schemeClr val="accent2">
                  <a:lumMod val="50000"/>
                </a:schemeClr>
              </a:solidFill>
            </a:endParaRPr>
          </a:p>
        </p:txBody>
      </p:sp>
      <p:sp>
        <p:nvSpPr>
          <p:cNvPr id="6" name="Titel 1">
            <a:extLst>
              <a:ext uri="{FF2B5EF4-FFF2-40B4-BE49-F238E27FC236}">
                <a16:creationId xmlns:a16="http://schemas.microsoft.com/office/drawing/2014/main" id="{2304D410-6BE9-FA4F-9E08-0F58784E2FFA}"/>
              </a:ext>
            </a:extLst>
          </p:cNvPr>
          <p:cNvSpPr txBox="1">
            <a:spLocks/>
          </p:cNvSpPr>
          <p:nvPr/>
        </p:nvSpPr>
        <p:spPr>
          <a:xfrm>
            <a:off x="1524000" y="2661926"/>
            <a:ext cx="9144000" cy="23876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General Data </a:t>
            </a:r>
            <a:r>
              <a:rPr lang="nl-NL" dirty="0" err="1"/>
              <a:t>Protection</a:t>
            </a:r>
            <a:r>
              <a:rPr lang="nl-NL" dirty="0"/>
              <a:t> </a:t>
            </a:r>
            <a:r>
              <a:rPr lang="nl-NL" dirty="0" err="1"/>
              <a:t>Regulation</a:t>
            </a:r>
            <a:endParaRPr lang="nl-NL" dirty="0"/>
          </a:p>
          <a:p>
            <a:endParaRPr lang="nl-NL" dirty="0"/>
          </a:p>
          <a:p>
            <a:r>
              <a:rPr lang="en-US" dirty="0"/>
              <a:t>De </a:t>
            </a:r>
            <a:r>
              <a:rPr lang="en-US" dirty="0" err="1"/>
              <a:t>Algemene</a:t>
            </a:r>
            <a:r>
              <a:rPr lang="en-US" dirty="0"/>
              <a:t> </a:t>
            </a:r>
            <a:r>
              <a:rPr lang="en-US" dirty="0" err="1"/>
              <a:t>verordening</a:t>
            </a:r>
            <a:r>
              <a:rPr lang="en-US" dirty="0"/>
              <a:t> </a:t>
            </a:r>
            <a:r>
              <a:rPr lang="en-US" dirty="0" err="1"/>
              <a:t>gegevensbescherming</a:t>
            </a:r>
            <a:r>
              <a:rPr lang="en-US" dirty="0"/>
              <a:t> (AVG)</a:t>
            </a:r>
            <a:r>
              <a:rPr lang="nl-NL" dirty="0"/>
              <a:t> </a:t>
            </a:r>
          </a:p>
        </p:txBody>
      </p:sp>
      <p:pic>
        <p:nvPicPr>
          <p:cNvPr id="8" name="Picture 7">
            <a:extLst>
              <a:ext uri="{FF2B5EF4-FFF2-40B4-BE49-F238E27FC236}">
                <a16:creationId xmlns:a16="http://schemas.microsoft.com/office/drawing/2014/main" id="{7375C6FF-1E35-49F4-9CDC-BFC55B316F14}"/>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755212" y="1944710"/>
            <a:ext cx="1303983" cy="869322"/>
          </a:xfrm>
          <a:prstGeom prst="rect">
            <a:avLst/>
          </a:prstGeom>
        </p:spPr>
      </p:pic>
    </p:spTree>
    <p:extLst>
      <p:ext uri="{BB962C8B-B14F-4D97-AF65-F5344CB8AC3E}">
        <p14:creationId xmlns:p14="http://schemas.microsoft.com/office/powerpoint/2010/main" val="3979119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0044C3C-DEC4-5E45-8959-00540E1FAB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9" name="Rectangle 8">
            <a:extLst>
              <a:ext uri="{FF2B5EF4-FFF2-40B4-BE49-F238E27FC236}">
                <a16:creationId xmlns:a16="http://schemas.microsoft.com/office/drawing/2014/main" id="{9BB20E99-EA13-42FA-B65C-8DB0450B8B52}"/>
              </a:ext>
            </a:extLst>
          </p:cNvPr>
          <p:cNvSpPr/>
          <p:nvPr/>
        </p:nvSpPr>
        <p:spPr>
          <a:xfrm>
            <a:off x="5039734" y="3020055"/>
            <a:ext cx="2241629" cy="12051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a:extLst>
              <a:ext uri="{FF2B5EF4-FFF2-40B4-BE49-F238E27FC236}">
                <a16:creationId xmlns:a16="http://schemas.microsoft.com/office/drawing/2014/main" id="{2AE42239-0A88-4D4B-9743-387757BC2DC5}"/>
              </a:ext>
            </a:extLst>
          </p:cNvPr>
          <p:cNvSpPr/>
          <p:nvPr/>
        </p:nvSpPr>
        <p:spPr>
          <a:xfrm>
            <a:off x="1505788" y="4787091"/>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a:extLst>
              <a:ext uri="{FF2B5EF4-FFF2-40B4-BE49-F238E27FC236}">
                <a16:creationId xmlns:a16="http://schemas.microsoft.com/office/drawing/2014/main" id="{FC080285-3FAF-4B91-A561-5819A49757E5}"/>
              </a:ext>
            </a:extLst>
          </p:cNvPr>
          <p:cNvSpPr/>
          <p:nvPr/>
        </p:nvSpPr>
        <p:spPr>
          <a:xfrm>
            <a:off x="5060014" y="3030959"/>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41" name="Group 40">
            <a:extLst>
              <a:ext uri="{FF2B5EF4-FFF2-40B4-BE49-F238E27FC236}">
                <a16:creationId xmlns:a16="http://schemas.microsoft.com/office/drawing/2014/main" id="{B886A077-7FBD-46CA-BED6-387E8065B563}"/>
              </a:ext>
            </a:extLst>
          </p:cNvPr>
          <p:cNvGrpSpPr/>
          <p:nvPr/>
        </p:nvGrpSpPr>
        <p:grpSpPr>
          <a:xfrm>
            <a:off x="803507" y="1452840"/>
            <a:ext cx="10629998" cy="5325169"/>
            <a:chOff x="120762" y="766415"/>
            <a:chExt cx="10629998" cy="5325169"/>
          </a:xfrm>
        </p:grpSpPr>
        <p:graphicFrame>
          <p:nvGraphicFramePr>
            <p:cNvPr id="7" name="Diagram 6">
              <a:extLst>
                <a:ext uri="{FF2B5EF4-FFF2-40B4-BE49-F238E27FC236}">
                  <a16:creationId xmlns:a16="http://schemas.microsoft.com/office/drawing/2014/main" id="{CA766EF2-6D8C-42DB-9E8A-CDCD8E339A3D}"/>
                </a:ext>
              </a:extLst>
            </p:cNvPr>
            <p:cNvGraphicFramePr/>
            <p:nvPr>
              <p:extLst>
                <p:ext uri="{D42A27DB-BD31-4B8C-83A1-F6EECF244321}">
                  <p14:modId xmlns:p14="http://schemas.microsoft.com/office/powerpoint/2010/main" val="3816461442"/>
                </p:ext>
              </p:extLst>
            </p:nvPr>
          </p:nvGraphicFramePr>
          <p:xfrm>
            <a:off x="1283794" y="766415"/>
            <a:ext cx="9466966" cy="5325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F74E9F9-EC8C-48A0-B10D-C00D97F80078}"/>
                </a:ext>
              </a:extLst>
            </p:cNvPr>
            <p:cNvSpPr txBox="1"/>
            <p:nvPr/>
          </p:nvSpPr>
          <p:spPr>
            <a:xfrm>
              <a:off x="4599007" y="2489016"/>
              <a:ext cx="1782860" cy="923330"/>
            </a:xfrm>
            <a:prstGeom prst="rect">
              <a:avLst/>
            </a:prstGeom>
            <a:noFill/>
          </p:spPr>
          <p:txBody>
            <a:bodyPr wrap="none" rtlCol="0">
              <a:spAutoFit/>
            </a:bodyPr>
            <a:lstStyle/>
            <a:p>
              <a:r>
                <a:rPr lang="en-US" sz="5400" dirty="0"/>
                <a:t>GDPR</a:t>
              </a:r>
              <a:endParaRPr lang="nl-NL" sz="5400" dirty="0"/>
            </a:p>
          </p:txBody>
        </p:sp>
        <p:pic>
          <p:nvPicPr>
            <p:cNvPr id="13" name="Picture 12">
              <a:extLst>
                <a:ext uri="{FF2B5EF4-FFF2-40B4-BE49-F238E27FC236}">
                  <a16:creationId xmlns:a16="http://schemas.microsoft.com/office/drawing/2014/main" id="{322F856B-FE63-4097-9A5B-86B0D3BCD7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46862" y="3412346"/>
              <a:ext cx="887150" cy="887150"/>
            </a:xfrm>
            <a:prstGeom prst="rect">
              <a:avLst/>
            </a:prstGeom>
          </p:spPr>
        </p:pic>
        <p:grpSp>
          <p:nvGrpSpPr>
            <p:cNvPr id="14" name="Group 13">
              <a:extLst>
                <a:ext uri="{FF2B5EF4-FFF2-40B4-BE49-F238E27FC236}">
                  <a16:creationId xmlns:a16="http://schemas.microsoft.com/office/drawing/2014/main" id="{A74BDB6E-6023-436E-ABF2-BF527187FB69}"/>
                </a:ext>
              </a:extLst>
            </p:cNvPr>
            <p:cNvGrpSpPr/>
            <p:nvPr/>
          </p:nvGrpSpPr>
          <p:grpSpPr>
            <a:xfrm>
              <a:off x="8265506" y="2852706"/>
              <a:ext cx="2292177" cy="1183370"/>
              <a:chOff x="6082525" y="396823"/>
              <a:chExt cx="2292177" cy="1183370"/>
            </a:xfrm>
          </p:grpSpPr>
          <p:sp>
            <p:nvSpPr>
              <p:cNvPr id="15" name="Rectangle 14">
                <a:extLst>
                  <a:ext uri="{FF2B5EF4-FFF2-40B4-BE49-F238E27FC236}">
                    <a16:creationId xmlns:a16="http://schemas.microsoft.com/office/drawing/2014/main" id="{E51AA900-425C-4F44-BA29-F4BC7DAE012A}"/>
                  </a:ext>
                </a:extLst>
              </p:cNvPr>
              <p:cNvSpPr/>
              <p:nvPr/>
            </p:nvSpPr>
            <p:spPr>
              <a:xfrm>
                <a:off x="6082525" y="396823"/>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29BC9374-3239-4E8F-A57B-9FCA6909AEEB}"/>
                  </a:ext>
                </a:extLst>
              </p:cNvPr>
              <p:cNvSpPr txBox="1"/>
              <p:nvPr/>
            </p:nvSpPr>
            <p:spPr>
              <a:xfrm>
                <a:off x="6173633" y="582673"/>
                <a:ext cx="2201069" cy="5597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2400" b="1" dirty="0"/>
                  <a:t>Data Minimization</a:t>
                </a:r>
                <a:endParaRPr lang="nl-NL" sz="2400" b="1" kern="1200" dirty="0"/>
              </a:p>
            </p:txBody>
          </p:sp>
        </p:grpSp>
        <p:grpSp>
          <p:nvGrpSpPr>
            <p:cNvPr id="23" name="Group 22">
              <a:extLst>
                <a:ext uri="{FF2B5EF4-FFF2-40B4-BE49-F238E27FC236}">
                  <a16:creationId xmlns:a16="http://schemas.microsoft.com/office/drawing/2014/main" id="{E889AE8E-E0FD-42AF-B6F3-0BB214D12F01}"/>
                </a:ext>
              </a:extLst>
            </p:cNvPr>
            <p:cNvGrpSpPr/>
            <p:nvPr/>
          </p:nvGrpSpPr>
          <p:grpSpPr>
            <a:xfrm>
              <a:off x="1283794" y="4603071"/>
              <a:ext cx="2369442" cy="1183370"/>
              <a:chOff x="6082525" y="396823"/>
              <a:chExt cx="2369442" cy="1183370"/>
            </a:xfrm>
          </p:grpSpPr>
          <p:sp>
            <p:nvSpPr>
              <p:cNvPr id="24" name="Rectangle 23">
                <a:extLst>
                  <a:ext uri="{FF2B5EF4-FFF2-40B4-BE49-F238E27FC236}">
                    <a16:creationId xmlns:a16="http://schemas.microsoft.com/office/drawing/2014/main" id="{75030C8B-369E-4301-AB8F-62CF84528ED8}"/>
                  </a:ext>
                </a:extLst>
              </p:cNvPr>
              <p:cNvSpPr/>
              <p:nvPr/>
            </p:nvSpPr>
            <p:spPr>
              <a:xfrm>
                <a:off x="6082525" y="396823"/>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3E580D7E-ED28-4714-ACB2-A7D5AF18CA3F}"/>
                  </a:ext>
                </a:extLst>
              </p:cNvPr>
              <p:cNvSpPr txBox="1"/>
              <p:nvPr/>
            </p:nvSpPr>
            <p:spPr>
              <a:xfrm>
                <a:off x="6570477" y="592325"/>
                <a:ext cx="1881490" cy="4799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defTabSz="711200">
                  <a:lnSpc>
                    <a:spcPct val="90000"/>
                  </a:lnSpc>
                  <a:spcBef>
                    <a:spcPct val="0"/>
                  </a:spcBef>
                  <a:spcAft>
                    <a:spcPct val="35000"/>
                  </a:spcAft>
                  <a:buNone/>
                </a:pPr>
                <a:r>
                  <a:rPr lang="en-US" sz="2400" b="1" kern="1200" dirty="0"/>
                  <a:t>Storage Limitation</a:t>
                </a:r>
                <a:endParaRPr lang="nl-NL" sz="2400" b="1" kern="1200" dirty="0"/>
              </a:p>
            </p:txBody>
          </p:sp>
        </p:grpSp>
        <p:grpSp>
          <p:nvGrpSpPr>
            <p:cNvPr id="26" name="Group 25">
              <a:extLst>
                <a:ext uri="{FF2B5EF4-FFF2-40B4-BE49-F238E27FC236}">
                  <a16:creationId xmlns:a16="http://schemas.microsoft.com/office/drawing/2014/main" id="{93F7A18E-2539-477F-99FB-CD459D6C901F}"/>
                </a:ext>
              </a:extLst>
            </p:cNvPr>
            <p:cNvGrpSpPr/>
            <p:nvPr/>
          </p:nvGrpSpPr>
          <p:grpSpPr>
            <a:xfrm>
              <a:off x="120762" y="2819616"/>
              <a:ext cx="2580317" cy="1183370"/>
              <a:chOff x="6082525" y="396823"/>
              <a:chExt cx="2580317" cy="1183370"/>
            </a:xfrm>
          </p:grpSpPr>
          <p:sp>
            <p:nvSpPr>
              <p:cNvPr id="27" name="Rectangle 26">
                <a:extLst>
                  <a:ext uri="{FF2B5EF4-FFF2-40B4-BE49-F238E27FC236}">
                    <a16:creationId xmlns:a16="http://schemas.microsoft.com/office/drawing/2014/main" id="{919A72B2-CBA0-4F74-BAED-A748A3200D9C}"/>
                  </a:ext>
                </a:extLst>
              </p:cNvPr>
              <p:cNvSpPr/>
              <p:nvPr/>
            </p:nvSpPr>
            <p:spPr>
              <a:xfrm>
                <a:off x="6082525" y="396823"/>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643FF334-5141-43AD-8668-F6F8DB371E02}"/>
                  </a:ext>
                </a:extLst>
              </p:cNvPr>
              <p:cNvSpPr txBox="1"/>
              <p:nvPr/>
            </p:nvSpPr>
            <p:spPr>
              <a:xfrm>
                <a:off x="6357934" y="717037"/>
                <a:ext cx="2304908" cy="5370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defTabSz="711200">
                  <a:lnSpc>
                    <a:spcPct val="90000"/>
                  </a:lnSpc>
                  <a:spcBef>
                    <a:spcPct val="0"/>
                  </a:spcBef>
                  <a:spcAft>
                    <a:spcPct val="35000"/>
                  </a:spcAft>
                  <a:buNone/>
                </a:pPr>
                <a:r>
                  <a:rPr lang="en-US" sz="2400" b="1" kern="1200" dirty="0"/>
                  <a:t>Integrity &amp; Confidentiality</a:t>
                </a:r>
                <a:endParaRPr lang="nl-NL" sz="2400" b="1" kern="1200" dirty="0"/>
              </a:p>
            </p:txBody>
          </p:sp>
        </p:grpSp>
        <p:grpSp>
          <p:nvGrpSpPr>
            <p:cNvPr id="29" name="Group 28">
              <a:extLst>
                <a:ext uri="{FF2B5EF4-FFF2-40B4-BE49-F238E27FC236}">
                  <a16:creationId xmlns:a16="http://schemas.microsoft.com/office/drawing/2014/main" id="{E4195B6E-1E39-4E21-A7AD-8D5E35B5A457}"/>
                </a:ext>
              </a:extLst>
            </p:cNvPr>
            <p:cNvGrpSpPr/>
            <p:nvPr/>
          </p:nvGrpSpPr>
          <p:grpSpPr>
            <a:xfrm>
              <a:off x="1611957" y="1155203"/>
              <a:ext cx="2201069" cy="1183370"/>
              <a:chOff x="6082525" y="396823"/>
              <a:chExt cx="2201069" cy="1183370"/>
            </a:xfrm>
          </p:grpSpPr>
          <p:sp>
            <p:nvSpPr>
              <p:cNvPr id="30" name="Rectangle 29">
                <a:extLst>
                  <a:ext uri="{FF2B5EF4-FFF2-40B4-BE49-F238E27FC236}">
                    <a16:creationId xmlns:a16="http://schemas.microsoft.com/office/drawing/2014/main" id="{04BE3DDC-D32E-4338-861C-58B2D2F0409B}"/>
                  </a:ext>
                </a:extLst>
              </p:cNvPr>
              <p:cNvSpPr/>
              <p:nvPr/>
            </p:nvSpPr>
            <p:spPr>
              <a:xfrm>
                <a:off x="6082525" y="396823"/>
                <a:ext cx="2201069" cy="11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A12D5D2C-EE22-4DF2-BC21-34DAE90ACEDA}"/>
                  </a:ext>
                </a:extLst>
              </p:cNvPr>
              <p:cNvSpPr txBox="1"/>
              <p:nvPr/>
            </p:nvSpPr>
            <p:spPr>
              <a:xfrm>
                <a:off x="6082525" y="868647"/>
                <a:ext cx="1621421" cy="3654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defTabSz="711200">
                  <a:lnSpc>
                    <a:spcPct val="90000"/>
                  </a:lnSpc>
                  <a:spcBef>
                    <a:spcPct val="0"/>
                  </a:spcBef>
                  <a:spcAft>
                    <a:spcPct val="35000"/>
                  </a:spcAft>
                  <a:buNone/>
                </a:pPr>
                <a:r>
                  <a:rPr lang="en-US" sz="2400" b="1" kern="1200" dirty="0"/>
                  <a:t>Lawfulness</a:t>
                </a:r>
                <a:endParaRPr lang="en-US" sz="1600" b="1" kern="1200" dirty="0"/>
              </a:p>
              <a:p>
                <a:pPr marL="0" lvl="0" indent="0" defTabSz="711200">
                  <a:lnSpc>
                    <a:spcPct val="90000"/>
                  </a:lnSpc>
                  <a:spcBef>
                    <a:spcPct val="0"/>
                  </a:spcBef>
                  <a:spcAft>
                    <a:spcPct val="35000"/>
                  </a:spcAft>
                  <a:buNone/>
                </a:pPr>
                <a:endParaRPr lang="nl-NL" sz="1600" b="1" kern="1200" dirty="0"/>
              </a:p>
            </p:txBody>
          </p:sp>
        </p:grpSp>
      </p:grpSp>
      <p:sp>
        <p:nvSpPr>
          <p:cNvPr id="39" name="Title 1">
            <a:extLst>
              <a:ext uri="{FF2B5EF4-FFF2-40B4-BE49-F238E27FC236}">
                <a16:creationId xmlns:a16="http://schemas.microsoft.com/office/drawing/2014/main" id="{D7DDC094-A55C-4BF3-820C-305036C7494E}"/>
              </a:ext>
            </a:extLst>
          </p:cNvPr>
          <p:cNvSpPr>
            <a:spLocks noGrp="1"/>
          </p:cNvSpPr>
          <p:nvPr>
            <p:ph type="title"/>
          </p:nvPr>
        </p:nvSpPr>
        <p:spPr>
          <a:xfrm>
            <a:off x="538951" y="8227"/>
            <a:ext cx="10515600" cy="1325563"/>
          </a:xfrm>
        </p:spPr>
        <p:txBody>
          <a:bodyPr>
            <a:normAutofit/>
          </a:bodyPr>
          <a:lstStyle/>
          <a:p>
            <a:r>
              <a:rPr lang="en-US" sz="3600" b="1" dirty="0">
                <a:solidFill>
                  <a:schemeClr val="accent2">
                    <a:lumMod val="50000"/>
                  </a:schemeClr>
                </a:solidFill>
                <a:latin typeface="+mn-lt"/>
              </a:rPr>
              <a:t>The 6 principles of the GDPR</a:t>
            </a:r>
            <a:endParaRPr lang="nl-NL" sz="3600" dirty="0">
              <a:solidFill>
                <a:srgbClr val="C56228"/>
              </a:solidFill>
              <a:latin typeface="+mn-lt"/>
            </a:endParaRPr>
          </a:p>
        </p:txBody>
      </p:sp>
    </p:spTree>
    <p:extLst>
      <p:ext uri="{BB962C8B-B14F-4D97-AF65-F5344CB8AC3E}">
        <p14:creationId xmlns:p14="http://schemas.microsoft.com/office/powerpoint/2010/main" val="4202494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2D69D26-1164-754D-AB08-3639678F8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Rounded Rectangle 1">
            <a:extLst>
              <a:ext uri="{FF2B5EF4-FFF2-40B4-BE49-F238E27FC236}">
                <a16:creationId xmlns:a16="http://schemas.microsoft.com/office/drawing/2014/main" id="{A30E4A89-CB38-F341-B0D0-2C0FA2E63C83}"/>
              </a:ext>
            </a:extLst>
          </p:cNvPr>
          <p:cNvSpPr/>
          <p:nvPr/>
        </p:nvSpPr>
        <p:spPr>
          <a:xfrm>
            <a:off x="432534" y="2921471"/>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Personal Data</a:t>
            </a:r>
          </a:p>
        </p:txBody>
      </p:sp>
      <p:sp>
        <p:nvSpPr>
          <p:cNvPr id="3" name="Rounded Rectangle 2">
            <a:extLst>
              <a:ext uri="{FF2B5EF4-FFF2-40B4-BE49-F238E27FC236}">
                <a16:creationId xmlns:a16="http://schemas.microsoft.com/office/drawing/2014/main" id="{B131AF25-7FCB-4647-96E7-CC2C22E3F6C8}"/>
              </a:ext>
            </a:extLst>
          </p:cNvPr>
          <p:cNvSpPr/>
          <p:nvPr/>
        </p:nvSpPr>
        <p:spPr>
          <a:xfrm>
            <a:off x="425881" y="1810468"/>
            <a:ext cx="1870909" cy="434729"/>
          </a:xfrm>
          <a:prstGeom prst="roundRect">
            <a:avLst/>
          </a:prstGeom>
          <a:solidFill>
            <a:schemeClr val="accent4">
              <a:lumMod val="20000"/>
              <a:lumOff val="8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t>Term</a:t>
            </a:r>
          </a:p>
        </p:txBody>
      </p:sp>
      <p:sp>
        <p:nvSpPr>
          <p:cNvPr id="4" name="Rounded Rectangle 3">
            <a:extLst>
              <a:ext uri="{FF2B5EF4-FFF2-40B4-BE49-F238E27FC236}">
                <a16:creationId xmlns:a16="http://schemas.microsoft.com/office/drawing/2014/main" id="{5E690DFD-D643-134C-9EB0-B71DFEE24BCA}"/>
              </a:ext>
            </a:extLst>
          </p:cNvPr>
          <p:cNvSpPr/>
          <p:nvPr/>
        </p:nvSpPr>
        <p:spPr>
          <a:xfrm>
            <a:off x="425880" y="3669473"/>
            <a:ext cx="1870909" cy="728114"/>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Sensitive personal data</a:t>
            </a:r>
          </a:p>
        </p:txBody>
      </p:sp>
      <p:sp>
        <p:nvSpPr>
          <p:cNvPr id="5" name="Rounded Rectangle 4">
            <a:extLst>
              <a:ext uri="{FF2B5EF4-FFF2-40B4-BE49-F238E27FC236}">
                <a16:creationId xmlns:a16="http://schemas.microsoft.com/office/drawing/2014/main" id="{047C070E-C3FE-2A45-8646-3C34C66ED6C7}"/>
              </a:ext>
            </a:extLst>
          </p:cNvPr>
          <p:cNvSpPr/>
          <p:nvPr/>
        </p:nvSpPr>
        <p:spPr>
          <a:xfrm>
            <a:off x="432534" y="4427779"/>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Processing</a:t>
            </a:r>
          </a:p>
        </p:txBody>
      </p:sp>
      <p:sp>
        <p:nvSpPr>
          <p:cNvPr id="6" name="Rounded Rectangle 5">
            <a:extLst>
              <a:ext uri="{FF2B5EF4-FFF2-40B4-BE49-F238E27FC236}">
                <a16:creationId xmlns:a16="http://schemas.microsoft.com/office/drawing/2014/main" id="{20CDD753-4BD1-7147-9E2A-8D3473AD524B}"/>
              </a:ext>
            </a:extLst>
          </p:cNvPr>
          <p:cNvSpPr/>
          <p:nvPr/>
        </p:nvSpPr>
        <p:spPr>
          <a:xfrm>
            <a:off x="425884" y="2325034"/>
            <a:ext cx="1870909" cy="51871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Data Subject</a:t>
            </a:r>
          </a:p>
        </p:txBody>
      </p:sp>
      <p:sp>
        <p:nvSpPr>
          <p:cNvPr id="7" name="Rounded Rectangle 6">
            <a:extLst>
              <a:ext uri="{FF2B5EF4-FFF2-40B4-BE49-F238E27FC236}">
                <a16:creationId xmlns:a16="http://schemas.microsoft.com/office/drawing/2014/main" id="{15641CE5-52BB-EB48-9640-DA6DCC22F3E5}"/>
              </a:ext>
            </a:extLst>
          </p:cNvPr>
          <p:cNvSpPr/>
          <p:nvPr/>
        </p:nvSpPr>
        <p:spPr>
          <a:xfrm>
            <a:off x="2374670" y="1810467"/>
            <a:ext cx="9454647" cy="434729"/>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2200" b="1" dirty="0"/>
              <a:t>Definition</a:t>
            </a:r>
          </a:p>
        </p:txBody>
      </p:sp>
      <p:sp>
        <p:nvSpPr>
          <p:cNvPr id="8" name="Rounded Rectangle 7">
            <a:extLst>
              <a:ext uri="{FF2B5EF4-FFF2-40B4-BE49-F238E27FC236}">
                <a16:creationId xmlns:a16="http://schemas.microsoft.com/office/drawing/2014/main" id="{A755016A-E814-D848-9E74-E2646C8844DC}"/>
              </a:ext>
            </a:extLst>
          </p:cNvPr>
          <p:cNvSpPr/>
          <p:nvPr/>
        </p:nvSpPr>
        <p:spPr>
          <a:xfrm>
            <a:off x="2348713" y="2325033"/>
            <a:ext cx="9480612" cy="51871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An identifiable natural person whose data has been/will be retrieved</a:t>
            </a:r>
          </a:p>
        </p:txBody>
      </p:sp>
      <p:sp>
        <p:nvSpPr>
          <p:cNvPr id="9" name="Rounded Rectangle 8">
            <a:extLst>
              <a:ext uri="{FF2B5EF4-FFF2-40B4-BE49-F238E27FC236}">
                <a16:creationId xmlns:a16="http://schemas.microsoft.com/office/drawing/2014/main" id="{5A3DAF4F-999C-E545-B5AD-1DDBD564AC85}"/>
              </a:ext>
            </a:extLst>
          </p:cNvPr>
          <p:cNvSpPr/>
          <p:nvPr/>
        </p:nvSpPr>
        <p:spPr>
          <a:xfrm>
            <a:off x="2348709" y="2921471"/>
            <a:ext cx="9480611" cy="71781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Any information relating to an identifiable person (data subject). Directly or indirectly identifiable data such as name, ID #, GPS location, physical, physiological, genetic, economic, cultural</a:t>
            </a:r>
          </a:p>
        </p:txBody>
      </p:sp>
      <p:sp>
        <p:nvSpPr>
          <p:cNvPr id="10" name="Rounded Rectangle 9">
            <a:extLst>
              <a:ext uri="{FF2B5EF4-FFF2-40B4-BE49-F238E27FC236}">
                <a16:creationId xmlns:a16="http://schemas.microsoft.com/office/drawing/2014/main" id="{283B6B5B-0F88-AF4A-8B5D-7BB12D1F7E6B}"/>
              </a:ext>
            </a:extLst>
          </p:cNvPr>
          <p:cNvSpPr/>
          <p:nvPr/>
        </p:nvSpPr>
        <p:spPr>
          <a:xfrm>
            <a:off x="2345514" y="3674625"/>
            <a:ext cx="9480610" cy="717810"/>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Personal data revealing ethnic origin, political opinions, religious beliefs, sexual orientation and genetic data or biometric data uniquely identifying a data subject</a:t>
            </a:r>
          </a:p>
        </p:txBody>
      </p:sp>
      <p:sp>
        <p:nvSpPr>
          <p:cNvPr id="11" name="Rounded Rectangle 10">
            <a:extLst>
              <a:ext uri="{FF2B5EF4-FFF2-40B4-BE49-F238E27FC236}">
                <a16:creationId xmlns:a16="http://schemas.microsoft.com/office/drawing/2014/main" id="{CB22347B-6614-5146-8CB5-CB8D71D8AF83}"/>
              </a:ext>
            </a:extLst>
          </p:cNvPr>
          <p:cNvSpPr/>
          <p:nvPr/>
        </p:nvSpPr>
        <p:spPr>
          <a:xfrm>
            <a:off x="2358493" y="4444722"/>
            <a:ext cx="9454651" cy="70086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ANY operation or set of operations which is performed on personal data</a:t>
            </a:r>
          </a:p>
        </p:txBody>
      </p:sp>
      <p:sp>
        <p:nvSpPr>
          <p:cNvPr id="17" name="Title 1">
            <a:extLst>
              <a:ext uri="{FF2B5EF4-FFF2-40B4-BE49-F238E27FC236}">
                <a16:creationId xmlns:a16="http://schemas.microsoft.com/office/drawing/2014/main" id="{3AFEBBB2-4529-6140-9844-988707EBF81B}"/>
              </a:ext>
            </a:extLst>
          </p:cNvPr>
          <p:cNvSpPr txBox="1">
            <a:spLocks/>
          </p:cNvSpPr>
          <p:nvPr/>
        </p:nvSpPr>
        <p:spPr>
          <a:xfrm>
            <a:off x="664029" y="488206"/>
            <a:ext cx="10515600" cy="63723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err="1">
                <a:solidFill>
                  <a:schemeClr val="accent2">
                    <a:lumMod val="50000"/>
                  </a:schemeClr>
                </a:solidFill>
                <a:latin typeface="+mn-lt"/>
              </a:rPr>
              <a:t>Definitions</a:t>
            </a:r>
            <a:endParaRPr lang="nl-NL" sz="4000" b="1" dirty="0">
              <a:solidFill>
                <a:schemeClr val="accent2">
                  <a:lumMod val="50000"/>
                </a:schemeClr>
              </a:solidFill>
              <a:latin typeface="+mn-lt"/>
            </a:endParaRPr>
          </a:p>
        </p:txBody>
      </p:sp>
      <p:sp>
        <p:nvSpPr>
          <p:cNvPr id="18" name="Rounded Rectangle 17">
            <a:extLst>
              <a:ext uri="{FF2B5EF4-FFF2-40B4-BE49-F238E27FC236}">
                <a16:creationId xmlns:a16="http://schemas.microsoft.com/office/drawing/2014/main" id="{ABE74C05-BF61-F847-BD02-A2023E977F3F}"/>
              </a:ext>
            </a:extLst>
          </p:cNvPr>
          <p:cNvSpPr/>
          <p:nvPr/>
        </p:nvSpPr>
        <p:spPr>
          <a:xfrm>
            <a:off x="411578" y="5203743"/>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Controller</a:t>
            </a:r>
          </a:p>
        </p:txBody>
      </p:sp>
      <p:sp>
        <p:nvSpPr>
          <p:cNvPr id="19" name="Rounded Rectangle 18">
            <a:extLst>
              <a:ext uri="{FF2B5EF4-FFF2-40B4-BE49-F238E27FC236}">
                <a16:creationId xmlns:a16="http://schemas.microsoft.com/office/drawing/2014/main" id="{0354429B-EAC5-3E45-95C5-0745D66D1FF8}"/>
              </a:ext>
            </a:extLst>
          </p:cNvPr>
          <p:cNvSpPr/>
          <p:nvPr/>
        </p:nvSpPr>
        <p:spPr>
          <a:xfrm>
            <a:off x="2337537" y="5220686"/>
            <a:ext cx="9454651" cy="70086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The natural/legal person or other body which, alone or jointly with others, determines the purposes and means of the processing of personal data</a:t>
            </a:r>
          </a:p>
        </p:txBody>
      </p:sp>
      <p:sp>
        <p:nvSpPr>
          <p:cNvPr id="20" name="Rounded Rectangle 19">
            <a:extLst>
              <a:ext uri="{FF2B5EF4-FFF2-40B4-BE49-F238E27FC236}">
                <a16:creationId xmlns:a16="http://schemas.microsoft.com/office/drawing/2014/main" id="{37E2F0E7-D622-A543-A5F7-E07A7ADCB994}"/>
              </a:ext>
            </a:extLst>
          </p:cNvPr>
          <p:cNvSpPr/>
          <p:nvPr/>
        </p:nvSpPr>
        <p:spPr>
          <a:xfrm>
            <a:off x="411578" y="5953640"/>
            <a:ext cx="1870909" cy="71781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Processor</a:t>
            </a:r>
          </a:p>
        </p:txBody>
      </p:sp>
      <p:sp>
        <p:nvSpPr>
          <p:cNvPr id="21" name="Rounded Rectangle 20">
            <a:extLst>
              <a:ext uri="{FF2B5EF4-FFF2-40B4-BE49-F238E27FC236}">
                <a16:creationId xmlns:a16="http://schemas.microsoft.com/office/drawing/2014/main" id="{9142AB21-4497-414B-A0D3-3611F962EDD3}"/>
              </a:ext>
            </a:extLst>
          </p:cNvPr>
          <p:cNvSpPr/>
          <p:nvPr/>
        </p:nvSpPr>
        <p:spPr>
          <a:xfrm>
            <a:off x="2337537" y="5970583"/>
            <a:ext cx="9454651" cy="700867"/>
          </a:xfrm>
          <a:prstGeom prst="roundRect">
            <a:avLst/>
          </a:prstGeom>
          <a:solidFill>
            <a:schemeClr val="accent4">
              <a:lumMod val="60000"/>
              <a:lumOff val="40000"/>
            </a:schemeClr>
          </a:solidFill>
          <a:ln w="38100">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t>The natural/legal person or other body which processes personal data on behalf of the controller</a:t>
            </a:r>
          </a:p>
        </p:txBody>
      </p:sp>
    </p:spTree>
    <p:extLst>
      <p:ext uri="{BB962C8B-B14F-4D97-AF65-F5344CB8AC3E}">
        <p14:creationId xmlns:p14="http://schemas.microsoft.com/office/powerpoint/2010/main" val="1219582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B3843E-2876-3444-A04D-6CCC22953F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3" name="Rounded Rectangle 2">
            <a:extLst>
              <a:ext uri="{FF2B5EF4-FFF2-40B4-BE49-F238E27FC236}">
                <a16:creationId xmlns:a16="http://schemas.microsoft.com/office/drawing/2014/main" id="{E0929CFF-B596-E34C-9BE9-69BD9268BD37}"/>
              </a:ext>
            </a:extLst>
          </p:cNvPr>
          <p:cNvSpPr/>
          <p:nvPr/>
        </p:nvSpPr>
        <p:spPr>
          <a:xfrm>
            <a:off x="112307" y="1684239"/>
            <a:ext cx="3763948" cy="2997696"/>
          </a:xfrm>
          <a:prstGeom prst="roundRect">
            <a:avLst/>
          </a:prstGeom>
          <a:ln w="25400">
            <a:solidFill>
              <a:srgbClr val="C00000"/>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600" b="1" dirty="0">
                <a:solidFill>
                  <a:schemeClr val="accent4">
                    <a:lumMod val="50000"/>
                  </a:schemeClr>
                </a:solidFill>
              </a:rPr>
              <a:t>Security of data files </a:t>
            </a:r>
          </a:p>
          <a:p>
            <a:endParaRPr lang="en-US" sz="1200" dirty="0">
              <a:solidFill>
                <a:schemeClr val="tx1"/>
              </a:solidFill>
            </a:endParaRPr>
          </a:p>
          <a:p>
            <a:pPr marL="285750" indent="-285750">
              <a:buFont typeface="Arial" panose="020B0604020202020204" pitchFamily="34" charset="0"/>
              <a:buChar char="•"/>
            </a:pPr>
            <a:r>
              <a:rPr lang="en-US" sz="2200" dirty="0">
                <a:solidFill>
                  <a:schemeClr val="tx1"/>
                </a:solidFill>
              </a:rPr>
              <a:t>Encryption</a:t>
            </a:r>
          </a:p>
          <a:p>
            <a:pPr marL="285750" indent="-285750">
              <a:buFont typeface="Arial" panose="020B0604020202020204" pitchFamily="34" charset="0"/>
              <a:buChar char="•"/>
            </a:pPr>
            <a:r>
              <a:rPr lang="en-US" sz="2200" dirty="0">
                <a:solidFill>
                  <a:schemeClr val="tx1"/>
                </a:solidFill>
              </a:rPr>
              <a:t>Anonymization</a:t>
            </a:r>
          </a:p>
          <a:p>
            <a:pPr marL="285750" indent="-285750">
              <a:buFont typeface="Arial" panose="020B0604020202020204" pitchFamily="34" charset="0"/>
              <a:buChar char="•"/>
            </a:pPr>
            <a:r>
              <a:rPr lang="en-US" sz="2200" dirty="0">
                <a:solidFill>
                  <a:schemeClr val="tx1"/>
                </a:solidFill>
              </a:rPr>
              <a:t>Restricted access</a:t>
            </a:r>
          </a:p>
          <a:p>
            <a:pPr marL="285750" indent="-285750">
              <a:buFont typeface="Arial" panose="020B0604020202020204" pitchFamily="34" charset="0"/>
              <a:buChar char="•"/>
            </a:pPr>
            <a:r>
              <a:rPr lang="en-US" sz="2200" dirty="0">
                <a:solidFill>
                  <a:schemeClr val="tx1"/>
                </a:solidFill>
              </a:rPr>
              <a:t>Secure transport (</a:t>
            </a:r>
            <a:r>
              <a:rPr lang="en-US" sz="2200" dirty="0" err="1">
                <a:solidFill>
                  <a:schemeClr val="tx1"/>
                </a:solidFill>
              </a:rPr>
              <a:t>SURFilesender</a:t>
            </a:r>
            <a:r>
              <a:rPr lang="en-US" sz="2200" dirty="0">
                <a:solidFill>
                  <a:schemeClr val="tx1"/>
                </a:solidFill>
              </a:rPr>
              <a:t>)</a:t>
            </a:r>
          </a:p>
          <a:p>
            <a:pPr marL="285750" indent="-285750">
              <a:buFont typeface="Arial" panose="020B0604020202020204" pitchFamily="34" charset="0"/>
              <a:buChar char="•"/>
            </a:pPr>
            <a:r>
              <a:rPr lang="en-US" sz="2200" dirty="0">
                <a:solidFill>
                  <a:schemeClr val="tx1"/>
                </a:solidFill>
              </a:rPr>
              <a:t>Complete deletion</a:t>
            </a:r>
          </a:p>
        </p:txBody>
      </p:sp>
      <p:sp>
        <p:nvSpPr>
          <p:cNvPr id="4" name="Rounded Rectangle 3">
            <a:extLst>
              <a:ext uri="{FF2B5EF4-FFF2-40B4-BE49-F238E27FC236}">
                <a16:creationId xmlns:a16="http://schemas.microsoft.com/office/drawing/2014/main" id="{2B8EF56C-5C43-2E4D-94EE-2F6EE0E793B9}"/>
              </a:ext>
            </a:extLst>
          </p:cNvPr>
          <p:cNvSpPr/>
          <p:nvPr/>
        </p:nvSpPr>
        <p:spPr>
          <a:xfrm>
            <a:off x="4015406" y="2838125"/>
            <a:ext cx="4121426" cy="2997696"/>
          </a:xfrm>
          <a:prstGeom prst="roundRect">
            <a:avLst/>
          </a:prstGeom>
          <a:ln w="25400">
            <a:solidFill>
              <a:srgbClr val="FFC000"/>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b="1" dirty="0">
                <a:solidFill>
                  <a:schemeClr val="accent4">
                    <a:lumMod val="50000"/>
                  </a:schemeClr>
                </a:solidFill>
              </a:rPr>
              <a:t>Security of computer system </a:t>
            </a:r>
          </a:p>
          <a:p>
            <a:endParaRPr lang="en-US" sz="1200" dirty="0">
              <a:solidFill>
                <a:schemeClr val="tx1"/>
              </a:solidFill>
            </a:endParaRPr>
          </a:p>
          <a:p>
            <a:pPr marL="285750" indent="-285750">
              <a:buFont typeface="Arial" panose="020B0604020202020204" pitchFamily="34" charset="0"/>
              <a:buChar char="•"/>
            </a:pPr>
            <a:r>
              <a:rPr lang="en-US" sz="2200" dirty="0">
                <a:solidFill>
                  <a:schemeClr val="tx1"/>
                </a:solidFill>
              </a:rPr>
              <a:t>Firewall</a:t>
            </a:r>
          </a:p>
          <a:p>
            <a:pPr marL="285750" indent="-285750">
              <a:buFont typeface="Arial" panose="020B0604020202020204" pitchFamily="34" charset="0"/>
              <a:buChar char="•"/>
            </a:pPr>
            <a:r>
              <a:rPr lang="en-US" sz="2200" dirty="0">
                <a:solidFill>
                  <a:schemeClr val="tx1"/>
                </a:solidFill>
              </a:rPr>
              <a:t>Antivirus software</a:t>
            </a:r>
          </a:p>
          <a:p>
            <a:pPr marL="285750" indent="-285750">
              <a:buFont typeface="Arial" panose="020B0604020202020204" pitchFamily="34" charset="0"/>
              <a:buChar char="•"/>
            </a:pPr>
            <a:r>
              <a:rPr lang="en-US" sz="2200" dirty="0">
                <a:solidFill>
                  <a:schemeClr val="tx1"/>
                </a:solidFill>
              </a:rPr>
              <a:t>Installing updates</a:t>
            </a:r>
          </a:p>
          <a:p>
            <a:pPr marL="285750" indent="-285750">
              <a:buFont typeface="Arial" panose="020B0604020202020204" pitchFamily="34" charset="0"/>
              <a:buChar char="•"/>
            </a:pPr>
            <a:r>
              <a:rPr lang="en-US" sz="2200" dirty="0">
                <a:solidFill>
                  <a:schemeClr val="tx1"/>
                </a:solidFill>
              </a:rPr>
              <a:t>Using secured WIFI</a:t>
            </a:r>
          </a:p>
          <a:p>
            <a:pPr marL="285750" indent="-285750">
              <a:buFont typeface="Arial" panose="020B0604020202020204" pitchFamily="34" charset="0"/>
              <a:buChar char="•"/>
            </a:pPr>
            <a:r>
              <a:rPr lang="en-US" sz="2200" dirty="0">
                <a:solidFill>
                  <a:schemeClr val="tx1"/>
                </a:solidFill>
              </a:rPr>
              <a:t>Password-protect</a:t>
            </a:r>
          </a:p>
          <a:p>
            <a:pPr marL="285750" indent="-285750">
              <a:buFont typeface="Arial" panose="020B0604020202020204" pitchFamily="34" charset="0"/>
              <a:buChar char="•"/>
            </a:pPr>
            <a:r>
              <a:rPr lang="en-US" sz="2200" dirty="0">
                <a:solidFill>
                  <a:schemeClr val="tx1"/>
                </a:solidFill>
              </a:rPr>
              <a:t>Device encryption</a:t>
            </a:r>
          </a:p>
        </p:txBody>
      </p:sp>
      <p:sp>
        <p:nvSpPr>
          <p:cNvPr id="5" name="Rounded Rectangle 4">
            <a:extLst>
              <a:ext uri="{FF2B5EF4-FFF2-40B4-BE49-F238E27FC236}">
                <a16:creationId xmlns:a16="http://schemas.microsoft.com/office/drawing/2014/main" id="{ABE2DD78-208D-4D40-8CFE-8AF4F563562E}"/>
              </a:ext>
            </a:extLst>
          </p:cNvPr>
          <p:cNvSpPr/>
          <p:nvPr/>
        </p:nvSpPr>
        <p:spPr>
          <a:xfrm>
            <a:off x="8275984" y="3796068"/>
            <a:ext cx="3803709" cy="2997695"/>
          </a:xfrm>
          <a:prstGeom prst="roundRect">
            <a:avLst/>
          </a:prstGeom>
          <a:ln w="25400">
            <a:solidFill>
              <a:srgbClr val="FFC000"/>
            </a:solid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400" b="1" dirty="0">
                <a:solidFill>
                  <a:schemeClr val="accent4">
                    <a:lumMod val="50000"/>
                  </a:schemeClr>
                </a:solidFill>
              </a:rPr>
              <a:t>Physical data security</a:t>
            </a:r>
          </a:p>
          <a:p>
            <a:pPr algn="ctr"/>
            <a:endParaRPr lang="en-US" sz="1200" b="1" dirty="0">
              <a:solidFill>
                <a:schemeClr val="accent4">
                  <a:lumMod val="50000"/>
                </a:schemeClr>
              </a:solidFill>
            </a:endParaRPr>
          </a:p>
          <a:p>
            <a:endParaRPr lang="en-US" sz="500" dirty="0">
              <a:solidFill>
                <a:schemeClr val="tx1"/>
              </a:solidFill>
            </a:endParaRPr>
          </a:p>
          <a:p>
            <a:pPr marL="285750" indent="-285750">
              <a:buFont typeface="Arial" panose="020B0604020202020204" pitchFamily="34" charset="0"/>
              <a:buChar char="•"/>
            </a:pPr>
            <a:r>
              <a:rPr lang="en-US" sz="2200" dirty="0">
                <a:solidFill>
                  <a:schemeClr val="tx1"/>
                </a:solidFill>
              </a:rPr>
              <a:t>Lock &amp; Lock</a:t>
            </a:r>
          </a:p>
          <a:p>
            <a:pPr marL="285750" indent="-285750">
              <a:buFont typeface="Arial" panose="020B0604020202020204" pitchFamily="34" charset="0"/>
              <a:buChar char="•"/>
            </a:pPr>
            <a:r>
              <a:rPr lang="en-US" sz="2200" dirty="0">
                <a:solidFill>
                  <a:schemeClr val="tx1"/>
                </a:solidFill>
              </a:rPr>
              <a:t>Don’t leave unattended</a:t>
            </a:r>
          </a:p>
          <a:p>
            <a:pPr marL="285750" indent="-285750">
              <a:buFont typeface="Arial" panose="020B0604020202020204" pitchFamily="34" charset="0"/>
              <a:buChar char="•"/>
            </a:pPr>
            <a:r>
              <a:rPr lang="en-US" sz="2200" dirty="0">
                <a:solidFill>
                  <a:schemeClr val="tx1"/>
                </a:solidFill>
              </a:rPr>
              <a:t>Safe transport</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6" name="Rectangle 5">
            <a:extLst>
              <a:ext uri="{FF2B5EF4-FFF2-40B4-BE49-F238E27FC236}">
                <a16:creationId xmlns:a16="http://schemas.microsoft.com/office/drawing/2014/main" id="{259141EE-27CE-9443-90A2-806BFAB20422}"/>
              </a:ext>
            </a:extLst>
          </p:cNvPr>
          <p:cNvSpPr/>
          <p:nvPr/>
        </p:nvSpPr>
        <p:spPr>
          <a:xfrm>
            <a:off x="688424" y="395379"/>
            <a:ext cx="8830924" cy="1446550"/>
          </a:xfrm>
          <a:prstGeom prst="rect">
            <a:avLst/>
          </a:prstGeom>
        </p:spPr>
        <p:txBody>
          <a:bodyPr wrap="square">
            <a:spAutoFit/>
          </a:bodyPr>
          <a:lstStyle/>
          <a:p>
            <a:r>
              <a:rPr lang="en-US" sz="4400" b="1" dirty="0">
                <a:solidFill>
                  <a:schemeClr val="accent2">
                    <a:lumMod val="50000"/>
                  </a:schemeClr>
                </a:solidFill>
              </a:rPr>
              <a:t>Security levels</a:t>
            </a:r>
            <a:endParaRPr lang="en-US" sz="4400" dirty="0"/>
          </a:p>
          <a:p>
            <a:endParaRPr lang="en-US" sz="4400" dirty="0"/>
          </a:p>
        </p:txBody>
      </p:sp>
    </p:spTree>
    <p:extLst>
      <p:ext uri="{BB962C8B-B14F-4D97-AF65-F5344CB8AC3E}">
        <p14:creationId xmlns:p14="http://schemas.microsoft.com/office/powerpoint/2010/main" val="11565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875447-4509-1441-A8D4-5E6D3AD42A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grpSp>
        <p:nvGrpSpPr>
          <p:cNvPr id="5" name="Group 4">
            <a:extLst>
              <a:ext uri="{FF2B5EF4-FFF2-40B4-BE49-F238E27FC236}">
                <a16:creationId xmlns:a16="http://schemas.microsoft.com/office/drawing/2014/main" id="{8D57F86F-7398-2B43-932E-D0FAE6E09AF2}"/>
              </a:ext>
            </a:extLst>
          </p:cNvPr>
          <p:cNvGrpSpPr/>
          <p:nvPr/>
        </p:nvGrpSpPr>
        <p:grpSpPr>
          <a:xfrm>
            <a:off x="237341" y="3167759"/>
            <a:ext cx="2648946" cy="2282006"/>
            <a:chOff x="400631" y="3684130"/>
            <a:chExt cx="2648946" cy="2282006"/>
          </a:xfrm>
        </p:grpSpPr>
        <p:pic>
          <p:nvPicPr>
            <p:cNvPr id="6" name="Picture 5">
              <a:extLst>
                <a:ext uri="{FF2B5EF4-FFF2-40B4-BE49-F238E27FC236}">
                  <a16:creationId xmlns:a16="http://schemas.microsoft.com/office/drawing/2014/main" id="{F422C15A-0923-4EF1-84E9-36FF708BC0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631" y="4188399"/>
              <a:ext cx="2648946" cy="1777737"/>
            </a:xfrm>
            <a:prstGeom prst="rect">
              <a:avLst/>
            </a:prstGeom>
          </p:spPr>
        </p:pic>
        <p:sp>
          <p:nvSpPr>
            <p:cNvPr id="7" name="TextBox 6">
              <a:extLst>
                <a:ext uri="{FF2B5EF4-FFF2-40B4-BE49-F238E27FC236}">
                  <a16:creationId xmlns:a16="http://schemas.microsoft.com/office/drawing/2014/main" id="{793455C8-A3D8-43E0-B244-6B558126C8D5}"/>
                </a:ext>
              </a:extLst>
            </p:cNvPr>
            <p:cNvSpPr txBox="1"/>
            <p:nvPr/>
          </p:nvSpPr>
          <p:spPr>
            <a:xfrm>
              <a:off x="1126959" y="3684130"/>
              <a:ext cx="1196290" cy="369332"/>
            </a:xfrm>
            <a:prstGeom prst="rect">
              <a:avLst/>
            </a:prstGeom>
            <a:noFill/>
          </p:spPr>
          <p:txBody>
            <a:bodyPr wrap="none" rtlCol="0">
              <a:spAutoFit/>
            </a:bodyPr>
            <a:lstStyle/>
            <a:p>
              <a:r>
                <a:rPr lang="en-US" dirty="0"/>
                <a:t>Encryption</a:t>
              </a:r>
              <a:endParaRPr lang="nl-NL" dirty="0"/>
            </a:p>
          </p:txBody>
        </p:sp>
      </p:grpSp>
      <p:grpSp>
        <p:nvGrpSpPr>
          <p:cNvPr id="9" name="Group 8">
            <a:extLst>
              <a:ext uri="{FF2B5EF4-FFF2-40B4-BE49-F238E27FC236}">
                <a16:creationId xmlns:a16="http://schemas.microsoft.com/office/drawing/2014/main" id="{F96503D4-78F0-AF44-A6EA-60F547792E37}"/>
              </a:ext>
            </a:extLst>
          </p:cNvPr>
          <p:cNvGrpSpPr/>
          <p:nvPr/>
        </p:nvGrpSpPr>
        <p:grpSpPr>
          <a:xfrm>
            <a:off x="7041990" y="2912629"/>
            <a:ext cx="2396885" cy="2766217"/>
            <a:chOff x="8432163" y="3379828"/>
            <a:chExt cx="2396885" cy="2766217"/>
          </a:xfrm>
        </p:grpSpPr>
        <p:pic>
          <p:nvPicPr>
            <p:cNvPr id="11" name="Picture 10">
              <a:extLst>
                <a:ext uri="{FF2B5EF4-FFF2-40B4-BE49-F238E27FC236}">
                  <a16:creationId xmlns:a16="http://schemas.microsoft.com/office/drawing/2014/main" id="{0A00AE3E-511C-473B-8245-829E051B75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2163" y="3749160"/>
              <a:ext cx="2396885" cy="2396885"/>
            </a:xfrm>
            <a:prstGeom prst="rect">
              <a:avLst/>
            </a:prstGeom>
          </p:spPr>
        </p:pic>
        <p:sp>
          <p:nvSpPr>
            <p:cNvPr id="12" name="TextBox 11">
              <a:extLst>
                <a:ext uri="{FF2B5EF4-FFF2-40B4-BE49-F238E27FC236}">
                  <a16:creationId xmlns:a16="http://schemas.microsoft.com/office/drawing/2014/main" id="{32D7FE03-738C-4D29-BA56-FE6C148FAE71}"/>
                </a:ext>
              </a:extLst>
            </p:cNvPr>
            <p:cNvSpPr txBox="1"/>
            <p:nvPr/>
          </p:nvSpPr>
          <p:spPr>
            <a:xfrm>
              <a:off x="8835677" y="3379828"/>
              <a:ext cx="1589859" cy="369332"/>
            </a:xfrm>
            <a:prstGeom prst="rect">
              <a:avLst/>
            </a:prstGeom>
            <a:noFill/>
          </p:spPr>
          <p:txBody>
            <a:bodyPr wrap="none" rtlCol="0">
              <a:spAutoFit/>
            </a:bodyPr>
            <a:lstStyle/>
            <a:p>
              <a:r>
                <a:rPr lang="en-US" dirty="0"/>
                <a:t>Anonymization</a:t>
              </a:r>
              <a:endParaRPr lang="nl-NL" dirty="0"/>
            </a:p>
          </p:txBody>
        </p:sp>
      </p:grpSp>
      <p:grpSp>
        <p:nvGrpSpPr>
          <p:cNvPr id="8" name="Group 7">
            <a:extLst>
              <a:ext uri="{FF2B5EF4-FFF2-40B4-BE49-F238E27FC236}">
                <a16:creationId xmlns:a16="http://schemas.microsoft.com/office/drawing/2014/main" id="{05783BA0-B333-674C-BE68-96C3A03B3C60}"/>
              </a:ext>
            </a:extLst>
          </p:cNvPr>
          <p:cNvGrpSpPr/>
          <p:nvPr/>
        </p:nvGrpSpPr>
        <p:grpSpPr>
          <a:xfrm>
            <a:off x="3041768" y="3484923"/>
            <a:ext cx="3878480" cy="1777737"/>
            <a:chOff x="3771112" y="4001294"/>
            <a:chExt cx="3878480" cy="1777737"/>
          </a:xfrm>
        </p:grpSpPr>
        <p:pic>
          <p:nvPicPr>
            <p:cNvPr id="14" name="Picture 13">
              <a:extLst>
                <a:ext uri="{FF2B5EF4-FFF2-40B4-BE49-F238E27FC236}">
                  <a16:creationId xmlns:a16="http://schemas.microsoft.com/office/drawing/2014/main" id="{83E19FED-12AF-4191-9AF7-43057E40F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1112" y="4375506"/>
              <a:ext cx="3878480" cy="1403525"/>
            </a:xfrm>
            <a:prstGeom prst="rect">
              <a:avLst/>
            </a:prstGeom>
          </p:spPr>
        </p:pic>
        <p:sp>
          <p:nvSpPr>
            <p:cNvPr id="15" name="TextBox 14">
              <a:extLst>
                <a:ext uri="{FF2B5EF4-FFF2-40B4-BE49-F238E27FC236}">
                  <a16:creationId xmlns:a16="http://schemas.microsoft.com/office/drawing/2014/main" id="{17C790ED-40E1-4127-B4FF-3755F9BD4556}"/>
                </a:ext>
              </a:extLst>
            </p:cNvPr>
            <p:cNvSpPr txBox="1"/>
            <p:nvPr/>
          </p:nvSpPr>
          <p:spPr>
            <a:xfrm>
              <a:off x="4760925" y="4001294"/>
              <a:ext cx="1898853" cy="369332"/>
            </a:xfrm>
            <a:prstGeom prst="rect">
              <a:avLst/>
            </a:prstGeom>
            <a:noFill/>
          </p:spPr>
          <p:txBody>
            <a:bodyPr wrap="none" rtlCol="0">
              <a:spAutoFit/>
            </a:bodyPr>
            <a:lstStyle/>
            <a:p>
              <a:r>
                <a:rPr lang="en-US" dirty="0"/>
                <a:t>Pseudonymization</a:t>
              </a:r>
              <a:endParaRPr lang="nl-NL" dirty="0"/>
            </a:p>
          </p:txBody>
        </p:sp>
      </p:grpSp>
      <p:pic>
        <p:nvPicPr>
          <p:cNvPr id="4" name="Picture 3">
            <a:extLst>
              <a:ext uri="{FF2B5EF4-FFF2-40B4-BE49-F238E27FC236}">
                <a16:creationId xmlns:a16="http://schemas.microsoft.com/office/drawing/2014/main" id="{6FE388FF-D01B-FF45-8EFD-DA8E270F76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6046" y="3328932"/>
            <a:ext cx="2219840" cy="2219840"/>
          </a:xfrm>
          <a:prstGeom prst="rect">
            <a:avLst/>
          </a:prstGeom>
        </p:spPr>
      </p:pic>
      <p:sp>
        <p:nvSpPr>
          <p:cNvPr id="19" name="Rectangle 18">
            <a:extLst>
              <a:ext uri="{FF2B5EF4-FFF2-40B4-BE49-F238E27FC236}">
                <a16:creationId xmlns:a16="http://schemas.microsoft.com/office/drawing/2014/main" id="{43FED93C-81EE-4A4F-AE5F-69B05A683F75}"/>
              </a:ext>
            </a:extLst>
          </p:cNvPr>
          <p:cNvSpPr/>
          <p:nvPr/>
        </p:nvSpPr>
        <p:spPr>
          <a:xfrm>
            <a:off x="688424" y="395379"/>
            <a:ext cx="8830924" cy="1446550"/>
          </a:xfrm>
          <a:prstGeom prst="rect">
            <a:avLst/>
          </a:prstGeom>
        </p:spPr>
        <p:txBody>
          <a:bodyPr wrap="square">
            <a:spAutoFit/>
          </a:bodyPr>
          <a:lstStyle/>
          <a:p>
            <a:r>
              <a:rPr lang="en-US" sz="4400" b="1" dirty="0">
                <a:solidFill>
                  <a:schemeClr val="accent2">
                    <a:lumMod val="50000"/>
                  </a:schemeClr>
                </a:solidFill>
              </a:rPr>
              <a:t>Security of data files</a:t>
            </a:r>
            <a:endParaRPr lang="en-US" sz="4400" dirty="0"/>
          </a:p>
          <a:p>
            <a:endParaRPr lang="en-US" sz="4400" dirty="0"/>
          </a:p>
        </p:txBody>
      </p:sp>
    </p:spTree>
    <p:extLst>
      <p:ext uri="{BB962C8B-B14F-4D97-AF65-F5344CB8AC3E}">
        <p14:creationId xmlns:p14="http://schemas.microsoft.com/office/powerpoint/2010/main" val="1533222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6D2BB4-522E-FF48-AB1D-1FBF9B4171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le 1">
            <a:extLst>
              <a:ext uri="{FF2B5EF4-FFF2-40B4-BE49-F238E27FC236}">
                <a16:creationId xmlns:a16="http://schemas.microsoft.com/office/drawing/2014/main" id="{1D1FAA5D-4E8F-49AC-A0F6-20F71851CAAB}"/>
              </a:ext>
            </a:extLst>
          </p:cNvPr>
          <p:cNvSpPr>
            <a:spLocks noGrp="1"/>
          </p:cNvSpPr>
          <p:nvPr>
            <p:ph type="title"/>
          </p:nvPr>
        </p:nvSpPr>
        <p:spPr/>
        <p:txBody>
          <a:bodyPr>
            <a:normAutofit/>
          </a:bodyPr>
          <a:lstStyle/>
          <a:p>
            <a:r>
              <a:rPr lang="nl-NL" b="1" dirty="0" err="1">
                <a:solidFill>
                  <a:schemeClr val="accent2">
                    <a:lumMod val="50000"/>
                  </a:schemeClr>
                </a:solidFill>
                <a:latin typeface="+mn-lt"/>
              </a:rPr>
              <a:t>Restricted</a:t>
            </a:r>
            <a:r>
              <a:rPr lang="nl-NL" b="1" dirty="0">
                <a:solidFill>
                  <a:schemeClr val="accent2">
                    <a:lumMod val="50000"/>
                  </a:schemeClr>
                </a:solidFill>
                <a:latin typeface="+mn-lt"/>
              </a:rPr>
              <a:t> Access</a:t>
            </a:r>
          </a:p>
        </p:txBody>
      </p:sp>
      <p:sp>
        <p:nvSpPr>
          <p:cNvPr id="3" name="Content Placeholder 2">
            <a:extLst>
              <a:ext uri="{FF2B5EF4-FFF2-40B4-BE49-F238E27FC236}">
                <a16:creationId xmlns:a16="http://schemas.microsoft.com/office/drawing/2014/main" id="{696358B6-ED78-4810-ACD1-FA7B8B9D983F}"/>
              </a:ext>
            </a:extLst>
          </p:cNvPr>
          <p:cNvSpPr>
            <a:spLocks noGrp="1"/>
          </p:cNvSpPr>
          <p:nvPr>
            <p:ph idx="1"/>
          </p:nvPr>
        </p:nvSpPr>
        <p:spPr>
          <a:xfrm>
            <a:off x="838200" y="2506662"/>
            <a:ext cx="10515600" cy="4351338"/>
          </a:xfrm>
        </p:spPr>
        <p:txBody>
          <a:bodyPr/>
          <a:lstStyle/>
          <a:p>
            <a:pPr>
              <a:buFont typeface="Courier New" panose="02070309020205020404" pitchFamily="49" charset="0"/>
              <a:buChar char="o"/>
            </a:pPr>
            <a:r>
              <a:rPr lang="en-US" dirty="0"/>
              <a:t> Who should have access to your data?</a:t>
            </a:r>
          </a:p>
          <a:p>
            <a:pPr>
              <a:buFont typeface="Courier New" panose="02070309020205020404" pitchFamily="49" charset="0"/>
              <a:buChar char="o"/>
            </a:pPr>
            <a:r>
              <a:rPr lang="en-US" dirty="0"/>
              <a:t> How will you restrict access?</a:t>
            </a:r>
          </a:p>
          <a:p>
            <a:pPr>
              <a:buFont typeface="Courier New" panose="02070309020205020404" pitchFamily="49" charset="0"/>
              <a:buChar char="o"/>
            </a:pPr>
            <a:r>
              <a:rPr lang="en-US" dirty="0"/>
              <a:t> How will you enable access to those authorized?</a:t>
            </a:r>
          </a:p>
          <a:p>
            <a:pPr>
              <a:buFont typeface="Courier New" panose="02070309020205020404" pitchFamily="49" charset="0"/>
              <a:buChar char="o"/>
            </a:pPr>
            <a:r>
              <a:rPr lang="en-US" dirty="0"/>
              <a:t> Where will you describe who gets to access the data?</a:t>
            </a:r>
          </a:p>
          <a:p>
            <a:endParaRPr lang="en-US" dirty="0"/>
          </a:p>
          <a:p>
            <a:endParaRPr lang="nl-NL" dirty="0"/>
          </a:p>
        </p:txBody>
      </p:sp>
    </p:spTree>
    <p:extLst>
      <p:ext uri="{BB962C8B-B14F-4D97-AF65-F5344CB8AC3E}">
        <p14:creationId xmlns:p14="http://schemas.microsoft.com/office/powerpoint/2010/main" val="456120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9BD5BE-B2FB-C04A-B8DC-C8AE6B0FD2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le 1">
            <a:extLst>
              <a:ext uri="{FF2B5EF4-FFF2-40B4-BE49-F238E27FC236}">
                <a16:creationId xmlns:a16="http://schemas.microsoft.com/office/drawing/2014/main" id="{F17372C7-179A-4344-843C-5C5285BEC837}"/>
              </a:ext>
            </a:extLst>
          </p:cNvPr>
          <p:cNvSpPr>
            <a:spLocks noGrp="1"/>
          </p:cNvSpPr>
          <p:nvPr>
            <p:ph type="title"/>
          </p:nvPr>
        </p:nvSpPr>
        <p:spPr>
          <a:xfrm>
            <a:off x="666974" y="0"/>
            <a:ext cx="11525026" cy="1631551"/>
          </a:xfrm>
        </p:spPr>
        <p:txBody>
          <a:bodyPr/>
          <a:lstStyle/>
          <a:p>
            <a:r>
              <a:rPr lang="en-US" b="1" dirty="0">
                <a:solidFill>
                  <a:schemeClr val="accent2">
                    <a:lumMod val="50000"/>
                  </a:schemeClr>
                </a:solidFill>
                <a:latin typeface="+mn-lt"/>
              </a:rPr>
              <a:t>Legal Documents</a:t>
            </a:r>
            <a:endParaRPr lang="nl-NL" b="1" dirty="0">
              <a:solidFill>
                <a:schemeClr val="accent2">
                  <a:lumMod val="50000"/>
                </a:schemeClr>
              </a:solidFill>
              <a:latin typeface="+mn-lt"/>
            </a:endParaRPr>
          </a:p>
        </p:txBody>
      </p:sp>
      <p:pic>
        <p:nvPicPr>
          <p:cNvPr id="4" name="Picture 3">
            <a:extLst>
              <a:ext uri="{FF2B5EF4-FFF2-40B4-BE49-F238E27FC236}">
                <a16:creationId xmlns:a16="http://schemas.microsoft.com/office/drawing/2014/main" id="{04153C35-F65D-411E-A8BF-571D2226D3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3655" y="1696217"/>
            <a:ext cx="6810801" cy="516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643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D5BE-5731-4B15-B87E-0272FD744E91}"/>
              </a:ext>
            </a:extLst>
          </p:cNvPr>
          <p:cNvSpPr>
            <a:spLocks noGrp="1"/>
          </p:cNvSpPr>
          <p:nvPr>
            <p:ph type="title"/>
          </p:nvPr>
        </p:nvSpPr>
        <p:spPr/>
        <p:txBody>
          <a:bodyPr/>
          <a:lstStyle/>
          <a:p>
            <a:endParaRPr lang="nl-NL"/>
          </a:p>
        </p:txBody>
      </p:sp>
      <p:pic>
        <p:nvPicPr>
          <p:cNvPr id="5" name="Online Media 4" title="Data Protection Impact Assessment (DPIA)">
            <a:hlinkClick r:id="" action="ppaction://media"/>
            <a:extLst>
              <a:ext uri="{FF2B5EF4-FFF2-40B4-BE49-F238E27FC236}">
                <a16:creationId xmlns:a16="http://schemas.microsoft.com/office/drawing/2014/main" id="{9CBE6F5F-0993-4DE4-96F7-2634B2B6F12F}"/>
              </a:ext>
            </a:extLst>
          </p:cNvPr>
          <p:cNvPicPr>
            <a:picLocks noGrp="1" noRot="1" noChangeAspect="1"/>
          </p:cNvPicPr>
          <p:nvPr>
            <p:ph idx="1"/>
            <a:videoFile r:link="rId1"/>
          </p:nvPr>
        </p:nvPicPr>
        <p:blipFill>
          <a:blip r:embed="rId4"/>
          <a:stretch>
            <a:fillRect/>
          </a:stretch>
        </p:blipFill>
        <p:spPr>
          <a:xfrm>
            <a:off x="2198451" y="1808129"/>
            <a:ext cx="7991812" cy="4495394"/>
          </a:xfrm>
          <a:prstGeom prst="rect">
            <a:avLst/>
          </a:prstGeom>
        </p:spPr>
      </p:pic>
      <p:pic>
        <p:nvPicPr>
          <p:cNvPr id="4" name="Picture 3">
            <a:extLst>
              <a:ext uri="{FF2B5EF4-FFF2-40B4-BE49-F238E27FC236}">
                <a16:creationId xmlns:a16="http://schemas.microsoft.com/office/drawing/2014/main" id="{0A13B373-0F17-4903-9D86-CD1F991E6C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40" y="0"/>
            <a:ext cx="12192000" cy="1563624"/>
          </a:xfrm>
          <a:prstGeom prst="rect">
            <a:avLst/>
          </a:prstGeom>
        </p:spPr>
      </p:pic>
      <p:sp>
        <p:nvSpPr>
          <p:cNvPr id="6" name="Title 1">
            <a:extLst>
              <a:ext uri="{FF2B5EF4-FFF2-40B4-BE49-F238E27FC236}">
                <a16:creationId xmlns:a16="http://schemas.microsoft.com/office/drawing/2014/main" id="{60985D6D-49F8-4D26-B4DE-A158770F2EF5}"/>
              </a:ext>
            </a:extLst>
          </p:cNvPr>
          <p:cNvSpPr txBox="1">
            <a:spLocks/>
          </p:cNvSpPr>
          <p:nvPr/>
        </p:nvSpPr>
        <p:spPr>
          <a:xfrm>
            <a:off x="666974" y="0"/>
            <a:ext cx="11525026" cy="1631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latin typeface="+mn-lt"/>
              </a:rPr>
              <a:t>Data Protection Impact Assessment (DPIA)</a:t>
            </a:r>
            <a:endParaRPr lang="nl-NL" b="1" dirty="0">
              <a:solidFill>
                <a:schemeClr val="accent2">
                  <a:lumMod val="50000"/>
                </a:schemeClr>
              </a:solidFill>
              <a:latin typeface="+mn-lt"/>
            </a:endParaRPr>
          </a:p>
        </p:txBody>
      </p:sp>
      <p:sp>
        <p:nvSpPr>
          <p:cNvPr id="3" name="Rectangle 2">
            <a:extLst>
              <a:ext uri="{FF2B5EF4-FFF2-40B4-BE49-F238E27FC236}">
                <a16:creationId xmlns:a16="http://schemas.microsoft.com/office/drawing/2014/main" id="{EA069ABE-88FC-4EA3-B137-CA364C47BA08}"/>
              </a:ext>
            </a:extLst>
          </p:cNvPr>
          <p:cNvSpPr/>
          <p:nvPr/>
        </p:nvSpPr>
        <p:spPr>
          <a:xfrm>
            <a:off x="8665454" y="6492875"/>
            <a:ext cx="3049617" cy="369332"/>
          </a:xfrm>
          <a:prstGeom prst="rect">
            <a:avLst/>
          </a:prstGeom>
        </p:spPr>
        <p:txBody>
          <a:bodyPr wrap="none">
            <a:spAutoFit/>
          </a:bodyPr>
          <a:lstStyle/>
          <a:p>
            <a:r>
              <a:rPr lang="en-GB" dirty="0">
                <a:solidFill>
                  <a:schemeClr val="bg1">
                    <a:lumMod val="50000"/>
                  </a:schemeClr>
                </a:solidFill>
              </a:rPr>
              <a:t>https://youtu.be/1-UlUF5e1aE</a:t>
            </a:r>
          </a:p>
        </p:txBody>
      </p:sp>
    </p:spTree>
    <p:extLst>
      <p:ext uri="{BB962C8B-B14F-4D97-AF65-F5344CB8AC3E}">
        <p14:creationId xmlns:p14="http://schemas.microsoft.com/office/powerpoint/2010/main" val="1916150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9F42E-CF91-574B-BF4B-54296C9202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7" name="Diagram 6">
            <a:extLst>
              <a:ext uri="{FF2B5EF4-FFF2-40B4-BE49-F238E27FC236}">
                <a16:creationId xmlns:a16="http://schemas.microsoft.com/office/drawing/2014/main" id="{A79057AE-CDAB-4A2D-A42B-CD797050929E}"/>
              </a:ext>
            </a:extLst>
          </p:cNvPr>
          <p:cNvGraphicFramePr/>
          <p:nvPr>
            <p:extLst>
              <p:ext uri="{D42A27DB-BD31-4B8C-83A1-F6EECF244321}">
                <p14:modId xmlns:p14="http://schemas.microsoft.com/office/powerpoint/2010/main" val="702906008"/>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el 1">
            <a:extLst>
              <a:ext uri="{FF2B5EF4-FFF2-40B4-BE49-F238E27FC236}">
                <a16:creationId xmlns:a16="http://schemas.microsoft.com/office/drawing/2014/main" id="{2011E8FE-A933-42F6-9C76-5C30F5B9E7BF}"/>
              </a:ext>
            </a:extLst>
          </p:cNvPr>
          <p:cNvSpPr txBox="1">
            <a:spLocks/>
          </p:cNvSpPr>
          <p:nvPr/>
        </p:nvSpPr>
        <p:spPr>
          <a:xfrm>
            <a:off x="689686" y="954667"/>
            <a:ext cx="74861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Selection &amp; Preservation</a:t>
            </a:r>
            <a:endParaRPr lang="nl-NL" b="1" dirty="0">
              <a:solidFill>
                <a:schemeClr val="accent2">
                  <a:lumMod val="50000"/>
                </a:schemeClr>
              </a:solidFill>
            </a:endParaRPr>
          </a:p>
        </p:txBody>
      </p:sp>
    </p:spTree>
    <p:extLst>
      <p:ext uri="{BB962C8B-B14F-4D97-AF65-F5344CB8AC3E}">
        <p14:creationId xmlns:p14="http://schemas.microsoft.com/office/powerpoint/2010/main" val="278680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B139DF-4095-374F-9FD7-44725D484B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el 1">
            <a:extLst>
              <a:ext uri="{FF2B5EF4-FFF2-40B4-BE49-F238E27FC236}">
                <a16:creationId xmlns:a16="http://schemas.microsoft.com/office/drawing/2014/main" id="{061622F2-ED31-4C0E-8C76-A0559EC15DA7}"/>
              </a:ext>
            </a:extLst>
          </p:cNvPr>
          <p:cNvSpPr>
            <a:spLocks noGrp="1"/>
          </p:cNvSpPr>
          <p:nvPr>
            <p:ph type="title"/>
          </p:nvPr>
        </p:nvSpPr>
        <p:spPr>
          <a:xfrm>
            <a:off x="264735" y="350839"/>
            <a:ext cx="11480004" cy="1325563"/>
          </a:xfrm>
        </p:spPr>
        <p:txBody>
          <a:bodyPr/>
          <a:lstStyle/>
          <a:p>
            <a:r>
              <a:rPr lang="nl-NL" b="1" dirty="0" err="1">
                <a:solidFill>
                  <a:schemeClr val="accent2">
                    <a:lumMod val="50000"/>
                  </a:schemeClr>
                </a:solidFill>
              </a:rPr>
              <a:t>Why</a:t>
            </a:r>
            <a:r>
              <a:rPr lang="nl-NL" b="1" dirty="0">
                <a:solidFill>
                  <a:schemeClr val="accent2">
                    <a:lumMod val="50000"/>
                  </a:schemeClr>
                </a:solidFill>
              </a:rPr>
              <a:t> </a:t>
            </a:r>
            <a:r>
              <a:rPr lang="nl-NL" b="1" dirty="0" err="1">
                <a:solidFill>
                  <a:schemeClr val="accent2">
                    <a:lumMod val="50000"/>
                  </a:schemeClr>
                </a:solidFill>
              </a:rPr>
              <a:t>worry</a:t>
            </a:r>
            <a:r>
              <a:rPr lang="nl-NL" b="1" dirty="0">
                <a:solidFill>
                  <a:schemeClr val="accent2">
                    <a:lumMod val="50000"/>
                  </a:schemeClr>
                </a:solidFill>
              </a:rPr>
              <a:t> </a:t>
            </a:r>
            <a:r>
              <a:rPr lang="nl-NL" b="1" dirty="0" err="1">
                <a:solidFill>
                  <a:schemeClr val="accent2">
                    <a:lumMod val="50000"/>
                  </a:schemeClr>
                </a:solidFill>
              </a:rPr>
              <a:t>about</a:t>
            </a:r>
            <a:r>
              <a:rPr lang="nl-NL" b="1" dirty="0">
                <a:solidFill>
                  <a:schemeClr val="accent2">
                    <a:lumMod val="50000"/>
                  </a:schemeClr>
                </a:solidFill>
              </a:rPr>
              <a:t> research data management?</a:t>
            </a:r>
          </a:p>
        </p:txBody>
      </p:sp>
      <p:sp>
        <p:nvSpPr>
          <p:cNvPr id="5" name="Tekstvak 4">
            <a:extLst>
              <a:ext uri="{FF2B5EF4-FFF2-40B4-BE49-F238E27FC236}">
                <a16:creationId xmlns:a16="http://schemas.microsoft.com/office/drawing/2014/main" id="{60496270-0574-4F06-9513-91BC82EB38BF}"/>
              </a:ext>
            </a:extLst>
          </p:cNvPr>
          <p:cNvSpPr txBox="1"/>
          <p:nvPr/>
        </p:nvSpPr>
        <p:spPr>
          <a:xfrm>
            <a:off x="5033989" y="5802038"/>
            <a:ext cx="6334847" cy="800219"/>
          </a:xfrm>
          <a:prstGeom prst="rect">
            <a:avLst/>
          </a:prstGeom>
          <a:noFill/>
        </p:spPr>
        <p:txBody>
          <a:bodyPr wrap="square" rtlCol="0">
            <a:spAutoFit/>
          </a:bodyPr>
          <a:lstStyle/>
          <a:p>
            <a:r>
              <a:rPr lang="nl-NL" b="1" dirty="0"/>
              <a:t>Source: </a:t>
            </a:r>
            <a:r>
              <a:rPr lang="en-US" sz="1400" i="1" dirty="0"/>
              <a:t>How Toy Story 2 Almost Got Deleted: Stories From Pixar Animation: ENTV</a:t>
            </a:r>
            <a:r>
              <a:rPr lang="en-US" sz="1400" dirty="0"/>
              <a:t>. (n.d.). Retrieved from </a:t>
            </a:r>
            <a:r>
              <a:rPr lang="en-US" sz="1400" dirty="0">
                <a:hlinkClick r:id="rId5"/>
              </a:rPr>
              <a:t>https://www.youtube.com/watch?v=8dhp_20j0Ys</a:t>
            </a:r>
            <a:endParaRPr lang="en-US" sz="1400" dirty="0"/>
          </a:p>
          <a:p>
            <a:endParaRPr lang="nl-NL" sz="1400" dirty="0"/>
          </a:p>
        </p:txBody>
      </p:sp>
      <p:pic>
        <p:nvPicPr>
          <p:cNvPr id="6" name="Online Media 5">
            <a:hlinkClick r:id="" action="ppaction://media"/>
            <a:extLst>
              <a:ext uri="{FF2B5EF4-FFF2-40B4-BE49-F238E27FC236}">
                <a16:creationId xmlns:a16="http://schemas.microsoft.com/office/drawing/2014/main" id="{762B3042-B028-45D3-9D21-3B192329E3D1}"/>
              </a:ext>
            </a:extLst>
          </p:cNvPr>
          <p:cNvPicPr>
            <a:picLocks noRot="1" noChangeAspect="1"/>
          </p:cNvPicPr>
          <p:nvPr>
            <a:videoFile r:link="rId1"/>
          </p:nvPr>
        </p:nvPicPr>
        <p:blipFill>
          <a:blip r:embed="rId6"/>
          <a:stretch>
            <a:fillRect/>
          </a:stretch>
        </p:blipFill>
        <p:spPr>
          <a:xfrm>
            <a:off x="5033989" y="2027241"/>
            <a:ext cx="6710750" cy="3774797"/>
          </a:xfrm>
          <a:prstGeom prst="rect">
            <a:avLst/>
          </a:prstGeom>
        </p:spPr>
      </p:pic>
      <p:sp>
        <p:nvSpPr>
          <p:cNvPr id="7" name="Rectangle 6">
            <a:extLst>
              <a:ext uri="{FF2B5EF4-FFF2-40B4-BE49-F238E27FC236}">
                <a16:creationId xmlns:a16="http://schemas.microsoft.com/office/drawing/2014/main" id="{7ED0DD35-9FE1-4476-862E-1CBB014169A2}"/>
              </a:ext>
            </a:extLst>
          </p:cNvPr>
          <p:cNvSpPr/>
          <p:nvPr/>
        </p:nvSpPr>
        <p:spPr>
          <a:xfrm>
            <a:off x="76200" y="4492487"/>
            <a:ext cx="4436165" cy="2365513"/>
          </a:xfrm>
          <a:prstGeom prst="rect">
            <a:avLst/>
          </a:prstGeom>
        </p:spPr>
        <p:txBody>
          <a:bodyPr wrap="square">
            <a:spAutoFit/>
          </a:bodyPr>
          <a:lstStyle/>
          <a:p>
            <a:r>
              <a:rPr lang="en-US" dirty="0" err="1"/>
              <a:t>Panzarino</a:t>
            </a:r>
            <a:r>
              <a:rPr lang="en-US" dirty="0"/>
              <a:t>, M. (2012, May 21). How Toy Story 2 Got Deleted Twice, Once on Accident, Again on purpose. Retrieved December 16, 2019, from The Next Web website: </a:t>
            </a:r>
            <a:r>
              <a:rPr lang="en-US" dirty="0">
                <a:hlinkClick r:id="rId7"/>
              </a:rPr>
              <a:t>https://thenextweb.com/media/2012/05/21/how-pixars-toy-story-2-was-deleted-twice-once-by-technology-and-again-for-its-own-good/</a:t>
            </a:r>
            <a:endParaRPr lang="en-US" dirty="0">
              <a:effectLst/>
            </a:endParaRPr>
          </a:p>
        </p:txBody>
      </p:sp>
      <p:sp>
        <p:nvSpPr>
          <p:cNvPr id="8" name="Rectangle 7">
            <a:extLst>
              <a:ext uri="{FF2B5EF4-FFF2-40B4-BE49-F238E27FC236}">
                <a16:creationId xmlns:a16="http://schemas.microsoft.com/office/drawing/2014/main" id="{5213D339-F64E-445B-82B9-F9CD8AF3CB10}"/>
              </a:ext>
            </a:extLst>
          </p:cNvPr>
          <p:cNvSpPr/>
          <p:nvPr/>
        </p:nvSpPr>
        <p:spPr>
          <a:xfrm>
            <a:off x="165653" y="2133123"/>
            <a:ext cx="2398644" cy="1477328"/>
          </a:xfrm>
          <a:prstGeom prst="rect">
            <a:avLst/>
          </a:prstGeom>
        </p:spPr>
        <p:txBody>
          <a:bodyPr wrap="square">
            <a:spAutoFit/>
          </a:bodyPr>
          <a:lstStyle/>
          <a:p>
            <a:r>
              <a:rPr lang="en-US" b="1" dirty="0"/>
              <a:t>How Pixar’s Toy Story 2 was deleted twice, once by technology and again for its own good</a:t>
            </a:r>
          </a:p>
        </p:txBody>
      </p:sp>
      <p:pic>
        <p:nvPicPr>
          <p:cNvPr id="1026" name="Picture 2" descr="Image result for toy story">
            <a:extLst>
              <a:ext uri="{FF2B5EF4-FFF2-40B4-BE49-F238E27FC236}">
                <a16:creationId xmlns:a16="http://schemas.microsoft.com/office/drawing/2014/main" id="{C1A0BF7A-4068-4851-B958-594E2A5314A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76744" y="1917047"/>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13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57E4C-7C07-0242-B2C0-A22F3D7C9CA6}"/>
              </a:ext>
            </a:extLst>
          </p:cNvPr>
          <p:cNvSpPr/>
          <p:nvPr/>
        </p:nvSpPr>
        <p:spPr>
          <a:xfrm>
            <a:off x="2343665" y="4674699"/>
            <a:ext cx="7080956" cy="1938992"/>
          </a:xfrm>
          <a:prstGeom prst="rect">
            <a:avLst/>
          </a:prstGeom>
        </p:spPr>
        <p:txBody>
          <a:bodyPr wrap="square">
            <a:spAutoFit/>
          </a:bodyPr>
          <a:lstStyle/>
          <a:p>
            <a:r>
              <a:rPr lang="en-US" sz="2400" dirty="0">
                <a:solidFill>
                  <a:srgbClr val="373A3C"/>
                </a:solidFill>
                <a:latin typeface="Calibri" panose="020F0502020204030204" pitchFamily="34" charset="0"/>
                <a:cs typeface="Calibri" panose="020F0502020204030204" pitchFamily="34" charset="0"/>
              </a:rPr>
              <a:t>Raw data from research must be kept available for</a:t>
            </a:r>
          </a:p>
          <a:p>
            <a:r>
              <a:rPr lang="en-US" sz="2400" b="1" dirty="0">
                <a:solidFill>
                  <a:srgbClr val="373A3C"/>
                </a:solidFill>
                <a:latin typeface="Calibri" panose="020F0502020204030204" pitchFamily="34" charset="0"/>
                <a:cs typeface="Calibri" panose="020F0502020204030204" pitchFamily="34" charset="0"/>
              </a:rPr>
              <a:t>a minimum of ten years</a:t>
            </a:r>
            <a:r>
              <a:rPr lang="en-US" sz="2400" dirty="0">
                <a:solidFill>
                  <a:srgbClr val="373A3C"/>
                </a:solidFill>
                <a:latin typeface="Calibri" panose="020F0502020204030204" pitchFamily="34" charset="0"/>
                <a:cs typeface="Calibri" panose="020F0502020204030204" pitchFamily="34" charset="0"/>
              </a:rPr>
              <a:t> for verification purposes</a:t>
            </a:r>
          </a:p>
          <a:p>
            <a:endParaRPr lang="en-US" sz="2400" dirty="0">
              <a:solidFill>
                <a:srgbClr val="373A3C"/>
              </a:solidFill>
              <a:latin typeface="Calibri" panose="020F0502020204030204" pitchFamily="34" charset="0"/>
              <a:cs typeface="Calibri" panose="020F0502020204030204" pitchFamily="34" charset="0"/>
            </a:endParaRPr>
          </a:p>
          <a:p>
            <a:r>
              <a:rPr lang="en-US" sz="2400" dirty="0">
                <a:solidFill>
                  <a:srgbClr val="373A3C"/>
                </a:solidFill>
                <a:latin typeface="Calibri" panose="020F0502020204030204" pitchFamily="34" charset="0"/>
                <a:cs typeface="Calibri" panose="020F0502020204030204" pitchFamily="34" charset="0"/>
              </a:rPr>
              <a:t>…commencing from the date that the research results are published!</a:t>
            </a:r>
          </a:p>
        </p:txBody>
      </p:sp>
      <p:pic>
        <p:nvPicPr>
          <p:cNvPr id="4" name="Picture 3">
            <a:extLst>
              <a:ext uri="{FF2B5EF4-FFF2-40B4-BE49-F238E27FC236}">
                <a16:creationId xmlns:a16="http://schemas.microsoft.com/office/drawing/2014/main" id="{FC2E7D09-4379-7F41-B291-776AD1D26A21}"/>
              </a:ext>
            </a:extLst>
          </p:cNvPr>
          <p:cNvPicPr>
            <a:picLocks noChangeAspect="1"/>
          </p:cNvPicPr>
          <p:nvPr/>
        </p:nvPicPr>
        <p:blipFill>
          <a:blip r:embed="rId2"/>
          <a:stretch>
            <a:fillRect/>
          </a:stretch>
        </p:blipFill>
        <p:spPr>
          <a:xfrm>
            <a:off x="1340556" y="374376"/>
            <a:ext cx="8788400" cy="901700"/>
          </a:xfrm>
          <a:prstGeom prst="rect">
            <a:avLst/>
          </a:prstGeom>
        </p:spPr>
      </p:pic>
      <p:pic>
        <p:nvPicPr>
          <p:cNvPr id="5" name="Picture 4">
            <a:extLst>
              <a:ext uri="{FF2B5EF4-FFF2-40B4-BE49-F238E27FC236}">
                <a16:creationId xmlns:a16="http://schemas.microsoft.com/office/drawing/2014/main" id="{F3251A6D-7606-A54D-B2C3-B62463B29BA3}"/>
              </a:ext>
            </a:extLst>
          </p:cNvPr>
          <p:cNvPicPr>
            <a:picLocks noChangeAspect="1"/>
          </p:cNvPicPr>
          <p:nvPr/>
        </p:nvPicPr>
        <p:blipFill>
          <a:blip r:embed="rId3"/>
          <a:stretch>
            <a:fillRect/>
          </a:stretch>
        </p:blipFill>
        <p:spPr>
          <a:xfrm>
            <a:off x="1340556" y="1621798"/>
            <a:ext cx="8788400" cy="596900"/>
          </a:xfrm>
          <a:prstGeom prst="rect">
            <a:avLst/>
          </a:prstGeom>
        </p:spPr>
      </p:pic>
      <p:pic>
        <p:nvPicPr>
          <p:cNvPr id="6" name="Picture 5">
            <a:extLst>
              <a:ext uri="{FF2B5EF4-FFF2-40B4-BE49-F238E27FC236}">
                <a16:creationId xmlns:a16="http://schemas.microsoft.com/office/drawing/2014/main" id="{ED080DB1-8084-4F40-BB7F-C016E780975E}"/>
              </a:ext>
            </a:extLst>
          </p:cNvPr>
          <p:cNvPicPr>
            <a:picLocks noChangeAspect="1"/>
          </p:cNvPicPr>
          <p:nvPr/>
        </p:nvPicPr>
        <p:blipFill>
          <a:blip r:embed="rId4"/>
          <a:stretch>
            <a:fillRect/>
          </a:stretch>
        </p:blipFill>
        <p:spPr>
          <a:xfrm>
            <a:off x="3985183" y="2817250"/>
            <a:ext cx="2674471" cy="1107995"/>
          </a:xfrm>
          <a:prstGeom prst="rect">
            <a:avLst/>
          </a:prstGeom>
        </p:spPr>
      </p:pic>
      <p:pic>
        <p:nvPicPr>
          <p:cNvPr id="7" name="Picture 6">
            <a:extLst>
              <a:ext uri="{FF2B5EF4-FFF2-40B4-BE49-F238E27FC236}">
                <a16:creationId xmlns:a16="http://schemas.microsoft.com/office/drawing/2014/main" id="{D2C9380A-857D-2741-946D-F11A36F7CC6E}"/>
              </a:ext>
            </a:extLst>
          </p:cNvPr>
          <p:cNvPicPr>
            <a:picLocks noChangeAspect="1"/>
          </p:cNvPicPr>
          <p:nvPr/>
        </p:nvPicPr>
        <p:blipFill>
          <a:blip r:embed="rId5"/>
          <a:stretch>
            <a:fillRect/>
          </a:stretch>
        </p:blipFill>
        <p:spPr>
          <a:xfrm>
            <a:off x="10308309" y="2761046"/>
            <a:ext cx="1691621" cy="1879579"/>
          </a:xfrm>
          <a:prstGeom prst="rect">
            <a:avLst/>
          </a:prstGeom>
        </p:spPr>
      </p:pic>
      <p:pic>
        <p:nvPicPr>
          <p:cNvPr id="8" name="Picture 7">
            <a:extLst>
              <a:ext uri="{FF2B5EF4-FFF2-40B4-BE49-F238E27FC236}">
                <a16:creationId xmlns:a16="http://schemas.microsoft.com/office/drawing/2014/main" id="{7F2669CE-D446-6247-BD0A-439DE334504C}"/>
              </a:ext>
            </a:extLst>
          </p:cNvPr>
          <p:cNvPicPr>
            <a:picLocks noChangeAspect="1"/>
          </p:cNvPicPr>
          <p:nvPr/>
        </p:nvPicPr>
        <p:blipFill>
          <a:blip r:embed="rId6"/>
          <a:stretch>
            <a:fillRect/>
          </a:stretch>
        </p:blipFill>
        <p:spPr>
          <a:xfrm>
            <a:off x="6748296" y="2817250"/>
            <a:ext cx="3543300" cy="1104900"/>
          </a:xfrm>
          <a:prstGeom prst="rect">
            <a:avLst/>
          </a:prstGeom>
        </p:spPr>
      </p:pic>
      <p:grpSp>
        <p:nvGrpSpPr>
          <p:cNvPr id="9" name="Group 8">
            <a:extLst>
              <a:ext uri="{FF2B5EF4-FFF2-40B4-BE49-F238E27FC236}">
                <a16:creationId xmlns:a16="http://schemas.microsoft.com/office/drawing/2014/main" id="{B7AA34A6-180E-F243-A5B9-C6940967F6CA}"/>
              </a:ext>
            </a:extLst>
          </p:cNvPr>
          <p:cNvGrpSpPr/>
          <p:nvPr/>
        </p:nvGrpSpPr>
        <p:grpSpPr>
          <a:xfrm>
            <a:off x="461964" y="2761046"/>
            <a:ext cx="1355833" cy="1298138"/>
            <a:chOff x="915755" y="1716363"/>
            <a:chExt cx="2770939" cy="2274855"/>
          </a:xfrm>
        </p:grpSpPr>
        <p:pic>
          <p:nvPicPr>
            <p:cNvPr id="10" name="Google Shape;642;p107">
              <a:extLst>
                <a:ext uri="{FF2B5EF4-FFF2-40B4-BE49-F238E27FC236}">
                  <a16:creationId xmlns:a16="http://schemas.microsoft.com/office/drawing/2014/main" id="{86447B4D-0468-0840-A0E2-BE7DFA81112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15755" y="1716363"/>
              <a:ext cx="2770939" cy="1836940"/>
            </a:xfrm>
            <a:prstGeom prst="rect">
              <a:avLst/>
            </a:prstGeom>
            <a:noFill/>
            <a:ln>
              <a:noFill/>
            </a:ln>
          </p:spPr>
        </p:pic>
        <p:pic>
          <p:nvPicPr>
            <p:cNvPr id="11" name="Picture 10">
              <a:extLst>
                <a:ext uri="{FF2B5EF4-FFF2-40B4-BE49-F238E27FC236}">
                  <a16:creationId xmlns:a16="http://schemas.microsoft.com/office/drawing/2014/main" id="{9001DB5E-9694-1E48-9FB7-4AFB7DFB07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15501" y="3483500"/>
              <a:ext cx="1792556" cy="507718"/>
            </a:xfrm>
            <a:prstGeom prst="rect">
              <a:avLst/>
            </a:prstGeom>
          </p:spPr>
        </p:pic>
      </p:grpSp>
      <p:pic>
        <p:nvPicPr>
          <p:cNvPr id="12" name="Picture 4" descr="C:\userdata\as2507\downloads\LOGO-ERC.jpg">
            <a:extLst>
              <a:ext uri="{FF2B5EF4-FFF2-40B4-BE49-F238E27FC236}">
                <a16:creationId xmlns:a16="http://schemas.microsoft.com/office/drawing/2014/main" id="{9D3DC7DD-BA04-6846-9157-62A47AD6F99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92390" y="2761046"/>
            <a:ext cx="1355833" cy="129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8A243AD-8AC2-1347-A83E-14BD9124EF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grpSp>
        <p:nvGrpSpPr>
          <p:cNvPr id="19" name="Group 18">
            <a:extLst>
              <a:ext uri="{FF2B5EF4-FFF2-40B4-BE49-F238E27FC236}">
                <a16:creationId xmlns:a16="http://schemas.microsoft.com/office/drawing/2014/main" id="{82F7108F-885A-BC4D-B276-7134144595C8}"/>
              </a:ext>
            </a:extLst>
          </p:cNvPr>
          <p:cNvGrpSpPr/>
          <p:nvPr/>
        </p:nvGrpSpPr>
        <p:grpSpPr>
          <a:xfrm>
            <a:off x="2388553" y="1861363"/>
            <a:ext cx="7414893" cy="4895269"/>
            <a:chOff x="2477279" y="1713829"/>
            <a:chExt cx="7414893" cy="4895269"/>
          </a:xfrm>
        </p:grpSpPr>
        <p:sp>
          <p:nvSpPr>
            <p:cNvPr id="2" name="Rectangle 1">
              <a:extLst>
                <a:ext uri="{FF2B5EF4-FFF2-40B4-BE49-F238E27FC236}">
                  <a16:creationId xmlns:a16="http://schemas.microsoft.com/office/drawing/2014/main" id="{9A7CADAC-E4A1-6C48-9129-EEB160E9DD83}"/>
                </a:ext>
              </a:extLst>
            </p:cNvPr>
            <p:cNvSpPr/>
            <p:nvPr/>
          </p:nvSpPr>
          <p:spPr>
            <a:xfrm>
              <a:off x="2477279" y="1713829"/>
              <a:ext cx="7414893" cy="4895269"/>
            </a:xfrm>
            <a:prstGeom prst="rect">
              <a:avLst/>
            </a:prstGeom>
            <a:solidFill>
              <a:schemeClr val="bg1">
                <a:lumMod val="65000"/>
              </a:schemeClr>
            </a:solidFill>
            <a:ln w="38100" cap="flat" cmpd="sng" algn="ctr">
              <a:solidFill>
                <a:schemeClr val="bg2"/>
              </a:solidFill>
              <a:prstDash val="solid"/>
            </a:ln>
            <a:effectLst/>
          </p:spPr>
          <p:txBody>
            <a:bodyPr rtlCol="0" anchor="ctr"/>
            <a:lstStyle/>
            <a:p>
              <a:pPr algn="ctr">
                <a:defRPr/>
              </a:pPr>
              <a:endParaRPr lang="nl-NL" sz="1799" kern="0" dirty="0">
                <a:solidFill>
                  <a:prstClr val="white"/>
                </a:solidFill>
              </a:endParaRPr>
            </a:p>
          </p:txBody>
        </p:sp>
        <p:sp>
          <p:nvSpPr>
            <p:cNvPr id="3" name="TextBox 2">
              <a:extLst>
                <a:ext uri="{FF2B5EF4-FFF2-40B4-BE49-F238E27FC236}">
                  <a16:creationId xmlns:a16="http://schemas.microsoft.com/office/drawing/2014/main" id="{668ADAF7-C05D-A844-B046-3A525716E560}"/>
                </a:ext>
              </a:extLst>
            </p:cNvPr>
            <p:cNvSpPr txBox="1"/>
            <p:nvPr/>
          </p:nvSpPr>
          <p:spPr>
            <a:xfrm>
              <a:off x="5943187" y="1818188"/>
              <a:ext cx="503925" cy="369236"/>
            </a:xfrm>
            <a:prstGeom prst="rect">
              <a:avLst/>
            </a:prstGeom>
            <a:noFill/>
          </p:spPr>
          <p:txBody>
            <a:bodyPr wrap="square" rtlCol="0">
              <a:spAutoFit/>
            </a:bodyPr>
            <a:lstStyle/>
            <a:p>
              <a:pPr>
                <a:defRPr/>
              </a:pPr>
              <a:r>
                <a:rPr lang="en-US" sz="1799" kern="0" dirty="0">
                  <a:solidFill>
                    <a:schemeClr val="bg1"/>
                  </a:solidFill>
                </a:rPr>
                <a:t>no</a:t>
              </a:r>
              <a:endParaRPr lang="nl-NL" sz="1799" kern="0" dirty="0">
                <a:solidFill>
                  <a:schemeClr val="bg1"/>
                </a:solidFill>
              </a:endParaRPr>
            </a:p>
          </p:txBody>
        </p:sp>
        <p:sp>
          <p:nvSpPr>
            <p:cNvPr id="4" name="Rectangle 3">
              <a:extLst>
                <a:ext uri="{FF2B5EF4-FFF2-40B4-BE49-F238E27FC236}">
                  <a16:creationId xmlns:a16="http://schemas.microsoft.com/office/drawing/2014/main" id="{78578342-BC84-6B4A-91A1-5D0CEFA47F40}"/>
                </a:ext>
              </a:extLst>
            </p:cNvPr>
            <p:cNvSpPr/>
            <p:nvPr/>
          </p:nvSpPr>
          <p:spPr>
            <a:xfrm>
              <a:off x="2640516" y="1866901"/>
              <a:ext cx="3167527" cy="863871"/>
            </a:xfrm>
            <a:prstGeom prst="rect">
              <a:avLst/>
            </a:prstGeom>
            <a:solidFill>
              <a:schemeClr val="bg1">
                <a:lumMod val="85000"/>
              </a:schemeClr>
            </a:solidFill>
            <a:ln w="38100" cap="flat" cmpd="sng" algn="ctr">
              <a:solidFill>
                <a:schemeClr val="accent2">
                  <a:lumMod val="50000"/>
                </a:schemeClr>
              </a:solidFill>
              <a:prstDash val="solid"/>
            </a:ln>
            <a:effectLst>
              <a:outerShdw blurRad="40000" dist="23000" dir="5400000" rotWithShape="0">
                <a:srgbClr val="000000">
                  <a:alpha val="35000"/>
                </a:srgbClr>
              </a:outerShdw>
            </a:effectLst>
          </p:spPr>
          <p:txBody>
            <a:bodyPr rtlCol="0" anchor="ctr"/>
            <a:lstStyle/>
            <a:p>
              <a:pPr algn="ctr">
                <a:defRPr/>
              </a:pPr>
              <a:r>
                <a:rPr lang="en-US" sz="1600" b="1" kern="0" dirty="0">
                  <a:solidFill>
                    <a:prstClr val="black"/>
                  </a:solidFill>
                </a:rPr>
                <a:t>Did you publish based on your data?</a:t>
              </a:r>
              <a:endParaRPr lang="nl-NL" sz="1600" b="1" kern="0" dirty="0">
                <a:solidFill>
                  <a:prstClr val="black"/>
                </a:solidFill>
              </a:endParaRPr>
            </a:p>
          </p:txBody>
        </p:sp>
        <p:sp>
          <p:nvSpPr>
            <p:cNvPr id="5" name="TextBox 4">
              <a:extLst>
                <a:ext uri="{FF2B5EF4-FFF2-40B4-BE49-F238E27FC236}">
                  <a16:creationId xmlns:a16="http://schemas.microsoft.com/office/drawing/2014/main" id="{8900976B-B5FB-1C41-9760-F19066F87AA2}"/>
                </a:ext>
              </a:extLst>
            </p:cNvPr>
            <p:cNvSpPr txBox="1"/>
            <p:nvPr/>
          </p:nvSpPr>
          <p:spPr>
            <a:xfrm>
              <a:off x="4652610" y="2870466"/>
              <a:ext cx="647903" cy="369236"/>
            </a:xfrm>
            <a:prstGeom prst="rect">
              <a:avLst/>
            </a:prstGeom>
            <a:noFill/>
          </p:spPr>
          <p:txBody>
            <a:bodyPr wrap="square" rtlCol="0">
              <a:spAutoFit/>
            </a:bodyPr>
            <a:lstStyle/>
            <a:p>
              <a:pPr>
                <a:defRPr/>
              </a:pPr>
              <a:r>
                <a:rPr lang="en-US" sz="1799" kern="0" dirty="0">
                  <a:solidFill>
                    <a:schemeClr val="bg1"/>
                  </a:solidFill>
                </a:rPr>
                <a:t>yes</a:t>
              </a:r>
              <a:endParaRPr lang="nl-NL" sz="1799" kern="0" dirty="0">
                <a:solidFill>
                  <a:schemeClr val="bg1"/>
                </a:solidFill>
              </a:endParaRPr>
            </a:p>
          </p:txBody>
        </p:sp>
        <p:sp>
          <p:nvSpPr>
            <p:cNvPr id="6" name="TextBox 5">
              <a:extLst>
                <a:ext uri="{FF2B5EF4-FFF2-40B4-BE49-F238E27FC236}">
                  <a16:creationId xmlns:a16="http://schemas.microsoft.com/office/drawing/2014/main" id="{A32D4C4A-27C1-BE47-948D-22F05ADC2BC4}"/>
                </a:ext>
              </a:extLst>
            </p:cNvPr>
            <p:cNvSpPr txBox="1"/>
            <p:nvPr/>
          </p:nvSpPr>
          <p:spPr>
            <a:xfrm>
              <a:off x="4671202" y="4842149"/>
              <a:ext cx="647903" cy="369236"/>
            </a:xfrm>
            <a:prstGeom prst="rect">
              <a:avLst/>
            </a:prstGeom>
            <a:noFill/>
          </p:spPr>
          <p:txBody>
            <a:bodyPr wrap="square" rtlCol="0">
              <a:spAutoFit/>
            </a:bodyPr>
            <a:lstStyle/>
            <a:p>
              <a:pPr>
                <a:defRPr/>
              </a:pPr>
              <a:r>
                <a:rPr lang="en-US" sz="1799" kern="0" dirty="0">
                  <a:solidFill>
                    <a:schemeClr val="bg1"/>
                  </a:solidFill>
                </a:rPr>
                <a:t>yes</a:t>
              </a:r>
              <a:endParaRPr lang="nl-NL" sz="1799" kern="0" dirty="0">
                <a:solidFill>
                  <a:schemeClr val="bg1"/>
                </a:solidFill>
              </a:endParaRPr>
            </a:p>
          </p:txBody>
        </p:sp>
        <p:sp>
          <p:nvSpPr>
            <p:cNvPr id="7" name="TextBox 6">
              <a:extLst>
                <a:ext uri="{FF2B5EF4-FFF2-40B4-BE49-F238E27FC236}">
                  <a16:creationId xmlns:a16="http://schemas.microsoft.com/office/drawing/2014/main" id="{EB21B3DD-3B10-0043-B84A-64318AFD81A0}"/>
                </a:ext>
              </a:extLst>
            </p:cNvPr>
            <p:cNvSpPr txBox="1"/>
            <p:nvPr/>
          </p:nvSpPr>
          <p:spPr>
            <a:xfrm>
              <a:off x="5943187" y="3599683"/>
              <a:ext cx="503925" cy="369236"/>
            </a:xfrm>
            <a:prstGeom prst="rect">
              <a:avLst/>
            </a:prstGeom>
            <a:noFill/>
          </p:spPr>
          <p:txBody>
            <a:bodyPr wrap="square" rtlCol="0">
              <a:spAutoFit/>
            </a:bodyPr>
            <a:lstStyle/>
            <a:p>
              <a:pPr>
                <a:defRPr/>
              </a:pPr>
              <a:r>
                <a:rPr lang="en-US" sz="1799" kern="0" dirty="0">
                  <a:solidFill>
                    <a:schemeClr val="bg1"/>
                  </a:solidFill>
                </a:rPr>
                <a:t>no</a:t>
              </a:r>
              <a:endParaRPr lang="nl-NL" sz="1799" kern="0" dirty="0">
                <a:solidFill>
                  <a:schemeClr val="bg1"/>
                </a:solidFill>
              </a:endParaRPr>
            </a:p>
          </p:txBody>
        </p:sp>
        <p:sp>
          <p:nvSpPr>
            <p:cNvPr id="8" name="TextBox 7">
              <a:extLst>
                <a:ext uri="{FF2B5EF4-FFF2-40B4-BE49-F238E27FC236}">
                  <a16:creationId xmlns:a16="http://schemas.microsoft.com/office/drawing/2014/main" id="{98810F26-1A8F-0142-A95D-6486040FAF35}"/>
                </a:ext>
              </a:extLst>
            </p:cNvPr>
            <p:cNvSpPr txBox="1"/>
            <p:nvPr/>
          </p:nvSpPr>
          <p:spPr>
            <a:xfrm>
              <a:off x="8291672" y="3042831"/>
              <a:ext cx="719893" cy="369236"/>
            </a:xfrm>
            <a:prstGeom prst="rect">
              <a:avLst/>
            </a:prstGeom>
            <a:noFill/>
          </p:spPr>
          <p:txBody>
            <a:bodyPr wrap="square" rtlCol="0">
              <a:spAutoFit/>
            </a:bodyPr>
            <a:lstStyle/>
            <a:p>
              <a:pPr>
                <a:defRPr/>
              </a:pPr>
              <a:r>
                <a:rPr lang="en-US" sz="1799" kern="0" dirty="0">
                  <a:solidFill>
                    <a:schemeClr val="bg1"/>
                  </a:solidFill>
                </a:rPr>
                <a:t>yes</a:t>
              </a:r>
              <a:endParaRPr lang="nl-NL" sz="1799" kern="0" dirty="0">
                <a:solidFill>
                  <a:schemeClr val="bg1"/>
                </a:solidFill>
              </a:endParaRPr>
            </a:p>
          </p:txBody>
        </p:sp>
        <p:sp>
          <p:nvSpPr>
            <p:cNvPr id="9" name="Right Arrow 8">
              <a:extLst>
                <a:ext uri="{FF2B5EF4-FFF2-40B4-BE49-F238E27FC236}">
                  <a16:creationId xmlns:a16="http://schemas.microsoft.com/office/drawing/2014/main" id="{24854125-A5BC-9A47-8598-B10C19F6090A}"/>
                </a:ext>
              </a:extLst>
            </p:cNvPr>
            <p:cNvSpPr/>
            <p:nvPr/>
          </p:nvSpPr>
          <p:spPr>
            <a:xfrm>
              <a:off x="5943187" y="2190852"/>
              <a:ext cx="503925" cy="215968"/>
            </a:xfrm>
            <a:prstGeom prst="rightArrow">
              <a:avLst/>
            </a:prstGeom>
            <a:solidFill>
              <a:schemeClr val="accent4"/>
            </a:solidFill>
            <a:ln w="25400" cap="flat" cmpd="sng" algn="ctr">
              <a:solidFill>
                <a:schemeClr val="accent2">
                  <a:lumMod val="50000"/>
                </a:schemeClr>
              </a:solidFill>
              <a:prstDash val="solid"/>
            </a:ln>
            <a:effectLst/>
          </p:spPr>
          <p:txBody>
            <a:bodyPr rtlCol="0" anchor="ctr"/>
            <a:lstStyle/>
            <a:p>
              <a:pPr algn="ctr">
                <a:defRPr/>
              </a:pPr>
              <a:endParaRPr lang="nl-NL" sz="1799" kern="0">
                <a:solidFill>
                  <a:prstClr val="white"/>
                </a:solidFill>
              </a:endParaRPr>
            </a:p>
          </p:txBody>
        </p:sp>
        <p:sp>
          <p:nvSpPr>
            <p:cNvPr id="10" name="Right Arrow 9">
              <a:extLst>
                <a:ext uri="{FF2B5EF4-FFF2-40B4-BE49-F238E27FC236}">
                  <a16:creationId xmlns:a16="http://schemas.microsoft.com/office/drawing/2014/main" id="{A15FB54A-AB96-7A44-B50D-6AF488FBC354}"/>
                </a:ext>
              </a:extLst>
            </p:cNvPr>
            <p:cNvSpPr/>
            <p:nvPr/>
          </p:nvSpPr>
          <p:spPr>
            <a:xfrm>
              <a:off x="5980765" y="3968919"/>
              <a:ext cx="503925" cy="215968"/>
            </a:xfrm>
            <a:prstGeom prst="rightArrow">
              <a:avLst/>
            </a:prstGeom>
            <a:solidFill>
              <a:schemeClr val="accent4"/>
            </a:solidFill>
            <a:ln w="25400" cap="flat" cmpd="sng" algn="ctr">
              <a:solidFill>
                <a:schemeClr val="accent2">
                  <a:lumMod val="50000"/>
                </a:schemeClr>
              </a:solidFill>
              <a:prstDash val="solid"/>
            </a:ln>
            <a:effectLst/>
          </p:spPr>
          <p:txBody>
            <a:bodyPr rtlCol="0" anchor="ctr"/>
            <a:lstStyle/>
            <a:p>
              <a:pPr algn="ctr">
                <a:defRPr/>
              </a:pPr>
              <a:endParaRPr lang="nl-NL" sz="1799" kern="0">
                <a:solidFill>
                  <a:prstClr val="white"/>
                </a:solidFill>
              </a:endParaRPr>
            </a:p>
          </p:txBody>
        </p:sp>
        <p:sp>
          <p:nvSpPr>
            <p:cNvPr id="11" name="Right Arrow 10">
              <a:extLst>
                <a:ext uri="{FF2B5EF4-FFF2-40B4-BE49-F238E27FC236}">
                  <a16:creationId xmlns:a16="http://schemas.microsoft.com/office/drawing/2014/main" id="{542F9569-DD84-C54C-98B9-03A9E704E352}"/>
                </a:ext>
              </a:extLst>
            </p:cNvPr>
            <p:cNvSpPr/>
            <p:nvPr/>
          </p:nvSpPr>
          <p:spPr>
            <a:xfrm rot="5400000">
              <a:off x="7878996" y="3177037"/>
              <a:ext cx="503925" cy="215968"/>
            </a:xfrm>
            <a:prstGeom prst="rightArrow">
              <a:avLst/>
            </a:prstGeom>
            <a:solidFill>
              <a:schemeClr val="accent4"/>
            </a:solidFill>
            <a:ln w="25400" cap="flat" cmpd="sng" algn="ctr">
              <a:solidFill>
                <a:schemeClr val="accent2">
                  <a:lumMod val="50000"/>
                </a:schemeClr>
              </a:solidFill>
              <a:prstDash val="solid"/>
            </a:ln>
            <a:effectLst/>
          </p:spPr>
          <p:txBody>
            <a:bodyPr rtlCol="0" anchor="ctr"/>
            <a:lstStyle/>
            <a:p>
              <a:pPr algn="ctr">
                <a:defRPr/>
              </a:pPr>
              <a:endParaRPr lang="nl-NL" sz="1799" kern="0">
                <a:solidFill>
                  <a:prstClr val="white"/>
                </a:solidFill>
              </a:endParaRPr>
            </a:p>
          </p:txBody>
        </p:sp>
        <p:sp>
          <p:nvSpPr>
            <p:cNvPr id="12" name="Right Arrow 11">
              <a:extLst>
                <a:ext uri="{FF2B5EF4-FFF2-40B4-BE49-F238E27FC236}">
                  <a16:creationId xmlns:a16="http://schemas.microsoft.com/office/drawing/2014/main" id="{3E19E2CB-2DAF-B943-AE54-0A65E9AD7A6C}"/>
                </a:ext>
              </a:extLst>
            </p:cNvPr>
            <p:cNvSpPr/>
            <p:nvPr/>
          </p:nvSpPr>
          <p:spPr>
            <a:xfrm rot="5400000">
              <a:off x="4289475" y="4967410"/>
              <a:ext cx="503925" cy="215968"/>
            </a:xfrm>
            <a:prstGeom prst="rightArrow">
              <a:avLst/>
            </a:prstGeom>
            <a:solidFill>
              <a:schemeClr val="accent4"/>
            </a:solidFill>
            <a:ln w="25400" cap="flat" cmpd="sng" algn="ctr">
              <a:solidFill>
                <a:schemeClr val="accent2">
                  <a:lumMod val="50000"/>
                </a:schemeClr>
              </a:solidFill>
              <a:prstDash val="solid"/>
            </a:ln>
            <a:effectLst/>
          </p:spPr>
          <p:txBody>
            <a:bodyPr rtlCol="0" anchor="ctr"/>
            <a:lstStyle/>
            <a:p>
              <a:pPr algn="ctr">
                <a:defRPr/>
              </a:pPr>
              <a:endParaRPr lang="nl-NL" sz="1799" kern="0">
                <a:solidFill>
                  <a:prstClr val="white"/>
                </a:solidFill>
              </a:endParaRPr>
            </a:p>
          </p:txBody>
        </p:sp>
        <p:sp>
          <p:nvSpPr>
            <p:cNvPr id="13" name="Right Arrow 12">
              <a:extLst>
                <a:ext uri="{FF2B5EF4-FFF2-40B4-BE49-F238E27FC236}">
                  <a16:creationId xmlns:a16="http://schemas.microsoft.com/office/drawing/2014/main" id="{4D54244F-D2F4-4047-9AF5-83830DFF8887}"/>
                </a:ext>
              </a:extLst>
            </p:cNvPr>
            <p:cNvSpPr/>
            <p:nvPr/>
          </p:nvSpPr>
          <p:spPr>
            <a:xfrm rot="5400000">
              <a:off x="4260274" y="2986122"/>
              <a:ext cx="503925" cy="215968"/>
            </a:xfrm>
            <a:prstGeom prst="rightArrow">
              <a:avLst/>
            </a:prstGeom>
            <a:solidFill>
              <a:schemeClr val="accent4"/>
            </a:solidFill>
            <a:ln w="25400" cap="flat" cmpd="sng" algn="ctr">
              <a:solidFill>
                <a:schemeClr val="accent2">
                  <a:lumMod val="50000"/>
                </a:schemeClr>
              </a:solidFill>
              <a:prstDash val="solid"/>
            </a:ln>
            <a:effectLst/>
          </p:spPr>
          <p:txBody>
            <a:bodyPr rtlCol="0" anchor="ctr"/>
            <a:lstStyle/>
            <a:p>
              <a:pPr algn="ctr">
                <a:defRPr/>
              </a:pPr>
              <a:endParaRPr lang="nl-NL" sz="1799" kern="0">
                <a:solidFill>
                  <a:prstClr val="white"/>
                </a:solidFill>
              </a:endParaRPr>
            </a:p>
          </p:txBody>
        </p:sp>
        <p:sp>
          <p:nvSpPr>
            <p:cNvPr id="14" name="Rectangle 13">
              <a:extLst>
                <a:ext uri="{FF2B5EF4-FFF2-40B4-BE49-F238E27FC236}">
                  <a16:creationId xmlns:a16="http://schemas.microsoft.com/office/drawing/2014/main" id="{CF73E541-C5A7-9C4C-94EE-D902A4BDD9D4}"/>
                </a:ext>
              </a:extLst>
            </p:cNvPr>
            <p:cNvSpPr/>
            <p:nvPr/>
          </p:nvSpPr>
          <p:spPr>
            <a:xfrm>
              <a:off x="2640515" y="3464994"/>
              <a:ext cx="3302671" cy="1295807"/>
            </a:xfrm>
            <a:prstGeom prst="rect">
              <a:avLst/>
            </a:prstGeom>
            <a:solidFill>
              <a:schemeClr val="bg1">
                <a:lumMod val="85000"/>
              </a:schemeClr>
            </a:solidFill>
            <a:ln w="38100" cap="flat" cmpd="sng" algn="ctr">
              <a:solidFill>
                <a:schemeClr val="accent2">
                  <a:lumMod val="50000"/>
                </a:schemeClr>
              </a:solidFill>
              <a:prstDash val="solid"/>
            </a:ln>
            <a:effectLst>
              <a:outerShdw blurRad="40000" dist="23000" dir="5400000" rotWithShape="0">
                <a:srgbClr val="000000">
                  <a:alpha val="35000"/>
                </a:srgbClr>
              </a:outerShdw>
            </a:effectLst>
          </p:spPr>
          <p:txBody>
            <a:bodyPr rtlCol="0" anchor="ctr"/>
            <a:lstStyle/>
            <a:p>
              <a:pPr algn="ctr">
                <a:defRPr/>
              </a:pPr>
              <a:r>
                <a:rPr lang="en-US" sz="1600" b="1" kern="0" dirty="0">
                  <a:solidFill>
                    <a:prstClr val="black"/>
                  </a:solidFill>
                </a:rPr>
                <a:t>You have to store your data, for at least ten years.</a:t>
              </a:r>
            </a:p>
            <a:p>
              <a:pPr lvl="0" algn="ctr">
                <a:defRPr/>
              </a:pPr>
              <a:r>
                <a:rPr lang="en-US" sz="1600" b="1" kern="0" dirty="0">
                  <a:solidFill>
                    <a:prstClr val="black"/>
                  </a:solidFill>
                </a:rPr>
                <a:t>Are you permitted/is it possible to share that data </a:t>
              </a:r>
            </a:p>
          </p:txBody>
        </p:sp>
        <p:sp>
          <p:nvSpPr>
            <p:cNvPr id="15" name="Rectangle 14">
              <a:extLst>
                <a:ext uri="{FF2B5EF4-FFF2-40B4-BE49-F238E27FC236}">
                  <a16:creationId xmlns:a16="http://schemas.microsoft.com/office/drawing/2014/main" id="{C66A4C07-98C0-754B-841F-4C7D4E0E7528}"/>
                </a:ext>
              </a:extLst>
            </p:cNvPr>
            <p:cNvSpPr/>
            <p:nvPr/>
          </p:nvSpPr>
          <p:spPr>
            <a:xfrm>
              <a:off x="2640516" y="5408705"/>
              <a:ext cx="3959410" cy="1043844"/>
            </a:xfrm>
            <a:prstGeom prst="rect">
              <a:avLst/>
            </a:prstGeom>
            <a:solidFill>
              <a:schemeClr val="bg1">
                <a:lumMod val="85000"/>
              </a:schemeClr>
            </a:solidFill>
            <a:ln w="38100" cap="flat" cmpd="sng" algn="ctr">
              <a:solidFill>
                <a:schemeClr val="accent2">
                  <a:lumMod val="50000"/>
                </a:schemeClr>
              </a:solidFill>
              <a:prstDash val="solid"/>
            </a:ln>
            <a:effectLst>
              <a:outerShdw blurRad="40000" dist="23000" dir="5400000" rotWithShape="0">
                <a:srgbClr val="000000">
                  <a:alpha val="35000"/>
                </a:srgbClr>
              </a:outerShdw>
            </a:effectLst>
          </p:spPr>
          <p:txBody>
            <a:bodyPr rtlCol="0" anchor="ctr"/>
            <a:lstStyle/>
            <a:p>
              <a:pPr lvl="0" algn="ctr">
                <a:defRPr/>
              </a:pPr>
              <a:r>
                <a:rPr lang="en-US" sz="1799" b="1" kern="0" dirty="0">
                  <a:solidFill>
                    <a:prstClr val="black"/>
                  </a:solidFill>
                </a:rPr>
                <a:t>Put data in a public repository to make it accessible and reusable</a:t>
              </a:r>
            </a:p>
          </p:txBody>
        </p:sp>
        <p:sp>
          <p:nvSpPr>
            <p:cNvPr id="16" name="Rectangle 15">
              <a:extLst>
                <a:ext uri="{FF2B5EF4-FFF2-40B4-BE49-F238E27FC236}">
                  <a16:creationId xmlns:a16="http://schemas.microsoft.com/office/drawing/2014/main" id="{509264BA-EF9E-9449-A92C-C7F4C4DE8889}"/>
                </a:ext>
              </a:extLst>
            </p:cNvPr>
            <p:cNvSpPr/>
            <p:nvPr/>
          </p:nvSpPr>
          <p:spPr>
            <a:xfrm>
              <a:off x="6563930" y="1866901"/>
              <a:ext cx="3167527" cy="1097430"/>
            </a:xfrm>
            <a:prstGeom prst="rect">
              <a:avLst/>
            </a:prstGeom>
            <a:solidFill>
              <a:sysClr val="window" lastClr="FFFFFF"/>
            </a:solidFill>
            <a:ln w="38100" cap="flat" cmpd="sng" algn="ctr">
              <a:solidFill>
                <a:schemeClr val="accent2">
                  <a:lumMod val="50000"/>
                </a:schemeClr>
              </a:solidFill>
              <a:prstDash val="solid"/>
            </a:ln>
            <a:effectLst>
              <a:outerShdw blurRad="40000" dist="23000" dir="5400000" rotWithShape="0">
                <a:srgbClr val="000000">
                  <a:alpha val="35000"/>
                </a:srgbClr>
              </a:outerShdw>
            </a:effectLst>
          </p:spPr>
          <p:txBody>
            <a:bodyPr rtlCol="0" anchor="ctr"/>
            <a:lstStyle/>
            <a:p>
              <a:pPr algn="ctr">
                <a:defRPr/>
              </a:pPr>
              <a:r>
                <a:rPr lang="en-US" sz="1600" b="1" kern="0" dirty="0">
                  <a:solidFill>
                    <a:prstClr val="black"/>
                  </a:solidFill>
                </a:rPr>
                <a:t>You can store your data, if you want. Think about future publications and reuse.</a:t>
              </a:r>
            </a:p>
          </p:txBody>
        </p:sp>
        <p:sp>
          <p:nvSpPr>
            <p:cNvPr id="17" name="Rectangle 16">
              <a:extLst>
                <a:ext uri="{FF2B5EF4-FFF2-40B4-BE49-F238E27FC236}">
                  <a16:creationId xmlns:a16="http://schemas.microsoft.com/office/drawing/2014/main" id="{7A55E5B8-7281-CD44-987E-EB5DC02B2378}"/>
                </a:ext>
              </a:extLst>
            </p:cNvPr>
            <p:cNvSpPr/>
            <p:nvPr/>
          </p:nvSpPr>
          <p:spPr>
            <a:xfrm>
              <a:off x="6547195" y="3591382"/>
              <a:ext cx="3167527" cy="1097430"/>
            </a:xfrm>
            <a:prstGeom prst="rect">
              <a:avLst/>
            </a:prstGeom>
            <a:solidFill>
              <a:sysClr val="window" lastClr="FFFFFF"/>
            </a:solidFill>
            <a:ln w="38100" cap="flat" cmpd="sng" algn="ctr">
              <a:solidFill>
                <a:schemeClr val="accent2">
                  <a:lumMod val="50000"/>
                </a:schemeClr>
              </a:solidFill>
              <a:prstDash val="solid"/>
            </a:ln>
            <a:effectLst>
              <a:outerShdw blurRad="40000" dist="23000" dir="5400000" rotWithShape="0">
                <a:srgbClr val="000000">
                  <a:alpha val="35000"/>
                </a:srgbClr>
              </a:outerShdw>
            </a:effectLst>
          </p:spPr>
          <p:txBody>
            <a:bodyPr rtlCol="0" anchor="ctr"/>
            <a:lstStyle/>
            <a:p>
              <a:pPr algn="ctr">
                <a:defRPr/>
              </a:pPr>
              <a:r>
                <a:rPr lang="en-US" sz="1799" b="1" kern="0" dirty="0">
                  <a:solidFill>
                    <a:prstClr val="black"/>
                  </a:solidFill>
                </a:rPr>
                <a:t>Put it in a (university-) archive with restricted access</a:t>
              </a:r>
              <a:endParaRPr lang="en-US" sz="2399" b="1" kern="0" dirty="0">
                <a:solidFill>
                  <a:prstClr val="black"/>
                </a:solidFill>
              </a:endParaRPr>
            </a:p>
          </p:txBody>
        </p:sp>
      </p:grpSp>
      <p:sp>
        <p:nvSpPr>
          <p:cNvPr id="18" name="Rectangle 17">
            <a:extLst>
              <a:ext uri="{FF2B5EF4-FFF2-40B4-BE49-F238E27FC236}">
                <a16:creationId xmlns:a16="http://schemas.microsoft.com/office/drawing/2014/main" id="{EDA46C02-7DC8-AF45-A421-CB4F26A734B9}"/>
              </a:ext>
            </a:extLst>
          </p:cNvPr>
          <p:cNvSpPr/>
          <p:nvPr/>
        </p:nvSpPr>
        <p:spPr>
          <a:xfrm>
            <a:off x="637745" y="525936"/>
            <a:ext cx="7130757" cy="707886"/>
          </a:xfrm>
          <a:prstGeom prst="rect">
            <a:avLst/>
          </a:prstGeom>
        </p:spPr>
        <p:txBody>
          <a:bodyPr wrap="square">
            <a:spAutoFit/>
          </a:bodyPr>
          <a:lstStyle/>
          <a:p>
            <a:r>
              <a:rPr lang="en-US" sz="4000" b="1" dirty="0">
                <a:solidFill>
                  <a:srgbClr val="C0504D">
                    <a:lumMod val="50000"/>
                  </a:srgbClr>
                </a:solidFill>
              </a:rPr>
              <a:t>Selecting data</a:t>
            </a:r>
            <a:endParaRPr lang="nl-NL" sz="4000" b="1" dirty="0">
              <a:solidFill>
                <a:srgbClr val="C0504D">
                  <a:lumMod val="50000"/>
                </a:srgbClr>
              </a:solidFill>
            </a:endParaRPr>
          </a:p>
        </p:txBody>
      </p:sp>
    </p:spTree>
    <p:extLst>
      <p:ext uri="{BB962C8B-B14F-4D97-AF65-F5344CB8AC3E}">
        <p14:creationId xmlns:p14="http://schemas.microsoft.com/office/powerpoint/2010/main" val="154655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423EBC-06E8-884B-86E6-68F5FEFDDE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pic>
        <p:nvPicPr>
          <p:cNvPr id="2" name="Picture 1">
            <a:extLst>
              <a:ext uri="{FF2B5EF4-FFF2-40B4-BE49-F238E27FC236}">
                <a16:creationId xmlns:a16="http://schemas.microsoft.com/office/drawing/2014/main" id="{99356FB1-69D9-D047-81DF-955BB4C430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48657" y="2801251"/>
            <a:ext cx="3443343" cy="2779052"/>
          </a:xfrm>
          <a:prstGeom prst="rect">
            <a:avLst/>
          </a:prstGeom>
        </p:spPr>
      </p:pic>
      <p:sp>
        <p:nvSpPr>
          <p:cNvPr id="3" name="Rectangle 2">
            <a:extLst>
              <a:ext uri="{FF2B5EF4-FFF2-40B4-BE49-F238E27FC236}">
                <a16:creationId xmlns:a16="http://schemas.microsoft.com/office/drawing/2014/main" id="{0F623F32-C457-B64D-91F7-24665EE21997}"/>
              </a:ext>
            </a:extLst>
          </p:cNvPr>
          <p:cNvSpPr/>
          <p:nvPr/>
        </p:nvSpPr>
        <p:spPr>
          <a:xfrm>
            <a:off x="783606" y="1918044"/>
            <a:ext cx="8278764" cy="4800930"/>
          </a:xfrm>
          <a:prstGeom prst="rect">
            <a:avLst/>
          </a:prstGeom>
        </p:spPr>
        <p:txBody>
          <a:bodyPr wrap="square">
            <a:spAutoFit/>
          </a:bodyPr>
          <a:lstStyle/>
          <a:p>
            <a:r>
              <a:rPr lang="nl-NL" sz="3199" b="1" dirty="0" err="1">
                <a:solidFill>
                  <a:srgbClr val="000000"/>
                </a:solidFill>
              </a:rPr>
              <a:t>Contains</a:t>
            </a:r>
            <a:r>
              <a:rPr lang="nl-NL" sz="3199" b="1" dirty="0">
                <a:solidFill>
                  <a:srgbClr val="000000"/>
                </a:solidFill>
              </a:rPr>
              <a:t>:</a:t>
            </a:r>
          </a:p>
          <a:p>
            <a:endParaRPr lang="nl-NL" sz="3199" dirty="0">
              <a:solidFill>
                <a:srgbClr val="000000"/>
              </a:solidFill>
            </a:endParaRPr>
          </a:p>
          <a:p>
            <a:pPr marL="285750" indent="-285750">
              <a:buFont typeface="Arial" panose="020B0604020202020204" pitchFamily="34" charset="0"/>
              <a:buChar char="•"/>
            </a:pPr>
            <a:r>
              <a:rPr lang="en-US" sz="2400" dirty="0"/>
              <a:t>Raw data</a:t>
            </a:r>
          </a:p>
          <a:p>
            <a:pPr marL="285750" indent="-285750">
              <a:buFont typeface="Arial" panose="020B0604020202020204" pitchFamily="34" charset="0"/>
              <a:buChar char="•"/>
            </a:pPr>
            <a:r>
              <a:rPr lang="en-US" sz="2400" dirty="0"/>
              <a:t>Processed data</a:t>
            </a:r>
          </a:p>
          <a:p>
            <a:pPr marL="285750" indent="-285750">
              <a:buFont typeface="Arial" panose="020B0604020202020204" pitchFamily="34" charset="0"/>
              <a:buChar char="•"/>
            </a:pPr>
            <a:r>
              <a:rPr lang="en-US" sz="2400" dirty="0"/>
              <a:t>Protocols</a:t>
            </a:r>
          </a:p>
          <a:p>
            <a:pPr marL="285750" indent="-285750">
              <a:buFont typeface="Arial" panose="020B0604020202020204" pitchFamily="34" charset="0"/>
              <a:buChar char="•"/>
            </a:pPr>
            <a:r>
              <a:rPr lang="en-US" sz="2400" dirty="0"/>
              <a:t>Computer code/scripts</a:t>
            </a:r>
          </a:p>
          <a:p>
            <a:pPr marL="285750" indent="-285750">
              <a:buFont typeface="Arial" panose="020B0604020202020204" pitchFamily="34" charset="0"/>
              <a:buChar char="•"/>
            </a:pPr>
            <a:r>
              <a:rPr lang="en-US" sz="2400" dirty="0"/>
              <a:t>Lab journals</a:t>
            </a:r>
          </a:p>
          <a:p>
            <a:pPr marL="285750" indent="-285750">
              <a:buFont typeface="Arial" panose="020B0604020202020204" pitchFamily="34" charset="0"/>
              <a:buChar char="•"/>
            </a:pPr>
            <a:r>
              <a:rPr lang="en-US" sz="2400" dirty="0"/>
              <a:t>Metadata and/or codebooks describing the data</a:t>
            </a:r>
          </a:p>
          <a:p>
            <a:pPr marL="285750" indent="-285750">
              <a:buFont typeface="Arial" panose="020B0604020202020204" pitchFamily="34" charset="0"/>
              <a:buChar char="•"/>
            </a:pPr>
            <a:r>
              <a:rPr lang="en-US" sz="2400" dirty="0"/>
              <a:t>An overview of the DP contents and how these are related</a:t>
            </a:r>
          </a:p>
          <a:p>
            <a:pPr marL="285750" indent="-285750">
              <a:buFont typeface="Arial" panose="020B0604020202020204" pitchFamily="34" charset="0"/>
              <a:buChar char="•"/>
            </a:pPr>
            <a:r>
              <a:rPr lang="en-US" sz="2400" dirty="0"/>
              <a:t>A reference to any publication which is based on the data</a:t>
            </a:r>
          </a:p>
          <a:p>
            <a:br>
              <a:rPr lang="en-US" sz="3200" dirty="0"/>
            </a:br>
            <a:endParaRPr lang="nl-NL" sz="1799" b="1" dirty="0">
              <a:solidFill>
                <a:srgbClr val="000000"/>
              </a:solidFill>
            </a:endParaRPr>
          </a:p>
        </p:txBody>
      </p:sp>
      <p:sp>
        <p:nvSpPr>
          <p:cNvPr id="4" name="TextBox 3">
            <a:extLst>
              <a:ext uri="{FF2B5EF4-FFF2-40B4-BE49-F238E27FC236}">
                <a16:creationId xmlns:a16="http://schemas.microsoft.com/office/drawing/2014/main" id="{3ABB3FC4-3091-B34E-B473-2C9AE2DD6263}"/>
              </a:ext>
            </a:extLst>
          </p:cNvPr>
          <p:cNvSpPr txBox="1"/>
          <p:nvPr/>
        </p:nvSpPr>
        <p:spPr>
          <a:xfrm>
            <a:off x="645458" y="498867"/>
            <a:ext cx="11546541" cy="707702"/>
          </a:xfrm>
          <a:prstGeom prst="rect">
            <a:avLst/>
          </a:prstGeom>
          <a:noFill/>
        </p:spPr>
        <p:txBody>
          <a:bodyPr wrap="square" rtlCol="0">
            <a:spAutoFit/>
          </a:bodyPr>
          <a:lstStyle/>
          <a:p>
            <a:r>
              <a:rPr lang="nl-NL" sz="3999" b="1" dirty="0">
                <a:solidFill>
                  <a:schemeClr val="accent2">
                    <a:lumMod val="50000"/>
                  </a:schemeClr>
                </a:solidFill>
              </a:rPr>
              <a:t>Data package - </a:t>
            </a:r>
            <a:r>
              <a:rPr lang="nl-NL" sz="3999" b="1" dirty="0" err="1">
                <a:solidFill>
                  <a:schemeClr val="accent2">
                    <a:lumMod val="50000"/>
                  </a:schemeClr>
                </a:solidFill>
              </a:rPr>
              <a:t>Preservation</a:t>
            </a:r>
            <a:endParaRPr lang="nl-NL" sz="3999" b="1" dirty="0">
              <a:solidFill>
                <a:schemeClr val="accent2">
                  <a:lumMod val="50000"/>
                </a:schemeClr>
              </a:solidFill>
            </a:endParaRPr>
          </a:p>
        </p:txBody>
      </p:sp>
      <p:sp>
        <p:nvSpPr>
          <p:cNvPr id="5" name="Tekstvak 6">
            <a:extLst>
              <a:ext uri="{FF2B5EF4-FFF2-40B4-BE49-F238E27FC236}">
                <a16:creationId xmlns:a16="http://schemas.microsoft.com/office/drawing/2014/main" id="{97774DE8-7F30-CF42-B931-82B28FD0C4CD}"/>
              </a:ext>
            </a:extLst>
          </p:cNvPr>
          <p:cNvSpPr txBox="1"/>
          <p:nvPr/>
        </p:nvSpPr>
        <p:spPr>
          <a:xfrm>
            <a:off x="9587477" y="5780054"/>
            <a:ext cx="1146306" cy="338466"/>
          </a:xfrm>
          <a:prstGeom prst="rect">
            <a:avLst/>
          </a:prstGeom>
          <a:noFill/>
        </p:spPr>
        <p:txBody>
          <a:bodyPr wrap="square" rtlCol="0">
            <a:spAutoFit/>
          </a:bodyPr>
          <a:lstStyle/>
          <a:p>
            <a:r>
              <a:rPr lang="nl-NL" sz="800" dirty="0" err="1"/>
              <a:t>Pixabay</a:t>
            </a:r>
            <a:r>
              <a:rPr lang="nl-NL" sz="800" dirty="0"/>
              <a:t> ‘pakket’: CC0</a:t>
            </a:r>
          </a:p>
        </p:txBody>
      </p:sp>
    </p:spTree>
    <p:extLst>
      <p:ext uri="{BB962C8B-B14F-4D97-AF65-F5344CB8AC3E}">
        <p14:creationId xmlns:p14="http://schemas.microsoft.com/office/powerpoint/2010/main" val="1859589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1265F759-CD69-2A4D-9283-2211A89C74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le 1">
            <a:extLst>
              <a:ext uri="{FF2B5EF4-FFF2-40B4-BE49-F238E27FC236}">
                <a16:creationId xmlns:a16="http://schemas.microsoft.com/office/drawing/2014/main" id="{4435CE04-9D98-44F6-8C0D-5C5B9FB59075}"/>
              </a:ext>
            </a:extLst>
          </p:cNvPr>
          <p:cNvSpPr>
            <a:spLocks noGrp="1"/>
          </p:cNvSpPr>
          <p:nvPr>
            <p:ph type="title"/>
          </p:nvPr>
        </p:nvSpPr>
        <p:spPr>
          <a:xfrm>
            <a:off x="668215" y="365125"/>
            <a:ext cx="10685585" cy="1325563"/>
          </a:xfrm>
        </p:spPr>
        <p:txBody>
          <a:bodyPr>
            <a:normAutofit/>
          </a:bodyPr>
          <a:lstStyle/>
          <a:p>
            <a:r>
              <a:rPr lang="en-US" sz="4000" b="1" dirty="0">
                <a:solidFill>
                  <a:schemeClr val="accent2">
                    <a:lumMod val="50000"/>
                  </a:schemeClr>
                </a:solidFill>
                <a:latin typeface="+mn-lt"/>
              </a:rPr>
              <a:t>Selecting Data</a:t>
            </a:r>
            <a:endParaRPr lang="nl-NL" sz="4000"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7AE1329B-EE2D-4D42-AA5F-FECE3895B172}"/>
              </a:ext>
            </a:extLst>
          </p:cNvPr>
          <p:cNvSpPr>
            <a:spLocks noGrp="1"/>
          </p:cNvSpPr>
          <p:nvPr>
            <p:ph idx="1"/>
          </p:nvPr>
        </p:nvSpPr>
        <p:spPr>
          <a:xfrm>
            <a:off x="5482064" y="1703961"/>
            <a:ext cx="10515600" cy="1403185"/>
          </a:xfrm>
        </p:spPr>
        <p:txBody>
          <a:bodyPr>
            <a:normAutofit/>
          </a:bodyPr>
          <a:lstStyle/>
          <a:p>
            <a:pPr lvl="2"/>
            <a:r>
              <a:rPr lang="en-US" sz="2400" dirty="0"/>
              <a:t>What would you preserve ? </a:t>
            </a:r>
          </a:p>
          <a:p>
            <a:pPr lvl="2"/>
            <a:r>
              <a:rPr lang="en-US" sz="2400" dirty="0"/>
              <a:t>What would you publish? </a:t>
            </a:r>
          </a:p>
          <a:p>
            <a:pPr lvl="2"/>
            <a:r>
              <a:rPr lang="en-US" sz="2400" dirty="0"/>
              <a:t>What is your replication package?</a:t>
            </a:r>
            <a:endParaRPr lang="nl-NL" sz="2400" dirty="0"/>
          </a:p>
        </p:txBody>
      </p:sp>
      <p:grpSp>
        <p:nvGrpSpPr>
          <p:cNvPr id="67" name="Group 66">
            <a:extLst>
              <a:ext uri="{FF2B5EF4-FFF2-40B4-BE49-F238E27FC236}">
                <a16:creationId xmlns:a16="http://schemas.microsoft.com/office/drawing/2014/main" id="{905D5333-A716-457F-8136-570709085C74}"/>
              </a:ext>
            </a:extLst>
          </p:cNvPr>
          <p:cNvGrpSpPr/>
          <p:nvPr/>
        </p:nvGrpSpPr>
        <p:grpSpPr>
          <a:xfrm>
            <a:off x="1409121" y="3809730"/>
            <a:ext cx="9373758" cy="2941710"/>
            <a:chOff x="621476" y="2894636"/>
            <a:chExt cx="9373758" cy="2941710"/>
          </a:xfrm>
        </p:grpSpPr>
        <p:grpSp>
          <p:nvGrpSpPr>
            <p:cNvPr id="66" name="Group 65">
              <a:extLst>
                <a:ext uri="{FF2B5EF4-FFF2-40B4-BE49-F238E27FC236}">
                  <a16:creationId xmlns:a16="http://schemas.microsoft.com/office/drawing/2014/main" id="{22056FAB-DF28-4619-904A-C1C7453DCF8D}"/>
                </a:ext>
              </a:extLst>
            </p:cNvPr>
            <p:cNvGrpSpPr/>
            <p:nvPr/>
          </p:nvGrpSpPr>
          <p:grpSpPr>
            <a:xfrm>
              <a:off x="621476" y="2894636"/>
              <a:ext cx="9373758" cy="2941710"/>
              <a:chOff x="621476" y="2894636"/>
              <a:chExt cx="9373758" cy="2941710"/>
            </a:xfrm>
          </p:grpSpPr>
          <p:grpSp>
            <p:nvGrpSpPr>
              <p:cNvPr id="63" name="Group 62">
                <a:extLst>
                  <a:ext uri="{FF2B5EF4-FFF2-40B4-BE49-F238E27FC236}">
                    <a16:creationId xmlns:a16="http://schemas.microsoft.com/office/drawing/2014/main" id="{639A0D7A-F9A1-429B-BC40-A9EE23C006DF}"/>
                  </a:ext>
                </a:extLst>
              </p:cNvPr>
              <p:cNvGrpSpPr/>
              <p:nvPr/>
            </p:nvGrpSpPr>
            <p:grpSpPr>
              <a:xfrm>
                <a:off x="621476" y="2894636"/>
                <a:ext cx="9373758" cy="2941710"/>
                <a:chOff x="561319" y="2900652"/>
                <a:chExt cx="9373758" cy="2941710"/>
              </a:xfrm>
            </p:grpSpPr>
            <p:grpSp>
              <p:nvGrpSpPr>
                <p:cNvPr id="52" name="Group 51">
                  <a:extLst>
                    <a:ext uri="{FF2B5EF4-FFF2-40B4-BE49-F238E27FC236}">
                      <a16:creationId xmlns:a16="http://schemas.microsoft.com/office/drawing/2014/main" id="{3021CD55-00BD-43CA-AE83-94D96845DBE1}"/>
                    </a:ext>
                  </a:extLst>
                </p:cNvPr>
                <p:cNvGrpSpPr/>
                <p:nvPr/>
              </p:nvGrpSpPr>
              <p:grpSpPr>
                <a:xfrm>
                  <a:off x="561319" y="2900652"/>
                  <a:ext cx="6285926" cy="2941710"/>
                  <a:chOff x="151397" y="2617910"/>
                  <a:chExt cx="6285926" cy="2941710"/>
                </a:xfrm>
              </p:grpSpPr>
              <p:sp>
                <p:nvSpPr>
                  <p:cNvPr id="41" name="TextBox 40">
                    <a:extLst>
                      <a:ext uri="{FF2B5EF4-FFF2-40B4-BE49-F238E27FC236}">
                        <a16:creationId xmlns:a16="http://schemas.microsoft.com/office/drawing/2014/main" id="{B8ECBBB9-28D7-46C7-B3AB-2EE1BE7E75DD}"/>
                      </a:ext>
                    </a:extLst>
                  </p:cNvPr>
                  <p:cNvSpPr txBox="1"/>
                  <p:nvPr/>
                </p:nvSpPr>
                <p:spPr>
                  <a:xfrm>
                    <a:off x="3963743" y="5183715"/>
                    <a:ext cx="2473580" cy="369332"/>
                  </a:xfrm>
                  <a:prstGeom prst="rect">
                    <a:avLst/>
                  </a:prstGeom>
                  <a:noFill/>
                </p:spPr>
                <p:txBody>
                  <a:bodyPr wrap="square" rtlCol="0">
                    <a:spAutoFit/>
                  </a:bodyPr>
                  <a:lstStyle/>
                  <a:p>
                    <a:r>
                      <a:rPr lang="en-US" dirty="0"/>
                      <a:t>Processed data ≈ 500MB</a:t>
                    </a:r>
                    <a:endParaRPr lang="nl-NL" dirty="0"/>
                  </a:p>
                </p:txBody>
              </p:sp>
              <p:grpSp>
                <p:nvGrpSpPr>
                  <p:cNvPr id="51" name="Group 50">
                    <a:extLst>
                      <a:ext uri="{FF2B5EF4-FFF2-40B4-BE49-F238E27FC236}">
                        <a16:creationId xmlns:a16="http://schemas.microsoft.com/office/drawing/2014/main" id="{14E2F662-77C6-427E-949E-85002BD8EE64}"/>
                      </a:ext>
                    </a:extLst>
                  </p:cNvPr>
                  <p:cNvGrpSpPr/>
                  <p:nvPr/>
                </p:nvGrpSpPr>
                <p:grpSpPr>
                  <a:xfrm>
                    <a:off x="151397" y="2617910"/>
                    <a:ext cx="5527195" cy="2941710"/>
                    <a:chOff x="227652" y="2617910"/>
                    <a:chExt cx="5527195" cy="2941710"/>
                  </a:xfrm>
                </p:grpSpPr>
                <p:grpSp>
                  <p:nvGrpSpPr>
                    <p:cNvPr id="36" name="Group 35">
                      <a:extLst>
                        <a:ext uri="{FF2B5EF4-FFF2-40B4-BE49-F238E27FC236}">
                          <a16:creationId xmlns:a16="http://schemas.microsoft.com/office/drawing/2014/main" id="{38BFB074-8C35-4B4A-9D02-84E2D587CD74}"/>
                        </a:ext>
                      </a:extLst>
                    </p:cNvPr>
                    <p:cNvGrpSpPr/>
                    <p:nvPr/>
                  </p:nvGrpSpPr>
                  <p:grpSpPr>
                    <a:xfrm>
                      <a:off x="1331712" y="2617910"/>
                      <a:ext cx="1887594" cy="1867996"/>
                      <a:chOff x="889508" y="2561489"/>
                      <a:chExt cx="1887594" cy="1867996"/>
                    </a:xfrm>
                  </p:grpSpPr>
                  <p:pic>
                    <p:nvPicPr>
                      <p:cNvPr id="12" name="Picture 11">
                        <a:extLst>
                          <a:ext uri="{FF2B5EF4-FFF2-40B4-BE49-F238E27FC236}">
                            <a16:creationId xmlns:a16="http://schemas.microsoft.com/office/drawing/2014/main" id="{49562865-7DA1-437C-88AD-0FE8E8B040AA}"/>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889508" y="2561489"/>
                        <a:ext cx="1105996" cy="1105996"/>
                      </a:xfrm>
                      <a:prstGeom prst="rect">
                        <a:avLst/>
                      </a:prstGeom>
                    </p:spPr>
                  </p:pic>
                  <p:pic>
                    <p:nvPicPr>
                      <p:cNvPr id="25" name="Picture 24">
                        <a:extLst>
                          <a:ext uri="{FF2B5EF4-FFF2-40B4-BE49-F238E27FC236}">
                            <a16:creationId xmlns:a16="http://schemas.microsoft.com/office/drawing/2014/main" id="{6ADE8624-231F-40D4-8D52-1CA7640F5F8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1041908" y="2713889"/>
                        <a:ext cx="1105996" cy="1105996"/>
                      </a:xfrm>
                      <a:prstGeom prst="rect">
                        <a:avLst/>
                      </a:prstGeom>
                    </p:spPr>
                  </p:pic>
                  <p:pic>
                    <p:nvPicPr>
                      <p:cNvPr id="26" name="Picture 25">
                        <a:extLst>
                          <a:ext uri="{FF2B5EF4-FFF2-40B4-BE49-F238E27FC236}">
                            <a16:creationId xmlns:a16="http://schemas.microsoft.com/office/drawing/2014/main" id="{638CE518-E216-4F03-9353-E7946CF86F4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1194308" y="2866289"/>
                        <a:ext cx="1105996" cy="1105996"/>
                      </a:xfrm>
                      <a:prstGeom prst="rect">
                        <a:avLst/>
                      </a:prstGeom>
                    </p:spPr>
                  </p:pic>
                  <p:pic>
                    <p:nvPicPr>
                      <p:cNvPr id="27" name="Picture 26">
                        <a:extLst>
                          <a:ext uri="{FF2B5EF4-FFF2-40B4-BE49-F238E27FC236}">
                            <a16:creationId xmlns:a16="http://schemas.microsoft.com/office/drawing/2014/main" id="{3BFD73E4-54D5-41EB-AF65-9F2BAA3E016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1346708" y="3018689"/>
                        <a:ext cx="1105996" cy="1105996"/>
                      </a:xfrm>
                      <a:prstGeom prst="rect">
                        <a:avLst/>
                      </a:prstGeom>
                    </p:spPr>
                  </p:pic>
                  <p:pic>
                    <p:nvPicPr>
                      <p:cNvPr id="28" name="Picture 27">
                        <a:extLst>
                          <a:ext uri="{FF2B5EF4-FFF2-40B4-BE49-F238E27FC236}">
                            <a16:creationId xmlns:a16="http://schemas.microsoft.com/office/drawing/2014/main" id="{5DEBCC16-5474-40F3-9197-257B73D3B94F}"/>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1499108" y="3171089"/>
                        <a:ext cx="1105996" cy="1105996"/>
                      </a:xfrm>
                      <a:prstGeom prst="rect">
                        <a:avLst/>
                      </a:prstGeom>
                    </p:spPr>
                  </p:pic>
                  <p:pic>
                    <p:nvPicPr>
                      <p:cNvPr id="29" name="Picture 28">
                        <a:extLst>
                          <a:ext uri="{FF2B5EF4-FFF2-40B4-BE49-F238E27FC236}">
                            <a16:creationId xmlns:a16="http://schemas.microsoft.com/office/drawing/2014/main" id="{F97DAC1A-31FE-44C1-81B0-5CABC00A3CC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2500" b="97500" l="1500" r="99500">
                                    <a14:foregroundMark x1="94401" y1="85456" x2="94061" y2="88740"/>
                                    <a14:foregroundMark x1="95220" y1="77534" x2="94907" y2="80556"/>
                                    <a14:foregroundMark x1="15287" y1="14562" x2="15211" y2="13356"/>
                                    <a14:foregroundMark x1="15464" y1="17382" x2="15292" y2="14638"/>
                                    <a14:foregroundMark x1="16301" y1="30700" x2="15469" y2="17458"/>
                                    <a14:foregroundMark x1="22644" y1="8712" x2="62500" y2="2000"/>
                                    <a14:foregroundMark x1="62500" y1="2000" x2="94234" y2="29017"/>
                                    <a14:foregroundMark x1="9791" y1="4976" x2="9442" y2="4987"/>
                                    <a14:foregroundMark x1="25600" y1="4500" x2="22140" y2="4604"/>
                                    <a14:foregroundMark x1="75500" y1="3000" x2="25600" y2="4500"/>
                                    <a14:foregroundMark x1="25061" y1="12317" x2="54000" y2="25500"/>
                                    <a14:foregroundMark x1="19488" y1="9778" x2="19696" y2="9873"/>
                                    <a14:foregroundMark x1="54000" y1="25500" x2="80000" y2="2500"/>
                                    <a14:foregroundMark x1="94317" y1="29538" x2="91500" y2="2500"/>
                                    <a14:foregroundMark x1="91500" y1="2500" x2="36000" y2="7500"/>
                                    <a14:foregroundMark x1="36000" y1="7500" x2="18243" y2="34007"/>
                                    <a14:foregroundMark x1="85346" y1="39293" x2="35000" y2="33000"/>
                                    <a14:foregroundMark x1="35000" y1="33000" x2="24716" y2="60915"/>
                                    <a14:foregroundMark x1="30906" y1="92284" x2="31999" y2="92432"/>
                                    <a14:foregroundMark x1="73961" y1="88740" x2="85622" y2="65842"/>
                                    <a14:backgroundMark x1="10500" y1="62000" x2="10500" y2="62000"/>
                                    <a14:backgroundMark x1="12500" y1="51000" x2="11000" y2="77500"/>
                                    <a14:backgroundMark x1="12500" y1="37000" x2="9500" y2="56000"/>
                                    <a14:backgroundMark x1="13500" y1="78500" x2="12000" y2="99500"/>
                                    <a14:backgroundMark x1="27500" y1="99500" x2="99000" y2="99500"/>
                                    <a14:backgroundMark x1="97500" y1="99500" x2="96000" y2="5500"/>
                                    <a14:backgroundMark x1="19000" y1="37000" x2="14000" y2="37000"/>
                                    <a14:backgroundMark x1="20000" y1="37000" x2="12500" y2="36000"/>
                                    <a14:backgroundMark x1="18500" y1="78500" x2="19000" y2="81500"/>
                                    <a14:backgroundMark x1="4000" y1="73500" x2="4500" y2="72500"/>
                                    <a14:backgroundMark x1="18500" y1="75500" x2="20000" y2="78500"/>
                                    <a14:backgroundMark x1="9500" y1="71000" x2="7000" y2="69500"/>
                                    <a14:backgroundMark x1="12000" y1="81500" x2="10500" y2="75000"/>
                                    <a14:backgroundMark x1="35500" y1="99500" x2="17000" y2="99500"/>
                                    <a14:backgroundMark x1="18500" y1="37000" x2="19000" y2="37000"/>
                                    <a14:backgroundMark x1="17500" y1="37500" x2="17500" y2="37500"/>
                                    <a14:backgroundMark x1="17500" y1="36000" x2="17500" y2="36000"/>
                                    <a14:backgroundMark x1="17000" y1="62500" x2="7500" y2="67500"/>
                                    <a14:backgroundMark x1="11000" y1="67500" x2="4500" y2="80000"/>
                                    <a14:backgroundMark x1="97000" y1="85500" x2="97000" y2="1500"/>
                                    <a14:backgroundMark x1="98500" y1="80500" x2="98000" y2="29500"/>
                                    <a14:backgroundMark x1="98000" y1="29500" x2="98500" y2="77500"/>
                                    <a14:backgroundMark x1="97500" y1="95000" x2="97000" y2="87000"/>
                                    <a14:backgroundMark x1="19000" y1="7500" x2="19500" y2="6000"/>
                                    <a14:backgroundMark x1="20500" y1="7000" x2="16000" y2="500"/>
                                    <a14:backgroundMark x1="19000" y1="9500" x2="19000" y2="6000"/>
                                    <a14:backgroundMark x1="19500" y1="2500" x2="16000" y2="1000"/>
                                    <a14:backgroundMark x1="22000" y1="1000" x2="24500" y2="0"/>
                                    <a14:backgroundMark x1="5000" y1="45500" x2="1500" y2="40500"/>
                                    <a14:backgroundMark x1="15000" y1="4500" x2="15000" y2="4500"/>
                                    <a14:backgroundMark x1="15000" y1="6000" x2="15000" y2="6000"/>
                                    <a14:backgroundMark x1="15000" y1="6000" x2="15000" y2="6000"/>
                                    <a14:backgroundMark x1="15000" y1="6000" x2="15000" y2="6000"/>
                                    <a14:backgroundMark x1="9500" y1="5500" x2="16000" y2="4000"/>
                                    <a14:backgroundMark x1="21500" y1="7000" x2="19000" y2="6000"/>
                                    <a14:backgroundMark x1="16500" y1="7500" x2="16500" y2="7500"/>
                                    <a14:backgroundMark x1="16500" y1="7500" x2="16500" y2="7500"/>
                                    <a14:backgroundMark x1="16500" y1="7500" x2="16500" y2="7500"/>
                                    <a14:backgroundMark x1="16000" y1="7500" x2="14000" y2="7000"/>
                                    <a14:backgroundMark x1="15000" y1="7500" x2="11500" y2="7000"/>
                                    <a14:backgroundMark x1="11500" y1="7500" x2="11500" y2="7500"/>
                                    <a14:backgroundMark x1="12000" y1="7000" x2="13500" y2="7500"/>
                                    <a14:backgroundMark x1="18000" y1="9500" x2="18000" y2="9500"/>
                                    <a14:backgroundMark x1="18000" y1="9000" x2="18000" y2="9000"/>
                                    <a14:backgroundMark x1="18000" y1="9000" x2="16000" y2="9000"/>
                                    <a14:backgroundMark x1="16000" y1="9000" x2="16000" y2="7000"/>
                                    <a14:backgroundMark x1="16500" y1="6500" x2="16500" y2="6500"/>
                                    <a14:backgroundMark x1="16500" y1="6000" x2="16500" y2="6000"/>
                                    <a14:backgroundMark x1="16000" y1="6000" x2="12500" y2="6000"/>
                                    <a14:backgroundMark x1="12500" y1="6000" x2="12500" y2="6000"/>
                                    <a14:backgroundMark x1="11500" y1="5500" x2="11500" y2="5500"/>
                                    <a14:backgroundMark x1="11500" y1="5500" x2="11500" y2="5500"/>
                                    <a14:backgroundMark x1="11000" y1="5500" x2="11000" y2="5500"/>
                                    <a14:backgroundMark x1="11000" y1="5500" x2="10500" y2="3500"/>
                                    <a14:backgroundMark x1="18000" y1="7000" x2="18000" y2="7000"/>
                                    <a14:backgroundMark x1="18000" y1="7000" x2="18000" y2="7000"/>
                                    <a14:backgroundMark x1="18000" y1="7000" x2="18500" y2="5500"/>
                                    <a14:backgroundMark x1="18000" y1="5500" x2="18000" y2="5500"/>
                                    <a14:backgroundMark x1="18000" y1="5500" x2="18000" y2="5500"/>
                                    <a14:backgroundMark x1="18000" y1="4500" x2="18000" y2="4500"/>
                                    <a14:backgroundMark x1="18000" y1="4500" x2="16000" y2="5500"/>
                                    <a14:backgroundMark x1="16000" y1="4500" x2="16000" y2="4500"/>
                                    <a14:backgroundMark x1="16000" y1="4500" x2="16000" y2="4500"/>
                                    <a14:backgroundMark x1="11000" y1="6000" x2="11000" y2="6000"/>
                                    <a14:backgroundMark x1="10000" y1="6000" x2="8000" y2="5500"/>
                                    <a14:backgroundMark x1="8000" y1="5500" x2="8000" y2="5500"/>
                                    <a14:backgroundMark x1="7500" y1="5500" x2="7500" y2="5500"/>
                                    <a14:backgroundMark x1="9500" y1="4000" x2="10000" y2="4000"/>
                                    <a14:backgroundMark x1="10000" y1="4000" x2="10000" y2="4000"/>
                                    <a14:backgroundMark x1="9500" y1="4000" x2="9500" y2="4000"/>
                                    <a14:backgroundMark x1="9500" y1="4000" x2="9500" y2="4000"/>
                                    <a14:backgroundMark x1="9500" y1="4000" x2="9500" y2="4000"/>
                                    <a14:backgroundMark x1="9500" y1="4000" x2="9500" y2="4000"/>
                                    <a14:backgroundMark x1="9500" y1="4000" x2="9500" y2="4000"/>
                                    <a14:backgroundMark x1="9500" y1="4000" x2="9500" y2="4000"/>
                                    <a14:backgroundMark x1="8000" y1="4000" x2="8000" y2="4000"/>
                                    <a14:backgroundMark x1="8000" y1="4000" x2="8000" y2="4000"/>
                                    <a14:backgroundMark x1="8000" y1="4000" x2="8000" y2="4000"/>
                                    <a14:backgroundMark x1="7500" y1="4000" x2="7500" y2="4000"/>
                                    <a14:backgroundMark x1="7500" y1="4000" x2="7500" y2="4000"/>
                                  </a14:backgroundRemoval>
                                </a14:imgEffect>
                              </a14:imgLayer>
                            </a14:imgProps>
                          </a:ext>
                          <a:ext uri="{28A0092B-C50C-407E-A947-70E740481C1C}">
                            <a14:useLocalDpi xmlns:a14="http://schemas.microsoft.com/office/drawing/2010/main"/>
                          </a:ext>
                        </a:extLst>
                      </a:blip>
                      <a:stretch>
                        <a:fillRect/>
                      </a:stretch>
                    </p:blipFill>
                    <p:spPr>
                      <a:xfrm>
                        <a:off x="1671106" y="3323489"/>
                        <a:ext cx="1105996" cy="1105996"/>
                      </a:xfrm>
                      <a:prstGeom prst="rect">
                        <a:avLst/>
                      </a:prstGeom>
                    </p:spPr>
                  </p:pic>
                </p:grpSp>
                <p:sp>
                  <p:nvSpPr>
                    <p:cNvPr id="37" name="Arrow: Striped Right 36">
                      <a:extLst>
                        <a:ext uri="{FF2B5EF4-FFF2-40B4-BE49-F238E27FC236}">
                          <a16:creationId xmlns:a16="http://schemas.microsoft.com/office/drawing/2014/main" id="{264D3356-6709-4797-9D42-011C8BB44250}"/>
                        </a:ext>
                      </a:extLst>
                    </p:cNvPr>
                    <p:cNvSpPr/>
                    <p:nvPr/>
                  </p:nvSpPr>
                  <p:spPr>
                    <a:xfrm>
                      <a:off x="3618741" y="3324741"/>
                      <a:ext cx="733926" cy="98057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Picture 37">
                      <a:extLst>
                        <a:ext uri="{FF2B5EF4-FFF2-40B4-BE49-F238E27FC236}">
                          <a16:creationId xmlns:a16="http://schemas.microsoft.com/office/drawing/2014/main" id="{D4E011D3-D12F-4ACE-805B-E83C65B0C4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4983" y="3056835"/>
                      <a:ext cx="803610" cy="803610"/>
                    </a:xfrm>
                    <a:prstGeom prst="rect">
                      <a:avLst/>
                    </a:prstGeom>
                  </p:spPr>
                </p:pic>
                <p:pic>
                  <p:nvPicPr>
                    <p:cNvPr id="39" name="Picture 38">
                      <a:extLst>
                        <a:ext uri="{FF2B5EF4-FFF2-40B4-BE49-F238E27FC236}">
                          <a16:creationId xmlns:a16="http://schemas.microsoft.com/office/drawing/2014/main" id="{7534C802-9AC0-4525-9B7F-A478193A34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8729" y="3956243"/>
                      <a:ext cx="956118" cy="956118"/>
                    </a:xfrm>
                    <a:prstGeom prst="rect">
                      <a:avLst/>
                    </a:prstGeom>
                  </p:spPr>
                </p:pic>
                <p:sp>
                  <p:nvSpPr>
                    <p:cNvPr id="40" name="TextBox 39">
                      <a:extLst>
                        <a:ext uri="{FF2B5EF4-FFF2-40B4-BE49-F238E27FC236}">
                          <a16:creationId xmlns:a16="http://schemas.microsoft.com/office/drawing/2014/main" id="{DD4913F4-F102-4A67-AA0C-41B4753A2ADB}"/>
                        </a:ext>
                      </a:extLst>
                    </p:cNvPr>
                    <p:cNvSpPr txBox="1"/>
                    <p:nvPr/>
                  </p:nvSpPr>
                  <p:spPr>
                    <a:xfrm>
                      <a:off x="1325367" y="5190288"/>
                      <a:ext cx="1833640" cy="369332"/>
                    </a:xfrm>
                    <a:prstGeom prst="rect">
                      <a:avLst/>
                    </a:prstGeom>
                    <a:noFill/>
                  </p:spPr>
                  <p:txBody>
                    <a:bodyPr wrap="square" rtlCol="0">
                      <a:spAutoFit/>
                    </a:bodyPr>
                    <a:lstStyle/>
                    <a:p>
                      <a:r>
                        <a:rPr lang="en-US" dirty="0"/>
                        <a:t>Raw data </a:t>
                      </a:r>
                      <a:r>
                        <a:rPr lang="en-US" dirty="0">
                          <a:latin typeface="Lucida Bright" panose="02040602050505020304" pitchFamily="18" charset="0"/>
                        </a:rPr>
                        <a:t>≈ </a:t>
                      </a:r>
                      <a:r>
                        <a:rPr lang="en-US" dirty="0"/>
                        <a:t>5GB</a:t>
                      </a:r>
                      <a:endParaRPr lang="nl-NL" dirty="0"/>
                    </a:p>
                  </p:txBody>
                </p:sp>
                <p:grpSp>
                  <p:nvGrpSpPr>
                    <p:cNvPr id="49" name="Group 48">
                      <a:extLst>
                        <a:ext uri="{FF2B5EF4-FFF2-40B4-BE49-F238E27FC236}">
                          <a16:creationId xmlns:a16="http://schemas.microsoft.com/office/drawing/2014/main" id="{94B15835-5B1C-4A0A-9B36-6412B5D44E88}"/>
                        </a:ext>
                      </a:extLst>
                    </p:cNvPr>
                    <p:cNvGrpSpPr/>
                    <p:nvPr/>
                  </p:nvGrpSpPr>
                  <p:grpSpPr>
                    <a:xfrm>
                      <a:off x="227652" y="3116576"/>
                      <a:ext cx="1561540" cy="1631700"/>
                      <a:chOff x="6907795" y="6615426"/>
                      <a:chExt cx="1561540" cy="1631700"/>
                    </a:xfrm>
                  </p:grpSpPr>
                  <p:pic>
                    <p:nvPicPr>
                      <p:cNvPr id="44" name="Picture 43">
                        <a:extLst>
                          <a:ext uri="{FF2B5EF4-FFF2-40B4-BE49-F238E27FC236}">
                            <a16:creationId xmlns:a16="http://schemas.microsoft.com/office/drawing/2014/main" id="{8DBE7497-432F-4F96-87A2-C22B283C10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13217" y="7164293"/>
                        <a:ext cx="956118" cy="956118"/>
                      </a:xfrm>
                      <a:prstGeom prst="rect">
                        <a:avLst/>
                      </a:prstGeom>
                    </p:spPr>
                  </p:pic>
                  <p:pic>
                    <p:nvPicPr>
                      <p:cNvPr id="45" name="Picture 44">
                        <a:extLst>
                          <a:ext uri="{FF2B5EF4-FFF2-40B4-BE49-F238E27FC236}">
                            <a16:creationId xmlns:a16="http://schemas.microsoft.com/office/drawing/2014/main" id="{F2FE5B3A-127C-4D61-8EB5-DCF2E963E8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7886" y="7291008"/>
                        <a:ext cx="956118" cy="956118"/>
                      </a:xfrm>
                      <a:prstGeom prst="rect">
                        <a:avLst/>
                      </a:prstGeom>
                    </p:spPr>
                  </p:pic>
                  <p:pic>
                    <p:nvPicPr>
                      <p:cNvPr id="46" name="Picture 45">
                        <a:extLst>
                          <a:ext uri="{FF2B5EF4-FFF2-40B4-BE49-F238E27FC236}">
                            <a16:creationId xmlns:a16="http://schemas.microsoft.com/office/drawing/2014/main" id="{10AA6150-E2E8-4E5E-A9EE-B1A65116B9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07795" y="7053904"/>
                        <a:ext cx="956118" cy="956118"/>
                      </a:xfrm>
                      <a:prstGeom prst="rect">
                        <a:avLst/>
                      </a:prstGeom>
                    </p:spPr>
                  </p:pic>
                  <p:pic>
                    <p:nvPicPr>
                      <p:cNvPr id="47" name="Picture 46">
                        <a:extLst>
                          <a:ext uri="{FF2B5EF4-FFF2-40B4-BE49-F238E27FC236}">
                            <a16:creationId xmlns:a16="http://schemas.microsoft.com/office/drawing/2014/main" id="{682CFB7E-1861-43B7-B716-20F57CDC58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8168" y="6735193"/>
                        <a:ext cx="1058058" cy="1058058"/>
                      </a:xfrm>
                      <a:prstGeom prst="rect">
                        <a:avLst/>
                      </a:prstGeom>
                    </p:spPr>
                  </p:pic>
                  <p:pic>
                    <p:nvPicPr>
                      <p:cNvPr id="48" name="Picture 47">
                        <a:extLst>
                          <a:ext uri="{FF2B5EF4-FFF2-40B4-BE49-F238E27FC236}">
                            <a16:creationId xmlns:a16="http://schemas.microsoft.com/office/drawing/2014/main" id="{26557BDB-5596-44EF-BAFB-00804C5B0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79456" y="6615426"/>
                        <a:ext cx="956118" cy="956118"/>
                      </a:xfrm>
                      <a:prstGeom prst="rect">
                        <a:avLst/>
                      </a:prstGeom>
                    </p:spPr>
                  </p:pic>
                </p:grpSp>
              </p:grpSp>
            </p:grpSp>
            <p:pic>
              <p:nvPicPr>
                <p:cNvPr id="59" name="Picture 58">
                  <a:extLst>
                    <a:ext uri="{FF2B5EF4-FFF2-40B4-BE49-F238E27FC236}">
                      <a16:creationId xmlns:a16="http://schemas.microsoft.com/office/drawing/2014/main" id="{C7423ED2-5EB7-467B-A88E-3B7AD6DF60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13282" y="3219797"/>
                  <a:ext cx="1107766" cy="1107766"/>
                </a:xfrm>
                <a:prstGeom prst="rect">
                  <a:avLst/>
                </a:prstGeom>
              </p:spPr>
            </p:pic>
            <p:pic>
              <p:nvPicPr>
                <p:cNvPr id="60" name="Picture 59">
                  <a:extLst>
                    <a:ext uri="{FF2B5EF4-FFF2-40B4-BE49-F238E27FC236}">
                      <a16:creationId xmlns:a16="http://schemas.microsoft.com/office/drawing/2014/main" id="{88366EB9-2190-464A-AD8F-239D057142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31779" y="4259161"/>
                  <a:ext cx="956118" cy="956118"/>
                </a:xfrm>
                <a:prstGeom prst="rect">
                  <a:avLst/>
                </a:prstGeom>
              </p:spPr>
            </p:pic>
            <p:sp>
              <p:nvSpPr>
                <p:cNvPr id="61" name="Arrow: Striped Right 60">
                  <a:extLst>
                    <a:ext uri="{FF2B5EF4-FFF2-40B4-BE49-F238E27FC236}">
                      <a16:creationId xmlns:a16="http://schemas.microsoft.com/office/drawing/2014/main" id="{1BA9F11C-A0FC-4932-B512-D30A673CBB89}"/>
                    </a:ext>
                  </a:extLst>
                </p:cNvPr>
                <p:cNvSpPr/>
                <p:nvPr/>
              </p:nvSpPr>
              <p:spPr>
                <a:xfrm>
                  <a:off x="6585024" y="3606050"/>
                  <a:ext cx="733926" cy="98057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TextBox 61">
                  <a:extLst>
                    <a:ext uri="{FF2B5EF4-FFF2-40B4-BE49-F238E27FC236}">
                      <a16:creationId xmlns:a16="http://schemas.microsoft.com/office/drawing/2014/main" id="{9FBC7699-A4CD-45EF-AD71-702387BC49FB}"/>
                    </a:ext>
                  </a:extLst>
                </p:cNvPr>
                <p:cNvSpPr txBox="1"/>
                <p:nvPr/>
              </p:nvSpPr>
              <p:spPr>
                <a:xfrm>
                  <a:off x="7549237" y="5462738"/>
                  <a:ext cx="2385840" cy="369332"/>
                </a:xfrm>
                <a:prstGeom prst="rect">
                  <a:avLst/>
                </a:prstGeom>
                <a:noFill/>
              </p:spPr>
              <p:txBody>
                <a:bodyPr wrap="square" rtlCol="0">
                  <a:spAutoFit/>
                </a:bodyPr>
                <a:lstStyle/>
                <a:p>
                  <a:r>
                    <a:rPr lang="en-US" dirty="0"/>
                    <a:t>Analyzed data ≈ 500MB</a:t>
                  </a:r>
                  <a:endParaRPr lang="nl-NL" dirty="0"/>
                </a:p>
              </p:txBody>
            </p:sp>
          </p:grpSp>
          <p:pic>
            <p:nvPicPr>
              <p:cNvPr id="65" name="Picture 64">
                <a:extLst>
                  <a:ext uri="{FF2B5EF4-FFF2-40B4-BE49-F238E27FC236}">
                    <a16:creationId xmlns:a16="http://schemas.microsoft.com/office/drawing/2014/main" id="{A9123284-EF2E-48E2-A7A7-E832F5C7D4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69409" y="3434736"/>
                <a:ext cx="956118" cy="956118"/>
              </a:xfrm>
              <a:prstGeom prst="rect">
                <a:avLst/>
              </a:prstGeom>
            </p:spPr>
          </p:pic>
        </p:grpSp>
        <p:sp>
          <p:nvSpPr>
            <p:cNvPr id="64" name="Arrow: Striped Right 63">
              <a:extLst>
                <a:ext uri="{FF2B5EF4-FFF2-40B4-BE49-F238E27FC236}">
                  <a16:creationId xmlns:a16="http://schemas.microsoft.com/office/drawing/2014/main" id="{20B024BD-8362-439B-B7E6-A602BEB61452}"/>
                </a:ext>
              </a:extLst>
            </p:cNvPr>
            <p:cNvSpPr/>
            <p:nvPr/>
          </p:nvSpPr>
          <p:spPr>
            <a:xfrm>
              <a:off x="8440060" y="3621054"/>
              <a:ext cx="339555" cy="35489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70" name="Group 69">
            <a:extLst>
              <a:ext uri="{FF2B5EF4-FFF2-40B4-BE49-F238E27FC236}">
                <a16:creationId xmlns:a16="http://schemas.microsoft.com/office/drawing/2014/main" id="{4E438934-EF90-4555-A33B-B2AEBF8DFA06}"/>
              </a:ext>
            </a:extLst>
          </p:cNvPr>
          <p:cNvGrpSpPr/>
          <p:nvPr/>
        </p:nvGrpSpPr>
        <p:grpSpPr>
          <a:xfrm>
            <a:off x="1010617" y="3408205"/>
            <a:ext cx="570203" cy="614014"/>
            <a:chOff x="6163733" y="-1"/>
            <a:chExt cx="1964266" cy="2257777"/>
          </a:xfrm>
        </p:grpSpPr>
        <p:sp>
          <p:nvSpPr>
            <p:cNvPr id="71" name="Hexagon 70">
              <a:extLst>
                <a:ext uri="{FF2B5EF4-FFF2-40B4-BE49-F238E27FC236}">
                  <a16:creationId xmlns:a16="http://schemas.microsoft.com/office/drawing/2014/main" id="{6215F60A-9FA4-4B1D-BA65-4AB9CF2F9F3C}"/>
                </a:ext>
              </a:extLst>
            </p:cNvPr>
            <p:cNvSpPr/>
            <p:nvPr/>
          </p:nvSpPr>
          <p:spPr>
            <a:xfrm rot="5400000">
              <a:off x="6016977" y="146755"/>
              <a:ext cx="2257777" cy="196426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Hexagon 4">
              <a:extLst>
                <a:ext uri="{FF2B5EF4-FFF2-40B4-BE49-F238E27FC236}">
                  <a16:creationId xmlns:a16="http://schemas.microsoft.com/office/drawing/2014/main" id="{22F42BCD-C954-46B2-8460-E58175F463C2}"/>
                </a:ext>
              </a:extLst>
            </p:cNvPr>
            <p:cNvSpPr txBox="1"/>
            <p:nvPr/>
          </p:nvSpPr>
          <p:spPr>
            <a:xfrm>
              <a:off x="6469830" y="351837"/>
              <a:ext cx="1352070" cy="1554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dirty="0"/>
                <a:t>A</a:t>
              </a:r>
              <a:endParaRPr lang="nl-NL" sz="3600" kern="1200" dirty="0"/>
            </a:p>
          </p:txBody>
        </p:sp>
      </p:grpSp>
      <p:grpSp>
        <p:nvGrpSpPr>
          <p:cNvPr id="73" name="Group 72">
            <a:extLst>
              <a:ext uri="{FF2B5EF4-FFF2-40B4-BE49-F238E27FC236}">
                <a16:creationId xmlns:a16="http://schemas.microsoft.com/office/drawing/2014/main" id="{DB5B4CAF-3976-4EB0-B09C-94F1915D8D6C}"/>
              </a:ext>
            </a:extLst>
          </p:cNvPr>
          <p:cNvGrpSpPr/>
          <p:nvPr/>
        </p:nvGrpSpPr>
        <p:grpSpPr>
          <a:xfrm>
            <a:off x="5393208" y="3408205"/>
            <a:ext cx="570203" cy="614014"/>
            <a:chOff x="6163733" y="-1"/>
            <a:chExt cx="1964266" cy="2257777"/>
          </a:xfrm>
        </p:grpSpPr>
        <p:sp>
          <p:nvSpPr>
            <p:cNvPr id="74" name="Hexagon 73">
              <a:extLst>
                <a:ext uri="{FF2B5EF4-FFF2-40B4-BE49-F238E27FC236}">
                  <a16:creationId xmlns:a16="http://schemas.microsoft.com/office/drawing/2014/main" id="{43FF3B7D-55AC-441F-AA47-0D12FC8DC001}"/>
                </a:ext>
              </a:extLst>
            </p:cNvPr>
            <p:cNvSpPr/>
            <p:nvPr/>
          </p:nvSpPr>
          <p:spPr>
            <a:xfrm rot="5400000">
              <a:off x="6016977" y="146755"/>
              <a:ext cx="2257777" cy="196426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Hexagon 4">
              <a:extLst>
                <a:ext uri="{FF2B5EF4-FFF2-40B4-BE49-F238E27FC236}">
                  <a16:creationId xmlns:a16="http://schemas.microsoft.com/office/drawing/2014/main" id="{0A928639-8004-4F90-9742-83EF1B7CF51F}"/>
                </a:ext>
              </a:extLst>
            </p:cNvPr>
            <p:cNvSpPr txBox="1"/>
            <p:nvPr/>
          </p:nvSpPr>
          <p:spPr>
            <a:xfrm>
              <a:off x="6469830" y="351837"/>
              <a:ext cx="1352070" cy="1554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B</a:t>
              </a:r>
              <a:endParaRPr lang="nl-NL" sz="3600" kern="1200" dirty="0"/>
            </a:p>
          </p:txBody>
        </p:sp>
      </p:grpSp>
      <p:grpSp>
        <p:nvGrpSpPr>
          <p:cNvPr id="76" name="Group 75">
            <a:extLst>
              <a:ext uri="{FF2B5EF4-FFF2-40B4-BE49-F238E27FC236}">
                <a16:creationId xmlns:a16="http://schemas.microsoft.com/office/drawing/2014/main" id="{E98EB49F-9904-4734-8530-0E72622ECFBF}"/>
              </a:ext>
            </a:extLst>
          </p:cNvPr>
          <p:cNvGrpSpPr/>
          <p:nvPr/>
        </p:nvGrpSpPr>
        <p:grpSpPr>
          <a:xfrm>
            <a:off x="8260340" y="3408205"/>
            <a:ext cx="570203" cy="614014"/>
            <a:chOff x="6163733" y="-1"/>
            <a:chExt cx="1964266" cy="2257777"/>
          </a:xfrm>
        </p:grpSpPr>
        <p:sp>
          <p:nvSpPr>
            <p:cNvPr id="77" name="Hexagon 76">
              <a:extLst>
                <a:ext uri="{FF2B5EF4-FFF2-40B4-BE49-F238E27FC236}">
                  <a16:creationId xmlns:a16="http://schemas.microsoft.com/office/drawing/2014/main" id="{1E59772B-08A0-4AD8-AFF7-8346D3F0FCD3}"/>
                </a:ext>
              </a:extLst>
            </p:cNvPr>
            <p:cNvSpPr/>
            <p:nvPr/>
          </p:nvSpPr>
          <p:spPr>
            <a:xfrm rot="5400000">
              <a:off x="6016977" y="146755"/>
              <a:ext cx="2257777" cy="196426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Hexagon 4">
              <a:extLst>
                <a:ext uri="{FF2B5EF4-FFF2-40B4-BE49-F238E27FC236}">
                  <a16:creationId xmlns:a16="http://schemas.microsoft.com/office/drawing/2014/main" id="{D2574DF5-638F-4AE5-9CFA-047248556D27}"/>
                </a:ext>
              </a:extLst>
            </p:cNvPr>
            <p:cNvSpPr txBox="1"/>
            <p:nvPr/>
          </p:nvSpPr>
          <p:spPr>
            <a:xfrm>
              <a:off x="6469830" y="351837"/>
              <a:ext cx="1352070" cy="15541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C</a:t>
              </a:r>
              <a:endParaRPr lang="nl-NL" sz="3600" kern="1200" dirty="0"/>
            </a:p>
          </p:txBody>
        </p:sp>
      </p:grpSp>
      <p:pic>
        <p:nvPicPr>
          <p:cNvPr id="42" name="Picture 41">
            <a:extLst>
              <a:ext uri="{FF2B5EF4-FFF2-40B4-BE49-F238E27FC236}">
                <a16:creationId xmlns:a16="http://schemas.microsoft.com/office/drawing/2014/main" id="{C55D4D91-BF57-4E42-8E1E-669738DBE2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7889" y="4017525"/>
            <a:ext cx="803610" cy="803610"/>
          </a:xfrm>
          <a:prstGeom prst="rect">
            <a:avLst/>
          </a:prstGeom>
        </p:spPr>
      </p:pic>
    </p:spTree>
    <p:extLst>
      <p:ext uri="{BB962C8B-B14F-4D97-AF65-F5344CB8AC3E}">
        <p14:creationId xmlns:p14="http://schemas.microsoft.com/office/powerpoint/2010/main" val="1167978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1C4B6B-BFE3-9C4C-A111-A3AF8F20C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le 1">
            <a:extLst>
              <a:ext uri="{FF2B5EF4-FFF2-40B4-BE49-F238E27FC236}">
                <a16:creationId xmlns:a16="http://schemas.microsoft.com/office/drawing/2014/main" id="{1BB0EEE7-449F-43E6-AA03-A8F23987EFC9}"/>
              </a:ext>
            </a:extLst>
          </p:cNvPr>
          <p:cNvSpPr>
            <a:spLocks noGrp="1"/>
          </p:cNvSpPr>
          <p:nvPr>
            <p:ph type="title"/>
          </p:nvPr>
        </p:nvSpPr>
        <p:spPr>
          <a:xfrm>
            <a:off x="582169" y="193888"/>
            <a:ext cx="10771630" cy="1325563"/>
          </a:xfrm>
        </p:spPr>
        <p:txBody>
          <a:bodyPr>
            <a:normAutofit/>
          </a:bodyPr>
          <a:lstStyle/>
          <a:p>
            <a:r>
              <a:rPr lang="en-US" sz="4000" b="1" dirty="0">
                <a:solidFill>
                  <a:schemeClr val="accent2">
                    <a:lumMod val="50000"/>
                  </a:schemeClr>
                </a:solidFill>
                <a:latin typeface="+mn-lt"/>
              </a:rPr>
              <a:t>Data Loss/deterioration</a:t>
            </a:r>
            <a:endParaRPr lang="nl-NL" sz="4000"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52BC861E-B4DA-4386-9AE4-13D074BCF00B}"/>
              </a:ext>
            </a:extLst>
          </p:cNvPr>
          <p:cNvSpPr>
            <a:spLocks noGrp="1"/>
          </p:cNvSpPr>
          <p:nvPr>
            <p:ph idx="1"/>
          </p:nvPr>
        </p:nvSpPr>
        <p:spPr>
          <a:xfrm>
            <a:off x="1105593" y="2416089"/>
            <a:ext cx="10515600" cy="4351338"/>
          </a:xfrm>
        </p:spPr>
        <p:txBody>
          <a:bodyPr>
            <a:normAutofit fontScale="92500" lnSpcReduction="10000"/>
          </a:bodyPr>
          <a:lstStyle/>
          <a:p>
            <a:r>
              <a:rPr lang="en-US" dirty="0"/>
              <a:t>Can digital data deteriorate/corrupt on its own?</a:t>
            </a:r>
          </a:p>
          <a:p>
            <a:pPr lvl="1"/>
            <a:r>
              <a:rPr lang="en-US" dirty="0"/>
              <a:t>Bit rot! </a:t>
            </a:r>
          </a:p>
          <a:p>
            <a:r>
              <a:rPr lang="en-US" dirty="0"/>
              <a:t>How else can you lose digital data?</a:t>
            </a:r>
          </a:p>
          <a:p>
            <a:pPr lvl="1"/>
            <a:r>
              <a:rPr lang="en-US" dirty="0"/>
              <a:t>Losing laptop/USB</a:t>
            </a:r>
          </a:p>
          <a:p>
            <a:pPr lvl="1"/>
            <a:r>
              <a:rPr lang="en-US" dirty="0"/>
              <a:t>Drive malfunction</a:t>
            </a:r>
          </a:p>
          <a:p>
            <a:pPr lvl="1"/>
            <a:r>
              <a:rPr lang="en-US" dirty="0"/>
              <a:t>Forget encryption password</a:t>
            </a:r>
          </a:p>
          <a:p>
            <a:r>
              <a:rPr lang="en-US" dirty="0"/>
              <a:t>Strategies to minimize risks:</a:t>
            </a:r>
          </a:p>
          <a:p>
            <a:pPr lvl="1"/>
            <a:r>
              <a:rPr lang="en-US" dirty="0"/>
              <a:t>Replication: keep more than 1 copy </a:t>
            </a:r>
          </a:p>
          <a:p>
            <a:pPr marL="457200" lvl="1" indent="0">
              <a:buNone/>
            </a:pPr>
            <a:r>
              <a:rPr lang="en-US" dirty="0"/>
              <a:t>		    on more than one location</a:t>
            </a:r>
          </a:p>
          <a:p>
            <a:pPr lvl="1"/>
            <a:r>
              <a:rPr lang="en-US" dirty="0"/>
              <a:t>Use checksum to identify faulty copies</a:t>
            </a:r>
          </a:p>
          <a:p>
            <a:pPr lvl="1"/>
            <a:r>
              <a:rPr lang="en-US" dirty="0"/>
              <a:t>Used preferred file formats</a:t>
            </a:r>
          </a:p>
          <a:p>
            <a:pPr lvl="1"/>
            <a:r>
              <a:rPr lang="en-US" dirty="0"/>
              <a:t>Bring to new media/format in time</a:t>
            </a:r>
          </a:p>
        </p:txBody>
      </p:sp>
      <p:sp>
        <p:nvSpPr>
          <p:cNvPr id="4" name="TextBox 3">
            <a:extLst>
              <a:ext uri="{FF2B5EF4-FFF2-40B4-BE49-F238E27FC236}">
                <a16:creationId xmlns:a16="http://schemas.microsoft.com/office/drawing/2014/main" id="{92F2F7D4-BAFA-4D06-83C3-12807967AE47}"/>
              </a:ext>
            </a:extLst>
          </p:cNvPr>
          <p:cNvSpPr txBox="1"/>
          <p:nvPr/>
        </p:nvSpPr>
        <p:spPr>
          <a:xfrm>
            <a:off x="159938" y="1675520"/>
            <a:ext cx="422231" cy="4710905"/>
          </a:xfrm>
          <a:prstGeom prst="rect">
            <a:avLst/>
          </a:prstGeom>
          <a:noFill/>
        </p:spPr>
        <p:txBody>
          <a:bodyPr vert="wordArtVert" wrap="square" lIns="0" rtlCol="0">
            <a:spAutoFit/>
          </a:bodyPr>
          <a:lstStyle/>
          <a:p>
            <a:r>
              <a:rPr lang="en-US" b="1" dirty="0">
                <a:solidFill>
                  <a:srgbClr val="92D050"/>
                </a:solidFill>
                <a:latin typeface="Symbol" panose="05050102010706020507" pitchFamily="18" charset="2"/>
              </a:rPr>
              <a:t>01101110101010</a:t>
            </a:r>
          </a:p>
        </p:txBody>
      </p:sp>
      <p:sp>
        <p:nvSpPr>
          <p:cNvPr id="5" name="TextBox 4">
            <a:extLst>
              <a:ext uri="{FF2B5EF4-FFF2-40B4-BE49-F238E27FC236}">
                <a16:creationId xmlns:a16="http://schemas.microsoft.com/office/drawing/2014/main" id="{B8D4506D-A0C7-4330-AC03-1B1B85F5C114}"/>
              </a:ext>
            </a:extLst>
          </p:cNvPr>
          <p:cNvSpPr txBox="1"/>
          <p:nvPr/>
        </p:nvSpPr>
        <p:spPr>
          <a:xfrm>
            <a:off x="462135" y="1675520"/>
            <a:ext cx="752129" cy="3230912"/>
          </a:xfrm>
          <a:prstGeom prst="rect">
            <a:avLst/>
          </a:prstGeom>
          <a:noFill/>
        </p:spPr>
        <p:txBody>
          <a:bodyPr vert="wordArtVert" wrap="square" lIns="0" rtlCol="0">
            <a:spAutoFit/>
          </a:bodyPr>
          <a:lstStyle/>
          <a:p>
            <a:r>
              <a:rPr lang="en-US" b="1" dirty="0">
                <a:solidFill>
                  <a:srgbClr val="92D050"/>
                </a:solidFill>
                <a:latin typeface="Symbol" panose="05050102010706020507" pitchFamily="18" charset="2"/>
              </a:rPr>
              <a:t>01101110111010111</a:t>
            </a:r>
          </a:p>
        </p:txBody>
      </p:sp>
      <p:sp>
        <p:nvSpPr>
          <p:cNvPr id="6" name="TextBox 5">
            <a:extLst>
              <a:ext uri="{FF2B5EF4-FFF2-40B4-BE49-F238E27FC236}">
                <a16:creationId xmlns:a16="http://schemas.microsoft.com/office/drawing/2014/main" id="{262A4D76-FA33-4889-B86D-5FF5252ACE57}"/>
              </a:ext>
            </a:extLst>
          </p:cNvPr>
          <p:cNvSpPr txBox="1"/>
          <p:nvPr/>
        </p:nvSpPr>
        <p:spPr>
          <a:xfrm>
            <a:off x="1105593" y="1673881"/>
            <a:ext cx="5370701" cy="860788"/>
          </a:xfrm>
          <a:prstGeom prst="rect">
            <a:avLst/>
          </a:prstGeom>
          <a:noFill/>
        </p:spPr>
        <p:txBody>
          <a:bodyPr vert="wordArtVert" wrap="square" lIns="0" rtlCol="0">
            <a:spAutoFit/>
          </a:bodyPr>
          <a:lstStyle/>
          <a:p>
            <a:r>
              <a:rPr lang="en-US" b="1" dirty="0">
                <a:solidFill>
                  <a:srgbClr val="92D050"/>
                </a:solidFill>
                <a:latin typeface="Symbol" panose="05050102010706020507" pitchFamily="18" charset="2"/>
              </a:rPr>
              <a:t>0110111010101111000101101110100</a:t>
            </a:r>
          </a:p>
        </p:txBody>
      </p:sp>
      <p:pic>
        <p:nvPicPr>
          <p:cNvPr id="10" name="Picture 9">
            <a:extLst>
              <a:ext uri="{FF2B5EF4-FFF2-40B4-BE49-F238E27FC236}">
                <a16:creationId xmlns:a16="http://schemas.microsoft.com/office/drawing/2014/main" id="{F59F2BEC-0A72-47E0-98E5-4BADE4DA44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4363" y="2938639"/>
            <a:ext cx="4215994" cy="3021785"/>
          </a:xfrm>
          <a:prstGeom prst="rect">
            <a:avLst/>
          </a:prstGeom>
        </p:spPr>
      </p:pic>
    </p:spTree>
    <p:extLst>
      <p:ext uri="{BB962C8B-B14F-4D97-AF65-F5344CB8AC3E}">
        <p14:creationId xmlns:p14="http://schemas.microsoft.com/office/powerpoint/2010/main" val="928629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D2E63-C541-C840-9E53-E95B49C935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803930"/>
          </a:xfrm>
          <a:prstGeom prst="rect">
            <a:avLst/>
          </a:prstGeom>
        </p:spPr>
      </p:pic>
      <p:graphicFrame>
        <p:nvGraphicFramePr>
          <p:cNvPr id="6" name="Diagram 5">
            <a:extLst>
              <a:ext uri="{FF2B5EF4-FFF2-40B4-BE49-F238E27FC236}">
                <a16:creationId xmlns:a16="http://schemas.microsoft.com/office/drawing/2014/main" id="{D45CBD24-6497-9249-A2CC-4A0428DE2590}"/>
              </a:ext>
            </a:extLst>
          </p:cNvPr>
          <p:cNvGraphicFramePr/>
          <p:nvPr>
            <p:extLst>
              <p:ext uri="{D42A27DB-BD31-4B8C-83A1-F6EECF244321}">
                <p14:modId xmlns:p14="http://schemas.microsoft.com/office/powerpoint/2010/main" val="200512970"/>
              </p:ext>
            </p:extLst>
          </p:nvPr>
        </p:nvGraphicFramePr>
        <p:xfrm>
          <a:off x="2262659" y="4713644"/>
          <a:ext cx="9929341" cy="1803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D5D8761-2193-49FB-8EA4-728A479F6BB6}"/>
              </a:ext>
            </a:extLst>
          </p:cNvPr>
          <p:cNvGraphicFramePr/>
          <p:nvPr>
            <p:extLst>
              <p:ext uri="{D42A27DB-BD31-4B8C-83A1-F6EECF244321}">
                <p14:modId xmlns:p14="http://schemas.microsoft.com/office/powerpoint/2010/main" val="2562572261"/>
              </p:ext>
            </p:extLst>
          </p:nvPr>
        </p:nvGraphicFramePr>
        <p:xfrm>
          <a:off x="1283729" y="3436620"/>
          <a:ext cx="9929341" cy="1803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itel 1">
            <a:extLst>
              <a:ext uri="{FF2B5EF4-FFF2-40B4-BE49-F238E27FC236}">
                <a16:creationId xmlns:a16="http://schemas.microsoft.com/office/drawing/2014/main" id="{34118057-DEC4-40E7-B46C-E5150BEDD46D}"/>
              </a:ext>
            </a:extLst>
          </p:cNvPr>
          <p:cNvSpPr txBox="1">
            <a:spLocks/>
          </p:cNvSpPr>
          <p:nvPr/>
        </p:nvSpPr>
        <p:spPr>
          <a:xfrm>
            <a:off x="609599" y="602975"/>
            <a:ext cx="786618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lumMod val="50000"/>
                  </a:schemeClr>
                </a:solidFill>
              </a:rPr>
              <a:t>Data Availability for Reuse</a:t>
            </a:r>
            <a:endParaRPr lang="nl-NL" b="1" dirty="0">
              <a:solidFill>
                <a:schemeClr val="accent2">
                  <a:lumMod val="50000"/>
                </a:schemeClr>
              </a:solidFill>
            </a:endParaRPr>
          </a:p>
        </p:txBody>
      </p:sp>
    </p:spTree>
    <p:extLst>
      <p:ext uri="{BB962C8B-B14F-4D97-AF65-F5344CB8AC3E}">
        <p14:creationId xmlns:p14="http://schemas.microsoft.com/office/powerpoint/2010/main" val="15711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C12273E-C7E3-BA4D-86A2-2A5F8D51E8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300833"/>
          </a:xfrm>
          <a:prstGeom prst="rect">
            <a:avLst/>
          </a:prstGeom>
        </p:spPr>
      </p:pic>
      <p:sp>
        <p:nvSpPr>
          <p:cNvPr id="2" name="TextBox 1">
            <a:extLst>
              <a:ext uri="{FF2B5EF4-FFF2-40B4-BE49-F238E27FC236}">
                <a16:creationId xmlns:a16="http://schemas.microsoft.com/office/drawing/2014/main" id="{BE3FD9FF-708F-BB42-BEC7-45EF1AA70A2B}"/>
              </a:ext>
            </a:extLst>
          </p:cNvPr>
          <p:cNvSpPr txBox="1"/>
          <p:nvPr/>
        </p:nvSpPr>
        <p:spPr>
          <a:xfrm>
            <a:off x="-1111145" y="245497"/>
            <a:ext cx="7686589" cy="707886"/>
          </a:xfrm>
          <a:prstGeom prst="rect">
            <a:avLst/>
          </a:prstGeom>
          <a:noFill/>
        </p:spPr>
        <p:txBody>
          <a:bodyPr wrap="square" rtlCol="0">
            <a:spAutoFit/>
          </a:bodyPr>
          <a:lstStyle/>
          <a:p>
            <a:pPr algn="ctr"/>
            <a:r>
              <a:rPr lang="en-US" sz="4000" b="1" dirty="0">
                <a:solidFill>
                  <a:schemeClr val="accent2">
                    <a:lumMod val="50000"/>
                  </a:schemeClr>
                </a:solidFill>
              </a:rPr>
              <a:t>Making data available</a:t>
            </a:r>
          </a:p>
        </p:txBody>
      </p:sp>
      <p:grpSp>
        <p:nvGrpSpPr>
          <p:cNvPr id="16" name="Group 15">
            <a:extLst>
              <a:ext uri="{FF2B5EF4-FFF2-40B4-BE49-F238E27FC236}">
                <a16:creationId xmlns:a16="http://schemas.microsoft.com/office/drawing/2014/main" id="{068B576C-3330-4842-9522-76E83572D487}"/>
              </a:ext>
            </a:extLst>
          </p:cNvPr>
          <p:cNvGrpSpPr/>
          <p:nvPr/>
        </p:nvGrpSpPr>
        <p:grpSpPr>
          <a:xfrm>
            <a:off x="2983440" y="2163837"/>
            <a:ext cx="1800000" cy="4448666"/>
            <a:chOff x="3458537" y="2075702"/>
            <a:chExt cx="1800000" cy="4448666"/>
          </a:xfrm>
        </p:grpSpPr>
        <p:pic>
          <p:nvPicPr>
            <p:cNvPr id="3" name="Picture 2">
              <a:extLst>
                <a:ext uri="{FF2B5EF4-FFF2-40B4-BE49-F238E27FC236}">
                  <a16:creationId xmlns:a16="http://schemas.microsoft.com/office/drawing/2014/main" id="{39A29937-001A-E943-83BE-2748812ECB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8537" y="4873774"/>
              <a:ext cx="1800000" cy="854014"/>
            </a:xfrm>
            <a:prstGeom prst="rect">
              <a:avLst/>
            </a:prstGeom>
          </p:spPr>
        </p:pic>
        <p:pic>
          <p:nvPicPr>
            <p:cNvPr id="4" name="Picture 3">
              <a:extLst>
                <a:ext uri="{FF2B5EF4-FFF2-40B4-BE49-F238E27FC236}">
                  <a16:creationId xmlns:a16="http://schemas.microsoft.com/office/drawing/2014/main" id="{106333D5-1149-C040-9171-B0612872C91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58537" y="3695088"/>
              <a:ext cx="1800000" cy="1013925"/>
            </a:xfrm>
            <a:prstGeom prst="rect">
              <a:avLst/>
            </a:prstGeom>
          </p:spPr>
        </p:pic>
        <p:pic>
          <p:nvPicPr>
            <p:cNvPr id="5" name="Picture 4">
              <a:extLst>
                <a:ext uri="{FF2B5EF4-FFF2-40B4-BE49-F238E27FC236}">
                  <a16:creationId xmlns:a16="http://schemas.microsoft.com/office/drawing/2014/main" id="{6723F07A-8304-2149-A4D4-FDF18ECAB9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58537" y="5870557"/>
              <a:ext cx="1800000" cy="653811"/>
            </a:xfrm>
            <a:prstGeom prst="rect">
              <a:avLst/>
            </a:prstGeom>
          </p:spPr>
        </p:pic>
        <p:pic>
          <p:nvPicPr>
            <p:cNvPr id="7" name="Picture 6">
              <a:extLst>
                <a:ext uri="{FF2B5EF4-FFF2-40B4-BE49-F238E27FC236}">
                  <a16:creationId xmlns:a16="http://schemas.microsoft.com/office/drawing/2014/main" id="{D6BF3BA6-8A82-B842-956F-46BEA5DFCB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58537" y="2075702"/>
              <a:ext cx="1800000" cy="680000"/>
            </a:xfrm>
            <a:prstGeom prst="rect">
              <a:avLst/>
            </a:prstGeom>
          </p:spPr>
        </p:pic>
        <p:pic>
          <p:nvPicPr>
            <p:cNvPr id="9" name="Picture 8">
              <a:extLst>
                <a:ext uri="{FF2B5EF4-FFF2-40B4-BE49-F238E27FC236}">
                  <a16:creationId xmlns:a16="http://schemas.microsoft.com/office/drawing/2014/main" id="{B51AAA6C-B004-6E48-AC80-1C1A8EFE997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58537" y="2880856"/>
              <a:ext cx="1800000" cy="713792"/>
            </a:xfrm>
            <a:prstGeom prst="rect">
              <a:avLst/>
            </a:prstGeom>
          </p:spPr>
        </p:pic>
      </p:grpSp>
      <p:grpSp>
        <p:nvGrpSpPr>
          <p:cNvPr id="14" name="Group 13">
            <a:extLst>
              <a:ext uri="{FF2B5EF4-FFF2-40B4-BE49-F238E27FC236}">
                <a16:creationId xmlns:a16="http://schemas.microsoft.com/office/drawing/2014/main" id="{3B6F73D4-319C-D54E-98C2-82E8A549593D}"/>
              </a:ext>
            </a:extLst>
          </p:cNvPr>
          <p:cNvGrpSpPr/>
          <p:nvPr/>
        </p:nvGrpSpPr>
        <p:grpSpPr>
          <a:xfrm>
            <a:off x="548945" y="2422340"/>
            <a:ext cx="1800000" cy="1989326"/>
            <a:chOff x="548945" y="2422340"/>
            <a:chExt cx="1800000" cy="1989326"/>
          </a:xfrm>
        </p:grpSpPr>
        <p:pic>
          <p:nvPicPr>
            <p:cNvPr id="12" name="Picture 11">
              <a:extLst>
                <a:ext uri="{FF2B5EF4-FFF2-40B4-BE49-F238E27FC236}">
                  <a16:creationId xmlns:a16="http://schemas.microsoft.com/office/drawing/2014/main" id="{BF0EF4FF-C889-A14C-B1DF-36E20D249017}"/>
                </a:ext>
              </a:extLst>
            </p:cNvPr>
            <p:cNvPicPr>
              <a:picLocks noChangeAspect="1"/>
            </p:cNvPicPr>
            <p:nvPr/>
          </p:nvPicPr>
          <p:blipFill>
            <a:blip r:embed="rId9"/>
            <a:stretch>
              <a:fillRect/>
            </a:stretch>
          </p:blipFill>
          <p:spPr>
            <a:xfrm>
              <a:off x="548945" y="2422340"/>
              <a:ext cx="1800000" cy="535306"/>
            </a:xfrm>
            <a:prstGeom prst="rect">
              <a:avLst/>
            </a:prstGeom>
          </p:spPr>
        </p:pic>
        <p:pic>
          <p:nvPicPr>
            <p:cNvPr id="13" name="Picture 12">
              <a:extLst>
                <a:ext uri="{FF2B5EF4-FFF2-40B4-BE49-F238E27FC236}">
                  <a16:creationId xmlns:a16="http://schemas.microsoft.com/office/drawing/2014/main" id="{3EB69716-2993-5845-9757-533E7CDB29AC}"/>
                </a:ext>
              </a:extLst>
            </p:cNvPr>
            <p:cNvPicPr>
              <a:picLocks noChangeAspect="1"/>
            </p:cNvPicPr>
            <p:nvPr/>
          </p:nvPicPr>
          <p:blipFill>
            <a:blip r:embed="rId10"/>
            <a:stretch>
              <a:fillRect/>
            </a:stretch>
          </p:blipFill>
          <p:spPr>
            <a:xfrm>
              <a:off x="548945" y="3274823"/>
              <a:ext cx="1800000" cy="1136843"/>
            </a:xfrm>
            <a:prstGeom prst="rect">
              <a:avLst/>
            </a:prstGeom>
          </p:spPr>
        </p:pic>
      </p:grpSp>
      <p:sp>
        <p:nvSpPr>
          <p:cNvPr id="15" name="Rectangle 14">
            <a:extLst>
              <a:ext uri="{FF2B5EF4-FFF2-40B4-BE49-F238E27FC236}">
                <a16:creationId xmlns:a16="http://schemas.microsoft.com/office/drawing/2014/main" id="{F9232459-A94B-994A-92D8-8A374E196D4F}"/>
              </a:ext>
            </a:extLst>
          </p:cNvPr>
          <p:cNvSpPr/>
          <p:nvPr/>
        </p:nvSpPr>
        <p:spPr>
          <a:xfrm>
            <a:off x="5682452" y="2294652"/>
            <a:ext cx="6378473" cy="3416320"/>
          </a:xfrm>
          <a:prstGeom prst="rect">
            <a:avLst/>
          </a:prstGeom>
        </p:spPr>
        <p:txBody>
          <a:bodyPr wrap="square">
            <a:spAutoFit/>
          </a:bodyPr>
          <a:lstStyle/>
          <a:p>
            <a:r>
              <a:rPr lang="en-US" sz="2400" dirty="0"/>
              <a:t>To take into account: </a:t>
            </a:r>
          </a:p>
          <a:p>
            <a:endParaRPr lang="en-US" sz="2400" dirty="0"/>
          </a:p>
          <a:p>
            <a:pPr marL="342797" indent="-342797">
              <a:buAutoNum type="arabicPeriod"/>
            </a:pPr>
            <a:r>
              <a:rPr lang="en-US" sz="2400" dirty="0"/>
              <a:t>Persistent identifier (PID)</a:t>
            </a:r>
          </a:p>
          <a:p>
            <a:pPr marL="342797" indent="-342797">
              <a:buAutoNum type="arabicPeriod"/>
            </a:pPr>
            <a:r>
              <a:rPr lang="en-US" sz="2400" dirty="0"/>
              <a:t>Guarantees for sustainable availability</a:t>
            </a:r>
          </a:p>
          <a:p>
            <a:pPr marL="342797" indent="-342797">
              <a:buAutoNum type="arabicPeriod"/>
            </a:pPr>
            <a:r>
              <a:rPr lang="en-US" sz="2400" dirty="0"/>
              <a:t>Quality control</a:t>
            </a:r>
          </a:p>
          <a:p>
            <a:pPr marL="342797" indent="-342797">
              <a:buAutoNum type="arabicPeriod"/>
            </a:pPr>
            <a:r>
              <a:rPr lang="en-US" sz="2400" dirty="0"/>
              <a:t>Costs</a:t>
            </a:r>
          </a:p>
          <a:p>
            <a:pPr marL="342797" indent="-342797">
              <a:buAutoNum type="arabicPeriod"/>
            </a:pPr>
            <a:r>
              <a:rPr lang="en-US" sz="2400" dirty="0"/>
              <a:t>Physical storage location</a:t>
            </a:r>
          </a:p>
          <a:p>
            <a:pPr marL="342797" indent="-342797">
              <a:buAutoNum type="arabicPeriod"/>
            </a:pPr>
            <a:endParaRPr lang="en-US" sz="2400" dirty="0"/>
          </a:p>
          <a:p>
            <a:pPr marL="342797" indent="-342797">
              <a:buAutoNum type="arabicPeriod"/>
            </a:pPr>
            <a:endParaRPr lang="en-US" sz="2400" dirty="0"/>
          </a:p>
        </p:txBody>
      </p:sp>
      <p:sp>
        <p:nvSpPr>
          <p:cNvPr id="6" name="AutoShape 2" descr="https://researchdata.4tu.nl/fileadmin/Tmpl/Images/logo_header.svg">
            <a:extLst>
              <a:ext uri="{FF2B5EF4-FFF2-40B4-BE49-F238E27FC236}">
                <a16:creationId xmlns:a16="http://schemas.microsoft.com/office/drawing/2014/main" id="{7D2E838C-76F0-4DE2-81F2-6E8D030106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Rectangle 10">
            <a:extLst>
              <a:ext uri="{FF2B5EF4-FFF2-40B4-BE49-F238E27FC236}">
                <a16:creationId xmlns:a16="http://schemas.microsoft.com/office/drawing/2014/main" id="{A40484D0-BB2C-4EA2-B7EB-9CE8353CC035}"/>
              </a:ext>
            </a:extLst>
          </p:cNvPr>
          <p:cNvSpPr/>
          <p:nvPr/>
        </p:nvSpPr>
        <p:spPr>
          <a:xfrm>
            <a:off x="2370847" y="1693022"/>
            <a:ext cx="3025187" cy="369332"/>
          </a:xfrm>
          <a:prstGeom prst="rect">
            <a:avLst/>
          </a:prstGeom>
          <a:solidFill>
            <a:schemeClr val="bg2">
              <a:lumMod val="90000"/>
              <a:alpha val="54000"/>
            </a:schemeClr>
          </a:solidFill>
        </p:spPr>
        <p:txBody>
          <a:bodyPr wrap="none">
            <a:spAutoFit/>
          </a:bodyPr>
          <a:lstStyle/>
          <a:p>
            <a:r>
              <a:rPr lang="en-US" dirty="0">
                <a:solidFill>
                  <a:srgbClr val="F49120"/>
                </a:solidFill>
                <a:latin typeface="Source Sans Pro" panose="020B0503030403020204" pitchFamily="34" charset="0"/>
              </a:rPr>
              <a:t>4TU</a:t>
            </a:r>
            <a:r>
              <a:rPr lang="en-US" dirty="0">
                <a:solidFill>
                  <a:srgbClr val="8C8C8C"/>
                </a:solidFill>
                <a:latin typeface="Source Sans Pro" panose="020B0503030403020204" pitchFamily="34" charset="0"/>
              </a:rPr>
              <a:t>.Centre for Research Data</a:t>
            </a:r>
            <a:endParaRPr lang="nl-NL" dirty="0"/>
          </a:p>
        </p:txBody>
      </p:sp>
    </p:spTree>
    <p:extLst>
      <p:ext uri="{BB962C8B-B14F-4D97-AF65-F5344CB8AC3E}">
        <p14:creationId xmlns:p14="http://schemas.microsoft.com/office/powerpoint/2010/main" val="476972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CBC8777-13CD-8B44-82C8-D53C194265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Rectangle 1">
            <a:extLst>
              <a:ext uri="{FF2B5EF4-FFF2-40B4-BE49-F238E27FC236}">
                <a16:creationId xmlns:a16="http://schemas.microsoft.com/office/drawing/2014/main" id="{1AAEB1EE-1AA1-314E-8ABC-BA30233112C2}"/>
              </a:ext>
            </a:extLst>
          </p:cNvPr>
          <p:cNvSpPr/>
          <p:nvPr/>
        </p:nvSpPr>
        <p:spPr>
          <a:xfrm>
            <a:off x="4938167" y="1644061"/>
            <a:ext cx="6801072" cy="4337085"/>
          </a:xfrm>
          <a:prstGeom prst="rect">
            <a:avLst/>
          </a:prstGeom>
        </p:spPr>
        <p:txBody>
          <a:bodyPr wrap="square">
            <a:spAutoFit/>
          </a:bodyPr>
          <a:lstStyle/>
          <a:p>
            <a:pPr>
              <a:spcAft>
                <a:spcPts val="100"/>
              </a:spcAft>
            </a:pPr>
            <a:r>
              <a:rPr lang="en-US" sz="2400" b="1" dirty="0"/>
              <a:t>A license states what a user is allowed to do with your data and creates clarity and certainty for potential users. </a:t>
            </a:r>
            <a:endParaRPr lang="nl-NL" sz="2400" b="1" dirty="0"/>
          </a:p>
          <a:p>
            <a:pPr>
              <a:spcAft>
                <a:spcPts val="100"/>
              </a:spcAft>
            </a:pPr>
            <a:endParaRPr lang="nl-NL" sz="2200" b="1" dirty="0"/>
          </a:p>
          <a:p>
            <a:pPr>
              <a:spcAft>
                <a:spcPts val="100"/>
              </a:spcAft>
            </a:pPr>
            <a:r>
              <a:rPr lang="nl-NL" sz="2200" b="1" dirty="0"/>
              <a:t>CC0 “No </a:t>
            </a:r>
            <a:r>
              <a:rPr lang="nl-NL" sz="2200" b="1" dirty="0" err="1"/>
              <a:t>Rights</a:t>
            </a:r>
            <a:r>
              <a:rPr lang="nl-NL" sz="2200" b="1" dirty="0"/>
              <a:t> </a:t>
            </a:r>
            <a:r>
              <a:rPr lang="nl-NL" sz="2200" b="1" dirty="0" err="1"/>
              <a:t>Reserved</a:t>
            </a:r>
            <a:r>
              <a:rPr lang="nl-NL" sz="2200" b="1" dirty="0"/>
              <a:t>”</a:t>
            </a:r>
          </a:p>
          <a:p>
            <a:pPr>
              <a:spcAft>
                <a:spcPts val="100"/>
              </a:spcAft>
            </a:pPr>
            <a:endParaRPr lang="nl-NL" sz="2200" b="1" dirty="0"/>
          </a:p>
          <a:p>
            <a:pPr>
              <a:spcAft>
                <a:spcPts val="100"/>
              </a:spcAft>
            </a:pPr>
            <a:r>
              <a:rPr lang="en-US" sz="2200" b="1" dirty="0"/>
              <a:t>BY</a:t>
            </a:r>
            <a:r>
              <a:rPr lang="en-US" sz="2200" dirty="0"/>
              <a:t> Attribution: cite the source at reuse  </a:t>
            </a:r>
            <a:endParaRPr lang="en-US" sz="2400" dirty="0"/>
          </a:p>
          <a:p>
            <a:pPr>
              <a:spcAft>
                <a:spcPts val="100"/>
              </a:spcAft>
            </a:pPr>
            <a:r>
              <a:rPr lang="en-US" sz="2200" b="1" dirty="0"/>
              <a:t>SA</a:t>
            </a:r>
            <a:r>
              <a:rPr lang="en-US" sz="2200" dirty="0"/>
              <a:t> (Share Alike): share the work or its derivative under the same license.  </a:t>
            </a:r>
          </a:p>
          <a:p>
            <a:pPr>
              <a:spcAft>
                <a:spcPts val="100"/>
              </a:spcAft>
            </a:pPr>
            <a:r>
              <a:rPr lang="en-US" sz="2200" b="1" dirty="0"/>
              <a:t>NC</a:t>
            </a:r>
            <a:r>
              <a:rPr lang="en-US" sz="2200" dirty="0"/>
              <a:t> (Non Commercial): Use not allowed for commercial purposes. </a:t>
            </a:r>
          </a:p>
          <a:p>
            <a:pPr>
              <a:spcAft>
                <a:spcPts val="100"/>
              </a:spcAft>
            </a:pPr>
            <a:r>
              <a:rPr lang="en-US" sz="2200" b="1" dirty="0"/>
              <a:t>ND</a:t>
            </a:r>
            <a:r>
              <a:rPr lang="en-US" sz="2200" dirty="0"/>
              <a:t> (No Derivatives): No derivative works allowed</a:t>
            </a:r>
          </a:p>
        </p:txBody>
      </p:sp>
      <p:sp>
        <p:nvSpPr>
          <p:cNvPr id="3" name="TextBox 2">
            <a:extLst>
              <a:ext uri="{FF2B5EF4-FFF2-40B4-BE49-F238E27FC236}">
                <a16:creationId xmlns:a16="http://schemas.microsoft.com/office/drawing/2014/main" id="{1FE660E2-2A81-7A45-8C4B-A335B567A82D}"/>
              </a:ext>
            </a:extLst>
          </p:cNvPr>
          <p:cNvSpPr txBox="1"/>
          <p:nvPr/>
        </p:nvSpPr>
        <p:spPr>
          <a:xfrm>
            <a:off x="4414385" y="6334780"/>
            <a:ext cx="7961281" cy="523220"/>
          </a:xfrm>
          <a:prstGeom prst="rect">
            <a:avLst/>
          </a:prstGeom>
          <a:noFill/>
        </p:spPr>
        <p:txBody>
          <a:bodyPr wrap="square" rtlCol="0">
            <a:spAutoFit/>
          </a:bodyPr>
          <a:lstStyle/>
          <a:p>
            <a:r>
              <a:rPr lang="en-US" sz="1400" dirty="0"/>
              <a:t>Source: Creative commons Nederland </a:t>
            </a:r>
            <a:r>
              <a:rPr lang="en-US" sz="1400" dirty="0">
                <a:hlinkClick r:id="rId3"/>
              </a:rPr>
              <a:t>http://creativecommons.nl/eerste-keer/#gebruiken</a:t>
            </a:r>
            <a:r>
              <a:rPr lang="en-US" sz="1400" dirty="0"/>
              <a:t>; </a:t>
            </a:r>
            <a:r>
              <a:rPr lang="en-US" sz="1400" dirty="0">
                <a:hlinkClick r:id="rId4"/>
              </a:rPr>
              <a:t>http://creativecommons.org</a:t>
            </a:r>
            <a:endParaRPr lang="en-US" sz="1400" dirty="0"/>
          </a:p>
        </p:txBody>
      </p:sp>
      <p:sp>
        <p:nvSpPr>
          <p:cNvPr id="8" name="TextBox 7">
            <a:extLst>
              <a:ext uri="{FF2B5EF4-FFF2-40B4-BE49-F238E27FC236}">
                <a16:creationId xmlns:a16="http://schemas.microsoft.com/office/drawing/2014/main" id="{3AC4EE7F-090A-AD45-A5AF-F99B7A374323}"/>
              </a:ext>
            </a:extLst>
          </p:cNvPr>
          <p:cNvSpPr txBox="1"/>
          <p:nvPr/>
        </p:nvSpPr>
        <p:spPr>
          <a:xfrm>
            <a:off x="2457289" y="204274"/>
            <a:ext cx="8502540" cy="707886"/>
          </a:xfrm>
          <a:prstGeom prst="rect">
            <a:avLst/>
          </a:prstGeom>
          <a:noFill/>
        </p:spPr>
        <p:txBody>
          <a:bodyPr wrap="square" rtlCol="0">
            <a:spAutoFit/>
          </a:bodyPr>
          <a:lstStyle/>
          <a:p>
            <a:pPr algn="ctr"/>
            <a:r>
              <a:rPr lang="en-US" sz="4000" b="1" dirty="0">
                <a:solidFill>
                  <a:schemeClr val="accent2">
                    <a:lumMod val="50000"/>
                  </a:schemeClr>
                </a:solidFill>
              </a:rPr>
              <a:t>Licensing of data</a:t>
            </a:r>
          </a:p>
        </p:txBody>
      </p:sp>
      <p:pic>
        <p:nvPicPr>
          <p:cNvPr id="9" name="Picture 8">
            <a:hlinkClick r:id="" action="ppaction://noaction"/>
            <a:extLst>
              <a:ext uri="{FF2B5EF4-FFF2-40B4-BE49-F238E27FC236}">
                <a16:creationId xmlns:a16="http://schemas.microsoft.com/office/drawing/2014/main" id="{D1393CD7-B586-6A4A-9151-CC015776DD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9269" y="134445"/>
            <a:ext cx="2759970" cy="929990"/>
          </a:xfrm>
          <a:prstGeom prst="rect">
            <a:avLst/>
          </a:prstGeom>
        </p:spPr>
      </p:pic>
      <p:pic>
        <p:nvPicPr>
          <p:cNvPr id="11" name="Picture 10">
            <a:extLst>
              <a:ext uri="{FF2B5EF4-FFF2-40B4-BE49-F238E27FC236}">
                <a16:creationId xmlns:a16="http://schemas.microsoft.com/office/drawing/2014/main" id="{B16A7C6E-BF44-4547-8BD5-136E8E843E14}"/>
              </a:ext>
            </a:extLst>
          </p:cNvPr>
          <p:cNvPicPr>
            <a:picLocks noChangeAspect="1"/>
          </p:cNvPicPr>
          <p:nvPr/>
        </p:nvPicPr>
        <p:blipFill>
          <a:blip r:embed="rId6"/>
          <a:stretch>
            <a:fillRect/>
          </a:stretch>
        </p:blipFill>
        <p:spPr>
          <a:xfrm>
            <a:off x="0" y="0"/>
            <a:ext cx="4242062" cy="6858000"/>
          </a:xfrm>
          <a:prstGeom prst="rect">
            <a:avLst/>
          </a:prstGeom>
        </p:spPr>
      </p:pic>
    </p:spTree>
    <p:extLst>
      <p:ext uri="{BB962C8B-B14F-4D97-AF65-F5344CB8AC3E}">
        <p14:creationId xmlns:p14="http://schemas.microsoft.com/office/powerpoint/2010/main" val="1498702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A1ED61-9A48-B54E-8088-C9CC37788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2" name="Title 1"/>
          <p:cNvSpPr>
            <a:spLocks noGrp="1"/>
          </p:cNvSpPr>
          <p:nvPr>
            <p:ph type="title"/>
          </p:nvPr>
        </p:nvSpPr>
        <p:spPr>
          <a:xfrm>
            <a:off x="668215" y="251865"/>
            <a:ext cx="11523785" cy="1127819"/>
          </a:xfrm>
          <a:noFill/>
        </p:spPr>
        <p:txBody>
          <a:bodyPr>
            <a:normAutofit fontScale="90000"/>
          </a:bodyPr>
          <a:lstStyle/>
          <a:p>
            <a:r>
              <a:rPr lang="nl-NL" sz="4000" b="1" dirty="0" err="1">
                <a:solidFill>
                  <a:schemeClr val="accent2">
                    <a:lumMod val="50000"/>
                  </a:schemeClr>
                </a:solidFill>
                <a:latin typeface="+mn-lt"/>
              </a:rPr>
              <a:t>Sharing</a:t>
            </a:r>
            <a:r>
              <a:rPr lang="nl-NL" sz="4000" b="1" dirty="0">
                <a:solidFill>
                  <a:schemeClr val="accent2">
                    <a:lumMod val="50000"/>
                  </a:schemeClr>
                </a:solidFill>
                <a:latin typeface="+mn-lt"/>
              </a:rPr>
              <a:t> posters, slides &amp; </a:t>
            </a:r>
            <a:r>
              <a:rPr lang="nl-NL" sz="4000" b="1" dirty="0" err="1">
                <a:solidFill>
                  <a:schemeClr val="accent2">
                    <a:lumMod val="50000"/>
                  </a:schemeClr>
                </a:solidFill>
                <a:latin typeface="+mn-lt"/>
              </a:rPr>
              <a:t>handouts</a:t>
            </a:r>
            <a:r>
              <a:rPr lang="nl-NL" sz="4000" b="1" dirty="0">
                <a:solidFill>
                  <a:schemeClr val="accent2">
                    <a:lumMod val="50000"/>
                  </a:schemeClr>
                </a:solidFill>
                <a:latin typeface="+mn-lt"/>
              </a:rPr>
              <a:t>, </a:t>
            </a:r>
            <a:br>
              <a:rPr lang="nl-NL" sz="4000" b="1" dirty="0">
                <a:solidFill>
                  <a:schemeClr val="accent2">
                    <a:lumMod val="50000"/>
                  </a:schemeClr>
                </a:solidFill>
                <a:latin typeface="+mn-lt"/>
              </a:rPr>
            </a:br>
            <a:r>
              <a:rPr lang="nl-NL" sz="4000" b="1" dirty="0">
                <a:solidFill>
                  <a:schemeClr val="accent2">
                    <a:lumMod val="50000"/>
                  </a:schemeClr>
                </a:solidFill>
                <a:latin typeface="+mn-lt"/>
              </a:rPr>
              <a:t>e.g. </a:t>
            </a:r>
            <a:r>
              <a:rPr lang="nl-NL" sz="4000" b="1" dirty="0" err="1">
                <a:solidFill>
                  <a:schemeClr val="accent2">
                    <a:lumMod val="50000"/>
                  </a:schemeClr>
                </a:solidFill>
                <a:latin typeface="+mn-lt"/>
              </a:rPr>
              <a:t>FigShare</a:t>
            </a:r>
            <a:r>
              <a:rPr lang="nl-NL" sz="4000" b="1" dirty="0">
                <a:solidFill>
                  <a:schemeClr val="accent2">
                    <a:lumMod val="50000"/>
                  </a:schemeClr>
                </a:solidFill>
                <a:latin typeface="+mn-lt"/>
              </a:rPr>
              <a:t>, </a:t>
            </a:r>
            <a:r>
              <a:rPr lang="nl-NL" sz="4000" b="1" dirty="0" err="1">
                <a:solidFill>
                  <a:schemeClr val="accent2">
                    <a:lumMod val="50000"/>
                  </a:schemeClr>
                </a:solidFill>
                <a:latin typeface="+mn-lt"/>
              </a:rPr>
              <a:t>Zenodo</a:t>
            </a:r>
            <a:r>
              <a:rPr lang="nl-NL" sz="4000" b="1" dirty="0">
                <a:solidFill>
                  <a:schemeClr val="accent2">
                    <a:lumMod val="50000"/>
                  </a:schemeClr>
                </a:solidFill>
                <a:latin typeface="+mn-lt"/>
              </a:rPr>
              <a:t>.</a:t>
            </a:r>
            <a:endParaRPr lang="en-US" sz="4000" b="1" dirty="0">
              <a:solidFill>
                <a:schemeClr val="accent2">
                  <a:lumMod val="50000"/>
                </a:schemeClr>
              </a:solidFill>
              <a:latin typeface="+mn-l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393" y="1835758"/>
            <a:ext cx="7282761" cy="5022241"/>
          </a:xfrm>
          <a:prstGeom prst="rect">
            <a:avLst/>
          </a:prstGeom>
        </p:spPr>
      </p:pic>
      <p:pic>
        <p:nvPicPr>
          <p:cNvPr id="5" name="Picture 4">
            <a:extLst>
              <a:ext uri="{FF2B5EF4-FFF2-40B4-BE49-F238E27FC236}">
                <a16:creationId xmlns:a16="http://schemas.microsoft.com/office/drawing/2014/main" id="{3B7DAA1A-C0C9-4375-809C-62E59A61E9E0}"/>
              </a:ext>
            </a:extLst>
          </p:cNvPr>
          <p:cNvPicPr>
            <a:picLocks noChangeAspect="1"/>
          </p:cNvPicPr>
          <p:nvPr/>
        </p:nvPicPr>
        <p:blipFill>
          <a:blip r:embed="rId4"/>
          <a:stretch>
            <a:fillRect/>
          </a:stretch>
        </p:blipFill>
        <p:spPr>
          <a:xfrm>
            <a:off x="7917399" y="1912159"/>
            <a:ext cx="3420152" cy="4194412"/>
          </a:xfrm>
          <a:prstGeom prst="rect">
            <a:avLst/>
          </a:prstGeom>
        </p:spPr>
      </p:pic>
    </p:spTree>
    <p:extLst>
      <p:ext uri="{BB962C8B-B14F-4D97-AF65-F5344CB8AC3E}">
        <p14:creationId xmlns:p14="http://schemas.microsoft.com/office/powerpoint/2010/main" val="478171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E1354-3D9E-F24F-899A-53AED7DAF4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549863"/>
            <a:ext cx="12192000" cy="1803930"/>
          </a:xfrm>
          <a:prstGeom prst="rect">
            <a:avLst/>
          </a:prstGeom>
        </p:spPr>
      </p:pic>
      <p:sp>
        <p:nvSpPr>
          <p:cNvPr id="5" name="Title 1">
            <a:extLst>
              <a:ext uri="{FF2B5EF4-FFF2-40B4-BE49-F238E27FC236}">
                <a16:creationId xmlns:a16="http://schemas.microsoft.com/office/drawing/2014/main" id="{969A94DA-9BF0-FD4C-9ADC-F1F0951B8CCB}"/>
              </a:ext>
            </a:extLst>
          </p:cNvPr>
          <p:cNvSpPr txBox="1">
            <a:spLocks/>
          </p:cNvSpPr>
          <p:nvPr/>
        </p:nvSpPr>
        <p:spPr>
          <a:xfrm>
            <a:off x="1434464" y="2996570"/>
            <a:ext cx="8782690" cy="910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accent2">
                    <a:lumMod val="50000"/>
                  </a:schemeClr>
                </a:solidFill>
              </a:rPr>
              <a:t>Any questions left?</a:t>
            </a:r>
          </a:p>
        </p:txBody>
      </p:sp>
    </p:spTree>
    <p:extLst>
      <p:ext uri="{BB962C8B-B14F-4D97-AF65-F5344CB8AC3E}">
        <p14:creationId xmlns:p14="http://schemas.microsoft.com/office/powerpoint/2010/main" val="98632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242247-456F-8F47-9100-7B0C8AA280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1563624"/>
          </a:xfrm>
          <a:prstGeom prst="rect">
            <a:avLst/>
          </a:prstGeom>
        </p:spPr>
      </p:pic>
      <p:sp>
        <p:nvSpPr>
          <p:cNvPr id="12" name="Titel 1">
            <a:extLst>
              <a:ext uri="{FF2B5EF4-FFF2-40B4-BE49-F238E27FC236}">
                <a16:creationId xmlns:a16="http://schemas.microsoft.com/office/drawing/2014/main" id="{383DD210-32A1-ED45-A2C9-9B90AB548340}"/>
              </a:ext>
            </a:extLst>
          </p:cNvPr>
          <p:cNvSpPr txBox="1">
            <a:spLocks/>
          </p:cNvSpPr>
          <p:nvPr/>
        </p:nvSpPr>
        <p:spPr>
          <a:xfrm>
            <a:off x="611399" y="424267"/>
            <a:ext cx="1109045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Today</a:t>
            </a:r>
          </a:p>
        </p:txBody>
      </p:sp>
      <p:sp>
        <p:nvSpPr>
          <p:cNvPr id="5" name="Rectangle 4">
            <a:extLst>
              <a:ext uri="{FF2B5EF4-FFF2-40B4-BE49-F238E27FC236}">
                <a16:creationId xmlns:a16="http://schemas.microsoft.com/office/drawing/2014/main" id="{601C3290-32F1-6F49-8A90-D4A6621E6EF9}"/>
              </a:ext>
            </a:extLst>
          </p:cNvPr>
          <p:cNvSpPr/>
          <p:nvPr/>
        </p:nvSpPr>
        <p:spPr>
          <a:xfrm>
            <a:off x="1976404" y="2796303"/>
            <a:ext cx="8029443" cy="2028248"/>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800" dirty="0"/>
              <a:t>Why is RDM important?</a:t>
            </a:r>
          </a:p>
          <a:p>
            <a:pPr marL="228600" indent="-228600">
              <a:lnSpc>
                <a:spcPct val="90000"/>
              </a:lnSpc>
              <a:spcBef>
                <a:spcPts val="1000"/>
              </a:spcBef>
              <a:buFont typeface="Arial" panose="020B0604020202020204" pitchFamily="34" charset="0"/>
              <a:buChar char="•"/>
            </a:pPr>
            <a:r>
              <a:rPr lang="en-US" sz="2800" dirty="0"/>
              <a:t>The quick start to RDM </a:t>
            </a:r>
          </a:p>
          <a:p>
            <a:pPr marL="228600" indent="-228600">
              <a:lnSpc>
                <a:spcPct val="90000"/>
              </a:lnSpc>
              <a:spcBef>
                <a:spcPts val="1000"/>
              </a:spcBef>
              <a:buFont typeface="Arial" panose="020B0604020202020204" pitchFamily="34" charset="0"/>
              <a:buChar char="•"/>
            </a:pPr>
            <a:r>
              <a:rPr lang="en-US" sz="2800" dirty="0"/>
              <a:t>Wrap-up</a:t>
            </a:r>
          </a:p>
          <a:p>
            <a:pPr marL="228600" indent="-228600">
              <a:lnSpc>
                <a:spcPct val="90000"/>
              </a:lnSpc>
              <a:spcBef>
                <a:spcPts val="1000"/>
              </a:spcBef>
              <a:buFont typeface="Arial" panose="020B0604020202020204" pitchFamily="34" charset="0"/>
              <a:buChar char="•"/>
            </a:pPr>
            <a:endParaRPr lang="en-US" sz="2800" dirty="0"/>
          </a:p>
        </p:txBody>
      </p:sp>
    </p:spTree>
    <p:extLst>
      <p:ext uri="{BB962C8B-B14F-4D97-AF65-F5344CB8AC3E}">
        <p14:creationId xmlns:p14="http://schemas.microsoft.com/office/powerpoint/2010/main" val="147904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6CBA88-C37C-DC4D-9CFD-E5E6EF11CB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sp>
        <p:nvSpPr>
          <p:cNvPr id="12" name="Titel 1">
            <a:extLst>
              <a:ext uri="{FF2B5EF4-FFF2-40B4-BE49-F238E27FC236}">
                <a16:creationId xmlns:a16="http://schemas.microsoft.com/office/drawing/2014/main" id="{383DD210-32A1-ED45-A2C9-9B90AB548340}"/>
              </a:ext>
            </a:extLst>
          </p:cNvPr>
          <p:cNvSpPr txBox="1">
            <a:spLocks/>
          </p:cNvSpPr>
          <p:nvPr/>
        </p:nvSpPr>
        <p:spPr>
          <a:xfrm>
            <a:off x="611399" y="424267"/>
            <a:ext cx="1109045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Why is Research Data Management needed?</a:t>
            </a:r>
          </a:p>
        </p:txBody>
      </p:sp>
      <p:sp>
        <p:nvSpPr>
          <p:cNvPr id="5" name="Rectangle 4">
            <a:extLst>
              <a:ext uri="{FF2B5EF4-FFF2-40B4-BE49-F238E27FC236}">
                <a16:creationId xmlns:a16="http://schemas.microsoft.com/office/drawing/2014/main" id="{601C3290-32F1-6F49-8A90-D4A6621E6EF9}"/>
              </a:ext>
            </a:extLst>
          </p:cNvPr>
          <p:cNvSpPr/>
          <p:nvPr/>
        </p:nvSpPr>
        <p:spPr>
          <a:xfrm>
            <a:off x="2251712" y="2589390"/>
            <a:ext cx="8029443" cy="2416046"/>
          </a:xfrm>
          <a:prstGeom prst="rect">
            <a:avLst/>
          </a:prstGeom>
        </p:spPr>
        <p:txBody>
          <a:bodyPr wrap="square">
            <a:spAutoFit/>
          </a:bodyPr>
          <a:lstStyle/>
          <a:p>
            <a:pPr marL="514350" indent="-514350">
              <a:lnSpc>
                <a:spcPct val="90000"/>
              </a:lnSpc>
              <a:spcBef>
                <a:spcPts val="1000"/>
              </a:spcBef>
              <a:buFont typeface="+mj-lt"/>
              <a:buAutoNum type="arabicPeriod"/>
            </a:pPr>
            <a:r>
              <a:rPr lang="en-US" sz="2800" dirty="0"/>
              <a:t>Data is </a:t>
            </a:r>
            <a:r>
              <a:rPr lang="en-US" sz="2800" b="1" dirty="0"/>
              <a:t>valuable</a:t>
            </a:r>
          </a:p>
          <a:p>
            <a:pPr marL="514350" indent="-514350">
              <a:lnSpc>
                <a:spcPct val="90000"/>
              </a:lnSpc>
              <a:spcBef>
                <a:spcPts val="1000"/>
              </a:spcBef>
              <a:buFont typeface="+mj-lt"/>
              <a:buAutoNum type="arabicPeriod"/>
            </a:pPr>
            <a:r>
              <a:rPr lang="en-US" sz="2800" dirty="0"/>
              <a:t>Data is </a:t>
            </a:r>
            <a:r>
              <a:rPr lang="en-US" sz="2800" b="1" dirty="0"/>
              <a:t>fragile and easily lost</a:t>
            </a:r>
            <a:r>
              <a:rPr lang="en-US" sz="2800" dirty="0"/>
              <a:t>.</a:t>
            </a:r>
          </a:p>
          <a:p>
            <a:pPr marL="514350" indent="-514350">
              <a:lnSpc>
                <a:spcPct val="90000"/>
              </a:lnSpc>
              <a:spcBef>
                <a:spcPts val="1000"/>
              </a:spcBef>
              <a:buFont typeface="+mj-lt"/>
              <a:buAutoNum type="arabicPeriod"/>
            </a:pPr>
            <a:r>
              <a:rPr lang="en-US" sz="2800" dirty="0"/>
              <a:t>Researchers need to be </a:t>
            </a:r>
            <a:r>
              <a:rPr lang="en-US" sz="2800" b="1" dirty="0"/>
              <a:t>accountable </a:t>
            </a:r>
            <a:r>
              <a:rPr lang="en-US" sz="2800" dirty="0"/>
              <a:t>for the data they produce – Research Integrity</a:t>
            </a:r>
          </a:p>
          <a:p>
            <a:pPr marL="514350" indent="-514350">
              <a:lnSpc>
                <a:spcPct val="90000"/>
              </a:lnSpc>
              <a:spcBef>
                <a:spcPts val="1000"/>
              </a:spcBef>
              <a:buFont typeface="+mj-lt"/>
              <a:buAutoNum type="arabicPeriod"/>
            </a:pPr>
            <a:r>
              <a:rPr lang="en-US" sz="2800" dirty="0"/>
              <a:t>GDPR</a:t>
            </a:r>
          </a:p>
        </p:txBody>
      </p:sp>
    </p:spTree>
    <p:extLst>
      <p:ext uri="{BB962C8B-B14F-4D97-AF65-F5344CB8AC3E}">
        <p14:creationId xmlns:p14="http://schemas.microsoft.com/office/powerpoint/2010/main" val="1722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71182A6-A636-D948-8A73-DE2E38AE3D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1595439"/>
          </a:xfrm>
          <a:prstGeom prst="rect">
            <a:avLst/>
          </a:prstGeom>
        </p:spPr>
      </p:pic>
      <p:pic>
        <p:nvPicPr>
          <p:cNvPr id="3" name="Google Shape;643;p107">
            <a:hlinkClick r:id="rId3"/>
            <a:extLst>
              <a:ext uri="{FF2B5EF4-FFF2-40B4-BE49-F238E27FC236}">
                <a16:creationId xmlns:a16="http://schemas.microsoft.com/office/drawing/2014/main" id="{779C4A1D-8E46-E14E-B674-34A04D0424C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74463" y="2333604"/>
            <a:ext cx="1355834" cy="1373844"/>
          </a:xfrm>
          <a:prstGeom prst="rect">
            <a:avLst/>
          </a:prstGeom>
          <a:noFill/>
          <a:ln>
            <a:noFill/>
          </a:ln>
        </p:spPr>
      </p:pic>
      <p:grpSp>
        <p:nvGrpSpPr>
          <p:cNvPr id="4" name="Group 3">
            <a:extLst>
              <a:ext uri="{FF2B5EF4-FFF2-40B4-BE49-F238E27FC236}">
                <a16:creationId xmlns:a16="http://schemas.microsoft.com/office/drawing/2014/main" id="{CF23B4E3-50E7-2B49-AF9D-4B144A4F9DFB}"/>
              </a:ext>
            </a:extLst>
          </p:cNvPr>
          <p:cNvGrpSpPr/>
          <p:nvPr/>
        </p:nvGrpSpPr>
        <p:grpSpPr>
          <a:xfrm>
            <a:off x="7127601" y="3651042"/>
            <a:ext cx="4669947" cy="2290191"/>
            <a:chOff x="7637103" y="1794747"/>
            <a:chExt cx="4669947" cy="2290191"/>
          </a:xfrm>
        </p:grpSpPr>
        <p:pic>
          <p:nvPicPr>
            <p:cNvPr id="5" name="Google Shape;639;p107">
              <a:extLst>
                <a:ext uri="{FF2B5EF4-FFF2-40B4-BE49-F238E27FC236}">
                  <a16:creationId xmlns:a16="http://schemas.microsoft.com/office/drawing/2014/main" id="{AA124576-A89E-F241-A871-A9C42C383E69}"/>
                </a:ext>
              </a:extLst>
            </p:cNvPr>
            <p:cNvPicPr preferRelativeResize="0"/>
            <p:nvPr/>
          </p:nvPicPr>
          <p:blipFill rotWithShape="1">
            <a:blip r:embed="rId5">
              <a:alphaModFix/>
            </a:blip>
            <a:srcRect/>
            <a:stretch/>
          </p:blipFill>
          <p:spPr>
            <a:xfrm>
              <a:off x="7637103" y="1794747"/>
              <a:ext cx="3359191" cy="2290191"/>
            </a:xfrm>
            <a:prstGeom prst="rect">
              <a:avLst/>
            </a:prstGeom>
            <a:noFill/>
            <a:ln>
              <a:noFill/>
            </a:ln>
          </p:spPr>
        </p:pic>
        <p:sp>
          <p:nvSpPr>
            <p:cNvPr id="6" name="Frame 5">
              <a:extLst>
                <a:ext uri="{FF2B5EF4-FFF2-40B4-BE49-F238E27FC236}">
                  <a16:creationId xmlns:a16="http://schemas.microsoft.com/office/drawing/2014/main" id="{F4AB091B-76C6-5F4D-A3C6-622F63A10F4E}"/>
                </a:ext>
              </a:extLst>
            </p:cNvPr>
            <p:cNvSpPr/>
            <p:nvPr/>
          </p:nvSpPr>
          <p:spPr>
            <a:xfrm>
              <a:off x="10455162" y="2089678"/>
              <a:ext cx="1851887" cy="893573"/>
            </a:xfrm>
            <a:prstGeom prst="frame">
              <a:avLst/>
            </a:prstGeom>
            <a:gradFill>
              <a:gsLst>
                <a:gs pos="0">
                  <a:schemeClr val="accent2">
                    <a:lumMod val="50000"/>
                  </a:schemeClr>
                </a:gs>
                <a:gs pos="50000">
                  <a:srgbClr val="FFC000"/>
                </a:gs>
                <a:gs pos="100000">
                  <a:srgbClr val="FFE2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Open Science Program</a:t>
              </a:r>
            </a:p>
          </p:txBody>
        </p:sp>
        <p:sp>
          <p:nvSpPr>
            <p:cNvPr id="7" name="Frame 6">
              <a:extLst>
                <a:ext uri="{FF2B5EF4-FFF2-40B4-BE49-F238E27FC236}">
                  <a16:creationId xmlns:a16="http://schemas.microsoft.com/office/drawing/2014/main" id="{38BDCFFF-DC6C-114B-9E48-5E590165F294}"/>
                </a:ext>
              </a:extLst>
            </p:cNvPr>
            <p:cNvSpPr/>
            <p:nvPr/>
          </p:nvSpPr>
          <p:spPr>
            <a:xfrm>
              <a:off x="10455163" y="3049285"/>
              <a:ext cx="1851887" cy="841348"/>
            </a:xfrm>
            <a:prstGeom prst="frame">
              <a:avLst/>
            </a:prstGeom>
            <a:gradFill>
              <a:gsLst>
                <a:gs pos="0">
                  <a:schemeClr val="accent2">
                    <a:lumMod val="50000"/>
                  </a:schemeClr>
                </a:gs>
                <a:gs pos="50000">
                  <a:srgbClr val="FFC000"/>
                </a:gs>
                <a:gs pos="100000">
                  <a:srgbClr val="FFE2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UU Policy Framework</a:t>
              </a:r>
            </a:p>
          </p:txBody>
        </p:sp>
      </p:grpSp>
      <p:pic>
        <p:nvPicPr>
          <p:cNvPr id="8" name="Picture 7">
            <a:extLst>
              <a:ext uri="{FF2B5EF4-FFF2-40B4-BE49-F238E27FC236}">
                <a16:creationId xmlns:a16="http://schemas.microsoft.com/office/drawing/2014/main" id="{2E50BAB2-EBB7-974E-85FB-B0B079AEA8D0}"/>
              </a:ext>
            </a:extLst>
          </p:cNvPr>
          <p:cNvPicPr>
            <a:picLocks noChangeAspect="1"/>
          </p:cNvPicPr>
          <p:nvPr/>
        </p:nvPicPr>
        <p:blipFill>
          <a:blip r:embed="rId6"/>
          <a:stretch>
            <a:fillRect/>
          </a:stretch>
        </p:blipFill>
        <p:spPr>
          <a:xfrm>
            <a:off x="381002" y="4343913"/>
            <a:ext cx="2674471" cy="1107995"/>
          </a:xfrm>
          <a:prstGeom prst="rect">
            <a:avLst/>
          </a:prstGeom>
        </p:spPr>
      </p:pic>
      <p:pic>
        <p:nvPicPr>
          <p:cNvPr id="9" name="Picture 8">
            <a:extLst>
              <a:ext uri="{FF2B5EF4-FFF2-40B4-BE49-F238E27FC236}">
                <a16:creationId xmlns:a16="http://schemas.microsoft.com/office/drawing/2014/main" id="{DDDFEB48-8EA1-8745-9BBA-88E154B257EA}"/>
              </a:ext>
            </a:extLst>
          </p:cNvPr>
          <p:cNvPicPr>
            <a:picLocks noChangeAspect="1"/>
          </p:cNvPicPr>
          <p:nvPr/>
        </p:nvPicPr>
        <p:blipFill>
          <a:blip r:embed="rId7"/>
          <a:stretch>
            <a:fillRect/>
          </a:stretch>
        </p:blipFill>
        <p:spPr>
          <a:xfrm>
            <a:off x="5999199" y="3868145"/>
            <a:ext cx="1691621" cy="1879579"/>
          </a:xfrm>
          <a:prstGeom prst="rect">
            <a:avLst/>
          </a:prstGeom>
        </p:spPr>
      </p:pic>
      <p:sp>
        <p:nvSpPr>
          <p:cNvPr id="14" name="Titel 1">
            <a:extLst>
              <a:ext uri="{FF2B5EF4-FFF2-40B4-BE49-F238E27FC236}">
                <a16:creationId xmlns:a16="http://schemas.microsoft.com/office/drawing/2014/main" id="{787EFD38-5065-D149-9B4E-7B8D8E3C914D}"/>
              </a:ext>
            </a:extLst>
          </p:cNvPr>
          <p:cNvSpPr txBox="1">
            <a:spLocks/>
          </p:cNvSpPr>
          <p:nvPr/>
        </p:nvSpPr>
        <p:spPr>
          <a:xfrm>
            <a:off x="611400" y="197810"/>
            <a:ext cx="7254760" cy="1171172"/>
          </a:xfrm>
          <a:prstGeom prst="rect">
            <a:avLst/>
          </a:prstGeom>
        </p:spPr>
        <p:txBody>
          <a:bodyPr/>
          <a:lstStyle>
            <a:lvl1pPr algn="l" defTabSz="914400" rtl="0" eaLnBrk="1" latinLnBrk="0" hangingPunct="1">
              <a:spcBef>
                <a:spcPct val="0"/>
              </a:spcBef>
              <a:buNone/>
              <a:defRPr sz="2100" kern="1200">
                <a:solidFill>
                  <a:schemeClr val="tx1"/>
                </a:solidFill>
                <a:latin typeface="+mj-lt"/>
                <a:ea typeface="+mj-ea"/>
                <a:cs typeface="+mj-cs"/>
              </a:defRPr>
            </a:lvl1pPr>
          </a:lstStyle>
          <a:p>
            <a:pPr lvl="0"/>
            <a:r>
              <a:rPr lang="en-US" sz="4600" b="1" dirty="0">
                <a:solidFill>
                  <a:schemeClr val="accent2">
                    <a:lumMod val="50000"/>
                  </a:schemeClr>
                </a:solidFill>
              </a:rPr>
              <a:t>Research Data Management</a:t>
            </a:r>
          </a:p>
          <a:p>
            <a:pPr lvl="0"/>
            <a:r>
              <a:rPr lang="en-US" sz="2400" b="1" dirty="0">
                <a:solidFill>
                  <a:schemeClr val="accent2">
                    <a:lumMod val="50000"/>
                  </a:schemeClr>
                </a:solidFill>
              </a:rPr>
              <a:t>Internal and External Requirements</a:t>
            </a:r>
          </a:p>
        </p:txBody>
      </p:sp>
      <p:pic>
        <p:nvPicPr>
          <p:cNvPr id="15" name="Picture 14">
            <a:extLst>
              <a:ext uri="{FF2B5EF4-FFF2-40B4-BE49-F238E27FC236}">
                <a16:creationId xmlns:a16="http://schemas.microsoft.com/office/drawing/2014/main" id="{776C8AE0-90C4-744D-BF27-B3B62C38EDF7}"/>
              </a:ext>
            </a:extLst>
          </p:cNvPr>
          <p:cNvPicPr>
            <a:picLocks noChangeAspect="1"/>
          </p:cNvPicPr>
          <p:nvPr/>
        </p:nvPicPr>
        <p:blipFill>
          <a:blip r:embed="rId8"/>
          <a:stretch>
            <a:fillRect/>
          </a:stretch>
        </p:blipFill>
        <p:spPr>
          <a:xfrm>
            <a:off x="8058959" y="2266348"/>
            <a:ext cx="3543300" cy="1104900"/>
          </a:xfrm>
          <a:prstGeom prst="rect">
            <a:avLst/>
          </a:prstGeom>
        </p:spPr>
      </p:pic>
      <p:grpSp>
        <p:nvGrpSpPr>
          <p:cNvPr id="17" name="Group 16">
            <a:extLst>
              <a:ext uri="{FF2B5EF4-FFF2-40B4-BE49-F238E27FC236}">
                <a16:creationId xmlns:a16="http://schemas.microsoft.com/office/drawing/2014/main" id="{5B2DFB4E-B9A6-324E-B6DE-26CE1586BA39}"/>
              </a:ext>
            </a:extLst>
          </p:cNvPr>
          <p:cNvGrpSpPr/>
          <p:nvPr/>
        </p:nvGrpSpPr>
        <p:grpSpPr>
          <a:xfrm>
            <a:off x="488477" y="2240514"/>
            <a:ext cx="2091673" cy="1826190"/>
            <a:chOff x="915755" y="1716363"/>
            <a:chExt cx="2770939" cy="2274855"/>
          </a:xfrm>
        </p:grpSpPr>
        <p:pic>
          <p:nvPicPr>
            <p:cNvPr id="2" name="Google Shape;642;p107">
              <a:extLst>
                <a:ext uri="{FF2B5EF4-FFF2-40B4-BE49-F238E27FC236}">
                  <a16:creationId xmlns:a16="http://schemas.microsoft.com/office/drawing/2014/main" id="{8CC787D5-BBDB-5D45-A9E2-95D54DE18795}"/>
                </a:ext>
              </a:extLst>
            </p:cNvPr>
            <p:cNvPicPr preferRelativeResize="0"/>
            <p:nvPr/>
          </p:nvPicPr>
          <p:blipFill rotWithShape="1">
            <a:blip r:embed="rId9">
              <a:alphaModFix/>
            </a:blip>
            <a:srcRect/>
            <a:stretch/>
          </p:blipFill>
          <p:spPr>
            <a:xfrm>
              <a:off x="915755" y="1716363"/>
              <a:ext cx="2770939" cy="1836940"/>
            </a:xfrm>
            <a:prstGeom prst="rect">
              <a:avLst/>
            </a:prstGeom>
            <a:noFill/>
            <a:ln>
              <a:noFill/>
            </a:ln>
          </p:spPr>
        </p:pic>
        <p:pic>
          <p:nvPicPr>
            <p:cNvPr id="16" name="Picture 15">
              <a:extLst>
                <a:ext uri="{FF2B5EF4-FFF2-40B4-BE49-F238E27FC236}">
                  <a16:creationId xmlns:a16="http://schemas.microsoft.com/office/drawing/2014/main" id="{F83413A6-6E68-C544-8D55-83207A2836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15501" y="3483500"/>
              <a:ext cx="1792556" cy="507718"/>
            </a:xfrm>
            <a:prstGeom prst="rect">
              <a:avLst/>
            </a:prstGeom>
          </p:spPr>
        </p:pic>
      </p:grpSp>
      <p:pic>
        <p:nvPicPr>
          <p:cNvPr id="4098" name="Picture 2" descr="http://www2.warwick.ac.uk/fac/sci/dcs/people/stephen_jarvis/royalsociety.gif">
            <a:extLst>
              <a:ext uri="{FF2B5EF4-FFF2-40B4-BE49-F238E27FC236}">
                <a16:creationId xmlns:a16="http://schemas.microsoft.com/office/drawing/2014/main" id="{9207097D-6778-F248-9BDF-379DFCFAA85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5148" y="5512839"/>
            <a:ext cx="2680325" cy="5678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data\as2507\downloads\LOGO-ERC.jpg">
            <a:extLst>
              <a:ext uri="{FF2B5EF4-FFF2-40B4-BE49-F238E27FC236}">
                <a16:creationId xmlns:a16="http://schemas.microsoft.com/office/drawing/2014/main" id="{C0067E09-2A74-8645-9C67-43A466FACD6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77888" y="2389103"/>
            <a:ext cx="1355833" cy="1298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mersiveeducation.org/sites/default/files/styles/seven-product-colorbox/public/product-images/gates-blue%2Bwhite%2Blogo_30.jpg?itok=Scf6sICm">
            <a:extLst>
              <a:ext uri="{FF2B5EF4-FFF2-40B4-BE49-F238E27FC236}">
                <a16:creationId xmlns:a16="http://schemas.microsoft.com/office/drawing/2014/main" id="{406D7EFA-BC48-1844-95B4-365A556C094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55098" y="4328247"/>
            <a:ext cx="2261682" cy="11079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wellcome.ac.uk/stellent/groups/corporatesite/@policy_communications/documents/web_document/WTP051586.gif">
            <a:extLst>
              <a:ext uri="{FF2B5EF4-FFF2-40B4-BE49-F238E27FC236}">
                <a16:creationId xmlns:a16="http://schemas.microsoft.com/office/drawing/2014/main" id="{9F15322F-F7FE-5D4B-A94F-02BE86F48BD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116444" y="5997222"/>
            <a:ext cx="2653961" cy="34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6569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3594</Words>
  <Application>Microsoft Office PowerPoint</Application>
  <PresentationFormat>Widescreen</PresentationFormat>
  <Paragraphs>624</Paragraphs>
  <Slides>69</Slides>
  <Notes>20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69</vt:i4>
      </vt:variant>
    </vt:vector>
  </HeadingPairs>
  <TitlesOfParts>
    <vt:vector size="85" baseType="lpstr">
      <vt:lpstr>Yu Gothic Light</vt:lpstr>
      <vt:lpstr>Arial</vt:lpstr>
      <vt:lpstr>Arial Nova</vt:lpstr>
      <vt:lpstr>Calibri</vt:lpstr>
      <vt:lpstr>Calibri Light</vt:lpstr>
      <vt:lpstr>Consolas</vt:lpstr>
      <vt:lpstr>Courier New</vt:lpstr>
      <vt:lpstr>Helvetica Neue</vt:lpstr>
      <vt:lpstr>Lucida Bright</vt:lpstr>
      <vt:lpstr>Open Sans</vt:lpstr>
      <vt:lpstr>Source Sans Pro</vt:lpstr>
      <vt:lpstr>Symbol</vt:lpstr>
      <vt:lpstr>Times New Roman</vt:lpstr>
      <vt:lpstr>Verdana</vt:lpstr>
      <vt:lpstr>Wingdings</vt:lpstr>
      <vt:lpstr>Kantoorthema</vt:lpstr>
      <vt:lpstr>PowerPoint Presentation</vt:lpstr>
      <vt:lpstr>PowerPoint Presentation</vt:lpstr>
      <vt:lpstr>PowerPoint Presentation</vt:lpstr>
      <vt:lpstr>PowerPoint Presentation</vt:lpstr>
      <vt:lpstr>PowerPoint Presentation</vt:lpstr>
      <vt:lpstr>Why worry about research data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Metadata is information about your data </vt:lpstr>
      <vt:lpstr>PowerPoint Presentation</vt:lpstr>
      <vt:lpstr>PowerPoint Presentation</vt:lpstr>
      <vt:lpstr>Metadata and data documentation </vt:lpstr>
      <vt:lpstr>Metadata and data documentation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6 principles of the GDPR</vt:lpstr>
      <vt:lpstr>PowerPoint Presentation</vt:lpstr>
      <vt:lpstr>PowerPoint Presentation</vt:lpstr>
      <vt:lpstr>PowerPoint Presentation</vt:lpstr>
      <vt:lpstr>Restricted Access</vt:lpstr>
      <vt:lpstr>Legal Documents</vt:lpstr>
      <vt:lpstr>PowerPoint Presentation</vt:lpstr>
      <vt:lpstr>PowerPoint Presentation</vt:lpstr>
      <vt:lpstr>PowerPoint Presentation</vt:lpstr>
      <vt:lpstr>PowerPoint Presentation</vt:lpstr>
      <vt:lpstr>PowerPoint Presentation</vt:lpstr>
      <vt:lpstr>Selecting Data</vt:lpstr>
      <vt:lpstr>Data Loss/deterioration</vt:lpstr>
      <vt:lpstr>PowerPoint Presentation</vt:lpstr>
      <vt:lpstr>PowerPoint Presentation</vt:lpstr>
      <vt:lpstr>PowerPoint Presentation</vt:lpstr>
      <vt:lpstr>Sharing posters, slides &amp; handouts,  e.g. FigShare, Zenodo.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Kuil, A. van der (Annemiek)</dc:creator>
  <cp:lastModifiedBy>Weijdema, F.P. (Felix)</cp:lastModifiedBy>
  <cp:revision>427</cp:revision>
  <cp:lastPrinted>2018-11-08T07:29:47Z</cp:lastPrinted>
  <dcterms:created xsi:type="dcterms:W3CDTF">2018-10-24T16:39:02Z</dcterms:created>
  <dcterms:modified xsi:type="dcterms:W3CDTF">2020-01-13T12:01:56Z</dcterms:modified>
</cp:coreProperties>
</file>