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89" r:id="rId2"/>
    <p:sldId id="421" r:id="rId3"/>
    <p:sldId id="455" r:id="rId4"/>
    <p:sldId id="496" r:id="rId5"/>
    <p:sldId id="423" r:id="rId6"/>
    <p:sldId id="424" r:id="rId7"/>
    <p:sldId id="3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1" autoAdjust="0"/>
    <p:restoredTop sz="88349" autoAdjust="0"/>
  </p:normalViewPr>
  <p:slideViewPr>
    <p:cSldViewPr snapToGrid="0">
      <p:cViewPr varScale="1">
        <p:scale>
          <a:sx n="128" d="100"/>
          <a:sy n="128" d="100"/>
        </p:scale>
        <p:origin x="6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174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C937-A386-4961-8A28-884D8B5C438A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F891-3A6D-4690-B373-4EB2D5352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3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13B16-48AB-44EC-91A9-070EA98DE4A9}" type="datetimeFigureOut">
              <a:rPr lang="en-US" smtClean="0"/>
              <a:t>1/7/20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87F3-BBD2-466E-937D-60E85F49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50039" y="4183682"/>
            <a:ext cx="10900197" cy="8255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280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2">
            <a:extLst>
              <a:ext uri="{FF2B5EF4-FFF2-40B4-BE49-F238E27FC236}">
                <a16:creationId xmlns:a16="http://schemas.microsoft.com/office/drawing/2014/main" id="{901D28AD-0879-F441-88C7-42534AE0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891"/>
            <a:ext cx="12192000" cy="94027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731520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4E396CE-C327-754D-97FA-10A7958656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584610" cy="473935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0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0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63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73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696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109/eScience.2017.78" TargetMode="External"/><Relationship Id="rId2" Type="http://schemas.openxmlformats.org/officeDocument/2006/relationships/hyperlink" Target="http://www.dia2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6084/m9.figshare.5328442.v1" TargetMode="External"/><Relationship Id="rId5" Type="http://schemas.openxmlformats.org/officeDocument/2006/relationships/hyperlink" Target="https://www.software.ac.uk/blog/2016-09-12-its-impossible-conduct-research-without-software-say-7-out-10-uk-researchers" TargetMode="External"/><Relationship Id="rId4" Type="http://schemas.openxmlformats.org/officeDocument/2006/relationships/hyperlink" Target="https://doi.org/10.1038/514550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9/SANER.2018.833026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soft.org/" TargetMode="External"/><Relationship Id="rId2" Type="http://schemas.openxmlformats.org/officeDocument/2006/relationships/hyperlink" Target="http://software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dc.edu.au/" TargetMode="External"/><Relationship Id="rId5" Type="http://schemas.openxmlformats.org/officeDocument/2006/relationships/hyperlink" Target="http://urssi.us/" TargetMode="External"/><Relationship Id="rId4" Type="http://schemas.openxmlformats.org/officeDocument/2006/relationships/hyperlink" Target="https://bssw.io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CDF056-6D41-2B48-A540-5332561BDB82}"/>
              </a:ext>
            </a:extLst>
          </p:cNvPr>
          <p:cNvSpPr/>
          <p:nvPr/>
        </p:nvSpPr>
        <p:spPr>
          <a:xfrm>
            <a:off x="731322" y="587809"/>
            <a:ext cx="10729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Software Sustainability, Discovery and Accreditation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ESIP Winter Meeting, 9 Jan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3647E-5171-3440-8089-41BA15BDF12B}"/>
              </a:ext>
            </a:extLst>
          </p:cNvPr>
          <p:cNvSpPr/>
          <p:nvPr/>
        </p:nvSpPr>
        <p:spPr>
          <a:xfrm>
            <a:off x="1717964" y="4084227"/>
            <a:ext cx="8756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Daniel S. Katz, Lesley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</a:rPr>
              <a:t>Wyborn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, Mike Daniels</a:t>
            </a:r>
          </a:p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d.katz@ieee.org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, http://danielskatz.org, @</a:t>
            </a:r>
            <a:r>
              <a:rPr lang="en-US" sz="2400" b="1" dirty="0" err="1">
                <a:solidFill>
                  <a:schemeClr val="tx1">
                    <a:lumMod val="50000"/>
                  </a:schemeClr>
                </a:solidFill>
              </a:rPr>
              <a:t>danielskatz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7FBBEF-6AAA-AC4D-AA4F-0DB11A8F20ED}"/>
              </a:ext>
            </a:extLst>
          </p:cNvPr>
          <p:cNvSpPr/>
          <p:nvPr/>
        </p:nvSpPr>
        <p:spPr>
          <a:xfrm>
            <a:off x="871532" y="5191433"/>
            <a:ext cx="6596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Assistant Director for Scientific </a:t>
            </a:r>
            <a:b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   Software &amp; Applications</a:t>
            </a:r>
          </a:p>
          <a:p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Research Associate Professor, </a:t>
            </a:r>
            <a:b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x-none" b="1" dirty="0">
                <a:solidFill>
                  <a:schemeClr val="tx1">
                    <a:lumMod val="50000"/>
                  </a:schemeClr>
                </a:solidFill>
              </a:rPr>
              <a:t>   CS, ECE, </a:t>
            </a:r>
            <a:r>
              <a:rPr lang="en-US" altLang="x-none" b="1" dirty="0" err="1">
                <a:solidFill>
                  <a:schemeClr val="tx1">
                    <a:lumMod val="50000"/>
                  </a:schemeClr>
                </a:solidFill>
              </a:rPr>
              <a:t>iSchool</a:t>
            </a:r>
            <a:endParaRPr lang="en-US" altLang="x-none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11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BD4F-BF68-BB4A-91A9-9345E34E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 about research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B7C4-2C8E-5B40-BF2D-DB952E48E8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  <a:p>
            <a:pPr lvl="1"/>
            <a:r>
              <a:rPr lang="en-US" dirty="0"/>
              <a:t>~20% of NSF projects over 11 years topically discuss software in their abstracts ($10b)</a:t>
            </a:r>
          </a:p>
          <a:p>
            <a:pPr lvl="1"/>
            <a:r>
              <a:rPr lang="en-US" dirty="0"/>
              <a:t>2 of 3 main ECP areas are research software (~$4b)</a:t>
            </a:r>
          </a:p>
          <a:p>
            <a:r>
              <a:rPr lang="en-US" dirty="0"/>
              <a:t>Publications</a:t>
            </a:r>
          </a:p>
          <a:p>
            <a:pPr lvl="1"/>
            <a:r>
              <a:rPr lang="en-US" dirty="0"/>
              <a:t>Software intensive projects are a majority of current publications</a:t>
            </a:r>
          </a:p>
          <a:p>
            <a:pPr lvl="1"/>
            <a:r>
              <a:rPr lang="en-US" dirty="0"/>
              <a:t>Most-cited papers are methods and software</a:t>
            </a:r>
          </a:p>
          <a:p>
            <a:r>
              <a:rPr lang="en-US" dirty="0"/>
              <a:t>Researchers</a:t>
            </a:r>
          </a:p>
          <a:p>
            <a:pPr lvl="1"/>
            <a:r>
              <a:rPr lang="en-US" dirty="0"/>
              <a:t>&gt;90% of US/UK researchers use research software</a:t>
            </a:r>
          </a:p>
          <a:p>
            <a:pPr lvl="1"/>
            <a:r>
              <a:rPr lang="en-US" dirty="0"/>
              <a:t>~65% would not be able to do their research without it</a:t>
            </a:r>
          </a:p>
          <a:p>
            <a:pPr lvl="1"/>
            <a:r>
              <a:rPr lang="en-US" dirty="0"/>
              <a:t>~50% develop software as part of their 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6FBB8-B57A-AB43-B0D5-A722AB46F12A}"/>
              </a:ext>
            </a:extLst>
          </p:cNvPr>
          <p:cNvSpPr txBox="1"/>
          <p:nvPr/>
        </p:nvSpPr>
        <p:spPr>
          <a:xfrm>
            <a:off x="90056" y="6332931"/>
            <a:ext cx="2883353" cy="184666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Collected from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http://www.dia2.org</a:t>
            </a:r>
            <a:r>
              <a:rPr lang="en-US" sz="1200" dirty="0">
                <a:solidFill>
                  <a:schemeClr val="bg1"/>
                </a:solidFill>
              </a:rPr>
              <a:t> in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BE261-345F-AA4E-A521-28721F8A3A96}"/>
              </a:ext>
            </a:extLst>
          </p:cNvPr>
          <p:cNvSpPr txBox="1"/>
          <p:nvPr/>
        </p:nvSpPr>
        <p:spPr>
          <a:xfrm>
            <a:off x="0" y="6452219"/>
            <a:ext cx="3063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Nangia</a:t>
            </a:r>
            <a:r>
              <a:rPr lang="en-GB" sz="1200" dirty="0">
                <a:solidFill>
                  <a:schemeClr val="bg1"/>
                </a:solidFill>
              </a:rPr>
              <a:t> &amp; Katz;​ </a:t>
            </a:r>
            <a:r>
              <a:rPr lang="en-GB" sz="12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10.1109/eScience.2017.78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91E96-85D7-B048-8D55-9B1098CE0D5F}"/>
              </a:ext>
            </a:extLst>
          </p:cNvPr>
          <p:cNvSpPr/>
          <p:nvPr/>
        </p:nvSpPr>
        <p:spPr>
          <a:xfrm>
            <a:off x="0" y="6629141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“Top 100-cited papers of all time,” Nature, 2014  </a:t>
            </a:r>
            <a:r>
              <a:rPr lang="en-US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10.1038/514550a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4771E0-4A62-4748-B662-BC1FBC34084A}"/>
              </a:ext>
            </a:extLst>
          </p:cNvPr>
          <p:cNvSpPr/>
          <p:nvPr/>
        </p:nvSpPr>
        <p:spPr>
          <a:xfrm>
            <a:off x="4619609" y="6236376"/>
            <a:ext cx="500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800"/>
              <a:tabLst>
                <a:tab pos="228600" algn="l"/>
              </a:tabLst>
            </a:pPr>
            <a:r>
              <a:rPr lang="en-US" sz="1200" dirty="0">
                <a:solidFill>
                  <a:schemeClr val="bg1"/>
                </a:solidFill>
                <a:ea typeface="SimSun" charset="-122"/>
              </a:rPr>
              <a:t>Hettrick, </a:t>
            </a:r>
            <a:r>
              <a:rPr lang="en-US" sz="1200" dirty="0">
                <a:solidFill>
                  <a:schemeClr val="bg1"/>
                </a:solidFill>
                <a:ea typeface="SimSun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https://www.software.ac.uk/blog/2016-09-12-its-impossible-conduct-research-without-software-say-7-out-10-uk-researchers</a:t>
            </a:r>
            <a:endParaRPr lang="en-US" sz="1200" dirty="0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4DDB9-CFF8-624C-9CCF-3541B16A5140}"/>
              </a:ext>
            </a:extLst>
          </p:cNvPr>
          <p:cNvSpPr/>
          <p:nvPr/>
        </p:nvSpPr>
        <p:spPr>
          <a:xfrm>
            <a:off x="4619609" y="6620698"/>
            <a:ext cx="8982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ea typeface="SimSun" charset="-122"/>
              </a:rPr>
              <a:t>Nangia</a:t>
            </a:r>
            <a:r>
              <a:rPr lang="en-US" sz="1200" dirty="0">
                <a:solidFill>
                  <a:schemeClr val="bg1"/>
                </a:solidFill>
                <a:ea typeface="SimSun" charset="-122"/>
              </a:rPr>
              <a:t> &amp; Katz, </a:t>
            </a:r>
            <a:r>
              <a:rPr lang="mr-IN" sz="1200" dirty="0">
                <a:solidFill>
                  <a:schemeClr val="bg1"/>
                </a:solidFill>
                <a:ea typeface="SimSun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10.6084/m9.figshare.5328442.v1</a:t>
            </a:r>
            <a:endParaRPr lang="en-US" sz="1200" dirty="0">
              <a:solidFill>
                <a:schemeClr val="bg1"/>
              </a:solidFill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0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 uiExpand="1"/>
      <p:bldP spid="9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&amp; software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2001: 208K </a:t>
            </a:r>
            <a:r>
              <a:rPr lang="en-US" dirty="0" err="1"/>
              <a:t>SourceForge</a:t>
            </a:r>
            <a:r>
              <a:rPr lang="en-US" dirty="0"/>
              <a:t> users</a:t>
            </a:r>
          </a:p>
          <a:p>
            <a:pPr>
              <a:lnSpc>
                <a:spcPct val="100000"/>
              </a:lnSpc>
            </a:pPr>
            <a:r>
              <a:rPr lang="en-US" dirty="0"/>
              <a:t>2017: 20M GitHub users</a:t>
            </a:r>
          </a:p>
          <a:p>
            <a:pPr>
              <a:lnSpc>
                <a:spcPct val="100000"/>
              </a:lnSpc>
            </a:pPr>
            <a:r>
              <a:rPr lang="en-US" dirty="0"/>
              <a:t>2019: 37M GitHub users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1998: 180K downloads of Netscape (app) in 2 weeks</a:t>
            </a:r>
          </a:p>
          <a:p>
            <a:pPr>
              <a:lnSpc>
                <a:spcPct val="100000"/>
              </a:lnSpc>
            </a:pPr>
            <a:r>
              <a:rPr lang="en-US" dirty="0"/>
              <a:t>2017: 21M downloads of </a:t>
            </a:r>
            <a:r>
              <a:rPr lang="en-US" dirty="0" err="1"/>
              <a:t>lodash</a:t>
            </a:r>
            <a:r>
              <a:rPr lang="en-US" dirty="0"/>
              <a:t> (</a:t>
            </a:r>
            <a:r>
              <a:rPr lang="en-US" dirty="0" err="1"/>
              <a:t>javascript</a:t>
            </a:r>
            <a:r>
              <a:rPr lang="en-US" dirty="0"/>
              <a:t> library) in 2 weeks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2018 survey of scientist-developers found that 82% of respondents felt that they were spending spending “more time” or “much more time” developing software than they did 10 years ago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45492"/>
            <a:ext cx="4695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Credit: “Rebuilding the cathedral” @</a:t>
            </a:r>
            <a:r>
              <a:rPr lang="en-US" sz="1200" dirty="0" err="1">
                <a:solidFill>
                  <a:schemeClr val="bg1"/>
                </a:solidFill>
              </a:rPr>
              <a:t>nayafia</a:t>
            </a:r>
            <a:r>
              <a:rPr lang="en-US" sz="1200" dirty="0">
                <a:solidFill>
                  <a:schemeClr val="bg1"/>
                </a:solidFill>
              </a:rPr>
              <a:t> for Strange Loop 2017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B6624-76D9-8B46-90D7-27264D63FC55}"/>
              </a:ext>
            </a:extLst>
          </p:cNvPr>
          <p:cNvSpPr/>
          <p:nvPr/>
        </p:nvSpPr>
        <p:spPr>
          <a:xfrm>
            <a:off x="0" y="6544952"/>
            <a:ext cx="9401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Pinto at al., “How do scientists develop scientific software? an external replication,” </a:t>
            </a:r>
            <a:r>
              <a:rPr lang="en-US" sz="12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10.1109/SANER.2018.8330263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1643-2742-AB40-A461-50BFF99B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of research software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011E5-2CF6-0D4D-A2BB-1A2BB24A056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03695" y="1281885"/>
            <a:ext cx="10584610" cy="489031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hlinkClick r:id="rId2"/>
              </a:rPr>
              <a:t>Software Sustainability Institute (SSI)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In third period of funding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Now funded by all UK research councils</a:t>
            </a:r>
            <a:endParaRPr lang="en-US" dirty="0">
              <a:hlinkClick r:id="rId3"/>
            </a:endParaRPr>
          </a:p>
          <a:p>
            <a:pPr>
              <a:lnSpc>
                <a:spcPct val="110000"/>
              </a:lnSpc>
            </a:pPr>
            <a:r>
              <a:rPr lang="en-US" dirty="0">
                <a:hlinkClick r:id="rId4"/>
              </a:rPr>
              <a:t>Better Scientific Software (BSSw)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Clearinghouse to gather, discuss, and disseminate experiences, techniques, tools, and other resources to improve developer productivity and software sustainability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Currently DOE funded</a:t>
            </a:r>
          </a:p>
          <a:p>
            <a:pPr>
              <a:lnSpc>
                <a:spcPct val="110000"/>
              </a:lnSpc>
            </a:pPr>
            <a:r>
              <a:rPr lang="en-US" dirty="0">
                <a:hlinkClick r:id="rId5"/>
              </a:rPr>
              <a:t>United States Research Software Sustainability Institute (URSSI)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Conceptualization project under NSF funding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Institute proposal planned in 2020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Interest from private foundations</a:t>
            </a:r>
          </a:p>
          <a:p>
            <a:pPr>
              <a:lnSpc>
                <a:spcPct val="110000"/>
              </a:lnSpc>
            </a:pPr>
            <a:r>
              <a:rPr lang="en-US" dirty="0">
                <a:hlinkClick r:id="rId6"/>
              </a:rPr>
              <a:t>Australian Research Data Commons (ARDC)</a:t>
            </a:r>
            <a:endParaRPr lang="en-US" dirty="0">
              <a:hlinkClick r:id="rId4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Provides access to data intensive </a:t>
            </a:r>
            <a:r>
              <a:rPr lang="en-US" dirty="0" err="1"/>
              <a:t>eInfrastructure</a:t>
            </a:r>
            <a:r>
              <a:rPr lang="en-US" dirty="0"/>
              <a:t>, platforms, skills, and data collections to Australian research community &amp; industry</a:t>
            </a:r>
            <a:endParaRPr lang="en-US" dirty="0">
              <a:hlinkClick r:id="rId4"/>
            </a:endParaRPr>
          </a:p>
          <a:p>
            <a:pPr>
              <a:lnSpc>
                <a:spcPct val="110000"/>
              </a:lnSpc>
            </a:pPr>
            <a:r>
              <a:rPr lang="en-US" dirty="0">
                <a:hlinkClick r:id="rId3"/>
              </a:rPr>
              <a:t>Research Software Alliance (ReSA)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Intended to coordinate the above &amp; others internationally</a:t>
            </a:r>
          </a:p>
        </p:txBody>
      </p:sp>
    </p:spTree>
    <p:extLst>
      <p:ext uri="{BB962C8B-B14F-4D97-AF65-F5344CB8AC3E}">
        <p14:creationId xmlns:p14="http://schemas.microsoft.com/office/powerpoint/2010/main" val="415999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791B3-4C22-EF46-BCCA-CB34FAA0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Sustainability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EE3AF-CF96-9E4C-9EAC-CE7B8F90F52F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Software sustainability is the capacity of the software to endure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Will the software will continue to be available in the future, on new platforms, meeting new needs?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Software sustainability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sufficient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software state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Sufficient to deal with: software collapse, bugs, new features needed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 software state = (human effort in – human effort out - friction) * efficiency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Software stops being sustained when human effort out &gt; human effort in over some time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Human effort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en-US" dirty="0"/>
                  <a:t> $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All human effort works (community open source)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All $ (salary) works (commercial software, grant funded projects)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Combined is hard, equation is not completely true, humans are not purely rational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3EE3AF-CF96-9E4C-9EAC-CE7B8F90F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2"/>
                <a:stretch>
                  <a:fillRect l="-1557" t="-1872" r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7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A87A-93DB-074B-9D5F-DC76CA99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46E39-85E6-A746-B8BE-A5D88B5CEA13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/>
              <a:lstStyle/>
              <a:p>
                <a:pPr>
                  <a:lnSpc>
                    <a:spcPct val="110000"/>
                  </a:lnSpc>
                </a:pPr>
                <a:r>
                  <a:rPr lang="en-US" dirty="0"/>
                  <a:t>Human effort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⇆</m:t>
                    </m:r>
                  </m:oMath>
                </a14:m>
                <a:r>
                  <a:rPr lang="en-US" dirty="0"/>
                  <a:t> $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All human effort works (community open source)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All $ (salary) works (commercial software, grant funded projects)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en-US" dirty="0"/>
                  <a:t>Combined is hard, equation is not completely true, humans are not purely rational</a:t>
                </a:r>
              </a:p>
              <a:p>
                <a:r>
                  <a:rPr lang="en-US" dirty="0"/>
                  <a:t>Change culture to support community contributions</a:t>
                </a:r>
              </a:p>
              <a:p>
                <a:pPr lvl="1"/>
                <a:r>
                  <a:rPr lang="en-US" dirty="0"/>
                  <a:t>Measurement, prizes, impact in hiring and promotion</a:t>
                </a:r>
              </a:p>
              <a:p>
                <a:r>
                  <a:rPr lang="en-US" dirty="0"/>
                  <a:t>Enable discovery</a:t>
                </a:r>
              </a:p>
              <a:p>
                <a:pPr lvl="1"/>
                <a:r>
                  <a:rPr lang="en-US" dirty="0"/>
                  <a:t>Increase efficiency, reduce reimplementation, encourage collaboration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746E39-85E6-A746-B8BE-A5D88B5CEA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2"/>
                <a:stretch>
                  <a:fillRect l="-1796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7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97617"/>
      </p:ext>
    </p:extLst>
  </p:cSld>
  <p:clrMapOvr>
    <a:masterClrMapping/>
  </p:clrMapOvr>
</p:sld>
</file>

<file path=ppt/theme/theme1.xml><?xml version="1.0" encoding="utf-8"?>
<a:theme xmlns:a="http://schemas.openxmlformats.org/drawingml/2006/main" name="NCSA">
  <a:themeElements>
    <a:clrScheme name="NCSA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336699"/>
      </a:accent1>
      <a:accent2>
        <a:srgbClr val="3399FF"/>
      </a:accent2>
      <a:accent3>
        <a:srgbClr val="CCCC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/>
      <a:lstStyle>
        <a:defPPr algn="ctr">
          <a:defRPr cap="all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csa_template_0518" id="{295B7A58-2CB3-6F4F-9F67-FC63C4AFFA25}" vid="{97A3B996-3CB7-5542-8479-3B70817ED4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</Template>
  <TotalTime>7992</TotalTime>
  <Words>642</Words>
  <Application>Microsoft Macintosh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NCSA</vt:lpstr>
      <vt:lpstr>PowerPoint Presentation</vt:lpstr>
      <vt:lpstr>Why do we care about research software?</vt:lpstr>
      <vt:lpstr>Open source &amp; software growth</vt:lpstr>
      <vt:lpstr>Science of research software organizations</vt:lpstr>
      <vt:lpstr>Software Sustainability</vt:lpstr>
      <vt:lpstr>What can we do?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S. Katz</dc:creator>
  <cp:lastModifiedBy>Katz, Daniel S</cp:lastModifiedBy>
  <cp:revision>249</cp:revision>
  <dcterms:created xsi:type="dcterms:W3CDTF">2018-07-30T16:49:25Z</dcterms:created>
  <dcterms:modified xsi:type="dcterms:W3CDTF">2020-01-07T19:56:22Z</dcterms:modified>
</cp:coreProperties>
</file>