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5"/>
  </p:notesMasterIdLst>
  <p:handoutMasterIdLst>
    <p:handoutMasterId r:id="rId16"/>
  </p:handoutMasterIdLst>
  <p:sldIdLst>
    <p:sldId id="286" r:id="rId2"/>
    <p:sldId id="371" r:id="rId3"/>
    <p:sldId id="279" r:id="rId4"/>
    <p:sldId id="347" r:id="rId5"/>
    <p:sldId id="349" r:id="rId6"/>
    <p:sldId id="502" r:id="rId7"/>
    <p:sldId id="423" r:id="rId8"/>
    <p:sldId id="521" r:id="rId9"/>
    <p:sldId id="274" r:id="rId10"/>
    <p:sldId id="507" r:id="rId11"/>
    <p:sldId id="512" r:id="rId12"/>
    <p:sldId id="350" r:id="rId13"/>
    <p:sldId id="333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rthik Ram" initials="" lastIdx="1" clrIdx="0"/>
  <p:cmAuthor id="2" name="Daniel S. Katz" initials="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78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661" autoAdjust="0"/>
    <p:restoredTop sz="86395" autoAdjust="0"/>
  </p:normalViewPr>
  <p:slideViewPr>
    <p:cSldViewPr snapToGrid="0">
      <p:cViewPr varScale="1">
        <p:scale>
          <a:sx n="110" d="100"/>
          <a:sy n="110" d="100"/>
        </p:scale>
        <p:origin x="352" y="16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57" d="100"/>
          <a:sy n="57" d="100"/>
        </p:scale>
        <p:origin x="1740" y="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DEC937-A386-4961-8A28-884D8B5C438A}" type="datetimeFigureOut">
              <a:rPr lang="en-US" smtClean="0"/>
              <a:t>1/7/20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08F891-3A6D-4690-B373-4EB2D5352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837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C13B16-48AB-44EC-91A9-070EA98DE4A9}" type="datetimeFigureOut">
              <a:rPr lang="en-US" smtClean="0"/>
              <a:t>1/7/20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F587F3-BBD2-466E-937D-60E85F4935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5742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F587F3-BBD2-466E-937D-60E85F49353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0888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5944b12be2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5944b12be2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892067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GB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F587F3-BBD2-466E-937D-60E85F49353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235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5d11190609_1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5d11190609_1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449703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5d11190609_1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5d11190609_1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048992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5ca9d2d918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5ca9d2d918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33210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5cfb35bc54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5cfb35bc54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303930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5cfb35bc54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Google Shape;261;g5cfb35bc54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560628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0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650039" y="4183682"/>
            <a:ext cx="10900197" cy="825500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62807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2">
            <a:extLst>
              <a:ext uri="{FF2B5EF4-FFF2-40B4-BE49-F238E27FC236}">
                <a16:creationId xmlns:a16="http://schemas.microsoft.com/office/drawing/2014/main" id="{901D28AD-0879-F441-88C7-42534AE041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4891"/>
            <a:ext cx="12192000" cy="940279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rmAutofit/>
          </a:bodyPr>
          <a:lstStyle>
            <a:lvl1pPr marL="731520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4E396CE-C327-754D-97FA-10A79586564D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03695" y="1281885"/>
            <a:ext cx="10584610" cy="4739353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37068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4008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0965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17630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46731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chemeClr val="accent3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0" y="64132"/>
            <a:ext cx="12192333" cy="5864133"/>
          </a:xfrm>
          <a:custGeom>
            <a:avLst/>
            <a:gdLst/>
            <a:ahLst/>
            <a:cxnLst/>
            <a:rect l="l" t="t" r="r" b="b"/>
            <a:pathLst>
              <a:path w="365770" h="175924" extrusionOk="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6" name="Google Shape;16;p3"/>
          <p:cNvSpPr/>
          <p:nvPr/>
        </p:nvSpPr>
        <p:spPr>
          <a:xfrm>
            <a:off x="0" y="0"/>
            <a:ext cx="12192333" cy="5864133"/>
          </a:xfrm>
          <a:custGeom>
            <a:avLst/>
            <a:gdLst/>
            <a:ahLst/>
            <a:cxnLst/>
            <a:rect l="l" t="t" r="r" b="b"/>
            <a:pathLst>
              <a:path w="365770" h="175924" extrusionOk="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</p:sp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415600" y="719633"/>
            <a:ext cx="11360800" cy="171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algn="r"/>
            <a:fld id="{00000000-1234-1234-1234-123412341234}" type="slidenum">
              <a:rPr lang="en" smtClean="0"/>
              <a:pPr algn="r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0009781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-167" y="0"/>
            <a:ext cx="12192333" cy="5864133"/>
          </a:xfrm>
          <a:custGeom>
            <a:avLst/>
            <a:gdLst/>
            <a:ahLst/>
            <a:cxnLst/>
            <a:rect l="l" t="t" r="r" b="b"/>
            <a:pathLst>
              <a:path w="365770" h="175924" extrusionOk="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415600" y="719633"/>
            <a:ext cx="11360800" cy="171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415600" y="2504747"/>
            <a:ext cx="5656800" cy="9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2133">
                <a:solidFill>
                  <a:schemeClr val="l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2133">
                <a:solidFill>
                  <a:schemeClr val="l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2133">
                <a:solidFill>
                  <a:schemeClr val="l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2133">
                <a:solidFill>
                  <a:schemeClr val="l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2133">
                <a:solidFill>
                  <a:schemeClr val="l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2133">
                <a:solidFill>
                  <a:schemeClr val="l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2133">
                <a:solidFill>
                  <a:schemeClr val="l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2133">
                <a:solidFill>
                  <a:schemeClr val="l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2133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algn="r"/>
            <a:fld id="{00000000-1234-1234-1234-123412341234}" type="slidenum">
              <a:rPr lang="en" smtClean="0"/>
              <a:pPr algn="r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837598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3382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97" r:id="rId2"/>
    <p:sldLayoutId id="2147483698" r:id="rId3"/>
    <p:sldLayoutId id="2147483696" r:id="rId4"/>
    <p:sldLayoutId id="2147483699" r:id="rId5"/>
    <p:sldLayoutId id="2147483700" r:id="rId6"/>
    <p:sldLayoutId id="2147483701" r:id="rId7"/>
    <p:sldLayoutId id="2147483703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jp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discuss.urssi.us/" TargetMode="External"/><Relationship Id="rId2" Type="http://schemas.openxmlformats.org/officeDocument/2006/relationships/hyperlink" Target="http://urssi.us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github.com/si2-urssi/" TargetMode="External"/><Relationship Id="rId4" Type="http://schemas.openxmlformats.org/officeDocument/2006/relationships/hyperlink" Target="https://twitter.com/si2urssi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urssi.us/blog" TargetMode="External"/><Relationship Id="rId2" Type="http://schemas.openxmlformats.org/officeDocument/2006/relationships/hyperlink" Target="http://urssi.us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74EDFA4-04EE-1543-B027-2FF31D2F2875}"/>
              </a:ext>
            </a:extLst>
          </p:cNvPr>
          <p:cNvSpPr/>
          <p:nvPr/>
        </p:nvSpPr>
        <p:spPr>
          <a:xfrm>
            <a:off x="1297459" y="369697"/>
            <a:ext cx="9546840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x-none" sz="3600" b="1" dirty="0">
                <a:solidFill>
                  <a:schemeClr val="bg1"/>
                </a:solidFill>
              </a:rPr>
              <a:t>Conceptualizing a US Research Software Sustainability Institute (URSSI)</a:t>
            </a:r>
          </a:p>
          <a:p>
            <a:pPr algn="ctr"/>
            <a:endParaRPr lang="en-US" altLang="x-none" sz="2400" b="1" dirty="0">
              <a:solidFill>
                <a:schemeClr val="bg1"/>
              </a:solidFill>
            </a:endParaRPr>
          </a:p>
          <a:p>
            <a:pPr algn="ctr"/>
            <a:r>
              <a:rPr lang="en-US" sz="3600" b="1" dirty="0">
                <a:solidFill>
                  <a:schemeClr val="bg1"/>
                </a:solidFill>
              </a:rPr>
              <a:t>Daniel S. Katz</a:t>
            </a:r>
            <a:r>
              <a:rPr lang="en-US" sz="3600" dirty="0">
                <a:solidFill>
                  <a:schemeClr val="bg1"/>
                </a:solidFill>
              </a:rPr>
              <a:t>, Jeffrey C. Carver</a:t>
            </a:r>
            <a:r>
              <a:rPr lang="en-US" sz="3600">
                <a:solidFill>
                  <a:schemeClr val="bg1"/>
                </a:solidFill>
              </a:rPr>
              <a:t>, Sandra Gesing</a:t>
            </a:r>
            <a:r>
              <a:rPr lang="en-US" sz="3600" dirty="0">
                <a:solidFill>
                  <a:schemeClr val="bg1"/>
                </a:solidFill>
              </a:rPr>
              <a:t>, Karthik Ram, Nicholas Weber</a:t>
            </a:r>
            <a:br>
              <a:rPr lang="en-US" altLang="x-none" sz="3600" b="1" dirty="0">
                <a:solidFill>
                  <a:schemeClr val="bg1"/>
                </a:solidFill>
              </a:rPr>
            </a:br>
            <a:br>
              <a:rPr lang="en-US" altLang="x-none" sz="2400" b="1" dirty="0">
                <a:solidFill>
                  <a:schemeClr val="bg1"/>
                </a:solidFill>
              </a:rPr>
            </a:br>
            <a:br>
              <a:rPr lang="en-US" altLang="x-none" sz="400" b="1" dirty="0">
                <a:solidFill>
                  <a:schemeClr val="bg1"/>
                </a:solidFill>
              </a:rPr>
            </a:br>
            <a:r>
              <a:rPr lang="en-GB" sz="3600" b="1" dirty="0">
                <a:solidFill>
                  <a:schemeClr val="bg1"/>
                </a:solidFill>
              </a:rPr>
              <a:t>http://</a:t>
            </a:r>
            <a:r>
              <a:rPr lang="en-GB" sz="3600" b="1" dirty="0" err="1">
                <a:solidFill>
                  <a:schemeClr val="bg1"/>
                </a:solidFill>
              </a:rPr>
              <a:t>urssi.us</a:t>
            </a:r>
            <a:endParaRPr lang="en-US" sz="3600" b="1" dirty="0">
              <a:solidFill>
                <a:schemeClr val="bg1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E294A50-B307-D843-A33C-818C57963C60}"/>
              </a:ext>
            </a:extLst>
          </p:cNvPr>
          <p:cNvGrpSpPr/>
          <p:nvPr/>
        </p:nvGrpSpPr>
        <p:grpSpPr>
          <a:xfrm>
            <a:off x="0" y="5360192"/>
            <a:ext cx="12192016" cy="1235678"/>
            <a:chOff x="0" y="2590800"/>
            <a:chExt cx="9144000" cy="91440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A838F887-57E3-8346-A81E-B12B68A446C9}"/>
                </a:ext>
              </a:extLst>
            </p:cNvPr>
            <p:cNvSpPr/>
            <p:nvPr/>
          </p:nvSpPr>
          <p:spPr>
            <a:xfrm>
              <a:off x="0" y="2590800"/>
              <a:ext cx="9144000" cy="91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Shape 57">
              <a:extLst>
                <a:ext uri="{FF2B5EF4-FFF2-40B4-BE49-F238E27FC236}">
                  <a16:creationId xmlns:a16="http://schemas.microsoft.com/office/drawing/2014/main" id="{04AFC913-BA33-6445-9630-A35E83F1F202}"/>
                </a:ext>
              </a:extLst>
            </p:cNvPr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6935704" y="2743211"/>
              <a:ext cx="415103" cy="6006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" name="Shape 58">
              <a:extLst>
                <a:ext uri="{FF2B5EF4-FFF2-40B4-BE49-F238E27FC236}">
                  <a16:creationId xmlns:a16="http://schemas.microsoft.com/office/drawing/2014/main" id="{91AFD201-3A49-A54E-BD71-8CD658A2DCC0}"/>
                </a:ext>
              </a:extLst>
            </p:cNvPr>
            <p:cNvPicPr preferRelativeResize="0"/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alphaModFix/>
            </a:blip>
            <a:stretch>
              <a:fillRect/>
            </a:stretch>
          </p:blipFill>
          <p:spPr>
            <a:xfrm>
              <a:off x="439376" y="2743212"/>
              <a:ext cx="1954450" cy="6006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" name="Shape 59">
              <a:extLst>
                <a:ext uri="{FF2B5EF4-FFF2-40B4-BE49-F238E27FC236}">
                  <a16:creationId xmlns:a16="http://schemas.microsoft.com/office/drawing/2014/main" id="{AA4AD3A5-0037-6D44-858F-AEA0731BD22C}"/>
                </a:ext>
              </a:extLst>
            </p:cNvPr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3918046" y="2743205"/>
              <a:ext cx="2555861" cy="6006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Shape 60">
              <a:extLst>
                <a:ext uri="{FF2B5EF4-FFF2-40B4-BE49-F238E27FC236}">
                  <a16:creationId xmlns:a16="http://schemas.microsoft.com/office/drawing/2014/main" id="{8094056F-4C8C-BF4A-BEF0-50540895D919}"/>
                </a:ext>
              </a:extLst>
            </p:cNvPr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7812603" y="2743205"/>
              <a:ext cx="892020" cy="6006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Shape 61">
              <a:extLst>
                <a:ext uri="{FF2B5EF4-FFF2-40B4-BE49-F238E27FC236}">
                  <a16:creationId xmlns:a16="http://schemas.microsoft.com/office/drawing/2014/main" id="{B5023C2E-74CD-7B49-B8EC-E94B39D03A07}"/>
                </a:ext>
              </a:extLst>
            </p:cNvPr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2855624" y="2743200"/>
              <a:ext cx="600624" cy="60062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28DA7924-FF0C-8D4C-995E-EF476D21F3CD}"/>
              </a:ext>
            </a:extLst>
          </p:cNvPr>
          <p:cNvSpPr txBox="1"/>
          <p:nvPr/>
        </p:nvSpPr>
        <p:spPr>
          <a:xfrm>
            <a:off x="2902794" y="4175252"/>
            <a:ext cx="6386428" cy="1184940"/>
          </a:xfrm>
          <a:prstGeom prst="rect">
            <a:avLst/>
          </a:prstGeom>
        </p:spPr>
        <p:txBody>
          <a:bodyPr wrap="none" lIns="0" tIns="0" rIns="0" bIns="0" rtlCol="0" anchor="ctr" anchorCtr="0">
            <a:spAutoFit/>
          </a:bodyPr>
          <a:lstStyle/>
          <a:p>
            <a:pPr algn="ctr"/>
            <a:r>
              <a:rPr lang="en-US" altLang="x-none" dirty="0">
                <a:solidFill>
                  <a:schemeClr val="tx1">
                    <a:lumMod val="50000"/>
                  </a:schemeClr>
                </a:solidFill>
              </a:rPr>
              <a:t>Assistant Director for Scientific Software &amp; Applications, NCSA</a:t>
            </a:r>
          </a:p>
          <a:p>
            <a:pPr algn="ctr">
              <a:spcAft>
                <a:spcPts val="600"/>
              </a:spcAft>
            </a:pPr>
            <a:r>
              <a:rPr lang="en-US" altLang="x-none" dirty="0">
                <a:solidFill>
                  <a:schemeClr val="tx1">
                    <a:lumMod val="50000"/>
                  </a:schemeClr>
                </a:solidFill>
              </a:rPr>
              <a:t>Research Associate Professor, CS, ECE, </a:t>
            </a:r>
            <a:r>
              <a:rPr lang="en-US" altLang="x-none" dirty="0" err="1">
                <a:solidFill>
                  <a:schemeClr val="tx1">
                    <a:lumMod val="50000"/>
                  </a:schemeClr>
                </a:solidFill>
              </a:rPr>
              <a:t>iSchool</a:t>
            </a:r>
            <a:br>
              <a:rPr lang="en-US" altLang="x-none" dirty="0">
                <a:solidFill>
                  <a:schemeClr val="tx1">
                    <a:lumMod val="50000"/>
                  </a:schemeClr>
                </a:solidFill>
              </a:rPr>
            </a:br>
            <a:r>
              <a:rPr lang="en-US" altLang="x-none" dirty="0" err="1">
                <a:solidFill>
                  <a:schemeClr val="tx1">
                    <a:lumMod val="50000"/>
                  </a:schemeClr>
                </a:solidFill>
              </a:rPr>
              <a:t>d.katz@ieee.org</a:t>
            </a:r>
            <a:r>
              <a:rPr lang="en-US" altLang="x-none" dirty="0">
                <a:solidFill>
                  <a:schemeClr val="tx1">
                    <a:lumMod val="50000"/>
                  </a:schemeClr>
                </a:solidFill>
              </a:rPr>
              <a:t>, @</a:t>
            </a:r>
            <a:r>
              <a:rPr lang="en-US" altLang="x-none" dirty="0" err="1">
                <a:solidFill>
                  <a:schemeClr val="tx1">
                    <a:lumMod val="50000"/>
                  </a:schemeClr>
                </a:solidFill>
              </a:rPr>
              <a:t>danielskatz</a:t>
            </a:r>
            <a:endParaRPr lang="en-US" altLang="x-none" dirty="0">
              <a:solidFill>
                <a:schemeClr val="tx1">
                  <a:lumMod val="50000"/>
                </a:schemeClr>
              </a:solidFill>
            </a:endParaRPr>
          </a:p>
          <a:p>
            <a:pPr algn="ctr"/>
            <a:endParaRPr lang="en-US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27195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3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4000" dirty="0"/>
              <a:t>In 5 years … More science &amp; engineering</a:t>
            </a:r>
            <a:endParaRPr sz="4000" dirty="0"/>
          </a:p>
        </p:txBody>
      </p:sp>
      <p:sp>
        <p:nvSpPr>
          <p:cNvPr id="264" name="Google Shape;264;p36"/>
          <p:cNvSpPr txBox="1"/>
          <p:nvPr/>
        </p:nvSpPr>
        <p:spPr>
          <a:xfrm>
            <a:off x="1773821" y="4311411"/>
            <a:ext cx="9697200" cy="5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400" dirty="0">
                <a:latin typeface="Roboto"/>
                <a:ea typeface="Roboto"/>
                <a:cs typeface="Roboto"/>
                <a:sym typeface="Roboto"/>
              </a:rPr>
              <a:t>Better research software → researchers focus on their research</a:t>
            </a:r>
            <a:endParaRPr sz="2400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5" name="Google Shape;265;p36"/>
          <p:cNvSpPr txBox="1"/>
          <p:nvPr/>
        </p:nvSpPr>
        <p:spPr>
          <a:xfrm>
            <a:off x="415600" y="1818895"/>
            <a:ext cx="9021600" cy="6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400" dirty="0">
                <a:latin typeface="Roboto"/>
                <a:ea typeface="Roboto"/>
                <a:cs typeface="Roboto"/>
                <a:sym typeface="Roboto"/>
              </a:rPr>
              <a:t>Better research software skills → better research software</a:t>
            </a:r>
            <a:endParaRPr sz="2400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6" name="Google Shape;266;p36"/>
          <p:cNvSpPr txBox="1"/>
          <p:nvPr/>
        </p:nvSpPr>
        <p:spPr>
          <a:xfrm>
            <a:off x="744216" y="2386177"/>
            <a:ext cx="9900400" cy="6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400" dirty="0">
                <a:latin typeface="Roboto"/>
                <a:ea typeface="Roboto"/>
                <a:cs typeface="Roboto"/>
                <a:sym typeface="Roboto"/>
              </a:rPr>
              <a:t>Better research software culture → better career paths for developers &amp; maintainers</a:t>
            </a:r>
            <a:endParaRPr sz="2400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7" name="Google Shape;267;p36"/>
          <p:cNvSpPr txBox="1"/>
          <p:nvPr/>
        </p:nvSpPr>
        <p:spPr>
          <a:xfrm>
            <a:off x="1192199" y="3348793"/>
            <a:ext cx="9900400" cy="6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400" dirty="0">
                <a:latin typeface="Roboto"/>
                <a:ea typeface="Roboto"/>
                <a:cs typeface="Roboto"/>
                <a:sym typeface="Roboto"/>
              </a:rPr>
              <a:t>Better career paths → willingness to share software &amp; join software communities</a:t>
            </a:r>
            <a:endParaRPr sz="2400" dirty="0"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1479743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4" grpId="0"/>
      <p:bldP spid="265" grpId="0"/>
      <p:bldP spid="266" grpId="0"/>
      <p:bldP spid="26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1464FC-3755-5640-B2FF-644B178D3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E40022-9566-BD46-98F3-8792E4E5915E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en-US" dirty="0"/>
              <a:t>Complete written draft plan in Jan 2020</a:t>
            </a:r>
          </a:p>
          <a:p>
            <a:pPr>
              <a:spcBef>
                <a:spcPts val="1800"/>
              </a:spcBef>
            </a:pPr>
            <a:r>
              <a:rPr lang="en-US" dirty="0"/>
              <a:t>Submit to NSF &amp; make public</a:t>
            </a:r>
          </a:p>
          <a:p>
            <a:pPr>
              <a:spcBef>
                <a:spcPts val="1800"/>
              </a:spcBef>
            </a:pPr>
            <a:r>
              <a:rPr lang="en-US" dirty="0"/>
              <a:t>Gather feedback from NSF and public on draft plan</a:t>
            </a:r>
          </a:p>
          <a:p>
            <a:pPr>
              <a:spcBef>
                <a:spcPts val="1800"/>
              </a:spcBef>
            </a:pPr>
            <a:r>
              <a:rPr lang="en-US" dirty="0"/>
              <a:t>Complete final plan by April 2020</a:t>
            </a:r>
          </a:p>
          <a:p>
            <a:pPr>
              <a:spcBef>
                <a:spcPts val="1800"/>
              </a:spcBef>
            </a:pPr>
            <a:r>
              <a:rPr lang="en-US" dirty="0"/>
              <a:t>Hope for NSF to offer chance to propose, and work with other potential funders</a:t>
            </a:r>
          </a:p>
          <a:p>
            <a:pPr>
              <a:spcBef>
                <a:spcPts val="180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2237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07A9F6-AF55-E548-A131-D17403BA9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get involved in URSSI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F96746-F8F2-FD46-95AF-49CA11301B36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Watch the web page: </a:t>
            </a:r>
            <a:r>
              <a:rPr lang="en-US" sz="2400" dirty="0">
                <a:hlinkClick r:id="rId2"/>
              </a:rPr>
              <a:t>http://</a:t>
            </a:r>
            <a:r>
              <a:rPr lang="en-US" sz="2400" dirty="0" err="1">
                <a:hlinkClick r:id="rId2"/>
              </a:rPr>
              <a:t>urssi.us</a:t>
            </a:r>
            <a:endParaRPr lang="en-US" sz="2400" dirty="0"/>
          </a:p>
          <a:p>
            <a:pPr>
              <a:spcBef>
                <a:spcPts val="1200"/>
              </a:spcBef>
            </a:pPr>
            <a:r>
              <a:rPr lang="en-US" sz="2400" dirty="0"/>
              <a:t>Join the mailing list – via form on the URSSI web page</a:t>
            </a:r>
          </a:p>
          <a:p>
            <a:pPr>
              <a:spcBef>
                <a:spcPts val="1200"/>
              </a:spcBef>
            </a:pPr>
            <a:r>
              <a:rPr lang="en-US" sz="2400" dirty="0"/>
              <a:t>Suggest and discuss topics: </a:t>
            </a:r>
            <a:r>
              <a:rPr lang="en-US" sz="2400" dirty="0">
                <a:hlinkClick r:id="rId3"/>
              </a:rPr>
              <a:t>http://</a:t>
            </a:r>
            <a:r>
              <a:rPr lang="en-US" sz="2400" dirty="0" err="1">
                <a:hlinkClick r:id="rId3"/>
              </a:rPr>
              <a:t>discuss.urssi.us</a:t>
            </a:r>
            <a:endParaRPr lang="en-US" sz="2400" dirty="0"/>
          </a:p>
          <a:p>
            <a:pPr>
              <a:spcBef>
                <a:spcPts val="1200"/>
              </a:spcBef>
            </a:pPr>
            <a:r>
              <a:rPr lang="en-US" sz="2400" dirty="0"/>
              <a:t>Follow on twitter: </a:t>
            </a:r>
            <a:r>
              <a:rPr lang="en-US" sz="2400" dirty="0">
                <a:hlinkClick r:id="rId4"/>
              </a:rPr>
              <a:t>https://twitter.com/si2urssi</a:t>
            </a:r>
            <a:endParaRPr lang="en-US" sz="2400" dirty="0"/>
          </a:p>
          <a:p>
            <a:pPr>
              <a:spcBef>
                <a:spcPts val="1200"/>
              </a:spcBef>
            </a:pPr>
            <a:r>
              <a:rPr lang="en-US" sz="2400" dirty="0"/>
              <a:t>Write a blog, or suggest one we should cross-post</a:t>
            </a:r>
          </a:p>
          <a:p>
            <a:pPr>
              <a:spcBef>
                <a:spcPts val="1200"/>
              </a:spcBef>
            </a:pPr>
            <a:r>
              <a:rPr lang="en-US" sz="2400" dirty="0"/>
              <a:t>Use GitHub: </a:t>
            </a:r>
            <a:r>
              <a:rPr lang="en-US" sz="2400" dirty="0">
                <a:hlinkClick r:id="rId5"/>
              </a:rPr>
              <a:t>http://</a:t>
            </a:r>
            <a:r>
              <a:rPr lang="en-US" sz="2400" dirty="0" err="1">
                <a:hlinkClick r:id="rId5"/>
              </a:rPr>
              <a:t>github.com</a:t>
            </a:r>
            <a:r>
              <a:rPr lang="en-US" sz="2400" dirty="0">
                <a:hlinkClick r:id="rId5"/>
              </a:rPr>
              <a:t>/si2-urssi/</a:t>
            </a:r>
            <a:endParaRPr lang="en-US" sz="2400" dirty="0"/>
          </a:p>
          <a:p>
            <a:pPr lvl="1"/>
            <a:r>
              <a:rPr lang="en-US" sz="2000" dirty="0"/>
              <a:t>Repos for the web site (PRs to add) and workshops</a:t>
            </a:r>
            <a:endParaRPr lang="en-US" sz="2300" dirty="0"/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2400" dirty="0"/>
              <a:t>Talk to others about URSSI (including NSF)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2400" dirty="0"/>
              <a:t>If you have questions, want to suggest something, want to volunteer, email us: </a:t>
            </a:r>
            <a:r>
              <a:rPr lang="en-US" sz="2400" dirty="0" err="1"/>
              <a:t>contact@urssi.us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22327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24976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677E0D-B919-0D4C-B4F0-B7D5EE5323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software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CD8E13-BA6A-DA4E-8837-AA710FD63B46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>
            <a:normAutofit fontScale="47500" lnSpcReduction="20000"/>
          </a:bodyPr>
          <a:lstStyle/>
          <a:p>
            <a:pPr>
              <a:lnSpc>
                <a:spcPct val="100000"/>
              </a:lnSpc>
            </a:pPr>
            <a:r>
              <a:rPr lang="en-US" sz="4400" dirty="0"/>
              <a:t>Software developed and used for the purpose of research: to generate, process, analyze results within the scholarly process</a:t>
            </a:r>
          </a:p>
          <a:p>
            <a:pPr>
              <a:lnSpc>
                <a:spcPct val="100000"/>
              </a:lnSpc>
            </a:pPr>
            <a:r>
              <a:rPr lang="en-US" sz="4400" dirty="0"/>
              <a:t>Increasingly essential in the research process</a:t>
            </a:r>
          </a:p>
          <a:p>
            <a:pPr>
              <a:spcBef>
                <a:spcPts val="1200"/>
              </a:spcBef>
            </a:pPr>
            <a:r>
              <a:rPr lang="en-US" sz="4400" dirty="0"/>
              <a:t>But</a:t>
            </a:r>
          </a:p>
          <a:p>
            <a:pPr lvl="1">
              <a:spcBef>
                <a:spcPts val="1200"/>
              </a:spcBef>
            </a:pPr>
            <a:r>
              <a:rPr lang="en-US" sz="4400" dirty="0"/>
              <a:t>Software will collapse if not maintained</a:t>
            </a:r>
          </a:p>
          <a:p>
            <a:pPr lvl="1">
              <a:spcBef>
                <a:spcPts val="1200"/>
              </a:spcBef>
            </a:pPr>
            <a:r>
              <a:rPr lang="en-US" sz="4400" dirty="0"/>
              <a:t>Software bugs are found, new features are needed, new platforms arise</a:t>
            </a:r>
          </a:p>
          <a:p>
            <a:pPr lvl="1">
              <a:spcBef>
                <a:spcPts val="1200"/>
              </a:spcBef>
            </a:pPr>
            <a:r>
              <a:rPr lang="en-US" sz="4400" dirty="0"/>
              <a:t>Software development and maintenance is human-intensive</a:t>
            </a:r>
          </a:p>
          <a:p>
            <a:pPr lvl="1">
              <a:spcBef>
                <a:spcPts val="1200"/>
              </a:spcBef>
            </a:pPr>
            <a:r>
              <a:rPr lang="en-US" sz="4400" dirty="0"/>
              <a:t>Much software developed specifically for research, by researchers</a:t>
            </a:r>
          </a:p>
          <a:p>
            <a:pPr lvl="1">
              <a:spcBef>
                <a:spcPts val="1200"/>
              </a:spcBef>
            </a:pPr>
            <a:r>
              <a:rPr lang="en-US" sz="4400" dirty="0"/>
              <a:t>Researchers know their disciplines, but often not software best practices</a:t>
            </a:r>
          </a:p>
          <a:p>
            <a:pPr lvl="1">
              <a:spcBef>
                <a:spcPts val="1200"/>
              </a:spcBef>
            </a:pPr>
            <a:r>
              <a:rPr lang="en-US" sz="4400" dirty="0"/>
              <a:t>Researchers are not rewarded for software development and maintenance in academia</a:t>
            </a:r>
          </a:p>
          <a:p>
            <a:pPr lvl="1">
              <a:spcBef>
                <a:spcPts val="1200"/>
              </a:spcBef>
            </a:pPr>
            <a:r>
              <a:rPr lang="en-US" sz="4400" dirty="0"/>
              <a:t>Developers don’t match the diversity of overall society or of user communities </a:t>
            </a:r>
          </a:p>
          <a:p>
            <a:pPr>
              <a:lnSpc>
                <a:spcPct val="100000"/>
              </a:lnSpc>
            </a:pPr>
            <a:endParaRPr lang="en-US" sz="4400" dirty="0"/>
          </a:p>
          <a:p>
            <a:pPr>
              <a:lnSpc>
                <a:spcPct val="100000"/>
              </a:lnSpc>
            </a:pP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712104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dirty="0"/>
              <a:t>A rare success in the field</a:t>
            </a:r>
            <a:endParaRPr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894A3D5-493A-3945-B83C-66C1E8091320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69557" y="1170672"/>
            <a:ext cx="11170508" cy="4970634"/>
          </a:xfrm>
        </p:spPr>
        <p:txBody>
          <a:bodyPr>
            <a:noAutofit/>
          </a:bodyPr>
          <a:lstStyle/>
          <a:p>
            <a:pPr marL="609585" indent="-423323">
              <a:lnSpc>
                <a:spcPct val="110000"/>
              </a:lnSpc>
              <a:spcBef>
                <a:spcPts val="400"/>
              </a:spcBef>
              <a:buSzPts val="1400"/>
              <a:buChar char="●"/>
            </a:pPr>
            <a:r>
              <a:rPr lang="en-GB" dirty="0"/>
              <a:t>Barriers prevent recognition and career success </a:t>
            </a:r>
            <a:br>
              <a:rPr lang="en-GB" dirty="0"/>
            </a:br>
            <a:r>
              <a:rPr lang="en-GB" dirty="0"/>
              <a:t>for research software</a:t>
            </a:r>
          </a:p>
          <a:p>
            <a:pPr marL="609585" indent="-423323">
              <a:lnSpc>
                <a:spcPct val="110000"/>
              </a:lnSpc>
              <a:spcBef>
                <a:spcPts val="400"/>
              </a:spcBef>
              <a:buSzPts val="1400"/>
              <a:buChar char="●"/>
            </a:pPr>
            <a:r>
              <a:rPr lang="en-GB" dirty="0"/>
              <a:t>An exception: </a:t>
            </a:r>
            <a:r>
              <a:rPr lang="en-GB" dirty="0" err="1"/>
              <a:t>Dr.</a:t>
            </a:r>
            <a:r>
              <a:rPr lang="en-GB" dirty="0"/>
              <a:t> Fernando Perez</a:t>
            </a:r>
          </a:p>
          <a:p>
            <a:pPr marL="609585" indent="-423323">
              <a:lnSpc>
                <a:spcPct val="110000"/>
              </a:lnSpc>
              <a:spcBef>
                <a:spcPts val="400"/>
              </a:spcBef>
              <a:buSzPts val="1400"/>
              <a:buChar char="●"/>
            </a:pPr>
            <a:r>
              <a:rPr lang="en-GB" dirty="0"/>
              <a:t>Traditional untenured research scientist </a:t>
            </a:r>
            <a:br>
              <a:rPr lang="en-GB" dirty="0"/>
            </a:br>
            <a:r>
              <a:rPr lang="en-GB" dirty="0"/>
              <a:t>(in neuroscience &amp; computational research) </a:t>
            </a:r>
          </a:p>
          <a:p>
            <a:pPr marL="609585" indent="-423323">
              <a:lnSpc>
                <a:spcPct val="110000"/>
              </a:lnSpc>
              <a:spcBef>
                <a:spcPts val="400"/>
              </a:spcBef>
              <a:buSzPts val="1400"/>
              <a:buChar char="●"/>
            </a:pPr>
            <a:r>
              <a:rPr lang="en-GB" dirty="0"/>
              <a:t>On the side, co-developed </a:t>
            </a:r>
            <a:r>
              <a:rPr lang="en-GB" dirty="0" err="1"/>
              <a:t>IPython</a:t>
            </a:r>
            <a:r>
              <a:rPr lang="en-GB" dirty="0"/>
              <a:t> and Project </a:t>
            </a:r>
            <a:r>
              <a:rPr lang="en-GB" dirty="0" err="1"/>
              <a:t>Jupyter</a:t>
            </a:r>
            <a:r>
              <a:rPr lang="en-GB" dirty="0"/>
              <a:t> with a team</a:t>
            </a:r>
          </a:p>
          <a:p>
            <a:pPr marL="609585" indent="-423323">
              <a:lnSpc>
                <a:spcPct val="110000"/>
              </a:lnSpc>
              <a:spcBef>
                <a:spcPts val="400"/>
              </a:spcBef>
              <a:buSzPts val="1400"/>
              <a:buChar char="●"/>
            </a:pPr>
            <a:r>
              <a:rPr lang="en-GB" dirty="0"/>
              <a:t>Software had far more impact than traditional scientific outputs</a:t>
            </a:r>
          </a:p>
          <a:p>
            <a:pPr marL="609585" indent="-423323">
              <a:lnSpc>
                <a:spcPct val="110000"/>
              </a:lnSpc>
              <a:spcBef>
                <a:spcPts val="400"/>
              </a:spcBef>
              <a:buSzPts val="1400"/>
              <a:buChar char="●"/>
            </a:pPr>
            <a:r>
              <a:rPr lang="en-GB" dirty="0"/>
              <a:t>Evolved into </a:t>
            </a:r>
            <a:r>
              <a:rPr lang="en-GB" dirty="0" err="1"/>
              <a:t>Jupyter</a:t>
            </a:r>
            <a:r>
              <a:rPr lang="en-GB" dirty="0"/>
              <a:t> ecosystem</a:t>
            </a:r>
          </a:p>
          <a:p>
            <a:pPr marL="609585" indent="-423323">
              <a:lnSpc>
                <a:spcPct val="110000"/>
              </a:lnSpc>
              <a:spcBef>
                <a:spcPts val="400"/>
              </a:spcBef>
              <a:buSzPts val="1400"/>
              <a:buChar char="●"/>
            </a:pPr>
            <a:r>
              <a:rPr lang="en-GB" dirty="0"/>
              <a:t>High profile awards followed</a:t>
            </a:r>
          </a:p>
          <a:p>
            <a:pPr marL="609585" indent="-423323">
              <a:lnSpc>
                <a:spcPct val="110000"/>
              </a:lnSpc>
              <a:spcBef>
                <a:spcPts val="400"/>
              </a:spcBef>
              <a:buSzPts val="1400"/>
              <a:buChar char="●"/>
            </a:pPr>
            <a:r>
              <a:rPr lang="en-GB" dirty="0"/>
              <a:t>Now has fast-tracked tenured position at Berkeley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AC34847-12BC-5443-9B47-5A2C5FD90E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8075" y="199750"/>
            <a:ext cx="3096401" cy="3096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541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384E7-B683-2F44-AD40-A67D00DE90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URSSI conceptualization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31E485-0E4B-9A40-A662-C96D15BCD349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>
            <a:noAutofit/>
          </a:bodyPr>
          <a:lstStyle/>
          <a:p>
            <a:r>
              <a:rPr lang="en-US" dirty="0"/>
              <a:t>Conceptualize (plan) a US Research Software Sustainability Institute</a:t>
            </a:r>
          </a:p>
          <a:p>
            <a:pPr>
              <a:spcBef>
                <a:spcPts val="1200"/>
              </a:spcBef>
            </a:pPr>
            <a:r>
              <a:rPr lang="en-US" dirty="0"/>
              <a:t>Focus on the entire research software ecosystem – aim to:</a:t>
            </a:r>
          </a:p>
          <a:p>
            <a:pPr lvl="1"/>
            <a:r>
              <a:rPr lang="en-US" dirty="0"/>
              <a:t>Empower people who create, maintain, and use research software</a:t>
            </a:r>
          </a:p>
          <a:p>
            <a:pPr lvl="1"/>
            <a:r>
              <a:rPr lang="en-US" dirty="0"/>
              <a:t>Improve research software - directly and indirectly positively impact all software development and maintenance projects</a:t>
            </a:r>
          </a:p>
          <a:p>
            <a:pPr lvl="1"/>
            <a:r>
              <a:rPr lang="en-US" dirty="0"/>
              <a:t>Contribute to the overall research software ecosystem</a:t>
            </a:r>
          </a:p>
          <a:p>
            <a:pPr>
              <a:spcBef>
                <a:spcPts val="1200"/>
              </a:spcBef>
            </a:pPr>
            <a:r>
              <a:rPr lang="en-US" dirty="0"/>
              <a:t>Outputs:</a:t>
            </a:r>
          </a:p>
          <a:p>
            <a:pPr lvl="1"/>
            <a:r>
              <a:rPr lang="en-US" dirty="0"/>
              <a:t>Eager supportive &amp; inclusive community</a:t>
            </a:r>
          </a:p>
          <a:p>
            <a:pPr lvl="1"/>
            <a:r>
              <a:rPr lang="en-US" dirty="0"/>
              <a:t>Concrete institute plan configured to offer valued services</a:t>
            </a:r>
          </a:p>
          <a:p>
            <a:pPr lvl="1"/>
            <a:r>
              <a:rPr lang="en-US" dirty="0"/>
              <a:t>Published survey and data that demonstrates community need</a:t>
            </a:r>
          </a:p>
        </p:txBody>
      </p:sp>
    </p:spTree>
    <p:extLst>
      <p:ext uri="{BB962C8B-B14F-4D97-AF65-F5344CB8AC3E}">
        <p14:creationId xmlns:p14="http://schemas.microsoft.com/office/powerpoint/2010/main" val="2777722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07A9F6-AF55-E548-A131-D17403BA9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URSSI conceptualization activities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F96746-F8F2-FD46-95AF-49CA11301B3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03695" y="1424764"/>
            <a:ext cx="10584610" cy="4739353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00000"/>
              </a:lnSpc>
            </a:pPr>
            <a:r>
              <a:rPr lang="en-US" sz="3200" dirty="0"/>
              <a:t>Learn from community via survey, workshops, ethnographic studies</a:t>
            </a:r>
          </a:p>
          <a:p>
            <a:pPr lvl="1">
              <a:lnSpc>
                <a:spcPct val="100000"/>
              </a:lnSpc>
            </a:pPr>
            <a:r>
              <a:rPr lang="en-US" sz="2800" dirty="0"/>
              <a:t>Key themes emerged organically</a:t>
            </a:r>
          </a:p>
          <a:p>
            <a:pPr lvl="2">
              <a:lnSpc>
                <a:spcPct val="100000"/>
              </a:lnSpc>
            </a:pPr>
            <a:r>
              <a:rPr lang="en-US" sz="2400" dirty="0"/>
              <a:t>Software credit and incubators - led to two later focused workshops </a:t>
            </a:r>
          </a:p>
          <a:p>
            <a:pPr lvl="2">
              <a:lnSpc>
                <a:spcPct val="100000"/>
              </a:lnSpc>
            </a:pPr>
            <a:r>
              <a:rPr lang="en-US" sz="2400" dirty="0"/>
              <a:t>Software, training &amp; workforce development, summer school, people, community building, career paths and institutional support for RSEs, projects, sustainability in relation to reproducibility, usability, discoverability</a:t>
            </a:r>
            <a:endParaRPr lang="en-US" sz="2200" dirty="0"/>
          </a:p>
          <a:p>
            <a:pPr>
              <a:lnSpc>
                <a:spcPct val="100000"/>
              </a:lnSpc>
              <a:spcBef>
                <a:spcPts val="1600"/>
              </a:spcBef>
            </a:pPr>
            <a:r>
              <a:rPr lang="en-US" sz="3200" dirty="0"/>
              <a:t>Iteratively build understanding of</a:t>
            </a:r>
          </a:p>
          <a:p>
            <a:pPr lvl="1">
              <a:lnSpc>
                <a:spcPct val="100000"/>
              </a:lnSpc>
            </a:pPr>
            <a:r>
              <a:rPr lang="en-US" sz="2800" dirty="0"/>
              <a:t>Challenges</a:t>
            </a:r>
          </a:p>
          <a:p>
            <a:pPr lvl="1">
              <a:lnSpc>
                <a:spcPct val="100000"/>
              </a:lnSpc>
            </a:pPr>
            <a:r>
              <a:rPr lang="en-US" sz="2800" dirty="0"/>
              <a:t>Mission &amp; vision</a:t>
            </a:r>
          </a:p>
          <a:p>
            <a:pPr lvl="1">
              <a:lnSpc>
                <a:spcPct val="100000"/>
              </a:lnSpc>
            </a:pPr>
            <a:r>
              <a:rPr lang="en-US" sz="2800" dirty="0"/>
              <a:t>Institute design</a:t>
            </a:r>
          </a:p>
          <a:p>
            <a:pPr>
              <a:lnSpc>
                <a:spcPct val="100000"/>
              </a:lnSpc>
              <a:spcBef>
                <a:spcPts val="1600"/>
              </a:spcBef>
            </a:pPr>
            <a:r>
              <a:rPr lang="en-US" sz="3200" dirty="0"/>
              <a:t>Talk about what we’ve learned</a:t>
            </a:r>
          </a:p>
          <a:p>
            <a:pPr lvl="1">
              <a:lnSpc>
                <a:spcPct val="100000"/>
              </a:lnSpc>
            </a:pPr>
            <a:r>
              <a:rPr lang="en-US" sz="2800" dirty="0"/>
              <a:t>Website (</a:t>
            </a:r>
            <a:r>
              <a:rPr lang="en-US" sz="2800" dirty="0">
                <a:hlinkClick r:id="rId2"/>
              </a:rPr>
              <a:t>urssi.us</a:t>
            </a:r>
            <a:r>
              <a:rPr lang="en-US" sz="2800" dirty="0"/>
              <a:t>), 34 blog posts (</a:t>
            </a:r>
            <a:r>
              <a:rPr lang="en-US" sz="2800" dirty="0">
                <a:hlinkClick r:id="rId3"/>
              </a:rPr>
              <a:t>urssi.us/blog</a:t>
            </a:r>
            <a:r>
              <a:rPr lang="en-US" sz="2800" dirty="0"/>
              <a:t>), articles, papers, talks, pilot summer school (URSSI “winter school”) </a:t>
            </a:r>
          </a:p>
          <a:p>
            <a:pPr>
              <a:lnSpc>
                <a:spcPct val="100000"/>
              </a:lnSpc>
            </a:pPr>
            <a:r>
              <a:rPr lang="en-US" sz="3200" dirty="0"/>
              <a:t>Overall, build community</a:t>
            </a:r>
          </a:p>
        </p:txBody>
      </p:sp>
    </p:spTree>
    <p:extLst>
      <p:ext uri="{BB962C8B-B14F-4D97-AF65-F5344CB8AC3E}">
        <p14:creationId xmlns:p14="http://schemas.microsoft.com/office/powerpoint/2010/main" val="3682573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/>
              <a:t>Mission &amp; Vision</a:t>
            </a:r>
            <a:endParaRPr/>
          </a:p>
        </p:txBody>
      </p:sp>
      <p:sp>
        <p:nvSpPr>
          <p:cNvPr id="151" name="Google Shape;151;p26"/>
          <p:cNvSpPr txBox="1">
            <a:spLocks noGrp="1"/>
          </p:cNvSpPr>
          <p:nvPr>
            <p:ph idx="10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-GB" b="1" dirty="0"/>
              <a:t>Mission</a:t>
            </a:r>
          </a:p>
          <a:p>
            <a:pPr lvl="1"/>
            <a:r>
              <a:rPr lang="en-GB" dirty="0"/>
              <a:t>Our mission is to improve the recognition, development, and use of software for a more sustainable research enterprise</a:t>
            </a:r>
          </a:p>
          <a:p>
            <a:pPr lvl="1"/>
            <a:r>
              <a:rPr lang="en-GB" dirty="0"/>
              <a:t>We achieve this mission through collaboratively developing education, outreach, and software services that emphasize open, transparent reproducible, and cooperative practices</a:t>
            </a:r>
          </a:p>
          <a:p>
            <a:pPr lvl="1"/>
            <a:r>
              <a:rPr lang="en-GB" dirty="0"/>
              <a:t>URSSI is an institute for software expertise as well as a social infrastructure that promotes an inclusive and diverse community of research software engineers, maintainers, contributors, and users</a:t>
            </a:r>
            <a:endParaRPr lang="en-US" dirty="0"/>
          </a:p>
          <a:p>
            <a:r>
              <a:rPr lang="en-GB" b="1" dirty="0"/>
              <a:t>Vision</a:t>
            </a:r>
          </a:p>
          <a:p>
            <a:pPr lvl="1"/>
            <a:r>
              <a:rPr lang="en-GB" dirty="0"/>
              <a:t>Empowered people, building better software, enabling exceptional research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3683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dirty="0"/>
              <a:t>Planning</a:t>
            </a:r>
            <a:endParaRPr dirty="0"/>
          </a:p>
        </p:txBody>
      </p:sp>
      <p:sp>
        <p:nvSpPr>
          <p:cNvPr id="151" name="Google Shape;151;p26"/>
          <p:cNvSpPr txBox="1">
            <a:spLocks noGrp="1"/>
          </p:cNvSpPr>
          <p:nvPr>
            <p:ph idx="10"/>
          </p:nvPr>
        </p:nvSpPr>
        <p:spPr>
          <a:xfrm>
            <a:off x="803695" y="1119835"/>
            <a:ext cx="10584610" cy="4739353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-GB" sz="2000" b="1" dirty="0"/>
              <a:t>Time</a:t>
            </a:r>
            <a:r>
              <a:rPr lang="en-GB" sz="2000" dirty="0"/>
              <a:t>: 5 years + potential 5-year extension</a:t>
            </a:r>
            <a:endParaRPr lang="en-US" sz="2000" dirty="0"/>
          </a:p>
          <a:p>
            <a:r>
              <a:rPr lang="en-GB" sz="2000" b="1" dirty="0"/>
              <a:t>Budget</a:t>
            </a:r>
            <a:r>
              <a:rPr lang="en-GB" sz="2000" dirty="0"/>
              <a:t>: $3m-$5m per year</a:t>
            </a:r>
          </a:p>
          <a:p>
            <a:pPr lvl="1"/>
            <a:r>
              <a:rPr lang="en-GB" sz="2000" dirty="0"/>
              <a:t>$3m is baseline &amp; minimum needed</a:t>
            </a:r>
          </a:p>
          <a:p>
            <a:pPr lvl="1"/>
            <a:r>
              <a:rPr lang="en-GB" sz="2000" dirty="0"/>
              <a:t>Build higher cost and higher return activities on that baseline</a:t>
            </a:r>
            <a:endParaRPr lang="en-US" sz="2000" dirty="0"/>
          </a:p>
          <a:p>
            <a:r>
              <a:rPr lang="en-GB" sz="2000" b="1" dirty="0"/>
              <a:t>Activities</a:t>
            </a:r>
            <a:r>
              <a:rPr lang="en-GB" sz="2000" dirty="0"/>
              <a:t>: set of reinforcing (but separable) activities, potentially on different timelines </a:t>
            </a:r>
          </a:p>
          <a:p>
            <a:pPr lvl="1"/>
            <a:r>
              <a:rPr lang="en-GB" sz="2000" dirty="0"/>
              <a:t>Due to demonstrated interest in supporting URSSI goals from private foundations and potential interest from other federal agencies</a:t>
            </a:r>
          </a:p>
          <a:p>
            <a:pPr lvl="1"/>
            <a:r>
              <a:rPr lang="en-US" sz="2000" dirty="0"/>
              <a:t>Choose initial targeted communities and efforts, focus on them for some period, then move on to next set</a:t>
            </a:r>
          </a:p>
          <a:p>
            <a:r>
              <a:rPr lang="en-GB" sz="2000" b="1" dirty="0"/>
              <a:t>Partners</a:t>
            </a:r>
            <a:r>
              <a:rPr lang="en-GB" sz="2000" dirty="0"/>
              <a:t>: Improved software sustainability needed in all fields; URSSI can’t do everything</a:t>
            </a:r>
            <a:endParaRPr lang="en-US" sz="2000" dirty="0"/>
          </a:p>
          <a:p>
            <a:pPr lvl="1"/>
            <a:r>
              <a:rPr lang="en-GB" sz="2000" dirty="0"/>
              <a:t>Many potential partners w/ overlapping goals</a:t>
            </a:r>
            <a:endParaRPr lang="en-US" sz="2000" dirty="0"/>
          </a:p>
          <a:p>
            <a:r>
              <a:rPr lang="en-GB" sz="2000" b="1" dirty="0"/>
              <a:t>Indirection</a:t>
            </a:r>
            <a:r>
              <a:rPr lang="en-GB" sz="2000" dirty="0"/>
              <a:t>: Can’t directly work with the US software development community</a:t>
            </a:r>
          </a:p>
          <a:p>
            <a:pPr lvl="1"/>
            <a:r>
              <a:rPr lang="en-GB" sz="2000" dirty="0"/>
              <a:t>URSSI is small, community is large</a:t>
            </a:r>
          </a:p>
          <a:p>
            <a:pPr lvl="1"/>
            <a:r>
              <a:rPr lang="en-GB" sz="2000" dirty="0"/>
              <a:t>URSSI need to work indirectly and leverage other groups</a:t>
            </a:r>
          </a:p>
        </p:txBody>
      </p:sp>
    </p:spTree>
    <p:extLst>
      <p:ext uri="{BB962C8B-B14F-4D97-AF65-F5344CB8AC3E}">
        <p14:creationId xmlns:p14="http://schemas.microsoft.com/office/powerpoint/2010/main" val="3741351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9"/>
          <p:cNvSpPr/>
          <p:nvPr/>
        </p:nvSpPr>
        <p:spPr>
          <a:xfrm>
            <a:off x="1488833" y="5272722"/>
            <a:ext cx="9544800" cy="978800"/>
          </a:xfrm>
          <a:prstGeom prst="rect">
            <a:avLst/>
          </a:prstGeom>
          <a:solidFill>
            <a:srgbClr val="EAD1D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endParaRPr sz="1600" dirty="0"/>
          </a:p>
        </p:txBody>
      </p:sp>
      <p:sp>
        <p:nvSpPr>
          <p:cNvPr id="171" name="Google Shape;171;p29"/>
          <p:cNvSpPr/>
          <p:nvPr/>
        </p:nvSpPr>
        <p:spPr>
          <a:xfrm>
            <a:off x="1488833" y="1913256"/>
            <a:ext cx="2386400" cy="3359600"/>
          </a:xfrm>
          <a:prstGeom prst="rect">
            <a:avLst/>
          </a:prstGeom>
          <a:solidFill>
            <a:srgbClr val="CFE2F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br>
              <a:rPr lang="en" sz="2400" dirty="0"/>
            </a:br>
            <a:endParaRPr sz="1600" dirty="0"/>
          </a:p>
        </p:txBody>
      </p:sp>
      <p:sp>
        <p:nvSpPr>
          <p:cNvPr id="172" name="Google Shape;172;p29"/>
          <p:cNvSpPr/>
          <p:nvPr/>
        </p:nvSpPr>
        <p:spPr>
          <a:xfrm>
            <a:off x="3874943" y="1913256"/>
            <a:ext cx="2386400" cy="3359600"/>
          </a:xfrm>
          <a:prstGeom prst="rect">
            <a:avLst/>
          </a:prstGeom>
          <a:solidFill>
            <a:srgbClr val="CFE2F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endParaRPr sz="2400" dirty="0"/>
          </a:p>
          <a:p>
            <a:pPr algn="ctr"/>
            <a:endParaRPr sz="1600" dirty="0"/>
          </a:p>
        </p:txBody>
      </p:sp>
      <p:sp>
        <p:nvSpPr>
          <p:cNvPr id="173" name="Google Shape;173;p29"/>
          <p:cNvSpPr/>
          <p:nvPr/>
        </p:nvSpPr>
        <p:spPr>
          <a:xfrm>
            <a:off x="6261000" y="1913256"/>
            <a:ext cx="2386400" cy="3359600"/>
          </a:xfrm>
          <a:prstGeom prst="rect">
            <a:avLst/>
          </a:prstGeom>
          <a:solidFill>
            <a:srgbClr val="CFE2F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endParaRPr sz="2400" dirty="0"/>
          </a:p>
          <a:p>
            <a:pPr algn="ctr"/>
            <a:endParaRPr sz="1600" dirty="0"/>
          </a:p>
        </p:txBody>
      </p:sp>
      <p:sp>
        <p:nvSpPr>
          <p:cNvPr id="174" name="Google Shape;174;p29"/>
          <p:cNvSpPr/>
          <p:nvPr/>
        </p:nvSpPr>
        <p:spPr>
          <a:xfrm>
            <a:off x="8647101" y="1913256"/>
            <a:ext cx="2386400" cy="3359600"/>
          </a:xfrm>
          <a:prstGeom prst="rect">
            <a:avLst/>
          </a:prstGeom>
          <a:solidFill>
            <a:srgbClr val="CFE2F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endParaRPr sz="2400" dirty="0"/>
          </a:p>
          <a:p>
            <a:pPr algn="ctr"/>
            <a:endParaRPr sz="1600" dirty="0"/>
          </a:p>
        </p:txBody>
      </p:sp>
      <p:sp>
        <p:nvSpPr>
          <p:cNvPr id="14" name="Google Shape;170;p29">
            <a:extLst>
              <a:ext uri="{FF2B5EF4-FFF2-40B4-BE49-F238E27FC236}">
                <a16:creationId xmlns:a16="http://schemas.microsoft.com/office/drawing/2014/main" id="{85A07389-BB24-824C-B935-424126D48BA1}"/>
              </a:ext>
            </a:extLst>
          </p:cNvPr>
          <p:cNvSpPr/>
          <p:nvPr/>
        </p:nvSpPr>
        <p:spPr>
          <a:xfrm>
            <a:off x="1484065" y="5267954"/>
            <a:ext cx="9544800" cy="978800"/>
          </a:xfrm>
          <a:prstGeom prst="rect">
            <a:avLst/>
          </a:prstGeom>
          <a:solidFill>
            <a:srgbClr val="EAD1D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sz="2400"/>
              <a:t>Management, Governance, Sustainability</a:t>
            </a:r>
            <a:endParaRPr sz="2400"/>
          </a:p>
          <a:p>
            <a:pPr algn="ctr"/>
            <a:endParaRPr sz="1600"/>
          </a:p>
        </p:txBody>
      </p:sp>
      <p:sp>
        <p:nvSpPr>
          <p:cNvPr id="15" name="Google Shape;171;p29">
            <a:extLst>
              <a:ext uri="{FF2B5EF4-FFF2-40B4-BE49-F238E27FC236}">
                <a16:creationId xmlns:a16="http://schemas.microsoft.com/office/drawing/2014/main" id="{3D55A783-46A9-1840-A9D3-4C43C7A53BDF}"/>
              </a:ext>
            </a:extLst>
          </p:cNvPr>
          <p:cNvSpPr/>
          <p:nvPr/>
        </p:nvSpPr>
        <p:spPr>
          <a:xfrm>
            <a:off x="1484065" y="1908488"/>
            <a:ext cx="2386400" cy="3359600"/>
          </a:xfrm>
          <a:prstGeom prst="rect">
            <a:avLst/>
          </a:prstGeom>
          <a:solidFill>
            <a:srgbClr val="CFE2F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sz="2400" dirty="0"/>
              <a:t>Incubator</a:t>
            </a:r>
            <a:br>
              <a:rPr lang="en" sz="2400" dirty="0"/>
            </a:br>
            <a:endParaRPr sz="1600" dirty="0"/>
          </a:p>
        </p:txBody>
      </p:sp>
      <p:sp>
        <p:nvSpPr>
          <p:cNvPr id="16" name="Google Shape;172;p29">
            <a:extLst>
              <a:ext uri="{FF2B5EF4-FFF2-40B4-BE49-F238E27FC236}">
                <a16:creationId xmlns:a16="http://schemas.microsoft.com/office/drawing/2014/main" id="{5E9DEC76-6CB2-974E-9458-78D05FEE7404}"/>
              </a:ext>
            </a:extLst>
          </p:cNvPr>
          <p:cNvSpPr/>
          <p:nvPr/>
        </p:nvSpPr>
        <p:spPr>
          <a:xfrm>
            <a:off x="3870175" y="1908488"/>
            <a:ext cx="2386400" cy="3359600"/>
          </a:xfrm>
          <a:prstGeom prst="rect">
            <a:avLst/>
          </a:prstGeom>
          <a:solidFill>
            <a:srgbClr val="CFE2F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sz="2400"/>
              <a:t>Training</a:t>
            </a:r>
            <a:endParaRPr sz="2400"/>
          </a:p>
          <a:p>
            <a:pPr algn="ctr"/>
            <a:endParaRPr sz="1600"/>
          </a:p>
        </p:txBody>
      </p:sp>
      <p:sp>
        <p:nvSpPr>
          <p:cNvPr id="17" name="Google Shape;173;p29">
            <a:extLst>
              <a:ext uri="{FF2B5EF4-FFF2-40B4-BE49-F238E27FC236}">
                <a16:creationId xmlns:a16="http://schemas.microsoft.com/office/drawing/2014/main" id="{E803258A-C129-634F-BFE3-12A16307DF75}"/>
              </a:ext>
            </a:extLst>
          </p:cNvPr>
          <p:cNvSpPr/>
          <p:nvPr/>
        </p:nvSpPr>
        <p:spPr>
          <a:xfrm>
            <a:off x="6256232" y="1908488"/>
            <a:ext cx="2386400" cy="3359600"/>
          </a:xfrm>
          <a:prstGeom prst="rect">
            <a:avLst/>
          </a:prstGeom>
          <a:solidFill>
            <a:srgbClr val="CFE2F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sz="2400"/>
              <a:t>Community</a:t>
            </a:r>
            <a:endParaRPr sz="2400"/>
          </a:p>
          <a:p>
            <a:pPr algn="ctr"/>
            <a:endParaRPr sz="1600"/>
          </a:p>
        </p:txBody>
      </p:sp>
      <p:sp>
        <p:nvSpPr>
          <p:cNvPr id="18" name="Google Shape;174;p29">
            <a:extLst>
              <a:ext uri="{FF2B5EF4-FFF2-40B4-BE49-F238E27FC236}">
                <a16:creationId xmlns:a16="http://schemas.microsoft.com/office/drawing/2014/main" id="{0D028F96-828F-8E43-8DFE-2710BBC4B771}"/>
              </a:ext>
            </a:extLst>
          </p:cNvPr>
          <p:cNvSpPr/>
          <p:nvPr/>
        </p:nvSpPr>
        <p:spPr>
          <a:xfrm>
            <a:off x="8642333" y="1908488"/>
            <a:ext cx="2386400" cy="3359600"/>
          </a:xfrm>
          <a:prstGeom prst="rect">
            <a:avLst/>
          </a:prstGeom>
          <a:solidFill>
            <a:srgbClr val="CFE2F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sz="2400"/>
              <a:t>Policy</a:t>
            </a:r>
            <a:endParaRPr sz="2400"/>
          </a:p>
          <a:p>
            <a:pPr algn="ctr"/>
            <a:endParaRPr sz="1600"/>
          </a:p>
        </p:txBody>
      </p:sp>
      <p:sp>
        <p:nvSpPr>
          <p:cNvPr id="9" name="Google Shape;181;p30">
            <a:extLst>
              <a:ext uri="{FF2B5EF4-FFF2-40B4-BE49-F238E27FC236}">
                <a16:creationId xmlns:a16="http://schemas.microsoft.com/office/drawing/2014/main" id="{CE3AB3F0-1B58-B84A-9B29-D9CD5A8AD590}"/>
              </a:ext>
            </a:extLst>
          </p:cNvPr>
          <p:cNvSpPr/>
          <p:nvPr/>
        </p:nvSpPr>
        <p:spPr>
          <a:xfrm>
            <a:off x="1488833" y="5270491"/>
            <a:ext cx="9544800" cy="978800"/>
          </a:xfrm>
          <a:prstGeom prst="rect">
            <a:avLst/>
          </a:prstGeom>
          <a:solidFill>
            <a:srgbClr val="EAD1D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sz="2400" u="sng" dirty="0"/>
              <a:t>Management, Governance, Sustainability</a:t>
            </a:r>
            <a:endParaRPr sz="2400" u="sng" dirty="0"/>
          </a:p>
          <a:p>
            <a:pPr algn="ctr"/>
            <a:r>
              <a:rPr lang="en" sz="1600" dirty="0"/>
              <a:t>Driving URSSI, monitoring and acting on metrics and risks, bringing in community views and ideas, planning for future support</a:t>
            </a:r>
            <a:endParaRPr sz="1600" dirty="0"/>
          </a:p>
        </p:txBody>
      </p:sp>
      <p:sp>
        <p:nvSpPr>
          <p:cNvPr id="10" name="Google Shape;182;p30">
            <a:extLst>
              <a:ext uri="{FF2B5EF4-FFF2-40B4-BE49-F238E27FC236}">
                <a16:creationId xmlns:a16="http://schemas.microsoft.com/office/drawing/2014/main" id="{A7672E95-9C9C-324F-B166-1895B89DEF68}"/>
              </a:ext>
            </a:extLst>
          </p:cNvPr>
          <p:cNvSpPr/>
          <p:nvPr/>
        </p:nvSpPr>
        <p:spPr>
          <a:xfrm>
            <a:off x="1488833" y="1911025"/>
            <a:ext cx="2386400" cy="3359600"/>
          </a:xfrm>
          <a:prstGeom prst="rect">
            <a:avLst/>
          </a:prstGeom>
          <a:solidFill>
            <a:srgbClr val="CFE2F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sz="2400" u="sng" dirty="0"/>
              <a:t>Incubator</a:t>
            </a:r>
            <a:br>
              <a:rPr lang="en" sz="2400" u="sng" dirty="0"/>
            </a:br>
            <a:endParaRPr sz="1600" u="sng" dirty="0"/>
          </a:p>
          <a:p>
            <a:pPr algn="ctr"/>
            <a:r>
              <a:rPr lang="en" sz="1600" dirty="0"/>
              <a:t>Providing technology, business planning, governance/licensing, and usability advice so that project ideas germinate into small projects, and small projects grow into viable sustainable projects</a:t>
            </a:r>
            <a:endParaRPr sz="1600" dirty="0"/>
          </a:p>
        </p:txBody>
      </p:sp>
      <p:sp>
        <p:nvSpPr>
          <p:cNvPr id="11" name="Google Shape;183;p30">
            <a:extLst>
              <a:ext uri="{FF2B5EF4-FFF2-40B4-BE49-F238E27FC236}">
                <a16:creationId xmlns:a16="http://schemas.microsoft.com/office/drawing/2014/main" id="{3D10C58F-0445-5C4A-9F79-FAED26E73F95}"/>
              </a:ext>
            </a:extLst>
          </p:cNvPr>
          <p:cNvSpPr/>
          <p:nvPr/>
        </p:nvSpPr>
        <p:spPr>
          <a:xfrm>
            <a:off x="3874943" y="1911025"/>
            <a:ext cx="2386400" cy="3359600"/>
          </a:xfrm>
          <a:prstGeom prst="rect">
            <a:avLst/>
          </a:prstGeom>
          <a:solidFill>
            <a:srgbClr val="CFE2F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sz="2400" u="sng" dirty="0"/>
              <a:t>Training</a:t>
            </a:r>
            <a:endParaRPr sz="2400" u="sng" dirty="0"/>
          </a:p>
          <a:p>
            <a:pPr algn="ctr"/>
            <a:endParaRPr sz="1600" dirty="0"/>
          </a:p>
          <a:p>
            <a:pPr algn="ctr"/>
            <a:r>
              <a:rPr lang="en" sz="1600" dirty="0"/>
              <a:t>Developing quick start guides, training modules, summer school</a:t>
            </a:r>
            <a:endParaRPr sz="1600" dirty="0"/>
          </a:p>
        </p:txBody>
      </p:sp>
      <p:sp>
        <p:nvSpPr>
          <p:cNvPr id="12" name="Google Shape;184;p30">
            <a:extLst>
              <a:ext uri="{FF2B5EF4-FFF2-40B4-BE49-F238E27FC236}">
                <a16:creationId xmlns:a16="http://schemas.microsoft.com/office/drawing/2014/main" id="{853B9DD9-E32E-624B-BF3D-A78062F7308F}"/>
              </a:ext>
            </a:extLst>
          </p:cNvPr>
          <p:cNvSpPr/>
          <p:nvPr/>
        </p:nvSpPr>
        <p:spPr>
          <a:xfrm>
            <a:off x="6261000" y="1911025"/>
            <a:ext cx="2386400" cy="3359600"/>
          </a:xfrm>
          <a:prstGeom prst="rect">
            <a:avLst/>
          </a:prstGeom>
          <a:solidFill>
            <a:srgbClr val="CFE2F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sz="2400" u="sng" dirty="0"/>
              <a:t>Community</a:t>
            </a:r>
            <a:endParaRPr sz="2400" u="sng" dirty="0"/>
          </a:p>
          <a:p>
            <a:pPr algn="ctr"/>
            <a:endParaRPr sz="1600" dirty="0"/>
          </a:p>
          <a:p>
            <a:pPr algn="ctr"/>
            <a:r>
              <a:rPr lang="en" sz="1600" dirty="0"/>
              <a:t>Supporting diverse fellowships &amp; champions, and putting on workshops and an annual conference</a:t>
            </a:r>
            <a:endParaRPr sz="1600" dirty="0"/>
          </a:p>
        </p:txBody>
      </p:sp>
      <p:sp>
        <p:nvSpPr>
          <p:cNvPr id="13" name="Google Shape;185;p30">
            <a:extLst>
              <a:ext uri="{FF2B5EF4-FFF2-40B4-BE49-F238E27FC236}">
                <a16:creationId xmlns:a16="http://schemas.microsoft.com/office/drawing/2014/main" id="{0C1171ED-89A2-0F4B-B927-F776CA4875D0}"/>
              </a:ext>
            </a:extLst>
          </p:cNvPr>
          <p:cNvSpPr/>
          <p:nvPr/>
        </p:nvSpPr>
        <p:spPr>
          <a:xfrm>
            <a:off x="8647101" y="1911025"/>
            <a:ext cx="2386400" cy="3359600"/>
          </a:xfrm>
          <a:prstGeom prst="rect">
            <a:avLst/>
          </a:prstGeom>
          <a:solidFill>
            <a:srgbClr val="CFE2F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sz="2400" u="sng" dirty="0"/>
              <a:t>Policy</a:t>
            </a:r>
            <a:endParaRPr sz="2400" u="sng" dirty="0"/>
          </a:p>
          <a:p>
            <a:pPr algn="ctr"/>
            <a:endParaRPr sz="1600" dirty="0"/>
          </a:p>
          <a:p>
            <a:pPr algn="ctr"/>
            <a:r>
              <a:rPr lang="en" sz="1600" dirty="0"/>
              <a:t>Research &amp; analysis, gathering data and understand policy needs and potential changes;</a:t>
            </a:r>
            <a:br>
              <a:rPr lang="en" sz="1600" dirty="0"/>
            </a:br>
            <a:r>
              <a:rPr lang="en" sz="1600" dirty="0"/>
              <a:t>Advocacy, working to make changes occur </a:t>
            </a:r>
            <a:endParaRPr sz="1600" dirty="0"/>
          </a:p>
        </p:txBody>
      </p:sp>
      <p:sp>
        <p:nvSpPr>
          <p:cNvPr id="168" name="Google Shape;168;p2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dirty="0"/>
              <a:t>In-progress URSSI structure</a:t>
            </a:r>
            <a:endParaRPr dirty="0"/>
          </a:p>
        </p:txBody>
      </p:sp>
      <p:sp>
        <p:nvSpPr>
          <p:cNvPr id="169" name="Google Shape;169;p29"/>
          <p:cNvSpPr txBox="1"/>
          <p:nvPr/>
        </p:nvSpPr>
        <p:spPr>
          <a:xfrm>
            <a:off x="1744767" y="964689"/>
            <a:ext cx="6407600" cy="7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3200">
                <a:latin typeface="Roboto"/>
                <a:ea typeface="Roboto"/>
                <a:cs typeface="Roboto"/>
                <a:sym typeface="Roboto"/>
              </a:rPr>
              <a:t>5 years, 5 themes</a:t>
            </a:r>
            <a:endParaRPr sz="3200"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3990212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dirty="0"/>
              <a:t>Example URSSI flow</a:t>
            </a:r>
            <a:endParaRPr dirty="0"/>
          </a:p>
        </p:txBody>
      </p:sp>
      <p:sp>
        <p:nvSpPr>
          <p:cNvPr id="202" name="Google Shape;202;p32"/>
          <p:cNvSpPr txBox="1"/>
          <p:nvPr/>
        </p:nvSpPr>
        <p:spPr>
          <a:xfrm>
            <a:off x="1744767" y="962458"/>
            <a:ext cx="6407600" cy="7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3200">
                <a:latin typeface="Roboto"/>
                <a:ea typeface="Roboto"/>
                <a:cs typeface="Roboto"/>
                <a:sym typeface="Roboto"/>
              </a:rPr>
              <a:t>5 years, 5 themes</a:t>
            </a:r>
            <a:endParaRPr sz="3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3" name="Google Shape;203;p32"/>
          <p:cNvSpPr/>
          <p:nvPr/>
        </p:nvSpPr>
        <p:spPr>
          <a:xfrm>
            <a:off x="1488833" y="5270491"/>
            <a:ext cx="9544800" cy="978800"/>
          </a:xfrm>
          <a:prstGeom prst="rect">
            <a:avLst/>
          </a:prstGeom>
          <a:solidFill>
            <a:srgbClr val="EAD1D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sz="2400"/>
              <a:t>Management, Governance, Sustainability</a:t>
            </a:r>
            <a:endParaRPr sz="2400"/>
          </a:p>
          <a:p>
            <a:pPr algn="ctr"/>
            <a:endParaRPr sz="1600"/>
          </a:p>
        </p:txBody>
      </p:sp>
      <p:sp>
        <p:nvSpPr>
          <p:cNvPr id="204" name="Google Shape;204;p32"/>
          <p:cNvSpPr/>
          <p:nvPr/>
        </p:nvSpPr>
        <p:spPr>
          <a:xfrm>
            <a:off x="1488833" y="1911025"/>
            <a:ext cx="2386400" cy="3359600"/>
          </a:xfrm>
          <a:prstGeom prst="rect">
            <a:avLst/>
          </a:prstGeom>
          <a:solidFill>
            <a:srgbClr val="CFE2F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sz="2400"/>
              <a:t>Incubator</a:t>
            </a:r>
            <a:br>
              <a:rPr lang="en" sz="2400"/>
            </a:br>
            <a:endParaRPr sz="1600"/>
          </a:p>
        </p:txBody>
      </p:sp>
      <p:sp>
        <p:nvSpPr>
          <p:cNvPr id="205" name="Google Shape;205;p32"/>
          <p:cNvSpPr/>
          <p:nvPr/>
        </p:nvSpPr>
        <p:spPr>
          <a:xfrm>
            <a:off x="3874943" y="1911025"/>
            <a:ext cx="2386400" cy="3359600"/>
          </a:xfrm>
          <a:prstGeom prst="rect">
            <a:avLst/>
          </a:prstGeom>
          <a:solidFill>
            <a:srgbClr val="CFE2F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sz="2400"/>
              <a:t>Training</a:t>
            </a:r>
            <a:endParaRPr sz="2400"/>
          </a:p>
          <a:p>
            <a:pPr algn="ctr"/>
            <a:endParaRPr sz="1600"/>
          </a:p>
        </p:txBody>
      </p:sp>
      <p:sp>
        <p:nvSpPr>
          <p:cNvPr id="206" name="Google Shape;206;p32"/>
          <p:cNvSpPr/>
          <p:nvPr/>
        </p:nvSpPr>
        <p:spPr>
          <a:xfrm>
            <a:off x="6261000" y="1911025"/>
            <a:ext cx="2386400" cy="3359600"/>
          </a:xfrm>
          <a:prstGeom prst="rect">
            <a:avLst/>
          </a:prstGeom>
          <a:solidFill>
            <a:srgbClr val="CFE2F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sz="2400"/>
              <a:t>Community</a:t>
            </a:r>
            <a:endParaRPr sz="2400"/>
          </a:p>
          <a:p>
            <a:pPr algn="ctr"/>
            <a:endParaRPr sz="1600"/>
          </a:p>
        </p:txBody>
      </p:sp>
      <p:sp>
        <p:nvSpPr>
          <p:cNvPr id="207" name="Google Shape;207;p32"/>
          <p:cNvSpPr/>
          <p:nvPr/>
        </p:nvSpPr>
        <p:spPr>
          <a:xfrm>
            <a:off x="8647101" y="1911025"/>
            <a:ext cx="2386400" cy="3359600"/>
          </a:xfrm>
          <a:prstGeom prst="rect">
            <a:avLst/>
          </a:prstGeom>
          <a:solidFill>
            <a:srgbClr val="CFE2F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sz="2400"/>
              <a:t>Policy</a:t>
            </a:r>
            <a:endParaRPr sz="2400"/>
          </a:p>
          <a:p>
            <a:pPr algn="ctr"/>
            <a:endParaRPr sz="1600"/>
          </a:p>
        </p:txBody>
      </p:sp>
      <p:sp>
        <p:nvSpPr>
          <p:cNvPr id="208" name="Google Shape;208;p32"/>
          <p:cNvSpPr/>
          <p:nvPr/>
        </p:nvSpPr>
        <p:spPr>
          <a:xfrm>
            <a:off x="5143151" y="4346691"/>
            <a:ext cx="2236000" cy="1190400"/>
          </a:xfrm>
          <a:prstGeom prst="ellipse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400">
                <a:solidFill>
                  <a:srgbClr val="FF0000"/>
                </a:solidFill>
              </a:rPr>
              <a:t>New Software Project</a:t>
            </a:r>
            <a:endParaRPr sz="2400">
              <a:solidFill>
                <a:srgbClr val="FF0000"/>
              </a:solidFill>
            </a:endParaRPr>
          </a:p>
        </p:txBody>
      </p:sp>
      <p:sp>
        <p:nvSpPr>
          <p:cNvPr id="209" name="Google Shape;209;p32"/>
          <p:cNvSpPr txBox="1"/>
          <p:nvPr/>
        </p:nvSpPr>
        <p:spPr>
          <a:xfrm>
            <a:off x="1782167" y="3166225"/>
            <a:ext cx="1961200" cy="84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sz="1600" dirty="0">
                <a:solidFill>
                  <a:srgbClr val="3C78D8"/>
                </a:solidFill>
                <a:latin typeface="Roboto"/>
                <a:ea typeface="Roboto"/>
                <a:cs typeface="Roboto"/>
                <a:sym typeface="Roboto"/>
              </a:rPr>
              <a:t>Project planning</a:t>
            </a:r>
            <a:endParaRPr sz="1600" dirty="0">
              <a:solidFill>
                <a:srgbClr val="3C78D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0" name="Google Shape;210;p32"/>
          <p:cNvSpPr txBox="1"/>
          <p:nvPr/>
        </p:nvSpPr>
        <p:spPr>
          <a:xfrm>
            <a:off x="4165184" y="2502142"/>
            <a:ext cx="1961200" cy="84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sz="1600" dirty="0">
                <a:solidFill>
                  <a:srgbClr val="3C78D8"/>
                </a:solidFill>
                <a:latin typeface="Roboto"/>
                <a:ea typeface="Roboto"/>
                <a:cs typeface="Roboto"/>
                <a:sym typeface="Roboto"/>
              </a:rPr>
              <a:t>Trained staff &amp; contributors</a:t>
            </a:r>
            <a:endParaRPr sz="1600" dirty="0">
              <a:solidFill>
                <a:srgbClr val="3C78D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1" name="Google Shape;211;p32"/>
          <p:cNvSpPr txBox="1"/>
          <p:nvPr/>
        </p:nvSpPr>
        <p:spPr>
          <a:xfrm>
            <a:off x="8920800" y="2808658"/>
            <a:ext cx="1961200" cy="84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sz="1600">
                <a:solidFill>
                  <a:srgbClr val="3C78D8"/>
                </a:solidFill>
                <a:latin typeface="Roboto"/>
                <a:ea typeface="Roboto"/>
                <a:cs typeface="Roboto"/>
                <a:sym typeface="Roboto"/>
              </a:rPr>
              <a:t>Supportive institutional and funding culture</a:t>
            </a:r>
            <a:endParaRPr sz="1600">
              <a:solidFill>
                <a:srgbClr val="3C78D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2" name="Google Shape;212;p32"/>
          <p:cNvSpPr txBox="1"/>
          <p:nvPr/>
        </p:nvSpPr>
        <p:spPr>
          <a:xfrm>
            <a:off x="6527784" y="2502158"/>
            <a:ext cx="1961200" cy="84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sz="1600" dirty="0">
                <a:solidFill>
                  <a:srgbClr val="3C78D8"/>
                </a:solidFill>
                <a:latin typeface="Roboto"/>
                <a:ea typeface="Roboto"/>
                <a:cs typeface="Roboto"/>
                <a:sym typeface="Roboto"/>
              </a:rPr>
              <a:t>Collaborators &amp; colleagues</a:t>
            </a:r>
            <a:endParaRPr sz="1600" dirty="0">
              <a:solidFill>
                <a:srgbClr val="3C78D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3" name="Google Shape;213;p32"/>
          <p:cNvSpPr/>
          <p:nvPr/>
        </p:nvSpPr>
        <p:spPr>
          <a:xfrm>
            <a:off x="6723604" y="3710358"/>
            <a:ext cx="3112000" cy="800800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43750"/>
            </a:avLst>
          </a:prstGeom>
          <a:solidFill>
            <a:srgbClr val="3C78D8"/>
          </a:solidFill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14" name="Google Shape;214;p32"/>
          <p:cNvSpPr/>
          <p:nvPr/>
        </p:nvSpPr>
        <p:spPr>
          <a:xfrm flipH="1">
            <a:off x="2686707" y="3710358"/>
            <a:ext cx="3054800" cy="800800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43750"/>
            </a:avLst>
          </a:prstGeom>
          <a:solidFill>
            <a:srgbClr val="3C78D8"/>
          </a:solidFill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15" name="Google Shape;215;p32"/>
          <p:cNvSpPr/>
          <p:nvPr/>
        </p:nvSpPr>
        <p:spPr>
          <a:xfrm>
            <a:off x="6416333" y="3195958"/>
            <a:ext cx="895200" cy="1315200"/>
          </a:xfrm>
          <a:prstGeom prst="bentArrow">
            <a:avLst>
              <a:gd name="adj1" fmla="val 25000"/>
              <a:gd name="adj2" fmla="val 21972"/>
              <a:gd name="adj3" fmla="val 25000"/>
              <a:gd name="adj4" fmla="val 43750"/>
            </a:avLst>
          </a:prstGeom>
          <a:solidFill>
            <a:srgbClr val="3C78D8"/>
          </a:solidFill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16" name="Google Shape;216;p32"/>
          <p:cNvSpPr/>
          <p:nvPr/>
        </p:nvSpPr>
        <p:spPr>
          <a:xfrm flipH="1">
            <a:off x="5210800" y="3195958"/>
            <a:ext cx="878800" cy="1315200"/>
          </a:xfrm>
          <a:prstGeom prst="bentArrow">
            <a:avLst>
              <a:gd name="adj1" fmla="val 25000"/>
              <a:gd name="adj2" fmla="val 21972"/>
              <a:gd name="adj3" fmla="val 25000"/>
              <a:gd name="adj4" fmla="val 43750"/>
            </a:avLst>
          </a:prstGeom>
          <a:solidFill>
            <a:srgbClr val="3C78D8"/>
          </a:solidFill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834451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8" grpId="0" animBg="1"/>
      <p:bldP spid="209" grpId="0"/>
      <p:bldP spid="210" grpId="0"/>
      <p:bldP spid="211" grpId="0"/>
      <p:bldP spid="212" grpId="0"/>
      <p:bldP spid="213" grpId="0" animBg="1"/>
      <p:bldP spid="214" grpId="0" animBg="1"/>
      <p:bldP spid="215" grpId="0" animBg="1"/>
      <p:bldP spid="216" grpId="0" animBg="1"/>
    </p:bldLst>
  </p:timing>
</p:sld>
</file>

<file path=ppt/theme/theme1.xml><?xml version="1.0" encoding="utf-8"?>
<a:theme xmlns:a="http://schemas.openxmlformats.org/drawingml/2006/main" name="NCSA">
  <a:themeElements>
    <a:clrScheme name="NCSA">
      <a:dk1>
        <a:srgbClr val="666666"/>
      </a:dk1>
      <a:lt1>
        <a:srgbClr val="FFFFFF"/>
      </a:lt1>
      <a:dk2>
        <a:srgbClr val="999999"/>
      </a:dk2>
      <a:lt2>
        <a:srgbClr val="FFFFFF"/>
      </a:lt2>
      <a:accent1>
        <a:srgbClr val="336699"/>
      </a:accent1>
      <a:accent2>
        <a:srgbClr val="3399FF"/>
      </a:accent2>
      <a:accent3>
        <a:srgbClr val="CCCCCC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lIns="0" tIns="0" rIns="0" bIns="0" anchor="ctr" anchorCtr="0"/>
      <a:lstStyle>
        <a:defPPr algn="ctr">
          <a:defRPr cap="all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ncsa_template_0518" id="{295B7A58-2CB3-6F4F-9F67-FC63C4AFFA25}" vid="{97A3B996-3CB7-5542-8479-3B70817ED4A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NCSA</Template>
  <TotalTime>8524</TotalTime>
  <Words>1024</Words>
  <Application>Microsoft Macintosh PowerPoint</Application>
  <PresentationFormat>Widescreen</PresentationFormat>
  <Paragraphs>123</Paragraphs>
  <Slides>13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Roboto</vt:lpstr>
      <vt:lpstr>NCSA</vt:lpstr>
      <vt:lpstr>PowerPoint Presentation</vt:lpstr>
      <vt:lpstr>Research software</vt:lpstr>
      <vt:lpstr>A rare success in the field</vt:lpstr>
      <vt:lpstr>URSSI conceptualization goals</vt:lpstr>
      <vt:lpstr>URSSI conceptualization activities</vt:lpstr>
      <vt:lpstr>Mission &amp; Vision</vt:lpstr>
      <vt:lpstr>Planning</vt:lpstr>
      <vt:lpstr>In-progress URSSI structure</vt:lpstr>
      <vt:lpstr>Example URSSI flow</vt:lpstr>
      <vt:lpstr>In 5 years … More science &amp; engineering</vt:lpstr>
      <vt:lpstr>Next steps</vt:lpstr>
      <vt:lpstr>How to get involved in URSSI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 S. Katz</dc:creator>
  <cp:lastModifiedBy>Katz, Daniel S</cp:lastModifiedBy>
  <cp:revision>364</cp:revision>
  <dcterms:created xsi:type="dcterms:W3CDTF">2018-07-30T16:49:25Z</dcterms:created>
  <dcterms:modified xsi:type="dcterms:W3CDTF">2020-01-07T22:18:28Z</dcterms:modified>
</cp:coreProperties>
</file>