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ink/ink2.xml" ContentType="application/inkml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64" r:id="rId2"/>
    <p:sldId id="256" r:id="rId3"/>
    <p:sldId id="258" r:id="rId4"/>
    <p:sldId id="266" r:id="rId5"/>
    <p:sldId id="268" r:id="rId6"/>
    <p:sldId id="270" r:id="rId7"/>
    <p:sldId id="272" r:id="rId8"/>
    <p:sldId id="275" r:id="rId9"/>
    <p:sldId id="273" r:id="rId10"/>
    <p:sldId id="274" r:id="rId11"/>
    <p:sldId id="276" r:id="rId12"/>
    <p:sldId id="277" r:id="rId13"/>
    <p:sldId id="278" r:id="rId14"/>
    <p:sldId id="292" r:id="rId15"/>
    <p:sldId id="279" r:id="rId16"/>
    <p:sldId id="294" r:id="rId17"/>
    <p:sldId id="295" r:id="rId18"/>
    <p:sldId id="297" r:id="rId19"/>
    <p:sldId id="284" r:id="rId20"/>
    <p:sldId id="280" r:id="rId21"/>
    <p:sldId id="281" r:id="rId22"/>
    <p:sldId id="283" r:id="rId23"/>
    <p:sldId id="286" r:id="rId24"/>
    <p:sldId id="282" r:id="rId25"/>
    <p:sldId id="290" r:id="rId26"/>
    <p:sldId id="288" r:id="rId27"/>
    <p:sldId id="287" r:id="rId28"/>
    <p:sldId id="289" r:id="rId29"/>
    <p:sldId id="29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477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2T12:35:39.5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59 0 8355,'-15'0'-843,"7"0"1,0 0 235,3 0 483,4 0 72,-6 0 1,1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24T12:49:11.9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59 0 8355,'-15'0'-843,"7"0"1,0 0 235,3 0 483,4 0 72,-6 0 1,1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3E600-03A3-483A-BF37-391A78F7C586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9D694-0BDA-47BF-801B-71B80F8C3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job is to answer these</a:t>
            </a:r>
            <a:r>
              <a:rPr lang="en-US" baseline="0" dirty="0" smtClean="0"/>
              <a:t> questions using geologic proxies</a:t>
            </a:r>
          </a:p>
          <a:p>
            <a:r>
              <a:rPr lang="en-US" baseline="0" dirty="0" smtClean="0"/>
              <a:t>In particular I will focus today on the Last Interglacial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6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363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9177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382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past 10 years, I have been travelling sea</a:t>
            </a:r>
            <a:r>
              <a:rPr lang="en-US" baseline="0" dirty="0"/>
              <a:t> level and coastal changes in past warm periods, such as the Last Interglacial. </a:t>
            </a:r>
            <a:r>
              <a:rPr lang="en-US" dirty="0"/>
              <a:t>The</a:t>
            </a:r>
            <a:r>
              <a:rPr lang="en-US" baseline="0" dirty="0"/>
              <a:t> LIG was the last period of time when earth was warmer than today. In this field, I have been doing global science, leading my own group and pushing to the boundaries of what we know, also disseminating the importance of what I do to the public at large.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708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past 10 years, I have been travelling sea</a:t>
            </a:r>
            <a:r>
              <a:rPr lang="en-US" baseline="0" dirty="0"/>
              <a:t> level and coastal changes in past warm periods, such as the Last Interglacial. </a:t>
            </a:r>
            <a:r>
              <a:rPr lang="en-US" dirty="0"/>
              <a:t>The</a:t>
            </a:r>
            <a:r>
              <a:rPr lang="en-US" baseline="0" dirty="0"/>
              <a:t> LIG was the last period of time when earth was warmer than today. In this field, I have been doing global science, leading my own group and pushing to the boundaries of what we know, also disseminating the importance of what I do to the public at large.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344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587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339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800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713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74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098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365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12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954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092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197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748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25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968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600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86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772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709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275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What do we know? How high was sea level in the Last Interglacial? Until a couple of years ago, we thought we knew with very high confidence that sea level was 5-10m above present. But the work of my research group, in collaboration with other groups, showed that the uncertainties are instead very large. Then, we want to reduce uncertainties.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3E6E-8C4B-4C6C-BFD3-6FE3442705C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37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4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4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0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54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7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5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0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1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9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29CEB-6E61-422C-9A32-6D09FB46B1E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E882E-58AC-4EAA-9AAB-8C987BFE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39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6.jpe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6.jpe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8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2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2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34.jp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6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xels.com/photo/view-of-body-of-water-2125083/?utm_content=attributionCopyText&amp;utm_medium=referral&amp;utm_source=pexels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www.pexels.com/@jason-steffan-146534?utm_content=attributionCopyText&amp;utm_medium=referral&amp;utm_source=pexels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35.emf"/><Relationship Id="rId5" Type="http://schemas.openxmlformats.org/officeDocument/2006/relationships/customXml" Target="../ink/ink2.xml"/><Relationship Id="rId4" Type="http://schemas.openxmlformats.org/officeDocument/2006/relationships/image" Target="../media/image14.jpeg"/><Relationship Id="rId9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46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tiff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image" Target="../media/image54.emf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image" Target="../media/image55.emf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56.tiff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57.emf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11" Type="http://schemas.openxmlformats.org/officeDocument/2006/relationships/image" Target="../media/image15.jpeg"/><Relationship Id="rId5" Type="http://schemas.openxmlformats.org/officeDocument/2006/relationships/customXml" Target="../ink/ink1.xml"/><Relationship Id="rId10" Type="http://schemas.openxmlformats.org/officeDocument/2006/relationships/image" Target="../media/image180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QUIGS PAGES Workshop 2019</a:t>
            </a:r>
            <a:br>
              <a:rPr lang="en-US" sz="2400" dirty="0" smtClean="0"/>
            </a:br>
            <a:r>
              <a:rPr lang="en-US" sz="2400" dirty="0" smtClean="0"/>
              <a:t>Cambridge, UK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6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3362326"/>
            <a:ext cx="9144000" cy="3009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289829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 of uncertainty </a:t>
            </a:r>
          </a:p>
          <a:p>
            <a:r>
              <a:rPr lang="en-US" sz="1100" dirty="0" smtClean="0"/>
              <a:t>(previously neglected?)</a:t>
            </a:r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Interpretation of field proxies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Intensity of coastal processes?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Glacial Isostatic Adjustment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6" y="3470990"/>
            <a:ext cx="4803509" cy="28240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9652" y="5979933"/>
            <a:ext cx="28552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 et al., 2016. Earth Science Reviews. 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 Bay, Bermuda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02" y="3564506"/>
            <a:ext cx="3636929" cy="2487382"/>
          </a:xfrm>
          <a:prstGeom prst="rect">
            <a:avLst/>
          </a:prstGeom>
        </p:spPr>
      </p:pic>
      <p:pic>
        <p:nvPicPr>
          <p:cNvPr id="20" name="Picture 19" descr="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6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89989" y="1371600"/>
            <a:ext cx="4162427" cy="5000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" y="3362326"/>
            <a:ext cx="9144000" cy="3009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28982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 of uncertainty </a:t>
            </a:r>
          </a:p>
          <a:p>
            <a:r>
              <a:rPr lang="en-US" sz="1100" dirty="0" smtClean="0"/>
              <a:t>(previously neglected?)</a:t>
            </a:r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Interpretation of field proxies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Intensity of coastal processes?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Glacial Isostatic Adjustment 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Dynamic Topography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6" y="3470990"/>
            <a:ext cx="4803509" cy="28240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9652" y="5979933"/>
            <a:ext cx="28552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 et al., 2016. Earth Science Reviews. 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 Bay, Bermuda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02" y="3564506"/>
            <a:ext cx="3636929" cy="24873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69228" y="1649565"/>
            <a:ext cx="3346966" cy="1779776"/>
            <a:chOff x="5391150" y="1514475"/>
            <a:chExt cx="3346966" cy="17797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" t="2205" r="8364" b="3084"/>
            <a:stretch/>
          </p:blipFill>
          <p:spPr>
            <a:xfrm>
              <a:off x="5391150" y="1514475"/>
              <a:ext cx="3346966" cy="177977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417602" y="2962327"/>
              <a:ext cx="259298" cy="331849"/>
            </a:xfrm>
            <a:prstGeom prst="rect">
              <a:avLst/>
            </a:prstGeom>
            <a:solidFill>
              <a:srgbClr val="A9A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612733" y="1637611"/>
            <a:ext cx="21034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 et al., 2016. </a:t>
            </a:r>
            <a:r>
              <a:rPr lang="en-US" sz="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</a:t>
            </a:r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Change Reports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6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9687"/>
            <a:ext cx="9144000" cy="36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371415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Let’s do something bold and assume:</a:t>
            </a:r>
          </a:p>
          <a:p>
            <a:endParaRPr lang="en-US" sz="1100" dirty="0" smtClean="0"/>
          </a:p>
          <a:p>
            <a:pPr marL="342900" indent="-342900">
              <a:buAutoNum type="arabicPeriod"/>
            </a:pPr>
            <a:r>
              <a:rPr lang="en-US" sz="1500" dirty="0" smtClean="0"/>
              <a:t>No change in coastal processes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Existing global SL databases</a:t>
            </a:r>
          </a:p>
        </p:txBody>
      </p:sp>
      <p:pic>
        <p:nvPicPr>
          <p:cNvPr id="20" name="Picture 19" descr="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7589" y="2129777"/>
            <a:ext cx="21662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1500" dirty="0" smtClean="0"/>
              <a:t>Only passive margins</a:t>
            </a:r>
          </a:p>
          <a:p>
            <a:pPr marL="342900" indent="-342900">
              <a:buAutoNum type="arabicPeriod" startAt="3"/>
            </a:pPr>
            <a:r>
              <a:rPr lang="en-US" sz="1500" dirty="0" smtClean="0"/>
              <a:t>No further tectonics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3427156"/>
            <a:ext cx="4796277" cy="2688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952" y="3035313"/>
            <a:ext cx="342914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Global database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Kopp et al., 2009;Pedoja et al., 2014; </a:t>
            </a:r>
            <a:r>
              <a:rPr lang="en-US" sz="1100" dirty="0" err="1" smtClean="0">
                <a:solidFill>
                  <a:schemeClr val="bg1"/>
                </a:solidFill>
              </a:rPr>
              <a:t>Hibbert</a:t>
            </a:r>
            <a:r>
              <a:rPr lang="en-US" sz="1100" dirty="0" smtClean="0">
                <a:solidFill>
                  <a:schemeClr val="bg1"/>
                </a:solidFill>
              </a:rPr>
              <a:t> et al., 2106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73048" y="2836877"/>
            <a:ext cx="3994337" cy="3545052"/>
            <a:chOff x="4973048" y="2836877"/>
            <a:chExt cx="3994337" cy="35450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7" r="7418"/>
            <a:stretch/>
          </p:blipFill>
          <p:spPr>
            <a:xfrm>
              <a:off x="4973048" y="3315972"/>
              <a:ext cx="3994337" cy="306595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976139" y="288569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67654" y="2836877"/>
              <a:ext cx="218643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DT and GIA corrected</a:t>
              </a:r>
            </a:p>
            <a:p>
              <a:pPr algn="ctr"/>
              <a:r>
                <a:rPr lang="en-US" sz="1100" dirty="0" err="1" smtClean="0">
                  <a:solidFill>
                    <a:schemeClr val="bg1"/>
                  </a:solidFill>
                </a:rPr>
                <a:t>Austermann</a:t>
              </a:r>
              <a:r>
                <a:rPr lang="en-US" sz="1100" dirty="0" smtClean="0">
                  <a:solidFill>
                    <a:schemeClr val="bg1"/>
                  </a:solidFill>
                </a:rPr>
                <a:t> et al., 2017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347349" y="3451325"/>
              <a:ext cx="538200" cy="532799"/>
              <a:chOff x="4966389" y="3463522"/>
              <a:chExt cx="538200" cy="532799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966389" y="3463522"/>
                <a:ext cx="538200" cy="53279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00914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6" name="Picture 4" descr="Image result for greenland map"/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418"/>
              <a:stretch/>
            </p:blipFill>
            <p:spPr bwMode="auto">
              <a:xfrm>
                <a:off x="5072481" y="3487775"/>
                <a:ext cx="361835" cy="474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6336112" y="4057566"/>
              <a:ext cx="561125" cy="532799"/>
              <a:chOff x="4952763" y="4080460"/>
              <a:chExt cx="561125" cy="53279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975688" y="4080460"/>
                <a:ext cx="538200" cy="532799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952763" y="4142693"/>
                <a:ext cx="5501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sz="1050" dirty="0"/>
                  <a:t>2</a:t>
                </a:r>
                <a:r>
                  <a:rPr lang="en-US" dirty="0"/>
                  <a:t>O</a:t>
                </a:r>
                <a:endParaRPr lang="de-DE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366885" y="4651309"/>
              <a:ext cx="530352" cy="530352"/>
              <a:chOff x="6171559" y="3707294"/>
              <a:chExt cx="914400" cy="914400"/>
            </a:xfrm>
          </p:grpSpPr>
          <p:pic>
            <p:nvPicPr>
              <p:cNvPr id="21" name="Picture 8" descr="Image result for antarctica map"/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13737" y="3831232"/>
                <a:ext cx="805527" cy="622922"/>
              </a:xfrm>
              <a:prstGeom prst="rect">
                <a:avLst/>
              </a:prstGeom>
              <a:solidFill>
                <a:schemeClr val="tx1"/>
              </a:solidFill>
              <a:extLst/>
            </p:spPr>
          </p:pic>
          <p:sp>
            <p:nvSpPr>
              <p:cNvPr id="22" name="Oval 21"/>
              <p:cNvSpPr/>
              <p:nvPr/>
            </p:nvSpPr>
            <p:spPr>
              <a:xfrm>
                <a:off x="6171559" y="3707294"/>
                <a:ext cx="914400" cy="914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9041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52" y="2804164"/>
            <a:ext cx="9144000" cy="36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371415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Let’s do something bold and assume:</a:t>
            </a:r>
          </a:p>
          <a:p>
            <a:endParaRPr lang="en-US" sz="1100" dirty="0" smtClean="0"/>
          </a:p>
          <a:p>
            <a:pPr marL="342900" indent="-342900">
              <a:buAutoNum type="arabicPeriod"/>
            </a:pPr>
            <a:r>
              <a:rPr lang="en-US" sz="1500" dirty="0" smtClean="0"/>
              <a:t>No change in coastal processes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Existing global SL databases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589" y="2129777"/>
            <a:ext cx="21662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1500" dirty="0" smtClean="0"/>
              <a:t>Only passive margins</a:t>
            </a:r>
          </a:p>
          <a:p>
            <a:pPr marL="342900" indent="-342900">
              <a:buAutoNum type="arabicPeriod" startAt="3"/>
            </a:pPr>
            <a:r>
              <a:rPr lang="en-US" sz="1500" dirty="0" smtClean="0"/>
              <a:t>No further tectonics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48967"/>
          <a:stretch/>
        </p:blipFill>
        <p:spPr>
          <a:xfrm>
            <a:off x="0" y="2810328"/>
            <a:ext cx="4312916" cy="357666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604309" y="2948541"/>
            <a:ext cx="561125" cy="532799"/>
            <a:chOff x="4952763" y="4080460"/>
            <a:chExt cx="561125" cy="532799"/>
          </a:xfrm>
        </p:grpSpPr>
        <p:sp>
          <p:nvSpPr>
            <p:cNvPr id="35" name="Oval 34"/>
            <p:cNvSpPr/>
            <p:nvPr/>
          </p:nvSpPr>
          <p:spPr>
            <a:xfrm>
              <a:off x="4975688" y="4080460"/>
              <a:ext cx="538200" cy="53279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52763" y="4142693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  <a:r>
                <a:rPr lang="en-US" sz="1050" dirty="0"/>
                <a:t>2</a:t>
              </a:r>
              <a:r>
                <a:rPr lang="en-US" dirty="0"/>
                <a:t>O</a:t>
              </a:r>
              <a:endParaRPr lang="de-DE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6283" y="3186149"/>
            <a:ext cx="530352" cy="530352"/>
            <a:chOff x="6171559" y="3707294"/>
            <a:chExt cx="914400" cy="914400"/>
          </a:xfrm>
        </p:grpSpPr>
        <p:pic>
          <p:nvPicPr>
            <p:cNvPr id="38" name="Picture 8" descr="Image result for antarctica map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3737" y="3831232"/>
              <a:ext cx="805527" cy="622922"/>
            </a:xfrm>
            <a:prstGeom prst="rect">
              <a:avLst/>
            </a:prstGeom>
            <a:solidFill>
              <a:schemeClr val="tx1"/>
            </a:solidFill>
            <a:extLst/>
          </p:spPr>
        </p:pic>
        <p:sp>
          <p:nvSpPr>
            <p:cNvPr id="39" name="Oval 38"/>
            <p:cNvSpPr/>
            <p:nvPr/>
          </p:nvSpPr>
          <p:spPr>
            <a:xfrm>
              <a:off x="6171559" y="370729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657966" y="3173504"/>
            <a:ext cx="530352" cy="530352"/>
            <a:chOff x="6171559" y="3707294"/>
            <a:chExt cx="914400" cy="914400"/>
          </a:xfrm>
        </p:grpSpPr>
        <p:pic>
          <p:nvPicPr>
            <p:cNvPr id="41" name="Picture 8" descr="Image result for antarctica map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3737" y="3831232"/>
              <a:ext cx="805527" cy="622922"/>
            </a:xfrm>
            <a:prstGeom prst="rect">
              <a:avLst/>
            </a:prstGeom>
            <a:solidFill>
              <a:schemeClr val="tx1"/>
            </a:solidFill>
            <a:extLst/>
          </p:spPr>
        </p:pic>
        <p:sp>
          <p:nvSpPr>
            <p:cNvPr id="42" name="Oval 41"/>
            <p:cNvSpPr/>
            <p:nvPr/>
          </p:nvSpPr>
          <p:spPr>
            <a:xfrm>
              <a:off x="6171559" y="370729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165434" y="2810328"/>
            <a:ext cx="3903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Thermal expansion + mountain glaciers =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ca. 1 m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Vaughan et al., 2013; Mackay et al., 2011; Dutton et al., 2015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  <p:sp>
        <p:nvSpPr>
          <p:cNvPr id="30" name="Rectangle 29"/>
          <p:cNvSpPr/>
          <p:nvPr/>
        </p:nvSpPr>
        <p:spPr>
          <a:xfrm>
            <a:off x="2144684" y="2810328"/>
            <a:ext cx="2211185" cy="3591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481" y="3987491"/>
            <a:ext cx="4460163" cy="239119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698328" y="3695543"/>
            <a:ext cx="538200" cy="532799"/>
            <a:chOff x="4966389" y="3463522"/>
            <a:chExt cx="538200" cy="532799"/>
          </a:xfrm>
        </p:grpSpPr>
        <p:sp>
          <p:nvSpPr>
            <p:cNvPr id="32" name="Oval 31"/>
            <p:cNvSpPr/>
            <p:nvPr/>
          </p:nvSpPr>
          <p:spPr>
            <a:xfrm>
              <a:off x="4966389" y="3463522"/>
              <a:ext cx="538200" cy="53279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00914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3" name="Picture 4" descr="Image result for greenland map"/>
            <p:cNvPicPr>
              <a:picLocks noChangeAspect="1" noChangeArrowheads="1"/>
            </p:cNvPicPr>
            <p:nvPr/>
          </p:nvPicPr>
          <p:blipFill rotWithShape="1"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418"/>
            <a:stretch/>
          </p:blipFill>
          <p:spPr bwMode="auto">
            <a:xfrm>
              <a:off x="5072481" y="3487775"/>
              <a:ext cx="361835" cy="47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>
            <a:off x="7733645" y="3862853"/>
            <a:ext cx="12891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Dutton 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2015. Science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04420" y="4896196"/>
            <a:ext cx="4162965" cy="98090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6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182" y="2795851"/>
            <a:ext cx="9144000" cy="36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371415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Let’s do something bold and assume:</a:t>
            </a:r>
          </a:p>
          <a:p>
            <a:endParaRPr lang="en-US" sz="1100" dirty="0" smtClean="0"/>
          </a:p>
          <a:p>
            <a:pPr marL="342900" indent="-342900">
              <a:buAutoNum type="arabicPeriod"/>
            </a:pPr>
            <a:r>
              <a:rPr lang="en-US" sz="1500" dirty="0" smtClean="0"/>
              <a:t>No change in coastal processes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Existing global SL databases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589" y="2129777"/>
            <a:ext cx="21662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1500" dirty="0" smtClean="0"/>
              <a:t>Only passive margins</a:t>
            </a:r>
          </a:p>
          <a:p>
            <a:pPr marL="342900" indent="-342900">
              <a:buAutoNum type="arabicPeriod" startAt="3"/>
            </a:pPr>
            <a:r>
              <a:rPr lang="en-US" sz="1500" dirty="0" smtClean="0"/>
              <a:t>No further tectonics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48967"/>
          <a:stretch/>
        </p:blipFill>
        <p:spPr>
          <a:xfrm>
            <a:off x="0" y="2810328"/>
            <a:ext cx="4312916" cy="357666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604309" y="2948541"/>
            <a:ext cx="561125" cy="532799"/>
            <a:chOff x="4952763" y="4080460"/>
            <a:chExt cx="561125" cy="532799"/>
          </a:xfrm>
        </p:grpSpPr>
        <p:sp>
          <p:nvSpPr>
            <p:cNvPr id="35" name="Oval 34"/>
            <p:cNvSpPr/>
            <p:nvPr/>
          </p:nvSpPr>
          <p:spPr>
            <a:xfrm>
              <a:off x="4975688" y="4080460"/>
              <a:ext cx="538200" cy="53279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52763" y="4142693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  <a:r>
                <a:rPr lang="en-US" sz="1050" dirty="0"/>
                <a:t>2</a:t>
              </a:r>
              <a:r>
                <a:rPr lang="en-US" dirty="0"/>
                <a:t>O</a:t>
              </a:r>
              <a:endParaRPr lang="de-DE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6283" y="3186149"/>
            <a:ext cx="530352" cy="530352"/>
            <a:chOff x="6171559" y="3707294"/>
            <a:chExt cx="914400" cy="914400"/>
          </a:xfrm>
        </p:grpSpPr>
        <p:pic>
          <p:nvPicPr>
            <p:cNvPr id="38" name="Picture 8" descr="Image result for antarctica map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3737" y="3831232"/>
              <a:ext cx="805527" cy="622922"/>
            </a:xfrm>
            <a:prstGeom prst="rect">
              <a:avLst/>
            </a:prstGeom>
            <a:solidFill>
              <a:schemeClr val="tx1"/>
            </a:solidFill>
            <a:extLst/>
          </p:spPr>
        </p:pic>
        <p:sp>
          <p:nvSpPr>
            <p:cNvPr id="39" name="Oval 38"/>
            <p:cNvSpPr/>
            <p:nvPr/>
          </p:nvSpPr>
          <p:spPr>
            <a:xfrm>
              <a:off x="6171559" y="370729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657966" y="3173504"/>
            <a:ext cx="530352" cy="530352"/>
            <a:chOff x="6171559" y="3707294"/>
            <a:chExt cx="914400" cy="914400"/>
          </a:xfrm>
        </p:grpSpPr>
        <p:pic>
          <p:nvPicPr>
            <p:cNvPr id="41" name="Picture 8" descr="Image result for antarctica map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3737" y="3831232"/>
              <a:ext cx="805527" cy="622922"/>
            </a:xfrm>
            <a:prstGeom prst="rect">
              <a:avLst/>
            </a:prstGeom>
            <a:solidFill>
              <a:schemeClr val="tx1"/>
            </a:solidFill>
            <a:extLst/>
          </p:spPr>
        </p:pic>
        <p:sp>
          <p:nvSpPr>
            <p:cNvPr id="42" name="Oval 41"/>
            <p:cNvSpPr/>
            <p:nvPr/>
          </p:nvSpPr>
          <p:spPr>
            <a:xfrm>
              <a:off x="6171559" y="3707294"/>
              <a:ext cx="914400" cy="914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165434" y="2810328"/>
            <a:ext cx="3903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Thermal expansion + mountain glaciers =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ca. 1 m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Vaughan et al., 2013; Mackay et al., 2011; Dutton et al., 2015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  <p:sp>
        <p:nvSpPr>
          <p:cNvPr id="30" name="Rectangle 29"/>
          <p:cNvSpPr/>
          <p:nvPr/>
        </p:nvSpPr>
        <p:spPr>
          <a:xfrm>
            <a:off x="4276943" y="3481340"/>
            <a:ext cx="78926" cy="2204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481" y="3987491"/>
            <a:ext cx="4460163" cy="23911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733645" y="3862853"/>
            <a:ext cx="12891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Dutton 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2015. Science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04420" y="4088725"/>
            <a:ext cx="4162965" cy="178837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698328" y="3695543"/>
            <a:ext cx="538200" cy="532799"/>
            <a:chOff x="4966389" y="3463522"/>
            <a:chExt cx="538200" cy="532799"/>
          </a:xfrm>
        </p:grpSpPr>
        <p:sp>
          <p:nvSpPr>
            <p:cNvPr id="32" name="Oval 31"/>
            <p:cNvSpPr/>
            <p:nvPr/>
          </p:nvSpPr>
          <p:spPr>
            <a:xfrm>
              <a:off x="4966389" y="3463522"/>
              <a:ext cx="538200" cy="53279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00914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3" name="Picture 4" descr="Image result for greenland map"/>
            <p:cNvPicPr>
              <a:picLocks noChangeAspect="1" noChangeArrowheads="1"/>
            </p:cNvPicPr>
            <p:nvPr/>
          </p:nvPicPr>
          <p:blipFill rotWithShape="1"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418"/>
            <a:stretch/>
          </p:blipFill>
          <p:spPr bwMode="auto">
            <a:xfrm>
              <a:off x="5072481" y="3487775"/>
              <a:ext cx="361835" cy="47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780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9687"/>
            <a:ext cx="9144000" cy="36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371415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Let’s do something bold and assume:</a:t>
            </a:r>
          </a:p>
          <a:p>
            <a:endParaRPr lang="en-US" sz="1100" dirty="0" smtClean="0"/>
          </a:p>
          <a:p>
            <a:pPr marL="342900" indent="-342900">
              <a:buAutoNum type="arabicPeriod"/>
            </a:pPr>
            <a:r>
              <a:rPr lang="en-US" sz="1500" dirty="0" smtClean="0"/>
              <a:t>No change in coastal processes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Existing global SL databases</a:t>
            </a:r>
          </a:p>
        </p:txBody>
      </p:sp>
      <p:pic>
        <p:nvPicPr>
          <p:cNvPr id="20" name="Picture 19" descr="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7589" y="2129777"/>
            <a:ext cx="21662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1500" dirty="0" smtClean="0"/>
              <a:t>Only passive margins</a:t>
            </a:r>
          </a:p>
          <a:p>
            <a:pPr marL="342900" indent="-342900">
              <a:buAutoNum type="arabicPeriod" startAt="3"/>
            </a:pPr>
            <a:r>
              <a:rPr lang="en-US" sz="1500" dirty="0" smtClean="0"/>
              <a:t>No further tectonics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949171"/>
            <a:ext cx="4416425" cy="33123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98634" y="3055547"/>
            <a:ext cx="4506609" cy="3335263"/>
            <a:chOff x="1185977" y="1718584"/>
            <a:chExt cx="8857901" cy="5398071"/>
          </a:xfrm>
        </p:grpSpPr>
        <p:grpSp>
          <p:nvGrpSpPr>
            <p:cNvPr id="13" name="Group 12"/>
            <p:cNvGrpSpPr/>
            <p:nvPr/>
          </p:nvGrpSpPr>
          <p:grpSpPr>
            <a:xfrm>
              <a:off x="1512612" y="1966185"/>
              <a:ext cx="8020950" cy="4437439"/>
              <a:chOff x="921487" y="1587500"/>
              <a:chExt cx="8020950" cy="4437439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1487" y="1587500"/>
                <a:ext cx="4458233" cy="443743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966213" y="2355270"/>
                <a:ext cx="2976224" cy="1419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Including</a:t>
                </a:r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ice</a:t>
                </a:r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dynamics</a:t>
                </a:r>
                <a:endParaRPr lang="de-DE" sz="105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calibrated</a:t>
                </a:r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with</a:t>
                </a:r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Mid-</a:t>
                </a:r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Pliocene</a:t>
                </a:r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and</a:t>
                </a:r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LIG </a:t>
                </a:r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sea</a:t>
                </a:r>
                <a:r>
                  <a:rPr lang="de-DE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05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levels</a:t>
                </a:r>
                <a:endParaRPr lang="de-DE" sz="105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800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Deconto</a:t>
                </a:r>
                <a:r>
                  <a:rPr lang="en-US" sz="8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and Pollard, 2016</a:t>
                </a:r>
                <a:endParaRPr lang="de-DE" sz="105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6143788" y="1950720"/>
                <a:ext cx="0" cy="2438400"/>
              </a:xfrm>
              <a:prstGeom prst="straightConnector1">
                <a:avLst/>
              </a:prstGeom>
              <a:ln w="38100">
                <a:solidFill>
                  <a:srgbClr val="57C1FF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058082" y="1950720"/>
                <a:ext cx="1109695" cy="0"/>
              </a:xfrm>
              <a:prstGeom prst="line">
                <a:avLst/>
              </a:prstGeom>
              <a:ln>
                <a:solidFill>
                  <a:srgbClr val="57C1F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058082" y="4389120"/>
                <a:ext cx="1109695" cy="0"/>
              </a:xfrm>
              <a:prstGeom prst="line">
                <a:avLst/>
              </a:prstGeom>
              <a:ln>
                <a:solidFill>
                  <a:srgbClr val="57C1F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>
              <a:off x="3303757" y="5700114"/>
              <a:ext cx="2100198" cy="423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85977" y="1718584"/>
              <a:ext cx="3597927" cy="323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</a:t>
              </a:r>
              <a:r>
                <a:rPr lang="de-DE" sz="7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7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7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[cm] 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451189" y="3372516"/>
              <a:ext cx="1170283" cy="953329"/>
              <a:chOff x="4860064" y="2993831"/>
              <a:chExt cx="1170283" cy="953329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5234940" y="2993831"/>
                <a:ext cx="0" cy="95332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ash"/>
                <a:headEnd type="arrow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4860064" y="3150814"/>
                <a:ext cx="1170283" cy="69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IPCC AR5</a:t>
                </a:r>
                <a:endParaRPr lang="de-DE" sz="105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741728" y="6817776"/>
              <a:ext cx="6302150" cy="298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from Kopp et al., 2017, Earth’s future </a:t>
              </a:r>
              <a:r>
                <a: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Representative Concentration Pathway 8.5</a:t>
              </a:r>
              <a:endParaRPr lang="de-DE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186615" y="3154119"/>
            <a:ext cx="1053923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AIS model results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3196707" y="3093011"/>
            <a:ext cx="1252733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Estimated here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0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 flipV="1">
            <a:off x="0" y="6410585"/>
            <a:ext cx="9144000" cy="44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718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854" y="2171611"/>
            <a:ext cx="7160703" cy="363047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 rot="16200000">
            <a:off x="356174" y="2491833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403179" y="5080465"/>
            <a:ext cx="3029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Interglacial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Eustatic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[m]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790154" y="4269818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chemeClr val="accent5"/>
                </a:solidFill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solidFill>
                  <a:schemeClr val="accent5"/>
                </a:solidFill>
                <a:latin typeface="Arial Narrow" panose="020B0606020202030204" pitchFamily="34" charset="0"/>
              </a:rPr>
              <a:t>Very</a:t>
            </a:r>
            <a:r>
              <a:rPr lang="de-DE" b="1" dirty="0">
                <a:solidFill>
                  <a:schemeClr val="accent5"/>
                </a:solidFill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solidFill>
                  <a:schemeClr val="accent5"/>
                </a:solidFill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solidFill>
                  <a:schemeClr val="accent5"/>
                </a:solidFill>
                <a:latin typeface="Arial Narrow" panose="020B0606020202030204" pitchFamily="34" charset="0"/>
              </a:rPr>
              <a:t>confidence</a:t>
            </a:r>
            <a:endParaRPr lang="de-DE" b="1" dirty="0">
              <a:solidFill>
                <a:schemeClr val="accent5"/>
              </a:solidFill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solidFill>
                  <a:schemeClr val="accent5"/>
                </a:solidFill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solidFill>
                <a:schemeClr val="accent5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3572" y="148284"/>
            <a:ext cx="5031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Are we victims of the “Appeal to tradition” fallacy?</a:t>
            </a:r>
          </a:p>
          <a:p>
            <a:r>
              <a:rPr lang="en-US" sz="1100" i="1" dirty="0">
                <a:latin typeface="Arial" panose="020B0604020202020204" pitchFamily="34" charset="0"/>
              </a:rPr>
              <a:t>"this is right because we've always done it this way."</a:t>
            </a:r>
            <a:endParaRPr lang="en-US" sz="1100" b="1" i="1" dirty="0"/>
          </a:p>
        </p:txBody>
      </p:sp>
      <p:pic>
        <p:nvPicPr>
          <p:cNvPr id="30" name="Picture 29" descr="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46853" y="2170066"/>
            <a:ext cx="7812522" cy="3630477"/>
            <a:chOff x="846853" y="2170066"/>
            <a:chExt cx="7812522" cy="363047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6853" y="2170066"/>
              <a:ext cx="7203496" cy="363047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195527" y="3853543"/>
              <a:ext cx="1081936" cy="5598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21657" y="2625236"/>
              <a:ext cx="373771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b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Very</a:t>
              </a:r>
              <a:r>
                <a:rPr lang="de-DE" b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 large </a:t>
              </a:r>
              <a:r>
                <a:rPr lang="de-DE" b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uncertainties</a:t>
              </a:r>
              <a:r>
                <a:rPr lang="de-DE" b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 due </a:t>
              </a:r>
              <a:r>
                <a:rPr lang="de-DE" b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to</a:t>
              </a:r>
              <a:r>
                <a:rPr lang="de-DE" b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:</a:t>
              </a:r>
            </a:p>
            <a:p>
              <a:pPr algn="r"/>
              <a:r>
                <a:rPr lang="de-DE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Field </a:t>
              </a:r>
              <a:r>
                <a:rPr lang="de-DE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data</a:t>
              </a:r>
              <a:endParaRPr lang="de-DE" dirty="0">
                <a:solidFill>
                  <a:schemeClr val="bg2"/>
                </a:solidFill>
                <a:latin typeface="Arial Narrow" panose="020B0606020202030204" pitchFamily="34" charset="0"/>
              </a:endParaRPr>
            </a:p>
            <a:p>
              <a:pPr algn="r"/>
              <a:r>
                <a:rPr lang="de-DE" sz="1200" i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Rovere et al., 2016, Earth </a:t>
              </a:r>
              <a:r>
                <a:rPr lang="de-DE" sz="1200" i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Sci</a:t>
              </a:r>
              <a:r>
                <a:rPr lang="de-DE" sz="1200" i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. </a:t>
              </a:r>
              <a:r>
                <a:rPr lang="de-DE" sz="1200" i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Rev</a:t>
              </a:r>
              <a:r>
                <a:rPr lang="de-DE" sz="1200" i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.</a:t>
              </a:r>
            </a:p>
            <a:p>
              <a:pPr algn="r"/>
              <a:r>
                <a:rPr lang="de-DE" sz="1200" i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Lorscheid</a:t>
              </a:r>
              <a:r>
                <a:rPr lang="de-DE" sz="1200" i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 et al., 2017 </a:t>
              </a:r>
              <a:r>
                <a:rPr lang="de-DE" sz="1200" i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Sci</a:t>
              </a:r>
              <a:r>
                <a:rPr lang="de-DE" sz="1200" i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. Reports</a:t>
              </a:r>
            </a:p>
            <a:p>
              <a:pPr algn="r"/>
              <a:endParaRPr lang="de-DE" b="1" dirty="0">
                <a:solidFill>
                  <a:schemeClr val="bg2"/>
                </a:solidFill>
                <a:latin typeface="Arial Narrow" panose="020B0606020202030204" pitchFamily="34" charset="0"/>
              </a:endParaRPr>
            </a:p>
            <a:p>
              <a:pPr algn="r"/>
              <a:r>
                <a:rPr lang="de-DE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 Dynamic </a:t>
              </a:r>
              <a:r>
                <a:rPr lang="de-DE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Topograpy</a:t>
              </a:r>
              <a:r>
                <a:rPr lang="de-DE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and</a:t>
              </a:r>
              <a:r>
                <a:rPr lang="de-DE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 GIA</a:t>
              </a:r>
            </a:p>
            <a:p>
              <a:pPr algn="r"/>
              <a:r>
                <a:rPr lang="de-DE" sz="1200" i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Austermann</a:t>
              </a:r>
              <a:r>
                <a:rPr lang="de-DE" sz="1200" i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 et al., 2017, Science </a:t>
              </a:r>
              <a:r>
                <a:rPr lang="de-DE" sz="1200" i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Advances</a:t>
              </a:r>
              <a:endParaRPr lang="de-DE" sz="1200" i="1" dirty="0">
                <a:solidFill>
                  <a:schemeClr val="bg2"/>
                </a:solidFill>
                <a:latin typeface="Arial Narrow" panose="020B0606020202030204" pitchFamily="34" charset="0"/>
              </a:endParaRPr>
            </a:p>
            <a:p>
              <a:pPr algn="r"/>
              <a:r>
                <a:rPr lang="de-DE" sz="1200" i="1" dirty="0" err="1">
                  <a:solidFill>
                    <a:schemeClr val="bg2"/>
                  </a:solidFill>
                  <a:latin typeface="Arial Narrow" panose="020B0606020202030204" pitchFamily="34" charset="0"/>
                </a:rPr>
                <a:t>Stocchi</a:t>
              </a:r>
              <a:r>
                <a:rPr lang="de-DE" sz="1200" i="1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 et al., 2018, QSR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2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 flipV="1">
            <a:off x="0" y="6410585"/>
            <a:ext cx="9144000" cy="44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06" y="-27930"/>
            <a:ext cx="9144000" cy="174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854" y="2171611"/>
            <a:ext cx="7160703" cy="363047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 rot="16200000">
            <a:off x="356174" y="2491833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403179" y="5080465"/>
            <a:ext cx="3029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Interglacial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Eustatic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[m]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853" y="2170066"/>
            <a:ext cx="7203496" cy="36304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1710265"/>
            <a:ext cx="9144000" cy="4696540"/>
            <a:chOff x="0" y="1718732"/>
            <a:chExt cx="9144000" cy="4696540"/>
          </a:xfrm>
        </p:grpSpPr>
        <p:sp>
          <p:nvSpPr>
            <p:cNvPr id="2" name="Rectangle 1"/>
            <p:cNvSpPr/>
            <p:nvPr/>
          </p:nvSpPr>
          <p:spPr>
            <a:xfrm>
              <a:off x="0" y="1718733"/>
              <a:ext cx="3760237" cy="4694881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</a:t>
              </a:r>
              <a:r>
                <a:rPr lang="en-US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Unlikely 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below </a:t>
              </a:r>
            </a:p>
            <a:p>
              <a:r>
                <a:rPr lang="en-US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modern 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 level</a:t>
              </a:r>
              <a:endPara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94106" y="1718732"/>
              <a:ext cx="2649894" cy="4696540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Unlikely 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into Mid-Pliocene sea </a:t>
              </a:r>
              <a:r>
                <a:rPr lang="en-US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 estimates</a:t>
              </a:r>
              <a:endPara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6" name="Rectangle 45"/>
          <p:cNvSpPr/>
          <p:nvPr/>
        </p:nvSpPr>
        <p:spPr>
          <a:xfrm>
            <a:off x="5195250" y="1718731"/>
            <a:ext cx="1298856" cy="469185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3572" y="148284"/>
            <a:ext cx="5031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Are we victims of the “Appeal to tradition” fallacy?</a:t>
            </a:r>
          </a:p>
          <a:p>
            <a:r>
              <a:rPr lang="en-US" sz="1100" i="1" dirty="0">
                <a:latin typeface="Arial" panose="020B0604020202020204" pitchFamily="34" charset="0"/>
              </a:rPr>
              <a:t>"this is right because we've always done it this way."</a:t>
            </a:r>
            <a:endParaRPr lang="en-US" sz="1100" b="1" i="1" dirty="0"/>
          </a:p>
        </p:txBody>
      </p:sp>
      <p:pic>
        <p:nvPicPr>
          <p:cNvPr id="30" name="Picture 29" descr="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27204" y="1514802"/>
            <a:ext cx="1247929" cy="4906033"/>
            <a:chOff x="4427204" y="1514802"/>
            <a:chExt cx="1247929" cy="4906033"/>
          </a:xfrm>
        </p:grpSpPr>
        <p:sp>
          <p:nvSpPr>
            <p:cNvPr id="27" name="Rectangle 26"/>
            <p:cNvSpPr/>
            <p:nvPr/>
          </p:nvSpPr>
          <p:spPr>
            <a:xfrm>
              <a:off x="4427204" y="1718732"/>
              <a:ext cx="769581" cy="4702103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144781" y="1514802"/>
              <a:ext cx="530352" cy="530352"/>
              <a:chOff x="5513287" y="1708482"/>
              <a:chExt cx="530352" cy="530352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513287" y="1708482"/>
                <a:ext cx="530352" cy="530352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3" name="Picture 8" descr="Image result for antarctica map"/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91356" y="1825580"/>
                <a:ext cx="391230" cy="302542"/>
              </a:xfrm>
              <a:prstGeom prst="rect">
                <a:avLst/>
              </a:prstGeom>
              <a:solidFill>
                <a:schemeClr val="tx1"/>
              </a:solidFill>
              <a:extLst/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3471508" y="1555337"/>
            <a:ext cx="1030416" cy="4859935"/>
            <a:chOff x="3471508" y="1555337"/>
            <a:chExt cx="1030416" cy="4859935"/>
          </a:xfrm>
        </p:grpSpPr>
        <p:sp>
          <p:nvSpPr>
            <p:cNvPr id="23" name="Rectangle 22"/>
            <p:cNvSpPr/>
            <p:nvPr/>
          </p:nvSpPr>
          <p:spPr>
            <a:xfrm>
              <a:off x="3760237" y="1718731"/>
              <a:ext cx="666967" cy="4696541"/>
            </a:xfrm>
            <a:prstGeom prst="rect">
              <a:avLst/>
            </a:prstGeom>
            <a:solidFill>
              <a:srgbClr val="009142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471508" y="1555338"/>
              <a:ext cx="561125" cy="532799"/>
              <a:chOff x="4952763" y="4080460"/>
              <a:chExt cx="561125" cy="532799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975688" y="4080460"/>
                <a:ext cx="538200" cy="532799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952763" y="4142693"/>
                <a:ext cx="5501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sz="1050" dirty="0"/>
                  <a:t>2</a:t>
                </a:r>
                <a:r>
                  <a:rPr lang="en-US" dirty="0"/>
                  <a:t>O</a:t>
                </a:r>
                <a:endParaRPr lang="de-DE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63724" y="1555337"/>
              <a:ext cx="538200" cy="532799"/>
              <a:chOff x="4966389" y="3463522"/>
              <a:chExt cx="538200" cy="532799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966389" y="3463522"/>
                <a:ext cx="538200" cy="532799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00914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Picture 4" descr="Image result for greenland map"/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418"/>
              <a:stretch/>
            </p:blipFill>
            <p:spPr bwMode="auto">
              <a:xfrm>
                <a:off x="5072481" y="3487775"/>
                <a:ext cx="361835" cy="474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724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interglacials?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8" name="Picture 27" descr="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23210" r="9476" b="23706"/>
          <a:stretch/>
        </p:blipFill>
        <p:spPr>
          <a:xfrm>
            <a:off x="349538" y="2548818"/>
            <a:ext cx="4330931" cy="2186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05" y="1925002"/>
            <a:ext cx="4093413" cy="40934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695" y="2244436"/>
            <a:ext cx="331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Hibbert</a:t>
            </a:r>
            <a:r>
              <a:rPr lang="en-US" b="1" dirty="0" smtClean="0"/>
              <a:t> et al., 2016 – dated reefs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43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097341"/>
            <a:ext cx="9144000" cy="42979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2264" y="6134889"/>
            <a:ext cx="167225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Kopp et al, (2017) PAGES magazine 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04" y="2262938"/>
            <a:ext cx="7475392" cy="38719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471" y="0"/>
            <a:ext cx="10372209" cy="69161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661212"/>
            <a:ext cx="9144000" cy="2196788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22466" y="1265621"/>
            <a:ext cx="7232073" cy="288658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1032"/>
            <a:ext cx="7772400" cy="123139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Sea level in the last </a:t>
            </a:r>
            <a:r>
              <a:rPr lang="en-US" sz="4000" b="1" dirty="0" smtClean="0">
                <a:solidFill>
                  <a:schemeClr val="bg1"/>
                </a:solidFill>
              </a:rPr>
              <a:t>interglacial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96440"/>
            <a:ext cx="6858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prospects for MIS 11 and other </a:t>
            </a:r>
            <a:r>
              <a:rPr lang="en-US" dirty="0" smtClean="0">
                <a:solidFill>
                  <a:schemeClr val="bg1"/>
                </a:solidFill>
              </a:rPr>
              <a:t>interglacials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Alessio Rovere      &amp;      Natasha Barlow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8" y="5594316"/>
            <a:ext cx="3736157" cy="1174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68" y="3277306"/>
            <a:ext cx="703197" cy="22590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735783" y="6300984"/>
            <a:ext cx="3647279" cy="522523"/>
            <a:chOff x="6267796" y="4661212"/>
            <a:chExt cx="2876203" cy="522523"/>
          </a:xfrm>
        </p:grpSpPr>
        <p:sp>
          <p:nvSpPr>
            <p:cNvPr id="9" name="TextBox 8"/>
            <p:cNvSpPr txBox="1"/>
            <p:nvPr/>
          </p:nvSpPr>
          <p:spPr>
            <a:xfrm>
              <a:off x="6267796" y="4661212"/>
              <a:ext cx="28762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Photo by </a:t>
              </a:r>
              <a:r>
                <a:rPr lang="en-US" sz="900" b="1" dirty="0">
                  <a:solidFill>
                    <a:schemeClr val="bg1"/>
                  </a:solidFill>
                  <a:hlinkClick r:id="rId5"/>
                </a:rPr>
                <a:t>Jason </a:t>
              </a:r>
              <a:r>
                <a:rPr lang="en-US" sz="900" b="1" dirty="0" err="1">
                  <a:solidFill>
                    <a:schemeClr val="bg1"/>
                  </a:solidFill>
                  <a:hlinkClick r:id="rId5"/>
                </a:rPr>
                <a:t>Steffan</a:t>
              </a:r>
              <a:r>
                <a:rPr lang="en-US" sz="900" b="1" dirty="0">
                  <a:solidFill>
                    <a:schemeClr val="bg1"/>
                  </a:solidFill>
                  <a:hlinkClick r:id="rId5"/>
                </a:rPr>
                <a:t> </a:t>
              </a:r>
              <a:r>
                <a:rPr lang="en-US" sz="900" dirty="0">
                  <a:solidFill>
                    <a:schemeClr val="bg1"/>
                  </a:solidFill>
                </a:rPr>
                <a:t>from </a:t>
              </a:r>
              <a:r>
                <a:rPr lang="en-US" sz="900" b="1" dirty="0" err="1">
                  <a:solidFill>
                    <a:schemeClr val="bg1"/>
                  </a:solidFill>
                  <a:hlinkClick r:id="rId6"/>
                </a:rPr>
                <a:t>Pexels</a:t>
              </a:r>
              <a:endParaRPr lang="en-US" sz="900" dirty="0" smtClean="0">
                <a:solidFill>
                  <a:schemeClr val="bg1"/>
                </a:solidFill>
              </a:endParaRPr>
            </a:p>
            <a:p>
              <a:r>
                <a:rPr lang="en-US" sz="900" dirty="0" smtClean="0">
                  <a:solidFill>
                    <a:schemeClr val="bg1"/>
                  </a:solidFill>
                </a:rPr>
                <a:t/>
              </a:r>
              <a:br>
                <a:rPr lang="en-US" sz="900" dirty="0" smtClean="0">
                  <a:solidFill>
                    <a:schemeClr val="bg1"/>
                  </a:solidFill>
                </a:rPr>
              </a:br>
              <a:endParaRPr lang="en-US" sz="3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7796" y="4845181"/>
              <a:ext cx="2641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The background photo is not licensed under the CC-BY license, please obtain a copy from the links above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PAGES - Past Global Chan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896" y="5857330"/>
            <a:ext cx="1963882" cy="3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eeds university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87" y="3234796"/>
            <a:ext cx="1163950" cy="33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riser.leeds.ac.uk/wp-content/uploads/sites/72/2019/04/RISeR-logo-with-title-1-250x7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32" y="5064281"/>
            <a:ext cx="1438101" cy="4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5460" y="5064281"/>
            <a:ext cx="1885453" cy="544925"/>
            <a:chOff x="125460" y="5064281"/>
            <a:chExt cx="1885453" cy="5449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259" y="5064281"/>
              <a:ext cx="1666414" cy="20348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5460" y="5209096"/>
              <a:ext cx="1885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 level and extreme waves 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the Last Interglacial</a:t>
              </a:r>
              <a:endPara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392614" y="9266365"/>
            <a:ext cx="82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INQUA</a:t>
            </a:r>
            <a:endParaRPr lang="en-US" dirty="0"/>
          </a:p>
        </p:txBody>
      </p:sp>
      <p:pic>
        <p:nvPicPr>
          <p:cNvPr id="1036" name="Picture 12" descr="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575" y="5791974"/>
            <a:ext cx="1226408" cy="37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68" y="5017991"/>
            <a:ext cx="3171609" cy="9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240" y="0"/>
            <a:ext cx="493776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06240" y="7987"/>
            <a:ext cx="4937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Bonaire, Netherland Antilles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Interglacial reef terrace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E8EBFD4-F896-034F-A924-2F76181A8334}"/>
                  </a:ext>
                </a:extLst>
              </p14:cNvPr>
              <p14:cNvContentPartPr/>
              <p14:nvPr/>
            </p14:nvContentPartPr>
            <p14:xfrm>
              <a:off x="8798585" y="2892783"/>
              <a:ext cx="2124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1E8EBFD4-F896-034F-A924-2F76181A8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82745" y="2873343"/>
                <a:ext cx="56520" cy="3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/>
          <p:cNvGrpSpPr/>
          <p:nvPr/>
        </p:nvGrpSpPr>
        <p:grpSpPr>
          <a:xfrm>
            <a:off x="6469508" y="4118298"/>
            <a:ext cx="2412360" cy="2655525"/>
            <a:chOff x="2457450" y="4048125"/>
            <a:chExt cx="2412360" cy="2655525"/>
          </a:xfrm>
        </p:grpSpPr>
        <p:sp>
          <p:nvSpPr>
            <p:cNvPr id="15" name="Freeform 14"/>
            <p:cNvSpPr/>
            <p:nvPr/>
          </p:nvSpPr>
          <p:spPr>
            <a:xfrm>
              <a:off x="2457450" y="4048125"/>
              <a:ext cx="1866900" cy="2114550"/>
            </a:xfrm>
            <a:custGeom>
              <a:avLst/>
              <a:gdLst>
                <a:gd name="connsiteX0" fmla="*/ 295275 w 1866900"/>
                <a:gd name="connsiteY0" fmla="*/ 1695450 h 2114550"/>
                <a:gd name="connsiteX1" fmla="*/ 0 w 1866900"/>
                <a:gd name="connsiteY1" fmla="*/ 0 h 2114550"/>
                <a:gd name="connsiteX2" fmla="*/ 1866900 w 1866900"/>
                <a:gd name="connsiteY2" fmla="*/ 838200 h 2114550"/>
                <a:gd name="connsiteX3" fmla="*/ 419100 w 1866900"/>
                <a:gd name="connsiteY3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900" h="2114550">
                  <a:moveTo>
                    <a:pt x="295275" y="1695450"/>
                  </a:moveTo>
                  <a:lnTo>
                    <a:pt x="0" y="0"/>
                  </a:lnTo>
                  <a:lnTo>
                    <a:pt x="1866900" y="838200"/>
                  </a:lnTo>
                  <a:lnTo>
                    <a:pt x="419100" y="2114550"/>
                  </a:lnTo>
                </a:path>
              </a:pathLst>
            </a:custGeom>
            <a:solidFill>
              <a:schemeClr val="bg1">
                <a:alpha val="60000"/>
              </a:schemeClr>
            </a:solidFill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03879" y="4801383"/>
              <a:ext cx="2065931" cy="1902267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17" name="Rectangle 16"/>
          <p:cNvSpPr/>
          <p:nvPr/>
        </p:nvSpPr>
        <p:spPr>
          <a:xfrm>
            <a:off x="6203190" y="3433098"/>
            <a:ext cx="1483098" cy="707886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0"/>
                <a:effectLst>
                  <a:glow rad="139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Fossil coral</a:t>
            </a:r>
          </a:p>
          <a:p>
            <a:pPr algn="ctr"/>
            <a:r>
              <a:rPr lang="en-US" sz="2000" dirty="0">
                <a:ln w="0"/>
                <a:effectLst>
                  <a:glow rad="139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reef</a:t>
            </a:r>
          </a:p>
        </p:txBody>
      </p:sp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" y="1666875"/>
            <a:ext cx="3086422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challenges</a:t>
            </a:r>
            <a:endParaRPr lang="en-US" sz="1100" dirty="0" smtClean="0"/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Chronological uncertainties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Interpretation of the stratigraphy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7" y="4428686"/>
            <a:ext cx="5347138" cy="180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59298" y="6228503"/>
            <a:ext cx="19672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Rovere et al., 2016. Earth Science </a:t>
            </a:r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856996" y="664116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0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2789687"/>
            <a:ext cx="9144000" cy="36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958336"/>
            <a:ext cx="3342344" cy="32683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5575" y="6149140"/>
            <a:ext cx="21836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Hibbert et 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al., 2016. </a:t>
            </a:r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Quaternary 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Reviews. 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983276" y="2958336"/>
            <a:ext cx="4908595" cy="3390859"/>
            <a:chOff x="3983276" y="2958336"/>
            <a:chExt cx="4908595" cy="3390859"/>
          </a:xfrm>
        </p:grpSpPr>
        <p:grpSp>
          <p:nvGrpSpPr>
            <p:cNvPr id="6" name="Group 5"/>
            <p:cNvGrpSpPr/>
            <p:nvPr/>
          </p:nvGrpSpPr>
          <p:grpSpPr>
            <a:xfrm>
              <a:off x="3983276" y="2958336"/>
              <a:ext cx="4908595" cy="3390859"/>
              <a:chOff x="3983276" y="2958336"/>
              <a:chExt cx="4908595" cy="339085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3276" y="2958336"/>
                <a:ext cx="4908595" cy="324899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068368" y="6149140"/>
                <a:ext cx="242726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Dusterhus</a:t>
                </a:r>
                <a:r>
                  <a:rPr lang="en-US" sz="7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et </a:t>
                </a:r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al., 2016. </a:t>
                </a:r>
                <a:r>
                  <a:rPr lang="en-US" sz="7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Geophysical Journal International</a:t>
                </a:r>
                <a:endParaRPr lang="en-US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893494" y="5322750"/>
              <a:ext cx="1316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1-sigma</a:t>
              </a:r>
              <a:endParaRPr lang="en-GB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98450" y="1666875"/>
            <a:ext cx="884555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challenges</a:t>
            </a:r>
            <a:endParaRPr lang="en-US" sz="1100" dirty="0" smtClean="0"/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Chronological uncertainties				3. Producing estimates of global mean sea level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Interpretation of the stratigraphy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13006" y="3825921"/>
            <a:ext cx="3755923" cy="1814889"/>
            <a:chOff x="4513006" y="3825921"/>
            <a:chExt cx="3755923" cy="18148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006" y="3825921"/>
              <a:ext cx="3755923" cy="181488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4188901">
              <a:off x="6892823" y="4797268"/>
              <a:ext cx="115929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Kopp et al., 2009 Nature</a:t>
              </a:r>
              <a:endParaRPr lang="en-US" sz="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65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pic>
        <p:nvPicPr>
          <p:cNvPr id="1026" name="Picture 2" descr="https://upload.wikimedia.org/wikipedia/commons/thumb/4/4a/Early_Melt_on_the_Greenland_Ice_Sheet_%2833354485670%29.jpg/1280px-Early_Melt_on_the_Greenland_Ice_Sheet_%2833354485670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494" y="1738079"/>
            <a:ext cx="9148494" cy="51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375" y="2283709"/>
            <a:ext cx="5904983" cy="198515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Evidence for a large intra-interglacial sea level oscillation?</a:t>
            </a:r>
          </a:p>
          <a:p>
            <a:endParaRPr lang="en-US" sz="15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chemeClr val="bg1"/>
                </a:solidFill>
              </a:rPr>
              <a:t>2.8 – 8.4 m/</a:t>
            </a:r>
            <a:r>
              <a:rPr lang="en-US" sz="1500" dirty="0" err="1" smtClean="0">
                <a:solidFill>
                  <a:schemeClr val="bg1"/>
                </a:solidFill>
              </a:rPr>
              <a:t>kyr</a:t>
            </a:r>
            <a:r>
              <a:rPr lang="en-US" sz="1500" dirty="0" smtClean="0">
                <a:solidFill>
                  <a:schemeClr val="bg1"/>
                </a:solidFill>
              </a:rPr>
              <a:t> GMSL sea level fall during LIG (Kopp </a:t>
            </a:r>
            <a:r>
              <a:rPr lang="en-US" sz="1500" dirty="0" err="1" smtClean="0">
                <a:solidFill>
                  <a:schemeClr val="bg1"/>
                </a:solidFill>
              </a:rPr>
              <a:t>pers</a:t>
            </a:r>
            <a:r>
              <a:rPr lang="en-US" sz="1500" dirty="0" smtClean="0">
                <a:solidFill>
                  <a:schemeClr val="bg1"/>
                </a:solidFill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</a:rPr>
              <a:t>comm</a:t>
            </a:r>
            <a:r>
              <a:rPr lang="en-US" sz="1500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chemeClr val="bg1"/>
                </a:solidFill>
              </a:rPr>
              <a:t>Requires 1.15 – 3.45 million km</a:t>
            </a:r>
            <a:r>
              <a:rPr lang="en-US" sz="1500" baseline="30000" dirty="0" smtClean="0">
                <a:solidFill>
                  <a:schemeClr val="bg1"/>
                </a:solidFill>
              </a:rPr>
              <a:t>3 </a:t>
            </a:r>
            <a:r>
              <a:rPr lang="en-US" sz="1500" dirty="0" smtClean="0">
                <a:solidFill>
                  <a:schemeClr val="bg1"/>
                </a:solidFill>
              </a:rPr>
              <a:t>of net ice volume gain in 1000 years</a:t>
            </a:r>
            <a:br>
              <a:rPr lang="en-US" sz="1500" dirty="0" smtClean="0">
                <a:solidFill>
                  <a:schemeClr val="bg1"/>
                </a:solidFill>
              </a:rPr>
            </a:br>
            <a:r>
              <a:rPr lang="en-US" sz="1500" dirty="0" smtClean="0">
                <a:solidFill>
                  <a:schemeClr val="bg1"/>
                </a:solidFill>
              </a:rPr>
              <a:t>(73-220 mm/</a:t>
            </a:r>
            <a:r>
              <a:rPr lang="en-US" sz="1500" dirty="0" err="1" smtClean="0">
                <a:solidFill>
                  <a:schemeClr val="bg1"/>
                </a:solidFill>
              </a:rPr>
              <a:t>yr</a:t>
            </a:r>
            <a:r>
              <a:rPr lang="en-US" sz="1500" dirty="0" smtClean="0">
                <a:solidFill>
                  <a:schemeClr val="bg1"/>
                </a:solidFill>
              </a:rPr>
              <a:t> thickening rate)</a:t>
            </a: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chemeClr val="bg1"/>
                </a:solidFill>
              </a:rPr>
              <a:t>Modern Greenland ice sheet ~2.9 million km</a:t>
            </a:r>
            <a:r>
              <a:rPr lang="en-US" sz="1500" baseline="30000" dirty="0" smtClean="0">
                <a:solidFill>
                  <a:schemeClr val="bg1"/>
                </a:solidFill>
              </a:rPr>
              <a:t>3</a:t>
            </a: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chemeClr val="bg1"/>
                </a:solidFill>
              </a:rPr>
              <a:t>Out of phase Greenland/Antarctic melt can not explain fall, as must be period of next ice increase (as curve is GIA ‘corrected’)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94" y="6428558"/>
            <a:ext cx="4990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GB" sz="800" dirty="0">
                <a:solidFill>
                  <a:schemeClr val="bg1"/>
                </a:solidFill>
              </a:rPr>
              <a:t>NASA Earth Observatory image by Jesse Allen, using EO-1 ALI data provided courtesy of the NASA EO-1 team</a:t>
            </a:r>
            <a:endParaRPr lang="en-US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from Barlow et 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al., </a:t>
            </a:r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 Nature Geoscience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This slide is not released under the creative commons license.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0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" y="1666875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Evidence for a large intra-interglacial</a:t>
            </a:r>
            <a:br>
              <a:rPr lang="en-US" dirty="0" smtClean="0"/>
            </a:br>
            <a:r>
              <a:rPr lang="en-US" dirty="0" smtClean="0"/>
              <a:t>sea level oscillation?</a:t>
            </a:r>
          </a:p>
          <a:p>
            <a:endParaRPr lang="en-US" sz="1500" dirty="0" smtClean="0"/>
          </a:p>
          <a:p>
            <a:pPr marL="285750" indent="-285750">
              <a:buFontTx/>
              <a:buChar char="-"/>
            </a:pPr>
            <a:r>
              <a:rPr lang="en-US" sz="1500" dirty="0" smtClean="0"/>
              <a:t>No obvious driver from climate, ice sheet</a:t>
            </a:r>
            <a:br>
              <a:rPr lang="en-US" sz="1500" dirty="0" smtClean="0"/>
            </a:br>
            <a:r>
              <a:rPr lang="en-US" sz="1500" dirty="0" smtClean="0"/>
              <a:t>or offshore records for &gt;4 m GMSL oscillation</a:t>
            </a:r>
          </a:p>
          <a:p>
            <a:pPr marL="285750" indent="-285750">
              <a:buFontTx/>
              <a:buChar char="-"/>
            </a:pPr>
            <a:r>
              <a:rPr lang="en-US" sz="1500" dirty="0" smtClean="0"/>
              <a:t>But can’t reject idea of smaller (1-2 m?) fluctuations (certainly regionally)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93" y="486316"/>
            <a:ext cx="4694107" cy="58509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169298" y="6337299"/>
            <a:ext cx="17475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Barlow et 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al., </a:t>
            </a:r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2018. Nature Geoscience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3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789687"/>
            <a:ext cx="9144000" cy="36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" y="1666875"/>
            <a:ext cx="3837141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 of the science</a:t>
            </a:r>
            <a:endParaRPr lang="en-US" sz="1100" dirty="0" smtClean="0"/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More attention on the stratigraphic record</a:t>
            </a:r>
            <a:br>
              <a:rPr lang="en-US" sz="1500" dirty="0" smtClean="0"/>
            </a:br>
            <a:r>
              <a:rPr lang="en-US" sz="1500" dirty="0" smtClean="0"/>
              <a:t>(see Caroline </a:t>
            </a:r>
            <a:r>
              <a:rPr lang="en-US" sz="1500" dirty="0" err="1" smtClean="0"/>
              <a:t>Quanbeck’s</a:t>
            </a:r>
            <a:r>
              <a:rPr lang="en-US" sz="1500" dirty="0" smtClean="0"/>
              <a:t> talk)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6"/>
          <a:stretch/>
        </p:blipFill>
        <p:spPr>
          <a:xfrm>
            <a:off x="848121" y="2981664"/>
            <a:ext cx="7447758" cy="3108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33" y="651640"/>
            <a:ext cx="2692102" cy="1707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750999" y="6089915"/>
            <a:ext cx="5476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Dutton and Barlow (2019) PAGES magazine – from </a:t>
            </a:r>
            <a:r>
              <a:rPr lang="en-GB" sz="800" dirty="0" err="1">
                <a:solidFill>
                  <a:schemeClr val="bg1"/>
                </a:solidFill>
              </a:rPr>
              <a:t>Skrivanek</a:t>
            </a:r>
            <a:r>
              <a:rPr lang="en-GB" sz="800" dirty="0">
                <a:solidFill>
                  <a:schemeClr val="bg1"/>
                </a:solidFill>
              </a:rPr>
              <a:t> et al. </a:t>
            </a:r>
            <a:r>
              <a:rPr lang="en-GB" sz="800" dirty="0" smtClean="0">
                <a:solidFill>
                  <a:schemeClr val="bg1"/>
                </a:solidFill>
              </a:rPr>
              <a:t>2018 (</a:t>
            </a:r>
            <a:r>
              <a:rPr lang="en-GB" sz="800" b="1" dirty="0" smtClean="0">
                <a:solidFill>
                  <a:schemeClr val="bg1"/>
                </a:solidFill>
              </a:rPr>
              <a:t>A – Bahamas</a:t>
            </a:r>
            <a:r>
              <a:rPr lang="en-GB" sz="800" dirty="0" smtClean="0">
                <a:solidFill>
                  <a:schemeClr val="bg1"/>
                </a:solidFill>
              </a:rPr>
              <a:t>) and </a:t>
            </a:r>
            <a:r>
              <a:rPr lang="en-GB" sz="800" dirty="0" err="1">
                <a:solidFill>
                  <a:schemeClr val="bg1"/>
                </a:solidFill>
              </a:rPr>
              <a:t>Vyverberg</a:t>
            </a:r>
            <a:r>
              <a:rPr lang="en-GB" sz="800" dirty="0">
                <a:solidFill>
                  <a:schemeClr val="bg1"/>
                </a:solidFill>
              </a:rPr>
              <a:t> et al. </a:t>
            </a:r>
            <a:r>
              <a:rPr lang="en-GB" sz="800" dirty="0" smtClean="0">
                <a:solidFill>
                  <a:schemeClr val="bg1"/>
                </a:solidFill>
              </a:rPr>
              <a:t>2018 (</a:t>
            </a:r>
            <a:r>
              <a:rPr lang="en-GB" sz="800" b="1" dirty="0" smtClean="0">
                <a:solidFill>
                  <a:schemeClr val="bg1"/>
                </a:solidFill>
              </a:rPr>
              <a:t>B – Seychelles</a:t>
            </a:r>
            <a:r>
              <a:rPr lang="en-GB" sz="800" dirty="0" smtClean="0">
                <a:solidFill>
                  <a:schemeClr val="bg1"/>
                </a:solidFill>
              </a:rPr>
              <a:t>)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pages.unibe.ch/images/sobipro/entries/12800/img_PAGESmagazine_2019(1)_Cov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96" y="326832"/>
            <a:ext cx="1425132" cy="20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391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" y="1666875"/>
            <a:ext cx="3837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 of the science</a:t>
            </a:r>
            <a:endParaRPr lang="en-US" sz="1100" dirty="0" smtClean="0"/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More attention on the stratigraphic record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79" y="2436316"/>
            <a:ext cx="9144000" cy="388911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Picture 2" descr="http://www.pages-igbp.org/download/docs/magazine/2017-3/hires-images/fig1-LIG_cartoon_LvG.jpg"/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5954" y="3231044"/>
            <a:ext cx="1736647" cy="13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926249" y="3191850"/>
            <a:ext cx="1963504" cy="2884783"/>
            <a:chOff x="6926249" y="3191850"/>
            <a:chExt cx="1963504" cy="2884783"/>
          </a:xfrm>
        </p:grpSpPr>
        <p:pic>
          <p:nvPicPr>
            <p:cNvPr id="19" name="Picture 2" descr="http://www.pages-igbp.org/download/docs/magazine/2017-3/hires-images/fig1-LIG_cartoon_LvG.jpg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26249" y="4666654"/>
              <a:ext cx="1555934" cy="140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Freeform 21"/>
            <p:cNvSpPr/>
            <p:nvPr/>
          </p:nvSpPr>
          <p:spPr>
            <a:xfrm>
              <a:off x="7388746" y="4699319"/>
              <a:ext cx="795867" cy="694267"/>
            </a:xfrm>
            <a:custGeom>
              <a:avLst/>
              <a:gdLst>
                <a:gd name="connsiteX0" fmla="*/ 0 w 795867"/>
                <a:gd name="connsiteY0" fmla="*/ 42333 h 694267"/>
                <a:gd name="connsiteX1" fmla="*/ 169334 w 795867"/>
                <a:gd name="connsiteY1" fmla="*/ 694267 h 694267"/>
                <a:gd name="connsiteX2" fmla="*/ 609600 w 795867"/>
                <a:gd name="connsiteY2" fmla="*/ 635000 h 694267"/>
                <a:gd name="connsiteX3" fmla="*/ 677334 w 795867"/>
                <a:gd name="connsiteY3" fmla="*/ 660400 h 694267"/>
                <a:gd name="connsiteX4" fmla="*/ 795867 w 795867"/>
                <a:gd name="connsiteY4" fmla="*/ 524933 h 694267"/>
                <a:gd name="connsiteX5" fmla="*/ 626534 w 795867"/>
                <a:gd name="connsiteY5" fmla="*/ 0 h 694267"/>
                <a:gd name="connsiteX6" fmla="*/ 0 w 795867"/>
                <a:gd name="connsiteY6" fmla="*/ 42333 h 69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5867" h="694267">
                  <a:moveTo>
                    <a:pt x="0" y="42333"/>
                  </a:moveTo>
                  <a:lnTo>
                    <a:pt x="169334" y="694267"/>
                  </a:lnTo>
                  <a:lnTo>
                    <a:pt x="609600" y="635000"/>
                  </a:lnTo>
                  <a:lnTo>
                    <a:pt x="677334" y="660400"/>
                  </a:lnTo>
                  <a:lnTo>
                    <a:pt x="795867" y="524933"/>
                  </a:lnTo>
                  <a:lnTo>
                    <a:pt x="626534" y="0"/>
                  </a:lnTo>
                  <a:lnTo>
                    <a:pt x="0" y="423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686666" y="3196353"/>
              <a:ext cx="595222" cy="2624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7421907" y="3191850"/>
              <a:ext cx="1124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Stable</a:t>
              </a:r>
              <a:endParaRPr lang="de-DE" dirty="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7492214" y="4786449"/>
              <a:ext cx="13975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Abrupt</a:t>
              </a:r>
            </a:p>
            <a:p>
              <a:r>
                <a:rPr lang="en-US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pulse</a:t>
              </a:r>
              <a:endParaRPr lang="de-DE" dirty="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850107" y="2499642"/>
            <a:ext cx="178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Conflicting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interpretations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84761" y="2692840"/>
            <a:ext cx="5262839" cy="3381693"/>
            <a:chOff x="1278173" y="1620823"/>
            <a:chExt cx="5262839" cy="3381693"/>
          </a:xfrm>
        </p:grpSpPr>
        <p:grpSp>
          <p:nvGrpSpPr>
            <p:cNvPr id="28" name="Group 27"/>
            <p:cNvGrpSpPr/>
            <p:nvPr/>
          </p:nvGrpSpPr>
          <p:grpSpPr>
            <a:xfrm>
              <a:off x="1278173" y="1620823"/>
              <a:ext cx="5262839" cy="3381693"/>
              <a:chOff x="1608160" y="2811882"/>
              <a:chExt cx="5262839" cy="3381693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08160" y="2811882"/>
                <a:ext cx="5262839" cy="3381693"/>
              </a:xfrm>
              <a:prstGeom prst="rect">
                <a:avLst/>
              </a:prstGeom>
              <a:ln>
                <a:noFill/>
              </a:ln>
              <a:effectLst/>
            </p:spPr>
          </p:pic>
          <p:cxnSp>
            <p:nvCxnSpPr>
              <p:cNvPr id="31" name="Straight Connector 30"/>
              <p:cNvCxnSpPr/>
              <p:nvPr/>
            </p:nvCxnSpPr>
            <p:spPr>
              <a:xfrm flipH="1">
                <a:off x="2299734" y="4992821"/>
                <a:ext cx="1366876" cy="1588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3240922" y="4243389"/>
                <a:ext cx="1299626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164058" y="3945840"/>
                <a:ext cx="8274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2nd </a:t>
                </a:r>
                <a:r>
                  <a:rPr lang="de-DE" sz="1600" dirty="0" err="1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reef</a:t>
                </a:r>
                <a:endParaRPr lang="de-DE" sz="1600" dirty="0">
                  <a:solidFill>
                    <a:schemeClr val="accent1"/>
                  </a:solidFill>
                  <a:latin typeface="Arial Narrow" panose="020B0606020202030204" pitchFamily="34" charset="0"/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Late LIG</a:t>
                </a:r>
                <a:endParaRPr lang="de-DE" sz="1600" dirty="0">
                  <a:solidFill>
                    <a:schemeClr val="accent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231518" y="4715825"/>
                <a:ext cx="910608" cy="609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1st </a:t>
                </a:r>
                <a:r>
                  <a:rPr lang="de-DE" sz="1600" dirty="0" err="1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reef</a:t>
                </a:r>
                <a:endParaRPr lang="de-DE" sz="1600" dirty="0">
                  <a:solidFill>
                    <a:schemeClr val="accent1"/>
                  </a:solidFill>
                  <a:latin typeface="Arial Narrow" panose="020B0606020202030204" pitchFamily="34" charset="0"/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Early LIG</a:t>
                </a:r>
                <a:endParaRPr lang="de-DE" sz="1600" dirty="0">
                  <a:solidFill>
                    <a:schemeClr val="accent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1570182" y="3524766"/>
              <a:ext cx="240145" cy="10564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TextBox 34"/>
          <p:cNvSpPr txBox="1"/>
          <p:nvPr/>
        </p:nvSpPr>
        <p:spPr>
          <a:xfrm rot="16200000">
            <a:off x="442182" y="4181514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[m]</a:t>
            </a: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1765" y="5209889"/>
            <a:ext cx="2161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Modelling reef stratigraphic evolution under different sea level scenarios: which one is the best match?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8270" y="5039468"/>
            <a:ext cx="1666414" cy="20348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2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552965"/>
            <a:ext cx="9144000" cy="3842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" y="1666875"/>
            <a:ext cx="8394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state of the science</a:t>
            </a:r>
            <a:endParaRPr lang="en-US" sz="1100" dirty="0" smtClean="0"/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More attention on the stratigraphic record – but don’t extrapolate (example, non-tropical sequence)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78" y="2583128"/>
            <a:ext cx="6053372" cy="37820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6080143"/>
            <a:ext cx="28921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Mauz et al, (2018)  Quaternary Research – </a:t>
            </a:r>
            <a:r>
              <a:rPr lang="en-GB" sz="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Hergla</a:t>
            </a: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Mediterranean 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8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2756165"/>
            <a:ext cx="9144000" cy="3842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" y="1666875"/>
            <a:ext cx="7277570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 of the science</a:t>
            </a:r>
            <a:endParaRPr lang="en-US" sz="1100" dirty="0" smtClean="0"/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More attention on the stratigraphic record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Develop improved GIA corrections for GMSL estimates: MIS 6 has big impact on the LIG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5" b="26598"/>
          <a:stretch/>
        </p:blipFill>
        <p:spPr>
          <a:xfrm>
            <a:off x="3576166" y="2796498"/>
            <a:ext cx="5275734" cy="3735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0" b="75420"/>
          <a:stretch/>
        </p:blipFill>
        <p:spPr>
          <a:xfrm>
            <a:off x="348594" y="3630874"/>
            <a:ext cx="2935472" cy="20669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  <p:sp>
        <p:nvSpPr>
          <p:cNvPr id="17" name="Rectangle 16"/>
          <p:cNvSpPr/>
          <p:nvPr/>
        </p:nvSpPr>
        <p:spPr>
          <a:xfrm>
            <a:off x="0" y="634989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</a:rPr>
              <a:t>Rohling</a:t>
            </a:r>
            <a:r>
              <a:rPr lang="en-US" sz="800" dirty="0" smtClean="0">
                <a:solidFill>
                  <a:schemeClr val="bg1"/>
                </a:solidFill>
              </a:rPr>
              <a:t> et al. (2017) Quaternary Science Reviews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2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/>
          <p:cNvSpPr/>
          <p:nvPr/>
        </p:nvSpPr>
        <p:spPr>
          <a:xfrm>
            <a:off x="0" y="3128813"/>
            <a:ext cx="9144000" cy="32664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variability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LIG?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" name="Picture 19" descr="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" y="1666875"/>
            <a:ext cx="86105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state of the science</a:t>
            </a:r>
            <a:endParaRPr lang="en-US" sz="1100" dirty="0" smtClean="0"/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More attention on the stratigraphic record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Develop improved GIA corrections for GMSL estimates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Innovative dating techniques to constrain rates from continuous sequences with smaller uncertainties</a:t>
            </a:r>
            <a:endParaRPr lang="en-US" sz="1500" dirty="0"/>
          </a:p>
        </p:txBody>
      </p:sp>
      <p:pic>
        <p:nvPicPr>
          <p:cNvPr id="156" name="Picture 155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764" y="3181159"/>
            <a:ext cx="7040473" cy="319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riser.leeds.ac.uk/wp-content/uploads/sites/72/2019/04/RISeR-logo-with-title-1-250x7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63" y="5956287"/>
            <a:ext cx="1438101" cy="4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 flipH="1">
            <a:off x="2351368" y="719229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 for the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wider community</a:t>
            </a: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6" y="160338"/>
            <a:ext cx="1151762" cy="1389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974" y="2181241"/>
            <a:ext cx="46467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improve understanding of LIG (and other interglacial) sea level we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Improved MIS 6 ice sheet reconstructions</a:t>
            </a:r>
            <a:r>
              <a:rPr lang="en-US" dirty="0"/>
              <a:t> </a:t>
            </a:r>
            <a:r>
              <a:rPr lang="en-US" dirty="0" smtClean="0"/>
              <a:t>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Ice sheet/climate models which permit regional MIS 6 ice sheet reconstructions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Improved chronologies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Understanding of the magnitude of LIG melt from Greenland and Antarctica (from near field ice sheet and climate data/models)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 smtClean="0"/>
              <a:t>AND </a:t>
            </a:r>
            <a:r>
              <a:rPr lang="en-US" dirty="0" smtClean="0"/>
              <a:t>See the recommendations in Capron, Rovere </a:t>
            </a:r>
            <a:r>
              <a:rPr lang="en-US" i="1" dirty="0" smtClean="0"/>
              <a:t>et al</a:t>
            </a:r>
            <a:r>
              <a:rPr lang="en-US" dirty="0" smtClean="0"/>
              <a:t>. (in press) </a:t>
            </a:r>
            <a:r>
              <a:rPr lang="en-US" i="1" dirty="0" smtClean="0"/>
              <a:t>QSR</a:t>
            </a:r>
            <a:r>
              <a:rPr lang="en-US" dirty="0" smtClean="0"/>
              <a:t> opinion piece from the joint 2019 PALSEA-QUIGS workshop.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337" y="158561"/>
            <a:ext cx="1098229" cy="1391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709" y="422672"/>
            <a:ext cx="3519845" cy="57400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73749" y="6162743"/>
            <a:ext cx="3437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Haywood et al. (2019) Earth Systems and Environment – </a:t>
            </a:r>
            <a:r>
              <a:rPr lang="en-US" sz="800" b="1" dirty="0" smtClean="0"/>
              <a:t>Simulated minimum GIS extent for the LIG for models with multiple </a:t>
            </a:r>
            <a:r>
              <a:rPr lang="en-US" sz="800" b="1" dirty="0" err="1" smtClean="0"/>
              <a:t>forcings</a:t>
            </a:r>
            <a:endParaRPr lang="en-US" sz="800" b="1" dirty="0"/>
          </a:p>
        </p:txBody>
      </p:sp>
      <p:sp>
        <p:nvSpPr>
          <p:cNvPr id="10" name="Rectangle 9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9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big </a:t>
            </a:r>
            <a:r>
              <a:rPr lang="en-US" dirty="0" smtClean="0"/>
              <a:t>questions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706831" y="1814016"/>
            <a:ext cx="2933700" cy="4052281"/>
            <a:chOff x="0" y="1803079"/>
            <a:chExt cx="2874451" cy="40522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054885"/>
              <a:ext cx="2874451" cy="38004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316" y="1803079"/>
              <a:ext cx="1232205" cy="94680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142765" y="1795543"/>
            <a:ext cx="3602916" cy="4070754"/>
            <a:chOff x="2435934" y="1784606"/>
            <a:chExt cx="3602916" cy="4070754"/>
          </a:xfrm>
        </p:grpSpPr>
        <p:grpSp>
          <p:nvGrpSpPr>
            <p:cNvPr id="13" name="Group 12"/>
            <p:cNvGrpSpPr/>
            <p:nvPr/>
          </p:nvGrpSpPr>
          <p:grpSpPr>
            <a:xfrm>
              <a:off x="2435934" y="2054885"/>
              <a:ext cx="3602916" cy="3800475"/>
              <a:chOff x="2435934" y="2054885"/>
              <a:chExt cx="3602916" cy="380047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33700" y="2054885"/>
                <a:ext cx="3105150" cy="3800475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435934" y="2054885"/>
                <a:ext cx="923582" cy="3800475"/>
              </a:xfrm>
              <a:prstGeom prst="rect">
                <a:avLst/>
              </a:prstGeom>
              <a:gradFill>
                <a:gsLst>
                  <a:gs pos="50000">
                    <a:schemeClr val="bg1"/>
                  </a:gs>
                  <a:gs pos="0">
                    <a:srgbClr val="84B0D2">
                      <a:alpha val="0"/>
                    </a:srgbClr>
                  </a:gs>
                  <a:gs pos="100000">
                    <a:srgbClr val="7F99CC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2831" y="1784606"/>
              <a:ext cx="1295732" cy="965277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1677023" y="5866297"/>
            <a:ext cx="54292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Stephen Wilkes - National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Geographic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Maren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Bender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MARUM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9232" y="1449328"/>
            <a:ext cx="1749197" cy="3693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Peak sea level</a:t>
            </a:r>
            <a:endParaRPr lang="de-DE" b="1" i="1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6347" y="1462611"/>
            <a:ext cx="2326278" cy="3693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 level variations</a:t>
            </a:r>
            <a:endParaRPr lang="de-DE" b="1" i="1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307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ut/>
      </p:transition>
    </mc:Choice>
    <mc:Fallback xmlns="">
      <p:transition spd="med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93776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987"/>
            <a:ext cx="4937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Bonaire, Netherland Antilles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Interglacial reef terrace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E8EBFD4-F896-034F-A924-2F76181A8334}"/>
                  </a:ext>
                </a:extLst>
              </p14:cNvPr>
              <p14:cNvContentPartPr/>
              <p14:nvPr/>
            </p14:nvContentPartPr>
            <p14:xfrm>
              <a:off x="4592345" y="2892783"/>
              <a:ext cx="212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E8EBFD4-F896-034F-A924-2F76181A83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61385" y="2861823"/>
                <a:ext cx="82440" cy="615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2780960" y="2871803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n w="0"/>
                <a:effectLst>
                  <a:glow rad="139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7.2 ± 0.1m</a:t>
            </a:r>
            <a:r>
              <a:rPr lang="de-DE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de-DE" b="1" dirty="0">
              <a:ln w="12700">
                <a:solidFill>
                  <a:schemeClr val="bg1"/>
                </a:solidFill>
                <a:prstDash val="solid"/>
              </a:ln>
              <a:effectLst>
                <a:glow rad="139700">
                  <a:schemeClr val="bg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263268" y="4118298"/>
            <a:ext cx="2412360" cy="2655525"/>
            <a:chOff x="2457450" y="4048125"/>
            <a:chExt cx="2412360" cy="2655525"/>
          </a:xfrm>
        </p:grpSpPr>
        <p:sp>
          <p:nvSpPr>
            <p:cNvPr id="21" name="Freeform 20"/>
            <p:cNvSpPr/>
            <p:nvPr/>
          </p:nvSpPr>
          <p:spPr>
            <a:xfrm>
              <a:off x="2457450" y="4048125"/>
              <a:ext cx="1866900" cy="2114550"/>
            </a:xfrm>
            <a:custGeom>
              <a:avLst/>
              <a:gdLst>
                <a:gd name="connsiteX0" fmla="*/ 295275 w 1866900"/>
                <a:gd name="connsiteY0" fmla="*/ 1695450 h 2114550"/>
                <a:gd name="connsiteX1" fmla="*/ 0 w 1866900"/>
                <a:gd name="connsiteY1" fmla="*/ 0 h 2114550"/>
                <a:gd name="connsiteX2" fmla="*/ 1866900 w 1866900"/>
                <a:gd name="connsiteY2" fmla="*/ 838200 h 2114550"/>
                <a:gd name="connsiteX3" fmla="*/ 419100 w 1866900"/>
                <a:gd name="connsiteY3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900" h="2114550">
                  <a:moveTo>
                    <a:pt x="295275" y="1695450"/>
                  </a:moveTo>
                  <a:lnTo>
                    <a:pt x="0" y="0"/>
                  </a:lnTo>
                  <a:lnTo>
                    <a:pt x="1866900" y="838200"/>
                  </a:lnTo>
                  <a:lnTo>
                    <a:pt x="419100" y="2114550"/>
                  </a:lnTo>
                </a:path>
              </a:pathLst>
            </a:custGeom>
            <a:solidFill>
              <a:schemeClr val="bg1">
                <a:alpha val="60000"/>
              </a:schemeClr>
            </a:solidFill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03879" y="4801383"/>
              <a:ext cx="2065931" cy="1902267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48" name="Rectangle 47"/>
          <p:cNvSpPr/>
          <p:nvPr/>
        </p:nvSpPr>
        <p:spPr>
          <a:xfrm>
            <a:off x="1996950" y="3433098"/>
            <a:ext cx="1483098" cy="707886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0"/>
                <a:effectLst>
                  <a:glow rad="139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Fossil coral</a:t>
            </a:r>
          </a:p>
          <a:p>
            <a:pPr algn="ctr"/>
            <a:r>
              <a:rPr lang="en-US" sz="2000" dirty="0">
                <a:ln w="0"/>
                <a:effectLst>
                  <a:glow rad="139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reef</a:t>
            </a:r>
          </a:p>
        </p:txBody>
      </p:sp>
      <p:pic>
        <p:nvPicPr>
          <p:cNvPr id="17" name="Picture 16" descr="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44" y="6428558"/>
            <a:ext cx="1227411" cy="4294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666101"/>
            <a:ext cx="54292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Thomas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Lorscheid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MARUM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37760" y="673718"/>
            <a:ext cx="4273068" cy="5117679"/>
            <a:chOff x="4937760" y="673718"/>
            <a:chExt cx="4273068" cy="5117679"/>
          </a:xfrm>
        </p:grpSpPr>
        <p:grpSp>
          <p:nvGrpSpPr>
            <p:cNvPr id="11" name="Group 10"/>
            <p:cNvGrpSpPr/>
            <p:nvPr/>
          </p:nvGrpSpPr>
          <p:grpSpPr>
            <a:xfrm>
              <a:off x="4937760" y="673718"/>
              <a:ext cx="4222942" cy="5117679"/>
              <a:chOff x="4937760" y="1032360"/>
              <a:chExt cx="4222942" cy="511767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937760" y="1032360"/>
                <a:ext cx="4222942" cy="5117679"/>
                <a:chOff x="4937760" y="1032360"/>
                <a:chExt cx="4222942" cy="5117679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 flipH="1">
                  <a:off x="4937760" y="1032360"/>
                  <a:ext cx="420623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Last Interglacial</a:t>
                  </a:r>
                </a:p>
                <a:p>
                  <a:pPr algn="ctr"/>
                  <a:r>
                    <a:rPr lang="de-DE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∼</a:t>
                  </a:r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125.000 years ago</a:t>
                  </a: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4937760" y="2108718"/>
                  <a:ext cx="4222942" cy="4041321"/>
                  <a:chOff x="4937760" y="2108718"/>
                  <a:chExt cx="4222942" cy="4041321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4937760" y="2108718"/>
                    <a:ext cx="4206239" cy="30231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 flipH="1">
                    <a:off x="4954462" y="5319042"/>
                    <a:ext cx="4206240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The last time the Earth was </a:t>
                    </a:r>
                    <a:r>
                      <a: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slightly warmer than </a:t>
                    </a:r>
                    <a:r>
                      <a:rPr lang="en-US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today</a:t>
                    </a:r>
                  </a:p>
                </p:txBody>
              </p:sp>
            </p:grp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4246" y="2184504"/>
                <a:ext cx="3946673" cy="2871545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6939052" y="1586569"/>
              <a:ext cx="22717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Source: Dutton et al., 2015 and references therein</a:t>
              </a:r>
              <a:endParaRPr lang="en-US" sz="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71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863833"/>
            <a:ext cx="9144000" cy="4994167"/>
            <a:chOff x="0" y="1863833"/>
            <a:chExt cx="9144000" cy="4994167"/>
          </a:xfrm>
        </p:grpSpPr>
        <p:sp>
          <p:nvSpPr>
            <p:cNvPr id="16" name="Rectangle 15"/>
            <p:cNvSpPr/>
            <p:nvPr/>
          </p:nvSpPr>
          <p:spPr>
            <a:xfrm>
              <a:off x="0" y="1863833"/>
              <a:ext cx="9144000" cy="49941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353" y="2521284"/>
              <a:ext cx="7160703" cy="363047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 rot="16200000">
              <a:off x="217673" y="2841506"/>
              <a:ext cx="9813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Probability</a:t>
              </a:r>
              <a:endPara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71057" y="6132101"/>
              <a:ext cx="4435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Last </a:t>
              </a:r>
              <a:r>
                <a:rPr lang="de-DE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Interglacial</a:t>
              </a:r>
              <a:r>
                <a:rPr lang="de-D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eustatic</a:t>
              </a:r>
              <a:r>
                <a:rPr lang="de-DE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D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</a:t>
              </a:r>
              <a:r>
                <a:rPr lang="de-D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[m]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390004" y="4612447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Very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confidence</a:t>
            </a:r>
            <a:endParaRPr lang="de-DE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" name="Picture 18" descr="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5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53038 -0.6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-3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3362326"/>
            <a:ext cx="9144000" cy="3009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" name="Picture 18" descr="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282558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 of uncertainty </a:t>
            </a:r>
          </a:p>
          <a:p>
            <a:r>
              <a:rPr lang="en-US" sz="1100" dirty="0" smtClean="0"/>
              <a:t>(previously neglected?)</a:t>
            </a:r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Interpretation of field proxies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6" y="3470990"/>
            <a:ext cx="8798844" cy="28240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9652" y="5979933"/>
            <a:ext cx="28552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 et al., 2016. Earth Science Reviews. 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 Bay, Bermuda</a:t>
            </a:r>
          </a:p>
        </p:txBody>
      </p:sp>
      <p:sp>
        <p:nvSpPr>
          <p:cNvPr id="4" name="Rectangle 3"/>
          <p:cNvSpPr/>
          <p:nvPr/>
        </p:nvSpPr>
        <p:spPr>
          <a:xfrm>
            <a:off x="6429375" y="3381376"/>
            <a:ext cx="2647950" cy="2924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23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989989" y="1371600"/>
            <a:ext cx="4162427" cy="5000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" y="3362326"/>
            <a:ext cx="9144000" cy="3009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" name="Picture 18" descr="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29415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 of uncertainty </a:t>
            </a:r>
          </a:p>
          <a:p>
            <a:r>
              <a:rPr lang="en-US" sz="1100" dirty="0" smtClean="0"/>
              <a:t>(previously neglected?)</a:t>
            </a:r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Interpretation of field proxies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Intensity of coastal processes?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6" y="3470990"/>
            <a:ext cx="4803509" cy="28240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9652" y="5979933"/>
            <a:ext cx="28552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 et al., 2016. Earth Science Reviews. 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 Bay, Bermuda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69" y="1516221"/>
            <a:ext cx="3376041" cy="466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1518131"/>
            <a:ext cx="3374659" cy="466185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043582" y="5774653"/>
            <a:ext cx="121983" cy="13136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9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2836426"/>
            <a:ext cx="9144000" cy="353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29415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 of uncertainty </a:t>
            </a:r>
          </a:p>
          <a:p>
            <a:r>
              <a:rPr lang="en-US" sz="1100" dirty="0" smtClean="0"/>
              <a:t>(previously neglected?)</a:t>
            </a:r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Interpretation of field proxies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Intensity of coastal processes? </a:t>
            </a: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925" y="3251203"/>
            <a:ext cx="7734382" cy="312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4292" y="282279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Response </a:t>
            </a:r>
            <a:r>
              <a:rPr lang="en-US" sz="1200" b="1" dirty="0">
                <a:solidFill>
                  <a:schemeClr val="bg1"/>
                </a:solidFill>
              </a:rPr>
              <a:t>of the tide to a uniform 5 m SLR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8952" y="3092329"/>
            <a:ext cx="1515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Wilmes</a:t>
            </a:r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2017, JGR Oceans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053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This slide is not released under the creative commons license. 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32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3362326"/>
            <a:ext cx="9144000" cy="3009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86" y="163673"/>
            <a:ext cx="1098229" cy="139166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 flipH="1">
            <a:off x="1140637" y="713341"/>
            <a:ext cx="733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high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sea level in the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Interglacial?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0" descr="Image result for h20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" name="Picture 18" descr="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6428558"/>
            <a:ext cx="1227411" cy="429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30334" y="348401"/>
            <a:ext cx="1637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latin typeface="Arial Narrow" panose="020B0606020202030204" pitchFamily="34" charset="0"/>
              </a:rPr>
              <a:t>5-10m </a:t>
            </a:r>
            <a:r>
              <a:rPr lang="de-DE" b="1" dirty="0" err="1">
                <a:latin typeface="Arial Narrow" panose="020B0606020202030204" pitchFamily="34" charset="0"/>
              </a:rPr>
              <a:t>Very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de-DE" b="1" dirty="0">
                <a:latin typeface="Arial Narrow" panose="020B0606020202030204" pitchFamily="34" charset="0"/>
              </a:rPr>
              <a:t>high </a:t>
            </a:r>
            <a:r>
              <a:rPr lang="de-DE" b="1" dirty="0" err="1">
                <a:latin typeface="Arial Narrow" panose="020B0606020202030204" pitchFamily="34" charset="0"/>
              </a:rPr>
              <a:t>confidence</a:t>
            </a:r>
            <a:endParaRPr lang="de-DE" b="1" dirty="0">
              <a:latin typeface="Arial Narrow" panose="020B0606020202030204" pitchFamily="34" charset="0"/>
            </a:endParaRPr>
          </a:p>
          <a:p>
            <a:pPr algn="r"/>
            <a:r>
              <a:rPr lang="de-DE" sz="1200" i="1" dirty="0" smtClean="0">
                <a:latin typeface="Arial Narrow" panose="020B0606020202030204" pitchFamily="34" charset="0"/>
              </a:rPr>
              <a:t>IPCC </a:t>
            </a:r>
            <a:r>
              <a:rPr lang="de-DE" sz="1200" i="1" dirty="0">
                <a:latin typeface="Arial Narrow" panose="020B0606020202030204" pitchFamily="34" charset="0"/>
              </a:rPr>
              <a:t>AR5</a:t>
            </a:r>
          </a:p>
          <a:p>
            <a:pPr algn="r"/>
            <a:endParaRPr lang="de-DE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450" y="1666875"/>
            <a:ext cx="289829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 of uncertainty </a:t>
            </a:r>
          </a:p>
          <a:p>
            <a:r>
              <a:rPr lang="en-US" sz="1100" dirty="0" smtClean="0"/>
              <a:t>(previously neglected?)</a:t>
            </a:r>
          </a:p>
          <a:p>
            <a:endParaRPr lang="en-US" sz="1100" dirty="0"/>
          </a:p>
          <a:p>
            <a:pPr marL="342900" indent="-342900">
              <a:buAutoNum type="arabicPeriod"/>
            </a:pPr>
            <a:r>
              <a:rPr lang="en-US" sz="1500" dirty="0" smtClean="0"/>
              <a:t>Interpretation of field proxies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Intensity of coastal processes?</a:t>
            </a:r>
          </a:p>
          <a:p>
            <a:pPr marL="342900" indent="-342900">
              <a:buAutoNum type="arabicPeriod"/>
            </a:pPr>
            <a:r>
              <a:rPr lang="en-US" sz="1500" dirty="0" smtClean="0"/>
              <a:t>Glacial Isostatic Adjustment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66" y="3470990"/>
            <a:ext cx="4803509" cy="28240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9652" y="5979933"/>
            <a:ext cx="28552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 et al., 2016. Earth Science Reviews. 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 Bay, Bermuda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1064" y="3641200"/>
            <a:ext cx="2532336" cy="2664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268937" y="3470990"/>
            <a:ext cx="3698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ESL scenarios x 3 mantle viscosity profiles per scenario</a:t>
            </a:r>
          </a:p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Paolo </a:t>
            </a:r>
            <a:r>
              <a:rPr lang="en-US" sz="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Stocchi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9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3416</Words>
  <Application>Microsoft Office PowerPoint</Application>
  <PresentationFormat>On-screen Show (4:3)</PresentationFormat>
  <Paragraphs>363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Office Theme</vt:lpstr>
      <vt:lpstr>QUIGS PAGES Workshop 2019 Cambridge, UK</vt:lpstr>
      <vt:lpstr>Sea level in the last interglacial</vt:lpstr>
      <vt:lpstr>Two big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Inception of the World Atlas of Last Interglacial Shorelines (WALIS)</dc:title>
  <dc:creator>Alessio Rovere</dc:creator>
  <cp:lastModifiedBy>Alessio Rovere</cp:lastModifiedBy>
  <cp:revision>275</cp:revision>
  <dcterms:created xsi:type="dcterms:W3CDTF">2019-04-07T13:02:02Z</dcterms:created>
  <dcterms:modified xsi:type="dcterms:W3CDTF">2019-07-04T10:25:55Z</dcterms:modified>
</cp:coreProperties>
</file>