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5143500" cx="9144000"/>
  <p:notesSz cx="6858000" cy="9144000"/>
  <p:embeddedFontLst>
    <p:embeddedFont>
      <p:font typeface="Raleway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Helvetica Neue Ligh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hyVFxG5PNIffAOXkY9z8ujGiKB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FCD31F8-E986-452D-8E8A-48FDBA8A42C9}">
  <a:tblStyle styleId="{7FCD31F8-E986-452D-8E8A-48FDBA8A42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font" Target="fonts/Raleway-bold.fntdata"/><Relationship Id="rId41" Type="http://schemas.openxmlformats.org/officeDocument/2006/relationships/font" Target="fonts/Raleway-regular.fntdata"/><Relationship Id="rId44" Type="http://schemas.openxmlformats.org/officeDocument/2006/relationships/font" Target="fonts/Raleway-boldItalic.fntdata"/><Relationship Id="rId43" Type="http://schemas.openxmlformats.org/officeDocument/2006/relationships/font" Target="fonts/Raleway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HelveticaNeue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Light-italic.fntdata"/><Relationship Id="rId50" Type="http://schemas.openxmlformats.org/officeDocument/2006/relationships/font" Target="fonts/HelveticaNeueLight-bold.fntdata"/><Relationship Id="rId53" Type="http://customschemas.google.com/relationships/presentationmetadata" Target="metadata"/><Relationship Id="rId52" Type="http://schemas.openxmlformats.org/officeDocument/2006/relationships/font" Target="fonts/HelveticaNeue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5377116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5377116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55377116e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755377116e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077f513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6077f513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55377116e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55377116e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5537711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75537711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55377116e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55377116e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FREYA - </a:t>
            </a:r>
            <a:r>
              <a:rPr lang="en"/>
              <a:t>Survey of Current PID Services Landscape - report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55377116e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755377116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55377116e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55377116e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55377116e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55377116e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55377116e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55377116e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55377116e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55377116e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55377116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55377116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55377116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55377116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55377116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55377116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55377116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55377116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55377116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55377116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55377116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755377116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55377116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55377116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55377116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755377116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55377116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755377116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5377116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55377116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RDA’s recommendations for a trustworthy system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5377116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537711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5377116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5377116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B9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1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1B9DD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27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1" name="Google Shape;71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1B9DD8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8" name="Google Shape;28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B9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B9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2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8" name="Google Shape;48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B9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24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B9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B9D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6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hyperlink" Target="https://www.project-freya.eu/en/deliverables/freya_d3-1.pdf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hyperlink" Target="https://www.project-freya.eu/en/deliverables/freya_d3-1.pdf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Relationship Id="rId4" Type="http://schemas.openxmlformats.org/officeDocument/2006/relationships/hyperlink" Target="https://www.project-freya.eu/en/deliverables/freya_d3-1.pdf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hyperlink" Target="https://www.project-freya.eu/en/deliverables/freya_d3-1.pdf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hyperlink" Target="https://www.project-freya.eu/en/deliverables/freya_d3-1.pdf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orcid.org" TargetMode="External"/><Relationship Id="rId4" Type="http://schemas.openxmlformats.org/officeDocument/2006/relationships/hyperlink" Target="https://datacite.org" TargetMode="External"/><Relationship Id="rId5" Type="http://schemas.openxmlformats.org/officeDocument/2006/relationships/hyperlink" Target="https://guides.github.com/activities/citable-code/" TargetMode="External"/><Relationship Id="rId6" Type="http://schemas.openxmlformats.org/officeDocument/2006/relationships/hyperlink" Target="https://repositoryfinder.datacite.org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hcousijn@datacite.org" TargetMode="External"/><Relationship Id="rId4" Type="http://schemas.openxmlformats.org/officeDocument/2006/relationships/hyperlink" Target="mailto:i.wijnbergen@orcid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0" lang="en"/>
              <a:t>PIDs 101</a:t>
            </a:r>
            <a:endParaRPr/>
          </a:p>
        </p:txBody>
      </p:sp>
      <p:sp>
        <p:nvSpPr>
          <p:cNvPr id="81" name="Google Shape;81;p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Helena Cousijn (DataCite) &amp; Ivo Wijnbergen (ORCID)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20 November 2019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755377116e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1250" y="816600"/>
            <a:ext cx="6768776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55377116e_1_5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PIDs Disambiguate</a:t>
            </a:r>
            <a:endParaRPr/>
          </a:p>
        </p:txBody>
      </p:sp>
      <p:pic>
        <p:nvPicPr>
          <p:cNvPr id="142" name="Google Shape;142;g755377116e_1_54"/>
          <p:cNvPicPr preferRelativeResize="0"/>
          <p:nvPr/>
        </p:nvPicPr>
        <p:blipFill rotWithShape="1">
          <a:blip r:embed="rId3">
            <a:alphaModFix/>
          </a:blip>
          <a:srcRect b="12334" l="1244" r="64746" t="26266"/>
          <a:stretch/>
        </p:blipFill>
        <p:spPr>
          <a:xfrm>
            <a:off x="4626225" y="0"/>
            <a:ext cx="4571999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PIDs Link</a:t>
            </a:r>
            <a:endParaRPr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3">
            <a:alphaModFix/>
          </a:blip>
          <a:srcRect b="14317" l="0" r="0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77f513a3_0_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PIDs can make research FAIR</a:t>
            </a:r>
            <a:endParaRPr/>
          </a:p>
        </p:txBody>
      </p:sp>
      <p:pic>
        <p:nvPicPr>
          <p:cNvPr id="154" name="Google Shape;154;g6077f513a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900" y="327175"/>
            <a:ext cx="4960700" cy="46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Good start, but we want more</a:t>
            </a:r>
            <a:endParaRPr/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By connecting everything, you can see the true power of PIDs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/>
              <a:t>Researchers, institutions, publications, datasets, and more are already interconnected in real life, and this can be reflected and tracked through PIDs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9" y="3033719"/>
            <a:ext cx="4014760" cy="17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1"/>
          <p:cNvGrpSpPr/>
          <p:nvPr/>
        </p:nvGrpSpPr>
        <p:grpSpPr>
          <a:xfrm>
            <a:off x="571950" y="667784"/>
            <a:ext cx="8000125" cy="3503128"/>
            <a:chOff x="548900" y="1089672"/>
            <a:chExt cx="8000125" cy="3503128"/>
          </a:xfrm>
        </p:grpSpPr>
        <p:sp>
          <p:nvSpPr>
            <p:cNvPr id="167" name="Google Shape;167;p11"/>
            <p:cNvSpPr/>
            <p:nvPr/>
          </p:nvSpPr>
          <p:spPr>
            <a:xfrm>
              <a:off x="548900" y="1723850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Institution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2714687" y="1093275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Author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2714675" y="2393475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Author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1687625" y="3923200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Author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4880450" y="1697175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Publication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4880450" y="3253575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Publication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7268625" y="1093275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Dataset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7268625" y="2393475"/>
              <a:ext cx="12804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rPr b="0" i="0" lang="en" sz="15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Software</a:t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175" name="Google Shape;175;p11"/>
            <p:cNvCxnSpPr>
              <a:endCxn id="168" idx="1"/>
            </p:cNvCxnSpPr>
            <p:nvPr/>
          </p:nvCxnSpPr>
          <p:spPr>
            <a:xfrm flipH="1" rot="10800000">
              <a:off x="1800587" y="1428075"/>
              <a:ext cx="914100" cy="3264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6" name="Google Shape;176;p11"/>
            <p:cNvCxnSpPr>
              <a:endCxn id="169" idx="1"/>
            </p:cNvCxnSpPr>
            <p:nvPr/>
          </p:nvCxnSpPr>
          <p:spPr>
            <a:xfrm>
              <a:off x="1778975" y="2364375"/>
              <a:ext cx="935700" cy="3639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7" name="Google Shape;177;p11"/>
            <p:cNvCxnSpPr>
              <a:stCxn id="167" idx="2"/>
              <a:endCxn id="170" idx="0"/>
            </p:cNvCxnSpPr>
            <p:nvPr/>
          </p:nvCxnSpPr>
          <p:spPr>
            <a:xfrm>
              <a:off x="1189100" y="2393450"/>
              <a:ext cx="1138800" cy="15297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11"/>
            <p:cNvCxnSpPr>
              <a:stCxn id="170" idx="3"/>
              <a:endCxn id="172" idx="1"/>
            </p:cNvCxnSpPr>
            <p:nvPr/>
          </p:nvCxnSpPr>
          <p:spPr>
            <a:xfrm flipH="1" rot="10800000">
              <a:off x="2968025" y="3588400"/>
              <a:ext cx="1912500" cy="6696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p11"/>
            <p:cNvCxnSpPr>
              <a:stCxn id="171" idx="2"/>
              <a:endCxn id="172" idx="0"/>
            </p:cNvCxnSpPr>
            <p:nvPr/>
          </p:nvCxnSpPr>
          <p:spPr>
            <a:xfrm>
              <a:off x="5520650" y="2366775"/>
              <a:ext cx="0" cy="8868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p11"/>
            <p:cNvCxnSpPr>
              <a:stCxn id="168" idx="3"/>
            </p:cNvCxnSpPr>
            <p:nvPr/>
          </p:nvCxnSpPr>
          <p:spPr>
            <a:xfrm>
              <a:off x="3995087" y="1428075"/>
              <a:ext cx="918900" cy="3192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p11"/>
            <p:cNvCxnSpPr>
              <a:stCxn id="169" idx="3"/>
            </p:cNvCxnSpPr>
            <p:nvPr/>
          </p:nvCxnSpPr>
          <p:spPr>
            <a:xfrm flipH="1" rot="10800000">
              <a:off x="3995075" y="2335575"/>
              <a:ext cx="918900" cy="3927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2" name="Google Shape;182;p11"/>
            <p:cNvCxnSpPr>
              <a:endCxn id="173" idx="1"/>
            </p:cNvCxnSpPr>
            <p:nvPr/>
          </p:nvCxnSpPr>
          <p:spPr>
            <a:xfrm flipH="1" rot="10800000">
              <a:off x="6147825" y="1428075"/>
              <a:ext cx="1120800" cy="3120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3" name="Google Shape;183;p11"/>
            <p:cNvCxnSpPr>
              <a:endCxn id="174" idx="1"/>
            </p:cNvCxnSpPr>
            <p:nvPr/>
          </p:nvCxnSpPr>
          <p:spPr>
            <a:xfrm>
              <a:off x="6126225" y="2335575"/>
              <a:ext cx="1142400" cy="392700"/>
            </a:xfrm>
            <a:prstGeom prst="straightConnector1">
              <a:avLst/>
            </a:prstGeom>
            <a:noFill/>
            <a:ln cap="flat" cmpd="sng" w="28575">
              <a:solidFill>
                <a:srgbClr val="85888D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4" name="Google Shape;184;p11"/>
            <p:cNvSpPr txBox="1"/>
            <p:nvPr/>
          </p:nvSpPr>
          <p:spPr>
            <a:xfrm rot="-1239910">
              <a:off x="1788832" y="1274727"/>
              <a:ext cx="884938" cy="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affiliation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5" name="Google Shape;185;p11"/>
            <p:cNvSpPr txBox="1"/>
            <p:nvPr/>
          </p:nvSpPr>
          <p:spPr>
            <a:xfrm rot="1321068">
              <a:off x="1856314" y="2245094"/>
              <a:ext cx="885049" cy="392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affiliation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6" name="Google Shape;186;p11"/>
            <p:cNvSpPr txBox="1"/>
            <p:nvPr/>
          </p:nvSpPr>
          <p:spPr>
            <a:xfrm rot="1194971">
              <a:off x="3984695" y="1253576"/>
              <a:ext cx="1031279" cy="392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authorship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7" name="Google Shape;187;p11"/>
            <p:cNvSpPr txBox="1"/>
            <p:nvPr/>
          </p:nvSpPr>
          <p:spPr>
            <a:xfrm rot="-1391653">
              <a:off x="3938838" y="2178679"/>
              <a:ext cx="1031360" cy="392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authorship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8" name="Google Shape;188;p11"/>
            <p:cNvSpPr txBox="1"/>
            <p:nvPr/>
          </p:nvSpPr>
          <p:spPr>
            <a:xfrm rot="-944718">
              <a:off x="6330649" y="1231654"/>
              <a:ext cx="578195" cy="393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9" name="Google Shape;189;p11"/>
            <p:cNvSpPr txBox="1"/>
            <p:nvPr/>
          </p:nvSpPr>
          <p:spPr>
            <a:xfrm rot="1177850">
              <a:off x="6469058" y="2245016"/>
              <a:ext cx="754557" cy="393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reuse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0" name="Google Shape;190;p11"/>
            <p:cNvSpPr txBox="1"/>
            <p:nvPr/>
          </p:nvSpPr>
          <p:spPr>
            <a:xfrm rot="-1162075">
              <a:off x="3345265" y="3607984"/>
              <a:ext cx="1031261" cy="3930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authorship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1" name="Google Shape;191;p11"/>
            <p:cNvSpPr txBox="1"/>
            <p:nvPr/>
          </p:nvSpPr>
          <p:spPr>
            <a:xfrm rot="3119235">
              <a:off x="1563070" y="2961820"/>
              <a:ext cx="755070" cy="393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666666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funding</a:t>
              </a:r>
              <a:endParaRPr b="0" i="0" sz="1400" u="none" cap="none" strike="noStrike">
                <a:solidFill>
                  <a:srgbClr val="66666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92" name="Google Shape;192;p1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Connected PIDs form</a:t>
            </a: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 graph</a:t>
            </a:r>
            <a:endParaRPr/>
          </a:p>
        </p:txBody>
      </p:sp>
      <p:pic>
        <p:nvPicPr>
          <p:cNvPr id="193" name="Google Shape;1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4100" y="3174300"/>
            <a:ext cx="1198250" cy="1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Which can be used to answer new questions</a:t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99" name="Google Shape;199;p12"/>
          <p:cNvGrpSpPr/>
          <p:nvPr/>
        </p:nvGrpSpPr>
        <p:grpSpPr>
          <a:xfrm>
            <a:off x="452161" y="851424"/>
            <a:ext cx="6623844" cy="1443949"/>
            <a:chOff x="599120" y="2299324"/>
            <a:chExt cx="8239637" cy="1796180"/>
          </a:xfrm>
        </p:grpSpPr>
        <p:sp>
          <p:nvSpPr>
            <p:cNvPr id="200" name="Google Shape;200;p12"/>
            <p:cNvSpPr/>
            <p:nvPr/>
          </p:nvSpPr>
          <p:spPr>
            <a:xfrm>
              <a:off x="599120" y="2446451"/>
              <a:ext cx="21756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1" name="Google Shape;201;p12"/>
            <p:cNvSpPr txBox="1"/>
            <p:nvPr/>
          </p:nvSpPr>
          <p:spPr>
            <a:xfrm>
              <a:off x="1146535" y="2610534"/>
              <a:ext cx="10809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Person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 txBox="1"/>
            <p:nvPr/>
          </p:nvSpPr>
          <p:spPr>
            <a:xfrm>
              <a:off x="1137694" y="3323494"/>
              <a:ext cx="10986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ORCID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 txBox="1"/>
            <p:nvPr/>
          </p:nvSpPr>
          <p:spPr>
            <a:xfrm>
              <a:off x="3754826" y="3178104"/>
              <a:ext cx="1634400" cy="9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Crossref</a:t>
              </a:r>
              <a:endPara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EMBL-EBI</a:t>
              </a:r>
              <a:endPara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DataCite</a:t>
              </a:r>
              <a:endPara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04" name="Google Shape;204;p12"/>
            <p:cNvCxnSpPr/>
            <p:nvPr/>
          </p:nvCxnSpPr>
          <p:spPr>
            <a:xfrm>
              <a:off x="2886269" y="2771129"/>
              <a:ext cx="531000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sp>
          <p:nvSpPr>
            <p:cNvPr id="205" name="Google Shape;205;p12"/>
            <p:cNvSpPr/>
            <p:nvPr/>
          </p:nvSpPr>
          <p:spPr>
            <a:xfrm>
              <a:off x="3623791" y="2309721"/>
              <a:ext cx="21756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3480173" y="2436266"/>
              <a:ext cx="2175600" cy="669600"/>
            </a:xfrm>
            <a:prstGeom prst="roundRect">
              <a:avLst>
                <a:gd fmla="val 15000" name="adj"/>
              </a:avLst>
            </a:prstGeom>
            <a:solidFill>
              <a:srgbClr val="FFFFFF"/>
            </a:solidFill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7" name="Google Shape;207;p12"/>
            <p:cNvSpPr txBox="1"/>
            <p:nvPr/>
          </p:nvSpPr>
          <p:spPr>
            <a:xfrm>
              <a:off x="4084166" y="2600349"/>
              <a:ext cx="9675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Works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8" name="Google Shape;208;p12"/>
            <p:cNvCxnSpPr/>
            <p:nvPr/>
          </p:nvCxnSpPr>
          <p:spPr>
            <a:xfrm>
              <a:off x="5925635" y="2760732"/>
              <a:ext cx="531000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sp>
          <p:nvSpPr>
            <p:cNvPr id="209" name="Google Shape;209;p12"/>
            <p:cNvSpPr/>
            <p:nvPr/>
          </p:nvSpPr>
          <p:spPr>
            <a:xfrm>
              <a:off x="6663157" y="2299324"/>
              <a:ext cx="21756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6519540" y="2425869"/>
              <a:ext cx="2175600" cy="669600"/>
            </a:xfrm>
            <a:prstGeom prst="roundRect">
              <a:avLst>
                <a:gd fmla="val 15000" name="adj"/>
              </a:avLst>
            </a:prstGeom>
            <a:solidFill>
              <a:srgbClr val="FFFFFF"/>
            </a:solidFill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1" name="Google Shape;211;p12"/>
            <p:cNvSpPr txBox="1"/>
            <p:nvPr/>
          </p:nvSpPr>
          <p:spPr>
            <a:xfrm>
              <a:off x="7066954" y="2589952"/>
              <a:ext cx="10809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People</a:t>
              </a:r>
              <a:endPara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2" name="Google Shape;212;p12"/>
            <p:cNvSpPr txBox="1"/>
            <p:nvPr/>
          </p:nvSpPr>
          <p:spPr>
            <a:xfrm>
              <a:off x="7058114" y="3323494"/>
              <a:ext cx="10986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ORCID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12"/>
          <p:cNvGrpSpPr/>
          <p:nvPr/>
        </p:nvGrpSpPr>
        <p:grpSpPr>
          <a:xfrm>
            <a:off x="451979" y="3208415"/>
            <a:ext cx="6623751" cy="1123488"/>
            <a:chOff x="599120" y="2446451"/>
            <a:chExt cx="8032683" cy="1362465"/>
          </a:xfrm>
        </p:grpSpPr>
        <p:sp>
          <p:nvSpPr>
            <p:cNvPr id="214" name="Google Shape;214;p12"/>
            <p:cNvSpPr/>
            <p:nvPr/>
          </p:nvSpPr>
          <p:spPr>
            <a:xfrm>
              <a:off x="599120" y="2446451"/>
              <a:ext cx="21756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5" name="Google Shape;215;p12"/>
            <p:cNvSpPr txBox="1"/>
            <p:nvPr/>
          </p:nvSpPr>
          <p:spPr>
            <a:xfrm>
              <a:off x="735537" y="2610534"/>
              <a:ext cx="19029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Funder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3431616" y="2446451"/>
              <a:ext cx="21756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7" name="Google Shape;217;p12"/>
            <p:cNvSpPr txBox="1"/>
            <p:nvPr/>
          </p:nvSpPr>
          <p:spPr>
            <a:xfrm>
              <a:off x="3925346" y="2610534"/>
              <a:ext cx="11880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Dataset</a:t>
              </a:r>
              <a:endPara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6264114" y="2446451"/>
              <a:ext cx="2175600" cy="669600"/>
            </a:xfrm>
            <a:prstGeom prst="roundRect">
              <a:avLst>
                <a:gd fmla="val 15000" name="adj"/>
              </a:avLst>
            </a:prstGeom>
            <a:noFill/>
            <a:ln cap="flat" cmpd="sng" w="25400">
              <a:solidFill>
                <a:srgbClr val="85888D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Helvetica Neue Light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9" name="Google Shape;219;p12"/>
            <p:cNvSpPr txBox="1"/>
            <p:nvPr/>
          </p:nvSpPr>
          <p:spPr>
            <a:xfrm>
              <a:off x="6516742" y="2610534"/>
              <a:ext cx="16704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Publication</a:t>
              </a:r>
              <a:endPara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cxnSp>
          <p:nvCxnSpPr>
            <p:cNvPr id="220" name="Google Shape;220;p12"/>
            <p:cNvCxnSpPr/>
            <p:nvPr/>
          </p:nvCxnSpPr>
          <p:spPr>
            <a:xfrm>
              <a:off x="2837713" y="2781314"/>
              <a:ext cx="531000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cxnSp>
          <p:nvCxnSpPr>
            <p:cNvPr id="221" name="Google Shape;221;p12"/>
            <p:cNvCxnSpPr/>
            <p:nvPr/>
          </p:nvCxnSpPr>
          <p:spPr>
            <a:xfrm>
              <a:off x="5670209" y="2781314"/>
              <a:ext cx="531000" cy="0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sp>
          <p:nvSpPr>
            <p:cNvPr id="222" name="Google Shape;222;p12"/>
            <p:cNvSpPr txBox="1"/>
            <p:nvPr/>
          </p:nvSpPr>
          <p:spPr>
            <a:xfrm>
              <a:off x="956168" y="3323495"/>
              <a:ext cx="16704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Funder ID</a:t>
              </a:r>
              <a:endPara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3" name="Google Shape;223;p12"/>
            <p:cNvSpPr txBox="1"/>
            <p:nvPr/>
          </p:nvSpPr>
          <p:spPr>
            <a:xfrm>
              <a:off x="4015036" y="3323494"/>
              <a:ext cx="1008900" cy="3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DataCite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6728903" y="3179516"/>
              <a:ext cx="1902900" cy="62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750" lIns="32750" spcFirstLastPara="1" rIns="32750" wrap="square" tIns="32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Helvetica Neue Light"/>
                <a:buNone/>
              </a:pPr>
              <a:r>
                <a:rPr b="0" i="0" lang="en" sz="1600" u="none" cap="none" strike="noStrike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Crossref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2"/>
          <p:cNvSpPr txBox="1"/>
          <p:nvPr/>
        </p:nvSpPr>
        <p:spPr>
          <a:xfrm>
            <a:off x="345025" y="317100"/>
            <a:ext cx="51336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Who are all the co-authors of a given researcher?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12"/>
          <p:cNvSpPr txBox="1"/>
          <p:nvPr/>
        </p:nvSpPr>
        <p:spPr>
          <a:xfrm>
            <a:off x="345025" y="2381025"/>
            <a:ext cx="84426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Show all datasets funded by the European Commission that have been cited by a journal article</a:t>
            </a:r>
            <a:endParaRPr b="0" i="0" sz="18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300" y="3174300"/>
            <a:ext cx="1198250" cy="1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55377116e_1_38"/>
          <p:cNvSpPr txBox="1"/>
          <p:nvPr>
            <p:ph idx="1" type="body"/>
          </p:nvPr>
        </p:nvSpPr>
        <p:spPr>
          <a:xfrm>
            <a:off x="90220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How can we increase awareness of the importance of PIDs?</a:t>
            </a:r>
            <a:endParaRPr sz="6000"/>
          </a:p>
        </p:txBody>
      </p:sp>
      <p:pic>
        <p:nvPicPr>
          <p:cNvPr id="233" name="Google Shape;233;g755377116e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700" y="984000"/>
            <a:ext cx="25241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55377116e_0_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PIDs for (almost) everything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5377116e_1_48"/>
          <p:cNvSpPr txBox="1"/>
          <p:nvPr>
            <p:ph idx="4294967295"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types overview and maturity</a:t>
            </a:r>
            <a:endParaRPr/>
          </a:p>
        </p:txBody>
      </p:sp>
      <p:pic>
        <p:nvPicPr>
          <p:cNvPr id="244" name="Google Shape;244;g755377116e_1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250" y="561175"/>
            <a:ext cx="6721526" cy="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755377116e_1_48"/>
          <p:cNvSpPr txBox="1"/>
          <p:nvPr>
            <p:ph idx="1" type="body"/>
          </p:nvPr>
        </p:nvSpPr>
        <p:spPr>
          <a:xfrm>
            <a:off x="670838" y="48276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FREYA deliverable D3.1 Survey of Current PID Services Landscape May 2018 -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https://www.project-freya.eu/en/deliverables/freya_d3-1.pdf</a:t>
            </a:r>
            <a:r>
              <a:rPr lang="en" sz="800"/>
              <a:t> </a:t>
            </a:r>
            <a:endParaRPr sz="800"/>
          </a:p>
        </p:txBody>
      </p:sp>
      <p:pic>
        <p:nvPicPr>
          <p:cNvPr id="246" name="Google Shape;246;g755377116e_1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250" y="1021675"/>
            <a:ext cx="6721526" cy="392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755377116e_1_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5750" y="3945250"/>
            <a:ext cx="1198250" cy="1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5377116e_1_23"/>
          <p:cNvSpPr txBox="1"/>
          <p:nvPr>
            <p:ph type="title"/>
          </p:nvPr>
        </p:nvSpPr>
        <p:spPr>
          <a:xfrm>
            <a:off x="729450" y="1322450"/>
            <a:ext cx="7688400" cy="25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/>
              <a:t>We will be using Mentimeter throughout this session. </a:t>
            </a:r>
            <a:endParaRPr b="0" sz="2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800"/>
              <a:t>Please go to menti.com to participate in answering questions for slides where you see this logo </a:t>
            </a:r>
            <a:endParaRPr b="0" sz="2800"/>
          </a:p>
        </p:txBody>
      </p:sp>
      <p:pic>
        <p:nvPicPr>
          <p:cNvPr id="87" name="Google Shape;87;g755377116e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250" y="3776600"/>
            <a:ext cx="25241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55377116e_1_137"/>
          <p:cNvSpPr txBox="1"/>
          <p:nvPr>
            <p:ph idx="4294967295"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types overview and maturity</a:t>
            </a:r>
            <a:endParaRPr/>
          </a:p>
        </p:txBody>
      </p:sp>
      <p:pic>
        <p:nvPicPr>
          <p:cNvPr id="253" name="Google Shape;253;g755377116e_1_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225" y="602363"/>
            <a:ext cx="6721526" cy="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55377116e_1_137"/>
          <p:cNvSpPr txBox="1"/>
          <p:nvPr>
            <p:ph idx="1" type="body"/>
          </p:nvPr>
        </p:nvSpPr>
        <p:spPr>
          <a:xfrm>
            <a:off x="670838" y="48276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FREYA deliverable D3.1 Survey of Current PID Services Landscape May 2018 -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https://www.project-freya.eu/en/deliverables/freya_d3-1.pdf</a:t>
            </a:r>
            <a:r>
              <a:rPr lang="en" sz="800"/>
              <a:t> </a:t>
            </a:r>
            <a:endParaRPr sz="800"/>
          </a:p>
        </p:txBody>
      </p:sp>
      <p:pic>
        <p:nvPicPr>
          <p:cNvPr id="255" name="Google Shape;255;g755377116e_1_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8225" y="1062863"/>
            <a:ext cx="6721524" cy="258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755377116e_1_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225" y="3646688"/>
            <a:ext cx="6721526" cy="89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755377116e_1_1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45750" y="3945250"/>
            <a:ext cx="1198250" cy="1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55377116e_1_146"/>
          <p:cNvSpPr txBox="1"/>
          <p:nvPr>
            <p:ph idx="4294967295"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types overview and maturity</a:t>
            </a:r>
            <a:endParaRPr/>
          </a:p>
        </p:txBody>
      </p:sp>
      <p:pic>
        <p:nvPicPr>
          <p:cNvPr id="263" name="Google Shape;263;g755377116e_1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250" y="719913"/>
            <a:ext cx="6721526" cy="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755377116e_1_146"/>
          <p:cNvSpPr txBox="1"/>
          <p:nvPr>
            <p:ph idx="1" type="body"/>
          </p:nvPr>
        </p:nvSpPr>
        <p:spPr>
          <a:xfrm>
            <a:off x="670838" y="48276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FREYA deliverable D3.1 Survey of Current PID Services Landscape May 2018 -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https://www.project-freya.eu/en/deliverables/freya_d3-1.pdf</a:t>
            </a:r>
            <a:r>
              <a:rPr lang="en" sz="800"/>
              <a:t> </a:t>
            </a:r>
            <a:endParaRPr sz="800"/>
          </a:p>
        </p:txBody>
      </p:sp>
      <p:pic>
        <p:nvPicPr>
          <p:cNvPr id="265" name="Google Shape;265;g755377116e_1_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025" y="1180413"/>
            <a:ext cx="6716750" cy="324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755377116e_1_1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5750" y="3945250"/>
            <a:ext cx="1198250" cy="1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55377116e_1_154"/>
          <p:cNvSpPr txBox="1"/>
          <p:nvPr>
            <p:ph idx="4294967295"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types overview and maturity</a:t>
            </a:r>
            <a:endParaRPr/>
          </a:p>
        </p:txBody>
      </p:sp>
      <p:pic>
        <p:nvPicPr>
          <p:cNvPr id="272" name="Google Shape;272;g755377116e_1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250" y="832375"/>
            <a:ext cx="6721526" cy="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755377116e_1_154"/>
          <p:cNvSpPr txBox="1"/>
          <p:nvPr>
            <p:ph idx="1" type="body"/>
          </p:nvPr>
        </p:nvSpPr>
        <p:spPr>
          <a:xfrm>
            <a:off x="670838" y="48276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FREYA deliverable D3.1 Survey of Current PID Services Landscape May 2018 -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https://www.project-freya.eu/en/deliverables/freya_d3-1.pdf</a:t>
            </a:r>
            <a:r>
              <a:rPr lang="en" sz="800"/>
              <a:t> </a:t>
            </a:r>
            <a:endParaRPr sz="800"/>
          </a:p>
        </p:txBody>
      </p:sp>
      <p:pic>
        <p:nvPicPr>
          <p:cNvPr id="274" name="Google Shape;274;g755377116e_1_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2025" y="1292875"/>
            <a:ext cx="6721525" cy="25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755377116e_1_1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5750" y="3945250"/>
            <a:ext cx="1198250" cy="1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55377116e_1_170"/>
          <p:cNvSpPr txBox="1"/>
          <p:nvPr>
            <p:ph idx="4294967295" type="title"/>
          </p:nvPr>
        </p:nvSpPr>
        <p:spPr>
          <a:xfrm>
            <a:off x="72765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PID types overview and maturity</a:t>
            </a:r>
            <a:endParaRPr/>
          </a:p>
        </p:txBody>
      </p:sp>
      <p:pic>
        <p:nvPicPr>
          <p:cNvPr id="281" name="Google Shape;281;g755377116e_1_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250" y="832375"/>
            <a:ext cx="6721526" cy="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755377116e_1_170"/>
          <p:cNvSpPr txBox="1"/>
          <p:nvPr>
            <p:ph idx="1" type="body"/>
          </p:nvPr>
        </p:nvSpPr>
        <p:spPr>
          <a:xfrm>
            <a:off x="670838" y="48276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FREYA deliverable D3.1 Survey of Current PID Services Landscape May 2018 -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https://www.project-freya.eu/en/deliverables/freya_d3-1.pdf</a:t>
            </a:r>
            <a:r>
              <a:rPr lang="en" sz="800"/>
              <a:t> </a:t>
            </a:r>
            <a:endParaRPr sz="800"/>
          </a:p>
        </p:txBody>
      </p:sp>
      <p:pic>
        <p:nvPicPr>
          <p:cNvPr id="283" name="Google Shape;283;g755377116e_1_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7274" y="1281124"/>
            <a:ext cx="6721526" cy="239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755377116e_1_1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45750" y="3945250"/>
            <a:ext cx="1198250" cy="119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55377116e_0_6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</a:t>
            </a:r>
            <a:endParaRPr/>
          </a:p>
        </p:txBody>
      </p:sp>
      <p:sp>
        <p:nvSpPr>
          <p:cNvPr id="290" name="Google Shape;290;g755377116e_0_65"/>
          <p:cNvSpPr txBox="1"/>
          <p:nvPr/>
        </p:nvSpPr>
        <p:spPr>
          <a:xfrm>
            <a:off x="1162075" y="2070050"/>
            <a:ext cx="7303800" cy="25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Persistent identifiers for people include standards such as ISNI and ORCIDs (both non-proprietary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identifiers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).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ORCID iDs are in fact 16-digit alphanumeric ISNI codes.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 Open Researcher and Contributor ID is used to uniquely identify scientific and other academic authors and contributors throughout their career, across disciplines, locations and time.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ORCID also offers an open and independent registry intended for contributor identification in research and academic publishing, accessible by systems through an API.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1" name="Google Shape;291;g755377116e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2000" y="612775"/>
            <a:ext cx="3657174" cy="13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55377116e_0_6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Publications</a:t>
            </a:r>
            <a:endParaRPr/>
          </a:p>
        </p:txBody>
      </p:sp>
      <p:pic>
        <p:nvPicPr>
          <p:cNvPr id="297" name="Google Shape;297;g755377116e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299" y="1958527"/>
            <a:ext cx="5074776" cy="23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755377116e_0_61"/>
          <p:cNvSpPr txBox="1"/>
          <p:nvPr/>
        </p:nvSpPr>
        <p:spPr>
          <a:xfrm>
            <a:off x="1162075" y="1853100"/>
            <a:ext cx="7303800" cy="29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Crossref DOI’s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Many other smaller systems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55377116e_0_69"/>
          <p:cNvSpPr txBox="1"/>
          <p:nvPr>
            <p:ph type="title"/>
          </p:nvPr>
        </p:nvSpPr>
        <p:spPr>
          <a:xfrm>
            <a:off x="727650" y="571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graphicFrame>
        <p:nvGraphicFramePr>
          <p:cNvPr id="304" name="Google Shape;304;g755377116e_0_69"/>
          <p:cNvGraphicFramePr/>
          <p:nvPr/>
        </p:nvGraphicFramePr>
        <p:xfrm>
          <a:off x="5700" y="116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{7FCD31F8-E986-452D-8E8A-48FDBA8A42C9}</a:tableStyleId>
              </a:tblPr>
              <a:tblGrid>
                <a:gridCol w="2189325"/>
                <a:gridCol w="2189325"/>
                <a:gridCol w="2189325"/>
                <a:gridCol w="2189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Identifier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Stands for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Since when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Does what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Archival Research Key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2001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Access, Policy and Description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URN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Universal Resource Name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Joint resolving infrastructure operated by European libraries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PURL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Persistent Uniform Resource Locator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1995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</a:t>
                      </a:r>
                      <a:r>
                        <a:rPr lang="en"/>
                        <a:t>ooks just like a URL, except it points to a resolution service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Handles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1994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Consists of </a:t>
                      </a:r>
                      <a:r>
                        <a:rPr lang="en"/>
                        <a:t>a repository, a resolution system and a registry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Digital Object Identifier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1996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Implementation of handles, run by IDF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55377116e_0_38"/>
          <p:cNvSpPr txBox="1"/>
          <p:nvPr>
            <p:ph idx="1" type="body"/>
          </p:nvPr>
        </p:nvSpPr>
        <p:spPr>
          <a:xfrm>
            <a:off x="727650" y="11209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85888D"/>
                </a:solidFill>
              </a:rPr>
              <a:t>What would you like to implement at your organization - in terms of technology?</a:t>
            </a:r>
            <a:endParaRPr sz="5600">
              <a:solidFill>
                <a:srgbClr val="85888D"/>
              </a:solidFill>
            </a:endParaRPr>
          </a:p>
        </p:txBody>
      </p:sp>
      <p:pic>
        <p:nvPicPr>
          <p:cNvPr id="310" name="Google Shape;310;g755377116e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350" y="4320200"/>
            <a:ext cx="25241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55377116e_0_91"/>
          <p:cNvSpPr txBox="1"/>
          <p:nvPr>
            <p:ph idx="1" type="body"/>
          </p:nvPr>
        </p:nvSpPr>
        <p:spPr>
          <a:xfrm>
            <a:off x="727650" y="11209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85888D"/>
                </a:solidFill>
              </a:rPr>
              <a:t>What would you like to implement at your organization - in terms of policy?</a:t>
            </a:r>
            <a:endParaRPr sz="5600">
              <a:solidFill>
                <a:srgbClr val="85888D"/>
              </a:solidFill>
            </a:endParaRPr>
          </a:p>
        </p:txBody>
      </p:sp>
      <p:pic>
        <p:nvPicPr>
          <p:cNvPr id="316" name="Google Shape;316;g755377116e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9350" y="4320200"/>
            <a:ext cx="25241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55377116e_0_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you should do after this workshop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729450" y="1322450"/>
            <a:ext cx="7688400" cy="25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Round of introductions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12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0" lang="en" sz="2800"/>
              <a:t>Who are you</a:t>
            </a:r>
            <a:endParaRPr b="0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0" lang="en" sz="2800"/>
              <a:t>What do you do</a:t>
            </a:r>
            <a:endParaRPr b="0" sz="2800"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0" lang="en" sz="2800"/>
              <a:t>What are you hoping to learn today</a:t>
            </a:r>
            <a:endParaRPr b="0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Step 1: Give PIDs to your stuff</a:t>
            </a:r>
            <a:endParaRPr/>
          </a:p>
        </p:txBody>
      </p:sp>
      <p:sp>
        <p:nvSpPr>
          <p:cNvPr id="327" name="Google Shape;327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/>
              <a:t>Get an ORCID iD for yourself →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https://orcid.org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/>
              <a:t>Give DOIs to your data and software →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https://datacite.org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https://guides.github.com/activities/citable-code/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/>
              <a:t>Put your reports and white papers into a repository that gives out PIDs →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https://repositoryfinder.datacite.org</a:t>
            </a:r>
            <a:r>
              <a:rPr lang="en"/>
              <a:t> or your institutional repository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Step 2: Tell your PIDs about your other PIDs</a:t>
            </a:r>
            <a:endParaRPr/>
          </a:p>
        </p:txBody>
      </p:sp>
      <p:sp>
        <p:nvSpPr>
          <p:cNvPr id="333" name="Google Shape;333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Include relevant related PIDs in the metadata for your software, dataset, and paper PIDs, even if your repository says they’re optional.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"/>
              <a:t>In Zenodo (for example), it looks like this:</a:t>
            </a:r>
            <a:endParaRPr/>
          </a:p>
        </p:txBody>
      </p:sp>
      <p:pic>
        <p:nvPicPr>
          <p:cNvPr id="334" name="Google Shape;3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475" y="3122375"/>
            <a:ext cx="6615425" cy="18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Step 3: Share these connections with the community</a:t>
            </a:r>
            <a:endParaRPr/>
          </a:p>
        </p:txBody>
      </p:sp>
      <p:pic>
        <p:nvPicPr>
          <p:cNvPr id="340" name="Google Shape;340;p16"/>
          <p:cNvPicPr preferRelativeResize="0"/>
          <p:nvPr/>
        </p:nvPicPr>
        <p:blipFill rotWithShape="1">
          <a:blip r:embed="rId3">
            <a:alphaModFix/>
          </a:blip>
          <a:srcRect b="0" l="0" r="0" t="18420"/>
          <a:stretch/>
        </p:blipFill>
        <p:spPr>
          <a:xfrm>
            <a:off x="3017075" y="2078925"/>
            <a:ext cx="4734126" cy="268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55377116e_0_81"/>
          <p:cNvSpPr txBox="1"/>
          <p:nvPr>
            <p:ph idx="1" type="body"/>
          </p:nvPr>
        </p:nvSpPr>
        <p:spPr>
          <a:xfrm>
            <a:off x="727650" y="15223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5888D"/>
                </a:solidFill>
              </a:rPr>
              <a:t>What would you like PID providers to do for you?</a:t>
            </a:r>
            <a:endParaRPr sz="6000">
              <a:solidFill>
                <a:srgbClr val="85888D"/>
              </a:solidFill>
            </a:endParaRPr>
          </a:p>
        </p:txBody>
      </p:sp>
      <p:pic>
        <p:nvPicPr>
          <p:cNvPr id="346" name="Google Shape;346;g755377116e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950" y="4167800"/>
            <a:ext cx="25241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55377116e_0_5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 you!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2400" u="sng">
                <a:solidFill>
                  <a:schemeClr val="hlink"/>
                </a:solidFill>
                <a:hlinkClick r:id="rId3"/>
              </a:rPr>
              <a:t>hcousijn@datacite.org</a:t>
            </a:r>
            <a:endParaRPr b="0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2400" u="sng">
                <a:solidFill>
                  <a:schemeClr val="hlink"/>
                </a:solidFill>
                <a:hlinkClick r:id="rId4"/>
              </a:rPr>
              <a:t>i.wijnbergen@orcid.org</a:t>
            </a:r>
            <a:endParaRPr b="0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55377116e_1_1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a persistent identifier?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342400" y="702275"/>
            <a:ext cx="86202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" sz="60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persistent identifier</a:t>
            </a:r>
            <a:endParaRPr b="1" i="0" sz="6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3"/>
          <p:cNvSpPr/>
          <p:nvPr/>
        </p:nvSpPr>
        <p:spPr>
          <a:xfrm rot="-5400000">
            <a:off x="2777750" y="-108725"/>
            <a:ext cx="284700" cy="3799800"/>
          </a:xfrm>
          <a:prstGeom prst="leftBrace">
            <a:avLst>
              <a:gd fmla="val 8333" name="adj1"/>
              <a:gd fmla="val 50286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752050" y="2057650"/>
            <a:ext cx="23361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 organization made a promise to keep it alive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375125" y="2057650"/>
            <a:ext cx="23823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globally unique string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419150" y="3925925"/>
            <a:ext cx="44667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(known as PIDs to their friends)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 rot="-5400000">
            <a:off x="6423925" y="132925"/>
            <a:ext cx="284700" cy="3316500"/>
          </a:xfrm>
          <a:prstGeom prst="leftBrace">
            <a:avLst>
              <a:gd fmla="val 8333" name="adj1"/>
              <a:gd fmla="val 50286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5377116e_1_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trustworthy PID system must </a:t>
            </a:r>
            <a:endParaRPr/>
          </a:p>
        </p:txBody>
      </p:sp>
      <p:sp>
        <p:nvSpPr>
          <p:cNvPr id="113" name="Google Shape;113;g755377116e_1_2"/>
          <p:cNvSpPr txBox="1"/>
          <p:nvPr>
            <p:ph idx="1" type="body"/>
          </p:nvPr>
        </p:nvSpPr>
        <p:spPr>
          <a:xfrm>
            <a:off x="729450" y="2078875"/>
            <a:ext cx="7688700" cy="27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maintained by a dedicated and reliable team,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based on a transparent sustainable business model,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provided by a non-profit organisation,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subject of regular quality assessments by external parties,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governed by international boards,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based on open standards,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be based on a redundant and secure architecture,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support a huge address space (comparable or even larger than IPv6) and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support an openly documented API optimally supporting accepted data models.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4" name="Google Shape;114;g755377116e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175" y="1219050"/>
            <a:ext cx="1800225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755377116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3051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755377116e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70000"/>
            <a:ext cx="91440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5377116e_0_25"/>
          <p:cNvSpPr txBox="1"/>
          <p:nvPr>
            <p:ph idx="1" type="body"/>
          </p:nvPr>
        </p:nvSpPr>
        <p:spPr>
          <a:xfrm>
            <a:off x="902200" y="14412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Why are PIDs important to you?</a:t>
            </a:r>
            <a:endParaRPr sz="6000"/>
          </a:p>
        </p:txBody>
      </p:sp>
      <p:pic>
        <p:nvPicPr>
          <p:cNvPr id="126" name="Google Shape;126;g755377116e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1700" y="984000"/>
            <a:ext cx="25241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. . . but what can PIDs *do*?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Helena Cousijn</dc:creator>
</cp:coreProperties>
</file>