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0AB4-E034-43DA-884B-A980010C9CF5}" type="datetimeFigureOut">
              <a:rPr lang="en-GB" smtClean="0"/>
              <a:t>17/02/2019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06EDB-2155-4ED2-A4AC-9651A94ABF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95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EB5B5-5028-4C4E-9782-47F9C12D0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A0B57B-196E-4B62-8996-4105E86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098BF-6712-4761-B445-05F7BF2D5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0646-A5E9-4206-A93D-424EA9238D31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1A7BB-D5A8-46D2-87B3-21BB50A88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7C5B-34D4-478B-B221-EC692353A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6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43B5-8A4E-40D2-8AA1-07E220A74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D952D-DB25-4B5D-8922-0A5B481A2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1F39E-66FD-4DEE-BF3C-A86630C3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5142E-B963-4EF5-8262-BE4B8E585F10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C4477-C11B-4D23-BF27-EA88509E1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98E13-F602-4294-A675-D42DED59F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01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097F1B-E067-489B-AB89-AFD4BB5A84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B0CF0-704C-4759-B92C-7A9B68EFB1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FF28A-75CC-4119-BB1E-3F12CC04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483C7-CE04-481C-8093-3FBCE7E663C0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B8405-4547-40B9-8761-E44460DC1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606F-79A2-468A-A8E6-9F051F700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828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15F6-5E13-4A5B-AA16-FA4A4D6D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17EB4-380D-48C0-B361-B73BD7E33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48718-5B6D-4D71-86F8-5BE57C74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77AE7-6770-4932-BC37-72E896CD1531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C6325-7A01-444A-A83A-C504F586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21066E-92E4-4CBE-A83C-460406536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44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5A880-5C6F-434B-AEE9-A6CBE4ED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73A8F-5AAD-465E-9604-18818C46E9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0390C-09C7-40C4-A2C1-42CF760F0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744A-3476-4977-B461-397219E655AA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75A75-2C42-45F5-A5A0-EEBB81D20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E8EC3-9A83-4284-B875-CF37335A6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5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63D64-6A63-4490-876F-0B351DE36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3F00A-4939-4519-9071-A68742009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9EC16-9F23-4592-B5E8-813A56250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45AE2-94E7-4320-AA4B-3FEB64F7A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339A8-F023-460D-9EAF-C4C235CAF66F}" type="datetime1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20967-83D1-4EA5-994A-BCEF98DD9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C9A4E-68D3-4188-AFE2-6439A3D61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908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E70A-1F3C-4639-BA51-F44F9079F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20183-E37A-4D47-A64A-4B8FE6368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893DF-E90B-46A6-8488-2D25717EB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6CB1BF-1984-4F1B-836B-2C14A54AE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69F06-62AE-4345-B8D1-56B7051D9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F2226E-EE05-40CA-977C-0C55281D8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464D-C68E-4BD4-B806-AF1C9857B1E6}" type="datetime1">
              <a:rPr lang="en-GB" smtClean="0"/>
              <a:t>17/02/2019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C9B946-2DA5-49F7-8B01-15E6B875E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56DB1E-FDBB-4D4E-B079-8200FC824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6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E34D-C217-4880-86AD-D32A2E113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F0AD06-CCA9-4FF5-84E0-0DE0A7852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51633-2083-45BD-853F-67587B83FC1F}" type="datetime1">
              <a:rPr lang="en-GB" smtClean="0"/>
              <a:t>17/02/2019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85205-8731-4E4D-B0F7-7C8987DA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FCBDE-6CF5-4F0C-99A0-E663BBA1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9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2EF9D4-A9B4-4AAC-B288-5E3E86797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29528-CE01-48DB-8F62-C57A53A48790}" type="datetime1">
              <a:rPr lang="en-GB" smtClean="0"/>
              <a:t>17/02/2019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81542-8C7B-44FD-9D34-F3659FE3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2EC010-F9BF-4BD9-AD38-33215D076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432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B1434-ECEF-40BD-8C69-A7DF2A66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0C35F-C29A-437D-A3C9-F28502B4A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3063B-13A0-4E30-8A8D-3D2FCED68F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3594C-BD91-451D-A211-309A55BB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CB1B6-07C8-4D1A-916F-2121FDE7788A}" type="datetime1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3E5B4-8180-4232-B02F-CF943A653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1BFCD0-F703-4351-B7C6-FFDD1A93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3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28C40-5087-4146-ABDE-ECED00C6D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29F867-8587-4F56-BB27-021F791DEA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5432C-26A0-4399-B5A8-BBAEFE8E2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4F51CB-5836-4ED7-8C0C-D333C49C0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8DDB3-D9C1-4668-A716-20A95285E1C8}" type="datetime1">
              <a:rPr lang="en-GB" smtClean="0"/>
              <a:t>17/02/2019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56376-7023-4DA1-8748-2BE8FBA66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C1D43-7DAD-4684-BB70-F9603C3C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E9D653-D257-4318-8B45-6D45F9AA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7F0A9-B1AA-4131-8AB6-F024BD323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8A001-74EC-49AB-A5A5-9F57DA82CB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6C410-E5BA-4A19-ADB9-FBEBE1E93C2D}" type="datetime1">
              <a:rPr lang="en-GB" smtClean="0"/>
              <a:t>17/02/2019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571A9-1E1C-4489-A35B-B844A17D4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372F5-9588-46F2-8BCE-380BED203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5D903-D037-4A9A-B194-F80F370526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1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B1F1-CBD8-4580-B090-5ABF2FCA4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81125"/>
          </a:xfrm>
        </p:spPr>
        <p:txBody>
          <a:bodyPr>
            <a:noAutofit/>
          </a:bodyPr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Critical review of genetics-free high-throughput discovery of cryptic microbial metabolites</a:t>
            </a:r>
            <a:endParaRPr lang="en-GB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0CED8-0387-4C7F-B11A-5C4D15519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4513"/>
            <a:ext cx="9144000" cy="1655762"/>
          </a:xfrm>
        </p:spPr>
        <p:txBody>
          <a:bodyPr/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Wenfa</a:t>
            </a: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Critique presentation, ES5101</a:t>
            </a:r>
          </a:p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February 2019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02889-C929-4B02-97A5-157B0466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8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9CB53-622D-4B10-B2EB-2BE01727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en-GB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4276B-F8BE-4358-836A-FB936AAF2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was found for activating silent biosynthetic gene cluster in a high throughput manner.</a:t>
            </a:r>
          </a:p>
          <a:p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throughput elicitor screening could simultaneously activate multiple biosynthetic </a:t>
            </a:r>
            <a:r>
              <a:rPr lang="en-SG" sz="2400">
                <a:latin typeface="Times New Roman" panose="02020603050405020304" pitchFamily="18" charset="0"/>
                <a:cs typeface="Times New Roman" panose="02020603050405020304" pitchFamily="18" charset="0"/>
              </a:rPr>
              <a:t>gene clusters.</a:t>
            </a:r>
            <a:endParaRPr lang="en-S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imaging mass spectrometry could rapidly profile the secondary metabolome of cells compared to time-consuming HPLC-MS or genetic reporter assay.</a:t>
            </a:r>
          </a:p>
          <a:p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limitation of the approach, however, was the use of uniform growth conditions for all inducers, where some of which might not be functional.</a:t>
            </a:r>
          </a:p>
          <a:p>
            <a:r>
              <a:rPr lang="en-S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problem concerns ion suppression effects from imaging mass spectrometry that precludes the detection of some secondary metabolites.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73C02-326A-4E01-BEFB-4B7C34F64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70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2A5F8-AD59-47E6-AE5D-4B5DA513B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6654" y="2653676"/>
            <a:ext cx="5703278" cy="1325563"/>
          </a:xfrm>
        </p:spPr>
        <p:txBody>
          <a:bodyPr>
            <a:normAutofit/>
          </a:bodyPr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</a:t>
            </a:r>
            <a:endParaRPr lang="en-GB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21DC0-E423-41BF-BA28-B77B1FBEA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042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FBE5-AAFC-474C-8906-0DC32FFF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genetics-free method for high-throughput discovery of cryptic microbial metabolites</a:t>
            </a:r>
            <a:endParaRPr lang="en-GB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E0CB67-76A4-47F3-8A4B-3B903DE9A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01" y="1639491"/>
            <a:ext cx="11006797" cy="47680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448150-BC58-4861-80C8-A352F3C7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2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674E5-58B3-4545-97AC-B05E7B069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10" y="24024"/>
            <a:ext cx="10515600" cy="1325563"/>
          </a:xfrm>
        </p:spPr>
        <p:txBody>
          <a:bodyPr>
            <a:normAutofit/>
          </a:bodyPr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Problem: How to activate silent biosynthetic gene cluster?</a:t>
            </a:r>
            <a:endParaRPr lang="en-GB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87972-2AE3-4670-94BD-48037E888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3</a:t>
            </a:fld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E42ABBE-4929-43DC-9300-3429DC301857}"/>
              </a:ext>
            </a:extLst>
          </p:cNvPr>
          <p:cNvSpPr/>
          <p:nvPr/>
        </p:nvSpPr>
        <p:spPr>
          <a:xfrm>
            <a:off x="416169" y="1941341"/>
            <a:ext cx="3790122" cy="21523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3619BA-C0D2-4F3B-944C-643E19588398}"/>
              </a:ext>
            </a:extLst>
          </p:cNvPr>
          <p:cNvCxnSpPr/>
          <p:nvPr/>
        </p:nvCxnSpPr>
        <p:spPr>
          <a:xfrm>
            <a:off x="1430266" y="3376245"/>
            <a:ext cx="2166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F0E9573-A76B-4FD1-8555-9EB6053E75D0}"/>
              </a:ext>
            </a:extLst>
          </p:cNvPr>
          <p:cNvSpPr/>
          <p:nvPr/>
        </p:nvSpPr>
        <p:spPr>
          <a:xfrm>
            <a:off x="2119583" y="3246119"/>
            <a:ext cx="1041010" cy="242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F2BE79B-0765-40D0-A877-C521660CA000}"/>
              </a:ext>
            </a:extLst>
          </p:cNvPr>
          <p:cNvCxnSpPr/>
          <p:nvPr/>
        </p:nvCxnSpPr>
        <p:spPr>
          <a:xfrm flipV="1">
            <a:off x="1627214" y="3066756"/>
            <a:ext cx="492369" cy="309489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911F7A9-7EAE-431C-A18D-99225ACB9C34}"/>
              </a:ext>
            </a:extLst>
          </p:cNvPr>
          <p:cNvSpPr txBox="1"/>
          <p:nvPr/>
        </p:nvSpPr>
        <p:spPr>
          <a:xfrm>
            <a:off x="2175854" y="3474691"/>
            <a:ext cx="9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X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7FEC43B-0A36-4DE6-881D-64DE190B173E}"/>
              </a:ext>
            </a:extLst>
          </p:cNvPr>
          <p:cNvCxnSpPr/>
          <p:nvPr/>
        </p:nvCxnSpPr>
        <p:spPr>
          <a:xfrm flipV="1">
            <a:off x="2752630" y="1842867"/>
            <a:ext cx="1453661" cy="12238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BBD1E2FA-AFCC-40E7-885E-89AFC3770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887" y="4681023"/>
            <a:ext cx="5894362" cy="1044660"/>
          </a:xfrm>
          <a:prstGeom prst="rect">
            <a:avLst/>
          </a:prstGeom>
        </p:spPr>
      </p:pic>
      <p:pic>
        <p:nvPicPr>
          <p:cNvPr id="13" name="Picture 12" descr="A close up of a flower&#10;&#10;Description automatically generated">
            <a:extLst>
              <a:ext uri="{FF2B5EF4-FFF2-40B4-BE49-F238E27FC236}">
                <a16:creationId xmlns:a16="http://schemas.microsoft.com/office/drawing/2014/main" id="{FB766186-62CA-4D0E-9FBC-9122855C2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43" y="1006921"/>
            <a:ext cx="2219389" cy="16423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D0E862-93A4-47DF-BBD6-92F0DF3BD83F}"/>
              </a:ext>
            </a:extLst>
          </p:cNvPr>
          <p:cNvSpPr txBox="1"/>
          <p:nvPr/>
        </p:nvSpPr>
        <p:spPr>
          <a:xfrm>
            <a:off x="4894865" y="2648187"/>
            <a:ext cx="1069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64AE6C27-749D-40FC-A460-4EC28470D534}"/>
              </a:ext>
            </a:extLst>
          </p:cNvPr>
          <p:cNvSpPr/>
          <p:nvPr/>
        </p:nvSpPr>
        <p:spPr>
          <a:xfrm rot="17719427">
            <a:off x="5896085" y="1980876"/>
            <a:ext cx="1512993" cy="52757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5C7D9-015E-42B4-8FBA-841B42CA0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5964" y="1204207"/>
            <a:ext cx="2093406" cy="16423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82D1FC-0968-405B-BBB0-F708FB65B98C}"/>
              </a:ext>
            </a:extLst>
          </p:cNvPr>
          <p:cNvSpPr txBox="1"/>
          <p:nvPr/>
        </p:nvSpPr>
        <p:spPr>
          <a:xfrm>
            <a:off x="6105565" y="3069431"/>
            <a:ext cx="1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Substrate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3D8BAC-5270-48DE-B2E2-86AFA4DF281E}"/>
              </a:ext>
            </a:extLst>
          </p:cNvPr>
          <p:cNvSpPr txBox="1"/>
          <p:nvPr/>
        </p:nvSpPr>
        <p:spPr>
          <a:xfrm>
            <a:off x="7550833" y="2326458"/>
            <a:ext cx="1892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Penicillin G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893CFF-2B6E-4421-93B2-91A8631C6DA5}"/>
              </a:ext>
            </a:extLst>
          </p:cNvPr>
          <p:cNvSpPr txBox="1"/>
          <p:nvPr/>
        </p:nvSpPr>
        <p:spPr>
          <a:xfrm>
            <a:off x="1021453" y="5651312"/>
            <a:ext cx="548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Biosynthetic gene cluster comprising multiple genes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94D41B-BDB2-4E76-911F-6B595615210A}"/>
              </a:ext>
            </a:extLst>
          </p:cNvPr>
          <p:cNvSpPr txBox="1"/>
          <p:nvPr/>
        </p:nvSpPr>
        <p:spPr>
          <a:xfrm>
            <a:off x="7265192" y="2832853"/>
            <a:ext cx="4484343" cy="2862322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for activating gene expression from silent genes</a:t>
            </a:r>
          </a:p>
          <a:p>
            <a:endParaRPr lang="en-S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 in another microbe amenable to genetic engineering</a:t>
            </a:r>
          </a:p>
          <a:p>
            <a:pPr marL="342900" indent="-342900">
              <a:buAutoNum type="arabicParenR"/>
            </a:pP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Co-culture with another microbe able to secrete compounds that activate expression of silent genes</a:t>
            </a:r>
          </a:p>
          <a:p>
            <a:pPr marL="342900" indent="-342900">
              <a:buAutoNum type="arabicParenR"/>
            </a:pP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Screening of nutritional and experimental conditions that induce gene expression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1CDEB1-6B4A-49EF-98EB-C6F14C32C04B}"/>
              </a:ext>
            </a:extLst>
          </p:cNvPr>
          <p:cNvSpPr txBox="1"/>
          <p:nvPr/>
        </p:nvSpPr>
        <p:spPr>
          <a:xfrm>
            <a:off x="7365053" y="5801861"/>
            <a:ext cx="4384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engineering and cell cultivation methods are time-consuming</a:t>
            </a:r>
            <a:endParaRPr lang="en-GB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822D2F-707D-488E-8D00-4218CFE3C445}"/>
              </a:ext>
            </a:extLst>
          </p:cNvPr>
          <p:cNvSpPr txBox="1"/>
          <p:nvPr/>
        </p:nvSpPr>
        <p:spPr>
          <a:xfrm>
            <a:off x="9439370" y="1226895"/>
            <a:ext cx="1892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metabolite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6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F0DDA-6E76-4906-86ED-A072B5329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196" y="-116615"/>
            <a:ext cx="10515600" cy="1325563"/>
          </a:xfrm>
        </p:spPr>
        <p:txBody>
          <a:bodyPr>
            <a:normAutofit/>
          </a:bodyPr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Solution: High throughput elicitor (inducer) screening </a:t>
            </a:r>
            <a:endParaRPr lang="en-GB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33226-78A7-4914-9332-2E7332F5E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4</a:t>
            </a:fld>
            <a:endParaRPr lang="en-GB"/>
          </a:p>
        </p:txBody>
      </p:sp>
      <p:pic>
        <p:nvPicPr>
          <p:cNvPr id="12" name="Picture 11" descr="A close up of a device&#10;&#10;Description automatically generated">
            <a:extLst>
              <a:ext uri="{FF2B5EF4-FFF2-40B4-BE49-F238E27FC236}">
                <a16:creationId xmlns:a16="http://schemas.microsoft.com/office/drawing/2014/main" id="{01D4A3CE-4384-4173-AD20-01031B6F6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90" y="2504370"/>
            <a:ext cx="2143125" cy="2143125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C650328-CE04-4977-BA33-4FCE80BEA128}"/>
              </a:ext>
            </a:extLst>
          </p:cNvPr>
          <p:cNvSpPr/>
          <p:nvPr/>
        </p:nvSpPr>
        <p:spPr>
          <a:xfrm rot="1940367">
            <a:off x="776494" y="2351103"/>
            <a:ext cx="143405" cy="3891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57D039-93BF-4E00-A24A-6E1D8BDDC3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10" y="2141744"/>
            <a:ext cx="329213" cy="402371"/>
          </a:xfrm>
          <a:prstGeom prst="rect">
            <a:avLst/>
          </a:prstGeom>
        </p:spPr>
      </p:pic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469272B6-E94B-46A3-A9B9-D43D449CCDC5}"/>
              </a:ext>
            </a:extLst>
          </p:cNvPr>
          <p:cNvCxnSpPr>
            <a:stCxn id="15" idx="2"/>
          </p:cNvCxnSpPr>
          <p:nvPr/>
        </p:nvCxnSpPr>
        <p:spPr>
          <a:xfrm rot="5400000">
            <a:off x="482117" y="2748503"/>
            <a:ext cx="300372" cy="22359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0523AA05-60CE-4055-BA0D-B926995C6115}"/>
              </a:ext>
            </a:extLst>
          </p:cNvPr>
          <p:cNvCxnSpPr/>
          <p:nvPr/>
        </p:nvCxnSpPr>
        <p:spPr>
          <a:xfrm rot="5400000">
            <a:off x="946695" y="2542759"/>
            <a:ext cx="300372" cy="22359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0211F52-7967-473D-BDE8-CAFA18AD3E68}"/>
              </a:ext>
            </a:extLst>
          </p:cNvPr>
          <p:cNvSpPr/>
          <p:nvPr/>
        </p:nvSpPr>
        <p:spPr>
          <a:xfrm rot="1940367">
            <a:off x="1245243" y="2655108"/>
            <a:ext cx="143405" cy="3891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13983B-91C6-4128-943C-50CE1353C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159" y="2445749"/>
            <a:ext cx="329213" cy="402371"/>
          </a:xfrm>
          <a:prstGeom prst="rect">
            <a:avLst/>
          </a:prstGeom>
        </p:spPr>
      </p:pic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78CBD2D1-7012-4A8B-BBDF-4AE3D7E31717}"/>
              </a:ext>
            </a:extLst>
          </p:cNvPr>
          <p:cNvCxnSpPr>
            <a:stCxn id="20" idx="2"/>
          </p:cNvCxnSpPr>
          <p:nvPr/>
        </p:nvCxnSpPr>
        <p:spPr>
          <a:xfrm rot="5400000">
            <a:off x="950866" y="3052508"/>
            <a:ext cx="300372" cy="22359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61D4F81B-5B31-4C75-B44A-7ECA07CC039D}"/>
              </a:ext>
            </a:extLst>
          </p:cNvPr>
          <p:cNvCxnSpPr/>
          <p:nvPr/>
        </p:nvCxnSpPr>
        <p:spPr>
          <a:xfrm rot="5400000">
            <a:off x="1415444" y="2846764"/>
            <a:ext cx="300372" cy="22359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F20124A-55AC-4278-AB97-EFC83FBE28F1}"/>
              </a:ext>
            </a:extLst>
          </p:cNvPr>
          <p:cNvSpPr txBox="1"/>
          <p:nvPr/>
        </p:nvSpPr>
        <p:spPr>
          <a:xfrm>
            <a:off x="1631485" y="4423771"/>
            <a:ext cx="2659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are cultivated in 96 well plates 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id="{75D12019-3E2E-4629-901A-56132705937D}"/>
              </a:ext>
            </a:extLst>
          </p:cNvPr>
          <p:cNvSpPr/>
          <p:nvPr/>
        </p:nvSpPr>
        <p:spPr>
          <a:xfrm rot="1865744">
            <a:off x="2045205" y="2568518"/>
            <a:ext cx="582519" cy="41997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58F5ED3F-9E02-403E-894C-98E3C7CC5383}"/>
              </a:ext>
            </a:extLst>
          </p:cNvPr>
          <p:cNvSpPr/>
          <p:nvPr/>
        </p:nvSpPr>
        <p:spPr>
          <a:xfrm>
            <a:off x="4032916" y="3362175"/>
            <a:ext cx="835462" cy="42751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 close up of a device&#10;&#10;Description automatically generated">
            <a:extLst>
              <a:ext uri="{FF2B5EF4-FFF2-40B4-BE49-F238E27FC236}">
                <a16:creationId xmlns:a16="http://schemas.microsoft.com/office/drawing/2014/main" id="{7B7A1743-51F8-422E-B82A-01D889E14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638" y="3661400"/>
            <a:ext cx="2143125" cy="21431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258E405-FD71-48A6-8CB8-E485EFD9D153}"/>
              </a:ext>
            </a:extLst>
          </p:cNvPr>
          <p:cNvSpPr txBox="1"/>
          <p:nvPr/>
        </p:nvSpPr>
        <p:spPr>
          <a:xfrm>
            <a:off x="4756331" y="5556561"/>
            <a:ext cx="2874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 are exposed to a library of elicitors (inducers)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 descr="A close up of a map&#10;&#10;Description automatically generated">
            <a:extLst>
              <a:ext uri="{FF2B5EF4-FFF2-40B4-BE49-F238E27FC236}">
                <a16:creationId xmlns:a16="http://schemas.microsoft.com/office/drawing/2014/main" id="{C746763E-A2F6-4D29-B479-8611A6DFBE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31" y="1385426"/>
            <a:ext cx="2574334" cy="16670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225935DB-8212-48C2-9816-E5635353D812}"/>
              </a:ext>
            </a:extLst>
          </p:cNvPr>
          <p:cNvSpPr txBox="1"/>
          <p:nvPr/>
        </p:nvSpPr>
        <p:spPr>
          <a:xfrm>
            <a:off x="247341" y="3329193"/>
            <a:ext cx="1642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Bacterial cells</a:t>
            </a:r>
            <a:endParaRPr lang="en-GB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Cross 33">
            <a:extLst>
              <a:ext uri="{FF2B5EF4-FFF2-40B4-BE49-F238E27FC236}">
                <a16:creationId xmlns:a16="http://schemas.microsoft.com/office/drawing/2014/main" id="{320C1EB4-5B50-4902-B39C-9AFB25D38767}"/>
              </a:ext>
            </a:extLst>
          </p:cNvPr>
          <p:cNvSpPr/>
          <p:nvPr/>
        </p:nvSpPr>
        <p:spPr>
          <a:xfrm>
            <a:off x="5835106" y="3138936"/>
            <a:ext cx="432517" cy="457200"/>
          </a:xfrm>
          <a:prstGeom prst="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72937C-0149-4968-BBC6-C1FC75432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0600" y="3901441"/>
            <a:ext cx="3108961" cy="1044660"/>
          </a:xfrm>
          <a:prstGeom prst="rect">
            <a:avLst/>
          </a:prstGeom>
        </p:spPr>
      </p:pic>
      <p:sp>
        <p:nvSpPr>
          <p:cNvPr id="36" name="Arrow: Right 35">
            <a:extLst>
              <a:ext uri="{FF2B5EF4-FFF2-40B4-BE49-F238E27FC236}">
                <a16:creationId xmlns:a16="http://schemas.microsoft.com/office/drawing/2014/main" id="{E4492B9C-0962-4D46-AEFA-D9356CCE2D2C}"/>
              </a:ext>
            </a:extLst>
          </p:cNvPr>
          <p:cNvSpPr/>
          <p:nvPr/>
        </p:nvSpPr>
        <p:spPr>
          <a:xfrm>
            <a:off x="7264778" y="3372510"/>
            <a:ext cx="835462" cy="42751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DD97C3-5230-42AE-9DC4-A456C618C1C3}"/>
              </a:ext>
            </a:extLst>
          </p:cNvPr>
          <p:cNvSpPr txBox="1"/>
          <p:nvPr/>
        </p:nvSpPr>
        <p:spPr>
          <a:xfrm>
            <a:off x="8691900" y="5045334"/>
            <a:ext cx="3108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elicitors would activate the expression of silent biosynthetic gene cluster that produce secondary metabolites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A2A076EC-D1AB-4812-8DBE-404901572FC6}"/>
              </a:ext>
            </a:extLst>
          </p:cNvPr>
          <p:cNvCxnSpPr/>
          <p:nvPr/>
        </p:nvCxnSpPr>
        <p:spPr>
          <a:xfrm flipV="1">
            <a:off x="8084238" y="3959024"/>
            <a:ext cx="1001557" cy="762371"/>
          </a:xfrm>
          <a:prstGeom prst="bentConnector3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7D46A2B-9DD6-4CAC-B938-F70E56C238EE}"/>
              </a:ext>
            </a:extLst>
          </p:cNvPr>
          <p:cNvCxnSpPr/>
          <p:nvPr/>
        </p:nvCxnSpPr>
        <p:spPr>
          <a:xfrm>
            <a:off x="8100240" y="4721395"/>
            <a:ext cx="3447758" cy="0"/>
          </a:xfrm>
          <a:prstGeom prst="line">
            <a:avLst/>
          </a:prstGeom>
          <a:ln w="635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Arrow: Up 41">
            <a:extLst>
              <a:ext uri="{FF2B5EF4-FFF2-40B4-BE49-F238E27FC236}">
                <a16:creationId xmlns:a16="http://schemas.microsoft.com/office/drawing/2014/main" id="{F2414FFA-4C30-479A-A5FB-9C928F0183BF}"/>
              </a:ext>
            </a:extLst>
          </p:cNvPr>
          <p:cNvSpPr/>
          <p:nvPr/>
        </p:nvSpPr>
        <p:spPr>
          <a:xfrm>
            <a:off x="9942752" y="3454666"/>
            <a:ext cx="359458" cy="427514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Up 42">
            <a:extLst>
              <a:ext uri="{FF2B5EF4-FFF2-40B4-BE49-F238E27FC236}">
                <a16:creationId xmlns:a16="http://schemas.microsoft.com/office/drawing/2014/main" id="{410BB3B1-B094-47A1-9731-1DA2DDA6290B}"/>
              </a:ext>
            </a:extLst>
          </p:cNvPr>
          <p:cNvSpPr/>
          <p:nvPr/>
        </p:nvSpPr>
        <p:spPr>
          <a:xfrm>
            <a:off x="9942752" y="2975820"/>
            <a:ext cx="359458" cy="427514"/>
          </a:xfrm>
          <a:prstGeom prst="up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958D40-7733-4FEA-8B8D-89BAD698DA02}"/>
              </a:ext>
            </a:extLst>
          </p:cNvPr>
          <p:cNvSpPr txBox="1"/>
          <p:nvPr/>
        </p:nvSpPr>
        <p:spPr>
          <a:xfrm>
            <a:off x="5009987" y="983462"/>
            <a:ext cx="2988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of inducers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9EC7A237-8714-4AC3-B4D4-CDEBEE800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50" y="745588"/>
            <a:ext cx="3328596" cy="21349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52BCDB-85D3-48DE-884E-451C9EFF24B7}"/>
              </a:ext>
            </a:extLst>
          </p:cNvPr>
          <p:cNvSpPr/>
          <p:nvPr/>
        </p:nvSpPr>
        <p:spPr>
          <a:xfrm>
            <a:off x="8335433" y="1097798"/>
            <a:ext cx="200850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053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E2F56-6A0E-4968-9CB8-0728ABCD9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75"/>
            <a:ext cx="10515600" cy="1325563"/>
          </a:xfrm>
        </p:spPr>
        <p:txBody>
          <a:bodyPr>
            <a:normAutofit/>
          </a:bodyPr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Workflow of paper</a:t>
            </a:r>
            <a:endParaRPr lang="en-GB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CF800B-4D87-48CD-B228-F392D7166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5</a:t>
            </a:fld>
            <a:endParaRPr lang="en-GB"/>
          </a:p>
        </p:txBody>
      </p:sp>
      <p:pic>
        <p:nvPicPr>
          <p:cNvPr id="5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993D06-A4EB-47C6-B387-D520E4656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8" y="1240216"/>
            <a:ext cx="10946424" cy="2332831"/>
          </a:xfr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C500CD-3B53-419F-85A6-C1CFDF5BB307}"/>
              </a:ext>
            </a:extLst>
          </p:cNvPr>
          <p:cNvCxnSpPr>
            <a:cxnSpLocks/>
          </p:cNvCxnSpPr>
          <p:nvPr/>
        </p:nvCxnSpPr>
        <p:spPr>
          <a:xfrm flipH="1">
            <a:off x="9847385" y="3740969"/>
            <a:ext cx="773724" cy="8426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DED7077-5DBA-4980-AB52-20794189E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11" y="3740969"/>
            <a:ext cx="3960688" cy="28599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658F7C-F355-41BA-8C91-1292A1739BE4}"/>
              </a:ext>
            </a:extLst>
          </p:cNvPr>
          <p:cNvSpPr txBox="1"/>
          <p:nvPr/>
        </p:nvSpPr>
        <p:spPr>
          <a:xfrm>
            <a:off x="10185009" y="4214609"/>
            <a:ext cx="164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determination by </a:t>
            </a:r>
            <a:r>
              <a:rPr lang="en-SG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NMR and HR-MS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218E97-603A-4AE5-B8D4-C65B8A80F12A}"/>
              </a:ext>
            </a:extLst>
          </p:cNvPr>
          <p:cNvCxnSpPr>
            <a:cxnSpLocks/>
          </p:cNvCxnSpPr>
          <p:nvPr/>
        </p:nvCxnSpPr>
        <p:spPr>
          <a:xfrm flipH="1">
            <a:off x="4417256" y="5133649"/>
            <a:ext cx="103334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2CE7FF01-5792-4907-A463-1C8D298C8C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16" y="3882892"/>
            <a:ext cx="3960689" cy="223813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1A95140-4EF3-404D-AD44-F0ACC5CD2718}"/>
              </a:ext>
            </a:extLst>
          </p:cNvPr>
          <p:cNvSpPr txBox="1"/>
          <p:nvPr/>
        </p:nvSpPr>
        <p:spPr>
          <a:xfrm>
            <a:off x="622788" y="6121025"/>
            <a:ext cx="3372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Antimicrobial activity test of secondary metabolites produced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68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A5DA2-2A62-44C7-BD3B-B57425874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8866"/>
            <a:ext cx="10515600" cy="1325563"/>
          </a:xfrm>
        </p:spPr>
        <p:txBody>
          <a:bodyPr/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(1): Simultaneous activation </a:t>
            </a:r>
            <a:r>
              <a:rPr lang="en-SG" sz="32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multiple </a:t>
            </a:r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biosynthetic gene clusters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33892-2402-416E-AB47-6B0DE7E3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5259" y="6379049"/>
            <a:ext cx="2743200" cy="365125"/>
          </a:xfrm>
        </p:spPr>
        <p:txBody>
          <a:bodyPr/>
          <a:lstStyle/>
          <a:p>
            <a:fld id="{4255D903-D037-4A9A-B194-F80F37052680}" type="slidenum">
              <a:rPr lang="en-GB" smtClean="0"/>
              <a:t>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898619-F944-4158-84FA-F2DA31355ECA}"/>
              </a:ext>
            </a:extLst>
          </p:cNvPr>
          <p:cNvSpPr txBox="1"/>
          <p:nvPr/>
        </p:nvSpPr>
        <p:spPr>
          <a:xfrm>
            <a:off x="549330" y="1174000"/>
            <a:ext cx="3432517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genetic manipulation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909291-C769-4359-A143-D92CFF2FA78C}"/>
              </a:ext>
            </a:extLst>
          </p:cNvPr>
          <p:cNvCxnSpPr/>
          <p:nvPr/>
        </p:nvCxnSpPr>
        <p:spPr>
          <a:xfrm>
            <a:off x="352382" y="2623025"/>
            <a:ext cx="2166425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D941549C-E7B1-440C-BA04-D34469FB96DD}"/>
              </a:ext>
            </a:extLst>
          </p:cNvPr>
          <p:cNvCxnSpPr/>
          <p:nvPr/>
        </p:nvCxnSpPr>
        <p:spPr>
          <a:xfrm flipV="1">
            <a:off x="549330" y="2313536"/>
            <a:ext cx="492369" cy="309489"/>
          </a:xfrm>
          <a:prstGeom prst="bentConnector3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6C8FF6B-8DB8-4B1E-9A38-DEC9FD920552}"/>
              </a:ext>
            </a:extLst>
          </p:cNvPr>
          <p:cNvSpPr txBox="1"/>
          <p:nvPr/>
        </p:nvSpPr>
        <p:spPr>
          <a:xfrm>
            <a:off x="396209" y="2932503"/>
            <a:ext cx="326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Silent biosynthetic gene cluster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82C3128-44E0-4E15-A5A0-D3779A5ED944}"/>
              </a:ext>
            </a:extLst>
          </p:cNvPr>
          <p:cNvSpPr/>
          <p:nvPr/>
        </p:nvSpPr>
        <p:spPr>
          <a:xfrm>
            <a:off x="1041699" y="2470500"/>
            <a:ext cx="632460" cy="3094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AB0B3D8-9D77-4F7E-9C45-D243D0F3BE53}"/>
              </a:ext>
            </a:extLst>
          </p:cNvPr>
          <p:cNvSpPr/>
          <p:nvPr/>
        </p:nvSpPr>
        <p:spPr>
          <a:xfrm>
            <a:off x="1674159" y="2470500"/>
            <a:ext cx="352279" cy="3094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 11">
            <a:extLst>
              <a:ext uri="{FF2B5EF4-FFF2-40B4-BE49-F238E27FC236}">
                <a16:creationId xmlns:a16="http://schemas.microsoft.com/office/drawing/2014/main" id="{885CF911-B390-4EEA-8260-64D0DB825052}"/>
              </a:ext>
            </a:extLst>
          </p:cNvPr>
          <p:cNvSpPr/>
          <p:nvPr/>
        </p:nvSpPr>
        <p:spPr>
          <a:xfrm>
            <a:off x="2041090" y="2486622"/>
            <a:ext cx="477717" cy="264299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9D9C00-EB4A-49A9-85F3-D8583236465B}"/>
              </a:ext>
            </a:extLst>
          </p:cNvPr>
          <p:cNvCxnSpPr>
            <a:cxnSpLocks/>
          </p:cNvCxnSpPr>
          <p:nvPr/>
        </p:nvCxnSpPr>
        <p:spPr>
          <a:xfrm>
            <a:off x="2518807" y="2626067"/>
            <a:ext cx="3933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8A4B6C7-75D6-4B80-AC12-5674EC614E7D}"/>
              </a:ext>
            </a:extLst>
          </p:cNvPr>
          <p:cNvSpPr txBox="1"/>
          <p:nvPr/>
        </p:nvSpPr>
        <p:spPr>
          <a:xfrm>
            <a:off x="818312" y="1844686"/>
            <a:ext cx="2261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Insertion of promoter</a:t>
            </a:r>
            <a:endParaRPr lang="en-GB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30B7F29-FA6F-47F0-8BE9-FC618C89F5DF}"/>
              </a:ext>
            </a:extLst>
          </p:cNvPr>
          <p:cNvCxnSpPr>
            <a:cxnSpLocks/>
          </p:cNvCxnSpPr>
          <p:nvPr/>
        </p:nvCxnSpPr>
        <p:spPr>
          <a:xfrm flipH="1">
            <a:off x="1156591" y="3341511"/>
            <a:ext cx="197947" cy="47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E18F8F7-B99A-4B14-A80B-F04667E013DA}"/>
              </a:ext>
            </a:extLst>
          </p:cNvPr>
          <p:cNvCxnSpPr>
            <a:cxnSpLocks/>
          </p:cNvCxnSpPr>
          <p:nvPr/>
        </p:nvCxnSpPr>
        <p:spPr>
          <a:xfrm>
            <a:off x="2041090" y="3317400"/>
            <a:ext cx="109128" cy="45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61539B8-0DF8-45F6-9D8F-B7263A108C17}"/>
              </a:ext>
            </a:extLst>
          </p:cNvPr>
          <p:cNvCxnSpPr>
            <a:cxnSpLocks/>
          </p:cNvCxnSpPr>
          <p:nvPr/>
        </p:nvCxnSpPr>
        <p:spPr>
          <a:xfrm>
            <a:off x="2781259" y="3327970"/>
            <a:ext cx="298957" cy="46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close up of a flower&#10;&#10;Description automatically generated">
            <a:extLst>
              <a:ext uri="{FF2B5EF4-FFF2-40B4-BE49-F238E27FC236}">
                <a16:creationId xmlns:a16="http://schemas.microsoft.com/office/drawing/2014/main" id="{EAA6B7E1-6425-4FD0-9075-2D6C01108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3825061"/>
            <a:ext cx="1292088" cy="95614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3351737-924F-485C-885C-72422378E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97" y="3869470"/>
            <a:ext cx="1130485" cy="874422"/>
          </a:xfrm>
          <a:prstGeom prst="rect">
            <a:avLst/>
          </a:prstGeom>
        </p:spPr>
      </p:pic>
      <p:pic>
        <p:nvPicPr>
          <p:cNvPr id="20" name="Picture 19" descr="A picture containing map&#10;&#10;Description automatically generated">
            <a:extLst>
              <a:ext uri="{FF2B5EF4-FFF2-40B4-BE49-F238E27FC236}">
                <a16:creationId xmlns:a16="http://schemas.microsoft.com/office/drawing/2014/main" id="{28AAABAF-4DD3-4098-81DE-26EBAF9C02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91" y="3791670"/>
            <a:ext cx="1214676" cy="100930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C3C167B-7245-4CFF-B9EB-E80ADA19DE91}"/>
              </a:ext>
            </a:extLst>
          </p:cNvPr>
          <p:cNvSpPr txBox="1"/>
          <p:nvPr/>
        </p:nvSpPr>
        <p:spPr>
          <a:xfrm>
            <a:off x="1650778" y="4675977"/>
            <a:ext cx="1130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ED3EAE11-924F-4B8F-BE61-19A9A3B53EC7}"/>
              </a:ext>
            </a:extLst>
          </p:cNvPr>
          <p:cNvSpPr/>
          <p:nvPr/>
        </p:nvSpPr>
        <p:spPr>
          <a:xfrm>
            <a:off x="2094079" y="5138527"/>
            <a:ext cx="243877" cy="3651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3696A50-5A28-4B97-A106-BDF43EA4B3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5849" y="5596870"/>
            <a:ext cx="2009775" cy="1245565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8CD87B-3E8A-4969-BB31-C9F40218B851}"/>
              </a:ext>
            </a:extLst>
          </p:cNvPr>
          <p:cNvCxnSpPr/>
          <p:nvPr/>
        </p:nvCxnSpPr>
        <p:spPr>
          <a:xfrm>
            <a:off x="4242531" y="1089668"/>
            <a:ext cx="0" cy="56318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904A8ABF-8FDF-4F43-9826-30B5C01C59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8785" y="1637299"/>
            <a:ext cx="4450922" cy="1041009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29FDE83-E0EF-435E-B3F8-EF013615CBDC}"/>
              </a:ext>
            </a:extLst>
          </p:cNvPr>
          <p:cNvSpPr txBox="1"/>
          <p:nvPr/>
        </p:nvSpPr>
        <p:spPr>
          <a:xfrm>
            <a:off x="5200489" y="2402948"/>
            <a:ext cx="360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Biosynthetic gene cluster 1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905BB40-0D07-44E0-8CA4-81324223C3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7171" y="3310034"/>
            <a:ext cx="3818372" cy="86164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E935359-0672-4FF6-8CD7-50DE2A22D5DC}"/>
              </a:ext>
            </a:extLst>
          </p:cNvPr>
          <p:cNvSpPr txBox="1"/>
          <p:nvPr/>
        </p:nvSpPr>
        <p:spPr>
          <a:xfrm>
            <a:off x="5200488" y="4108488"/>
            <a:ext cx="3601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Biosynthetic gene cluster 2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4EBECD0-EFAB-4EC7-B065-7589D2F84C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8902" y="5022889"/>
            <a:ext cx="3909835" cy="75666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A2D7963-1887-417A-B390-660EA4ECAAA9}"/>
              </a:ext>
            </a:extLst>
          </p:cNvPr>
          <p:cNvSpPr txBox="1"/>
          <p:nvPr/>
        </p:nvSpPr>
        <p:spPr>
          <a:xfrm>
            <a:off x="5212218" y="5682116"/>
            <a:ext cx="295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Biosynthetic gene cluster 3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Star: 7 Points 30">
            <a:extLst>
              <a:ext uri="{FF2B5EF4-FFF2-40B4-BE49-F238E27FC236}">
                <a16:creationId xmlns:a16="http://schemas.microsoft.com/office/drawing/2014/main" id="{8E17219A-BFE8-4F23-BEE3-C85EFA079399}"/>
              </a:ext>
            </a:extLst>
          </p:cNvPr>
          <p:cNvSpPr/>
          <p:nvPr/>
        </p:nvSpPr>
        <p:spPr>
          <a:xfrm>
            <a:off x="4975736" y="1505406"/>
            <a:ext cx="224751" cy="2398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62D7DE-138B-4A50-AE29-9AD984F5EB53}"/>
              </a:ext>
            </a:extLst>
          </p:cNvPr>
          <p:cNvSpPr txBox="1"/>
          <p:nvPr/>
        </p:nvSpPr>
        <p:spPr>
          <a:xfrm>
            <a:off x="5200819" y="1387366"/>
            <a:ext cx="9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FB92B14-9084-4403-AE6E-CE8F8328E065}"/>
              </a:ext>
            </a:extLst>
          </p:cNvPr>
          <p:cNvCxnSpPr/>
          <p:nvPr/>
        </p:nvCxnSpPr>
        <p:spPr>
          <a:xfrm>
            <a:off x="5200487" y="1756698"/>
            <a:ext cx="253551" cy="34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tar: 7 Points 33">
            <a:extLst>
              <a:ext uri="{FF2B5EF4-FFF2-40B4-BE49-F238E27FC236}">
                <a16:creationId xmlns:a16="http://schemas.microsoft.com/office/drawing/2014/main" id="{E3D3EB6D-A196-4163-975E-29DE45137901}"/>
              </a:ext>
            </a:extLst>
          </p:cNvPr>
          <p:cNvSpPr/>
          <p:nvPr/>
        </p:nvSpPr>
        <p:spPr>
          <a:xfrm>
            <a:off x="4975404" y="2909523"/>
            <a:ext cx="224751" cy="2398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D303486-9BE7-4215-847D-F70474E96A55}"/>
              </a:ext>
            </a:extLst>
          </p:cNvPr>
          <p:cNvSpPr txBox="1"/>
          <p:nvPr/>
        </p:nvSpPr>
        <p:spPr>
          <a:xfrm>
            <a:off x="5220084" y="2802175"/>
            <a:ext cx="9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1F665B9-6E95-4B6A-A858-8093EF77A1D7}"/>
              </a:ext>
            </a:extLst>
          </p:cNvPr>
          <p:cNvCxnSpPr/>
          <p:nvPr/>
        </p:nvCxnSpPr>
        <p:spPr>
          <a:xfrm>
            <a:off x="5290256" y="3201402"/>
            <a:ext cx="253551" cy="34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tar: 7 Points 36">
            <a:extLst>
              <a:ext uri="{FF2B5EF4-FFF2-40B4-BE49-F238E27FC236}">
                <a16:creationId xmlns:a16="http://schemas.microsoft.com/office/drawing/2014/main" id="{E89E06DA-33DB-4D46-80AA-A1DE9E59D550}"/>
              </a:ext>
            </a:extLst>
          </p:cNvPr>
          <p:cNvSpPr/>
          <p:nvPr/>
        </p:nvSpPr>
        <p:spPr>
          <a:xfrm>
            <a:off x="4958227" y="4624071"/>
            <a:ext cx="224751" cy="239822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070D5F2-F637-4A27-8302-6240BFBD8871}"/>
              </a:ext>
            </a:extLst>
          </p:cNvPr>
          <p:cNvSpPr txBox="1"/>
          <p:nvPr/>
        </p:nvSpPr>
        <p:spPr>
          <a:xfrm>
            <a:off x="5200819" y="4549575"/>
            <a:ext cx="928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Inducer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99C7ED-5BCA-4D05-8632-382EE409BDE4}"/>
              </a:ext>
            </a:extLst>
          </p:cNvPr>
          <p:cNvCxnSpPr/>
          <p:nvPr/>
        </p:nvCxnSpPr>
        <p:spPr>
          <a:xfrm>
            <a:off x="5163480" y="4881699"/>
            <a:ext cx="253551" cy="3401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1B4B4F4-B647-4C47-88D9-A15CB9068262}"/>
              </a:ext>
            </a:extLst>
          </p:cNvPr>
          <p:cNvSpPr txBox="1"/>
          <p:nvPr/>
        </p:nvSpPr>
        <p:spPr>
          <a:xfrm>
            <a:off x="6424708" y="1162977"/>
            <a:ext cx="3432517" cy="36933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throughput elicitor screening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9FD4FBB9-384F-4CA0-B5EC-AF8EA0A95F5B}"/>
              </a:ext>
            </a:extLst>
          </p:cNvPr>
          <p:cNvSpPr/>
          <p:nvPr/>
        </p:nvSpPr>
        <p:spPr>
          <a:xfrm>
            <a:off x="9266382" y="2096809"/>
            <a:ext cx="442967" cy="24424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539D7E6-2835-4C56-8A28-B31F19244C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57225" y="1683557"/>
            <a:ext cx="1434905" cy="1400634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E9A57EE0-12B2-4FDC-A286-45203DC86368}"/>
              </a:ext>
            </a:extLst>
          </p:cNvPr>
          <p:cNvSpPr/>
          <p:nvPr/>
        </p:nvSpPr>
        <p:spPr>
          <a:xfrm>
            <a:off x="8778882" y="3700947"/>
            <a:ext cx="442967" cy="24424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30C5F366-6EF2-4E69-9A5B-FA18647F42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24901" y="3205286"/>
            <a:ext cx="2685583" cy="1148397"/>
          </a:xfrm>
          <a:prstGeom prst="rect">
            <a:avLst/>
          </a:prstGeom>
        </p:spPr>
      </p:pic>
      <p:sp>
        <p:nvSpPr>
          <p:cNvPr id="45" name="Arrow: Right 44">
            <a:extLst>
              <a:ext uri="{FF2B5EF4-FFF2-40B4-BE49-F238E27FC236}">
                <a16:creationId xmlns:a16="http://schemas.microsoft.com/office/drawing/2014/main" id="{953C7F19-4388-45AC-98BC-1D16C8FB2E68}"/>
              </a:ext>
            </a:extLst>
          </p:cNvPr>
          <p:cNvSpPr/>
          <p:nvPr/>
        </p:nvSpPr>
        <p:spPr>
          <a:xfrm>
            <a:off x="8817323" y="5303191"/>
            <a:ext cx="442967" cy="24424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F7C402B-7507-47F4-86E8-C56CCF8D086E}"/>
              </a:ext>
            </a:extLst>
          </p:cNvPr>
          <p:cNvSpPr txBox="1"/>
          <p:nvPr/>
        </p:nvSpPr>
        <p:spPr>
          <a:xfrm>
            <a:off x="9308527" y="2946185"/>
            <a:ext cx="26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metabolite 1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FDD9F68-AE17-42F9-8717-31C9551FE0D5}"/>
              </a:ext>
            </a:extLst>
          </p:cNvPr>
          <p:cNvSpPr txBox="1"/>
          <p:nvPr/>
        </p:nvSpPr>
        <p:spPr>
          <a:xfrm>
            <a:off x="9335134" y="4393479"/>
            <a:ext cx="26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metabolite 2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6C1404FC-D027-4953-9702-8747C4F1FE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673094" y="4928845"/>
            <a:ext cx="1627530" cy="1222668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3CAD2BDA-36F0-44E0-AAE0-EF1764D014A5}"/>
              </a:ext>
            </a:extLst>
          </p:cNvPr>
          <p:cNvSpPr txBox="1"/>
          <p:nvPr/>
        </p:nvSpPr>
        <p:spPr>
          <a:xfrm>
            <a:off x="9351702" y="5990483"/>
            <a:ext cx="2685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metabolite 3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9EB571-E6C8-4058-BA71-EA1954769389}"/>
              </a:ext>
            </a:extLst>
          </p:cNvPr>
          <p:cNvSpPr txBox="1"/>
          <p:nvPr/>
        </p:nvSpPr>
        <p:spPr>
          <a:xfrm>
            <a:off x="4667171" y="6158117"/>
            <a:ext cx="4235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secondary metabolites can be probed at the same time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09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4E2FA-5CF0-4C6C-A0CE-19388C31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3883"/>
            <a:ext cx="10515600" cy="1325563"/>
          </a:xfrm>
        </p:spPr>
        <p:txBody>
          <a:bodyPr/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Strength (2): Imaging mass spectrometry enables rapid profiling of synthesized secondary metabolites</a:t>
            </a:r>
            <a:endParaRPr lang="en-GB" dirty="0"/>
          </a:p>
        </p:txBody>
      </p:sp>
      <p:pic>
        <p:nvPicPr>
          <p:cNvPr id="6" name="Content Placeholder 5" descr="A close up of a device&#10;&#10;Description automatically generated">
            <a:extLst>
              <a:ext uri="{FF2B5EF4-FFF2-40B4-BE49-F238E27FC236}">
                <a16:creationId xmlns:a16="http://schemas.microsoft.com/office/drawing/2014/main" id="{7C020054-C6C2-4156-A65E-E25A9135C8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6" y="1243115"/>
            <a:ext cx="2046424" cy="204642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49151B-3952-47BF-86DE-0B230B98E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7</a:t>
            </a:fld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1BB81A-64F6-4EE3-B18B-578D7FFC7B14}"/>
              </a:ext>
            </a:extLst>
          </p:cNvPr>
          <p:cNvCxnSpPr>
            <a:cxnSpLocks/>
          </p:cNvCxnSpPr>
          <p:nvPr/>
        </p:nvCxnSpPr>
        <p:spPr>
          <a:xfrm flipH="1">
            <a:off x="1746396" y="1486427"/>
            <a:ext cx="861389" cy="1082251"/>
          </a:xfrm>
          <a:prstGeom prst="straightConnector1">
            <a:avLst/>
          </a:prstGeom>
          <a:ln w="254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77D4F9-6DF1-4B80-AC33-11F8ECB13233}"/>
              </a:ext>
            </a:extLst>
          </p:cNvPr>
          <p:cNvSpPr txBox="1"/>
          <p:nvPr/>
        </p:nvSpPr>
        <p:spPr>
          <a:xfrm>
            <a:off x="368136" y="2951918"/>
            <a:ext cx="2756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Laser pulse direct energy to individual well to ionize all ionizable metabolites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2E34D869-836F-4458-80D0-B95DA6343D79}"/>
              </a:ext>
            </a:extLst>
          </p:cNvPr>
          <p:cNvSpPr/>
          <p:nvPr/>
        </p:nvSpPr>
        <p:spPr>
          <a:xfrm>
            <a:off x="2917274" y="2027552"/>
            <a:ext cx="875546" cy="30293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18264B-C552-473D-9F66-75DA51132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884" y="1561268"/>
            <a:ext cx="3528699" cy="13906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C6F21E9-5825-4B5E-8EB1-526B589129CF}"/>
              </a:ext>
            </a:extLst>
          </p:cNvPr>
          <p:cNvSpPr txBox="1"/>
          <p:nvPr/>
        </p:nvSpPr>
        <p:spPr>
          <a:xfrm>
            <a:off x="3770741" y="2979619"/>
            <a:ext cx="3989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Electrospray ionization confers multiple charges to molecules which allow them to be separated in the mass </a:t>
            </a:r>
            <a:r>
              <a:rPr lang="en-SG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analyzer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7B92B606-7593-4AAC-A3BF-006CCD3BF67C}"/>
              </a:ext>
            </a:extLst>
          </p:cNvPr>
          <p:cNvSpPr/>
          <p:nvPr/>
        </p:nvSpPr>
        <p:spPr>
          <a:xfrm>
            <a:off x="7888039" y="2087099"/>
            <a:ext cx="875546" cy="30293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83A7C6-234F-4F5B-99AF-E355374E2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2820" y="1210367"/>
            <a:ext cx="2885563" cy="18629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46F8C4-5594-4F24-BE02-5C296DED728A}"/>
              </a:ext>
            </a:extLst>
          </p:cNvPr>
          <p:cNvSpPr txBox="1"/>
          <p:nvPr/>
        </p:nvSpPr>
        <p:spPr>
          <a:xfrm>
            <a:off x="11184118" y="2919412"/>
            <a:ext cx="645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  <a:endParaRPr lang="en-GB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138A4B-1792-4420-A692-30D9F4771427}"/>
              </a:ext>
            </a:extLst>
          </p:cNvPr>
          <p:cNvSpPr txBox="1"/>
          <p:nvPr/>
        </p:nvSpPr>
        <p:spPr>
          <a:xfrm>
            <a:off x="8325812" y="3165024"/>
            <a:ext cx="3719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Novel secondary metabolites could be identified by their unique </a:t>
            </a:r>
            <a:r>
              <a:rPr lang="en-SG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m/z </a:t>
            </a:r>
            <a:r>
              <a:rPr lang="en-SG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C1386E7-828A-4A61-9B97-E8430242C8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136" y="4056967"/>
            <a:ext cx="5032978" cy="268140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18D1307-204C-4932-9EE9-286765CF9C5C}"/>
              </a:ext>
            </a:extLst>
          </p:cNvPr>
          <p:cNvSpPr txBox="1"/>
          <p:nvPr/>
        </p:nvSpPr>
        <p:spPr>
          <a:xfrm>
            <a:off x="3601329" y="6246055"/>
            <a:ext cx="23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IMS – 96 well plate processed in &lt; 1 hr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1296602-F22E-4D0B-B5FD-784A198807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963" y="4056967"/>
            <a:ext cx="4063155" cy="20255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9F08467-A84F-45E0-8653-7BBEC16E8187}"/>
              </a:ext>
            </a:extLst>
          </p:cNvPr>
          <p:cNvSpPr txBox="1"/>
          <p:nvPr/>
        </p:nvSpPr>
        <p:spPr>
          <a:xfrm>
            <a:off x="7274252" y="6082468"/>
            <a:ext cx="423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HPLC-MS takes tens of minutes per sample – and is too slow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570F16-31BD-4579-880F-42D113CF8AC6}"/>
              </a:ext>
            </a:extLst>
          </p:cNvPr>
          <p:cNvSpPr txBox="1"/>
          <p:nvPr/>
        </p:nvSpPr>
        <p:spPr>
          <a:xfrm rot="16200000">
            <a:off x="6114587" y="4672718"/>
            <a:ext cx="17049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signal intensity</a:t>
            </a:r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467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FBC83-6CED-4516-BD3E-B04140A1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 (1): Use of uniform growth conditions might not be suitable for all inducers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98AA17-2D18-408F-8A9F-C83696883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8</a:t>
            </a:fld>
            <a:endParaRPr lang="en-GB"/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5BD1F4D8-52BD-40EA-A5DA-ABAB65C64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7825"/>
            <a:ext cx="2562225" cy="1781175"/>
          </a:xfrm>
          <a:prstGeom prst="rect">
            <a:avLst/>
          </a:prstGeom>
        </p:spPr>
      </p:pic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D08B7DE-A3AC-44E4-AC2A-9CDF700FFAEF}"/>
              </a:ext>
            </a:extLst>
          </p:cNvPr>
          <p:cNvSpPr/>
          <p:nvPr/>
        </p:nvSpPr>
        <p:spPr>
          <a:xfrm>
            <a:off x="1913206" y="2538412"/>
            <a:ext cx="140677" cy="1625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9289F42-37A7-4181-9D8A-506BEEF48DA3}"/>
              </a:ext>
            </a:extLst>
          </p:cNvPr>
          <p:cNvSpPr/>
          <p:nvPr/>
        </p:nvSpPr>
        <p:spPr>
          <a:xfrm>
            <a:off x="1449559" y="2853397"/>
            <a:ext cx="140677" cy="1625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A55FB45-4E6F-46CC-9941-ECED7D37AC3C}"/>
              </a:ext>
            </a:extLst>
          </p:cNvPr>
          <p:cNvSpPr/>
          <p:nvPr/>
        </p:nvSpPr>
        <p:spPr>
          <a:xfrm>
            <a:off x="2218006" y="2843212"/>
            <a:ext cx="140677" cy="1625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EAC3016-974C-4B80-AF2A-68AD52FC6040}"/>
              </a:ext>
            </a:extLst>
          </p:cNvPr>
          <p:cNvSpPr/>
          <p:nvPr/>
        </p:nvSpPr>
        <p:spPr>
          <a:xfrm>
            <a:off x="2468880" y="2165618"/>
            <a:ext cx="140677" cy="1625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1773352B-3608-4651-86C2-DB707A7E5A42}"/>
              </a:ext>
            </a:extLst>
          </p:cNvPr>
          <p:cNvSpPr/>
          <p:nvPr/>
        </p:nvSpPr>
        <p:spPr>
          <a:xfrm>
            <a:off x="1437615" y="2013987"/>
            <a:ext cx="140677" cy="1625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E53523F7-260E-4FA9-8A64-70713F7E0B54}"/>
              </a:ext>
            </a:extLst>
          </p:cNvPr>
          <p:cNvSpPr/>
          <p:nvPr/>
        </p:nvSpPr>
        <p:spPr>
          <a:xfrm>
            <a:off x="1235026" y="2538411"/>
            <a:ext cx="140677" cy="1625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CD9CD95-949D-4648-83D9-E8A96CFBB85B}"/>
              </a:ext>
            </a:extLst>
          </p:cNvPr>
          <p:cNvSpPr/>
          <p:nvPr/>
        </p:nvSpPr>
        <p:spPr>
          <a:xfrm>
            <a:off x="2793975" y="2328203"/>
            <a:ext cx="140677" cy="1625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98D69C0-3271-42C6-8339-F7DD3555E1BE}"/>
              </a:ext>
            </a:extLst>
          </p:cNvPr>
          <p:cNvSpPr/>
          <p:nvPr/>
        </p:nvSpPr>
        <p:spPr>
          <a:xfrm>
            <a:off x="1953247" y="1862355"/>
            <a:ext cx="140677" cy="1625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52C325D-5474-4AED-B93A-DA820B478597}"/>
              </a:ext>
            </a:extLst>
          </p:cNvPr>
          <p:cNvSpPr/>
          <p:nvPr/>
        </p:nvSpPr>
        <p:spPr>
          <a:xfrm>
            <a:off x="2660332" y="2595232"/>
            <a:ext cx="140677" cy="1625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id="{181CC0AF-2BF0-4AA1-AA5B-DC8DF1E6C4CC}"/>
              </a:ext>
            </a:extLst>
          </p:cNvPr>
          <p:cNvSpPr/>
          <p:nvPr/>
        </p:nvSpPr>
        <p:spPr>
          <a:xfrm>
            <a:off x="2970042" y="3005797"/>
            <a:ext cx="140677" cy="16258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D44E90D-604A-4A77-9990-786BC5D24357}"/>
              </a:ext>
            </a:extLst>
          </p:cNvPr>
          <p:cNvSpPr txBox="1"/>
          <p:nvPr/>
        </p:nvSpPr>
        <p:spPr>
          <a:xfrm>
            <a:off x="464234" y="3429000"/>
            <a:ext cx="382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identical growth conditions (temperature, growth medium etc) on each plate might not be conducive to the function of individual inducer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8A4483-2CE3-4242-A7C1-3E44A787DBB1}"/>
              </a:ext>
            </a:extLst>
          </p:cNvPr>
          <p:cNvCxnSpPr>
            <a:cxnSpLocks/>
            <a:stCxn id="17" idx="5"/>
          </p:cNvCxnSpPr>
          <p:nvPr/>
        </p:nvCxnSpPr>
        <p:spPr>
          <a:xfrm>
            <a:off x="3090117" y="3144572"/>
            <a:ext cx="1704124" cy="75181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68A154F-C165-4892-8F43-51AB12D9845F}"/>
              </a:ext>
            </a:extLst>
          </p:cNvPr>
          <p:cNvCxnSpPr>
            <a:cxnSpLocks/>
          </p:cNvCxnSpPr>
          <p:nvPr/>
        </p:nvCxnSpPr>
        <p:spPr>
          <a:xfrm flipV="1">
            <a:off x="5364468" y="3276881"/>
            <a:ext cx="0" cy="183410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4E96996-C68D-445B-8620-2CAD02635005}"/>
              </a:ext>
            </a:extLst>
          </p:cNvPr>
          <p:cNvCxnSpPr>
            <a:cxnSpLocks/>
          </p:cNvCxnSpPr>
          <p:nvPr/>
        </p:nvCxnSpPr>
        <p:spPr>
          <a:xfrm flipV="1">
            <a:off x="5364468" y="5110982"/>
            <a:ext cx="2351548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B11E07A-0C42-4F61-943D-93CDF55EC7B2}"/>
              </a:ext>
            </a:extLst>
          </p:cNvPr>
          <p:cNvSpPr txBox="1"/>
          <p:nvPr/>
        </p:nvSpPr>
        <p:spPr>
          <a:xfrm rot="16200000">
            <a:off x="4238644" y="3854521"/>
            <a:ext cx="152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intensity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1FA1448-0557-4C37-9E51-29456935159E}"/>
              </a:ext>
            </a:extLst>
          </p:cNvPr>
          <p:cNvSpPr txBox="1"/>
          <p:nvPr/>
        </p:nvSpPr>
        <p:spPr>
          <a:xfrm>
            <a:off x="7462797" y="5110982"/>
            <a:ext cx="85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AFF1422-5978-493C-B15A-5CFCEF6100F4}"/>
              </a:ext>
            </a:extLst>
          </p:cNvPr>
          <p:cNvCxnSpPr/>
          <p:nvPr/>
        </p:nvCxnSpPr>
        <p:spPr>
          <a:xfrm>
            <a:off x="5662133" y="4039187"/>
            <a:ext cx="0" cy="1071795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201A3C3-9A52-4DFE-B4AF-4C862872973D}"/>
              </a:ext>
            </a:extLst>
          </p:cNvPr>
          <p:cNvCxnSpPr>
            <a:cxnSpLocks/>
          </p:cNvCxnSpPr>
          <p:nvPr/>
        </p:nvCxnSpPr>
        <p:spPr>
          <a:xfrm>
            <a:off x="5800465" y="3769250"/>
            <a:ext cx="0" cy="134173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D7079B0-6982-40AB-B5EA-C1A0FA62E991}"/>
              </a:ext>
            </a:extLst>
          </p:cNvPr>
          <p:cNvCxnSpPr>
            <a:cxnSpLocks/>
          </p:cNvCxnSpPr>
          <p:nvPr/>
        </p:nvCxnSpPr>
        <p:spPr>
          <a:xfrm>
            <a:off x="6262354" y="4575084"/>
            <a:ext cx="0" cy="53589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1B74BB-3BD9-4BCA-8C4B-163B829C3241}"/>
              </a:ext>
            </a:extLst>
          </p:cNvPr>
          <p:cNvCxnSpPr/>
          <p:nvPr/>
        </p:nvCxnSpPr>
        <p:spPr>
          <a:xfrm>
            <a:off x="6561344" y="4039187"/>
            <a:ext cx="0" cy="107179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6D87A05-85D0-49F5-BFCA-1503A4FECA25}"/>
              </a:ext>
            </a:extLst>
          </p:cNvPr>
          <p:cNvCxnSpPr>
            <a:cxnSpLocks/>
          </p:cNvCxnSpPr>
          <p:nvPr/>
        </p:nvCxnSpPr>
        <p:spPr>
          <a:xfrm>
            <a:off x="6743001" y="4193931"/>
            <a:ext cx="0" cy="91705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E9E8B8-37A7-4B52-BAD4-AA2125DFA211}"/>
              </a:ext>
            </a:extLst>
          </p:cNvPr>
          <p:cNvCxnSpPr>
            <a:cxnSpLocks/>
          </p:cNvCxnSpPr>
          <p:nvPr/>
        </p:nvCxnSpPr>
        <p:spPr>
          <a:xfrm>
            <a:off x="7333844" y="3558235"/>
            <a:ext cx="0" cy="155274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B10F274-71D2-4E75-B4DF-6BC0F92F7C66}"/>
              </a:ext>
            </a:extLst>
          </p:cNvPr>
          <p:cNvCxnSpPr/>
          <p:nvPr/>
        </p:nvCxnSpPr>
        <p:spPr>
          <a:xfrm flipV="1">
            <a:off x="3114481" y="2084326"/>
            <a:ext cx="1704124" cy="1095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9F0588E-9DE6-4F7C-A91A-1EE833A8E158}"/>
              </a:ext>
            </a:extLst>
          </p:cNvPr>
          <p:cNvCxnSpPr>
            <a:cxnSpLocks/>
          </p:cNvCxnSpPr>
          <p:nvPr/>
        </p:nvCxnSpPr>
        <p:spPr>
          <a:xfrm flipV="1">
            <a:off x="5336040" y="1103886"/>
            <a:ext cx="0" cy="183410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3C99CC5B-B253-4D99-A20C-B978ED093519}"/>
              </a:ext>
            </a:extLst>
          </p:cNvPr>
          <p:cNvCxnSpPr>
            <a:cxnSpLocks/>
          </p:cNvCxnSpPr>
          <p:nvPr/>
        </p:nvCxnSpPr>
        <p:spPr>
          <a:xfrm>
            <a:off x="5336040" y="2937987"/>
            <a:ext cx="235154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43A52CC-4A2D-4B59-8846-F2EACAE7E097}"/>
              </a:ext>
            </a:extLst>
          </p:cNvPr>
          <p:cNvSpPr txBox="1"/>
          <p:nvPr/>
        </p:nvSpPr>
        <p:spPr>
          <a:xfrm rot="16200000">
            <a:off x="4210216" y="1681525"/>
            <a:ext cx="152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intensity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C051E4C-DFEE-4FE8-B1A6-8E8C230C547F}"/>
              </a:ext>
            </a:extLst>
          </p:cNvPr>
          <p:cNvSpPr txBox="1"/>
          <p:nvPr/>
        </p:nvSpPr>
        <p:spPr>
          <a:xfrm>
            <a:off x="7407355" y="2924504"/>
            <a:ext cx="85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m/z</a:t>
            </a:r>
            <a:endParaRPr lang="en-GB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E33C12C-03E5-483B-8380-4C0AE32D4772}"/>
              </a:ext>
            </a:extLst>
          </p:cNvPr>
          <p:cNvCxnSpPr>
            <a:cxnSpLocks/>
          </p:cNvCxnSpPr>
          <p:nvPr/>
        </p:nvCxnSpPr>
        <p:spPr>
          <a:xfrm>
            <a:off x="5633705" y="2735738"/>
            <a:ext cx="0" cy="2022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CE7C23B-0F6F-4C86-9DFE-51AEC7FBE6DC}"/>
              </a:ext>
            </a:extLst>
          </p:cNvPr>
          <p:cNvCxnSpPr>
            <a:cxnSpLocks/>
          </p:cNvCxnSpPr>
          <p:nvPr/>
        </p:nvCxnSpPr>
        <p:spPr>
          <a:xfrm>
            <a:off x="5772037" y="2628498"/>
            <a:ext cx="0" cy="30948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CC17C46-FA7A-43C3-BAD2-631EF7F47AE3}"/>
              </a:ext>
            </a:extLst>
          </p:cNvPr>
          <p:cNvCxnSpPr>
            <a:cxnSpLocks/>
          </p:cNvCxnSpPr>
          <p:nvPr/>
        </p:nvCxnSpPr>
        <p:spPr>
          <a:xfrm>
            <a:off x="6233926" y="2628498"/>
            <a:ext cx="0" cy="30948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06B4C36-38CF-4CE3-B5DB-7973298E4856}"/>
              </a:ext>
            </a:extLst>
          </p:cNvPr>
          <p:cNvCxnSpPr>
            <a:cxnSpLocks/>
          </p:cNvCxnSpPr>
          <p:nvPr/>
        </p:nvCxnSpPr>
        <p:spPr>
          <a:xfrm>
            <a:off x="6532916" y="2834212"/>
            <a:ext cx="0" cy="1037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1F5BD78-CB52-41A7-A795-F199E35ABCA0}"/>
              </a:ext>
            </a:extLst>
          </p:cNvPr>
          <p:cNvCxnSpPr>
            <a:cxnSpLocks/>
          </p:cNvCxnSpPr>
          <p:nvPr/>
        </p:nvCxnSpPr>
        <p:spPr>
          <a:xfrm>
            <a:off x="7009995" y="2628497"/>
            <a:ext cx="0" cy="327532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34C7836-7F72-49BE-A457-6904142E12E5}"/>
              </a:ext>
            </a:extLst>
          </p:cNvPr>
          <p:cNvSpPr txBox="1"/>
          <p:nvPr/>
        </p:nvSpPr>
        <p:spPr>
          <a:xfrm>
            <a:off x="8060721" y="3806915"/>
            <a:ext cx="382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inducer might be able to elicit the production of more secondary metabolites under certain growth conditions compared to other inducers</a:t>
            </a:r>
            <a:r>
              <a:rPr lang="en-S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B27A2F-284D-48EE-930E-F5A4AA5CFAEF}"/>
              </a:ext>
            </a:extLst>
          </p:cNvPr>
          <p:cNvSpPr txBox="1"/>
          <p:nvPr/>
        </p:nvSpPr>
        <p:spPr>
          <a:xfrm>
            <a:off x="8060721" y="1463740"/>
            <a:ext cx="3324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Lack of secondary metabolite production from inducer working at either the wrong temperature or nutrient conditions</a:t>
            </a:r>
            <a:r>
              <a:rPr lang="en-S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7B3E906-FCEA-4346-947F-5C24F1989669}"/>
              </a:ext>
            </a:extLst>
          </p:cNvPr>
          <p:cNvSpPr txBox="1"/>
          <p:nvPr/>
        </p:nvSpPr>
        <p:spPr>
          <a:xfrm>
            <a:off x="576785" y="5305304"/>
            <a:ext cx="6168537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and nutrient conditions may hold the key to unlocking the potential of inducers in eliciting the production of secondary metabolites.</a:t>
            </a:r>
          </a:p>
          <a:p>
            <a:r>
              <a:rPr lang="en-S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different growth conditions should be used to expand the secondary metabolome of the cells that could be probed.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AD8B69D-EC8C-41FA-BA9D-79EA2B44D879}"/>
              </a:ext>
            </a:extLst>
          </p:cNvPr>
          <p:cNvSpPr txBox="1"/>
          <p:nvPr/>
        </p:nvSpPr>
        <p:spPr>
          <a:xfrm>
            <a:off x="5702859" y="1103885"/>
            <a:ext cx="145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Inducer B12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D38E54-56F7-4426-86DD-2A1182551F67}"/>
              </a:ext>
            </a:extLst>
          </p:cNvPr>
          <p:cNvSpPr txBox="1"/>
          <p:nvPr/>
        </p:nvSpPr>
        <p:spPr>
          <a:xfrm>
            <a:off x="5663659" y="3182781"/>
            <a:ext cx="1453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Inducer H12</a:t>
            </a:r>
            <a:endParaRPr lang="en-GB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85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575F-EECB-4E0F-B4F1-2C400BD1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 (2): Ion suppression in imaging mass spectrometry preclude the detection of some secondary metabolites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35C9A11-D9E0-4D27-A2EF-7F072DB99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4050" y="1958181"/>
            <a:ext cx="8343900" cy="408622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4C497-378E-44C1-87A8-A88903C5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5D903-D037-4A9A-B194-F80F3705268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650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580</Words>
  <Application>Microsoft Office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Critical review of genetics-free high-throughput discovery of cryptic microbial metabolites</vt:lpstr>
      <vt:lpstr>A genetics-free method for high-throughput discovery of cryptic microbial metabolites</vt:lpstr>
      <vt:lpstr>Problem: How to activate silent biosynthetic gene cluster?</vt:lpstr>
      <vt:lpstr>Solution: High throughput elicitor (inducer) screening </vt:lpstr>
      <vt:lpstr>Workflow of paper</vt:lpstr>
      <vt:lpstr>Strength (1): Simultaneous activation of multiple biosynthetic gene clusters</vt:lpstr>
      <vt:lpstr>Strength (2): Imaging mass spectrometry enables rapid profiling of synthesized secondary metabolites</vt:lpstr>
      <vt:lpstr>Weakness (1): Use of uniform growth conditions might not be suitable for all inducers</vt:lpstr>
      <vt:lpstr>Weakness (2): Ion suppression in imaging mass spectrometry preclude the detection of some secondary metabolites</vt:lpstr>
      <vt:lpstr>Conclusions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Genetics-free high-throughput discovery of cryptic microbial metabolites: A critical review</dc:title>
  <dc:creator>User</dc:creator>
  <cp:lastModifiedBy>User</cp:lastModifiedBy>
  <cp:revision>74</cp:revision>
  <dcterms:created xsi:type="dcterms:W3CDTF">2019-02-11T08:09:04Z</dcterms:created>
  <dcterms:modified xsi:type="dcterms:W3CDTF">2019-02-17T03:09:43Z</dcterms:modified>
</cp:coreProperties>
</file>