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7"/>
  </p:notesMasterIdLst>
  <p:sldIdLst>
    <p:sldId id="256" r:id="rId2"/>
    <p:sldId id="270" r:id="rId3"/>
    <p:sldId id="271" r:id="rId4"/>
    <p:sldId id="279" r:id="rId5"/>
    <p:sldId id="272" r:id="rId6"/>
    <p:sldId id="259" r:id="rId7"/>
    <p:sldId id="275" r:id="rId8"/>
    <p:sldId id="267" r:id="rId9"/>
    <p:sldId id="274" r:id="rId10"/>
    <p:sldId id="276" r:id="rId11"/>
    <p:sldId id="278" r:id="rId12"/>
    <p:sldId id="269" r:id="rId13"/>
    <p:sldId id="277" r:id="rId14"/>
    <p:sldId id="280" r:id="rId15"/>
    <p:sldId id="257" r:id="rId16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77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oki\nextCloud-iimc\Documents\&#20140;&#22823;ORCID\ORCID-report\email_domain_count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oki\nextCloud-iimc\Documents\&#20140;&#22823;ORCID\ORCID-report\email_domain_count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ja-JP" sz="2000" dirty="0"/>
              <a:t>@kyoto-u.ac.jp </a:t>
            </a:r>
            <a:r>
              <a:rPr lang="ja-JP" altLang="en-US" sz="2000" dirty="0"/>
              <a:t>の </a:t>
            </a:r>
            <a:r>
              <a:rPr lang="en-US" altLang="ja-JP" sz="2000" dirty="0"/>
              <a:t>ORCID</a:t>
            </a:r>
            <a:r>
              <a:rPr lang="ja-JP" altLang="en-US" sz="2000" dirty="0"/>
              <a:t>取得者</a:t>
            </a:r>
            <a:endParaRPr lang="en-US" altLang="ja-JP" sz="20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email_domain_count!$B$2:$B$25</c:f>
              <c:numCache>
                <c:formatCode>m/d/yyyy</c:formatCode>
                <c:ptCount val="24"/>
                <c:pt idx="0">
                  <c:v>43054</c:v>
                </c:pt>
                <c:pt idx="1">
                  <c:v>43084</c:v>
                </c:pt>
                <c:pt idx="2">
                  <c:v>43115</c:v>
                </c:pt>
                <c:pt idx="3">
                  <c:v>43146</c:v>
                </c:pt>
                <c:pt idx="4">
                  <c:v>43174</c:v>
                </c:pt>
                <c:pt idx="5">
                  <c:v>43205</c:v>
                </c:pt>
                <c:pt idx="6">
                  <c:v>43235</c:v>
                </c:pt>
                <c:pt idx="7">
                  <c:v>43266</c:v>
                </c:pt>
                <c:pt idx="8">
                  <c:v>43296</c:v>
                </c:pt>
                <c:pt idx="9">
                  <c:v>43327</c:v>
                </c:pt>
                <c:pt idx="10">
                  <c:v>43358</c:v>
                </c:pt>
                <c:pt idx="11">
                  <c:v>43388</c:v>
                </c:pt>
                <c:pt idx="12">
                  <c:v>43419</c:v>
                </c:pt>
                <c:pt idx="13">
                  <c:v>43449</c:v>
                </c:pt>
                <c:pt idx="14">
                  <c:v>43480</c:v>
                </c:pt>
                <c:pt idx="15">
                  <c:v>43511</c:v>
                </c:pt>
                <c:pt idx="16">
                  <c:v>43539</c:v>
                </c:pt>
                <c:pt idx="17">
                  <c:v>43570</c:v>
                </c:pt>
                <c:pt idx="18">
                  <c:v>43600</c:v>
                </c:pt>
                <c:pt idx="19">
                  <c:v>43631</c:v>
                </c:pt>
                <c:pt idx="20">
                  <c:v>43661</c:v>
                </c:pt>
                <c:pt idx="21">
                  <c:v>43692</c:v>
                </c:pt>
                <c:pt idx="22">
                  <c:v>43723</c:v>
                </c:pt>
                <c:pt idx="23">
                  <c:v>43753</c:v>
                </c:pt>
              </c:numCache>
            </c:numRef>
          </c:cat>
          <c:val>
            <c:numRef>
              <c:f>email_domain_count!$C$2:$C$25</c:f>
              <c:numCache>
                <c:formatCode>General</c:formatCode>
                <c:ptCount val="24"/>
                <c:pt idx="0">
                  <c:v>2717</c:v>
                </c:pt>
                <c:pt idx="1">
                  <c:v>2772</c:v>
                </c:pt>
                <c:pt idx="2">
                  <c:v>2840</c:v>
                </c:pt>
                <c:pt idx="3">
                  <c:v>2893</c:v>
                </c:pt>
                <c:pt idx="4">
                  <c:v>2957</c:v>
                </c:pt>
                <c:pt idx="5">
                  <c:v>3018</c:v>
                </c:pt>
                <c:pt idx="6">
                  <c:v>3086</c:v>
                </c:pt>
                <c:pt idx="7">
                  <c:v>3206</c:v>
                </c:pt>
                <c:pt idx="8">
                  <c:v>3267</c:v>
                </c:pt>
                <c:pt idx="9">
                  <c:v>3328</c:v>
                </c:pt>
                <c:pt idx="10">
                  <c:v>3398</c:v>
                </c:pt>
                <c:pt idx="11">
                  <c:v>3473</c:v>
                </c:pt>
                <c:pt idx="12">
                  <c:v>3548</c:v>
                </c:pt>
                <c:pt idx="13">
                  <c:v>3607</c:v>
                </c:pt>
                <c:pt idx="14">
                  <c:v>3644</c:v>
                </c:pt>
                <c:pt idx="15">
                  <c:v>3709</c:v>
                </c:pt>
                <c:pt idx="16">
                  <c:v>3786</c:v>
                </c:pt>
                <c:pt idx="17">
                  <c:v>3874</c:v>
                </c:pt>
                <c:pt idx="18">
                  <c:v>3947</c:v>
                </c:pt>
                <c:pt idx="19">
                  <c:v>4160</c:v>
                </c:pt>
                <c:pt idx="20">
                  <c:v>4254</c:v>
                </c:pt>
                <c:pt idx="21">
                  <c:v>4310</c:v>
                </c:pt>
                <c:pt idx="22">
                  <c:v>4369</c:v>
                </c:pt>
                <c:pt idx="23">
                  <c:v>4427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99C-4249-8446-58BF79F091A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06414040"/>
        <c:axId val="406420600"/>
      </c:barChart>
      <c:dateAx>
        <c:axId val="406414040"/>
        <c:scaling>
          <c:orientation val="minMax"/>
        </c:scaling>
        <c:delete val="0"/>
        <c:axPos val="b"/>
        <c:numFmt formatCode="yyyy&quot;-&quot;m;@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406420600"/>
        <c:crosses val="autoZero"/>
        <c:auto val="1"/>
        <c:lblOffset val="100"/>
        <c:baseTimeUnit val="months"/>
      </c:dateAx>
      <c:valAx>
        <c:axId val="4064206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4064140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ja-JP" sz="2800"/>
              <a:t>ris-orcid </a:t>
            </a:r>
            <a:r>
              <a:rPr lang="ja-JP" altLang="en-US" sz="2800"/>
              <a:t>登録者数</a:t>
            </a:r>
            <a:endParaRPr lang="en-US" altLang="ja-JP" sz="280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email_domain_count!$B$2:$B$25</c:f>
              <c:numCache>
                <c:formatCode>m/d/yyyy</c:formatCode>
                <c:ptCount val="24"/>
                <c:pt idx="0">
                  <c:v>43054</c:v>
                </c:pt>
                <c:pt idx="1">
                  <c:v>43084</c:v>
                </c:pt>
                <c:pt idx="2">
                  <c:v>43115</c:v>
                </c:pt>
                <c:pt idx="3">
                  <c:v>43146</c:v>
                </c:pt>
                <c:pt idx="4">
                  <c:v>43174</c:v>
                </c:pt>
                <c:pt idx="5">
                  <c:v>43205</c:v>
                </c:pt>
                <c:pt idx="6">
                  <c:v>43235</c:v>
                </c:pt>
                <c:pt idx="7">
                  <c:v>43266</c:v>
                </c:pt>
                <c:pt idx="8">
                  <c:v>43296</c:v>
                </c:pt>
                <c:pt idx="9">
                  <c:v>43327</c:v>
                </c:pt>
                <c:pt idx="10">
                  <c:v>43358</c:v>
                </c:pt>
                <c:pt idx="11">
                  <c:v>43388</c:v>
                </c:pt>
                <c:pt idx="12">
                  <c:v>43419</c:v>
                </c:pt>
                <c:pt idx="13">
                  <c:v>43449</c:v>
                </c:pt>
                <c:pt idx="14">
                  <c:v>43480</c:v>
                </c:pt>
                <c:pt idx="15">
                  <c:v>43511</c:v>
                </c:pt>
                <c:pt idx="16">
                  <c:v>43539</c:v>
                </c:pt>
                <c:pt idx="17">
                  <c:v>43570</c:v>
                </c:pt>
                <c:pt idx="18">
                  <c:v>43600</c:v>
                </c:pt>
                <c:pt idx="19">
                  <c:v>43631</c:v>
                </c:pt>
                <c:pt idx="20">
                  <c:v>43661</c:v>
                </c:pt>
                <c:pt idx="21">
                  <c:v>43692</c:v>
                </c:pt>
                <c:pt idx="22">
                  <c:v>43723</c:v>
                </c:pt>
                <c:pt idx="23">
                  <c:v>43753</c:v>
                </c:pt>
              </c:numCache>
            </c:numRef>
          </c:cat>
          <c:val>
            <c:numRef>
              <c:f>email_domain_count!$E$2:$E$25</c:f>
              <c:numCache>
                <c:formatCode>General</c:formatCode>
                <c:ptCount val="2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6</c:v>
                </c:pt>
                <c:pt idx="15">
                  <c:v>6</c:v>
                </c:pt>
                <c:pt idx="16">
                  <c:v>5</c:v>
                </c:pt>
                <c:pt idx="17">
                  <c:v>11</c:v>
                </c:pt>
                <c:pt idx="18">
                  <c:v>106</c:v>
                </c:pt>
                <c:pt idx="19">
                  <c:v>192</c:v>
                </c:pt>
                <c:pt idx="20">
                  <c:v>208</c:v>
                </c:pt>
                <c:pt idx="21">
                  <c:v>211</c:v>
                </c:pt>
                <c:pt idx="22">
                  <c:v>215</c:v>
                </c:pt>
                <c:pt idx="23">
                  <c:v>219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4D8-482A-B5C7-B01B249F49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06414040"/>
        <c:axId val="406420600"/>
      </c:barChart>
      <c:dateAx>
        <c:axId val="406414040"/>
        <c:scaling>
          <c:orientation val="minMax"/>
        </c:scaling>
        <c:delete val="0"/>
        <c:axPos val="b"/>
        <c:numFmt formatCode="yyyy&quot;-&quot;m;@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406420600"/>
        <c:crosses val="autoZero"/>
        <c:auto val="1"/>
        <c:lblOffset val="100"/>
        <c:baseTimeUnit val="months"/>
      </c:dateAx>
      <c:valAx>
        <c:axId val="4064206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4064140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30448F-976F-479E-AC7E-A9D2A99E1C68}" type="datetimeFigureOut">
              <a:rPr kumimoji="1" lang="ja-JP" altLang="en-US" smtClean="0"/>
              <a:t>2019/12/19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4EC4E7-9313-4FCA-BECE-1F88F52CCF5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587221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7" name="タイトル 6">
            <a:extLst>
              <a:ext uri="{FF2B5EF4-FFF2-40B4-BE49-F238E27FC236}">
                <a16:creationId xmlns:a16="http://schemas.microsoft.com/office/drawing/2014/main" id="{068F155D-2857-4ED3-946C-2F443AA465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8" name="日付プレースホルダー 7">
            <a:extLst>
              <a:ext uri="{FF2B5EF4-FFF2-40B4-BE49-F238E27FC236}">
                <a16:creationId xmlns:a16="http://schemas.microsoft.com/office/drawing/2014/main" id="{7CDA762E-09CA-489A-B6B9-814E3684DF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D787D-D8F4-4671-A67C-CBA25986857E}" type="datetime1">
              <a:rPr kumimoji="1" lang="ja-JP" altLang="en-US" smtClean="0"/>
              <a:t>2019/12/19</a:t>
            </a:fld>
            <a:endParaRPr kumimoji="1" lang="ja-JP" altLang="en-US"/>
          </a:p>
        </p:txBody>
      </p:sp>
      <p:sp>
        <p:nvSpPr>
          <p:cNvPr id="9" name="フッター プレースホルダー 8">
            <a:extLst>
              <a:ext uri="{FF2B5EF4-FFF2-40B4-BE49-F238E27FC236}">
                <a16:creationId xmlns:a16="http://schemas.microsoft.com/office/drawing/2014/main" id="{9C186F52-FEFD-4397-B890-69517A98D3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AXIES 2019</a:t>
            </a:r>
            <a:r>
              <a:rPr kumimoji="1" lang="ja-JP" altLang="en-US"/>
              <a:t>年度年次大会 </a:t>
            </a:r>
            <a:r>
              <a:rPr kumimoji="1" lang="en-US" altLang="ja-JP"/>
              <a:t>ORCID</a:t>
            </a:r>
            <a:r>
              <a:rPr kumimoji="1" lang="ja-JP" altLang="en-US"/>
              <a:t>部会企画セッション</a:t>
            </a:r>
          </a:p>
        </p:txBody>
      </p:sp>
      <p:sp>
        <p:nvSpPr>
          <p:cNvPr id="10" name="スライド番号プレースホルダー 9">
            <a:extLst>
              <a:ext uri="{FF2B5EF4-FFF2-40B4-BE49-F238E27FC236}">
                <a16:creationId xmlns:a16="http://schemas.microsoft.com/office/drawing/2014/main" id="{87747F41-EF50-45E1-8612-385D03077F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B9E75-8658-4DC8-96F3-47B6CB6A2BF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513654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FC1ED-CC83-4496-803F-147E6725A122}" type="datetime1">
              <a:rPr kumimoji="1" lang="ja-JP" altLang="en-US" smtClean="0"/>
              <a:t>2019/12/19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AXIES 2019</a:t>
            </a:r>
            <a:r>
              <a:rPr kumimoji="1" lang="ja-JP" altLang="en-US"/>
              <a:t>年度年次大会 </a:t>
            </a:r>
            <a:r>
              <a:rPr kumimoji="1" lang="en-US" altLang="ja-JP"/>
              <a:t>ORCID</a:t>
            </a:r>
            <a:r>
              <a:rPr kumimoji="1" lang="ja-JP" altLang="en-US"/>
              <a:t>部会企画セッション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B9E75-8658-4DC8-96F3-47B6CB6A2BF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837048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レイアウト用パー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803C015-F0D9-E548-B74E-A9DBEBAE2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71E7BD16-8FF7-A742-B577-A79FE675122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277824" y="6356354"/>
            <a:ext cx="1422504" cy="365125"/>
          </a:xfrm>
          <a:prstGeom prst="rect">
            <a:avLst/>
          </a:prstGeom>
        </p:spPr>
        <p:txBody>
          <a:bodyPr/>
          <a:lstStyle/>
          <a:p>
            <a:fld id="{264C2703-989D-4A7F-A573-F1AA96503D64}" type="datetime1">
              <a:rPr kumimoji="1" lang="ja-JP" altLang="en-US" smtClean="0"/>
              <a:t>2019/12/19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1D3AD975-8466-F248-918C-9142C3CE11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00329" y="6356354"/>
            <a:ext cx="4812904" cy="365125"/>
          </a:xfrm>
          <a:prstGeom prst="rect">
            <a:avLst/>
          </a:prstGeom>
        </p:spPr>
        <p:txBody>
          <a:bodyPr/>
          <a:lstStyle/>
          <a:p>
            <a:r>
              <a:rPr kumimoji="1" lang="en-US" altLang="ja-JP"/>
              <a:t>AXIES 2019</a:t>
            </a:r>
            <a:r>
              <a:rPr kumimoji="1" lang="ja-JP" altLang="en-US"/>
              <a:t>年度年次大会 </a:t>
            </a:r>
            <a:r>
              <a:rPr kumimoji="1" lang="en-US" altLang="ja-JP"/>
              <a:t>ORCID</a:t>
            </a:r>
            <a:r>
              <a:rPr kumimoji="1" lang="ja-JP" altLang="en-US"/>
              <a:t>部会企画セッション</a:t>
            </a: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82AF687B-3465-724A-A080-6A345DDD5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B9E75-8658-4DC8-96F3-47B6CB6A2BF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grpSp>
        <p:nvGrpSpPr>
          <p:cNvPr id="24" name="グループ化 23">
            <a:extLst>
              <a:ext uri="{FF2B5EF4-FFF2-40B4-BE49-F238E27FC236}">
                <a16:creationId xmlns:a16="http://schemas.microsoft.com/office/drawing/2014/main" id="{61839E02-CC93-274D-AFC1-3B04A234313F}"/>
              </a:ext>
            </a:extLst>
          </p:cNvPr>
          <p:cNvGrpSpPr/>
          <p:nvPr/>
        </p:nvGrpSpPr>
        <p:grpSpPr>
          <a:xfrm>
            <a:off x="1" y="0"/>
            <a:ext cx="9519667" cy="6356352"/>
            <a:chOff x="0" y="0"/>
            <a:chExt cx="11716512" cy="6356352"/>
          </a:xfrm>
        </p:grpSpPr>
        <p:sp>
          <p:nvSpPr>
            <p:cNvPr id="25" name="正方形/長方形 24">
              <a:extLst>
                <a:ext uri="{FF2B5EF4-FFF2-40B4-BE49-F238E27FC236}">
                  <a16:creationId xmlns:a16="http://schemas.microsoft.com/office/drawing/2014/main" id="{9E93E012-F91C-6E42-808F-14B3029F58EB}"/>
                </a:ext>
              </a:extLst>
            </p:cNvPr>
            <p:cNvSpPr/>
            <p:nvPr userDrawn="1"/>
          </p:nvSpPr>
          <p:spPr>
            <a:xfrm>
              <a:off x="0" y="589128"/>
              <a:ext cx="838200" cy="89125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350"/>
            </a:p>
          </p:txBody>
        </p:sp>
        <p:sp>
          <p:nvSpPr>
            <p:cNvPr id="26" name="正方形/長方形 25">
              <a:extLst>
                <a:ext uri="{FF2B5EF4-FFF2-40B4-BE49-F238E27FC236}">
                  <a16:creationId xmlns:a16="http://schemas.microsoft.com/office/drawing/2014/main" id="{3F230310-86E6-A747-9FA4-87AB315B8291}"/>
                </a:ext>
              </a:extLst>
            </p:cNvPr>
            <p:cNvSpPr/>
            <p:nvPr userDrawn="1"/>
          </p:nvSpPr>
          <p:spPr>
            <a:xfrm>
              <a:off x="11353799" y="589128"/>
              <a:ext cx="362713" cy="89125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350"/>
            </a:p>
          </p:txBody>
        </p:sp>
        <p:sp>
          <p:nvSpPr>
            <p:cNvPr id="27" name="正方形/長方形 26">
              <a:extLst>
                <a:ext uri="{FF2B5EF4-FFF2-40B4-BE49-F238E27FC236}">
                  <a16:creationId xmlns:a16="http://schemas.microsoft.com/office/drawing/2014/main" id="{C242FE8B-66A0-C448-A751-19B7411355B5}"/>
                </a:ext>
              </a:extLst>
            </p:cNvPr>
            <p:cNvSpPr/>
            <p:nvPr userDrawn="1"/>
          </p:nvSpPr>
          <p:spPr>
            <a:xfrm>
              <a:off x="1526403" y="0"/>
              <a:ext cx="763201" cy="15481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350"/>
            </a:p>
          </p:txBody>
        </p:sp>
        <p:sp>
          <p:nvSpPr>
            <p:cNvPr id="28" name="正方形/長方形 27">
              <a:extLst>
                <a:ext uri="{FF2B5EF4-FFF2-40B4-BE49-F238E27FC236}">
                  <a16:creationId xmlns:a16="http://schemas.microsoft.com/office/drawing/2014/main" id="{9EF2B575-20C1-B447-90AB-9A36081C7E50}"/>
                </a:ext>
              </a:extLst>
            </p:cNvPr>
            <p:cNvSpPr/>
            <p:nvPr userDrawn="1"/>
          </p:nvSpPr>
          <p:spPr>
            <a:xfrm>
              <a:off x="1526402" y="1362579"/>
              <a:ext cx="763201" cy="21619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350"/>
            </a:p>
          </p:txBody>
        </p:sp>
        <p:sp>
          <p:nvSpPr>
            <p:cNvPr id="29" name="正方形/長方形 28">
              <a:extLst>
                <a:ext uri="{FF2B5EF4-FFF2-40B4-BE49-F238E27FC236}">
                  <a16:creationId xmlns:a16="http://schemas.microsoft.com/office/drawing/2014/main" id="{C1E2556B-D8BF-5E4E-88C2-17B9ADCF617A}"/>
                </a:ext>
              </a:extLst>
            </p:cNvPr>
            <p:cNvSpPr/>
            <p:nvPr userDrawn="1"/>
          </p:nvSpPr>
          <p:spPr>
            <a:xfrm>
              <a:off x="3470378" y="6189251"/>
              <a:ext cx="763201" cy="16710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350"/>
            </a:p>
          </p:txBody>
        </p:sp>
      </p:grpSp>
    </p:spTree>
    <p:extLst>
      <p:ext uri="{BB962C8B-B14F-4D97-AF65-F5344CB8AC3E}">
        <p14:creationId xmlns:p14="http://schemas.microsoft.com/office/powerpoint/2010/main" val="40544401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4B16DCF-A7EA-4674-B319-3449443CF3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>
            <a:extLst>
              <a:ext uri="{FF2B5EF4-FFF2-40B4-BE49-F238E27FC236}">
                <a16:creationId xmlns:a16="http://schemas.microsoft.com/office/drawing/2014/main" id="{253E2442-C760-4918-A376-F45F2E807F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55D4B60-486F-49A8-AD8A-1EBFB6012D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D74CD-286E-404B-BD2F-EF34795AF727}" type="datetime1">
              <a:rPr kumimoji="1" lang="ja-JP" altLang="en-US" smtClean="0"/>
              <a:t>2019/12/19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C80AD0A-1E88-4B6C-BF56-EE70B0541D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AXIES 2019</a:t>
            </a:r>
            <a:r>
              <a:rPr kumimoji="1" lang="ja-JP" altLang="en-US"/>
              <a:t>年度年次大会 </a:t>
            </a:r>
            <a:r>
              <a:rPr kumimoji="1" lang="en-US" altLang="ja-JP"/>
              <a:t>ORCID</a:t>
            </a:r>
            <a:r>
              <a:rPr kumimoji="1" lang="ja-JP" altLang="en-US"/>
              <a:t>部会企画セッション</a:t>
            </a: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4745C9B-A28E-4EA3-8DF7-F2D06B39BD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B9E75-8658-4DC8-96F3-47B6CB6A2BF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986434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657882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EED74-13B5-4232-A5CD-7877A1B429D0}" type="datetime1">
              <a:rPr kumimoji="1" lang="ja-JP" altLang="en-US" smtClean="0"/>
              <a:t>2019/12/19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AXIES 2019</a:t>
            </a:r>
            <a:r>
              <a:rPr kumimoji="1" lang="ja-JP" altLang="en-US"/>
              <a:t>年度年次大会 </a:t>
            </a:r>
            <a:r>
              <a:rPr kumimoji="1" lang="en-US" altLang="ja-JP"/>
              <a:t>ORCID</a:t>
            </a:r>
            <a:r>
              <a:rPr kumimoji="1" lang="ja-JP" altLang="en-US"/>
              <a:t>部会企画セッション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B9E75-8658-4DC8-96F3-47B6CB6A2BF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424891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591059"/>
            <a:ext cx="4210050" cy="458590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591059"/>
            <a:ext cx="4210050" cy="458590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13E4D-88D3-429B-93F8-02F38EEC1E46}" type="datetime1">
              <a:rPr kumimoji="1" lang="ja-JP" altLang="en-US" smtClean="0"/>
              <a:t>2019/12/19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AXIES 2019</a:t>
            </a:r>
            <a:r>
              <a:rPr kumimoji="1" lang="ja-JP" altLang="en-US"/>
              <a:t>年度年次大会 </a:t>
            </a:r>
            <a:r>
              <a:rPr kumimoji="1" lang="en-US" altLang="ja-JP"/>
              <a:t>ORCID</a:t>
            </a:r>
            <a:r>
              <a:rPr kumimoji="1" lang="ja-JP" altLang="en-US"/>
              <a:t>部会企画セッション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B9E75-8658-4DC8-96F3-47B6CB6A2BF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736837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154817"/>
            <a:ext cx="8543925" cy="12057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580770"/>
            <a:ext cx="4190702" cy="823912"/>
          </a:xfrm>
        </p:spPr>
        <p:txBody>
          <a:bodyPr anchor="ctr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580770"/>
            <a:ext cx="4211340" cy="823912"/>
          </a:xfrm>
        </p:spPr>
        <p:txBody>
          <a:bodyPr anchor="ctr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B9F58-040A-4331-8AE4-C77A5895B632}" type="datetime1">
              <a:rPr kumimoji="1" lang="ja-JP" altLang="en-US" smtClean="0"/>
              <a:t>2019/12/19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AXIES 2019</a:t>
            </a:r>
            <a:r>
              <a:rPr kumimoji="1" lang="ja-JP" altLang="en-US"/>
              <a:t>年度年次大会 </a:t>
            </a:r>
            <a:r>
              <a:rPr kumimoji="1" lang="en-US" altLang="ja-JP"/>
              <a:t>ORCID</a:t>
            </a:r>
            <a:r>
              <a:rPr kumimoji="1" lang="ja-JP" altLang="en-US"/>
              <a:t>部会企画セッション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B9E75-8658-4DC8-96F3-47B6CB6A2BF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780047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日付プレースホルダー 5">
            <a:extLst>
              <a:ext uri="{FF2B5EF4-FFF2-40B4-BE49-F238E27FC236}">
                <a16:creationId xmlns:a16="http://schemas.microsoft.com/office/drawing/2014/main" id="{CF84D25F-F5F8-4BD4-873B-0BC2A1DCB9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6E75C-58E0-4F0E-81D7-50D6212CFC88}" type="datetime1">
              <a:rPr kumimoji="1" lang="ja-JP" altLang="en-US" smtClean="0"/>
              <a:t>2019/12/19</a:t>
            </a:fld>
            <a:endParaRPr kumimoji="1" lang="ja-JP" altLang="en-US"/>
          </a:p>
        </p:txBody>
      </p:sp>
      <p:sp>
        <p:nvSpPr>
          <p:cNvPr id="7" name="フッター プレースホルダー 6">
            <a:extLst>
              <a:ext uri="{FF2B5EF4-FFF2-40B4-BE49-F238E27FC236}">
                <a16:creationId xmlns:a16="http://schemas.microsoft.com/office/drawing/2014/main" id="{ABEB8742-CFB5-4F00-8B8C-4D8F8E9BD7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AXIES 2019</a:t>
            </a:r>
            <a:r>
              <a:rPr kumimoji="1" lang="ja-JP" altLang="en-US"/>
              <a:t>年度年次大会 </a:t>
            </a:r>
            <a:r>
              <a:rPr kumimoji="1" lang="en-US" altLang="ja-JP"/>
              <a:t>ORCID</a:t>
            </a:r>
            <a:r>
              <a:rPr kumimoji="1" lang="ja-JP" altLang="en-US"/>
              <a:t>部会企画セッション</a:t>
            </a:r>
          </a:p>
        </p:txBody>
      </p:sp>
      <p:sp>
        <p:nvSpPr>
          <p:cNvPr id="8" name="スライド番号プレースホルダー 7">
            <a:extLst>
              <a:ext uri="{FF2B5EF4-FFF2-40B4-BE49-F238E27FC236}">
                <a16:creationId xmlns:a16="http://schemas.microsoft.com/office/drawing/2014/main" id="{75450D1D-23E3-47A4-A988-AA53A7AFFB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B9E75-8658-4DC8-96F3-47B6CB6A2BF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9" name="タイトル 8">
            <a:extLst>
              <a:ext uri="{FF2B5EF4-FFF2-40B4-BE49-F238E27FC236}">
                <a16:creationId xmlns:a16="http://schemas.microsoft.com/office/drawing/2014/main" id="{6A4EFF45-1CD5-4224-A1F9-EB096E26CB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17352986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6CFDE-806A-4B8F-B854-692A378C6AF1}" type="datetime1">
              <a:rPr kumimoji="1" lang="ja-JP" altLang="en-US" smtClean="0"/>
              <a:t>2019/12/19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AXIES 2019</a:t>
            </a:r>
            <a:r>
              <a:rPr kumimoji="1" lang="ja-JP" altLang="en-US"/>
              <a:t>年度年次大会 </a:t>
            </a:r>
            <a:r>
              <a:rPr kumimoji="1" lang="en-US" altLang="ja-JP"/>
              <a:t>ORCID</a:t>
            </a:r>
            <a:r>
              <a:rPr kumimoji="1" lang="ja-JP" altLang="en-US"/>
              <a:t>部会企画セッション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B9E75-8658-4DC8-96F3-47B6CB6A2BF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923988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6"/>
            <a:ext cx="5014913" cy="52018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413185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7CFD8-57C9-405A-94F0-8C86F33D1C81}" type="datetime1">
              <a:rPr kumimoji="1" lang="ja-JP" altLang="en-US" smtClean="0"/>
              <a:t>2019/12/19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AXIES 2019</a:t>
            </a:r>
            <a:r>
              <a:rPr kumimoji="1" lang="ja-JP" altLang="en-US"/>
              <a:t>年度年次大会 </a:t>
            </a:r>
            <a:r>
              <a:rPr kumimoji="1" lang="en-US" altLang="ja-JP"/>
              <a:t>ORCID</a:t>
            </a:r>
            <a:r>
              <a:rPr kumimoji="1" lang="ja-JP" altLang="en-US"/>
              <a:t>部会企画セッション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B9E75-8658-4DC8-96F3-47B6CB6A2BF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403300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6"/>
            <a:ext cx="5014913" cy="5201824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413185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C0544-4800-4841-9680-453C78FFCDC6}" type="datetime1">
              <a:rPr kumimoji="1" lang="ja-JP" altLang="en-US" smtClean="0"/>
              <a:t>2019/12/19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AXIES 2019</a:t>
            </a:r>
            <a:r>
              <a:rPr kumimoji="1" lang="ja-JP" altLang="en-US"/>
              <a:t>年度年次大会 </a:t>
            </a:r>
            <a:r>
              <a:rPr kumimoji="1" lang="en-US" altLang="ja-JP"/>
              <a:t>ORCID</a:t>
            </a:r>
            <a:r>
              <a:rPr kumimoji="1" lang="ja-JP" altLang="en-US"/>
              <a:t>部会企画セッション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B9E75-8658-4DC8-96F3-47B6CB6A2BF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259282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0E53D-78BD-4B4F-8DD5-D4BBADA4A126}" type="datetime1">
              <a:rPr kumimoji="1" lang="ja-JP" altLang="en-US" smtClean="0"/>
              <a:t>2019/12/19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AXIES 2019</a:t>
            </a:r>
            <a:r>
              <a:rPr kumimoji="1" lang="ja-JP" altLang="en-US"/>
              <a:t>年度年次大会 </a:t>
            </a:r>
            <a:r>
              <a:rPr kumimoji="1" lang="en-US" altLang="ja-JP"/>
              <a:t>ORCID</a:t>
            </a:r>
            <a:r>
              <a:rPr kumimoji="1" lang="ja-JP" altLang="en-US"/>
              <a:t>部会企画セッション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B9E75-8658-4DC8-96F3-47B6CB6A2BF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59653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sv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sv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154817"/>
            <a:ext cx="8543925" cy="1199063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591059"/>
            <a:ext cx="8543925" cy="45859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
第 </a:t>
            </a:r>
            <a:r>
              <a:rPr lang="en-US" altLang="ja-JP" dirty="0"/>
              <a:t>2 </a:t>
            </a:r>
            <a:r>
              <a:rPr lang="ja-JP" altLang="en-US" dirty="0"/>
              <a:t>レベル
第 </a:t>
            </a:r>
            <a:r>
              <a:rPr lang="en-US" altLang="ja-JP" dirty="0"/>
              <a:t>3 </a:t>
            </a:r>
            <a:r>
              <a:rPr lang="ja-JP" altLang="en-US" dirty="0"/>
              <a:t>レベル
第 </a:t>
            </a:r>
            <a:r>
              <a:rPr lang="en-US" altLang="ja-JP" dirty="0"/>
              <a:t>4 </a:t>
            </a:r>
            <a:r>
              <a:rPr lang="ja-JP" altLang="en-US" dirty="0"/>
              <a:t>レベル
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24150" y="6356352"/>
            <a:ext cx="14839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599DF5-A9DD-4E7D-AA9F-D3ACC545651A}" type="datetime1">
              <a:rPr kumimoji="1" lang="ja-JP" altLang="en-US" smtClean="0"/>
              <a:t>2019/12/19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08130" y="6356352"/>
            <a:ext cx="434635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kumimoji="1" lang="en-US" altLang="ja-JP"/>
              <a:t>AXIES 2019</a:t>
            </a:r>
            <a:r>
              <a:rPr kumimoji="1" lang="ja-JP" altLang="en-US"/>
              <a:t>年度年次大会 </a:t>
            </a:r>
            <a:r>
              <a:rPr kumimoji="1" lang="en-US" altLang="ja-JP"/>
              <a:t>ORCID</a:t>
            </a:r>
            <a:r>
              <a:rPr kumimoji="1" lang="ja-JP" altLang="en-US"/>
              <a:t>部会企画セッション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54484" y="6356352"/>
            <a:ext cx="6704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BB9E75-8658-4DC8-96F3-47B6CB6A2BF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478339E3-FD3A-0240-AA1B-57BB0E80CBD1}"/>
              </a:ext>
            </a:extLst>
          </p:cNvPr>
          <p:cNvSpPr/>
          <p:nvPr/>
        </p:nvSpPr>
        <p:spPr>
          <a:xfrm>
            <a:off x="9519666" y="0"/>
            <a:ext cx="386334" cy="6858000"/>
          </a:xfrm>
          <a:prstGeom prst="rect">
            <a:avLst/>
          </a:prstGeom>
          <a:solidFill>
            <a:srgbClr val="0020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pic>
        <p:nvPicPr>
          <p:cNvPr id="8" name="グラフィックス 7">
            <a:extLst>
              <a:ext uri="{FF2B5EF4-FFF2-40B4-BE49-F238E27FC236}">
                <a16:creationId xmlns:a16="http://schemas.microsoft.com/office/drawing/2014/main" id="{67B0A57C-D8DB-B643-B0D3-51976859BB2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9591760" y="5327363"/>
            <a:ext cx="242147" cy="853440"/>
          </a:xfrm>
          <a:prstGeom prst="rect">
            <a:avLst/>
          </a:prstGeom>
        </p:spPr>
      </p:pic>
      <p:pic>
        <p:nvPicPr>
          <p:cNvPr id="9" name="グラフィックス 8">
            <a:extLst>
              <a:ext uri="{FF2B5EF4-FFF2-40B4-BE49-F238E27FC236}">
                <a16:creationId xmlns:a16="http://schemas.microsoft.com/office/drawing/2014/main" id="{D000EC37-4ADB-4F47-A4BD-ECE4DDA3DD5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708656" y="6468346"/>
            <a:ext cx="1889845" cy="129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217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b="0" i="0" kern="1200">
          <a:solidFill>
            <a:srgbClr val="00205B"/>
          </a:solidFill>
          <a:latin typeface="Yu Gothic Medium" panose="020B0400000000000000" pitchFamily="34" charset="-128"/>
          <a:ea typeface="Yu Gothic Medium" panose="020B0400000000000000" pitchFamily="34" charset="-128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b="0" i="0" kern="1200">
          <a:solidFill>
            <a:schemeClr val="tx1"/>
          </a:solidFill>
          <a:latin typeface="游ゴシック Medium" panose="020B0500000000000000" pitchFamily="50" charset="-128"/>
          <a:ea typeface="游ゴシック Medium" panose="020B0500000000000000" pitchFamily="50" charset="-128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61.png"/><Relationship Id="rId7" Type="http://schemas.openxmlformats.org/officeDocument/2006/relationships/image" Target="../media/image63.sv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2.png"/><Relationship Id="rId5" Type="http://schemas.openxmlformats.org/officeDocument/2006/relationships/image" Target="../media/image13.gif"/><Relationship Id="rId10" Type="http://schemas.openxmlformats.org/officeDocument/2006/relationships/image" Target="../media/image66.svg"/><Relationship Id="rId4" Type="http://schemas.openxmlformats.org/officeDocument/2006/relationships/image" Target="../media/image12.png"/><Relationship Id="rId9" Type="http://schemas.openxmlformats.org/officeDocument/2006/relationships/image" Target="../media/image6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gif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13" Type="http://schemas.openxmlformats.org/officeDocument/2006/relationships/image" Target="../media/image26.png"/><Relationship Id="rId18" Type="http://schemas.openxmlformats.org/officeDocument/2006/relationships/image" Target="../media/image31.png"/><Relationship Id="rId26" Type="http://schemas.openxmlformats.org/officeDocument/2006/relationships/image" Target="../media/image39.png"/><Relationship Id="rId39" Type="http://schemas.openxmlformats.org/officeDocument/2006/relationships/image" Target="../media/image52.svg"/><Relationship Id="rId3" Type="http://schemas.openxmlformats.org/officeDocument/2006/relationships/image" Target="../media/image17.png"/><Relationship Id="rId21" Type="http://schemas.openxmlformats.org/officeDocument/2006/relationships/image" Target="../media/image34.png"/><Relationship Id="rId34" Type="http://schemas.openxmlformats.org/officeDocument/2006/relationships/image" Target="../media/image47.png"/><Relationship Id="rId42" Type="http://schemas.openxmlformats.org/officeDocument/2006/relationships/image" Target="../media/image55.png"/><Relationship Id="rId7" Type="http://schemas.openxmlformats.org/officeDocument/2006/relationships/image" Target="../media/image20.png"/><Relationship Id="rId12" Type="http://schemas.openxmlformats.org/officeDocument/2006/relationships/image" Target="../media/image25.svg"/><Relationship Id="rId17" Type="http://schemas.openxmlformats.org/officeDocument/2006/relationships/image" Target="../media/image30.png"/><Relationship Id="rId25" Type="http://schemas.openxmlformats.org/officeDocument/2006/relationships/image" Target="../media/image38.png"/><Relationship Id="rId33" Type="http://schemas.openxmlformats.org/officeDocument/2006/relationships/image" Target="../media/image46.svg"/><Relationship Id="rId38" Type="http://schemas.openxmlformats.org/officeDocument/2006/relationships/image" Target="../media/image51.png"/><Relationship Id="rId2" Type="http://schemas.openxmlformats.org/officeDocument/2006/relationships/image" Target="../media/image16.png"/><Relationship Id="rId16" Type="http://schemas.openxmlformats.org/officeDocument/2006/relationships/image" Target="../media/image29.png"/><Relationship Id="rId20" Type="http://schemas.openxmlformats.org/officeDocument/2006/relationships/image" Target="../media/image33.png"/><Relationship Id="rId29" Type="http://schemas.openxmlformats.org/officeDocument/2006/relationships/image" Target="../media/image42.png"/><Relationship Id="rId41" Type="http://schemas.openxmlformats.org/officeDocument/2006/relationships/image" Target="../media/image54.sv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jpeg"/><Relationship Id="rId11" Type="http://schemas.openxmlformats.org/officeDocument/2006/relationships/image" Target="../media/image24.png"/><Relationship Id="rId24" Type="http://schemas.openxmlformats.org/officeDocument/2006/relationships/image" Target="../media/image37.png"/><Relationship Id="rId32" Type="http://schemas.openxmlformats.org/officeDocument/2006/relationships/image" Target="../media/image45.png"/><Relationship Id="rId37" Type="http://schemas.openxmlformats.org/officeDocument/2006/relationships/image" Target="../media/image50.svg"/><Relationship Id="rId40" Type="http://schemas.openxmlformats.org/officeDocument/2006/relationships/image" Target="../media/image53.png"/><Relationship Id="rId5" Type="http://schemas.openxmlformats.org/officeDocument/2006/relationships/image" Target="../media/image12.png"/><Relationship Id="rId15" Type="http://schemas.openxmlformats.org/officeDocument/2006/relationships/image" Target="../media/image28.png"/><Relationship Id="rId23" Type="http://schemas.openxmlformats.org/officeDocument/2006/relationships/image" Target="../media/image36.png"/><Relationship Id="rId28" Type="http://schemas.openxmlformats.org/officeDocument/2006/relationships/image" Target="../media/image41.png"/><Relationship Id="rId36" Type="http://schemas.openxmlformats.org/officeDocument/2006/relationships/image" Target="../media/image49.png"/><Relationship Id="rId10" Type="http://schemas.openxmlformats.org/officeDocument/2006/relationships/image" Target="../media/image23.svg"/><Relationship Id="rId19" Type="http://schemas.openxmlformats.org/officeDocument/2006/relationships/image" Target="../media/image32.png"/><Relationship Id="rId31" Type="http://schemas.openxmlformats.org/officeDocument/2006/relationships/image" Target="../media/image44.svg"/><Relationship Id="rId4" Type="http://schemas.openxmlformats.org/officeDocument/2006/relationships/image" Target="../media/image18.svg"/><Relationship Id="rId9" Type="http://schemas.openxmlformats.org/officeDocument/2006/relationships/image" Target="../media/image22.png"/><Relationship Id="rId14" Type="http://schemas.openxmlformats.org/officeDocument/2006/relationships/image" Target="../media/image27.png"/><Relationship Id="rId22" Type="http://schemas.openxmlformats.org/officeDocument/2006/relationships/image" Target="../media/image35.png"/><Relationship Id="rId27" Type="http://schemas.openxmlformats.org/officeDocument/2006/relationships/image" Target="../media/image40.png"/><Relationship Id="rId30" Type="http://schemas.openxmlformats.org/officeDocument/2006/relationships/image" Target="../media/image43.png"/><Relationship Id="rId35" Type="http://schemas.openxmlformats.org/officeDocument/2006/relationships/image" Target="../media/image48.svg"/><Relationship Id="rId43" Type="http://schemas.openxmlformats.org/officeDocument/2006/relationships/image" Target="../media/image56.sv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5BEF820-68AF-4CE0-A275-41F706C7739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ja-JP" altLang="en-US" dirty="0"/>
              <a:t>京都大学と</a:t>
            </a:r>
            <a:r>
              <a:rPr lang="en-US" altLang="ja-JP" dirty="0"/>
              <a:t>ORCID</a:t>
            </a:r>
            <a:br>
              <a:rPr lang="en-US" altLang="ja-JP" dirty="0"/>
            </a:br>
            <a:r>
              <a:rPr lang="en-US" altLang="ja-JP" dirty="0"/>
              <a:t>(2019</a:t>
            </a:r>
            <a:r>
              <a:rPr lang="ja-JP" altLang="en-US" dirty="0"/>
              <a:t>年度版</a:t>
            </a:r>
            <a:r>
              <a:rPr lang="en-US" altLang="ja-JP" dirty="0"/>
              <a:t>)</a:t>
            </a:r>
            <a:endParaRPr lang="ja-JP" altLang="en-US" dirty="0"/>
          </a:p>
        </p:txBody>
      </p:sp>
      <p:sp>
        <p:nvSpPr>
          <p:cNvPr id="3" name="サブタイトル 2">
            <a:extLst>
              <a:ext uri="{FF2B5EF4-FFF2-40B4-BE49-F238E27FC236}">
                <a16:creationId xmlns:a16="http://schemas.microsoft.com/office/drawing/2014/main" id="{73781B08-00AF-4B33-A6C3-03D6265507C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ja-JP" altLang="en-US" dirty="0"/>
              <a:t>京都大学 情報環境機構 </a:t>
            </a:r>
            <a:r>
              <a:rPr lang="en-US" altLang="ja-JP" dirty="0"/>
              <a:t>IT</a:t>
            </a:r>
            <a:r>
              <a:rPr lang="ja-JP" altLang="en-US" dirty="0"/>
              <a:t>企画室</a:t>
            </a:r>
            <a:endParaRPr lang="en-US" altLang="ja-JP" dirty="0"/>
          </a:p>
          <a:p>
            <a:r>
              <a:rPr lang="ja-JP" altLang="en-US" dirty="0"/>
              <a:t>青木学聡</a:t>
            </a:r>
            <a:endParaRPr lang="en-US" altLang="ja-JP" dirty="0"/>
          </a:p>
          <a:p>
            <a:r>
              <a:rPr lang="en-US" altLang="ja-JP" dirty="0"/>
              <a:t> https://orcid.org/0000-0002-5926-4903</a:t>
            </a:r>
          </a:p>
          <a:p>
            <a:endParaRPr lang="ja-JP" altLang="en-US" dirty="0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1759C19D-784C-4572-92E6-8A8E5994FD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AXIES 2019</a:t>
            </a:r>
            <a:r>
              <a:rPr kumimoji="1" lang="ja-JP" altLang="en-US"/>
              <a:t>年度年次大会 </a:t>
            </a:r>
            <a:r>
              <a:rPr kumimoji="1" lang="en-US" altLang="ja-JP"/>
              <a:t>ORCID</a:t>
            </a:r>
            <a:r>
              <a:rPr kumimoji="1" lang="ja-JP" altLang="en-US"/>
              <a:t>部会企画セッション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060D412E-071C-4D9E-8233-BA40A0E52E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2971" y="4901189"/>
            <a:ext cx="1285875" cy="1285875"/>
          </a:xfrm>
          <a:prstGeom prst="rect">
            <a:avLst/>
          </a:prstGeom>
        </p:spPr>
      </p:pic>
      <p:pic>
        <p:nvPicPr>
          <p:cNvPr id="1026" name="Picture 2" descr="「CC-BY png」の画像検索結果">
            <a:extLst>
              <a:ext uri="{FF2B5EF4-FFF2-40B4-BE49-F238E27FC236}">
                <a16:creationId xmlns:a16="http://schemas.microsoft.com/office/drawing/2014/main" id="{880A440B-4DF3-41DC-BCD3-955B1C0C41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8625" y="193099"/>
            <a:ext cx="1238250" cy="436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4684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71B74F09-999C-47DC-B436-D86756FABA10}"/>
              </a:ext>
            </a:extLst>
          </p:cNvPr>
          <p:cNvGrpSpPr/>
          <p:nvPr/>
        </p:nvGrpSpPr>
        <p:grpSpPr>
          <a:xfrm>
            <a:off x="0" y="1581749"/>
            <a:ext cx="9404350" cy="3694501"/>
            <a:chOff x="0" y="1690690"/>
            <a:chExt cx="9906000" cy="3891574"/>
          </a:xfrm>
        </p:grpSpPr>
        <p:pic>
          <p:nvPicPr>
            <p:cNvPr id="4" name="図 3">
              <a:extLst>
                <a:ext uri="{FF2B5EF4-FFF2-40B4-BE49-F238E27FC236}">
                  <a16:creationId xmlns:a16="http://schemas.microsoft.com/office/drawing/2014/main" id="{503D081E-D84F-4798-BDAD-7A5998F3BD2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1690690"/>
              <a:ext cx="4747139" cy="3891574"/>
            </a:xfrm>
            <a:prstGeom prst="rect">
              <a:avLst/>
            </a:prstGeom>
          </p:spPr>
        </p:pic>
        <p:pic>
          <p:nvPicPr>
            <p:cNvPr id="5" name="図 4">
              <a:extLst>
                <a:ext uri="{FF2B5EF4-FFF2-40B4-BE49-F238E27FC236}">
                  <a16:creationId xmlns:a16="http://schemas.microsoft.com/office/drawing/2014/main" id="{9D5E6DAC-AB80-43A4-ABF6-79DAE21771F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953000" y="2425092"/>
              <a:ext cx="4953000" cy="2422769"/>
            </a:xfrm>
            <a:prstGeom prst="rect">
              <a:avLst/>
            </a:prstGeom>
          </p:spPr>
        </p:pic>
        <p:sp>
          <p:nvSpPr>
            <p:cNvPr id="8" name="四角形: 角を丸くする 7">
              <a:extLst>
                <a:ext uri="{FF2B5EF4-FFF2-40B4-BE49-F238E27FC236}">
                  <a16:creationId xmlns:a16="http://schemas.microsoft.com/office/drawing/2014/main" id="{7FA237B1-A522-4AFA-9518-82462E290F02}"/>
                </a:ext>
              </a:extLst>
            </p:cNvPr>
            <p:cNvSpPr/>
            <p:nvPr/>
          </p:nvSpPr>
          <p:spPr>
            <a:xfrm>
              <a:off x="5024582" y="2655113"/>
              <a:ext cx="1256145" cy="341746"/>
            </a:xfrm>
            <a:prstGeom prst="roundRect">
              <a:avLst/>
            </a:prstGeom>
            <a:noFill/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四角形: 角を丸くする 8">
              <a:extLst>
                <a:ext uri="{FF2B5EF4-FFF2-40B4-BE49-F238E27FC236}">
                  <a16:creationId xmlns:a16="http://schemas.microsoft.com/office/drawing/2014/main" id="{09BAC27C-5B8E-410F-89C5-0FA27103185A}"/>
                </a:ext>
              </a:extLst>
            </p:cNvPr>
            <p:cNvSpPr/>
            <p:nvPr/>
          </p:nvSpPr>
          <p:spPr>
            <a:xfrm>
              <a:off x="5024581" y="3403259"/>
              <a:ext cx="1256145" cy="147782"/>
            </a:xfrm>
            <a:prstGeom prst="roundRect">
              <a:avLst/>
            </a:prstGeom>
            <a:noFill/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四角形: 角を丸くする 9">
              <a:extLst>
                <a:ext uri="{FF2B5EF4-FFF2-40B4-BE49-F238E27FC236}">
                  <a16:creationId xmlns:a16="http://schemas.microsoft.com/office/drawing/2014/main" id="{D7E34683-FA7C-44A2-AEC0-E47EB33146BC}"/>
                </a:ext>
              </a:extLst>
            </p:cNvPr>
            <p:cNvSpPr/>
            <p:nvPr/>
          </p:nvSpPr>
          <p:spPr>
            <a:xfrm>
              <a:off x="6280726" y="2425092"/>
              <a:ext cx="3537529" cy="2422769"/>
            </a:xfrm>
            <a:prstGeom prst="roundRect">
              <a:avLst/>
            </a:prstGeom>
            <a:noFill/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12" name="直線矢印コネクタ 11">
              <a:extLst>
                <a:ext uri="{FF2B5EF4-FFF2-40B4-BE49-F238E27FC236}">
                  <a16:creationId xmlns:a16="http://schemas.microsoft.com/office/drawing/2014/main" id="{416CBA4C-843D-4ECE-936A-BF85EE303C7D}"/>
                </a:ext>
              </a:extLst>
            </p:cNvPr>
            <p:cNvCxnSpPr/>
            <p:nvPr/>
          </p:nvCxnSpPr>
          <p:spPr>
            <a:xfrm>
              <a:off x="3315855" y="2425092"/>
              <a:ext cx="1637145" cy="341746"/>
            </a:xfrm>
            <a:prstGeom prst="straightConnector1">
              <a:avLst/>
            </a:prstGeom>
            <a:ln w="381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線矢印コネクタ 12">
              <a:extLst>
                <a:ext uri="{FF2B5EF4-FFF2-40B4-BE49-F238E27FC236}">
                  <a16:creationId xmlns:a16="http://schemas.microsoft.com/office/drawing/2014/main" id="{7DC4DC0E-14EB-46D1-AD95-300F46718601}"/>
                </a:ext>
              </a:extLst>
            </p:cNvPr>
            <p:cNvCxnSpPr>
              <a:cxnSpLocks/>
              <a:endCxn id="9" idx="1"/>
            </p:cNvCxnSpPr>
            <p:nvPr/>
          </p:nvCxnSpPr>
          <p:spPr>
            <a:xfrm flipV="1">
              <a:off x="3205018" y="3477150"/>
              <a:ext cx="1819563" cy="609600"/>
            </a:xfrm>
            <a:prstGeom prst="straightConnector1">
              <a:avLst/>
            </a:prstGeom>
            <a:ln w="381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線矢印コネクタ 15">
              <a:extLst>
                <a:ext uri="{FF2B5EF4-FFF2-40B4-BE49-F238E27FC236}">
                  <a16:creationId xmlns:a16="http://schemas.microsoft.com/office/drawing/2014/main" id="{C774A49F-14FD-497E-9E14-D15A3BF9F41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05018" y="4603099"/>
              <a:ext cx="3186546" cy="535709"/>
            </a:xfrm>
            <a:prstGeom prst="straightConnector1">
              <a:avLst/>
            </a:prstGeom>
            <a:ln w="381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タイトル 18">
            <a:extLst>
              <a:ext uri="{FF2B5EF4-FFF2-40B4-BE49-F238E27FC236}">
                <a16:creationId xmlns:a16="http://schemas.microsoft.com/office/drawing/2014/main" id="{ED5B3B28-B3D3-417B-B64A-8DBEB8E89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154817"/>
            <a:ext cx="8543925" cy="1199063"/>
          </a:xfrm>
        </p:spPr>
        <p:txBody>
          <a:bodyPr>
            <a:normAutofit fontScale="90000"/>
          </a:bodyPr>
          <a:lstStyle/>
          <a:p>
            <a:r>
              <a:rPr lang="en-US" altLang="ja-JP" dirty="0"/>
              <a:t>ORCID</a:t>
            </a:r>
            <a:r>
              <a:rPr lang="ja-JP" altLang="en-US" dirty="0"/>
              <a:t>プロフィール連携システム</a:t>
            </a:r>
            <a:br>
              <a:rPr lang="en-US" altLang="ja-JP" dirty="0"/>
            </a:br>
            <a:r>
              <a:rPr lang="en-US" altLang="ja-JP" dirty="0"/>
              <a:t>(RIS-ORCID)</a:t>
            </a:r>
            <a:endParaRPr kumimoji="1" lang="ja-JP" altLang="en-US" dirty="0"/>
          </a:p>
        </p:txBody>
      </p:sp>
      <p:sp>
        <p:nvSpPr>
          <p:cNvPr id="2" name="フッター プレースホルダー 1">
            <a:extLst>
              <a:ext uri="{FF2B5EF4-FFF2-40B4-BE49-F238E27FC236}">
                <a16:creationId xmlns:a16="http://schemas.microsoft.com/office/drawing/2014/main" id="{AE7F2112-F2FE-4C3E-891B-ABE9888DA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AXIES 2019</a:t>
            </a:r>
            <a:r>
              <a:rPr kumimoji="1" lang="ja-JP" altLang="en-US"/>
              <a:t>年度年次大会 </a:t>
            </a:r>
            <a:r>
              <a:rPr kumimoji="1" lang="en-US" altLang="ja-JP"/>
              <a:t>ORCID</a:t>
            </a:r>
            <a:r>
              <a:rPr kumimoji="1" lang="ja-JP" altLang="en-US"/>
              <a:t>部会企画セッション</a:t>
            </a:r>
          </a:p>
        </p:txBody>
      </p:sp>
    </p:spTree>
    <p:extLst>
      <p:ext uri="{BB962C8B-B14F-4D97-AF65-F5344CB8AC3E}">
        <p14:creationId xmlns:p14="http://schemas.microsoft.com/office/powerpoint/2010/main" val="30036110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FC1B5F0-E879-4EE5-9162-D26980195C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7" y="7214"/>
            <a:ext cx="8543925" cy="1199063"/>
          </a:xfrm>
        </p:spPr>
        <p:txBody>
          <a:bodyPr/>
          <a:lstStyle/>
          <a:p>
            <a:r>
              <a:rPr kumimoji="1" lang="ja-JP" altLang="en-US" dirty="0"/>
              <a:t>まだ認知度は低い</a:t>
            </a:r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F83588F5-475C-4EA2-870D-E7FC5412FA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AXIES 2019</a:t>
            </a:r>
            <a:r>
              <a:rPr kumimoji="1" lang="ja-JP" altLang="en-US"/>
              <a:t>年度年次大会 </a:t>
            </a:r>
            <a:r>
              <a:rPr kumimoji="1" lang="en-US" altLang="ja-JP"/>
              <a:t>ORCID</a:t>
            </a:r>
            <a:r>
              <a:rPr kumimoji="1" lang="ja-JP" altLang="en-US"/>
              <a:t>部会企画セッション</a:t>
            </a:r>
            <a:endParaRPr kumimoji="1" lang="ja-JP" altLang="en-US" dirty="0"/>
          </a:p>
        </p:txBody>
      </p:sp>
      <p:graphicFrame>
        <p:nvGraphicFramePr>
          <p:cNvPr id="4" name="グラフ 3">
            <a:extLst>
              <a:ext uri="{FF2B5EF4-FFF2-40B4-BE49-F238E27FC236}">
                <a16:creationId xmlns:a16="http://schemas.microsoft.com/office/drawing/2014/main" id="{E935EDF4-F4A0-4462-8A5E-835059F8314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11205392"/>
              </p:ext>
            </p:extLst>
          </p:nvPr>
        </p:nvGraphicFramePr>
        <p:xfrm>
          <a:off x="1012321" y="1144558"/>
          <a:ext cx="7542162" cy="52117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717317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A1D83D4-34C7-4E19-B17F-B748156434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038" y="1825624"/>
            <a:ext cx="8543925" cy="5032375"/>
          </a:xfrm>
        </p:spPr>
        <p:txBody>
          <a:bodyPr>
            <a:normAutofit/>
          </a:bodyPr>
          <a:lstStyle/>
          <a:p>
            <a:r>
              <a:rPr kumimoji="1" lang="en-US" altLang="ja-JP" dirty="0"/>
              <a:t>Trusted</a:t>
            </a:r>
            <a:r>
              <a:rPr kumimoji="1" lang="ja-JP" altLang="en-US" dirty="0"/>
              <a:t> </a:t>
            </a:r>
            <a:r>
              <a:rPr kumimoji="1" lang="en-US" altLang="ja-JP" dirty="0"/>
              <a:t>Party </a:t>
            </a:r>
            <a:r>
              <a:rPr kumimoji="1" lang="ja-JP" altLang="en-US" dirty="0"/>
              <a:t>として</a:t>
            </a:r>
            <a:r>
              <a:rPr kumimoji="1" lang="en-US" altLang="ja-JP" dirty="0"/>
              <a:t>ORCID</a:t>
            </a:r>
            <a:r>
              <a:rPr kumimoji="1" lang="ja-JP" altLang="en-US" dirty="0"/>
              <a:t>の利用推進</a:t>
            </a:r>
            <a:endParaRPr kumimoji="1" lang="en-US" altLang="ja-JP" dirty="0"/>
          </a:p>
          <a:p>
            <a:pPr lvl="1"/>
            <a:r>
              <a:rPr kumimoji="1" lang="ja-JP" altLang="en-US" dirty="0"/>
              <a:t>全学</a:t>
            </a:r>
            <a:r>
              <a:rPr kumimoji="1" lang="en-US" altLang="ja-JP" dirty="0"/>
              <a:t>CRIS</a:t>
            </a:r>
            <a:r>
              <a:rPr kumimoji="1" lang="ja-JP" altLang="en-US" dirty="0"/>
              <a:t>との密連携は一旦保留</a:t>
            </a:r>
            <a:br>
              <a:rPr kumimoji="1" lang="en-US" altLang="ja-JP" dirty="0"/>
            </a:br>
            <a:r>
              <a:rPr kumimoji="1" lang="en-US" altLang="ja-JP" dirty="0"/>
              <a:t>(</a:t>
            </a:r>
            <a:r>
              <a:rPr kumimoji="1" lang="ja-JP" altLang="en-US" dirty="0"/>
              <a:t>「</a:t>
            </a:r>
            <a:r>
              <a:rPr kumimoji="1" lang="en-US" altLang="ja-JP" dirty="0"/>
              <a:t>CRIS</a:t>
            </a:r>
            <a:r>
              <a:rPr kumimoji="1" lang="ja-JP" altLang="en-US" dirty="0"/>
              <a:t>へ掲載する人」と「</a:t>
            </a:r>
            <a:r>
              <a:rPr kumimoji="1" lang="en-US" altLang="ja-JP" dirty="0"/>
              <a:t>ORCID</a:t>
            </a:r>
            <a:r>
              <a:rPr kumimoji="1" lang="ja-JP" altLang="en-US" dirty="0"/>
              <a:t>を通じて情報収集したい人」とのミスマッチ</a:t>
            </a:r>
            <a:r>
              <a:rPr kumimoji="1" lang="en-US" altLang="ja-JP" dirty="0"/>
              <a:t>)</a:t>
            </a:r>
          </a:p>
          <a:p>
            <a:pPr lvl="1"/>
            <a:r>
              <a:rPr kumimoji="1" lang="ja-JP" altLang="en-US" dirty="0"/>
              <a:t>部局単位で「</a:t>
            </a:r>
            <a:r>
              <a:rPr kumimoji="1" lang="en-US" altLang="ja-JP" dirty="0"/>
              <a:t>ORCID</a:t>
            </a:r>
            <a:r>
              <a:rPr kumimoji="1" lang="ja-JP" altLang="en-US" dirty="0"/>
              <a:t>を活用したい」のリクエストに応える用意</a:t>
            </a:r>
            <a:endParaRPr kumimoji="1" lang="en-US" altLang="ja-JP" dirty="0"/>
          </a:p>
          <a:p>
            <a:r>
              <a:rPr kumimoji="1" lang="en-US" altLang="ja-JP" dirty="0"/>
              <a:t>ORCID</a:t>
            </a:r>
            <a:r>
              <a:rPr kumimoji="1" lang="ja-JP" altLang="en-US" dirty="0"/>
              <a:t>レジストリの充実度合いの調査</a:t>
            </a:r>
            <a:endParaRPr kumimoji="1" lang="en-US" altLang="ja-JP" dirty="0"/>
          </a:p>
          <a:p>
            <a:pPr lvl="1"/>
            <a:r>
              <a:rPr kumimoji="1" lang="en-US" altLang="ja-JP" dirty="0"/>
              <a:t>ID</a:t>
            </a:r>
            <a:r>
              <a:rPr kumimoji="1" lang="ja-JP" altLang="en-US" dirty="0"/>
              <a:t>をとっただけなのか</a:t>
            </a:r>
            <a:r>
              <a:rPr kumimoji="1" lang="en-US" altLang="ja-JP" dirty="0"/>
              <a:t>?</a:t>
            </a:r>
          </a:p>
          <a:p>
            <a:pPr lvl="1"/>
            <a:r>
              <a:rPr lang="en-US" altLang="ja-JP" dirty="0"/>
              <a:t>CV</a:t>
            </a:r>
            <a:r>
              <a:rPr lang="ja-JP" altLang="en-US" dirty="0"/>
              <a:t>として整備しているか</a:t>
            </a:r>
            <a:r>
              <a:rPr lang="en-US" altLang="ja-JP" dirty="0"/>
              <a:t>?</a:t>
            </a:r>
          </a:p>
          <a:p>
            <a:pPr lvl="2"/>
            <a:r>
              <a:rPr lang="en-US" altLang="ja-JP" dirty="0" err="1"/>
              <a:t>crossref</a:t>
            </a:r>
            <a:r>
              <a:rPr lang="en-US" altLang="ja-JP" dirty="0"/>
              <a:t> </a:t>
            </a:r>
            <a:r>
              <a:rPr lang="ja-JP" altLang="en-US" dirty="0"/>
              <a:t>等と連携しているか</a:t>
            </a:r>
            <a:r>
              <a:rPr lang="en-US" altLang="ja-JP" dirty="0"/>
              <a:t>?</a:t>
            </a:r>
          </a:p>
          <a:p>
            <a:pPr lvl="1"/>
            <a:r>
              <a:rPr kumimoji="1" lang="en-US" altLang="ja-JP" dirty="0"/>
              <a:t>CRIS</a:t>
            </a:r>
            <a:r>
              <a:rPr kumimoji="1" lang="ja-JP" altLang="en-US" dirty="0"/>
              <a:t>と連携するに足る</a:t>
            </a:r>
            <a:r>
              <a:rPr kumimoji="1" lang="en-US" altLang="ja-JP" dirty="0"/>
              <a:t>DB</a:t>
            </a:r>
            <a:r>
              <a:rPr kumimoji="1" lang="ja-JP" altLang="en-US" dirty="0"/>
              <a:t>にいつなるか</a:t>
            </a:r>
            <a:r>
              <a:rPr kumimoji="1" lang="en-US" altLang="ja-JP" dirty="0"/>
              <a:t>?</a:t>
            </a:r>
          </a:p>
          <a:p>
            <a:endParaRPr kumimoji="1" lang="en-US" altLang="ja-JP" dirty="0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4D45070B-78A0-4B33-8CC6-BC3367F1F1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/>
              <a:t>今後必要なこと</a:t>
            </a:r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E99BE3EE-BA1C-458D-BC1E-DC3FCA2162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AXIES 2019</a:t>
            </a:r>
            <a:r>
              <a:rPr kumimoji="1" lang="ja-JP" altLang="en-US"/>
              <a:t>年度年次大会 </a:t>
            </a:r>
            <a:r>
              <a:rPr kumimoji="1" lang="en-US" altLang="ja-JP"/>
              <a:t>ORCID</a:t>
            </a:r>
            <a:r>
              <a:rPr kumimoji="1" lang="ja-JP" altLang="en-US"/>
              <a:t>部会企画セッション</a:t>
            </a:r>
          </a:p>
        </p:txBody>
      </p:sp>
    </p:spTree>
    <p:extLst>
      <p:ext uri="{BB962C8B-B14F-4D97-AF65-F5344CB8AC3E}">
        <p14:creationId xmlns:p14="http://schemas.microsoft.com/office/powerpoint/2010/main" val="31346901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B97F654-2950-4C10-8B41-55B3051164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038" y="1825625"/>
            <a:ext cx="8543925" cy="4667248"/>
          </a:xfrm>
        </p:spPr>
        <p:txBody>
          <a:bodyPr>
            <a:normAutofit lnSpcReduction="10000"/>
          </a:bodyPr>
          <a:lstStyle/>
          <a:p>
            <a:r>
              <a:rPr lang="en-US" altLang="ja-JP" sz="2400" dirty="0"/>
              <a:t>ORCID</a:t>
            </a:r>
            <a:r>
              <a:rPr lang="ja-JP" altLang="en-US" sz="2400" dirty="0"/>
              <a:t>ができたが、様々な</a:t>
            </a:r>
            <a:r>
              <a:rPr lang="en-US" altLang="ja-JP" sz="2400" dirty="0"/>
              <a:t>ID</a:t>
            </a:r>
            <a:r>
              <a:rPr lang="ja-JP" altLang="en-US" sz="2400" dirty="0"/>
              <a:t>はやはり遍在、存続する。</a:t>
            </a:r>
            <a:endParaRPr lang="en-US" altLang="ja-JP" sz="2400" dirty="0"/>
          </a:p>
          <a:p>
            <a:pPr lvl="1"/>
            <a:r>
              <a:rPr lang="ja-JP" altLang="en-US" sz="2000" dirty="0"/>
              <a:t>京都大学で扱いたい</a:t>
            </a:r>
            <a:r>
              <a:rPr lang="en-US" altLang="ja-JP" sz="2000" dirty="0"/>
              <a:t>ID</a:t>
            </a:r>
            <a:r>
              <a:rPr lang="ja-JP" altLang="en-US" sz="2000" dirty="0"/>
              <a:t> </a:t>
            </a:r>
            <a:r>
              <a:rPr lang="en-US" altLang="ja-JP" sz="2000" dirty="0"/>
              <a:t>or </a:t>
            </a:r>
            <a:r>
              <a:rPr lang="ja-JP" altLang="en-US" sz="2000" dirty="0"/>
              <a:t>個人を識別する符号</a:t>
            </a:r>
            <a:endParaRPr lang="en-US" altLang="ja-JP" sz="2000" dirty="0"/>
          </a:p>
          <a:p>
            <a:pPr lvl="2"/>
            <a:r>
              <a:rPr lang="ja-JP" altLang="en-US" sz="1800" dirty="0"/>
              <a:t>職員番号、学生証番号、生涯番号</a:t>
            </a:r>
            <a:endParaRPr lang="en-US" altLang="ja-JP" sz="1800" dirty="0"/>
          </a:p>
          <a:p>
            <a:pPr lvl="2"/>
            <a:r>
              <a:rPr lang="ja-JP" altLang="en-US" sz="1800" dirty="0"/>
              <a:t>全学メールアドレス</a:t>
            </a:r>
            <a:r>
              <a:rPr lang="en-US" altLang="ja-JP" sz="1800" dirty="0"/>
              <a:t>(@kyoto-u.ac.jp, @st.kyoto-u.ac.jp)</a:t>
            </a:r>
          </a:p>
          <a:p>
            <a:pPr lvl="2"/>
            <a:r>
              <a:rPr lang="ja-JP" altLang="en-US" sz="1800" dirty="0"/>
              <a:t>生涯メールアドレス</a:t>
            </a:r>
            <a:r>
              <a:rPr lang="en-US" altLang="ja-JP" sz="1800" dirty="0"/>
              <a:t>(@kyoto-u.jp)</a:t>
            </a:r>
          </a:p>
          <a:p>
            <a:pPr lvl="2"/>
            <a:r>
              <a:rPr lang="en-US" altLang="ja-JP" sz="1800" dirty="0" err="1"/>
              <a:t>researchmap</a:t>
            </a:r>
            <a:r>
              <a:rPr lang="en-US" altLang="ja-JP" sz="1800" dirty="0"/>
              <a:t> URL</a:t>
            </a:r>
          </a:p>
          <a:p>
            <a:pPr lvl="2"/>
            <a:r>
              <a:rPr lang="en-US" altLang="ja-JP" sz="1800" dirty="0"/>
              <a:t>e-rad</a:t>
            </a:r>
            <a:r>
              <a:rPr lang="ja-JP" altLang="en-US" sz="1800" dirty="0"/>
              <a:t> 研究者</a:t>
            </a:r>
            <a:r>
              <a:rPr lang="en-US" altLang="ja-JP" sz="1800" dirty="0"/>
              <a:t>ID</a:t>
            </a:r>
          </a:p>
          <a:p>
            <a:pPr lvl="2"/>
            <a:r>
              <a:rPr lang="en-US" altLang="ja-JP" sz="1800" dirty="0" err="1"/>
              <a:t>CiNii</a:t>
            </a:r>
            <a:r>
              <a:rPr lang="ja-JP" altLang="en-US" sz="1800" dirty="0"/>
              <a:t> 著者</a:t>
            </a:r>
            <a:r>
              <a:rPr lang="en-US" altLang="ja-JP" sz="1800" dirty="0"/>
              <a:t>ID</a:t>
            </a:r>
          </a:p>
          <a:p>
            <a:pPr lvl="2"/>
            <a:r>
              <a:rPr lang="ja-JP" altLang="en-US" sz="1800" dirty="0"/>
              <a:t>京大図書館著者</a:t>
            </a:r>
            <a:r>
              <a:rPr lang="en-US" altLang="ja-JP" sz="1800" dirty="0"/>
              <a:t>ID</a:t>
            </a:r>
          </a:p>
          <a:p>
            <a:pPr lvl="2"/>
            <a:r>
              <a:rPr lang="en-US" altLang="ja-JP" sz="1800" dirty="0"/>
              <a:t>SCOPUS, Researcher-ID</a:t>
            </a:r>
            <a:r>
              <a:rPr lang="ja-JP" altLang="en-US" sz="1800" dirty="0"/>
              <a:t> 等外部書誌情報</a:t>
            </a:r>
            <a:r>
              <a:rPr lang="en-US" altLang="ja-JP" sz="1800" dirty="0"/>
              <a:t>ID</a:t>
            </a:r>
          </a:p>
          <a:p>
            <a:r>
              <a:rPr lang="ja-JP" altLang="en-US" sz="2400" dirty="0"/>
              <a:t>「あなたの</a:t>
            </a:r>
            <a:r>
              <a:rPr lang="en-US" altLang="ja-JP" sz="2400" dirty="0"/>
              <a:t>ID</a:t>
            </a:r>
            <a:r>
              <a:rPr lang="ja-JP" altLang="en-US" sz="2400" dirty="0"/>
              <a:t> </a:t>
            </a:r>
            <a:r>
              <a:rPr lang="en-US" altLang="ja-JP" sz="2400" dirty="0"/>
              <a:t>or </a:t>
            </a:r>
            <a:r>
              <a:rPr lang="ja-JP" altLang="en-US" sz="2400" dirty="0"/>
              <a:t>プロフィール教えてください」</a:t>
            </a:r>
            <a:br>
              <a:rPr lang="en-US" altLang="ja-JP" sz="2400" dirty="0"/>
            </a:br>
            <a:r>
              <a:rPr lang="ja-JP" altLang="en-US" sz="2400" dirty="0"/>
              <a:t>処理が煩雑に</a:t>
            </a:r>
            <a:endParaRPr lang="en-US" altLang="ja-JP" sz="2400" dirty="0"/>
          </a:p>
          <a:p>
            <a:r>
              <a:rPr lang="ja-JP" altLang="en-US" sz="2400" dirty="0"/>
              <a:t>「自己コントロール権」の尊重</a:t>
            </a:r>
            <a:endParaRPr lang="en-US" altLang="ja-JP" sz="2400" dirty="0"/>
          </a:p>
          <a:p>
            <a:pPr lvl="1"/>
            <a:r>
              <a:rPr kumimoji="1" lang="ja-JP" altLang="en-US" dirty="0"/>
              <a:t>学外の人、離籍した人をどうする</a:t>
            </a:r>
            <a:r>
              <a:rPr kumimoji="1" lang="en-US" altLang="ja-JP" dirty="0"/>
              <a:t>?</a:t>
            </a:r>
          </a:p>
          <a:p>
            <a:pPr lvl="1"/>
            <a:endParaRPr kumimoji="1" lang="ja-JP" altLang="en-US" dirty="0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08F0CA7A-9DE0-4B02-9781-0330C3400C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sz="3600" dirty="0"/>
              <a:t>「あなたの研究者</a:t>
            </a:r>
            <a:r>
              <a:rPr kumimoji="1" lang="en-US" altLang="ja-JP" sz="3600" dirty="0"/>
              <a:t>ID</a:t>
            </a:r>
            <a:r>
              <a:rPr kumimoji="1" lang="ja-JP" altLang="en-US" sz="3600" dirty="0"/>
              <a:t> </a:t>
            </a:r>
            <a:r>
              <a:rPr kumimoji="1" lang="en-US" altLang="ja-JP" sz="3600" dirty="0"/>
              <a:t>etc.</a:t>
            </a:r>
            <a:r>
              <a:rPr kumimoji="1" lang="ja-JP" altLang="en-US" sz="3600" dirty="0"/>
              <a:t>教えてください」</a:t>
            </a:r>
            <a:br>
              <a:rPr kumimoji="1" lang="en-US" altLang="ja-JP" sz="3600" dirty="0"/>
            </a:br>
            <a:r>
              <a:rPr kumimoji="1" lang="ja-JP" altLang="en-US" sz="3600" dirty="0"/>
              <a:t>プロセスの一元化</a:t>
            </a:r>
            <a:endParaRPr kumimoji="1" lang="ja-JP" altLang="en-US" dirty="0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77D40FE7-C25D-4BE0-93E9-1E40D14F3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AXIES 2019</a:t>
            </a:r>
            <a:r>
              <a:rPr kumimoji="1" lang="ja-JP" altLang="en-US"/>
              <a:t>年度年次大会 </a:t>
            </a:r>
            <a:r>
              <a:rPr kumimoji="1" lang="en-US" altLang="ja-JP"/>
              <a:t>ORCID</a:t>
            </a:r>
            <a:r>
              <a:rPr kumimoji="1" lang="ja-JP" altLang="en-US"/>
              <a:t>部会企画セッション</a:t>
            </a:r>
          </a:p>
        </p:txBody>
      </p:sp>
    </p:spTree>
    <p:extLst>
      <p:ext uri="{BB962C8B-B14F-4D97-AF65-F5344CB8AC3E}">
        <p14:creationId xmlns:p14="http://schemas.microsoft.com/office/powerpoint/2010/main" val="27102001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コンテンツ プレースホルダー 6">
            <a:extLst>
              <a:ext uri="{FF2B5EF4-FFF2-40B4-BE49-F238E27FC236}">
                <a16:creationId xmlns:a16="http://schemas.microsoft.com/office/drawing/2014/main" id="{36F4FFE3-0607-48FC-91F7-3760954299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94383" y="1590675"/>
            <a:ext cx="5117235" cy="4586288"/>
          </a:xfrm>
          <a:prstGeom prst="rect">
            <a:avLst/>
          </a:prstGeom>
        </p:spPr>
      </p:pic>
      <p:sp>
        <p:nvSpPr>
          <p:cNvPr id="5" name="タイトル 4">
            <a:extLst>
              <a:ext uri="{FF2B5EF4-FFF2-40B4-BE49-F238E27FC236}">
                <a16:creationId xmlns:a16="http://schemas.microsoft.com/office/drawing/2014/main" id="{05C074F9-B5DE-4332-9A71-CE5B0A4364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/>
              <a:t>ORCID</a:t>
            </a:r>
            <a:r>
              <a:rPr lang="ja-JP" altLang="en-US" dirty="0"/>
              <a:t>での</a:t>
            </a:r>
            <a:r>
              <a:rPr kumimoji="1" lang="ja-JP" altLang="en-US" dirty="0"/>
              <a:t>「自分は何者であるか」</a:t>
            </a:r>
            <a:br>
              <a:rPr kumimoji="1" lang="en-US" altLang="ja-JP" dirty="0"/>
            </a:br>
            <a:r>
              <a:rPr kumimoji="1" lang="ja-JP" altLang="en-US" dirty="0"/>
              <a:t>の表明</a:t>
            </a:r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C83F0A11-7BFA-4DAB-BC9D-A310E47E2D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AXIES 2019</a:t>
            </a:r>
            <a:r>
              <a:rPr kumimoji="1" lang="ja-JP" altLang="en-US"/>
              <a:t>年度年次大会 </a:t>
            </a:r>
            <a:r>
              <a:rPr kumimoji="1" lang="en-US" altLang="ja-JP"/>
              <a:t>ORCID</a:t>
            </a:r>
            <a:r>
              <a:rPr kumimoji="1" lang="ja-JP" altLang="en-US"/>
              <a:t>部会企画セッション</a:t>
            </a:r>
          </a:p>
        </p:txBody>
      </p:sp>
    </p:spTree>
    <p:extLst>
      <p:ext uri="{BB962C8B-B14F-4D97-AF65-F5344CB8AC3E}">
        <p14:creationId xmlns:p14="http://schemas.microsoft.com/office/powerpoint/2010/main" val="40687437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BE4764D-657E-47B5-A809-D0A2DD008A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41716"/>
            <a:ext cx="8543925" cy="1325563"/>
          </a:xfrm>
        </p:spPr>
        <p:txBody>
          <a:bodyPr>
            <a:normAutofit/>
          </a:bodyPr>
          <a:lstStyle/>
          <a:p>
            <a:r>
              <a:rPr kumimoji="1" lang="ja-JP" altLang="en-US" sz="3200" dirty="0"/>
              <a:t>研究者</a:t>
            </a:r>
            <a:r>
              <a:rPr lang="ja-JP" altLang="en-US" sz="3200" dirty="0"/>
              <a:t>情報公開ポータルとしての</a:t>
            </a:r>
            <a:r>
              <a:rPr lang="en-US" altLang="ja-JP" sz="3200" dirty="0"/>
              <a:t>ORCID</a:t>
            </a:r>
            <a:br>
              <a:rPr lang="en-US" altLang="ja-JP" sz="3200" dirty="0"/>
            </a:br>
            <a:r>
              <a:rPr lang="en-US" altLang="ja-JP" sz="3200" dirty="0"/>
              <a:t>(</a:t>
            </a:r>
            <a:r>
              <a:rPr lang="ja-JP" altLang="en-US" sz="3200" dirty="0"/>
              <a:t>特に名寄せ用</a:t>
            </a:r>
            <a:r>
              <a:rPr lang="en-US" altLang="ja-JP" sz="3200"/>
              <a:t>ID</a:t>
            </a:r>
            <a:r>
              <a:rPr lang="ja-JP" altLang="en-US" sz="3200"/>
              <a:t>の</a:t>
            </a:r>
            <a:r>
              <a:rPr lang="ja-JP" altLang="en-US" sz="3200" dirty="0"/>
              <a:t>自己申告</a:t>
            </a:r>
            <a:r>
              <a:rPr lang="en-US" altLang="ja-JP" sz="3200" dirty="0"/>
              <a:t>)</a:t>
            </a:r>
            <a:endParaRPr kumimoji="1" lang="ja-JP" altLang="en-US" sz="3200" dirty="0"/>
          </a:p>
        </p:txBody>
      </p:sp>
      <p:sp>
        <p:nvSpPr>
          <p:cNvPr id="1051" name="フリーフォーム: 図形 1050">
            <a:extLst>
              <a:ext uri="{FF2B5EF4-FFF2-40B4-BE49-F238E27FC236}">
                <a16:creationId xmlns:a16="http://schemas.microsoft.com/office/drawing/2014/main" id="{3D410764-773D-4387-BA7B-E17C9F26126E}"/>
              </a:ext>
            </a:extLst>
          </p:cNvPr>
          <p:cNvSpPr/>
          <p:nvPr/>
        </p:nvSpPr>
        <p:spPr>
          <a:xfrm>
            <a:off x="2392915" y="5218336"/>
            <a:ext cx="4930166" cy="599271"/>
          </a:xfrm>
          <a:custGeom>
            <a:avLst/>
            <a:gdLst>
              <a:gd name="connsiteX0" fmla="*/ 5131837 w 5131837"/>
              <a:gd name="connsiteY0" fmla="*/ 0 h 659400"/>
              <a:gd name="connsiteX1" fmla="*/ 3085322 w 5131837"/>
              <a:gd name="connsiteY1" fmla="*/ 659363 h 659400"/>
              <a:gd name="connsiteX2" fmla="*/ 0 w 5131837"/>
              <a:gd name="connsiteY2" fmla="*/ 31102 h 659400"/>
              <a:gd name="connsiteX0" fmla="*/ 5131837 w 5131837"/>
              <a:gd name="connsiteY0" fmla="*/ 0 h 659424"/>
              <a:gd name="connsiteX1" fmla="*/ 3085322 w 5131837"/>
              <a:gd name="connsiteY1" fmla="*/ 659363 h 659424"/>
              <a:gd name="connsiteX2" fmla="*/ 0 w 5131837"/>
              <a:gd name="connsiteY2" fmla="*/ 31102 h 659424"/>
              <a:gd name="connsiteX0" fmla="*/ 5181600 w 5181600"/>
              <a:gd name="connsiteY0" fmla="*/ 12441 h 671813"/>
              <a:gd name="connsiteX1" fmla="*/ 3135085 w 5181600"/>
              <a:gd name="connsiteY1" fmla="*/ 671804 h 671813"/>
              <a:gd name="connsiteX2" fmla="*/ 0 w 5181600"/>
              <a:gd name="connsiteY2" fmla="*/ 0 h 671813"/>
              <a:gd name="connsiteX0" fmla="*/ 5561045 w 5561045"/>
              <a:gd name="connsiteY0" fmla="*/ 167951 h 828847"/>
              <a:gd name="connsiteX1" fmla="*/ 3514530 w 5561045"/>
              <a:gd name="connsiteY1" fmla="*/ 827314 h 828847"/>
              <a:gd name="connsiteX2" fmla="*/ 0 w 5561045"/>
              <a:gd name="connsiteY2" fmla="*/ 0 h 828847"/>
              <a:gd name="connsiteX0" fmla="*/ 5561045 w 5561045"/>
              <a:gd name="connsiteY0" fmla="*/ 167951 h 890839"/>
              <a:gd name="connsiteX1" fmla="*/ 3191068 w 5561045"/>
              <a:gd name="connsiteY1" fmla="*/ 889518 h 890839"/>
              <a:gd name="connsiteX2" fmla="*/ 0 w 5561045"/>
              <a:gd name="connsiteY2" fmla="*/ 0 h 890839"/>
              <a:gd name="connsiteX0" fmla="*/ 5561045 w 5561045"/>
              <a:gd name="connsiteY0" fmla="*/ 167951 h 889530"/>
              <a:gd name="connsiteX1" fmla="*/ 3191068 w 5561045"/>
              <a:gd name="connsiteY1" fmla="*/ 889518 h 889530"/>
              <a:gd name="connsiteX2" fmla="*/ 0 w 5561045"/>
              <a:gd name="connsiteY2" fmla="*/ 0 h 889530"/>
              <a:gd name="connsiteX0" fmla="*/ 5582043 w 5582043"/>
              <a:gd name="connsiteY0" fmla="*/ 167951 h 889539"/>
              <a:gd name="connsiteX1" fmla="*/ 3212066 w 5582043"/>
              <a:gd name="connsiteY1" fmla="*/ 889518 h 889539"/>
              <a:gd name="connsiteX2" fmla="*/ 20998 w 5582043"/>
              <a:gd name="connsiteY2" fmla="*/ 0 h 889539"/>
              <a:gd name="connsiteX0" fmla="*/ 5586524 w 5586524"/>
              <a:gd name="connsiteY0" fmla="*/ 167951 h 727830"/>
              <a:gd name="connsiteX1" fmla="*/ 2731356 w 5586524"/>
              <a:gd name="connsiteY1" fmla="*/ 727788 h 727830"/>
              <a:gd name="connsiteX2" fmla="*/ 25479 w 5586524"/>
              <a:gd name="connsiteY2" fmla="*/ 0 h 727830"/>
              <a:gd name="connsiteX0" fmla="*/ 5561524 w 5561524"/>
              <a:gd name="connsiteY0" fmla="*/ 167951 h 727857"/>
              <a:gd name="connsiteX1" fmla="*/ 2706356 w 5561524"/>
              <a:gd name="connsiteY1" fmla="*/ 727788 h 727857"/>
              <a:gd name="connsiteX2" fmla="*/ 479 w 5561524"/>
              <a:gd name="connsiteY2" fmla="*/ 0 h 727857"/>
              <a:gd name="connsiteX0" fmla="*/ 5561524 w 5561524"/>
              <a:gd name="connsiteY0" fmla="*/ 167951 h 727857"/>
              <a:gd name="connsiteX1" fmla="*/ 2706356 w 5561524"/>
              <a:gd name="connsiteY1" fmla="*/ 727788 h 727857"/>
              <a:gd name="connsiteX2" fmla="*/ 479 w 5561524"/>
              <a:gd name="connsiteY2" fmla="*/ 0 h 727857"/>
              <a:gd name="connsiteX0" fmla="*/ 5561487 w 5561487"/>
              <a:gd name="connsiteY0" fmla="*/ 167951 h 728330"/>
              <a:gd name="connsiteX1" fmla="*/ 2706319 w 5561487"/>
              <a:gd name="connsiteY1" fmla="*/ 727788 h 728330"/>
              <a:gd name="connsiteX2" fmla="*/ 442 w 5561487"/>
              <a:gd name="connsiteY2" fmla="*/ 0 h 728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561487" h="728330">
                <a:moveTo>
                  <a:pt x="5561487" y="167951"/>
                </a:moveTo>
                <a:cubicBezTo>
                  <a:pt x="4903678" y="457717"/>
                  <a:pt x="3483870" y="718458"/>
                  <a:pt x="2706319" y="727788"/>
                </a:cubicBezTo>
                <a:cubicBezTo>
                  <a:pt x="1928768" y="737118"/>
                  <a:pt x="-33771" y="631371"/>
                  <a:pt x="442" y="0"/>
                </a:cubicBezTo>
              </a:path>
            </a:pathLst>
          </a:custGeom>
          <a:noFill/>
          <a:ln>
            <a:solidFill>
              <a:schemeClr val="tx1"/>
            </a:solidFill>
            <a:prstDash val="sysDash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/>
          </a:p>
        </p:txBody>
      </p:sp>
      <p:sp>
        <p:nvSpPr>
          <p:cNvPr id="64" name="フリーフォーム: 図形 63">
            <a:extLst>
              <a:ext uri="{FF2B5EF4-FFF2-40B4-BE49-F238E27FC236}">
                <a16:creationId xmlns:a16="http://schemas.microsoft.com/office/drawing/2014/main" id="{6C4352D3-C059-438F-95A5-98117F574536}"/>
              </a:ext>
            </a:extLst>
          </p:cNvPr>
          <p:cNvSpPr/>
          <p:nvPr/>
        </p:nvSpPr>
        <p:spPr>
          <a:xfrm>
            <a:off x="1345289" y="4093762"/>
            <a:ext cx="5966761" cy="1935381"/>
          </a:xfrm>
          <a:custGeom>
            <a:avLst/>
            <a:gdLst>
              <a:gd name="connsiteX0" fmla="*/ 5131837 w 5131837"/>
              <a:gd name="connsiteY0" fmla="*/ 0 h 659400"/>
              <a:gd name="connsiteX1" fmla="*/ 3085322 w 5131837"/>
              <a:gd name="connsiteY1" fmla="*/ 659363 h 659400"/>
              <a:gd name="connsiteX2" fmla="*/ 0 w 5131837"/>
              <a:gd name="connsiteY2" fmla="*/ 31102 h 659400"/>
              <a:gd name="connsiteX0" fmla="*/ 6811347 w 6811347"/>
              <a:gd name="connsiteY0" fmla="*/ 1412033 h 2126996"/>
              <a:gd name="connsiteX1" fmla="*/ 4764832 w 6811347"/>
              <a:gd name="connsiteY1" fmla="*/ 2071396 h 2126996"/>
              <a:gd name="connsiteX2" fmla="*/ 0 w 6811347"/>
              <a:gd name="connsiteY2" fmla="*/ 0 h 2126996"/>
              <a:gd name="connsiteX0" fmla="*/ 6811347 w 6811347"/>
              <a:gd name="connsiteY0" fmla="*/ 1412033 h 2126996"/>
              <a:gd name="connsiteX1" fmla="*/ 4764832 w 6811347"/>
              <a:gd name="connsiteY1" fmla="*/ 2071396 h 2126996"/>
              <a:gd name="connsiteX2" fmla="*/ 0 w 6811347"/>
              <a:gd name="connsiteY2" fmla="*/ 0 h 2126996"/>
              <a:gd name="connsiteX0" fmla="*/ 5735216 w 5735216"/>
              <a:gd name="connsiteY0" fmla="*/ 1405813 h 2120420"/>
              <a:gd name="connsiteX1" fmla="*/ 3688701 w 5735216"/>
              <a:gd name="connsiteY1" fmla="*/ 2065176 h 2120420"/>
              <a:gd name="connsiteX2" fmla="*/ 0 w 5735216"/>
              <a:gd name="connsiteY2" fmla="*/ 0 h 2120420"/>
              <a:gd name="connsiteX0" fmla="*/ 5735216 w 5735216"/>
              <a:gd name="connsiteY0" fmla="*/ 1405813 h 2120420"/>
              <a:gd name="connsiteX1" fmla="*/ 3688701 w 5735216"/>
              <a:gd name="connsiteY1" fmla="*/ 2065176 h 2120420"/>
              <a:gd name="connsiteX2" fmla="*/ 0 w 5735216"/>
              <a:gd name="connsiteY2" fmla="*/ 0 h 2120420"/>
              <a:gd name="connsiteX0" fmla="*/ 5735216 w 5735216"/>
              <a:gd name="connsiteY0" fmla="*/ 1405813 h 2065405"/>
              <a:gd name="connsiteX1" fmla="*/ 3688701 w 5735216"/>
              <a:gd name="connsiteY1" fmla="*/ 2065176 h 2065405"/>
              <a:gd name="connsiteX2" fmla="*/ 0 w 5735216"/>
              <a:gd name="connsiteY2" fmla="*/ 0 h 2065405"/>
              <a:gd name="connsiteX0" fmla="*/ 5735216 w 5735216"/>
              <a:gd name="connsiteY0" fmla="*/ 1405813 h 1692371"/>
              <a:gd name="connsiteX1" fmla="*/ 3670039 w 5735216"/>
              <a:gd name="connsiteY1" fmla="*/ 1685731 h 1692371"/>
              <a:gd name="connsiteX2" fmla="*/ 0 w 5735216"/>
              <a:gd name="connsiteY2" fmla="*/ 0 h 1692371"/>
              <a:gd name="connsiteX0" fmla="*/ 5735216 w 5779087"/>
              <a:gd name="connsiteY0" fmla="*/ 1405813 h 1729366"/>
              <a:gd name="connsiteX1" fmla="*/ 5570374 w 5779087"/>
              <a:gd name="connsiteY1" fmla="*/ 1247193 h 1729366"/>
              <a:gd name="connsiteX2" fmla="*/ 3670039 w 5779087"/>
              <a:gd name="connsiteY2" fmla="*/ 1685731 h 1729366"/>
              <a:gd name="connsiteX3" fmla="*/ 0 w 5779087"/>
              <a:gd name="connsiteY3" fmla="*/ 0 h 1729366"/>
              <a:gd name="connsiteX0" fmla="*/ 5735216 w 5779087"/>
              <a:gd name="connsiteY0" fmla="*/ 1405813 h 1685740"/>
              <a:gd name="connsiteX1" fmla="*/ 5570374 w 5779087"/>
              <a:gd name="connsiteY1" fmla="*/ 1247193 h 1685740"/>
              <a:gd name="connsiteX2" fmla="*/ 3670039 w 5779087"/>
              <a:gd name="connsiteY2" fmla="*/ 1685731 h 1685740"/>
              <a:gd name="connsiteX3" fmla="*/ 0 w 5779087"/>
              <a:gd name="connsiteY3" fmla="*/ 0 h 1685740"/>
              <a:gd name="connsiteX0" fmla="*/ 5570374 w 5570374"/>
              <a:gd name="connsiteY0" fmla="*/ 1247193 h 1685740"/>
              <a:gd name="connsiteX1" fmla="*/ 3670039 w 5570374"/>
              <a:gd name="connsiteY1" fmla="*/ 1685731 h 1685740"/>
              <a:gd name="connsiteX2" fmla="*/ 0 w 5570374"/>
              <a:gd name="connsiteY2" fmla="*/ 0 h 1685740"/>
              <a:gd name="connsiteX0" fmla="*/ 5570374 w 5570374"/>
              <a:gd name="connsiteY0" fmla="*/ 1247193 h 1685740"/>
              <a:gd name="connsiteX1" fmla="*/ 3670039 w 5570374"/>
              <a:gd name="connsiteY1" fmla="*/ 1685731 h 1685740"/>
              <a:gd name="connsiteX2" fmla="*/ 0 w 5570374"/>
              <a:gd name="connsiteY2" fmla="*/ 0 h 1685740"/>
              <a:gd name="connsiteX0" fmla="*/ 5570374 w 5570374"/>
              <a:gd name="connsiteY0" fmla="*/ 1247193 h 1685740"/>
              <a:gd name="connsiteX1" fmla="*/ 3670039 w 5570374"/>
              <a:gd name="connsiteY1" fmla="*/ 1685731 h 1685740"/>
              <a:gd name="connsiteX2" fmla="*/ 0 w 5570374"/>
              <a:gd name="connsiteY2" fmla="*/ 0 h 1685740"/>
              <a:gd name="connsiteX0" fmla="*/ 5769427 w 5769427"/>
              <a:gd name="connsiteY0" fmla="*/ 1415144 h 1912983"/>
              <a:gd name="connsiteX1" fmla="*/ 3869092 w 5769427"/>
              <a:gd name="connsiteY1" fmla="*/ 1853682 h 1912983"/>
              <a:gd name="connsiteX2" fmla="*/ 0 w 5769427"/>
              <a:gd name="connsiteY2" fmla="*/ 0 h 1912983"/>
              <a:gd name="connsiteX0" fmla="*/ 5769427 w 5769427"/>
              <a:gd name="connsiteY0" fmla="*/ 1415144 h 1930403"/>
              <a:gd name="connsiteX1" fmla="*/ 3869092 w 5769427"/>
              <a:gd name="connsiteY1" fmla="*/ 1853682 h 1930403"/>
              <a:gd name="connsiteX2" fmla="*/ 0 w 5769427"/>
              <a:gd name="connsiteY2" fmla="*/ 0 h 1930403"/>
              <a:gd name="connsiteX0" fmla="*/ 5769427 w 5769427"/>
              <a:gd name="connsiteY0" fmla="*/ 1415144 h 1931154"/>
              <a:gd name="connsiteX1" fmla="*/ 3869092 w 5769427"/>
              <a:gd name="connsiteY1" fmla="*/ 1853682 h 1931154"/>
              <a:gd name="connsiteX2" fmla="*/ 0 w 5769427"/>
              <a:gd name="connsiteY2" fmla="*/ 0 h 1931154"/>
              <a:gd name="connsiteX0" fmla="*/ 5769427 w 5769427"/>
              <a:gd name="connsiteY0" fmla="*/ 1415144 h 1880449"/>
              <a:gd name="connsiteX1" fmla="*/ 3869092 w 5769427"/>
              <a:gd name="connsiteY1" fmla="*/ 1853682 h 1880449"/>
              <a:gd name="connsiteX2" fmla="*/ 0 w 5769427"/>
              <a:gd name="connsiteY2" fmla="*/ 0 h 1880449"/>
              <a:gd name="connsiteX0" fmla="*/ 5769427 w 5769427"/>
              <a:gd name="connsiteY0" fmla="*/ 1415144 h 1852044"/>
              <a:gd name="connsiteX1" fmla="*/ 3495868 w 5769427"/>
              <a:gd name="connsiteY1" fmla="*/ 1822580 h 1852044"/>
              <a:gd name="connsiteX2" fmla="*/ 0 w 5769427"/>
              <a:gd name="connsiteY2" fmla="*/ 0 h 1852044"/>
              <a:gd name="connsiteX0" fmla="*/ 5769427 w 5769427"/>
              <a:gd name="connsiteY0" fmla="*/ 1415144 h 1852044"/>
              <a:gd name="connsiteX1" fmla="*/ 3458545 w 5769427"/>
              <a:gd name="connsiteY1" fmla="*/ 1822580 h 1852044"/>
              <a:gd name="connsiteX2" fmla="*/ 0 w 5769427"/>
              <a:gd name="connsiteY2" fmla="*/ 0 h 1852044"/>
              <a:gd name="connsiteX0" fmla="*/ 5901002 w 5901002"/>
              <a:gd name="connsiteY0" fmla="*/ 1415144 h 1852044"/>
              <a:gd name="connsiteX1" fmla="*/ 3590120 w 5901002"/>
              <a:gd name="connsiteY1" fmla="*/ 1822580 h 1852044"/>
              <a:gd name="connsiteX2" fmla="*/ 131575 w 5901002"/>
              <a:gd name="connsiteY2" fmla="*/ 0 h 1852044"/>
              <a:gd name="connsiteX0" fmla="*/ 6536912 w 6536912"/>
              <a:gd name="connsiteY0" fmla="*/ 1421365 h 1911074"/>
              <a:gd name="connsiteX1" fmla="*/ 4226030 w 6536912"/>
              <a:gd name="connsiteY1" fmla="*/ 1828801 h 1911074"/>
              <a:gd name="connsiteX2" fmla="*/ 114342 w 6536912"/>
              <a:gd name="connsiteY2" fmla="*/ 0 h 1911074"/>
              <a:gd name="connsiteX0" fmla="*/ 6595305 w 6595305"/>
              <a:gd name="connsiteY0" fmla="*/ 1421365 h 2215311"/>
              <a:gd name="connsiteX1" fmla="*/ 2754203 w 6595305"/>
              <a:gd name="connsiteY1" fmla="*/ 2164703 h 2215311"/>
              <a:gd name="connsiteX2" fmla="*/ 172735 w 6595305"/>
              <a:gd name="connsiteY2" fmla="*/ 0 h 2215311"/>
              <a:gd name="connsiteX0" fmla="*/ 6599427 w 6599427"/>
              <a:gd name="connsiteY0" fmla="*/ 1421365 h 2165749"/>
              <a:gd name="connsiteX1" fmla="*/ 2758325 w 6599427"/>
              <a:gd name="connsiteY1" fmla="*/ 2164703 h 2165749"/>
              <a:gd name="connsiteX2" fmla="*/ 176857 w 6599427"/>
              <a:gd name="connsiteY2" fmla="*/ 0 h 2165749"/>
              <a:gd name="connsiteX0" fmla="*/ 6622981 w 6622981"/>
              <a:gd name="connsiteY0" fmla="*/ 1421365 h 2166287"/>
              <a:gd name="connsiteX1" fmla="*/ 2781879 w 6622981"/>
              <a:gd name="connsiteY1" fmla="*/ 2164703 h 2166287"/>
              <a:gd name="connsiteX2" fmla="*/ 200411 w 6622981"/>
              <a:gd name="connsiteY2" fmla="*/ 0 h 2166287"/>
              <a:gd name="connsiteX0" fmla="*/ 6719864 w 6719864"/>
              <a:gd name="connsiteY0" fmla="*/ 1421365 h 2166287"/>
              <a:gd name="connsiteX1" fmla="*/ 2878762 w 6719864"/>
              <a:gd name="connsiteY1" fmla="*/ 2164703 h 2166287"/>
              <a:gd name="connsiteX2" fmla="*/ 297294 w 6719864"/>
              <a:gd name="connsiteY2" fmla="*/ 0 h 2166287"/>
              <a:gd name="connsiteX0" fmla="*/ 6709656 w 6709656"/>
              <a:gd name="connsiteY0" fmla="*/ 1421365 h 2135295"/>
              <a:gd name="connsiteX1" fmla="*/ 2980521 w 6709656"/>
              <a:gd name="connsiteY1" fmla="*/ 2133601 h 2135295"/>
              <a:gd name="connsiteX2" fmla="*/ 287086 w 6709656"/>
              <a:gd name="connsiteY2" fmla="*/ 0 h 2135295"/>
              <a:gd name="connsiteX0" fmla="*/ 6730821 w 6730821"/>
              <a:gd name="connsiteY0" fmla="*/ 1421365 h 2133686"/>
              <a:gd name="connsiteX1" fmla="*/ 3001686 w 6730821"/>
              <a:gd name="connsiteY1" fmla="*/ 2133601 h 2133686"/>
              <a:gd name="connsiteX2" fmla="*/ 308251 w 6730821"/>
              <a:gd name="connsiteY2" fmla="*/ 0 h 2133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30821" h="2133686">
                <a:moveTo>
                  <a:pt x="6730821" y="1421365"/>
                </a:moveTo>
                <a:cubicBezTo>
                  <a:pt x="6056943" y="1747936"/>
                  <a:pt x="4762580" y="2140340"/>
                  <a:pt x="3001686" y="2133601"/>
                </a:cubicBezTo>
                <a:cubicBezTo>
                  <a:pt x="1240792" y="2126862"/>
                  <a:pt x="-783432" y="768220"/>
                  <a:pt x="308251" y="0"/>
                </a:cubicBezTo>
              </a:path>
            </a:pathLst>
          </a:custGeom>
          <a:noFill/>
          <a:ln>
            <a:solidFill>
              <a:schemeClr val="tx1"/>
            </a:solidFill>
            <a:prstDash val="sysDash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/>
          </a:p>
        </p:txBody>
      </p:sp>
      <p:pic>
        <p:nvPicPr>
          <p:cNvPr id="1028" name="Picture 4" descr="kaken">
            <a:extLst>
              <a:ext uri="{FF2B5EF4-FFF2-40B4-BE49-F238E27FC236}">
                <a16:creationId xmlns:a16="http://schemas.microsoft.com/office/drawing/2014/main" id="{482C59AF-E97C-47DD-91F8-069CF4D028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092"/>
          <a:stretch/>
        </p:blipFill>
        <p:spPr bwMode="auto">
          <a:xfrm>
            <a:off x="742250" y="3326743"/>
            <a:ext cx="1206079" cy="33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D218F66-15F6-46A3-853D-4971DE1E6222}"/>
              </a:ext>
            </a:extLst>
          </p:cNvPr>
          <p:cNvSpPr txBox="1"/>
          <p:nvPr/>
        </p:nvSpPr>
        <p:spPr>
          <a:xfrm>
            <a:off x="1313491" y="3684504"/>
            <a:ext cx="1031051" cy="430887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1050" u="sng" dirty="0"/>
              <a:t>e-Rad</a:t>
            </a:r>
          </a:p>
          <a:p>
            <a:r>
              <a:rPr kumimoji="1" lang="ja-JP" altLang="en-US" sz="1050" dirty="0"/>
              <a:t>研究費獲得歴</a:t>
            </a: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A6191C24-BB5D-4D86-9894-31D27061EC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037" y="1916084"/>
            <a:ext cx="965889" cy="498523"/>
          </a:xfrm>
          <a:prstGeom prst="rect">
            <a:avLst/>
          </a:prstGeom>
        </p:spPr>
      </p:pic>
      <p:pic>
        <p:nvPicPr>
          <p:cNvPr id="1030" name="Picture 6" descr="ORCID logo">
            <a:extLst>
              <a:ext uri="{FF2B5EF4-FFF2-40B4-BE49-F238E27FC236}">
                <a16:creationId xmlns:a16="http://schemas.microsoft.com/office/drawing/2014/main" id="{92C48256-71F7-4EA4-B573-52098FFF34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7458" y="3448022"/>
            <a:ext cx="1090367" cy="334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6E53C06C-F5AF-4479-BA26-B2A6DF945019}"/>
              </a:ext>
            </a:extLst>
          </p:cNvPr>
          <p:cNvSpPr txBox="1"/>
          <p:nvPr/>
        </p:nvSpPr>
        <p:spPr>
          <a:xfrm>
            <a:off x="1352186" y="2302237"/>
            <a:ext cx="748923" cy="430887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1050" u="sng" dirty="0"/>
              <a:t>Scopus ID</a:t>
            </a:r>
          </a:p>
          <a:p>
            <a:r>
              <a:rPr kumimoji="1" lang="ja-JP" altLang="en-US" sz="1050" dirty="0"/>
              <a:t>著書情報</a:t>
            </a:r>
          </a:p>
        </p:txBody>
      </p:sp>
      <p:pic>
        <p:nvPicPr>
          <p:cNvPr id="1032" name="Picture 8" descr="researchmap">
            <a:extLst>
              <a:ext uri="{FF2B5EF4-FFF2-40B4-BE49-F238E27FC236}">
                <a16:creationId xmlns:a16="http://schemas.microsoft.com/office/drawing/2014/main" id="{88C21673-7903-4EB8-9F56-F1283478FB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437" y="4554760"/>
            <a:ext cx="1708201" cy="241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3568837B-8A0C-4ED7-9CA7-E630D54D727D}"/>
              </a:ext>
            </a:extLst>
          </p:cNvPr>
          <p:cNvSpPr txBox="1"/>
          <p:nvPr/>
        </p:nvSpPr>
        <p:spPr>
          <a:xfrm>
            <a:off x="1313491" y="4802854"/>
            <a:ext cx="1261884" cy="415498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1050" u="sng" dirty="0" err="1"/>
              <a:t>rmap</a:t>
            </a:r>
            <a:r>
              <a:rPr kumimoji="1" lang="en-US" altLang="ja-JP" sz="1050" u="sng" dirty="0"/>
              <a:t> URL</a:t>
            </a:r>
          </a:p>
          <a:p>
            <a:r>
              <a:rPr lang="ja-JP" altLang="en-US" sz="1050" dirty="0"/>
              <a:t>個人プロファイル</a:t>
            </a:r>
            <a:endParaRPr kumimoji="1" lang="ja-JP" altLang="en-US" sz="1050" dirty="0"/>
          </a:p>
        </p:txBody>
      </p:sp>
      <p:sp>
        <p:nvSpPr>
          <p:cNvPr id="10" name="矢印: 右 9">
            <a:extLst>
              <a:ext uri="{FF2B5EF4-FFF2-40B4-BE49-F238E27FC236}">
                <a16:creationId xmlns:a16="http://schemas.microsoft.com/office/drawing/2014/main" id="{AECF38ED-57B4-46A4-A8EE-D67EC29EB4B9}"/>
              </a:ext>
            </a:extLst>
          </p:cNvPr>
          <p:cNvSpPr/>
          <p:nvPr/>
        </p:nvSpPr>
        <p:spPr>
          <a:xfrm rot="19800000">
            <a:off x="2688006" y="4197665"/>
            <a:ext cx="942732" cy="286899"/>
          </a:xfrm>
          <a:prstGeom prst="rightArrow">
            <a:avLst>
              <a:gd name="adj1" fmla="val 50000"/>
              <a:gd name="adj2" fmla="val 8206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8" name="矢印: 右 17">
            <a:extLst>
              <a:ext uri="{FF2B5EF4-FFF2-40B4-BE49-F238E27FC236}">
                <a16:creationId xmlns:a16="http://schemas.microsoft.com/office/drawing/2014/main" id="{4026EFC1-FB02-4664-A15C-A113EA03B9FA}"/>
              </a:ext>
            </a:extLst>
          </p:cNvPr>
          <p:cNvSpPr/>
          <p:nvPr/>
        </p:nvSpPr>
        <p:spPr>
          <a:xfrm>
            <a:off x="2658339" y="3520249"/>
            <a:ext cx="942732" cy="286899"/>
          </a:xfrm>
          <a:prstGeom prst="rightArrow">
            <a:avLst>
              <a:gd name="adj1" fmla="val 50000"/>
              <a:gd name="adj2" fmla="val 8206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9" name="矢印: 右 18">
            <a:extLst>
              <a:ext uri="{FF2B5EF4-FFF2-40B4-BE49-F238E27FC236}">
                <a16:creationId xmlns:a16="http://schemas.microsoft.com/office/drawing/2014/main" id="{FD633CF5-A82A-4621-B17B-7592149BFE55}"/>
              </a:ext>
            </a:extLst>
          </p:cNvPr>
          <p:cNvSpPr/>
          <p:nvPr/>
        </p:nvSpPr>
        <p:spPr>
          <a:xfrm rot="1800000">
            <a:off x="2724534" y="2896032"/>
            <a:ext cx="942732" cy="286899"/>
          </a:xfrm>
          <a:prstGeom prst="rightArrow">
            <a:avLst>
              <a:gd name="adj1" fmla="val 50000"/>
              <a:gd name="adj2" fmla="val 8206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pic>
        <p:nvPicPr>
          <p:cNvPr id="15" name="グラフィックス 14" descr="ユーザー">
            <a:extLst>
              <a:ext uri="{FF2B5EF4-FFF2-40B4-BE49-F238E27FC236}">
                <a16:creationId xmlns:a16="http://schemas.microsoft.com/office/drawing/2014/main" id="{CAF68826-397A-4E35-BA5E-15D4228684F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068004" y="1367279"/>
            <a:ext cx="792576" cy="792576"/>
          </a:xfrm>
          <a:prstGeom prst="rect">
            <a:avLst/>
          </a:prstGeom>
        </p:spPr>
      </p:pic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1E6D6FF6-8D43-46BB-8CBB-A0113748A234}"/>
              </a:ext>
            </a:extLst>
          </p:cNvPr>
          <p:cNvSpPr txBox="1"/>
          <p:nvPr/>
        </p:nvSpPr>
        <p:spPr>
          <a:xfrm>
            <a:off x="3470517" y="4164899"/>
            <a:ext cx="158729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900" dirty="0"/>
              <a:t>(V2</a:t>
            </a:r>
            <a:r>
              <a:rPr lang="ja-JP" altLang="en-US" sz="900" dirty="0"/>
              <a:t>より</a:t>
            </a:r>
            <a:r>
              <a:rPr lang="en-US" altLang="ja-JP" sz="900" dirty="0"/>
              <a:t>, </a:t>
            </a:r>
            <a:r>
              <a:rPr lang="ja-JP" altLang="en-US" sz="900" dirty="0"/>
              <a:t>システム連携予定</a:t>
            </a:r>
            <a:r>
              <a:rPr lang="en-US" altLang="ja-JP" sz="900" dirty="0"/>
              <a:t>)</a:t>
            </a:r>
            <a:endParaRPr kumimoji="1" lang="ja-JP" altLang="en-US" sz="900" dirty="0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45082776-3FA0-48DB-BDB7-D812C92FF376}"/>
              </a:ext>
            </a:extLst>
          </p:cNvPr>
          <p:cNvSpPr txBox="1"/>
          <p:nvPr/>
        </p:nvSpPr>
        <p:spPr>
          <a:xfrm>
            <a:off x="2868740" y="2104786"/>
            <a:ext cx="1562553" cy="523220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1400" dirty="0"/>
              <a:t>「自分が何者であるか」の制御</a:t>
            </a:r>
            <a:endParaRPr kumimoji="1" lang="ja-JP" altLang="en-US" sz="1400" dirty="0"/>
          </a:p>
        </p:txBody>
      </p:sp>
      <p:cxnSp>
        <p:nvCxnSpPr>
          <p:cNvPr id="23" name="直線矢印コネクタ 22">
            <a:extLst>
              <a:ext uri="{FF2B5EF4-FFF2-40B4-BE49-F238E27FC236}">
                <a16:creationId xmlns:a16="http://schemas.microsoft.com/office/drawing/2014/main" id="{916D0DB8-C828-447D-8847-F9CB86424DA8}"/>
              </a:ext>
            </a:extLst>
          </p:cNvPr>
          <p:cNvCxnSpPr>
            <a:cxnSpLocks/>
            <a:stCxn id="21" idx="2"/>
          </p:cNvCxnSpPr>
          <p:nvPr/>
        </p:nvCxnSpPr>
        <p:spPr>
          <a:xfrm flipH="1">
            <a:off x="3196099" y="2628006"/>
            <a:ext cx="453918" cy="2392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矢印コネクタ 24">
            <a:extLst>
              <a:ext uri="{FF2B5EF4-FFF2-40B4-BE49-F238E27FC236}">
                <a16:creationId xmlns:a16="http://schemas.microsoft.com/office/drawing/2014/main" id="{7B81D88D-6488-49AC-AFA8-2EFC088783A8}"/>
              </a:ext>
            </a:extLst>
          </p:cNvPr>
          <p:cNvCxnSpPr>
            <a:cxnSpLocks/>
            <a:stCxn id="21" idx="2"/>
          </p:cNvCxnSpPr>
          <p:nvPr/>
        </p:nvCxnSpPr>
        <p:spPr>
          <a:xfrm flipH="1">
            <a:off x="3059353" y="2628006"/>
            <a:ext cx="590664" cy="9346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矢印コネクタ 26">
            <a:extLst>
              <a:ext uri="{FF2B5EF4-FFF2-40B4-BE49-F238E27FC236}">
                <a16:creationId xmlns:a16="http://schemas.microsoft.com/office/drawing/2014/main" id="{D894EC0C-8C50-4195-9381-1D1D57B7AB60}"/>
              </a:ext>
            </a:extLst>
          </p:cNvPr>
          <p:cNvCxnSpPr>
            <a:cxnSpLocks/>
            <a:stCxn id="21" idx="2"/>
          </p:cNvCxnSpPr>
          <p:nvPr/>
        </p:nvCxnSpPr>
        <p:spPr>
          <a:xfrm flipH="1">
            <a:off x="3129705" y="2628006"/>
            <a:ext cx="520312" cy="16207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B69449CF-6848-48E2-9E52-C1B648E25DB4}"/>
              </a:ext>
            </a:extLst>
          </p:cNvPr>
          <p:cNvSpPr txBox="1"/>
          <p:nvPr/>
        </p:nvSpPr>
        <p:spPr>
          <a:xfrm>
            <a:off x="4530723" y="2104740"/>
            <a:ext cx="2043042" cy="523220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1400" dirty="0"/>
              <a:t>「自分をどのように認識させたいか」の制御</a:t>
            </a:r>
            <a:endParaRPr kumimoji="1" lang="ja-JP" altLang="en-US" sz="1400" dirty="0"/>
          </a:p>
        </p:txBody>
      </p:sp>
      <p:sp>
        <p:nvSpPr>
          <p:cNvPr id="42" name="矢印: 右 41">
            <a:extLst>
              <a:ext uri="{FF2B5EF4-FFF2-40B4-BE49-F238E27FC236}">
                <a16:creationId xmlns:a16="http://schemas.microsoft.com/office/drawing/2014/main" id="{93A7C4E6-1919-48ED-89D4-3BA1B2B742A9}"/>
              </a:ext>
            </a:extLst>
          </p:cNvPr>
          <p:cNvSpPr/>
          <p:nvPr/>
        </p:nvSpPr>
        <p:spPr>
          <a:xfrm>
            <a:off x="5112968" y="3496021"/>
            <a:ext cx="942732" cy="286899"/>
          </a:xfrm>
          <a:prstGeom prst="rightArrow">
            <a:avLst>
              <a:gd name="adj1" fmla="val 50000"/>
              <a:gd name="adj2" fmla="val 8206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cxnSp>
        <p:nvCxnSpPr>
          <p:cNvPr id="43" name="直線矢印コネクタ 42">
            <a:extLst>
              <a:ext uri="{FF2B5EF4-FFF2-40B4-BE49-F238E27FC236}">
                <a16:creationId xmlns:a16="http://schemas.microsoft.com/office/drawing/2014/main" id="{6B581B47-BBEB-4107-AFDD-759DFA75A8AC}"/>
              </a:ext>
            </a:extLst>
          </p:cNvPr>
          <p:cNvCxnSpPr>
            <a:cxnSpLocks/>
            <a:stCxn id="41" idx="2"/>
          </p:cNvCxnSpPr>
          <p:nvPr/>
        </p:nvCxnSpPr>
        <p:spPr>
          <a:xfrm flipH="1">
            <a:off x="5436155" y="2627960"/>
            <a:ext cx="116089" cy="9441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6" name="Picture 10" descr="https://en.pup.pr.kyoto-u.ac.jp/en/about/profile/emblems/images/our-emblem-and-school-color/01.png">
            <a:extLst>
              <a:ext uri="{FF2B5EF4-FFF2-40B4-BE49-F238E27FC236}">
                <a16:creationId xmlns:a16="http://schemas.microsoft.com/office/drawing/2014/main" id="{EA403CB2-A234-4A6B-B6E3-1BF174C771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3500" y="3084080"/>
            <a:ext cx="1083877" cy="1083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8" name="テキスト ボックス 1037">
            <a:extLst>
              <a:ext uri="{FF2B5EF4-FFF2-40B4-BE49-F238E27FC236}">
                <a16:creationId xmlns:a16="http://schemas.microsoft.com/office/drawing/2014/main" id="{6AE55FBE-0916-41E1-9F61-3255AC206E79}"/>
              </a:ext>
            </a:extLst>
          </p:cNvPr>
          <p:cNvSpPr txBox="1"/>
          <p:nvPr/>
        </p:nvSpPr>
        <p:spPr>
          <a:xfrm>
            <a:off x="7089748" y="2666387"/>
            <a:ext cx="2135215" cy="938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kumimoji="1" lang="ja-JP" altLang="en-US" sz="1100" dirty="0"/>
              <a:t>研究者に関する</a:t>
            </a:r>
            <a:endParaRPr kumimoji="1" lang="en-US" altLang="ja-JP" sz="1100" dirty="0"/>
          </a:p>
          <a:p>
            <a:r>
              <a:rPr lang="ja-JP" altLang="en-US" sz="1100" dirty="0"/>
              <a:t>  </a:t>
            </a:r>
            <a:r>
              <a:rPr kumimoji="1" lang="ja-JP" altLang="en-US" sz="1100" dirty="0"/>
              <a:t>公開情報</a:t>
            </a:r>
            <a:r>
              <a:rPr lang="en-US" altLang="ja-JP" sz="1100" dirty="0"/>
              <a:t>(</a:t>
            </a:r>
            <a:r>
              <a:rPr lang="ja-JP" altLang="en-US" sz="1100" dirty="0"/>
              <a:t>含む限定公開</a:t>
            </a:r>
            <a:r>
              <a:rPr lang="en-US" altLang="ja-JP" sz="1100" dirty="0"/>
              <a:t>)</a:t>
            </a:r>
          </a:p>
          <a:p>
            <a:r>
              <a:rPr lang="ja-JP" altLang="en-US" sz="1100" dirty="0"/>
              <a:t>の取得</a:t>
            </a:r>
            <a:endParaRPr lang="en-US" altLang="ja-JP" sz="1100" dirty="0"/>
          </a:p>
          <a:p>
            <a:r>
              <a:rPr lang="ja-JP" altLang="en-US" sz="1100" b="1" dirty="0">
                <a:solidFill>
                  <a:schemeClr val="accent4"/>
                </a:solidFill>
              </a:rPr>
              <a:t>学内</a:t>
            </a:r>
            <a:r>
              <a:rPr lang="en-US" altLang="ja-JP" sz="1100" b="1" dirty="0">
                <a:solidFill>
                  <a:schemeClr val="accent4"/>
                </a:solidFill>
              </a:rPr>
              <a:t>ID</a:t>
            </a:r>
            <a:r>
              <a:rPr lang="ja-JP" altLang="en-US" sz="1100" b="1" dirty="0">
                <a:solidFill>
                  <a:schemeClr val="accent4"/>
                </a:solidFill>
              </a:rPr>
              <a:t>リゾルバの構築</a:t>
            </a:r>
            <a:endParaRPr lang="en-US" altLang="ja-JP" sz="1100" b="1" dirty="0">
              <a:solidFill>
                <a:schemeClr val="accent4"/>
              </a:solidFill>
            </a:endParaRPr>
          </a:p>
          <a:p>
            <a:r>
              <a:rPr lang="ja-JP" altLang="en-US" sz="1100" dirty="0"/>
              <a:t>   学内</a:t>
            </a:r>
            <a:r>
              <a:rPr lang="en-US" altLang="ja-JP" sz="1100" dirty="0"/>
              <a:t>ID</a:t>
            </a:r>
            <a:r>
              <a:rPr lang="ja-JP" altLang="en-US" sz="1100" dirty="0"/>
              <a:t>との付き合わせ</a:t>
            </a:r>
            <a:endParaRPr lang="en-US" altLang="ja-JP" sz="1100" b="1" dirty="0">
              <a:solidFill>
                <a:schemeClr val="accent4"/>
              </a:solidFill>
            </a:endParaRPr>
          </a:p>
        </p:txBody>
      </p:sp>
      <p:sp>
        <p:nvSpPr>
          <p:cNvPr id="1039" name="テキスト ボックス 1038">
            <a:extLst>
              <a:ext uri="{FF2B5EF4-FFF2-40B4-BE49-F238E27FC236}">
                <a16:creationId xmlns:a16="http://schemas.microsoft.com/office/drawing/2014/main" id="{452A7DB4-D784-4817-96A3-A4ABE004FCB0}"/>
              </a:ext>
            </a:extLst>
          </p:cNvPr>
          <p:cNvSpPr txBox="1"/>
          <p:nvPr/>
        </p:nvSpPr>
        <p:spPr>
          <a:xfrm>
            <a:off x="4067687" y="4479939"/>
            <a:ext cx="2778911" cy="90024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ja-JP" altLang="en-US" sz="1050" dirty="0"/>
              <a:t>情報ソースの一本化により</a:t>
            </a:r>
            <a:endParaRPr lang="en-US" altLang="ja-JP" sz="105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ja-JP" altLang="en-US" sz="1050" dirty="0"/>
              <a:t>利用者に対するシンプルな説明</a:t>
            </a:r>
            <a:r>
              <a:rPr lang="en-US" altLang="ja-JP" sz="1050" dirty="0"/>
              <a:t>, </a:t>
            </a:r>
            <a:r>
              <a:rPr lang="ja-JP" altLang="en-US" sz="1050" dirty="0"/>
              <a:t>継続性</a:t>
            </a:r>
            <a:br>
              <a:rPr lang="en-US" altLang="ja-JP" sz="1050" dirty="0"/>
            </a:br>
            <a:r>
              <a:rPr lang="en-US" altLang="ja-JP" sz="1050" dirty="0"/>
              <a:t>(</a:t>
            </a:r>
            <a:r>
              <a:rPr lang="ja-JP" altLang="en-US" sz="1050" dirty="0"/>
              <a:t>提供元との連携は京都大学外でも有効</a:t>
            </a:r>
            <a:r>
              <a:rPr lang="en-US" altLang="ja-JP" sz="1050" dirty="0"/>
              <a:t>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ja-JP" altLang="en-US" sz="1050" dirty="0"/>
              <a:t>連携のための開発コスト削減</a:t>
            </a:r>
            <a:endParaRPr lang="en-US" altLang="ja-JP" sz="105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kumimoji="1" lang="ja-JP" altLang="en-US" sz="1050" dirty="0"/>
              <a:t>セキュアなデータ取得の保証</a:t>
            </a:r>
          </a:p>
        </p:txBody>
      </p:sp>
      <p:cxnSp>
        <p:nvCxnSpPr>
          <p:cNvPr id="1041" name="直線矢印コネクタ 1040">
            <a:extLst>
              <a:ext uri="{FF2B5EF4-FFF2-40B4-BE49-F238E27FC236}">
                <a16:creationId xmlns:a16="http://schemas.microsoft.com/office/drawing/2014/main" id="{BE7A10B1-7F79-47ED-9235-30F5E4234DAF}"/>
              </a:ext>
            </a:extLst>
          </p:cNvPr>
          <p:cNvCxnSpPr>
            <a:cxnSpLocks/>
            <a:stCxn id="1039" idx="0"/>
          </p:cNvCxnSpPr>
          <p:nvPr/>
        </p:nvCxnSpPr>
        <p:spPr>
          <a:xfrm flipV="1">
            <a:off x="5457143" y="3750669"/>
            <a:ext cx="108998" cy="729270"/>
          </a:xfrm>
          <a:prstGeom prst="straightConnector1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44" name="グラフィックス 1043" descr="棒グラフ">
            <a:extLst>
              <a:ext uri="{FF2B5EF4-FFF2-40B4-BE49-F238E27FC236}">
                <a16:creationId xmlns:a16="http://schemas.microsoft.com/office/drawing/2014/main" id="{0C43F94B-6288-4574-BD18-7721ABA5BC8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117378" y="4264655"/>
            <a:ext cx="810600" cy="810600"/>
          </a:xfrm>
          <a:prstGeom prst="rect">
            <a:avLst/>
          </a:prstGeom>
        </p:spPr>
      </p:pic>
      <p:sp>
        <p:nvSpPr>
          <p:cNvPr id="57" name="テキスト ボックス 56">
            <a:extLst>
              <a:ext uri="{FF2B5EF4-FFF2-40B4-BE49-F238E27FC236}">
                <a16:creationId xmlns:a16="http://schemas.microsoft.com/office/drawing/2014/main" id="{C57EBFA4-F1B0-4276-9F0F-1740D1713655}"/>
              </a:ext>
            </a:extLst>
          </p:cNvPr>
          <p:cNvSpPr txBox="1"/>
          <p:nvPr/>
        </p:nvSpPr>
        <p:spPr>
          <a:xfrm>
            <a:off x="7322966" y="5017166"/>
            <a:ext cx="1676458" cy="5770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kumimoji="1" lang="ja-JP" altLang="en-US" sz="1050" dirty="0"/>
              <a:t>公開情報</a:t>
            </a:r>
            <a:r>
              <a:rPr lang="en-US" altLang="ja-JP" sz="1050" dirty="0"/>
              <a:t>(</a:t>
            </a:r>
            <a:r>
              <a:rPr lang="ja-JP" altLang="en-US" sz="1050" dirty="0"/>
              <a:t>含む限定公開</a:t>
            </a:r>
            <a:r>
              <a:rPr lang="en-US" altLang="ja-JP" sz="1050" dirty="0"/>
              <a:t>)</a:t>
            </a:r>
            <a:r>
              <a:rPr lang="ja-JP" altLang="en-US" sz="1050" dirty="0"/>
              <a:t>と学内情報との突合せ、分析</a:t>
            </a:r>
            <a:endParaRPr lang="en-US" altLang="ja-JP" sz="1050" dirty="0"/>
          </a:p>
        </p:txBody>
      </p:sp>
      <p:sp>
        <p:nvSpPr>
          <p:cNvPr id="1049" name="テキスト ボックス 1048">
            <a:extLst>
              <a:ext uri="{FF2B5EF4-FFF2-40B4-BE49-F238E27FC236}">
                <a16:creationId xmlns:a16="http://schemas.microsoft.com/office/drawing/2014/main" id="{85CB62B2-833D-413A-BF65-06A2582557EF}"/>
              </a:ext>
            </a:extLst>
          </p:cNvPr>
          <p:cNvSpPr txBox="1"/>
          <p:nvPr/>
        </p:nvSpPr>
        <p:spPr>
          <a:xfrm>
            <a:off x="7676735" y="4309429"/>
            <a:ext cx="12261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/>
              <a:t>分析部署</a:t>
            </a:r>
          </a:p>
        </p:txBody>
      </p:sp>
      <p:sp>
        <p:nvSpPr>
          <p:cNvPr id="66" name="矢印: 右 65">
            <a:extLst>
              <a:ext uri="{FF2B5EF4-FFF2-40B4-BE49-F238E27FC236}">
                <a16:creationId xmlns:a16="http://schemas.microsoft.com/office/drawing/2014/main" id="{A15F7655-E1E5-411D-8542-C10BFAE49C1E}"/>
              </a:ext>
            </a:extLst>
          </p:cNvPr>
          <p:cNvSpPr/>
          <p:nvPr/>
        </p:nvSpPr>
        <p:spPr>
          <a:xfrm rot="1800000">
            <a:off x="6655786" y="4132255"/>
            <a:ext cx="552373" cy="168102"/>
          </a:xfrm>
          <a:prstGeom prst="rightArrow">
            <a:avLst>
              <a:gd name="adj1" fmla="val 50000"/>
              <a:gd name="adj2" fmla="val 8206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67" name="テキスト ボックス 66">
            <a:extLst>
              <a:ext uri="{FF2B5EF4-FFF2-40B4-BE49-F238E27FC236}">
                <a16:creationId xmlns:a16="http://schemas.microsoft.com/office/drawing/2014/main" id="{66B185BB-2F17-4778-8425-0F2942E2D9C4}"/>
              </a:ext>
            </a:extLst>
          </p:cNvPr>
          <p:cNvSpPr txBox="1"/>
          <p:nvPr/>
        </p:nvSpPr>
        <p:spPr>
          <a:xfrm>
            <a:off x="6956128" y="3941081"/>
            <a:ext cx="191590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900" dirty="0"/>
              <a:t>学内ルールに従った、データ提供</a:t>
            </a:r>
            <a:endParaRPr kumimoji="1" lang="ja-JP" altLang="en-US" sz="900" dirty="0"/>
          </a:p>
        </p:txBody>
      </p:sp>
      <p:sp>
        <p:nvSpPr>
          <p:cNvPr id="33" name="円弧 32">
            <a:extLst>
              <a:ext uri="{FF2B5EF4-FFF2-40B4-BE49-F238E27FC236}">
                <a16:creationId xmlns:a16="http://schemas.microsoft.com/office/drawing/2014/main" id="{75FE8189-C3E0-4693-9943-12968CFC48D0}"/>
              </a:ext>
            </a:extLst>
          </p:cNvPr>
          <p:cNvSpPr/>
          <p:nvPr/>
        </p:nvSpPr>
        <p:spPr>
          <a:xfrm>
            <a:off x="6108204" y="5551764"/>
            <a:ext cx="137857" cy="289491"/>
          </a:xfrm>
          <a:prstGeom prst="arc">
            <a:avLst>
              <a:gd name="adj1" fmla="val 3791909"/>
              <a:gd name="adj2" fmla="val 1758857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sz="1400"/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44CADB94-72BC-47FC-B61F-34C7D3D90E56}"/>
              </a:ext>
            </a:extLst>
          </p:cNvPr>
          <p:cNvSpPr txBox="1"/>
          <p:nvPr/>
        </p:nvSpPr>
        <p:spPr>
          <a:xfrm>
            <a:off x="6177132" y="5844477"/>
            <a:ext cx="16764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900" dirty="0"/>
              <a:t>ORCID</a:t>
            </a:r>
            <a:r>
              <a:rPr lang="ja-JP" altLang="en-US" sz="900" dirty="0"/>
              <a:t>経由で取得できない情報の入手</a:t>
            </a:r>
            <a:endParaRPr kumimoji="1" lang="ja-JP" altLang="en-US" sz="1200" dirty="0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E5D70891-70FB-4B7D-86CD-1AA24E46D55A}"/>
              </a:ext>
            </a:extLst>
          </p:cNvPr>
          <p:cNvSpPr txBox="1"/>
          <p:nvPr/>
        </p:nvSpPr>
        <p:spPr>
          <a:xfrm>
            <a:off x="4699021" y="2819489"/>
            <a:ext cx="20569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00" dirty="0"/>
              <a:t>trusted party </a:t>
            </a:r>
            <a:r>
              <a:rPr kumimoji="1" lang="ja-JP" altLang="en-US" sz="1000" dirty="0"/>
              <a:t>に公開</a:t>
            </a:r>
            <a:endParaRPr kumimoji="1" lang="en-US" altLang="ja-JP" sz="1000" dirty="0"/>
          </a:p>
          <a:p>
            <a:r>
              <a:rPr lang="en-US" altLang="ja-JP" sz="1000" dirty="0"/>
              <a:t>(</a:t>
            </a:r>
            <a:r>
              <a:rPr lang="ja-JP" altLang="en-US" sz="1000" dirty="0"/>
              <a:t>理想的には公開対象を個別制御</a:t>
            </a:r>
            <a:r>
              <a:rPr lang="en-US" altLang="ja-JP" sz="1000" dirty="0"/>
              <a:t>)</a:t>
            </a:r>
            <a:endParaRPr kumimoji="1" lang="ja-JP" altLang="en-US" sz="1000" dirty="0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FB86D826-4532-4E46-918D-BC46818791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AXIES 2019</a:t>
            </a:r>
            <a:r>
              <a:rPr kumimoji="1" lang="ja-JP" altLang="en-US"/>
              <a:t>年度年次大会 </a:t>
            </a:r>
            <a:r>
              <a:rPr kumimoji="1" lang="en-US" altLang="ja-JP"/>
              <a:t>ORCID</a:t>
            </a:r>
            <a:r>
              <a:rPr kumimoji="1" lang="ja-JP" altLang="en-US"/>
              <a:t>部会企画セッション</a:t>
            </a:r>
          </a:p>
        </p:txBody>
      </p:sp>
    </p:spTree>
    <p:extLst>
      <p:ext uri="{BB962C8B-B14F-4D97-AF65-F5344CB8AC3E}">
        <p14:creationId xmlns:p14="http://schemas.microsoft.com/office/powerpoint/2010/main" val="41428511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F2E5B23-D7FC-4A72-A1F1-750CF21D59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/>
              <a:t>Premium Membership </a:t>
            </a:r>
            <a:r>
              <a:rPr lang="ja-JP" altLang="en-US" dirty="0"/>
              <a:t>に対し通知される </a:t>
            </a:r>
            <a:r>
              <a:rPr lang="en-US" altLang="ja-JP" dirty="0"/>
              <a:t>Monthly</a:t>
            </a:r>
            <a:r>
              <a:rPr lang="ja-JP" altLang="en-US" dirty="0"/>
              <a:t> </a:t>
            </a:r>
            <a:r>
              <a:rPr lang="en-US" altLang="ja-JP" dirty="0"/>
              <a:t>report</a:t>
            </a:r>
            <a:r>
              <a:rPr lang="ja-JP" altLang="en-US" dirty="0"/>
              <a:t> より</a:t>
            </a:r>
            <a:r>
              <a:rPr lang="en-US" altLang="ja-JP" dirty="0"/>
              <a:t> </a:t>
            </a:r>
          </a:p>
          <a:p>
            <a:r>
              <a:rPr lang="en-US" altLang="ja-JP" dirty="0"/>
              <a:t>ORCID</a:t>
            </a:r>
            <a:r>
              <a:rPr lang="ja-JP" altLang="en-US" dirty="0"/>
              <a:t>に </a:t>
            </a:r>
            <a:r>
              <a:rPr kumimoji="1" lang="en-US" altLang="ja-JP" dirty="0"/>
              <a:t>@kyoto-u.ac.jp</a:t>
            </a:r>
            <a:r>
              <a:rPr kumimoji="1" lang="ja-JP" altLang="en-US" dirty="0"/>
              <a:t> のメールアドレスを登録している人</a:t>
            </a:r>
            <a:br>
              <a:rPr kumimoji="1" lang="en-US" altLang="ja-JP" dirty="0"/>
            </a:br>
            <a:r>
              <a:rPr lang="en-US" altLang="ja-JP" dirty="0"/>
              <a:t>	</a:t>
            </a:r>
            <a:r>
              <a:rPr kumimoji="1" lang="en-US" altLang="ja-JP" dirty="0"/>
              <a:t>4427</a:t>
            </a:r>
            <a:r>
              <a:rPr kumimoji="1" lang="ja-JP" altLang="en-US" dirty="0"/>
              <a:t>名 </a:t>
            </a:r>
            <a:r>
              <a:rPr kumimoji="1" lang="en-US" altLang="ja-JP" dirty="0"/>
              <a:t>(2019/11/1</a:t>
            </a:r>
            <a:r>
              <a:rPr kumimoji="1" lang="ja-JP" altLang="en-US" dirty="0"/>
              <a:t>現在</a:t>
            </a:r>
            <a:r>
              <a:rPr kumimoji="1" lang="en-US" altLang="ja-JP" dirty="0"/>
              <a:t>)</a:t>
            </a:r>
          </a:p>
          <a:p>
            <a:r>
              <a:rPr lang="ja-JP" altLang="en-US" dirty="0"/>
              <a:t>これには、</a:t>
            </a:r>
            <a:endParaRPr lang="en-US" altLang="ja-JP" dirty="0"/>
          </a:p>
          <a:p>
            <a:pPr lvl="1"/>
            <a:r>
              <a:rPr kumimoji="1" lang="ja-JP" altLang="en-US" dirty="0"/>
              <a:t>学生 </a:t>
            </a:r>
            <a:r>
              <a:rPr kumimoji="1" lang="en-US" altLang="ja-JP" dirty="0"/>
              <a:t>@st.kyoto-u.ac.jp</a:t>
            </a:r>
          </a:p>
          <a:p>
            <a:pPr lvl="1"/>
            <a:r>
              <a:rPr lang="ja-JP" altLang="en-US" dirty="0"/>
              <a:t>部局サブドメイン </a:t>
            </a:r>
            <a:r>
              <a:rPr lang="en-US" altLang="ja-JP" dirty="0"/>
              <a:t>@xxx.kyoto-u.ac.jp</a:t>
            </a:r>
          </a:p>
          <a:p>
            <a:pPr marL="457200" lvl="1" indent="0">
              <a:buNone/>
            </a:pPr>
            <a:r>
              <a:rPr lang="ja-JP" altLang="en-US" u="sng" dirty="0"/>
              <a:t>は含まれない</a:t>
            </a:r>
            <a:endParaRPr kumimoji="1" lang="en-US" altLang="ja-JP" dirty="0"/>
          </a:p>
          <a:p>
            <a:endParaRPr kumimoji="1" lang="ja-JP" altLang="en-US" dirty="0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E22E8E0B-73C3-4951-B3F2-D2B6000C3B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京都大学での</a:t>
            </a:r>
            <a:r>
              <a:rPr kumimoji="1" lang="en-US" altLang="ja-JP" dirty="0"/>
              <a:t>ORCID</a:t>
            </a:r>
            <a:r>
              <a:rPr kumimoji="1" lang="ja-JP" altLang="en-US" dirty="0"/>
              <a:t>普及状況</a:t>
            </a:r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02A59EFE-54AA-48A5-B257-3C1AFC7E39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AXIES 2019</a:t>
            </a:r>
            <a:r>
              <a:rPr kumimoji="1" lang="ja-JP" altLang="en-US"/>
              <a:t>年度年次大会 </a:t>
            </a:r>
            <a:r>
              <a:rPr kumimoji="1" lang="en-US" altLang="ja-JP"/>
              <a:t>ORCID</a:t>
            </a:r>
            <a:r>
              <a:rPr kumimoji="1" lang="ja-JP" altLang="en-US"/>
              <a:t>部会企画セッション</a:t>
            </a:r>
          </a:p>
        </p:txBody>
      </p:sp>
    </p:spTree>
    <p:extLst>
      <p:ext uri="{BB962C8B-B14F-4D97-AF65-F5344CB8AC3E}">
        <p14:creationId xmlns:p14="http://schemas.microsoft.com/office/powerpoint/2010/main" val="34253851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グラフ 3">
            <a:extLst>
              <a:ext uri="{FF2B5EF4-FFF2-40B4-BE49-F238E27FC236}">
                <a16:creationId xmlns:a16="http://schemas.microsoft.com/office/drawing/2014/main" id="{E7EE479F-9461-4B82-B662-43317B6D7A1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66173472"/>
              </p:ext>
            </p:extLst>
          </p:nvPr>
        </p:nvGraphicFramePr>
        <p:xfrm>
          <a:off x="133350" y="0"/>
          <a:ext cx="9251950" cy="63932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B8126107-B651-413F-9930-5E4DBEBBA6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AXIES 2019</a:t>
            </a:r>
            <a:r>
              <a:rPr kumimoji="1" lang="ja-JP" altLang="en-US"/>
              <a:t>年度年次大会 </a:t>
            </a:r>
            <a:r>
              <a:rPr kumimoji="1" lang="en-US" altLang="ja-JP"/>
              <a:t>ORCID</a:t>
            </a:r>
            <a:r>
              <a:rPr kumimoji="1" lang="ja-JP" altLang="en-US"/>
              <a:t>部会企画セッション</a:t>
            </a:r>
          </a:p>
        </p:txBody>
      </p:sp>
      <p:cxnSp>
        <p:nvCxnSpPr>
          <p:cNvPr id="7" name="直線矢印コネクタ 6">
            <a:extLst>
              <a:ext uri="{FF2B5EF4-FFF2-40B4-BE49-F238E27FC236}">
                <a16:creationId xmlns:a16="http://schemas.microsoft.com/office/drawing/2014/main" id="{B5FB941F-2580-43E9-8ED0-AB657F97D524}"/>
              </a:ext>
            </a:extLst>
          </p:cNvPr>
          <p:cNvCxnSpPr/>
          <p:nvPr/>
        </p:nvCxnSpPr>
        <p:spPr>
          <a:xfrm flipV="1">
            <a:off x="3117850" y="2475345"/>
            <a:ext cx="0" cy="152400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矢印コネクタ 7">
            <a:extLst>
              <a:ext uri="{FF2B5EF4-FFF2-40B4-BE49-F238E27FC236}">
                <a16:creationId xmlns:a16="http://schemas.microsoft.com/office/drawing/2014/main" id="{D5689F29-3F8E-4C7C-8C6A-13AF239D5F55}"/>
              </a:ext>
            </a:extLst>
          </p:cNvPr>
          <p:cNvCxnSpPr>
            <a:cxnSpLocks/>
          </p:cNvCxnSpPr>
          <p:nvPr/>
        </p:nvCxnSpPr>
        <p:spPr>
          <a:xfrm flipV="1">
            <a:off x="7461250" y="1520825"/>
            <a:ext cx="0" cy="234950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9CEB1C96-1DF0-48AE-87C5-AE0A23939D9E}"/>
              </a:ext>
            </a:extLst>
          </p:cNvPr>
          <p:cNvSpPr txBox="1"/>
          <p:nvPr/>
        </p:nvSpPr>
        <p:spPr>
          <a:xfrm>
            <a:off x="1075303" y="714970"/>
            <a:ext cx="3684022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ja-JP" altLang="en-US" dirty="0"/>
              <a:t>毎年</a:t>
            </a:r>
            <a:r>
              <a:rPr kumimoji="1" lang="en-US" altLang="ja-JP" dirty="0"/>
              <a:t>5</a:t>
            </a:r>
            <a:r>
              <a:rPr kumimoji="1" lang="ja-JP" altLang="en-US" dirty="0"/>
              <a:t>月に</a:t>
            </a:r>
            <a:endParaRPr kumimoji="1" lang="en-US" altLang="ja-JP" dirty="0"/>
          </a:p>
          <a:p>
            <a:r>
              <a:rPr kumimoji="1" lang="ja-JP" altLang="en-US" dirty="0"/>
              <a:t>教育研究活動</a:t>
            </a:r>
            <a:r>
              <a:rPr kumimoji="1" lang="en-US" altLang="ja-JP" dirty="0"/>
              <a:t>DB</a:t>
            </a:r>
            <a:r>
              <a:rPr kumimoji="1" lang="ja-JP" altLang="en-US" dirty="0"/>
              <a:t>のデータ更新依頼</a:t>
            </a:r>
            <a:endParaRPr kumimoji="1" lang="en-US" altLang="ja-JP" dirty="0"/>
          </a:p>
          <a:p>
            <a:r>
              <a:rPr kumimoji="1" lang="en-US" altLang="ja-JP" dirty="0"/>
              <a:t>(</a:t>
            </a:r>
            <a:r>
              <a:rPr kumimoji="1" lang="ja-JP" altLang="en-US" dirty="0"/>
              <a:t>併せて</a:t>
            </a:r>
            <a:r>
              <a:rPr kumimoji="1" lang="en-US" altLang="ja-JP" dirty="0"/>
              <a:t>ORCID</a:t>
            </a:r>
            <a:r>
              <a:rPr kumimoji="1" lang="ja-JP" altLang="en-US" dirty="0"/>
              <a:t>の取得、登録も</a:t>
            </a:r>
            <a:r>
              <a:rPr kumimoji="1" lang="en-US" altLang="ja-JP" dirty="0"/>
              <a:t>)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269832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8F46C97E-B022-483C-8DF4-CE6699149B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/>
              <a:t>ORCID</a:t>
            </a:r>
            <a:r>
              <a:rPr kumimoji="1" lang="ja-JP" altLang="en-US" dirty="0" err="1"/>
              <a:t>を保</a:t>
            </a:r>
            <a:r>
              <a:rPr kumimoji="1" lang="ja-JP" altLang="en-US" dirty="0"/>
              <a:t>有している研究者の数は今後も増える</a:t>
            </a:r>
            <a:endParaRPr kumimoji="1" lang="en-US" altLang="ja-JP" dirty="0"/>
          </a:p>
          <a:p>
            <a:pPr lvl="1"/>
            <a:r>
              <a:rPr kumimoji="1" lang="ja-JP" altLang="en-US" dirty="0"/>
              <a:t>多くは「出版者の要請に従い」という消極的な理由</a:t>
            </a:r>
            <a:r>
              <a:rPr lang="en-US" altLang="ja-JP" dirty="0"/>
              <a:t>?</a:t>
            </a:r>
            <a:endParaRPr kumimoji="1" lang="en-US" altLang="ja-JP" dirty="0"/>
          </a:p>
          <a:p>
            <a:pPr lvl="1"/>
            <a:r>
              <a:rPr lang="en-US" altLang="ja-JP" dirty="0"/>
              <a:t>CV</a:t>
            </a:r>
            <a:r>
              <a:rPr lang="ja-JP" altLang="en-US" dirty="0"/>
              <a:t>として使うのはこれから、また個人の好みの問題</a:t>
            </a:r>
            <a:endParaRPr lang="en-US" altLang="ja-JP" dirty="0"/>
          </a:p>
          <a:p>
            <a:pPr lvl="1"/>
            <a:endParaRPr kumimoji="1" lang="en-US" altLang="ja-JP" dirty="0"/>
          </a:p>
          <a:p>
            <a:pPr lvl="1"/>
            <a:r>
              <a:rPr lang="en-US" altLang="ja-JP" dirty="0"/>
              <a:t>ORCID</a:t>
            </a:r>
            <a:r>
              <a:rPr lang="ja-JP" altLang="en-US" dirty="0"/>
              <a:t>を持つことは</a:t>
            </a:r>
            <a:r>
              <a:rPr lang="en-US" altLang="ja-JP" dirty="0"/>
              <a:t>de-facto </a:t>
            </a:r>
            <a:r>
              <a:rPr lang="ja-JP" altLang="en-US" dirty="0"/>
              <a:t>になるが、「どう使うか」まではもう少し時間がかかる</a:t>
            </a:r>
            <a:endParaRPr lang="en-US" altLang="ja-JP" dirty="0"/>
          </a:p>
          <a:p>
            <a:pPr lvl="1"/>
            <a:endParaRPr kumimoji="1" lang="en-US" altLang="ja-JP" dirty="0"/>
          </a:p>
          <a:p>
            <a:r>
              <a:rPr lang="ja-JP" altLang="en-US" dirty="0"/>
              <a:t>機関が</a:t>
            </a:r>
            <a:r>
              <a:rPr lang="en-US" altLang="ja-JP" dirty="0"/>
              <a:t>ORCID</a:t>
            </a:r>
            <a:r>
              <a:rPr lang="ja-JP" altLang="en-US" dirty="0"/>
              <a:t>をどう使いたいか</a:t>
            </a:r>
            <a:r>
              <a:rPr lang="en-US" altLang="ja-JP" dirty="0"/>
              <a:t>?</a:t>
            </a:r>
            <a:r>
              <a:rPr lang="ja-JP" altLang="en-US" dirty="0"/>
              <a:t>の問題</a:t>
            </a:r>
            <a:endParaRPr lang="en-US" altLang="ja-JP" dirty="0"/>
          </a:p>
          <a:p>
            <a:pPr lvl="1"/>
            <a:r>
              <a:rPr lang="ja-JP" altLang="en-US" dirty="0"/>
              <a:t>研究者に</a:t>
            </a:r>
            <a:r>
              <a:rPr lang="en-US" altLang="ja-JP" dirty="0"/>
              <a:t>ORCID</a:t>
            </a:r>
            <a:r>
              <a:rPr lang="ja-JP" altLang="en-US" dirty="0"/>
              <a:t>をどう使わせたいか</a:t>
            </a:r>
            <a:r>
              <a:rPr lang="en-US" altLang="ja-JP" dirty="0"/>
              <a:t>?</a:t>
            </a:r>
          </a:p>
          <a:p>
            <a:pPr lvl="1"/>
            <a:r>
              <a:rPr lang="ja-JP" altLang="en-US" dirty="0"/>
              <a:t>研究者が労力を割くことのメリットを説明できるか</a:t>
            </a:r>
            <a:r>
              <a:rPr lang="en-US" altLang="ja-JP" dirty="0"/>
              <a:t>?</a:t>
            </a:r>
          </a:p>
          <a:p>
            <a:pPr marL="0" indent="0">
              <a:buNone/>
            </a:pPr>
            <a:endParaRPr lang="en-US" altLang="ja-JP" dirty="0"/>
          </a:p>
        </p:txBody>
      </p:sp>
      <p:sp>
        <p:nvSpPr>
          <p:cNvPr id="5" name="タイトル 4">
            <a:extLst>
              <a:ext uri="{FF2B5EF4-FFF2-40B4-BE49-F238E27FC236}">
                <a16:creationId xmlns:a16="http://schemas.microsoft.com/office/drawing/2014/main" id="{A7694EEE-4CB8-4C47-8671-C8D9E0B1C7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ORCID </a:t>
            </a:r>
            <a:r>
              <a:rPr lang="ja-JP" altLang="en-US" dirty="0"/>
              <a:t>の取得は </a:t>
            </a:r>
            <a:r>
              <a:rPr lang="en-US" altLang="ja-JP" dirty="0"/>
              <a:t>de-facto </a:t>
            </a:r>
            <a:r>
              <a:rPr lang="ja-JP" altLang="en-US" dirty="0"/>
              <a:t>に</a:t>
            </a:r>
            <a:endParaRPr kumimoji="1" lang="ja-JP" altLang="en-US" dirty="0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F1403974-01EB-4B98-A983-DB4D44E897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AXIES 2019</a:t>
            </a:r>
            <a:r>
              <a:rPr kumimoji="1" lang="ja-JP" altLang="en-US"/>
              <a:t>年度年次大会 </a:t>
            </a:r>
            <a:r>
              <a:rPr kumimoji="1" lang="en-US" altLang="ja-JP"/>
              <a:t>ORCID</a:t>
            </a:r>
            <a:r>
              <a:rPr kumimoji="1" lang="ja-JP" altLang="en-US"/>
              <a:t>部会企画セッション</a:t>
            </a:r>
          </a:p>
        </p:txBody>
      </p:sp>
    </p:spTree>
    <p:extLst>
      <p:ext uri="{BB962C8B-B14F-4D97-AF65-F5344CB8AC3E}">
        <p14:creationId xmlns:p14="http://schemas.microsoft.com/office/powerpoint/2010/main" val="32003556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FD6BA77-090B-4004-960B-F4605DC25A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kumimoji="1" lang="en-US" altLang="ja-JP" dirty="0"/>
              <a:t>ORCID</a:t>
            </a:r>
            <a:r>
              <a:rPr kumimoji="1" lang="ja-JP" altLang="en-US" dirty="0" err="1"/>
              <a:t>に登</a:t>
            </a:r>
            <a:r>
              <a:rPr kumimoji="1" lang="ja-JP" altLang="en-US" dirty="0"/>
              <a:t>録されている情報を</a:t>
            </a:r>
            <a:r>
              <a:rPr kumimoji="1" lang="en-US" altLang="ja-JP" dirty="0"/>
              <a:t>CRIS</a:t>
            </a:r>
            <a:r>
              <a:rPr lang="ja-JP" altLang="en-US" dirty="0"/>
              <a:t>として利用する</a:t>
            </a:r>
            <a:endParaRPr lang="en-US" altLang="ja-JP" dirty="0"/>
          </a:p>
          <a:p>
            <a:pPr lvl="1"/>
            <a:r>
              <a:rPr lang="ja-JP" altLang="en-US" dirty="0"/>
              <a:t>現行の</a:t>
            </a:r>
            <a:r>
              <a:rPr lang="en-US" altLang="ja-JP" dirty="0"/>
              <a:t>CRIS</a:t>
            </a:r>
            <a:r>
              <a:rPr lang="ja-JP" altLang="en-US" dirty="0"/>
              <a:t>が十分複雑、大学の</a:t>
            </a:r>
            <a:r>
              <a:rPr lang="en-US" altLang="ja-JP" dirty="0"/>
              <a:t>CRIS</a:t>
            </a:r>
            <a:r>
              <a:rPr lang="ja-JP" altLang="en-US" dirty="0"/>
              <a:t>機能すべてが移行できるわけではない</a:t>
            </a:r>
          </a:p>
          <a:p>
            <a:pPr lvl="1"/>
            <a:r>
              <a:rPr lang="en-US" altLang="ja-JP" dirty="0"/>
              <a:t>ORCID</a:t>
            </a:r>
            <a:r>
              <a:rPr lang="ja-JP" altLang="en-US" dirty="0"/>
              <a:t>の露出は「これから」増えるかもしれないが、過去の蓄積が不十分</a:t>
            </a:r>
            <a:endParaRPr lang="en-US" altLang="ja-JP" dirty="0"/>
          </a:p>
          <a:p>
            <a:endParaRPr lang="en-US" altLang="ja-JP" dirty="0"/>
          </a:p>
          <a:p>
            <a:r>
              <a:rPr lang="ja-JP" altLang="en-US" dirty="0"/>
              <a:t>機関の持つ情報を</a:t>
            </a:r>
            <a:r>
              <a:rPr lang="en-US" altLang="ja-JP" dirty="0"/>
              <a:t>ORCID</a:t>
            </a:r>
            <a:r>
              <a:rPr lang="ja-JP" altLang="en-US" dirty="0" err="1"/>
              <a:t>に登</a:t>
            </a:r>
            <a:r>
              <a:rPr lang="ja-JP" altLang="en-US" dirty="0"/>
              <a:t>録する</a:t>
            </a:r>
            <a:endParaRPr lang="en-US" altLang="ja-JP" dirty="0"/>
          </a:p>
          <a:p>
            <a:pPr lvl="1"/>
            <a:r>
              <a:rPr lang="ja-JP" altLang="en-US" dirty="0"/>
              <a:t>職歴</a:t>
            </a:r>
            <a:endParaRPr lang="en-US" altLang="ja-JP" dirty="0"/>
          </a:p>
          <a:p>
            <a:pPr lvl="1"/>
            <a:r>
              <a:rPr lang="ja-JP" altLang="en-US" dirty="0"/>
              <a:t>機関</a:t>
            </a:r>
            <a:r>
              <a:rPr lang="en-US" altLang="ja-JP" dirty="0"/>
              <a:t>CRIS</a:t>
            </a:r>
            <a:r>
              <a:rPr lang="ja-JP" altLang="en-US" dirty="0" err="1"/>
              <a:t>への</a:t>
            </a:r>
            <a:r>
              <a:rPr lang="ja-JP" altLang="en-US" dirty="0"/>
              <a:t>リンク</a:t>
            </a:r>
            <a:endParaRPr lang="en-US" altLang="ja-JP" dirty="0"/>
          </a:p>
          <a:p>
            <a:pPr lvl="1"/>
            <a:r>
              <a:rPr lang="ja-JP" altLang="en-US" dirty="0"/>
              <a:t>学位</a:t>
            </a:r>
            <a:endParaRPr lang="en-US" altLang="ja-JP" dirty="0"/>
          </a:p>
          <a:p>
            <a:pPr lvl="1"/>
            <a:r>
              <a:rPr lang="ja-JP" altLang="en-US" dirty="0"/>
              <a:t>大学が発行者となる学術コンテンツの帰属</a:t>
            </a:r>
            <a:br>
              <a:rPr lang="en-US" altLang="ja-JP" dirty="0"/>
            </a:br>
            <a:r>
              <a:rPr lang="en-US" altLang="ja-JP" dirty="0"/>
              <a:t>(</a:t>
            </a:r>
            <a:r>
              <a:rPr lang="ja-JP" altLang="en-US" dirty="0"/>
              <a:t>大学図書館レポジトリの内容</a:t>
            </a:r>
            <a:r>
              <a:rPr lang="en-US" altLang="ja-JP" dirty="0"/>
              <a:t>)</a:t>
            </a:r>
            <a:endParaRPr lang="ja-JP" altLang="en-US" dirty="0"/>
          </a:p>
          <a:p>
            <a:pPr lvl="1"/>
            <a:endParaRPr lang="en-US" altLang="ja-JP" dirty="0"/>
          </a:p>
          <a:p>
            <a:endParaRPr kumimoji="1" lang="ja-JP" altLang="en-US" dirty="0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B33F509A-1C4A-4DE7-A803-239DDF2A24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ORCID</a:t>
            </a:r>
            <a:r>
              <a:rPr kumimoji="1" lang="ja-JP" altLang="en-US" dirty="0" err="1"/>
              <a:t>で</a:t>
            </a:r>
            <a:r>
              <a:rPr kumimoji="1" lang="ja-JP" altLang="en-US" dirty="0"/>
              <a:t>できることの整理</a:t>
            </a:r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F689D05D-B638-4C10-BE1F-39DCEC5A2E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AXIES 2019</a:t>
            </a:r>
            <a:r>
              <a:rPr kumimoji="1" lang="ja-JP" altLang="en-US"/>
              <a:t>年度年次大会 </a:t>
            </a:r>
            <a:r>
              <a:rPr kumimoji="1" lang="en-US" altLang="ja-JP"/>
              <a:t>ORCID</a:t>
            </a:r>
            <a:r>
              <a:rPr kumimoji="1" lang="ja-JP" altLang="en-US"/>
              <a:t>部会企画セッション</a:t>
            </a:r>
          </a:p>
        </p:txBody>
      </p:sp>
    </p:spTree>
    <p:extLst>
      <p:ext uri="{BB962C8B-B14F-4D97-AF65-F5344CB8AC3E}">
        <p14:creationId xmlns:p14="http://schemas.microsoft.com/office/powerpoint/2010/main" val="40384102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49B193F-EED1-44AE-9D32-93BE973FFF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344" y="632"/>
            <a:ext cx="8543925" cy="1325563"/>
          </a:xfrm>
        </p:spPr>
        <p:txBody>
          <a:bodyPr>
            <a:normAutofit/>
          </a:bodyPr>
          <a:lstStyle/>
          <a:p>
            <a:r>
              <a:rPr lang="ja-JP" altLang="en-US" sz="3200" dirty="0"/>
              <a:t>機関</a:t>
            </a:r>
            <a:r>
              <a:rPr lang="en-US" altLang="ja-JP" sz="3200" dirty="0"/>
              <a:t>CRIS</a:t>
            </a:r>
            <a:r>
              <a:rPr lang="ja-JP" altLang="en-US" sz="3200" dirty="0"/>
              <a:t> </a:t>
            </a:r>
            <a:r>
              <a:rPr lang="en-US" altLang="ja-JP" sz="3200" dirty="0"/>
              <a:t>–</a:t>
            </a:r>
            <a:r>
              <a:rPr lang="ja-JP" altLang="en-US" sz="3200" dirty="0"/>
              <a:t> </a:t>
            </a:r>
            <a:r>
              <a:rPr lang="en-US" altLang="ja-JP" sz="3200" dirty="0" err="1"/>
              <a:t>researchmap</a:t>
            </a:r>
            <a:r>
              <a:rPr lang="ja-JP" altLang="en-US" sz="3200" dirty="0"/>
              <a:t> </a:t>
            </a:r>
            <a:r>
              <a:rPr lang="en-US" altLang="ja-JP" sz="3200" dirty="0"/>
              <a:t>-</a:t>
            </a:r>
            <a:r>
              <a:rPr lang="ja-JP" altLang="en-US" sz="3200" dirty="0"/>
              <a:t> </a:t>
            </a:r>
            <a:r>
              <a:rPr kumimoji="1" lang="en-US" altLang="ja-JP" sz="3200" dirty="0"/>
              <a:t>ORCID</a:t>
            </a:r>
            <a:r>
              <a:rPr kumimoji="1" lang="ja-JP" altLang="en-US" sz="3200" dirty="0"/>
              <a:t>連携</a:t>
            </a:r>
            <a:br>
              <a:rPr kumimoji="1" lang="en-US" altLang="ja-JP" sz="3200" dirty="0"/>
            </a:br>
            <a:r>
              <a:rPr kumimoji="1" lang="en-US" altLang="ja-JP" sz="3200" dirty="0"/>
              <a:t>(2015</a:t>
            </a:r>
            <a:r>
              <a:rPr kumimoji="1" lang="ja-JP" altLang="en-US" sz="3200" dirty="0"/>
              <a:t>年頃から</a:t>
            </a:r>
            <a:r>
              <a:rPr kumimoji="1" lang="en-US" altLang="ja-JP" sz="3200" dirty="0"/>
              <a:t>)</a:t>
            </a:r>
            <a:endParaRPr kumimoji="1" lang="ja-JP" altLang="en-US" sz="3200" dirty="0"/>
          </a:p>
        </p:txBody>
      </p:sp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1062DD88-3451-4C81-A23B-B02475664D89}"/>
              </a:ext>
            </a:extLst>
          </p:cNvPr>
          <p:cNvGrpSpPr/>
          <p:nvPr/>
        </p:nvGrpSpPr>
        <p:grpSpPr>
          <a:xfrm>
            <a:off x="387927" y="1217446"/>
            <a:ext cx="9060873" cy="5148152"/>
            <a:chOff x="209550" y="649379"/>
            <a:chExt cx="9556750" cy="5650703"/>
          </a:xfrm>
        </p:grpSpPr>
        <p:pic>
          <p:nvPicPr>
            <p:cNvPr id="7" name="図 6">
              <a:extLst>
                <a:ext uri="{FF2B5EF4-FFF2-40B4-BE49-F238E27FC236}">
                  <a16:creationId xmlns:a16="http://schemas.microsoft.com/office/drawing/2014/main" id="{587B6088-2666-480E-A6B7-FE3E18283AD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0064" r="10962"/>
            <a:stretch/>
          </p:blipFill>
          <p:spPr>
            <a:xfrm>
              <a:off x="6035779" y="1981200"/>
              <a:ext cx="2641088" cy="2270422"/>
            </a:xfrm>
            <a:prstGeom prst="rect">
              <a:avLst/>
            </a:prstGeom>
          </p:spPr>
        </p:pic>
        <p:sp>
          <p:nvSpPr>
            <p:cNvPr id="8" name="四角形: 角を丸くする 7">
              <a:extLst>
                <a:ext uri="{FF2B5EF4-FFF2-40B4-BE49-F238E27FC236}">
                  <a16:creationId xmlns:a16="http://schemas.microsoft.com/office/drawing/2014/main" id="{A576F48E-FD1C-4077-ADE5-92AA37E51619}"/>
                </a:ext>
              </a:extLst>
            </p:cNvPr>
            <p:cNvSpPr/>
            <p:nvPr/>
          </p:nvSpPr>
          <p:spPr>
            <a:xfrm>
              <a:off x="6648627" y="2362200"/>
              <a:ext cx="2038350" cy="2019300"/>
            </a:xfrm>
            <a:prstGeom prst="roundRect">
              <a:avLst/>
            </a:prstGeom>
            <a:noFill/>
            <a:ln w="1905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/>
            </a:p>
          </p:txBody>
        </p:sp>
        <p:sp>
          <p:nvSpPr>
            <p:cNvPr id="9" name="楕円 8">
              <a:extLst>
                <a:ext uri="{FF2B5EF4-FFF2-40B4-BE49-F238E27FC236}">
                  <a16:creationId xmlns:a16="http://schemas.microsoft.com/office/drawing/2014/main" id="{9F795D86-DFC9-4CD9-B425-40B53F032AA6}"/>
                </a:ext>
              </a:extLst>
            </p:cNvPr>
            <p:cNvSpPr/>
            <p:nvPr/>
          </p:nvSpPr>
          <p:spPr>
            <a:xfrm>
              <a:off x="5969000" y="5149850"/>
              <a:ext cx="2330450" cy="882650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/>
            </a:p>
          </p:txBody>
        </p:sp>
        <p:sp>
          <p:nvSpPr>
            <p:cNvPr id="10" name="矢印: 右 9">
              <a:extLst>
                <a:ext uri="{FF2B5EF4-FFF2-40B4-BE49-F238E27FC236}">
                  <a16:creationId xmlns:a16="http://schemas.microsoft.com/office/drawing/2014/main" id="{AAC2D49B-B254-4B69-AFBB-B5CAC7A31A43}"/>
                </a:ext>
              </a:extLst>
            </p:cNvPr>
            <p:cNvSpPr/>
            <p:nvPr/>
          </p:nvSpPr>
          <p:spPr>
            <a:xfrm rot="16200000">
              <a:off x="6589401" y="4598974"/>
              <a:ext cx="1122987" cy="270864"/>
            </a:xfrm>
            <a:prstGeom prst="rightArrow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/>
            </a:p>
          </p:txBody>
        </p:sp>
        <p:pic>
          <p:nvPicPr>
            <p:cNvPr id="11" name="図 10">
              <a:extLst>
                <a:ext uri="{FF2B5EF4-FFF2-40B4-BE49-F238E27FC236}">
                  <a16:creationId xmlns:a16="http://schemas.microsoft.com/office/drawing/2014/main" id="{6B880D1F-1C27-428D-8429-4A31D3DD6EE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1282" r="10833" b="22797"/>
            <a:stretch/>
          </p:blipFill>
          <p:spPr>
            <a:xfrm>
              <a:off x="3394828" y="901020"/>
              <a:ext cx="2504322" cy="2267630"/>
            </a:xfrm>
            <a:prstGeom prst="rect">
              <a:avLst/>
            </a:prstGeom>
          </p:spPr>
        </p:pic>
        <p:pic>
          <p:nvPicPr>
            <p:cNvPr id="12" name="図 11">
              <a:extLst>
                <a:ext uri="{FF2B5EF4-FFF2-40B4-BE49-F238E27FC236}">
                  <a16:creationId xmlns:a16="http://schemas.microsoft.com/office/drawing/2014/main" id="{FD627318-ADC4-4938-9B6F-A33F9EB9F3F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2115" r="11218" b="42150"/>
            <a:stretch/>
          </p:blipFill>
          <p:spPr>
            <a:xfrm>
              <a:off x="3433736" y="2495457"/>
              <a:ext cx="2446364" cy="1695543"/>
            </a:xfrm>
            <a:prstGeom prst="rect">
              <a:avLst/>
            </a:prstGeom>
          </p:spPr>
        </p:pic>
        <p:grpSp>
          <p:nvGrpSpPr>
            <p:cNvPr id="13" name="グループ化 12">
              <a:extLst>
                <a:ext uri="{FF2B5EF4-FFF2-40B4-BE49-F238E27FC236}">
                  <a16:creationId xmlns:a16="http://schemas.microsoft.com/office/drawing/2014/main" id="{BBF257A3-811C-47FC-8039-B8686262167F}"/>
                </a:ext>
              </a:extLst>
            </p:cNvPr>
            <p:cNvGrpSpPr/>
            <p:nvPr/>
          </p:nvGrpSpPr>
          <p:grpSpPr>
            <a:xfrm>
              <a:off x="3377406" y="2422527"/>
              <a:ext cx="2578894" cy="154834"/>
              <a:chOff x="3783806" y="4238627"/>
              <a:chExt cx="2578894" cy="154834"/>
            </a:xfrm>
          </p:grpSpPr>
          <p:sp>
            <p:nvSpPr>
              <p:cNvPr id="37" name="フリーフォーム: 図形 36">
                <a:extLst>
                  <a:ext uri="{FF2B5EF4-FFF2-40B4-BE49-F238E27FC236}">
                    <a16:creationId xmlns:a16="http://schemas.microsoft.com/office/drawing/2014/main" id="{67DA703B-CB9C-4B95-97D0-93D01192F239}"/>
                  </a:ext>
                </a:extLst>
              </p:cNvPr>
              <p:cNvSpPr/>
              <p:nvPr/>
            </p:nvSpPr>
            <p:spPr>
              <a:xfrm>
                <a:off x="3786187" y="4238627"/>
                <a:ext cx="2576513" cy="126259"/>
              </a:xfrm>
              <a:custGeom>
                <a:avLst/>
                <a:gdLst>
                  <a:gd name="connsiteX0" fmla="*/ 0 w 2576513"/>
                  <a:gd name="connsiteY0" fmla="*/ 7144 h 7144"/>
                  <a:gd name="connsiteX1" fmla="*/ 2576513 w 2576513"/>
                  <a:gd name="connsiteY1" fmla="*/ 0 h 7144"/>
                  <a:gd name="connsiteX0" fmla="*/ 0 w 10000"/>
                  <a:gd name="connsiteY0" fmla="*/ 10000 h 10000"/>
                  <a:gd name="connsiteX1" fmla="*/ 4945 w 10000"/>
                  <a:gd name="connsiteY1" fmla="*/ 3333 h 10000"/>
                  <a:gd name="connsiteX2" fmla="*/ 10000 w 10000"/>
                  <a:gd name="connsiteY2" fmla="*/ 0 h 10000"/>
                  <a:gd name="connsiteX0" fmla="*/ 0 w 10000"/>
                  <a:gd name="connsiteY0" fmla="*/ 10000 h 10000"/>
                  <a:gd name="connsiteX1" fmla="*/ 2274 w 10000"/>
                  <a:gd name="connsiteY1" fmla="*/ 6667 h 10000"/>
                  <a:gd name="connsiteX2" fmla="*/ 4945 w 10000"/>
                  <a:gd name="connsiteY2" fmla="*/ 3333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2274 w 10000"/>
                  <a:gd name="connsiteY1" fmla="*/ 6667 h 10000"/>
                  <a:gd name="connsiteX2" fmla="*/ 4945 w 10000"/>
                  <a:gd name="connsiteY2" fmla="*/ 3333 h 10000"/>
                  <a:gd name="connsiteX3" fmla="*/ 7542 w 10000"/>
                  <a:gd name="connsiteY3" fmla="*/ 3333 h 10000"/>
                  <a:gd name="connsiteX4" fmla="*/ 10000 w 10000"/>
                  <a:gd name="connsiteY4" fmla="*/ 0 h 10000"/>
                  <a:gd name="connsiteX0" fmla="*/ 0 w 10000"/>
                  <a:gd name="connsiteY0" fmla="*/ 143327 h 143327"/>
                  <a:gd name="connsiteX1" fmla="*/ 2320 w 10000"/>
                  <a:gd name="connsiteY1" fmla="*/ 0 h 143327"/>
                  <a:gd name="connsiteX2" fmla="*/ 4945 w 10000"/>
                  <a:gd name="connsiteY2" fmla="*/ 136660 h 143327"/>
                  <a:gd name="connsiteX3" fmla="*/ 7542 w 10000"/>
                  <a:gd name="connsiteY3" fmla="*/ 136660 h 143327"/>
                  <a:gd name="connsiteX4" fmla="*/ 10000 w 10000"/>
                  <a:gd name="connsiteY4" fmla="*/ 133327 h 143327"/>
                  <a:gd name="connsiteX0" fmla="*/ 0 w 10000"/>
                  <a:gd name="connsiteY0" fmla="*/ 143327 h 266655"/>
                  <a:gd name="connsiteX1" fmla="*/ 2320 w 10000"/>
                  <a:gd name="connsiteY1" fmla="*/ 0 h 266655"/>
                  <a:gd name="connsiteX2" fmla="*/ 4945 w 10000"/>
                  <a:gd name="connsiteY2" fmla="*/ 136660 h 266655"/>
                  <a:gd name="connsiteX3" fmla="*/ 7524 w 10000"/>
                  <a:gd name="connsiteY3" fmla="*/ 266655 h 266655"/>
                  <a:gd name="connsiteX4" fmla="*/ 10000 w 10000"/>
                  <a:gd name="connsiteY4" fmla="*/ 133327 h 266655"/>
                  <a:gd name="connsiteX0" fmla="*/ 0 w 10000"/>
                  <a:gd name="connsiteY0" fmla="*/ 143327 h 266655"/>
                  <a:gd name="connsiteX1" fmla="*/ 2320 w 10000"/>
                  <a:gd name="connsiteY1" fmla="*/ 0 h 266655"/>
                  <a:gd name="connsiteX2" fmla="*/ 7524 w 10000"/>
                  <a:gd name="connsiteY2" fmla="*/ 266655 h 266655"/>
                  <a:gd name="connsiteX3" fmla="*/ 10000 w 10000"/>
                  <a:gd name="connsiteY3" fmla="*/ 133327 h 266655"/>
                  <a:gd name="connsiteX0" fmla="*/ 0 w 10000"/>
                  <a:gd name="connsiteY0" fmla="*/ 146660 h 269988"/>
                  <a:gd name="connsiteX1" fmla="*/ 2560 w 10000"/>
                  <a:gd name="connsiteY1" fmla="*/ 0 h 269988"/>
                  <a:gd name="connsiteX2" fmla="*/ 7524 w 10000"/>
                  <a:gd name="connsiteY2" fmla="*/ 269988 h 269988"/>
                  <a:gd name="connsiteX3" fmla="*/ 10000 w 10000"/>
                  <a:gd name="connsiteY3" fmla="*/ 136660 h 269988"/>
                  <a:gd name="connsiteX0" fmla="*/ 0 w 10000"/>
                  <a:gd name="connsiteY0" fmla="*/ 170638 h 293966"/>
                  <a:gd name="connsiteX1" fmla="*/ 2560 w 10000"/>
                  <a:gd name="connsiteY1" fmla="*/ 23978 h 293966"/>
                  <a:gd name="connsiteX2" fmla="*/ 7524 w 10000"/>
                  <a:gd name="connsiteY2" fmla="*/ 293966 h 293966"/>
                  <a:gd name="connsiteX3" fmla="*/ 10000 w 10000"/>
                  <a:gd name="connsiteY3" fmla="*/ 160638 h 293966"/>
                  <a:gd name="connsiteX0" fmla="*/ 0 w 10000"/>
                  <a:gd name="connsiteY0" fmla="*/ 170638 h 293967"/>
                  <a:gd name="connsiteX1" fmla="*/ 2560 w 10000"/>
                  <a:gd name="connsiteY1" fmla="*/ 23978 h 293967"/>
                  <a:gd name="connsiteX2" fmla="*/ 7524 w 10000"/>
                  <a:gd name="connsiteY2" fmla="*/ 293966 h 293967"/>
                  <a:gd name="connsiteX3" fmla="*/ 10000 w 10000"/>
                  <a:gd name="connsiteY3" fmla="*/ 160638 h 293967"/>
                  <a:gd name="connsiteX0" fmla="*/ 0 w 10000"/>
                  <a:gd name="connsiteY0" fmla="*/ 170638 h 294008"/>
                  <a:gd name="connsiteX1" fmla="*/ 2560 w 10000"/>
                  <a:gd name="connsiteY1" fmla="*/ 23978 h 294008"/>
                  <a:gd name="connsiteX2" fmla="*/ 7524 w 10000"/>
                  <a:gd name="connsiteY2" fmla="*/ 293966 h 294008"/>
                  <a:gd name="connsiteX3" fmla="*/ 10000 w 10000"/>
                  <a:gd name="connsiteY3" fmla="*/ 160638 h 294008"/>
                  <a:gd name="connsiteX0" fmla="*/ 0 w 10000"/>
                  <a:gd name="connsiteY0" fmla="*/ 146740 h 270110"/>
                  <a:gd name="connsiteX1" fmla="*/ 2560 w 10000"/>
                  <a:gd name="connsiteY1" fmla="*/ 80 h 270110"/>
                  <a:gd name="connsiteX2" fmla="*/ 7524 w 10000"/>
                  <a:gd name="connsiteY2" fmla="*/ 270068 h 270110"/>
                  <a:gd name="connsiteX3" fmla="*/ 10000 w 10000"/>
                  <a:gd name="connsiteY3" fmla="*/ 136740 h 270110"/>
                  <a:gd name="connsiteX0" fmla="*/ 0 w 10000"/>
                  <a:gd name="connsiteY0" fmla="*/ 146740 h 270142"/>
                  <a:gd name="connsiteX1" fmla="*/ 2560 w 10000"/>
                  <a:gd name="connsiteY1" fmla="*/ 80 h 270142"/>
                  <a:gd name="connsiteX2" fmla="*/ 7524 w 10000"/>
                  <a:gd name="connsiteY2" fmla="*/ 270068 h 270142"/>
                  <a:gd name="connsiteX3" fmla="*/ 10000 w 10000"/>
                  <a:gd name="connsiteY3" fmla="*/ 136740 h 270142"/>
                  <a:gd name="connsiteX0" fmla="*/ 0 w 10000"/>
                  <a:gd name="connsiteY0" fmla="*/ 146781 h 270183"/>
                  <a:gd name="connsiteX1" fmla="*/ 2560 w 10000"/>
                  <a:gd name="connsiteY1" fmla="*/ 121 h 270183"/>
                  <a:gd name="connsiteX2" fmla="*/ 7524 w 10000"/>
                  <a:gd name="connsiteY2" fmla="*/ 270109 h 270183"/>
                  <a:gd name="connsiteX3" fmla="*/ 10000 w 10000"/>
                  <a:gd name="connsiteY3" fmla="*/ 136781 h 2701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000" h="270183">
                    <a:moveTo>
                      <a:pt x="0" y="146781"/>
                    </a:moveTo>
                    <a:cubicBezTo>
                      <a:pt x="801" y="62341"/>
                      <a:pt x="1053" y="-3211"/>
                      <a:pt x="2560" y="121"/>
                    </a:cubicBezTo>
                    <a:cubicBezTo>
                      <a:pt x="4067" y="3453"/>
                      <a:pt x="6229" y="267331"/>
                      <a:pt x="7524" y="270109"/>
                    </a:cubicBezTo>
                    <a:cubicBezTo>
                      <a:pt x="8819" y="272887"/>
                      <a:pt x="9340" y="197335"/>
                      <a:pt x="10000" y="136781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600"/>
              </a:p>
            </p:txBody>
          </p:sp>
          <p:sp>
            <p:nvSpPr>
              <p:cNvPr id="38" name="フリーフォーム: 図形 37">
                <a:extLst>
                  <a:ext uri="{FF2B5EF4-FFF2-40B4-BE49-F238E27FC236}">
                    <a16:creationId xmlns:a16="http://schemas.microsoft.com/office/drawing/2014/main" id="{ADDCFA40-5C06-4F54-8DD6-2517794D983E}"/>
                  </a:ext>
                </a:extLst>
              </p:cNvPr>
              <p:cNvSpPr/>
              <p:nvPr/>
            </p:nvSpPr>
            <p:spPr>
              <a:xfrm>
                <a:off x="3783806" y="4267202"/>
                <a:ext cx="2576513" cy="126259"/>
              </a:xfrm>
              <a:custGeom>
                <a:avLst/>
                <a:gdLst>
                  <a:gd name="connsiteX0" fmla="*/ 0 w 2576513"/>
                  <a:gd name="connsiteY0" fmla="*/ 7144 h 7144"/>
                  <a:gd name="connsiteX1" fmla="*/ 2576513 w 2576513"/>
                  <a:gd name="connsiteY1" fmla="*/ 0 h 7144"/>
                  <a:gd name="connsiteX0" fmla="*/ 0 w 10000"/>
                  <a:gd name="connsiteY0" fmla="*/ 10000 h 10000"/>
                  <a:gd name="connsiteX1" fmla="*/ 4945 w 10000"/>
                  <a:gd name="connsiteY1" fmla="*/ 3333 h 10000"/>
                  <a:gd name="connsiteX2" fmla="*/ 10000 w 10000"/>
                  <a:gd name="connsiteY2" fmla="*/ 0 h 10000"/>
                  <a:gd name="connsiteX0" fmla="*/ 0 w 10000"/>
                  <a:gd name="connsiteY0" fmla="*/ 10000 h 10000"/>
                  <a:gd name="connsiteX1" fmla="*/ 2274 w 10000"/>
                  <a:gd name="connsiteY1" fmla="*/ 6667 h 10000"/>
                  <a:gd name="connsiteX2" fmla="*/ 4945 w 10000"/>
                  <a:gd name="connsiteY2" fmla="*/ 3333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2274 w 10000"/>
                  <a:gd name="connsiteY1" fmla="*/ 6667 h 10000"/>
                  <a:gd name="connsiteX2" fmla="*/ 4945 w 10000"/>
                  <a:gd name="connsiteY2" fmla="*/ 3333 h 10000"/>
                  <a:gd name="connsiteX3" fmla="*/ 7542 w 10000"/>
                  <a:gd name="connsiteY3" fmla="*/ 3333 h 10000"/>
                  <a:gd name="connsiteX4" fmla="*/ 10000 w 10000"/>
                  <a:gd name="connsiteY4" fmla="*/ 0 h 10000"/>
                  <a:gd name="connsiteX0" fmla="*/ 0 w 10000"/>
                  <a:gd name="connsiteY0" fmla="*/ 143327 h 143327"/>
                  <a:gd name="connsiteX1" fmla="*/ 2320 w 10000"/>
                  <a:gd name="connsiteY1" fmla="*/ 0 h 143327"/>
                  <a:gd name="connsiteX2" fmla="*/ 4945 w 10000"/>
                  <a:gd name="connsiteY2" fmla="*/ 136660 h 143327"/>
                  <a:gd name="connsiteX3" fmla="*/ 7542 w 10000"/>
                  <a:gd name="connsiteY3" fmla="*/ 136660 h 143327"/>
                  <a:gd name="connsiteX4" fmla="*/ 10000 w 10000"/>
                  <a:gd name="connsiteY4" fmla="*/ 133327 h 143327"/>
                  <a:gd name="connsiteX0" fmla="*/ 0 w 10000"/>
                  <a:gd name="connsiteY0" fmla="*/ 143327 h 266655"/>
                  <a:gd name="connsiteX1" fmla="*/ 2320 w 10000"/>
                  <a:gd name="connsiteY1" fmla="*/ 0 h 266655"/>
                  <a:gd name="connsiteX2" fmla="*/ 4945 w 10000"/>
                  <a:gd name="connsiteY2" fmla="*/ 136660 h 266655"/>
                  <a:gd name="connsiteX3" fmla="*/ 7524 w 10000"/>
                  <a:gd name="connsiteY3" fmla="*/ 266655 h 266655"/>
                  <a:gd name="connsiteX4" fmla="*/ 10000 w 10000"/>
                  <a:gd name="connsiteY4" fmla="*/ 133327 h 266655"/>
                  <a:gd name="connsiteX0" fmla="*/ 0 w 10000"/>
                  <a:gd name="connsiteY0" fmla="*/ 143327 h 266655"/>
                  <a:gd name="connsiteX1" fmla="*/ 2320 w 10000"/>
                  <a:gd name="connsiteY1" fmla="*/ 0 h 266655"/>
                  <a:gd name="connsiteX2" fmla="*/ 7524 w 10000"/>
                  <a:gd name="connsiteY2" fmla="*/ 266655 h 266655"/>
                  <a:gd name="connsiteX3" fmla="*/ 10000 w 10000"/>
                  <a:gd name="connsiteY3" fmla="*/ 133327 h 266655"/>
                  <a:gd name="connsiteX0" fmla="*/ 0 w 10000"/>
                  <a:gd name="connsiteY0" fmla="*/ 146660 h 269988"/>
                  <a:gd name="connsiteX1" fmla="*/ 2560 w 10000"/>
                  <a:gd name="connsiteY1" fmla="*/ 0 h 269988"/>
                  <a:gd name="connsiteX2" fmla="*/ 7524 w 10000"/>
                  <a:gd name="connsiteY2" fmla="*/ 269988 h 269988"/>
                  <a:gd name="connsiteX3" fmla="*/ 10000 w 10000"/>
                  <a:gd name="connsiteY3" fmla="*/ 136660 h 269988"/>
                  <a:gd name="connsiteX0" fmla="*/ 0 w 10000"/>
                  <a:gd name="connsiteY0" fmla="*/ 170638 h 293966"/>
                  <a:gd name="connsiteX1" fmla="*/ 2560 w 10000"/>
                  <a:gd name="connsiteY1" fmla="*/ 23978 h 293966"/>
                  <a:gd name="connsiteX2" fmla="*/ 7524 w 10000"/>
                  <a:gd name="connsiteY2" fmla="*/ 293966 h 293966"/>
                  <a:gd name="connsiteX3" fmla="*/ 10000 w 10000"/>
                  <a:gd name="connsiteY3" fmla="*/ 160638 h 293966"/>
                  <a:gd name="connsiteX0" fmla="*/ 0 w 10000"/>
                  <a:gd name="connsiteY0" fmla="*/ 170638 h 293967"/>
                  <a:gd name="connsiteX1" fmla="*/ 2560 w 10000"/>
                  <a:gd name="connsiteY1" fmla="*/ 23978 h 293967"/>
                  <a:gd name="connsiteX2" fmla="*/ 7524 w 10000"/>
                  <a:gd name="connsiteY2" fmla="*/ 293966 h 293967"/>
                  <a:gd name="connsiteX3" fmla="*/ 10000 w 10000"/>
                  <a:gd name="connsiteY3" fmla="*/ 160638 h 293967"/>
                  <a:gd name="connsiteX0" fmla="*/ 0 w 10000"/>
                  <a:gd name="connsiteY0" fmla="*/ 170638 h 294008"/>
                  <a:gd name="connsiteX1" fmla="*/ 2560 w 10000"/>
                  <a:gd name="connsiteY1" fmla="*/ 23978 h 294008"/>
                  <a:gd name="connsiteX2" fmla="*/ 7524 w 10000"/>
                  <a:gd name="connsiteY2" fmla="*/ 293966 h 294008"/>
                  <a:gd name="connsiteX3" fmla="*/ 10000 w 10000"/>
                  <a:gd name="connsiteY3" fmla="*/ 160638 h 294008"/>
                  <a:gd name="connsiteX0" fmla="*/ 0 w 10000"/>
                  <a:gd name="connsiteY0" fmla="*/ 146740 h 270110"/>
                  <a:gd name="connsiteX1" fmla="*/ 2560 w 10000"/>
                  <a:gd name="connsiteY1" fmla="*/ 80 h 270110"/>
                  <a:gd name="connsiteX2" fmla="*/ 7524 w 10000"/>
                  <a:gd name="connsiteY2" fmla="*/ 270068 h 270110"/>
                  <a:gd name="connsiteX3" fmla="*/ 10000 w 10000"/>
                  <a:gd name="connsiteY3" fmla="*/ 136740 h 270110"/>
                  <a:gd name="connsiteX0" fmla="*/ 0 w 10000"/>
                  <a:gd name="connsiteY0" fmla="*/ 146740 h 270142"/>
                  <a:gd name="connsiteX1" fmla="*/ 2560 w 10000"/>
                  <a:gd name="connsiteY1" fmla="*/ 80 h 270142"/>
                  <a:gd name="connsiteX2" fmla="*/ 7524 w 10000"/>
                  <a:gd name="connsiteY2" fmla="*/ 270068 h 270142"/>
                  <a:gd name="connsiteX3" fmla="*/ 10000 w 10000"/>
                  <a:gd name="connsiteY3" fmla="*/ 136740 h 270142"/>
                  <a:gd name="connsiteX0" fmla="*/ 0 w 10000"/>
                  <a:gd name="connsiteY0" fmla="*/ 146781 h 270183"/>
                  <a:gd name="connsiteX1" fmla="*/ 2560 w 10000"/>
                  <a:gd name="connsiteY1" fmla="*/ 121 h 270183"/>
                  <a:gd name="connsiteX2" fmla="*/ 7524 w 10000"/>
                  <a:gd name="connsiteY2" fmla="*/ 270109 h 270183"/>
                  <a:gd name="connsiteX3" fmla="*/ 10000 w 10000"/>
                  <a:gd name="connsiteY3" fmla="*/ 136781 h 2701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000" h="270183">
                    <a:moveTo>
                      <a:pt x="0" y="146781"/>
                    </a:moveTo>
                    <a:cubicBezTo>
                      <a:pt x="801" y="62341"/>
                      <a:pt x="1053" y="-3211"/>
                      <a:pt x="2560" y="121"/>
                    </a:cubicBezTo>
                    <a:cubicBezTo>
                      <a:pt x="4067" y="3453"/>
                      <a:pt x="6229" y="267331"/>
                      <a:pt x="7524" y="270109"/>
                    </a:cubicBezTo>
                    <a:cubicBezTo>
                      <a:pt x="8819" y="272887"/>
                      <a:pt x="9340" y="197335"/>
                      <a:pt x="10000" y="136781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600"/>
              </a:p>
            </p:txBody>
          </p:sp>
        </p:grpSp>
        <p:pic>
          <p:nvPicPr>
            <p:cNvPr id="14" name="図 13">
              <a:extLst>
                <a:ext uri="{FF2B5EF4-FFF2-40B4-BE49-F238E27FC236}">
                  <a16:creationId xmlns:a16="http://schemas.microsoft.com/office/drawing/2014/main" id="{339D6EA2-734D-4102-87B9-622424CE808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95002" y="1371600"/>
              <a:ext cx="2665685" cy="1809750"/>
            </a:xfrm>
            <a:prstGeom prst="rect">
              <a:avLst/>
            </a:prstGeom>
          </p:spPr>
        </p:pic>
        <p:pic>
          <p:nvPicPr>
            <p:cNvPr id="15" name="図 14">
              <a:extLst>
                <a:ext uri="{FF2B5EF4-FFF2-40B4-BE49-F238E27FC236}">
                  <a16:creationId xmlns:a16="http://schemas.microsoft.com/office/drawing/2014/main" id="{34570514-4DCC-4717-BD85-04643910C54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77406" y="2425700"/>
              <a:ext cx="2694394" cy="1829241"/>
            </a:xfrm>
            <a:prstGeom prst="rect">
              <a:avLst/>
            </a:prstGeom>
          </p:spPr>
        </p:pic>
        <p:grpSp>
          <p:nvGrpSpPr>
            <p:cNvPr id="16" name="グループ化 15">
              <a:extLst>
                <a:ext uri="{FF2B5EF4-FFF2-40B4-BE49-F238E27FC236}">
                  <a16:creationId xmlns:a16="http://schemas.microsoft.com/office/drawing/2014/main" id="{B3D07354-F4D2-4D76-88EB-4EC4788D1BB3}"/>
                </a:ext>
              </a:extLst>
            </p:cNvPr>
            <p:cNvGrpSpPr/>
            <p:nvPr/>
          </p:nvGrpSpPr>
          <p:grpSpPr>
            <a:xfrm>
              <a:off x="240506" y="2371727"/>
              <a:ext cx="2826544" cy="154834"/>
              <a:chOff x="3783806" y="4238627"/>
              <a:chExt cx="2578894" cy="154834"/>
            </a:xfrm>
          </p:grpSpPr>
          <p:sp>
            <p:nvSpPr>
              <p:cNvPr id="35" name="フリーフォーム: 図形 34">
                <a:extLst>
                  <a:ext uri="{FF2B5EF4-FFF2-40B4-BE49-F238E27FC236}">
                    <a16:creationId xmlns:a16="http://schemas.microsoft.com/office/drawing/2014/main" id="{34A2B743-1524-4F09-8BD1-6048468F49DA}"/>
                  </a:ext>
                </a:extLst>
              </p:cNvPr>
              <p:cNvSpPr/>
              <p:nvPr/>
            </p:nvSpPr>
            <p:spPr>
              <a:xfrm>
                <a:off x="3786187" y="4238627"/>
                <a:ext cx="2576513" cy="126259"/>
              </a:xfrm>
              <a:custGeom>
                <a:avLst/>
                <a:gdLst>
                  <a:gd name="connsiteX0" fmla="*/ 0 w 2576513"/>
                  <a:gd name="connsiteY0" fmla="*/ 7144 h 7144"/>
                  <a:gd name="connsiteX1" fmla="*/ 2576513 w 2576513"/>
                  <a:gd name="connsiteY1" fmla="*/ 0 h 7144"/>
                  <a:gd name="connsiteX0" fmla="*/ 0 w 10000"/>
                  <a:gd name="connsiteY0" fmla="*/ 10000 h 10000"/>
                  <a:gd name="connsiteX1" fmla="*/ 4945 w 10000"/>
                  <a:gd name="connsiteY1" fmla="*/ 3333 h 10000"/>
                  <a:gd name="connsiteX2" fmla="*/ 10000 w 10000"/>
                  <a:gd name="connsiteY2" fmla="*/ 0 h 10000"/>
                  <a:gd name="connsiteX0" fmla="*/ 0 w 10000"/>
                  <a:gd name="connsiteY0" fmla="*/ 10000 h 10000"/>
                  <a:gd name="connsiteX1" fmla="*/ 2274 w 10000"/>
                  <a:gd name="connsiteY1" fmla="*/ 6667 h 10000"/>
                  <a:gd name="connsiteX2" fmla="*/ 4945 w 10000"/>
                  <a:gd name="connsiteY2" fmla="*/ 3333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2274 w 10000"/>
                  <a:gd name="connsiteY1" fmla="*/ 6667 h 10000"/>
                  <a:gd name="connsiteX2" fmla="*/ 4945 w 10000"/>
                  <a:gd name="connsiteY2" fmla="*/ 3333 h 10000"/>
                  <a:gd name="connsiteX3" fmla="*/ 7542 w 10000"/>
                  <a:gd name="connsiteY3" fmla="*/ 3333 h 10000"/>
                  <a:gd name="connsiteX4" fmla="*/ 10000 w 10000"/>
                  <a:gd name="connsiteY4" fmla="*/ 0 h 10000"/>
                  <a:gd name="connsiteX0" fmla="*/ 0 w 10000"/>
                  <a:gd name="connsiteY0" fmla="*/ 143327 h 143327"/>
                  <a:gd name="connsiteX1" fmla="*/ 2320 w 10000"/>
                  <a:gd name="connsiteY1" fmla="*/ 0 h 143327"/>
                  <a:gd name="connsiteX2" fmla="*/ 4945 w 10000"/>
                  <a:gd name="connsiteY2" fmla="*/ 136660 h 143327"/>
                  <a:gd name="connsiteX3" fmla="*/ 7542 w 10000"/>
                  <a:gd name="connsiteY3" fmla="*/ 136660 h 143327"/>
                  <a:gd name="connsiteX4" fmla="*/ 10000 w 10000"/>
                  <a:gd name="connsiteY4" fmla="*/ 133327 h 143327"/>
                  <a:gd name="connsiteX0" fmla="*/ 0 w 10000"/>
                  <a:gd name="connsiteY0" fmla="*/ 143327 h 266655"/>
                  <a:gd name="connsiteX1" fmla="*/ 2320 w 10000"/>
                  <a:gd name="connsiteY1" fmla="*/ 0 h 266655"/>
                  <a:gd name="connsiteX2" fmla="*/ 4945 w 10000"/>
                  <a:gd name="connsiteY2" fmla="*/ 136660 h 266655"/>
                  <a:gd name="connsiteX3" fmla="*/ 7524 w 10000"/>
                  <a:gd name="connsiteY3" fmla="*/ 266655 h 266655"/>
                  <a:gd name="connsiteX4" fmla="*/ 10000 w 10000"/>
                  <a:gd name="connsiteY4" fmla="*/ 133327 h 266655"/>
                  <a:gd name="connsiteX0" fmla="*/ 0 w 10000"/>
                  <a:gd name="connsiteY0" fmla="*/ 143327 h 266655"/>
                  <a:gd name="connsiteX1" fmla="*/ 2320 w 10000"/>
                  <a:gd name="connsiteY1" fmla="*/ 0 h 266655"/>
                  <a:gd name="connsiteX2" fmla="*/ 7524 w 10000"/>
                  <a:gd name="connsiteY2" fmla="*/ 266655 h 266655"/>
                  <a:gd name="connsiteX3" fmla="*/ 10000 w 10000"/>
                  <a:gd name="connsiteY3" fmla="*/ 133327 h 266655"/>
                  <a:gd name="connsiteX0" fmla="*/ 0 w 10000"/>
                  <a:gd name="connsiteY0" fmla="*/ 146660 h 269988"/>
                  <a:gd name="connsiteX1" fmla="*/ 2560 w 10000"/>
                  <a:gd name="connsiteY1" fmla="*/ 0 h 269988"/>
                  <a:gd name="connsiteX2" fmla="*/ 7524 w 10000"/>
                  <a:gd name="connsiteY2" fmla="*/ 269988 h 269988"/>
                  <a:gd name="connsiteX3" fmla="*/ 10000 w 10000"/>
                  <a:gd name="connsiteY3" fmla="*/ 136660 h 269988"/>
                  <a:gd name="connsiteX0" fmla="*/ 0 w 10000"/>
                  <a:gd name="connsiteY0" fmla="*/ 170638 h 293966"/>
                  <a:gd name="connsiteX1" fmla="*/ 2560 w 10000"/>
                  <a:gd name="connsiteY1" fmla="*/ 23978 h 293966"/>
                  <a:gd name="connsiteX2" fmla="*/ 7524 w 10000"/>
                  <a:gd name="connsiteY2" fmla="*/ 293966 h 293966"/>
                  <a:gd name="connsiteX3" fmla="*/ 10000 w 10000"/>
                  <a:gd name="connsiteY3" fmla="*/ 160638 h 293966"/>
                  <a:gd name="connsiteX0" fmla="*/ 0 w 10000"/>
                  <a:gd name="connsiteY0" fmla="*/ 170638 h 293967"/>
                  <a:gd name="connsiteX1" fmla="*/ 2560 w 10000"/>
                  <a:gd name="connsiteY1" fmla="*/ 23978 h 293967"/>
                  <a:gd name="connsiteX2" fmla="*/ 7524 w 10000"/>
                  <a:gd name="connsiteY2" fmla="*/ 293966 h 293967"/>
                  <a:gd name="connsiteX3" fmla="*/ 10000 w 10000"/>
                  <a:gd name="connsiteY3" fmla="*/ 160638 h 293967"/>
                  <a:gd name="connsiteX0" fmla="*/ 0 w 10000"/>
                  <a:gd name="connsiteY0" fmla="*/ 170638 h 294008"/>
                  <a:gd name="connsiteX1" fmla="*/ 2560 w 10000"/>
                  <a:gd name="connsiteY1" fmla="*/ 23978 h 294008"/>
                  <a:gd name="connsiteX2" fmla="*/ 7524 w 10000"/>
                  <a:gd name="connsiteY2" fmla="*/ 293966 h 294008"/>
                  <a:gd name="connsiteX3" fmla="*/ 10000 w 10000"/>
                  <a:gd name="connsiteY3" fmla="*/ 160638 h 294008"/>
                  <a:gd name="connsiteX0" fmla="*/ 0 w 10000"/>
                  <a:gd name="connsiteY0" fmla="*/ 146740 h 270110"/>
                  <a:gd name="connsiteX1" fmla="*/ 2560 w 10000"/>
                  <a:gd name="connsiteY1" fmla="*/ 80 h 270110"/>
                  <a:gd name="connsiteX2" fmla="*/ 7524 w 10000"/>
                  <a:gd name="connsiteY2" fmla="*/ 270068 h 270110"/>
                  <a:gd name="connsiteX3" fmla="*/ 10000 w 10000"/>
                  <a:gd name="connsiteY3" fmla="*/ 136740 h 270110"/>
                  <a:gd name="connsiteX0" fmla="*/ 0 w 10000"/>
                  <a:gd name="connsiteY0" fmla="*/ 146740 h 270142"/>
                  <a:gd name="connsiteX1" fmla="*/ 2560 w 10000"/>
                  <a:gd name="connsiteY1" fmla="*/ 80 h 270142"/>
                  <a:gd name="connsiteX2" fmla="*/ 7524 w 10000"/>
                  <a:gd name="connsiteY2" fmla="*/ 270068 h 270142"/>
                  <a:gd name="connsiteX3" fmla="*/ 10000 w 10000"/>
                  <a:gd name="connsiteY3" fmla="*/ 136740 h 270142"/>
                  <a:gd name="connsiteX0" fmla="*/ 0 w 10000"/>
                  <a:gd name="connsiteY0" fmla="*/ 146781 h 270183"/>
                  <a:gd name="connsiteX1" fmla="*/ 2560 w 10000"/>
                  <a:gd name="connsiteY1" fmla="*/ 121 h 270183"/>
                  <a:gd name="connsiteX2" fmla="*/ 7524 w 10000"/>
                  <a:gd name="connsiteY2" fmla="*/ 270109 h 270183"/>
                  <a:gd name="connsiteX3" fmla="*/ 10000 w 10000"/>
                  <a:gd name="connsiteY3" fmla="*/ 136781 h 2701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000" h="270183">
                    <a:moveTo>
                      <a:pt x="0" y="146781"/>
                    </a:moveTo>
                    <a:cubicBezTo>
                      <a:pt x="801" y="62341"/>
                      <a:pt x="1053" y="-3211"/>
                      <a:pt x="2560" y="121"/>
                    </a:cubicBezTo>
                    <a:cubicBezTo>
                      <a:pt x="4067" y="3453"/>
                      <a:pt x="6229" y="267331"/>
                      <a:pt x="7524" y="270109"/>
                    </a:cubicBezTo>
                    <a:cubicBezTo>
                      <a:pt x="8819" y="272887"/>
                      <a:pt x="9340" y="197335"/>
                      <a:pt x="10000" y="136781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600"/>
              </a:p>
            </p:txBody>
          </p:sp>
          <p:sp>
            <p:nvSpPr>
              <p:cNvPr id="36" name="フリーフォーム: 図形 35">
                <a:extLst>
                  <a:ext uri="{FF2B5EF4-FFF2-40B4-BE49-F238E27FC236}">
                    <a16:creationId xmlns:a16="http://schemas.microsoft.com/office/drawing/2014/main" id="{B756D529-0EBF-4E3E-92E9-FD84EF5E4274}"/>
                  </a:ext>
                </a:extLst>
              </p:cNvPr>
              <p:cNvSpPr/>
              <p:nvPr/>
            </p:nvSpPr>
            <p:spPr>
              <a:xfrm>
                <a:off x="3783806" y="4267202"/>
                <a:ext cx="2576513" cy="126259"/>
              </a:xfrm>
              <a:custGeom>
                <a:avLst/>
                <a:gdLst>
                  <a:gd name="connsiteX0" fmla="*/ 0 w 2576513"/>
                  <a:gd name="connsiteY0" fmla="*/ 7144 h 7144"/>
                  <a:gd name="connsiteX1" fmla="*/ 2576513 w 2576513"/>
                  <a:gd name="connsiteY1" fmla="*/ 0 h 7144"/>
                  <a:gd name="connsiteX0" fmla="*/ 0 w 10000"/>
                  <a:gd name="connsiteY0" fmla="*/ 10000 h 10000"/>
                  <a:gd name="connsiteX1" fmla="*/ 4945 w 10000"/>
                  <a:gd name="connsiteY1" fmla="*/ 3333 h 10000"/>
                  <a:gd name="connsiteX2" fmla="*/ 10000 w 10000"/>
                  <a:gd name="connsiteY2" fmla="*/ 0 h 10000"/>
                  <a:gd name="connsiteX0" fmla="*/ 0 w 10000"/>
                  <a:gd name="connsiteY0" fmla="*/ 10000 h 10000"/>
                  <a:gd name="connsiteX1" fmla="*/ 2274 w 10000"/>
                  <a:gd name="connsiteY1" fmla="*/ 6667 h 10000"/>
                  <a:gd name="connsiteX2" fmla="*/ 4945 w 10000"/>
                  <a:gd name="connsiteY2" fmla="*/ 3333 h 10000"/>
                  <a:gd name="connsiteX3" fmla="*/ 10000 w 10000"/>
                  <a:gd name="connsiteY3" fmla="*/ 0 h 10000"/>
                  <a:gd name="connsiteX0" fmla="*/ 0 w 10000"/>
                  <a:gd name="connsiteY0" fmla="*/ 10000 h 10000"/>
                  <a:gd name="connsiteX1" fmla="*/ 2274 w 10000"/>
                  <a:gd name="connsiteY1" fmla="*/ 6667 h 10000"/>
                  <a:gd name="connsiteX2" fmla="*/ 4945 w 10000"/>
                  <a:gd name="connsiteY2" fmla="*/ 3333 h 10000"/>
                  <a:gd name="connsiteX3" fmla="*/ 7542 w 10000"/>
                  <a:gd name="connsiteY3" fmla="*/ 3333 h 10000"/>
                  <a:gd name="connsiteX4" fmla="*/ 10000 w 10000"/>
                  <a:gd name="connsiteY4" fmla="*/ 0 h 10000"/>
                  <a:gd name="connsiteX0" fmla="*/ 0 w 10000"/>
                  <a:gd name="connsiteY0" fmla="*/ 143327 h 143327"/>
                  <a:gd name="connsiteX1" fmla="*/ 2320 w 10000"/>
                  <a:gd name="connsiteY1" fmla="*/ 0 h 143327"/>
                  <a:gd name="connsiteX2" fmla="*/ 4945 w 10000"/>
                  <a:gd name="connsiteY2" fmla="*/ 136660 h 143327"/>
                  <a:gd name="connsiteX3" fmla="*/ 7542 w 10000"/>
                  <a:gd name="connsiteY3" fmla="*/ 136660 h 143327"/>
                  <a:gd name="connsiteX4" fmla="*/ 10000 w 10000"/>
                  <a:gd name="connsiteY4" fmla="*/ 133327 h 143327"/>
                  <a:gd name="connsiteX0" fmla="*/ 0 w 10000"/>
                  <a:gd name="connsiteY0" fmla="*/ 143327 h 266655"/>
                  <a:gd name="connsiteX1" fmla="*/ 2320 w 10000"/>
                  <a:gd name="connsiteY1" fmla="*/ 0 h 266655"/>
                  <a:gd name="connsiteX2" fmla="*/ 4945 w 10000"/>
                  <a:gd name="connsiteY2" fmla="*/ 136660 h 266655"/>
                  <a:gd name="connsiteX3" fmla="*/ 7524 w 10000"/>
                  <a:gd name="connsiteY3" fmla="*/ 266655 h 266655"/>
                  <a:gd name="connsiteX4" fmla="*/ 10000 w 10000"/>
                  <a:gd name="connsiteY4" fmla="*/ 133327 h 266655"/>
                  <a:gd name="connsiteX0" fmla="*/ 0 w 10000"/>
                  <a:gd name="connsiteY0" fmla="*/ 143327 h 266655"/>
                  <a:gd name="connsiteX1" fmla="*/ 2320 w 10000"/>
                  <a:gd name="connsiteY1" fmla="*/ 0 h 266655"/>
                  <a:gd name="connsiteX2" fmla="*/ 7524 w 10000"/>
                  <a:gd name="connsiteY2" fmla="*/ 266655 h 266655"/>
                  <a:gd name="connsiteX3" fmla="*/ 10000 w 10000"/>
                  <a:gd name="connsiteY3" fmla="*/ 133327 h 266655"/>
                  <a:gd name="connsiteX0" fmla="*/ 0 w 10000"/>
                  <a:gd name="connsiteY0" fmla="*/ 146660 h 269988"/>
                  <a:gd name="connsiteX1" fmla="*/ 2560 w 10000"/>
                  <a:gd name="connsiteY1" fmla="*/ 0 h 269988"/>
                  <a:gd name="connsiteX2" fmla="*/ 7524 w 10000"/>
                  <a:gd name="connsiteY2" fmla="*/ 269988 h 269988"/>
                  <a:gd name="connsiteX3" fmla="*/ 10000 w 10000"/>
                  <a:gd name="connsiteY3" fmla="*/ 136660 h 269988"/>
                  <a:gd name="connsiteX0" fmla="*/ 0 w 10000"/>
                  <a:gd name="connsiteY0" fmla="*/ 170638 h 293966"/>
                  <a:gd name="connsiteX1" fmla="*/ 2560 w 10000"/>
                  <a:gd name="connsiteY1" fmla="*/ 23978 h 293966"/>
                  <a:gd name="connsiteX2" fmla="*/ 7524 w 10000"/>
                  <a:gd name="connsiteY2" fmla="*/ 293966 h 293966"/>
                  <a:gd name="connsiteX3" fmla="*/ 10000 w 10000"/>
                  <a:gd name="connsiteY3" fmla="*/ 160638 h 293966"/>
                  <a:gd name="connsiteX0" fmla="*/ 0 w 10000"/>
                  <a:gd name="connsiteY0" fmla="*/ 170638 h 293967"/>
                  <a:gd name="connsiteX1" fmla="*/ 2560 w 10000"/>
                  <a:gd name="connsiteY1" fmla="*/ 23978 h 293967"/>
                  <a:gd name="connsiteX2" fmla="*/ 7524 w 10000"/>
                  <a:gd name="connsiteY2" fmla="*/ 293966 h 293967"/>
                  <a:gd name="connsiteX3" fmla="*/ 10000 w 10000"/>
                  <a:gd name="connsiteY3" fmla="*/ 160638 h 293967"/>
                  <a:gd name="connsiteX0" fmla="*/ 0 w 10000"/>
                  <a:gd name="connsiteY0" fmla="*/ 170638 h 294008"/>
                  <a:gd name="connsiteX1" fmla="*/ 2560 w 10000"/>
                  <a:gd name="connsiteY1" fmla="*/ 23978 h 294008"/>
                  <a:gd name="connsiteX2" fmla="*/ 7524 w 10000"/>
                  <a:gd name="connsiteY2" fmla="*/ 293966 h 294008"/>
                  <a:gd name="connsiteX3" fmla="*/ 10000 w 10000"/>
                  <a:gd name="connsiteY3" fmla="*/ 160638 h 294008"/>
                  <a:gd name="connsiteX0" fmla="*/ 0 w 10000"/>
                  <a:gd name="connsiteY0" fmla="*/ 146740 h 270110"/>
                  <a:gd name="connsiteX1" fmla="*/ 2560 w 10000"/>
                  <a:gd name="connsiteY1" fmla="*/ 80 h 270110"/>
                  <a:gd name="connsiteX2" fmla="*/ 7524 w 10000"/>
                  <a:gd name="connsiteY2" fmla="*/ 270068 h 270110"/>
                  <a:gd name="connsiteX3" fmla="*/ 10000 w 10000"/>
                  <a:gd name="connsiteY3" fmla="*/ 136740 h 270110"/>
                  <a:gd name="connsiteX0" fmla="*/ 0 w 10000"/>
                  <a:gd name="connsiteY0" fmla="*/ 146740 h 270142"/>
                  <a:gd name="connsiteX1" fmla="*/ 2560 w 10000"/>
                  <a:gd name="connsiteY1" fmla="*/ 80 h 270142"/>
                  <a:gd name="connsiteX2" fmla="*/ 7524 w 10000"/>
                  <a:gd name="connsiteY2" fmla="*/ 270068 h 270142"/>
                  <a:gd name="connsiteX3" fmla="*/ 10000 w 10000"/>
                  <a:gd name="connsiteY3" fmla="*/ 136740 h 270142"/>
                  <a:gd name="connsiteX0" fmla="*/ 0 w 10000"/>
                  <a:gd name="connsiteY0" fmla="*/ 146781 h 270183"/>
                  <a:gd name="connsiteX1" fmla="*/ 2560 w 10000"/>
                  <a:gd name="connsiteY1" fmla="*/ 121 h 270183"/>
                  <a:gd name="connsiteX2" fmla="*/ 7524 w 10000"/>
                  <a:gd name="connsiteY2" fmla="*/ 270109 h 270183"/>
                  <a:gd name="connsiteX3" fmla="*/ 10000 w 10000"/>
                  <a:gd name="connsiteY3" fmla="*/ 136781 h 2701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000" h="270183">
                    <a:moveTo>
                      <a:pt x="0" y="146781"/>
                    </a:moveTo>
                    <a:cubicBezTo>
                      <a:pt x="801" y="62341"/>
                      <a:pt x="1053" y="-3211"/>
                      <a:pt x="2560" y="121"/>
                    </a:cubicBezTo>
                    <a:cubicBezTo>
                      <a:pt x="4067" y="3453"/>
                      <a:pt x="6229" y="267331"/>
                      <a:pt x="7524" y="270109"/>
                    </a:cubicBezTo>
                    <a:cubicBezTo>
                      <a:pt x="8819" y="272887"/>
                      <a:pt x="9340" y="197335"/>
                      <a:pt x="10000" y="136781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600"/>
              </a:p>
            </p:txBody>
          </p:sp>
        </p:grpSp>
        <p:sp>
          <p:nvSpPr>
            <p:cNvPr id="17" name="四角形: 角を丸くする 16">
              <a:extLst>
                <a:ext uri="{FF2B5EF4-FFF2-40B4-BE49-F238E27FC236}">
                  <a16:creationId xmlns:a16="http://schemas.microsoft.com/office/drawing/2014/main" id="{B18A83E1-D270-4088-848D-697D0E93E2CD}"/>
                </a:ext>
              </a:extLst>
            </p:cNvPr>
            <p:cNvSpPr/>
            <p:nvPr/>
          </p:nvSpPr>
          <p:spPr>
            <a:xfrm>
              <a:off x="3327400" y="2520950"/>
              <a:ext cx="2622550" cy="1790700"/>
            </a:xfrm>
            <a:prstGeom prst="roundRect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/>
            </a:p>
          </p:txBody>
        </p:sp>
        <p:sp>
          <p:nvSpPr>
            <p:cNvPr id="18" name="四角形: 角を丸くする 17">
              <a:extLst>
                <a:ext uri="{FF2B5EF4-FFF2-40B4-BE49-F238E27FC236}">
                  <a16:creationId xmlns:a16="http://schemas.microsoft.com/office/drawing/2014/main" id="{22FFBD6E-35F1-4459-8AC6-C2EDBD3E8723}"/>
                </a:ext>
              </a:extLst>
            </p:cNvPr>
            <p:cNvSpPr/>
            <p:nvPr/>
          </p:nvSpPr>
          <p:spPr>
            <a:xfrm>
              <a:off x="209550" y="2457450"/>
              <a:ext cx="2705100" cy="1905000"/>
            </a:xfrm>
            <a:prstGeom prst="roundRect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/>
            </a:p>
          </p:txBody>
        </p:sp>
        <p:sp>
          <p:nvSpPr>
            <p:cNvPr id="19" name="次の値と等しい 18">
              <a:extLst>
                <a:ext uri="{FF2B5EF4-FFF2-40B4-BE49-F238E27FC236}">
                  <a16:creationId xmlns:a16="http://schemas.microsoft.com/office/drawing/2014/main" id="{466134CA-1AC5-430D-A2A8-4907BDB93185}"/>
                </a:ext>
              </a:extLst>
            </p:cNvPr>
            <p:cNvSpPr/>
            <p:nvPr/>
          </p:nvSpPr>
          <p:spPr>
            <a:xfrm>
              <a:off x="2717800" y="3289300"/>
              <a:ext cx="793750" cy="361950"/>
            </a:xfrm>
            <a:prstGeom prst="mathEqual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>
                <a:solidFill>
                  <a:schemeClr val="tx1"/>
                </a:solidFill>
              </a:endParaRPr>
            </a:p>
          </p:txBody>
        </p:sp>
        <p:sp>
          <p:nvSpPr>
            <p:cNvPr id="20" name="正方形/長方形 19">
              <a:extLst>
                <a:ext uri="{FF2B5EF4-FFF2-40B4-BE49-F238E27FC236}">
                  <a16:creationId xmlns:a16="http://schemas.microsoft.com/office/drawing/2014/main" id="{1C9E2532-3C81-4C73-B993-2B3045991B22}"/>
                </a:ext>
              </a:extLst>
            </p:cNvPr>
            <p:cNvSpPr/>
            <p:nvPr/>
          </p:nvSpPr>
          <p:spPr>
            <a:xfrm>
              <a:off x="6124055" y="4477822"/>
              <a:ext cx="2056877" cy="472949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pPr algn="ctr"/>
              <a:r>
                <a:rPr lang="en-US" altLang="ja-JP" sz="1200" dirty="0" err="1"/>
                <a:t>CrossRef</a:t>
              </a:r>
              <a:endParaRPr lang="en-US" altLang="ja-JP" sz="1200" dirty="0"/>
            </a:p>
            <a:p>
              <a:pPr algn="ctr"/>
              <a:r>
                <a:rPr lang="en-US" altLang="ja-JP" sz="1000" dirty="0"/>
                <a:t>(</a:t>
              </a:r>
              <a:r>
                <a:rPr lang="ja-JP" altLang="en-US" sz="1000" dirty="0"/>
                <a:t>主要な学術出版物の</a:t>
              </a:r>
              <a:r>
                <a:rPr lang="en-US" altLang="ja-JP" sz="1000" dirty="0"/>
                <a:t>DOI</a:t>
              </a:r>
              <a:r>
                <a:rPr lang="ja-JP" altLang="en-US" sz="1000" dirty="0"/>
                <a:t>を管理</a:t>
              </a:r>
              <a:r>
                <a:rPr lang="en-US" altLang="ja-JP" sz="1000" dirty="0"/>
                <a:t>)</a:t>
              </a:r>
            </a:p>
          </p:txBody>
        </p:sp>
        <p:sp>
          <p:nvSpPr>
            <p:cNvPr id="21" name="矢印: 右 20">
              <a:extLst>
                <a:ext uri="{FF2B5EF4-FFF2-40B4-BE49-F238E27FC236}">
                  <a16:creationId xmlns:a16="http://schemas.microsoft.com/office/drawing/2014/main" id="{9D70FA35-10FA-41C8-AB16-E53D8D653B6D}"/>
                </a:ext>
              </a:extLst>
            </p:cNvPr>
            <p:cNvSpPr/>
            <p:nvPr/>
          </p:nvSpPr>
          <p:spPr>
            <a:xfrm rot="10800000">
              <a:off x="5753100" y="3329455"/>
              <a:ext cx="971550" cy="270864"/>
            </a:xfrm>
            <a:prstGeom prst="rightArrow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/>
            </a:p>
          </p:txBody>
        </p:sp>
        <p:sp>
          <p:nvSpPr>
            <p:cNvPr id="22" name="吹き出し: 四角形 21">
              <a:extLst>
                <a:ext uri="{FF2B5EF4-FFF2-40B4-BE49-F238E27FC236}">
                  <a16:creationId xmlns:a16="http://schemas.microsoft.com/office/drawing/2014/main" id="{47D4F099-5955-490E-8412-8AA92110A4EF}"/>
                </a:ext>
              </a:extLst>
            </p:cNvPr>
            <p:cNvSpPr/>
            <p:nvPr/>
          </p:nvSpPr>
          <p:spPr>
            <a:xfrm>
              <a:off x="527050" y="4483100"/>
              <a:ext cx="2038350" cy="869950"/>
            </a:xfrm>
            <a:prstGeom prst="wedgeRectCallout">
              <a:avLst>
                <a:gd name="adj1" fmla="val 76140"/>
                <a:gd name="adj2" fmla="val -163151"/>
              </a:avLst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kumimoji="1" lang="ja-JP" altLang="en-US" sz="1200" dirty="0"/>
                <a:t>京大教育研究活動</a:t>
              </a:r>
              <a:r>
                <a:rPr kumimoji="1" lang="en-US" altLang="ja-JP" sz="1200" dirty="0"/>
                <a:t>DB</a:t>
              </a:r>
              <a:r>
                <a:rPr kumimoji="1" lang="ja-JP" altLang="en-US" sz="1200" dirty="0"/>
                <a:t>の</a:t>
              </a:r>
              <a:br>
                <a:rPr kumimoji="1" lang="en-US" altLang="ja-JP" sz="1200" dirty="0"/>
              </a:br>
              <a:r>
                <a:rPr kumimoji="1" lang="ja-JP" altLang="en-US" sz="1200" dirty="0"/>
                <a:t>論文リスト部分は</a:t>
              </a:r>
              <a:r>
                <a:rPr kumimoji="1" lang="en-US" altLang="ja-JP" sz="1200" dirty="0" err="1"/>
                <a:t>Reseachmap</a:t>
              </a:r>
              <a:r>
                <a:rPr kumimoji="1" lang="ja-JP" altLang="en-US" sz="1200" dirty="0"/>
                <a:t>と共通</a:t>
              </a:r>
            </a:p>
          </p:txBody>
        </p:sp>
        <p:sp>
          <p:nvSpPr>
            <p:cNvPr id="23" name="正方形/長方形 22">
              <a:extLst>
                <a:ext uri="{FF2B5EF4-FFF2-40B4-BE49-F238E27FC236}">
                  <a16:creationId xmlns:a16="http://schemas.microsoft.com/office/drawing/2014/main" id="{61ACBDA7-12A2-4691-87B1-404167FE9D91}"/>
                </a:ext>
              </a:extLst>
            </p:cNvPr>
            <p:cNvSpPr/>
            <p:nvPr/>
          </p:nvSpPr>
          <p:spPr>
            <a:xfrm>
              <a:off x="5992888" y="5346184"/>
              <a:ext cx="735401" cy="28714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1100" dirty="0"/>
                <a:t>Journal</a:t>
              </a:r>
              <a:r>
                <a:rPr lang="ja-JP" altLang="en-US" sz="1100" dirty="0"/>
                <a:t> </a:t>
              </a:r>
              <a:r>
                <a:rPr lang="en-US" altLang="ja-JP" sz="1100" dirty="0"/>
                <a:t>A</a:t>
              </a:r>
              <a:endParaRPr lang="ja-JP" altLang="en-US" sz="1100" dirty="0"/>
            </a:p>
          </p:txBody>
        </p:sp>
        <p:sp>
          <p:nvSpPr>
            <p:cNvPr id="24" name="正方形/長方形 23">
              <a:extLst>
                <a:ext uri="{FF2B5EF4-FFF2-40B4-BE49-F238E27FC236}">
                  <a16:creationId xmlns:a16="http://schemas.microsoft.com/office/drawing/2014/main" id="{B81FB971-225C-431C-BBE2-988DC07E971C}"/>
                </a:ext>
              </a:extLst>
            </p:cNvPr>
            <p:cNvSpPr/>
            <p:nvPr/>
          </p:nvSpPr>
          <p:spPr>
            <a:xfrm>
              <a:off x="6435800" y="5678765"/>
              <a:ext cx="730446" cy="28714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1100" dirty="0"/>
                <a:t>Journal</a:t>
              </a:r>
              <a:r>
                <a:rPr lang="ja-JP" altLang="en-US" sz="1100" dirty="0"/>
                <a:t> </a:t>
              </a:r>
              <a:r>
                <a:rPr lang="en-US" altLang="ja-JP" sz="1100" dirty="0"/>
                <a:t>B</a:t>
              </a:r>
              <a:endParaRPr lang="ja-JP" altLang="en-US" sz="1100" dirty="0"/>
            </a:p>
          </p:txBody>
        </p:sp>
        <p:sp>
          <p:nvSpPr>
            <p:cNvPr id="25" name="正方形/長方形 24">
              <a:extLst>
                <a:ext uri="{FF2B5EF4-FFF2-40B4-BE49-F238E27FC236}">
                  <a16:creationId xmlns:a16="http://schemas.microsoft.com/office/drawing/2014/main" id="{8AFFF197-3219-43E9-95D7-BDD0FD53E8BF}"/>
                </a:ext>
              </a:extLst>
            </p:cNvPr>
            <p:cNvSpPr/>
            <p:nvPr/>
          </p:nvSpPr>
          <p:spPr>
            <a:xfrm>
              <a:off x="7161288" y="5631934"/>
              <a:ext cx="728794" cy="28714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1100" dirty="0"/>
                <a:t>Journal</a:t>
              </a:r>
              <a:r>
                <a:rPr lang="ja-JP" altLang="en-US" sz="1100" dirty="0"/>
                <a:t> </a:t>
              </a:r>
              <a:r>
                <a:rPr lang="en-US" altLang="ja-JP" sz="1100" dirty="0"/>
                <a:t>C</a:t>
              </a:r>
              <a:endParaRPr lang="ja-JP" altLang="en-US" sz="1100" dirty="0"/>
            </a:p>
          </p:txBody>
        </p:sp>
        <p:pic>
          <p:nvPicPr>
            <p:cNvPr id="26" name="Picture 2" descr="ORCID logo">
              <a:extLst>
                <a:ext uri="{FF2B5EF4-FFF2-40B4-BE49-F238E27FC236}">
                  <a16:creationId xmlns:a16="http://schemas.microsoft.com/office/drawing/2014/main" id="{F34840D5-0DE1-4F79-9E07-2B812F78E9F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77227" y="649379"/>
              <a:ext cx="1054100" cy="3237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4" descr="researchmap">
              <a:extLst>
                <a:ext uri="{FF2B5EF4-FFF2-40B4-BE49-F238E27FC236}">
                  <a16:creationId xmlns:a16="http://schemas.microsoft.com/office/drawing/2014/main" id="{B55B2F4E-AE76-42A8-B553-09316F9F924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15567" y="649379"/>
              <a:ext cx="1323975" cy="1874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6" descr="http://www.kyoto-u.ac.jp/ja/about/history/symbol/data_internal/06-1.jpg">
              <a:extLst>
                <a:ext uri="{FF2B5EF4-FFF2-40B4-BE49-F238E27FC236}">
                  <a16:creationId xmlns:a16="http://schemas.microsoft.com/office/drawing/2014/main" id="{64EA7586-BA7C-4DAE-92D0-C8F6410AAE8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01896" y="649379"/>
              <a:ext cx="628650" cy="628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吹き出し: 四角形 28">
              <a:extLst>
                <a:ext uri="{FF2B5EF4-FFF2-40B4-BE49-F238E27FC236}">
                  <a16:creationId xmlns:a16="http://schemas.microsoft.com/office/drawing/2014/main" id="{4171AECD-EEC8-4C4D-B118-641CD7042F5C}"/>
                </a:ext>
              </a:extLst>
            </p:cNvPr>
            <p:cNvSpPr/>
            <p:nvPr/>
          </p:nvSpPr>
          <p:spPr>
            <a:xfrm>
              <a:off x="3594100" y="4502150"/>
              <a:ext cx="2057400" cy="850900"/>
            </a:xfrm>
            <a:prstGeom prst="wedgeRectCallout">
              <a:avLst>
                <a:gd name="adj1" fmla="val 82969"/>
                <a:gd name="adj2" fmla="val -164647"/>
              </a:avLst>
            </a:prstGeom>
            <a:ln>
              <a:solidFill>
                <a:schemeClr val="accent1"/>
              </a:solidFill>
              <a:prstDash val="sysDash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altLang="ja-JP" sz="1200" dirty="0" err="1"/>
                <a:t>Researchmap</a:t>
              </a:r>
              <a:r>
                <a:rPr lang="ja-JP" altLang="en-US" sz="1200" dirty="0"/>
                <a:t>へ</a:t>
              </a:r>
              <a:endParaRPr lang="en-US" altLang="ja-JP" sz="1200" dirty="0"/>
            </a:p>
            <a:p>
              <a:r>
                <a:rPr lang="en-US" altLang="ja-JP" sz="1100" dirty="0"/>
                <a:t>ORCID</a:t>
              </a:r>
              <a:r>
                <a:rPr lang="ja-JP" altLang="en-US" sz="1100" dirty="0"/>
                <a:t>含め</a:t>
              </a:r>
              <a:r>
                <a:rPr lang="en-US" altLang="ja-JP" sz="1100" dirty="0"/>
                <a:t>, </a:t>
              </a:r>
              <a:r>
                <a:rPr lang="ja-JP" altLang="en-US" sz="1100" dirty="0"/>
                <a:t>複数の</a:t>
              </a:r>
              <a:r>
                <a:rPr lang="en-US" altLang="ja-JP" sz="1100" dirty="0"/>
                <a:t>DB</a:t>
              </a:r>
              <a:r>
                <a:rPr lang="ja-JP" altLang="en-US" sz="1100" dirty="0"/>
                <a:t>から業績をコピー可 </a:t>
              </a:r>
              <a:r>
                <a:rPr lang="en-US" altLang="ja-JP" sz="1100" dirty="0"/>
                <a:t>(</a:t>
              </a:r>
              <a:r>
                <a:rPr lang="ja-JP" altLang="en-US" sz="1100" dirty="0"/>
                <a:t>他には</a:t>
              </a:r>
              <a:r>
                <a:rPr lang="en-US" altLang="ja-JP" sz="1100" dirty="0" err="1"/>
                <a:t>CiNii</a:t>
              </a:r>
              <a:r>
                <a:rPr lang="en-US" altLang="ja-JP" sz="1100" dirty="0"/>
                <a:t>, Scopus, PubMed, DBLP</a:t>
              </a:r>
              <a:r>
                <a:rPr lang="ja-JP" altLang="en-US" sz="1100" dirty="0"/>
                <a:t>等</a:t>
              </a:r>
              <a:r>
                <a:rPr lang="en-US" altLang="ja-JP" sz="1100" dirty="0"/>
                <a:t>)</a:t>
              </a:r>
              <a:endParaRPr lang="ja-JP" altLang="en-US" sz="1100" dirty="0"/>
            </a:p>
          </p:txBody>
        </p:sp>
        <p:sp>
          <p:nvSpPr>
            <p:cNvPr id="30" name="フローチャート: 複数書類 29">
              <a:extLst>
                <a:ext uri="{FF2B5EF4-FFF2-40B4-BE49-F238E27FC236}">
                  <a16:creationId xmlns:a16="http://schemas.microsoft.com/office/drawing/2014/main" id="{45FFC139-DF2C-44CE-AA1A-1A7BD00F93DF}"/>
                </a:ext>
              </a:extLst>
            </p:cNvPr>
            <p:cNvSpPr/>
            <p:nvPr/>
          </p:nvSpPr>
          <p:spPr>
            <a:xfrm>
              <a:off x="6756577" y="5035550"/>
              <a:ext cx="825500" cy="571500"/>
            </a:xfrm>
            <a:prstGeom prst="flowChartMultidocumen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ja-JP" sz="1050" dirty="0"/>
            </a:p>
            <a:p>
              <a:pPr algn="ctr"/>
              <a:r>
                <a:rPr lang="en-US" altLang="ja-JP" sz="1050" dirty="0"/>
                <a:t>DOI &amp; ORCID id</a:t>
              </a:r>
              <a:endParaRPr kumimoji="1" lang="ja-JP" altLang="en-US" sz="1600" dirty="0"/>
            </a:p>
            <a:p>
              <a:pPr algn="ctr"/>
              <a:endParaRPr kumimoji="1" lang="ja-JP" altLang="en-US" sz="1600" dirty="0"/>
            </a:p>
          </p:txBody>
        </p:sp>
        <p:sp>
          <p:nvSpPr>
            <p:cNvPr id="31" name="雲 30">
              <a:extLst>
                <a:ext uri="{FF2B5EF4-FFF2-40B4-BE49-F238E27FC236}">
                  <a16:creationId xmlns:a16="http://schemas.microsoft.com/office/drawing/2014/main" id="{53E20D06-C99D-436E-8ED6-14DB428DD79D}"/>
                </a:ext>
              </a:extLst>
            </p:cNvPr>
            <p:cNvSpPr/>
            <p:nvPr/>
          </p:nvSpPr>
          <p:spPr>
            <a:xfrm>
              <a:off x="8305800" y="4343400"/>
              <a:ext cx="1460500" cy="1771650"/>
            </a:xfrm>
            <a:prstGeom prst="cloud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800" dirty="0"/>
                <a:t>機関によるファンド・</a:t>
              </a:r>
              <a:br>
                <a:rPr kumimoji="1" lang="en-US" altLang="ja-JP" sz="800" dirty="0"/>
              </a:br>
              <a:r>
                <a:rPr kumimoji="1" lang="ja-JP" altLang="en-US" sz="800" dirty="0"/>
                <a:t>職歴の証明</a:t>
              </a:r>
              <a:endParaRPr kumimoji="1" lang="en-US" altLang="ja-JP" sz="800" dirty="0"/>
            </a:p>
            <a:p>
              <a:pPr algn="ctr"/>
              <a:endParaRPr kumimoji="1" lang="en-US" altLang="ja-JP" sz="800" dirty="0"/>
            </a:p>
            <a:p>
              <a:pPr algn="ctr"/>
              <a:r>
                <a:rPr kumimoji="1" lang="ja-JP" altLang="en-US" sz="800" dirty="0"/>
                <a:t>各種学術</a:t>
              </a:r>
              <a:r>
                <a:rPr kumimoji="1" lang="en-US" altLang="ja-JP" sz="800" dirty="0"/>
                <a:t>DB</a:t>
              </a:r>
              <a:br>
                <a:rPr kumimoji="1" lang="en-US" altLang="ja-JP" sz="800" dirty="0"/>
              </a:br>
              <a:br>
                <a:rPr kumimoji="1" lang="en-US" altLang="ja-JP" sz="800" dirty="0"/>
              </a:br>
              <a:r>
                <a:rPr kumimoji="1" lang="ja-JP" altLang="en-US" sz="800" dirty="0"/>
                <a:t>個人の業績・文献リスト</a:t>
              </a:r>
            </a:p>
          </p:txBody>
        </p:sp>
        <p:sp>
          <p:nvSpPr>
            <p:cNvPr id="32" name="正方形/長方形 31">
              <a:extLst>
                <a:ext uri="{FF2B5EF4-FFF2-40B4-BE49-F238E27FC236}">
                  <a16:creationId xmlns:a16="http://schemas.microsoft.com/office/drawing/2014/main" id="{7A9A9AC9-8F12-4B7C-8E7F-7D69DBA53C92}"/>
                </a:ext>
              </a:extLst>
            </p:cNvPr>
            <p:cNvSpPr/>
            <p:nvPr/>
          </p:nvSpPr>
          <p:spPr>
            <a:xfrm>
              <a:off x="7491488" y="5384284"/>
              <a:ext cx="740357" cy="28714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1100" dirty="0"/>
                <a:t>Journal</a:t>
              </a:r>
              <a:r>
                <a:rPr lang="ja-JP" altLang="en-US" sz="1100" dirty="0"/>
                <a:t> </a:t>
              </a:r>
              <a:r>
                <a:rPr lang="en-US" altLang="ja-JP" sz="1100" dirty="0"/>
                <a:t>D</a:t>
              </a:r>
              <a:endParaRPr lang="ja-JP" altLang="en-US" sz="1100" dirty="0"/>
            </a:p>
          </p:txBody>
        </p:sp>
        <p:sp>
          <p:nvSpPr>
            <p:cNvPr id="33" name="正方形/長方形 32">
              <a:extLst>
                <a:ext uri="{FF2B5EF4-FFF2-40B4-BE49-F238E27FC236}">
                  <a16:creationId xmlns:a16="http://schemas.microsoft.com/office/drawing/2014/main" id="{299EF640-EE44-41A6-95C6-008408F6E0FA}"/>
                </a:ext>
              </a:extLst>
            </p:cNvPr>
            <p:cNvSpPr/>
            <p:nvPr/>
          </p:nvSpPr>
          <p:spPr>
            <a:xfrm>
              <a:off x="5994308" y="6012934"/>
              <a:ext cx="2326128" cy="28714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ja-JP" altLang="en-US" sz="1100" dirty="0"/>
                <a:t>著者の</a:t>
              </a:r>
              <a:r>
                <a:rPr lang="en-US" altLang="ja-JP" sz="1100" dirty="0"/>
                <a:t>ORCID</a:t>
              </a:r>
              <a:r>
                <a:rPr lang="ja-JP" altLang="en-US" sz="1100" dirty="0"/>
                <a:t> </a:t>
              </a:r>
              <a:r>
                <a:rPr lang="en-US" altLang="ja-JP" sz="1100" dirty="0"/>
                <a:t>ID</a:t>
              </a:r>
              <a:r>
                <a:rPr lang="ja-JP" altLang="en-US" sz="1100" dirty="0" err="1"/>
                <a:t>を登</a:t>
              </a:r>
              <a:r>
                <a:rPr lang="ja-JP" altLang="en-US" sz="1100" dirty="0"/>
                <a:t>録した学術誌</a:t>
              </a:r>
            </a:p>
          </p:txBody>
        </p:sp>
        <p:sp>
          <p:nvSpPr>
            <p:cNvPr id="34" name="矢印: 右 33">
              <a:extLst>
                <a:ext uri="{FF2B5EF4-FFF2-40B4-BE49-F238E27FC236}">
                  <a16:creationId xmlns:a16="http://schemas.microsoft.com/office/drawing/2014/main" id="{430BBBF3-D9C5-49EB-AAD1-50AEFF1C808B}"/>
                </a:ext>
              </a:extLst>
            </p:cNvPr>
            <p:cNvSpPr/>
            <p:nvPr/>
          </p:nvSpPr>
          <p:spPr>
            <a:xfrm rot="13500000">
              <a:off x="7974569" y="4279887"/>
              <a:ext cx="740871" cy="270864"/>
            </a:xfrm>
            <a:prstGeom prst="rightArrow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/>
            </a:p>
          </p:txBody>
        </p:sp>
      </p:grp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3B022C64-E1E4-443E-9FB0-393F088B68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AXIES 2019</a:t>
            </a:r>
            <a:r>
              <a:rPr kumimoji="1" lang="ja-JP" altLang="en-US"/>
              <a:t>年度年次大会 </a:t>
            </a:r>
            <a:r>
              <a:rPr kumimoji="1" lang="en-US" altLang="ja-JP"/>
              <a:t>ORCID</a:t>
            </a:r>
            <a:r>
              <a:rPr kumimoji="1" lang="ja-JP" altLang="en-US"/>
              <a:t>部会企画セッション</a:t>
            </a:r>
          </a:p>
        </p:txBody>
      </p:sp>
    </p:spTree>
    <p:extLst>
      <p:ext uri="{BB962C8B-B14F-4D97-AF65-F5344CB8AC3E}">
        <p14:creationId xmlns:p14="http://schemas.microsoft.com/office/powerpoint/2010/main" val="17515310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4E7B61F-05AD-445A-B86D-A2CA483694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/>
              <a:t>2017.7</a:t>
            </a:r>
            <a:r>
              <a:rPr lang="ja-JP" altLang="en-US" dirty="0"/>
              <a:t> 頃から</a:t>
            </a:r>
            <a:r>
              <a:rPr lang="en-US" altLang="ja-JP" dirty="0"/>
              <a:t>(</a:t>
            </a:r>
            <a:r>
              <a:rPr lang="ja-JP" altLang="en-US" dirty="0"/>
              <a:t>メンバーシップ取得前</a:t>
            </a:r>
            <a:r>
              <a:rPr lang="en-US" altLang="ja-JP" dirty="0"/>
              <a:t>)</a:t>
            </a:r>
          </a:p>
          <a:p>
            <a:endParaRPr kumimoji="1" lang="en-US" altLang="ja-JP" dirty="0"/>
          </a:p>
          <a:p>
            <a:r>
              <a:rPr kumimoji="1" lang="en-US" altLang="ja-JP" dirty="0"/>
              <a:t>researchmap.jp </a:t>
            </a:r>
            <a:r>
              <a:rPr kumimoji="1" lang="ja-JP" altLang="en-US" dirty="0"/>
              <a:t>の 「</a:t>
            </a:r>
            <a:r>
              <a:rPr kumimoji="1" lang="en-US" altLang="ja-JP" dirty="0"/>
              <a:t>ORCID</a:t>
            </a:r>
            <a:r>
              <a:rPr kumimoji="1" lang="ja-JP" altLang="en-US" dirty="0"/>
              <a:t>」の内容をコピー、表示</a:t>
            </a:r>
            <a:r>
              <a:rPr kumimoji="1" lang="en-US" altLang="ja-JP" dirty="0"/>
              <a:t>(</a:t>
            </a:r>
            <a:r>
              <a:rPr kumimoji="1" lang="ja-JP" altLang="en-US" dirty="0"/>
              <a:t>現在約</a:t>
            </a:r>
            <a:r>
              <a:rPr kumimoji="1" lang="en-US" altLang="ja-JP" dirty="0"/>
              <a:t>1100</a:t>
            </a:r>
            <a:r>
              <a:rPr kumimoji="1" lang="ja-JP" altLang="en-US" dirty="0"/>
              <a:t>名</a:t>
            </a:r>
            <a:r>
              <a:rPr lang="en-US" altLang="ja-JP" dirty="0"/>
              <a:t>)</a:t>
            </a:r>
            <a:endParaRPr kumimoji="1"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endParaRPr lang="en-US" altLang="ja-JP" dirty="0"/>
          </a:p>
          <a:p>
            <a:endParaRPr kumimoji="1" lang="en-US" altLang="ja-JP" dirty="0"/>
          </a:p>
          <a:p>
            <a:r>
              <a:rPr kumimoji="1" lang="en-US" altLang="ja-JP" dirty="0"/>
              <a:t>(</a:t>
            </a:r>
            <a:r>
              <a:rPr kumimoji="1" lang="ja-JP" altLang="en-US" dirty="0"/>
              <a:t>近い</a:t>
            </a:r>
            <a:r>
              <a:rPr kumimoji="1" lang="en-US" altLang="ja-JP" dirty="0"/>
              <a:t>)</a:t>
            </a:r>
            <a:r>
              <a:rPr kumimoji="1" lang="ja-JP" altLang="en-US" dirty="0"/>
              <a:t>将来、機関内システムによる</a:t>
            </a:r>
            <a:r>
              <a:rPr kumimoji="1" lang="en-US" altLang="ja-JP" dirty="0"/>
              <a:t>ORCID</a:t>
            </a:r>
            <a:r>
              <a:rPr kumimoji="1" lang="ja-JP" altLang="en-US" dirty="0"/>
              <a:t>取得に切り替え</a:t>
            </a:r>
            <a:r>
              <a:rPr kumimoji="1" lang="en-US" altLang="ja-JP" dirty="0"/>
              <a:t>?</a:t>
            </a: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8CD2EF6E-F15E-4DCC-BF14-6ACE2913C6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教育研究活動</a:t>
            </a:r>
            <a:r>
              <a:rPr kumimoji="1" lang="en-US" altLang="ja-JP" dirty="0"/>
              <a:t>DB(</a:t>
            </a:r>
            <a:r>
              <a:rPr kumimoji="1" lang="ja-JP" altLang="en-US" dirty="0"/>
              <a:t>学内</a:t>
            </a:r>
            <a:r>
              <a:rPr kumimoji="1" lang="en-US" altLang="ja-JP" dirty="0"/>
              <a:t>CRIS)</a:t>
            </a:r>
            <a:br>
              <a:rPr kumimoji="1" lang="en-US" altLang="ja-JP" dirty="0"/>
            </a:br>
            <a:r>
              <a:rPr kumimoji="1" lang="ja-JP" altLang="en-US" dirty="0" err="1"/>
              <a:t>での</a:t>
            </a:r>
            <a:r>
              <a:rPr kumimoji="1" lang="en-US" altLang="ja-JP" dirty="0"/>
              <a:t>ORCID</a:t>
            </a:r>
            <a:r>
              <a:rPr kumimoji="1" lang="ja-JP" altLang="en-US" dirty="0"/>
              <a:t>記載</a:t>
            </a:r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A3A2096-E85A-4520-A7D1-C75ACD497C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AXIES 2019</a:t>
            </a:r>
            <a:r>
              <a:rPr kumimoji="1" lang="ja-JP" altLang="en-US"/>
              <a:t>年度年次大会 </a:t>
            </a:r>
            <a:r>
              <a:rPr kumimoji="1" lang="en-US" altLang="ja-JP"/>
              <a:t>ORCID</a:t>
            </a:r>
            <a:r>
              <a:rPr kumimoji="1" lang="ja-JP" altLang="en-US"/>
              <a:t>部会企画セッション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458C4EC2-7221-48B6-8172-F7F377D53D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7364" y="3429000"/>
            <a:ext cx="7287642" cy="1028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2864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1" name="テキスト ボックス 1050">
            <a:extLst>
              <a:ext uri="{FF2B5EF4-FFF2-40B4-BE49-F238E27FC236}">
                <a16:creationId xmlns:a16="http://schemas.microsoft.com/office/drawing/2014/main" id="{E5756C1C-C42C-4F2C-A842-C115B0CF9F88}"/>
              </a:ext>
            </a:extLst>
          </p:cNvPr>
          <p:cNvSpPr txBox="1"/>
          <p:nvPr/>
        </p:nvSpPr>
        <p:spPr>
          <a:xfrm>
            <a:off x="0" y="1355"/>
            <a:ext cx="861376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/>
              <a:t>メンバーシップ取得により、</a:t>
            </a:r>
            <a:r>
              <a:rPr kumimoji="1" lang="en-US" altLang="ja-JP" sz="2400" dirty="0"/>
              <a:t>ORCID(+DOI, …)</a:t>
            </a:r>
            <a:r>
              <a:rPr kumimoji="1" lang="ja-JP" altLang="en-US" sz="2400" dirty="0"/>
              <a:t>のエコシステムに</a:t>
            </a:r>
            <a:endParaRPr kumimoji="1" lang="en-US" altLang="ja-JP" sz="2400" dirty="0"/>
          </a:p>
          <a:p>
            <a:r>
              <a:rPr kumimoji="1" lang="en-US" altLang="ja-JP" sz="2400" dirty="0"/>
              <a:t>provider</a:t>
            </a:r>
            <a:r>
              <a:rPr kumimoji="1" lang="ja-JP" altLang="en-US" sz="2400" dirty="0"/>
              <a:t>として参加する</a:t>
            </a:r>
          </a:p>
        </p:txBody>
      </p:sp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54BED024-26CA-4B0F-A601-96CB6154368A}"/>
              </a:ext>
            </a:extLst>
          </p:cNvPr>
          <p:cNvGrpSpPr/>
          <p:nvPr/>
        </p:nvGrpSpPr>
        <p:grpSpPr>
          <a:xfrm>
            <a:off x="336550" y="937887"/>
            <a:ext cx="8877300" cy="5312930"/>
            <a:chOff x="50800" y="787400"/>
            <a:chExt cx="10058400" cy="6019800"/>
          </a:xfrm>
        </p:grpSpPr>
        <p:sp>
          <p:nvSpPr>
            <p:cNvPr id="2" name="矢印: U ターン 1">
              <a:extLst>
                <a:ext uri="{FF2B5EF4-FFF2-40B4-BE49-F238E27FC236}">
                  <a16:creationId xmlns:a16="http://schemas.microsoft.com/office/drawing/2014/main" id="{885B07A8-31BF-4FE7-8C8D-0052C73247F5}"/>
                </a:ext>
              </a:extLst>
            </p:cNvPr>
            <p:cNvSpPr/>
            <p:nvPr/>
          </p:nvSpPr>
          <p:spPr>
            <a:xfrm rot="7524243">
              <a:off x="6111164" y="3605350"/>
              <a:ext cx="2874281" cy="3442272"/>
            </a:xfrm>
            <a:prstGeom prst="uturnArrow">
              <a:avLst>
                <a:gd name="adj1" fmla="val 18853"/>
                <a:gd name="adj2" fmla="val 18345"/>
                <a:gd name="adj3" fmla="val 21197"/>
                <a:gd name="adj4" fmla="val 44621"/>
                <a:gd name="adj5" fmla="val 100000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400"/>
            </a:p>
          </p:txBody>
        </p:sp>
        <p:grpSp>
          <p:nvGrpSpPr>
            <p:cNvPr id="3" name="グループ化 2">
              <a:extLst>
                <a:ext uri="{FF2B5EF4-FFF2-40B4-BE49-F238E27FC236}">
                  <a16:creationId xmlns:a16="http://schemas.microsoft.com/office/drawing/2014/main" id="{87CD28B8-5A3C-41D2-A287-108162FCA627}"/>
                </a:ext>
              </a:extLst>
            </p:cNvPr>
            <p:cNvGrpSpPr/>
            <p:nvPr/>
          </p:nvGrpSpPr>
          <p:grpSpPr>
            <a:xfrm>
              <a:off x="50800" y="787400"/>
              <a:ext cx="10058400" cy="6019800"/>
              <a:chOff x="50800" y="787400"/>
              <a:chExt cx="10058400" cy="6019800"/>
            </a:xfrm>
          </p:grpSpPr>
          <p:pic>
            <p:nvPicPr>
              <p:cNvPr id="1034" name="Picture 10" descr="画像検索結果">
                <a:extLst>
                  <a:ext uri="{FF2B5EF4-FFF2-40B4-BE49-F238E27FC236}">
                    <a16:creationId xmlns:a16="http://schemas.microsoft.com/office/drawing/2014/main" id="{407B9016-F816-435E-937B-0FC9F8C5412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4492" y="5102225"/>
                <a:ext cx="1063314" cy="35626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8" name="矢印: 右 47">
                <a:extLst>
                  <a:ext uri="{FF2B5EF4-FFF2-40B4-BE49-F238E27FC236}">
                    <a16:creationId xmlns:a16="http://schemas.microsoft.com/office/drawing/2014/main" id="{50630837-1910-46E2-82EF-D3481CCD94F8}"/>
                  </a:ext>
                </a:extLst>
              </p:cNvPr>
              <p:cNvSpPr/>
              <p:nvPr/>
            </p:nvSpPr>
            <p:spPr>
              <a:xfrm>
                <a:off x="895350" y="3302000"/>
                <a:ext cx="5530850" cy="628650"/>
              </a:xfrm>
              <a:prstGeom prst="rightArrow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400"/>
              </a:p>
            </p:txBody>
          </p:sp>
          <p:pic>
            <p:nvPicPr>
              <p:cNvPr id="42" name="グラフィックス 41" descr="女性">
                <a:extLst>
                  <a:ext uri="{FF2B5EF4-FFF2-40B4-BE49-F238E27FC236}">
                    <a16:creationId xmlns:a16="http://schemas.microsoft.com/office/drawing/2014/main" id="{9013335D-350C-41D5-B0A1-CFE18EA2BDB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50800" y="2467750"/>
                <a:ext cx="1799450" cy="1799450"/>
              </a:xfrm>
              <a:prstGeom prst="rect">
                <a:avLst/>
              </a:prstGeom>
            </p:spPr>
          </p:pic>
          <p:pic>
            <p:nvPicPr>
              <p:cNvPr id="1026" name="Picture 2" descr="ORCID logo">
                <a:extLst>
                  <a:ext uri="{FF2B5EF4-FFF2-40B4-BE49-F238E27FC236}">
                    <a16:creationId xmlns:a16="http://schemas.microsoft.com/office/drawing/2014/main" id="{BA1F48F2-FD0F-46F0-8A54-3A5A926788A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2600" y="1871663"/>
                <a:ext cx="1466850" cy="45053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28" name="Picture 4" descr=" ">
                <a:extLst>
                  <a:ext uri="{FF2B5EF4-FFF2-40B4-BE49-F238E27FC236}">
                    <a16:creationId xmlns:a16="http://schemas.microsoft.com/office/drawing/2014/main" id="{E676AC70-CE44-4055-A4BD-CF36D89C98E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79850" y="1143000"/>
                <a:ext cx="1060450" cy="106045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4" name="矢印: 下 13">
                <a:extLst>
                  <a:ext uri="{FF2B5EF4-FFF2-40B4-BE49-F238E27FC236}">
                    <a16:creationId xmlns:a16="http://schemas.microsoft.com/office/drawing/2014/main" id="{8653BF40-FC97-4D68-A6F3-C2C13BD35B5C}"/>
                  </a:ext>
                </a:extLst>
              </p:cNvPr>
              <p:cNvSpPr/>
              <p:nvPr/>
            </p:nvSpPr>
            <p:spPr>
              <a:xfrm>
                <a:off x="4254423" y="2305050"/>
                <a:ext cx="283194" cy="704850"/>
              </a:xfrm>
              <a:prstGeom prst="downArrow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400"/>
              </a:p>
            </p:txBody>
          </p:sp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C6D4D833-C59C-4209-B32C-062E243766D0}"/>
                  </a:ext>
                </a:extLst>
              </p:cNvPr>
              <p:cNvSpPr txBox="1"/>
              <p:nvPr/>
            </p:nvSpPr>
            <p:spPr>
              <a:xfrm>
                <a:off x="2901950" y="787400"/>
                <a:ext cx="3028950" cy="3138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ja-JP" altLang="en-US" sz="1200" dirty="0"/>
                  <a:t>京都大学での活動・成果</a:t>
                </a:r>
                <a:r>
                  <a:rPr lang="ja-JP" altLang="en-US" sz="1200" dirty="0"/>
                  <a:t>の証明</a:t>
                </a:r>
                <a:endParaRPr kumimoji="1" lang="ja-JP" altLang="en-US" sz="1200" dirty="0"/>
              </a:p>
            </p:txBody>
          </p:sp>
          <p:sp>
            <p:nvSpPr>
              <p:cNvPr id="16" name="正方形/長方形 15">
                <a:extLst>
                  <a:ext uri="{FF2B5EF4-FFF2-40B4-BE49-F238E27FC236}">
                    <a16:creationId xmlns:a16="http://schemas.microsoft.com/office/drawing/2014/main" id="{CDCA4CCA-C716-4BCD-9C2F-AD0F9A0AC76D}"/>
                  </a:ext>
                </a:extLst>
              </p:cNvPr>
              <p:cNvSpPr/>
              <p:nvPr/>
            </p:nvSpPr>
            <p:spPr>
              <a:xfrm>
                <a:off x="4585653" y="2230907"/>
                <a:ext cx="1854200" cy="8369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ja-JP" altLang="en-US" sz="1050" dirty="0"/>
                  <a:t>学位</a:t>
                </a:r>
                <a:r>
                  <a:rPr lang="en-US" altLang="ja-JP" sz="1050" dirty="0"/>
                  <a:t>(</a:t>
                </a:r>
                <a:r>
                  <a:rPr lang="ja-JP" altLang="en-US" sz="1050" dirty="0"/>
                  <a:t>博士論文</a:t>
                </a:r>
                <a:r>
                  <a:rPr lang="en-US" altLang="ja-JP" sz="1050" dirty="0"/>
                  <a:t>)</a:t>
                </a:r>
              </a:p>
              <a:p>
                <a:r>
                  <a:rPr lang="en-US" altLang="ja-JP" sz="1050" dirty="0"/>
                  <a:t>OA</a:t>
                </a:r>
                <a:r>
                  <a:rPr lang="ja-JP" altLang="en-US" sz="1050" dirty="0"/>
                  <a:t>論文</a:t>
                </a:r>
              </a:p>
              <a:p>
                <a:r>
                  <a:rPr lang="ja-JP" altLang="en-US" sz="1050" dirty="0"/>
                  <a:t>職位、在職期間、</a:t>
                </a:r>
                <a:endParaRPr lang="en-US" altLang="ja-JP" sz="1050" dirty="0"/>
              </a:p>
              <a:p>
                <a:r>
                  <a:rPr lang="ja-JP" altLang="en-US" sz="1050" dirty="0"/>
                  <a:t>学内ファンド、表彰 </a:t>
                </a:r>
                <a:r>
                  <a:rPr lang="en-US" altLang="ja-JP" sz="1050" dirty="0"/>
                  <a:t>etc.</a:t>
                </a:r>
              </a:p>
            </p:txBody>
          </p:sp>
          <p:grpSp>
            <p:nvGrpSpPr>
              <p:cNvPr id="33" name="グループ化 32">
                <a:extLst>
                  <a:ext uri="{FF2B5EF4-FFF2-40B4-BE49-F238E27FC236}">
                    <a16:creationId xmlns:a16="http://schemas.microsoft.com/office/drawing/2014/main" id="{5E70C934-A7CA-44D0-B7D6-D63557D42BBD}"/>
                  </a:ext>
                </a:extLst>
              </p:cNvPr>
              <p:cNvGrpSpPr/>
              <p:nvPr/>
            </p:nvGrpSpPr>
            <p:grpSpPr>
              <a:xfrm>
                <a:off x="996950" y="3067051"/>
                <a:ext cx="996949" cy="1085850"/>
                <a:chOff x="5734050" y="1790701"/>
                <a:chExt cx="996949" cy="1085850"/>
              </a:xfrm>
            </p:grpSpPr>
            <p:sp>
              <p:nvSpPr>
                <p:cNvPr id="34" name="波線 33">
                  <a:extLst>
                    <a:ext uri="{FF2B5EF4-FFF2-40B4-BE49-F238E27FC236}">
                      <a16:creationId xmlns:a16="http://schemas.microsoft.com/office/drawing/2014/main" id="{A6A7F374-049A-435A-BC61-1A37E3B59BA5}"/>
                    </a:ext>
                  </a:extLst>
                </p:cNvPr>
                <p:cNvSpPr/>
                <p:nvPr/>
              </p:nvSpPr>
              <p:spPr>
                <a:xfrm rot="5400000">
                  <a:off x="5689600" y="1835151"/>
                  <a:ext cx="1085850" cy="996949"/>
                </a:xfrm>
                <a:prstGeom prst="wave">
                  <a:avLst>
                    <a:gd name="adj1" fmla="val 10589"/>
                    <a:gd name="adj2" fmla="val 1649"/>
                  </a:avLst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400"/>
                </a:p>
              </p:txBody>
            </p:sp>
            <p:pic>
              <p:nvPicPr>
                <p:cNvPr id="35" name="Picture 2" descr="ORCID logo">
                  <a:extLst>
                    <a:ext uri="{FF2B5EF4-FFF2-40B4-BE49-F238E27FC236}">
                      <a16:creationId xmlns:a16="http://schemas.microsoft.com/office/drawing/2014/main" id="{C2F7C38D-4645-4070-A72E-BDE86DFF5E4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21389244">
                  <a:off x="5949950" y="1827214"/>
                  <a:ext cx="533400" cy="163830"/>
                </a:xfrm>
                <a:prstGeom prst="rect">
                  <a:avLst/>
                </a:prstGeom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59" name="グループ化 58">
                <a:extLst>
                  <a:ext uri="{FF2B5EF4-FFF2-40B4-BE49-F238E27FC236}">
                    <a16:creationId xmlns:a16="http://schemas.microsoft.com/office/drawing/2014/main" id="{0D3AE481-C873-4A40-9C3B-AFC32F68394F}"/>
                  </a:ext>
                </a:extLst>
              </p:cNvPr>
              <p:cNvGrpSpPr/>
              <p:nvPr/>
            </p:nvGrpSpPr>
            <p:grpSpPr>
              <a:xfrm>
                <a:off x="2292350" y="3733800"/>
                <a:ext cx="831850" cy="1320800"/>
                <a:chOff x="2292350" y="3581400"/>
                <a:chExt cx="831850" cy="1320800"/>
              </a:xfrm>
            </p:grpSpPr>
            <p:sp>
              <p:nvSpPr>
                <p:cNvPr id="46" name="矢印: 下 45">
                  <a:extLst>
                    <a:ext uri="{FF2B5EF4-FFF2-40B4-BE49-F238E27FC236}">
                      <a16:creationId xmlns:a16="http://schemas.microsoft.com/office/drawing/2014/main" id="{64B7AE23-AD63-4893-BD68-72A8F6600D06}"/>
                    </a:ext>
                  </a:extLst>
                </p:cNvPr>
                <p:cNvSpPr/>
                <p:nvPr/>
              </p:nvSpPr>
              <p:spPr>
                <a:xfrm rot="10800000">
                  <a:off x="2566679" y="3581400"/>
                  <a:ext cx="283194" cy="527050"/>
                </a:xfrm>
                <a:prstGeom prst="downArrow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400"/>
                </a:p>
              </p:txBody>
            </p:sp>
            <p:pic>
              <p:nvPicPr>
                <p:cNvPr id="50" name="グラフィックス 49" descr="新聞">
                  <a:extLst>
                    <a:ext uri="{FF2B5EF4-FFF2-40B4-BE49-F238E27FC236}">
                      <a16:creationId xmlns:a16="http://schemas.microsoft.com/office/drawing/2014/main" id="{6B1C7A59-4D8E-46E4-BB83-C52D1D62B65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8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292350" y="4070350"/>
                  <a:ext cx="831850" cy="831850"/>
                </a:xfrm>
                <a:prstGeom prst="rect">
                  <a:avLst/>
                </a:prstGeom>
              </p:spPr>
            </p:pic>
          </p:grpSp>
          <p:grpSp>
            <p:nvGrpSpPr>
              <p:cNvPr id="60" name="グループ化 59">
                <a:extLst>
                  <a:ext uri="{FF2B5EF4-FFF2-40B4-BE49-F238E27FC236}">
                    <a16:creationId xmlns:a16="http://schemas.microsoft.com/office/drawing/2014/main" id="{CDFB5D5D-480A-4CFC-BF69-42A579EF7C7E}"/>
                  </a:ext>
                </a:extLst>
              </p:cNvPr>
              <p:cNvGrpSpPr/>
              <p:nvPr/>
            </p:nvGrpSpPr>
            <p:grpSpPr>
              <a:xfrm>
                <a:off x="1663700" y="3733800"/>
                <a:ext cx="831850" cy="1320800"/>
                <a:chOff x="1663700" y="3581400"/>
                <a:chExt cx="831850" cy="1320800"/>
              </a:xfrm>
            </p:grpSpPr>
            <p:pic>
              <p:nvPicPr>
                <p:cNvPr id="32" name="グラフィックス 31" descr="新聞">
                  <a:extLst>
                    <a:ext uri="{FF2B5EF4-FFF2-40B4-BE49-F238E27FC236}">
                      <a16:creationId xmlns:a16="http://schemas.microsoft.com/office/drawing/2014/main" id="{7C83D682-2BC8-451A-BC01-32C00B588A0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1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663700" y="4070350"/>
                  <a:ext cx="831850" cy="831850"/>
                </a:xfrm>
                <a:prstGeom prst="rect">
                  <a:avLst/>
                </a:prstGeom>
              </p:spPr>
            </p:pic>
            <p:sp>
              <p:nvSpPr>
                <p:cNvPr id="52" name="矢印: 下 51">
                  <a:extLst>
                    <a:ext uri="{FF2B5EF4-FFF2-40B4-BE49-F238E27FC236}">
                      <a16:creationId xmlns:a16="http://schemas.microsoft.com/office/drawing/2014/main" id="{0ABACC8D-548F-480E-A710-AADB263608DB}"/>
                    </a:ext>
                  </a:extLst>
                </p:cNvPr>
                <p:cNvSpPr/>
                <p:nvPr/>
              </p:nvSpPr>
              <p:spPr>
                <a:xfrm rot="10800000">
                  <a:off x="1938028" y="3581400"/>
                  <a:ext cx="283194" cy="527050"/>
                </a:xfrm>
                <a:prstGeom prst="downArrow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400"/>
                </a:p>
              </p:txBody>
            </p:sp>
          </p:grpSp>
          <p:grpSp>
            <p:nvGrpSpPr>
              <p:cNvPr id="58" name="グループ化 57">
                <a:extLst>
                  <a:ext uri="{FF2B5EF4-FFF2-40B4-BE49-F238E27FC236}">
                    <a16:creationId xmlns:a16="http://schemas.microsoft.com/office/drawing/2014/main" id="{C1670E37-6056-48F1-A207-747C6A4CCE83}"/>
                  </a:ext>
                </a:extLst>
              </p:cNvPr>
              <p:cNvGrpSpPr/>
              <p:nvPr/>
            </p:nvGrpSpPr>
            <p:grpSpPr>
              <a:xfrm>
                <a:off x="2921000" y="3746500"/>
                <a:ext cx="831850" cy="1308100"/>
                <a:chOff x="2921000" y="3594100"/>
                <a:chExt cx="831850" cy="1308100"/>
              </a:xfrm>
            </p:grpSpPr>
            <p:pic>
              <p:nvPicPr>
                <p:cNvPr id="51" name="グラフィックス 50" descr="新聞">
                  <a:extLst>
                    <a:ext uri="{FF2B5EF4-FFF2-40B4-BE49-F238E27FC236}">
                      <a16:creationId xmlns:a16="http://schemas.microsoft.com/office/drawing/2014/main" id="{C895865A-87AF-46EA-B130-63722598055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1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12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921000" y="4070350"/>
                  <a:ext cx="831850" cy="831850"/>
                </a:xfrm>
                <a:prstGeom prst="rect">
                  <a:avLst/>
                </a:prstGeom>
              </p:spPr>
            </p:pic>
            <p:sp>
              <p:nvSpPr>
                <p:cNvPr id="53" name="矢印: 下 52">
                  <a:extLst>
                    <a:ext uri="{FF2B5EF4-FFF2-40B4-BE49-F238E27FC236}">
                      <a16:creationId xmlns:a16="http://schemas.microsoft.com/office/drawing/2014/main" id="{59A6546B-8317-486E-BC10-8BD644D6885D}"/>
                    </a:ext>
                  </a:extLst>
                </p:cNvPr>
                <p:cNvSpPr/>
                <p:nvPr/>
              </p:nvSpPr>
              <p:spPr>
                <a:xfrm rot="10800000">
                  <a:off x="3195329" y="3594100"/>
                  <a:ext cx="283194" cy="527050"/>
                </a:xfrm>
                <a:prstGeom prst="downArrow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400"/>
                </a:p>
              </p:txBody>
            </p:sp>
          </p:grpSp>
          <p:sp>
            <p:nvSpPr>
              <p:cNvPr id="55" name="テキスト ボックス 54">
                <a:extLst>
                  <a:ext uri="{FF2B5EF4-FFF2-40B4-BE49-F238E27FC236}">
                    <a16:creationId xmlns:a16="http://schemas.microsoft.com/office/drawing/2014/main" id="{C5958D99-1D69-4B8E-A8A5-6AE727EBAADD}"/>
                  </a:ext>
                </a:extLst>
              </p:cNvPr>
              <p:cNvSpPr txBox="1"/>
              <p:nvPr/>
            </p:nvSpPr>
            <p:spPr>
              <a:xfrm>
                <a:off x="2832252" y="5569993"/>
                <a:ext cx="1777849" cy="9415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ja-JP" altLang="en-US" sz="1200" dirty="0"/>
                  <a:t>各出版社・学術レポジトリによる</a:t>
                </a:r>
                <a:r>
                  <a:rPr lang="en-US" altLang="ja-JP" sz="1200" dirty="0"/>
                  <a:t>ORCID</a:t>
                </a:r>
                <a:r>
                  <a:rPr lang="ja-JP" altLang="en-US" sz="1200" dirty="0"/>
                  <a:t>と</a:t>
                </a:r>
                <a:r>
                  <a:rPr lang="en-US" altLang="ja-JP" sz="1200" dirty="0"/>
                  <a:t>DOI</a:t>
                </a:r>
                <a:r>
                  <a:rPr lang="ja-JP" altLang="en-US" sz="1200" dirty="0"/>
                  <a:t>の紐づけ、登録</a:t>
                </a:r>
                <a:endParaRPr kumimoji="1" lang="ja-JP" altLang="en-US" sz="1400" dirty="0"/>
              </a:p>
            </p:txBody>
          </p:sp>
          <p:pic>
            <p:nvPicPr>
              <p:cNvPr id="56" name="グラフィックス 55" descr="女性">
                <a:extLst>
                  <a:ext uri="{FF2B5EF4-FFF2-40B4-BE49-F238E27FC236}">
                    <a16:creationId xmlns:a16="http://schemas.microsoft.com/office/drawing/2014/main" id="{742354F4-C40E-4069-AA40-8458162F2BF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2984500" y="2486800"/>
                <a:ext cx="1799450" cy="1799450"/>
              </a:xfrm>
              <a:prstGeom prst="rect">
                <a:avLst/>
              </a:prstGeom>
            </p:spPr>
          </p:pic>
          <p:pic>
            <p:nvPicPr>
              <p:cNvPr id="1036" name="Picture 12" descr="https://figshare.com/">
                <a:extLst>
                  <a:ext uri="{FF2B5EF4-FFF2-40B4-BE49-F238E27FC236}">
                    <a16:creationId xmlns:a16="http://schemas.microsoft.com/office/drawing/2014/main" id="{3998B432-34C5-462A-8393-09A7467B070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89405" y="5137150"/>
                <a:ext cx="1055687" cy="32871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66" name="グループ化 65">
                <a:extLst>
                  <a:ext uri="{FF2B5EF4-FFF2-40B4-BE49-F238E27FC236}">
                    <a16:creationId xmlns:a16="http://schemas.microsoft.com/office/drawing/2014/main" id="{B1C83278-D461-4674-813E-0560461E6577}"/>
                  </a:ext>
                </a:extLst>
              </p:cNvPr>
              <p:cNvGrpSpPr/>
              <p:nvPr/>
            </p:nvGrpSpPr>
            <p:grpSpPr>
              <a:xfrm>
                <a:off x="3897313" y="3057526"/>
                <a:ext cx="996949" cy="1085850"/>
                <a:chOff x="3979863" y="2905126"/>
                <a:chExt cx="996949" cy="1085850"/>
              </a:xfrm>
            </p:grpSpPr>
            <p:grpSp>
              <p:nvGrpSpPr>
                <p:cNvPr id="26" name="グループ化 25">
                  <a:extLst>
                    <a:ext uri="{FF2B5EF4-FFF2-40B4-BE49-F238E27FC236}">
                      <a16:creationId xmlns:a16="http://schemas.microsoft.com/office/drawing/2014/main" id="{80C37FCD-D51B-42F8-B817-3776019C20BD}"/>
                    </a:ext>
                  </a:extLst>
                </p:cNvPr>
                <p:cNvGrpSpPr/>
                <p:nvPr/>
              </p:nvGrpSpPr>
              <p:grpSpPr>
                <a:xfrm>
                  <a:off x="3979863" y="2905126"/>
                  <a:ext cx="996949" cy="1085850"/>
                  <a:chOff x="5734050" y="1790701"/>
                  <a:chExt cx="996949" cy="1085850"/>
                </a:xfrm>
              </p:grpSpPr>
              <p:sp>
                <p:nvSpPr>
                  <p:cNvPr id="19" name="波線 18">
                    <a:extLst>
                      <a:ext uri="{FF2B5EF4-FFF2-40B4-BE49-F238E27FC236}">
                        <a16:creationId xmlns:a16="http://schemas.microsoft.com/office/drawing/2014/main" id="{C1C3FEBE-E5F0-49E7-BBF1-BA77805A3FFC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5689600" y="1835151"/>
                    <a:ext cx="1085850" cy="996949"/>
                  </a:xfrm>
                  <a:prstGeom prst="wave">
                    <a:avLst>
                      <a:gd name="adj1" fmla="val 10589"/>
                      <a:gd name="adj2" fmla="val 1649"/>
                    </a:avLst>
                  </a:prstGeom>
                  <a:solidFill>
                    <a:schemeClr val="bg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 sz="1400"/>
                  </a:p>
                </p:txBody>
              </p:sp>
              <p:pic>
                <p:nvPicPr>
                  <p:cNvPr id="21" name="Picture 2" descr="ORCID logo">
                    <a:extLst>
                      <a:ext uri="{FF2B5EF4-FFF2-40B4-BE49-F238E27FC236}">
                        <a16:creationId xmlns:a16="http://schemas.microsoft.com/office/drawing/2014/main" id="{2A91AA1F-707B-476D-AF37-B24052BCB984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rot="21389244">
                    <a:off x="5949950" y="1827214"/>
                    <a:ext cx="533400" cy="163830"/>
                  </a:xfrm>
                  <a:prstGeom prst="rect">
                    <a:avLst/>
                  </a:prstGeom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grpSp>
                <p:nvGrpSpPr>
                  <p:cNvPr id="25" name="グループ化 24">
                    <a:extLst>
                      <a:ext uri="{FF2B5EF4-FFF2-40B4-BE49-F238E27FC236}">
                        <a16:creationId xmlns:a16="http://schemas.microsoft.com/office/drawing/2014/main" id="{93704248-5ABE-4A0A-B076-7E50311A8349}"/>
                      </a:ext>
                    </a:extLst>
                  </p:cNvPr>
                  <p:cNvGrpSpPr/>
                  <p:nvPr/>
                </p:nvGrpSpPr>
                <p:grpSpPr>
                  <a:xfrm rot="21398481">
                    <a:off x="5944062" y="2064272"/>
                    <a:ext cx="651998" cy="310653"/>
                    <a:chOff x="4556347" y="1861226"/>
                    <a:chExt cx="651998" cy="310653"/>
                  </a:xfrm>
                </p:grpSpPr>
                <p:pic>
                  <p:nvPicPr>
                    <p:cNvPr id="22" name="Picture 4" descr=" ">
                      <a:extLst>
                        <a:ext uri="{FF2B5EF4-FFF2-40B4-BE49-F238E27FC236}">
                          <a16:creationId xmlns:a16="http://schemas.microsoft.com/office/drawing/2014/main" id="{0CF799B1-990B-4E23-9E0A-5FBFC77E3A16}"/>
                        </a:ext>
                      </a:extLst>
                    </p:cNvPr>
                    <p:cNvPicPr>
                      <a:picLocks noChangeAspect="1" noChangeArrowheads="1"/>
                    </p:cNvPicPr>
                    <p:nvPr/>
                  </p:nvPicPr>
                  <p:blipFill>
                    <a:blip r:embed="rId6">
                      <a:clrChange>
                        <a:clrFrom>
                          <a:srgbClr val="FFFFFF"/>
                        </a:clrFrom>
                        <a:clrTo>
                          <a:srgbClr val="FFFFFF">
                            <a:alpha val="0"/>
                          </a:srgbClr>
                        </a:clrTo>
                      </a:clrChange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4556347" y="1861226"/>
                      <a:ext cx="310653" cy="310653"/>
                    </a:xfrm>
                    <a:prstGeom prst="rect">
                      <a:avLst/>
                    </a:prstGeom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</p:pic>
                <p:cxnSp>
                  <p:nvCxnSpPr>
                    <p:cNvPr id="23" name="直線コネクタ 22">
                      <a:extLst>
                        <a:ext uri="{FF2B5EF4-FFF2-40B4-BE49-F238E27FC236}">
                          <a16:creationId xmlns:a16="http://schemas.microsoft.com/office/drawing/2014/main" id="{CF0B3CB1-640D-499A-A677-5462864EB8FC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4897195" y="1948808"/>
                      <a:ext cx="307975" cy="0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7" name="直線コネクタ 26">
                      <a:extLst>
                        <a:ext uri="{FF2B5EF4-FFF2-40B4-BE49-F238E27FC236}">
                          <a16:creationId xmlns:a16="http://schemas.microsoft.com/office/drawing/2014/main" id="{888FEABD-98E2-47FB-B646-053D16E3202C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4900370" y="2015483"/>
                      <a:ext cx="307975" cy="0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8" name="直線コネクタ 27">
                      <a:extLst>
                        <a:ext uri="{FF2B5EF4-FFF2-40B4-BE49-F238E27FC236}">
                          <a16:creationId xmlns:a16="http://schemas.microsoft.com/office/drawing/2014/main" id="{AEE63EEF-FD71-48E3-89F4-F0927C2A281E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4900370" y="2082158"/>
                      <a:ext cx="307975" cy="0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9" name="直線コネクタ 28">
                      <a:extLst>
                        <a:ext uri="{FF2B5EF4-FFF2-40B4-BE49-F238E27FC236}">
                          <a16:creationId xmlns:a16="http://schemas.microsoft.com/office/drawing/2014/main" id="{EF749CB8-BC1B-4369-865D-8C05B681BA42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4897195" y="2152007"/>
                      <a:ext cx="307975" cy="0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63" name="グループ化 62">
                  <a:extLst>
                    <a:ext uri="{FF2B5EF4-FFF2-40B4-BE49-F238E27FC236}">
                      <a16:creationId xmlns:a16="http://schemas.microsoft.com/office/drawing/2014/main" id="{E5D4C54C-61B2-4F3B-8604-F37E3EF2646E}"/>
                    </a:ext>
                  </a:extLst>
                </p:cNvPr>
                <p:cNvGrpSpPr/>
                <p:nvPr/>
              </p:nvGrpSpPr>
              <p:grpSpPr>
                <a:xfrm rot="21418139">
                  <a:off x="4017987" y="3623367"/>
                  <a:ext cx="763469" cy="332274"/>
                  <a:chOff x="5302250" y="4070350"/>
                  <a:chExt cx="1911350" cy="831850"/>
                </a:xfrm>
              </p:grpSpPr>
              <p:pic>
                <p:nvPicPr>
                  <p:cNvPr id="67" name="グラフィックス 66" descr="新聞">
                    <a:extLst>
                      <a:ext uri="{FF2B5EF4-FFF2-40B4-BE49-F238E27FC236}">
                        <a16:creationId xmlns:a16="http://schemas.microsoft.com/office/drawing/2014/main" id="{B3FFEEE2-2C5A-4E93-872F-50C0669EDDA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9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96DAC541-7B7A-43D3-8B79-37D633B846F1}">
                        <asvg:svgBlip xmlns:asvg="http://schemas.microsoft.com/office/drawing/2016/SVG/main" r:embed="rId1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302250" y="4070350"/>
                    <a:ext cx="831850" cy="831850"/>
                  </a:xfrm>
                  <a:prstGeom prst="rect">
                    <a:avLst/>
                  </a:prstGeom>
                </p:spPr>
              </p:pic>
              <p:pic>
                <p:nvPicPr>
                  <p:cNvPr id="68" name="グラフィックス 67" descr="新聞">
                    <a:extLst>
                      <a:ext uri="{FF2B5EF4-FFF2-40B4-BE49-F238E27FC236}">
                        <a16:creationId xmlns:a16="http://schemas.microsoft.com/office/drawing/2014/main" id="{C5C85546-AEEB-440E-A634-70D1C0B5645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7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96DAC541-7B7A-43D3-8B79-37D633B846F1}">
                        <asvg:svgBlip xmlns:asvg="http://schemas.microsoft.com/office/drawing/2016/SVG/main" r:embed="rId8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842000" y="4070350"/>
                    <a:ext cx="831850" cy="831850"/>
                  </a:xfrm>
                  <a:prstGeom prst="rect">
                    <a:avLst/>
                  </a:prstGeom>
                </p:spPr>
              </p:pic>
              <p:pic>
                <p:nvPicPr>
                  <p:cNvPr id="69" name="グラフィックス 68" descr="新聞">
                    <a:extLst>
                      <a:ext uri="{FF2B5EF4-FFF2-40B4-BE49-F238E27FC236}">
                        <a16:creationId xmlns:a16="http://schemas.microsoft.com/office/drawing/2014/main" id="{71824F1B-30F1-422A-A493-2E0562B6FC69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1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96DAC541-7B7A-43D3-8B79-37D633B846F1}">
                        <asvg:svgBlip xmlns:asvg="http://schemas.microsoft.com/office/drawing/2016/SVG/main" r:embed="rId12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381750" y="4070350"/>
                    <a:ext cx="831850" cy="831850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70" name="グループ化 69">
                <a:extLst>
                  <a:ext uri="{FF2B5EF4-FFF2-40B4-BE49-F238E27FC236}">
                    <a16:creationId xmlns:a16="http://schemas.microsoft.com/office/drawing/2014/main" id="{299834D2-10CD-4596-B11B-3F62F631E7F5}"/>
                  </a:ext>
                </a:extLst>
              </p:cNvPr>
              <p:cNvGrpSpPr/>
              <p:nvPr/>
            </p:nvGrpSpPr>
            <p:grpSpPr>
              <a:xfrm>
                <a:off x="168442" y="5639029"/>
                <a:ext cx="2629562" cy="1135140"/>
                <a:chOff x="793087" y="1633232"/>
                <a:chExt cx="8319825" cy="3591537"/>
              </a:xfrm>
            </p:grpSpPr>
            <p:pic>
              <p:nvPicPr>
                <p:cNvPr id="89" name="図 88">
                  <a:extLst>
                    <a:ext uri="{FF2B5EF4-FFF2-40B4-BE49-F238E27FC236}">
                      <a16:creationId xmlns:a16="http://schemas.microsoft.com/office/drawing/2014/main" id="{2D63F98F-7B34-4775-9848-5B314304426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4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93088" y="1799898"/>
                  <a:ext cx="2719393" cy="576038"/>
                </a:xfrm>
                <a:prstGeom prst="rect">
                  <a:avLst/>
                </a:prstGeom>
              </p:spPr>
            </p:pic>
            <p:pic>
              <p:nvPicPr>
                <p:cNvPr id="90" name="図 89">
                  <a:extLst>
                    <a:ext uri="{FF2B5EF4-FFF2-40B4-BE49-F238E27FC236}">
                      <a16:creationId xmlns:a16="http://schemas.microsoft.com/office/drawing/2014/main" id="{DDFC02CA-0144-4BA3-8F16-5B011CF982C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5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946647" y="1799898"/>
                  <a:ext cx="1732756" cy="503999"/>
                </a:xfrm>
                <a:prstGeom prst="rect">
                  <a:avLst/>
                </a:prstGeom>
              </p:spPr>
            </p:pic>
            <p:pic>
              <p:nvPicPr>
                <p:cNvPr id="91" name="図 90">
                  <a:extLst>
                    <a:ext uri="{FF2B5EF4-FFF2-40B4-BE49-F238E27FC236}">
                      <a16:creationId xmlns:a16="http://schemas.microsoft.com/office/drawing/2014/main" id="{E7F45129-A9BE-41D6-AD2D-F5AE130F3C8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6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411273" y="2500492"/>
                  <a:ext cx="1842750" cy="936000"/>
                </a:xfrm>
                <a:prstGeom prst="rect">
                  <a:avLst/>
                </a:prstGeom>
              </p:spPr>
            </p:pic>
            <p:pic>
              <p:nvPicPr>
                <p:cNvPr id="92" name="図 91">
                  <a:extLst>
                    <a:ext uri="{FF2B5EF4-FFF2-40B4-BE49-F238E27FC236}">
                      <a16:creationId xmlns:a16="http://schemas.microsoft.com/office/drawing/2014/main" id="{15B53F2B-650F-415A-AB54-3E7CF44EB02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6025023" y="1633232"/>
                  <a:ext cx="2664000" cy="792000"/>
                </a:xfrm>
                <a:prstGeom prst="rect">
                  <a:avLst/>
                </a:prstGeom>
              </p:spPr>
            </p:pic>
            <p:pic>
              <p:nvPicPr>
                <p:cNvPr id="93" name="図 92">
                  <a:extLst>
                    <a:ext uri="{FF2B5EF4-FFF2-40B4-BE49-F238E27FC236}">
                      <a16:creationId xmlns:a16="http://schemas.microsoft.com/office/drawing/2014/main" id="{9AFE39B0-A462-4B99-B89F-9E7EB2E9E6B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8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870216" y="2425232"/>
                  <a:ext cx="1609703" cy="827995"/>
                </a:xfrm>
                <a:prstGeom prst="rect">
                  <a:avLst/>
                </a:prstGeom>
              </p:spPr>
            </p:pic>
            <p:pic>
              <p:nvPicPr>
                <p:cNvPr id="94" name="図 93">
                  <a:extLst>
                    <a:ext uri="{FF2B5EF4-FFF2-40B4-BE49-F238E27FC236}">
                      <a16:creationId xmlns:a16="http://schemas.microsoft.com/office/drawing/2014/main" id="{26F80824-8CCE-4AC2-84E0-B1C557AE9A7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9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93088" y="2605228"/>
                  <a:ext cx="1823100" cy="647999"/>
                </a:xfrm>
                <a:prstGeom prst="rect">
                  <a:avLst/>
                </a:prstGeom>
              </p:spPr>
            </p:pic>
            <p:pic>
              <p:nvPicPr>
                <p:cNvPr id="95" name="図 94">
                  <a:extLst>
                    <a:ext uri="{FF2B5EF4-FFF2-40B4-BE49-F238E27FC236}">
                      <a16:creationId xmlns:a16="http://schemas.microsoft.com/office/drawing/2014/main" id="{A8EE5FB0-D2BC-4B00-B2E9-291D772D774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0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203155" y="3364493"/>
                  <a:ext cx="863999" cy="863999"/>
                </a:xfrm>
                <a:prstGeom prst="rect">
                  <a:avLst/>
                </a:prstGeom>
              </p:spPr>
            </p:pic>
            <p:pic>
              <p:nvPicPr>
                <p:cNvPr id="96" name="図 95">
                  <a:extLst>
                    <a:ext uri="{FF2B5EF4-FFF2-40B4-BE49-F238E27FC236}">
                      <a16:creationId xmlns:a16="http://schemas.microsoft.com/office/drawing/2014/main" id="{629C4E0C-5BF8-4458-9152-C6B8AB1AA6C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1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830492" y="2665869"/>
                  <a:ext cx="1436333" cy="395998"/>
                </a:xfrm>
                <a:prstGeom prst="rect">
                  <a:avLst/>
                </a:prstGeom>
              </p:spPr>
            </p:pic>
            <p:pic>
              <p:nvPicPr>
                <p:cNvPr id="97" name="図 96">
                  <a:extLst>
                    <a:ext uri="{FF2B5EF4-FFF2-40B4-BE49-F238E27FC236}">
                      <a16:creationId xmlns:a16="http://schemas.microsoft.com/office/drawing/2014/main" id="{3F3C44C6-2D3E-4860-8850-C3624EDA036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793087" y="3364492"/>
                  <a:ext cx="2204876" cy="612000"/>
                </a:xfrm>
                <a:prstGeom prst="rect">
                  <a:avLst/>
                </a:prstGeom>
              </p:spPr>
            </p:pic>
            <p:pic>
              <p:nvPicPr>
                <p:cNvPr id="98" name="図 97">
                  <a:extLst>
                    <a:ext uri="{FF2B5EF4-FFF2-40B4-BE49-F238E27FC236}">
                      <a16:creationId xmlns:a16="http://schemas.microsoft.com/office/drawing/2014/main" id="{8A915619-5774-4786-8323-2053EFE282B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935300" y="3446417"/>
                  <a:ext cx="1517595" cy="755999"/>
                </a:xfrm>
                <a:prstGeom prst="rect">
                  <a:avLst/>
                </a:prstGeom>
              </p:spPr>
            </p:pic>
            <p:pic>
              <p:nvPicPr>
                <p:cNvPr id="99" name="図 98">
                  <a:extLst>
                    <a:ext uri="{FF2B5EF4-FFF2-40B4-BE49-F238E27FC236}">
                      <a16:creationId xmlns:a16="http://schemas.microsoft.com/office/drawing/2014/main" id="{97652557-F29D-4CE9-8561-3EA7AE30343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4175154" y="3509437"/>
                  <a:ext cx="2078869" cy="719999"/>
                </a:xfrm>
                <a:prstGeom prst="rect">
                  <a:avLst/>
                </a:prstGeom>
              </p:spPr>
            </p:pic>
            <p:pic>
              <p:nvPicPr>
                <p:cNvPr id="100" name="図 99">
                  <a:extLst>
                    <a:ext uri="{FF2B5EF4-FFF2-40B4-BE49-F238E27FC236}">
                      <a16:creationId xmlns:a16="http://schemas.microsoft.com/office/drawing/2014/main" id="{7361DE1B-7E31-4CB3-BB74-0F60B832473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4411273" y="4286388"/>
                  <a:ext cx="2250000" cy="900000"/>
                </a:xfrm>
                <a:prstGeom prst="rect">
                  <a:avLst/>
                </a:prstGeom>
              </p:spPr>
            </p:pic>
            <p:pic>
              <p:nvPicPr>
                <p:cNvPr id="101" name="図 100">
                  <a:extLst>
                    <a:ext uri="{FF2B5EF4-FFF2-40B4-BE49-F238E27FC236}">
                      <a16:creationId xmlns:a16="http://schemas.microsoft.com/office/drawing/2014/main" id="{E25BD8C1-369F-47C3-BD9B-83E6B0429F8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6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93092" y="4110999"/>
                  <a:ext cx="1378306" cy="917143"/>
                </a:xfrm>
                <a:prstGeom prst="rect">
                  <a:avLst/>
                </a:prstGeom>
              </p:spPr>
            </p:pic>
            <p:pic>
              <p:nvPicPr>
                <p:cNvPr id="102" name="図 101">
                  <a:extLst>
                    <a:ext uri="{FF2B5EF4-FFF2-40B4-BE49-F238E27FC236}">
                      <a16:creationId xmlns:a16="http://schemas.microsoft.com/office/drawing/2014/main" id="{ACCB3BC7-78D7-4D9D-A8D3-DDA1F06B207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7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514807" y="4416713"/>
                  <a:ext cx="1896466" cy="611429"/>
                </a:xfrm>
                <a:prstGeom prst="rect">
                  <a:avLst/>
                </a:prstGeom>
              </p:spPr>
            </p:pic>
            <p:pic>
              <p:nvPicPr>
                <p:cNvPr id="103" name="図 102">
                  <a:extLst>
                    <a:ext uri="{FF2B5EF4-FFF2-40B4-BE49-F238E27FC236}">
                      <a16:creationId xmlns:a16="http://schemas.microsoft.com/office/drawing/2014/main" id="{26A26160-F700-481E-A8C3-54A4990BC59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8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611012" y="4227819"/>
                  <a:ext cx="2501900" cy="996950"/>
                </a:xfrm>
                <a:prstGeom prst="rect">
                  <a:avLst/>
                </a:prstGeom>
              </p:spPr>
            </p:pic>
          </p:grpSp>
          <p:pic>
            <p:nvPicPr>
              <p:cNvPr id="1040" name="Picture 16" descr="https://thorproject2014.files.wordpress.com/2015/12/thor_white1.png?w=445">
                <a:extLst>
                  <a:ext uri="{FF2B5EF4-FFF2-40B4-BE49-F238E27FC236}">
                    <a16:creationId xmlns:a16="http://schemas.microsoft.com/office/drawing/2014/main" id="{5C355840-B90F-4964-AB4B-2E7B0643DDB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60681" y="5143500"/>
                <a:ext cx="1116011" cy="300947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</p:spPr>
          </p:pic>
          <p:sp>
            <p:nvSpPr>
              <p:cNvPr id="73" name="吹き出し: 四角形 72">
                <a:extLst>
                  <a:ext uri="{FF2B5EF4-FFF2-40B4-BE49-F238E27FC236}">
                    <a16:creationId xmlns:a16="http://schemas.microsoft.com/office/drawing/2014/main" id="{2297039A-9E46-43F1-B95A-ECB99BBD6DC5}"/>
                  </a:ext>
                </a:extLst>
              </p:cNvPr>
              <p:cNvSpPr/>
              <p:nvPr/>
            </p:nvSpPr>
            <p:spPr>
              <a:xfrm>
                <a:off x="104942" y="5421320"/>
                <a:ext cx="2736850" cy="1385880"/>
              </a:xfrm>
              <a:custGeom>
                <a:avLst/>
                <a:gdLst>
                  <a:gd name="connsiteX0" fmla="*/ 0 w 2736850"/>
                  <a:gd name="connsiteY0" fmla="*/ 0 h 1206500"/>
                  <a:gd name="connsiteX1" fmla="*/ 456142 w 2736850"/>
                  <a:gd name="connsiteY1" fmla="*/ 0 h 1206500"/>
                  <a:gd name="connsiteX2" fmla="*/ 1287195 w 2736850"/>
                  <a:gd name="connsiteY2" fmla="*/ -344480 h 1206500"/>
                  <a:gd name="connsiteX3" fmla="*/ 1140354 w 2736850"/>
                  <a:gd name="connsiteY3" fmla="*/ 0 h 1206500"/>
                  <a:gd name="connsiteX4" fmla="*/ 2736850 w 2736850"/>
                  <a:gd name="connsiteY4" fmla="*/ 0 h 1206500"/>
                  <a:gd name="connsiteX5" fmla="*/ 2736850 w 2736850"/>
                  <a:gd name="connsiteY5" fmla="*/ 201083 h 1206500"/>
                  <a:gd name="connsiteX6" fmla="*/ 2736850 w 2736850"/>
                  <a:gd name="connsiteY6" fmla="*/ 201083 h 1206500"/>
                  <a:gd name="connsiteX7" fmla="*/ 2736850 w 2736850"/>
                  <a:gd name="connsiteY7" fmla="*/ 502708 h 1206500"/>
                  <a:gd name="connsiteX8" fmla="*/ 2736850 w 2736850"/>
                  <a:gd name="connsiteY8" fmla="*/ 1206500 h 1206500"/>
                  <a:gd name="connsiteX9" fmla="*/ 1140354 w 2736850"/>
                  <a:gd name="connsiteY9" fmla="*/ 1206500 h 1206500"/>
                  <a:gd name="connsiteX10" fmla="*/ 456142 w 2736850"/>
                  <a:gd name="connsiteY10" fmla="*/ 1206500 h 1206500"/>
                  <a:gd name="connsiteX11" fmla="*/ 456142 w 2736850"/>
                  <a:gd name="connsiteY11" fmla="*/ 1206500 h 1206500"/>
                  <a:gd name="connsiteX12" fmla="*/ 0 w 2736850"/>
                  <a:gd name="connsiteY12" fmla="*/ 1206500 h 1206500"/>
                  <a:gd name="connsiteX13" fmla="*/ 0 w 2736850"/>
                  <a:gd name="connsiteY13" fmla="*/ 502708 h 1206500"/>
                  <a:gd name="connsiteX14" fmla="*/ 0 w 2736850"/>
                  <a:gd name="connsiteY14" fmla="*/ 201083 h 1206500"/>
                  <a:gd name="connsiteX15" fmla="*/ 0 w 2736850"/>
                  <a:gd name="connsiteY15" fmla="*/ 201083 h 1206500"/>
                  <a:gd name="connsiteX16" fmla="*/ 0 w 2736850"/>
                  <a:gd name="connsiteY16" fmla="*/ 0 h 1206500"/>
                  <a:gd name="connsiteX0" fmla="*/ 0 w 2736850"/>
                  <a:gd name="connsiteY0" fmla="*/ 674680 h 1881180"/>
                  <a:gd name="connsiteX1" fmla="*/ 456142 w 2736850"/>
                  <a:gd name="connsiteY1" fmla="*/ 674680 h 1881180"/>
                  <a:gd name="connsiteX2" fmla="*/ 1922195 w 2736850"/>
                  <a:gd name="connsiteY2" fmla="*/ 0 h 1881180"/>
                  <a:gd name="connsiteX3" fmla="*/ 1140354 w 2736850"/>
                  <a:gd name="connsiteY3" fmla="*/ 674680 h 1881180"/>
                  <a:gd name="connsiteX4" fmla="*/ 2736850 w 2736850"/>
                  <a:gd name="connsiteY4" fmla="*/ 674680 h 1881180"/>
                  <a:gd name="connsiteX5" fmla="*/ 2736850 w 2736850"/>
                  <a:gd name="connsiteY5" fmla="*/ 875763 h 1881180"/>
                  <a:gd name="connsiteX6" fmla="*/ 2736850 w 2736850"/>
                  <a:gd name="connsiteY6" fmla="*/ 875763 h 1881180"/>
                  <a:gd name="connsiteX7" fmla="*/ 2736850 w 2736850"/>
                  <a:gd name="connsiteY7" fmla="*/ 1177388 h 1881180"/>
                  <a:gd name="connsiteX8" fmla="*/ 2736850 w 2736850"/>
                  <a:gd name="connsiteY8" fmla="*/ 1881180 h 1881180"/>
                  <a:gd name="connsiteX9" fmla="*/ 1140354 w 2736850"/>
                  <a:gd name="connsiteY9" fmla="*/ 1881180 h 1881180"/>
                  <a:gd name="connsiteX10" fmla="*/ 456142 w 2736850"/>
                  <a:gd name="connsiteY10" fmla="*/ 1881180 h 1881180"/>
                  <a:gd name="connsiteX11" fmla="*/ 456142 w 2736850"/>
                  <a:gd name="connsiteY11" fmla="*/ 1881180 h 1881180"/>
                  <a:gd name="connsiteX12" fmla="*/ 0 w 2736850"/>
                  <a:gd name="connsiteY12" fmla="*/ 1881180 h 1881180"/>
                  <a:gd name="connsiteX13" fmla="*/ 0 w 2736850"/>
                  <a:gd name="connsiteY13" fmla="*/ 1177388 h 1881180"/>
                  <a:gd name="connsiteX14" fmla="*/ 0 w 2736850"/>
                  <a:gd name="connsiteY14" fmla="*/ 875763 h 1881180"/>
                  <a:gd name="connsiteX15" fmla="*/ 0 w 2736850"/>
                  <a:gd name="connsiteY15" fmla="*/ 875763 h 1881180"/>
                  <a:gd name="connsiteX16" fmla="*/ 0 w 2736850"/>
                  <a:gd name="connsiteY16" fmla="*/ 674680 h 1881180"/>
                  <a:gd name="connsiteX0" fmla="*/ 0 w 2736850"/>
                  <a:gd name="connsiteY0" fmla="*/ 166680 h 1373180"/>
                  <a:gd name="connsiteX1" fmla="*/ 456142 w 2736850"/>
                  <a:gd name="connsiteY1" fmla="*/ 166680 h 1373180"/>
                  <a:gd name="connsiteX2" fmla="*/ 1357045 w 2736850"/>
                  <a:gd name="connsiteY2" fmla="*/ 0 h 1373180"/>
                  <a:gd name="connsiteX3" fmla="*/ 1140354 w 2736850"/>
                  <a:gd name="connsiteY3" fmla="*/ 166680 h 1373180"/>
                  <a:gd name="connsiteX4" fmla="*/ 2736850 w 2736850"/>
                  <a:gd name="connsiteY4" fmla="*/ 166680 h 1373180"/>
                  <a:gd name="connsiteX5" fmla="*/ 2736850 w 2736850"/>
                  <a:gd name="connsiteY5" fmla="*/ 367763 h 1373180"/>
                  <a:gd name="connsiteX6" fmla="*/ 2736850 w 2736850"/>
                  <a:gd name="connsiteY6" fmla="*/ 367763 h 1373180"/>
                  <a:gd name="connsiteX7" fmla="*/ 2736850 w 2736850"/>
                  <a:gd name="connsiteY7" fmla="*/ 669388 h 1373180"/>
                  <a:gd name="connsiteX8" fmla="*/ 2736850 w 2736850"/>
                  <a:gd name="connsiteY8" fmla="*/ 1373180 h 1373180"/>
                  <a:gd name="connsiteX9" fmla="*/ 1140354 w 2736850"/>
                  <a:gd name="connsiteY9" fmla="*/ 1373180 h 1373180"/>
                  <a:gd name="connsiteX10" fmla="*/ 456142 w 2736850"/>
                  <a:gd name="connsiteY10" fmla="*/ 1373180 h 1373180"/>
                  <a:gd name="connsiteX11" fmla="*/ 456142 w 2736850"/>
                  <a:gd name="connsiteY11" fmla="*/ 1373180 h 1373180"/>
                  <a:gd name="connsiteX12" fmla="*/ 0 w 2736850"/>
                  <a:gd name="connsiteY12" fmla="*/ 1373180 h 1373180"/>
                  <a:gd name="connsiteX13" fmla="*/ 0 w 2736850"/>
                  <a:gd name="connsiteY13" fmla="*/ 669388 h 1373180"/>
                  <a:gd name="connsiteX14" fmla="*/ 0 w 2736850"/>
                  <a:gd name="connsiteY14" fmla="*/ 367763 h 1373180"/>
                  <a:gd name="connsiteX15" fmla="*/ 0 w 2736850"/>
                  <a:gd name="connsiteY15" fmla="*/ 367763 h 1373180"/>
                  <a:gd name="connsiteX16" fmla="*/ 0 w 2736850"/>
                  <a:gd name="connsiteY16" fmla="*/ 166680 h 1373180"/>
                  <a:gd name="connsiteX0" fmla="*/ 0 w 2736850"/>
                  <a:gd name="connsiteY0" fmla="*/ 179380 h 1385880"/>
                  <a:gd name="connsiteX1" fmla="*/ 456142 w 2736850"/>
                  <a:gd name="connsiteY1" fmla="*/ 179380 h 1385880"/>
                  <a:gd name="connsiteX2" fmla="*/ 849045 w 2736850"/>
                  <a:gd name="connsiteY2" fmla="*/ 0 h 1385880"/>
                  <a:gd name="connsiteX3" fmla="*/ 1140354 w 2736850"/>
                  <a:gd name="connsiteY3" fmla="*/ 179380 h 1385880"/>
                  <a:gd name="connsiteX4" fmla="*/ 2736850 w 2736850"/>
                  <a:gd name="connsiteY4" fmla="*/ 179380 h 1385880"/>
                  <a:gd name="connsiteX5" fmla="*/ 2736850 w 2736850"/>
                  <a:gd name="connsiteY5" fmla="*/ 380463 h 1385880"/>
                  <a:gd name="connsiteX6" fmla="*/ 2736850 w 2736850"/>
                  <a:gd name="connsiteY6" fmla="*/ 380463 h 1385880"/>
                  <a:gd name="connsiteX7" fmla="*/ 2736850 w 2736850"/>
                  <a:gd name="connsiteY7" fmla="*/ 682088 h 1385880"/>
                  <a:gd name="connsiteX8" fmla="*/ 2736850 w 2736850"/>
                  <a:gd name="connsiteY8" fmla="*/ 1385880 h 1385880"/>
                  <a:gd name="connsiteX9" fmla="*/ 1140354 w 2736850"/>
                  <a:gd name="connsiteY9" fmla="*/ 1385880 h 1385880"/>
                  <a:gd name="connsiteX10" fmla="*/ 456142 w 2736850"/>
                  <a:gd name="connsiteY10" fmla="*/ 1385880 h 1385880"/>
                  <a:gd name="connsiteX11" fmla="*/ 456142 w 2736850"/>
                  <a:gd name="connsiteY11" fmla="*/ 1385880 h 1385880"/>
                  <a:gd name="connsiteX12" fmla="*/ 0 w 2736850"/>
                  <a:gd name="connsiteY12" fmla="*/ 1385880 h 1385880"/>
                  <a:gd name="connsiteX13" fmla="*/ 0 w 2736850"/>
                  <a:gd name="connsiteY13" fmla="*/ 682088 h 1385880"/>
                  <a:gd name="connsiteX14" fmla="*/ 0 w 2736850"/>
                  <a:gd name="connsiteY14" fmla="*/ 380463 h 1385880"/>
                  <a:gd name="connsiteX15" fmla="*/ 0 w 2736850"/>
                  <a:gd name="connsiteY15" fmla="*/ 380463 h 1385880"/>
                  <a:gd name="connsiteX16" fmla="*/ 0 w 2736850"/>
                  <a:gd name="connsiteY16" fmla="*/ 179380 h 13858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736850" h="1385880">
                    <a:moveTo>
                      <a:pt x="0" y="179380"/>
                    </a:moveTo>
                    <a:lnTo>
                      <a:pt x="456142" y="179380"/>
                    </a:lnTo>
                    <a:lnTo>
                      <a:pt x="849045" y="0"/>
                    </a:lnTo>
                    <a:lnTo>
                      <a:pt x="1140354" y="179380"/>
                    </a:lnTo>
                    <a:lnTo>
                      <a:pt x="2736850" y="179380"/>
                    </a:lnTo>
                    <a:lnTo>
                      <a:pt x="2736850" y="380463"/>
                    </a:lnTo>
                    <a:lnTo>
                      <a:pt x="2736850" y="380463"/>
                    </a:lnTo>
                    <a:lnTo>
                      <a:pt x="2736850" y="682088"/>
                    </a:lnTo>
                    <a:lnTo>
                      <a:pt x="2736850" y="1385880"/>
                    </a:lnTo>
                    <a:lnTo>
                      <a:pt x="1140354" y="1385880"/>
                    </a:lnTo>
                    <a:lnTo>
                      <a:pt x="456142" y="1385880"/>
                    </a:lnTo>
                    <a:lnTo>
                      <a:pt x="456142" y="1385880"/>
                    </a:lnTo>
                    <a:lnTo>
                      <a:pt x="0" y="1385880"/>
                    </a:lnTo>
                    <a:lnTo>
                      <a:pt x="0" y="682088"/>
                    </a:lnTo>
                    <a:lnTo>
                      <a:pt x="0" y="380463"/>
                    </a:lnTo>
                    <a:lnTo>
                      <a:pt x="0" y="380463"/>
                    </a:lnTo>
                    <a:lnTo>
                      <a:pt x="0" y="179380"/>
                    </a:lnTo>
                    <a:close/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400"/>
              </a:p>
            </p:txBody>
          </p:sp>
          <p:sp>
            <p:nvSpPr>
              <p:cNvPr id="104" name="左中かっこ 103">
                <a:extLst>
                  <a:ext uri="{FF2B5EF4-FFF2-40B4-BE49-F238E27FC236}">
                    <a16:creationId xmlns:a16="http://schemas.microsoft.com/office/drawing/2014/main" id="{54D57C4A-6866-493E-B8F1-581CE7842B9C}"/>
                  </a:ext>
                </a:extLst>
              </p:cNvPr>
              <p:cNvSpPr/>
              <p:nvPr/>
            </p:nvSpPr>
            <p:spPr>
              <a:xfrm rot="5400000">
                <a:off x="1854139" y="3181578"/>
                <a:ext cx="387350" cy="3758744"/>
              </a:xfrm>
              <a:prstGeom prst="leftBrace">
                <a:avLst>
                  <a:gd name="adj1" fmla="val 149316"/>
                  <a:gd name="adj2" fmla="val 33967"/>
                </a:avLst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400"/>
              </a:p>
            </p:txBody>
          </p:sp>
          <p:grpSp>
            <p:nvGrpSpPr>
              <p:cNvPr id="1048" name="グループ化 1047">
                <a:extLst>
                  <a:ext uri="{FF2B5EF4-FFF2-40B4-BE49-F238E27FC236}">
                    <a16:creationId xmlns:a16="http://schemas.microsoft.com/office/drawing/2014/main" id="{4F31B9A7-1898-4450-A175-0D55C81A94CF}"/>
                  </a:ext>
                </a:extLst>
              </p:cNvPr>
              <p:cNvGrpSpPr/>
              <p:nvPr/>
            </p:nvGrpSpPr>
            <p:grpSpPr>
              <a:xfrm>
                <a:off x="6019800" y="1771650"/>
                <a:ext cx="4089400" cy="4089400"/>
                <a:chOff x="6134100" y="1828800"/>
                <a:chExt cx="3155950" cy="3155950"/>
              </a:xfrm>
            </p:grpSpPr>
            <p:grpSp>
              <p:nvGrpSpPr>
                <p:cNvPr id="65" name="グループ化 64">
                  <a:extLst>
                    <a:ext uri="{FF2B5EF4-FFF2-40B4-BE49-F238E27FC236}">
                      <a16:creationId xmlns:a16="http://schemas.microsoft.com/office/drawing/2014/main" id="{D52814C2-809D-410A-8761-EBC5E2F1F605}"/>
                    </a:ext>
                  </a:extLst>
                </p:cNvPr>
                <p:cNvGrpSpPr/>
                <p:nvPr/>
              </p:nvGrpSpPr>
              <p:grpSpPr>
                <a:xfrm>
                  <a:off x="6134100" y="1828800"/>
                  <a:ext cx="3155950" cy="3155950"/>
                  <a:chOff x="6108700" y="3289300"/>
                  <a:chExt cx="3625850" cy="3625850"/>
                </a:xfrm>
              </p:grpSpPr>
              <p:sp>
                <p:nvSpPr>
                  <p:cNvPr id="64" name="楕円 63">
                    <a:extLst>
                      <a:ext uri="{FF2B5EF4-FFF2-40B4-BE49-F238E27FC236}">
                        <a16:creationId xmlns:a16="http://schemas.microsoft.com/office/drawing/2014/main" id="{308E2746-AB6C-4309-A1D8-84C1F0EFD35B}"/>
                      </a:ext>
                    </a:extLst>
                  </p:cNvPr>
                  <p:cNvSpPr/>
                  <p:nvPr/>
                </p:nvSpPr>
                <p:spPr>
                  <a:xfrm>
                    <a:off x="6508750" y="3683000"/>
                    <a:ext cx="2838450" cy="2838450"/>
                  </a:xfrm>
                  <a:prstGeom prst="ellipse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 sz="1400"/>
                  </a:p>
                </p:txBody>
              </p:sp>
              <p:pic>
                <p:nvPicPr>
                  <p:cNvPr id="5" name="グラフィックス 4" descr="地球 (アジア、オーストラリア)">
                    <a:extLst>
                      <a:ext uri="{FF2B5EF4-FFF2-40B4-BE49-F238E27FC236}">
                        <a16:creationId xmlns:a16="http://schemas.microsoft.com/office/drawing/2014/main" id="{59F56433-5895-4AB3-BA3C-666356B62B6B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0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96DAC541-7B7A-43D3-8B79-37D633B846F1}">
                        <asvg:svgBlip xmlns:asvg="http://schemas.microsoft.com/office/drawing/2016/SVG/main" r:embed="rId31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108700" y="3289300"/>
                    <a:ext cx="3625850" cy="3625850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05" name="グループ化 104">
                  <a:extLst>
                    <a:ext uri="{FF2B5EF4-FFF2-40B4-BE49-F238E27FC236}">
                      <a16:creationId xmlns:a16="http://schemas.microsoft.com/office/drawing/2014/main" id="{46C1A776-9DF7-44E0-BE44-8D6FA47DBDC4}"/>
                    </a:ext>
                  </a:extLst>
                </p:cNvPr>
                <p:cNvGrpSpPr/>
                <p:nvPr/>
              </p:nvGrpSpPr>
              <p:grpSpPr>
                <a:xfrm>
                  <a:off x="6654799" y="3067050"/>
                  <a:ext cx="535135" cy="504224"/>
                  <a:chOff x="5740400" y="4321950"/>
                  <a:chExt cx="1909762" cy="1799450"/>
                </a:xfrm>
              </p:grpSpPr>
              <p:pic>
                <p:nvPicPr>
                  <p:cNvPr id="111" name="グラフィックス 110" descr="女性">
                    <a:extLst>
                      <a:ext uri="{FF2B5EF4-FFF2-40B4-BE49-F238E27FC236}">
                        <a16:creationId xmlns:a16="http://schemas.microsoft.com/office/drawing/2014/main" id="{6F16348C-AC14-4D75-B677-348E6C228B49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96DAC541-7B7A-43D3-8B79-37D633B846F1}">
                        <asvg:svgBlip xmlns:asvg="http://schemas.microsoft.com/office/drawing/2016/SVG/main" r:embed="rId4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740400" y="4321950"/>
                    <a:ext cx="1799450" cy="1799450"/>
                  </a:xfrm>
                  <a:prstGeom prst="rect">
                    <a:avLst/>
                  </a:prstGeom>
                </p:spPr>
              </p:pic>
              <p:grpSp>
                <p:nvGrpSpPr>
                  <p:cNvPr id="112" name="グループ化 111">
                    <a:extLst>
                      <a:ext uri="{FF2B5EF4-FFF2-40B4-BE49-F238E27FC236}">
                        <a16:creationId xmlns:a16="http://schemas.microsoft.com/office/drawing/2014/main" id="{81B929BE-930A-4CD8-88D2-C798878A022F}"/>
                      </a:ext>
                    </a:extLst>
                  </p:cNvPr>
                  <p:cNvGrpSpPr/>
                  <p:nvPr/>
                </p:nvGrpSpPr>
                <p:grpSpPr>
                  <a:xfrm>
                    <a:off x="6653213" y="4892676"/>
                    <a:ext cx="996949" cy="1085850"/>
                    <a:chOff x="3979863" y="2905126"/>
                    <a:chExt cx="996949" cy="1085850"/>
                  </a:xfrm>
                </p:grpSpPr>
                <p:grpSp>
                  <p:nvGrpSpPr>
                    <p:cNvPr id="113" name="グループ化 112">
                      <a:extLst>
                        <a:ext uri="{FF2B5EF4-FFF2-40B4-BE49-F238E27FC236}">
                          <a16:creationId xmlns:a16="http://schemas.microsoft.com/office/drawing/2014/main" id="{DE21C987-261F-4578-928C-77897C893421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979863" y="2905126"/>
                      <a:ext cx="996949" cy="1085850"/>
                      <a:chOff x="5734050" y="1790701"/>
                      <a:chExt cx="996949" cy="1085850"/>
                    </a:xfrm>
                  </p:grpSpPr>
                  <p:sp>
                    <p:nvSpPr>
                      <p:cNvPr id="118" name="波線 117">
                        <a:extLst>
                          <a:ext uri="{FF2B5EF4-FFF2-40B4-BE49-F238E27FC236}">
                            <a16:creationId xmlns:a16="http://schemas.microsoft.com/office/drawing/2014/main" id="{456C4D6E-38B1-4282-9E72-737C56C6743E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5689600" y="1835151"/>
                        <a:ext cx="1085850" cy="996949"/>
                      </a:xfrm>
                      <a:prstGeom prst="wave">
                        <a:avLst>
                          <a:gd name="adj1" fmla="val 10589"/>
                          <a:gd name="adj2" fmla="val 1649"/>
                        </a:avLst>
                      </a:prstGeom>
                      <a:solidFill>
                        <a:schemeClr val="bg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 sz="1400"/>
                      </a:p>
                    </p:txBody>
                  </p:sp>
                  <p:pic>
                    <p:nvPicPr>
                      <p:cNvPr id="119" name="Picture 2" descr="ORCID logo">
                        <a:extLst>
                          <a:ext uri="{FF2B5EF4-FFF2-40B4-BE49-F238E27FC236}">
                            <a16:creationId xmlns:a16="http://schemas.microsoft.com/office/drawing/2014/main" id="{4F65D4D1-274B-4C22-8314-9FAB89ADC4B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 rot="21389244">
                        <a:off x="5949950" y="1827214"/>
                        <a:ext cx="533400" cy="163830"/>
                      </a:xfrm>
                      <a:prstGeom prst="rect">
                        <a:avLst/>
                      </a:prstGeom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  <p:grpSp>
                    <p:nvGrpSpPr>
                      <p:cNvPr id="120" name="グループ化 119">
                        <a:extLst>
                          <a:ext uri="{FF2B5EF4-FFF2-40B4-BE49-F238E27FC236}">
                            <a16:creationId xmlns:a16="http://schemas.microsoft.com/office/drawing/2014/main" id="{69F3D376-0E9D-41F6-A585-3D49DD322FC0}"/>
                          </a:ext>
                        </a:extLst>
                      </p:cNvPr>
                      <p:cNvGrpSpPr/>
                      <p:nvPr/>
                    </p:nvGrpSpPr>
                    <p:grpSpPr>
                      <a:xfrm rot="21398481">
                        <a:off x="5944062" y="2064272"/>
                        <a:ext cx="651998" cy="310653"/>
                        <a:chOff x="4556347" y="1861226"/>
                        <a:chExt cx="651998" cy="310653"/>
                      </a:xfrm>
                    </p:grpSpPr>
                    <p:pic>
                      <p:nvPicPr>
                        <p:cNvPr id="121" name="Picture 4" descr=" ">
                          <a:extLst>
                            <a:ext uri="{FF2B5EF4-FFF2-40B4-BE49-F238E27FC236}">
                              <a16:creationId xmlns:a16="http://schemas.microsoft.com/office/drawing/2014/main" id="{C15AB192-46CC-4A43-875F-5BD3928B2262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clrChange>
                            <a:clrFrom>
                              <a:srgbClr val="FFFFFF"/>
                            </a:clrFrom>
                            <a:clrTo>
                              <a:srgbClr val="FFFFFF">
                                <a:alpha val="0"/>
                              </a:srgbClr>
                            </a:clrTo>
                          </a:clrChange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56347" y="1861226"/>
                          <a:ext cx="310653" cy="310653"/>
                        </a:xfrm>
                        <a:prstGeom prst="rect">
                          <a:avLst/>
                        </a:prstGeom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  <p:cxnSp>
                      <p:nvCxnSpPr>
                        <p:cNvPr id="122" name="直線コネクタ 121">
                          <a:extLst>
                            <a:ext uri="{FF2B5EF4-FFF2-40B4-BE49-F238E27FC236}">
                              <a16:creationId xmlns:a16="http://schemas.microsoft.com/office/drawing/2014/main" id="{7EB061CC-411D-40E4-B955-0F89335FF9CF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>
                          <a:off x="4897195" y="1948808"/>
                          <a:ext cx="307975" cy="0"/>
                        </a:xfrm>
                        <a:prstGeom prst="line">
                          <a:avLst/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23" name="直線コネクタ 122">
                          <a:extLst>
                            <a:ext uri="{FF2B5EF4-FFF2-40B4-BE49-F238E27FC236}">
                              <a16:creationId xmlns:a16="http://schemas.microsoft.com/office/drawing/2014/main" id="{FE3B47A1-DF5A-4E1B-91DA-97BD85E2E7CD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>
                          <a:off x="4900370" y="2015483"/>
                          <a:ext cx="307975" cy="0"/>
                        </a:xfrm>
                        <a:prstGeom prst="line">
                          <a:avLst/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24" name="直線コネクタ 123">
                          <a:extLst>
                            <a:ext uri="{FF2B5EF4-FFF2-40B4-BE49-F238E27FC236}">
                              <a16:creationId xmlns:a16="http://schemas.microsoft.com/office/drawing/2014/main" id="{529299B6-B067-4018-A072-75E5FC5497E5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>
                          <a:off x="4900370" y="2082158"/>
                          <a:ext cx="307975" cy="0"/>
                        </a:xfrm>
                        <a:prstGeom prst="line">
                          <a:avLst/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25" name="直線コネクタ 124">
                          <a:extLst>
                            <a:ext uri="{FF2B5EF4-FFF2-40B4-BE49-F238E27FC236}">
                              <a16:creationId xmlns:a16="http://schemas.microsoft.com/office/drawing/2014/main" id="{07F5EE93-3F06-4D8C-B898-BED22E6B9C1C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>
                          <a:off x="4897195" y="2152007"/>
                          <a:ext cx="307975" cy="0"/>
                        </a:xfrm>
                        <a:prstGeom prst="line">
                          <a:avLst/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</p:grpSp>
                <p:grpSp>
                  <p:nvGrpSpPr>
                    <p:cNvPr id="114" name="グループ化 113">
                      <a:extLst>
                        <a:ext uri="{FF2B5EF4-FFF2-40B4-BE49-F238E27FC236}">
                          <a16:creationId xmlns:a16="http://schemas.microsoft.com/office/drawing/2014/main" id="{EC43CA1E-56E3-4273-A81C-F13D550AEDD0}"/>
                        </a:ext>
                      </a:extLst>
                    </p:cNvPr>
                    <p:cNvGrpSpPr/>
                    <p:nvPr/>
                  </p:nvGrpSpPr>
                  <p:grpSpPr>
                    <a:xfrm rot="21418139">
                      <a:off x="4017987" y="3623367"/>
                      <a:ext cx="763469" cy="332274"/>
                      <a:chOff x="5302250" y="4070350"/>
                      <a:chExt cx="1911350" cy="831850"/>
                    </a:xfrm>
                  </p:grpSpPr>
                  <p:pic>
                    <p:nvPicPr>
                      <p:cNvPr id="115" name="グラフィックス 114" descr="新聞">
                        <a:extLst>
                          <a:ext uri="{FF2B5EF4-FFF2-40B4-BE49-F238E27FC236}">
                            <a16:creationId xmlns:a16="http://schemas.microsoft.com/office/drawing/2014/main" id="{0E8167C5-85B5-483A-9874-3F0D391AB2BF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  <a:ext uri="{96DAC541-7B7A-43D3-8B79-37D633B846F1}">
                            <asvg:svgBlip xmlns:asvg="http://schemas.microsoft.com/office/drawing/2016/SVG/main" r:embed="rId1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5302250" y="4070350"/>
                        <a:ext cx="831850" cy="831850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116" name="グラフィックス 115" descr="新聞">
                        <a:extLst>
                          <a:ext uri="{FF2B5EF4-FFF2-40B4-BE49-F238E27FC236}">
                            <a16:creationId xmlns:a16="http://schemas.microsoft.com/office/drawing/2014/main" id="{5E2344E4-1E12-4782-AC57-DD8EEE680930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  <a:ext uri="{96DAC541-7B7A-43D3-8B79-37D633B846F1}">
                            <asvg:svgBlip xmlns:asvg="http://schemas.microsoft.com/office/drawing/2016/SVG/main" r:embed="rId8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5842000" y="4070350"/>
                        <a:ext cx="831850" cy="831850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117" name="グラフィックス 116" descr="新聞">
                        <a:extLst>
                          <a:ext uri="{FF2B5EF4-FFF2-40B4-BE49-F238E27FC236}">
                            <a16:creationId xmlns:a16="http://schemas.microsoft.com/office/drawing/2014/main" id="{E97B478B-1D24-4234-B89D-09E1F974A180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  <a:ext uri="{96DAC541-7B7A-43D3-8B79-37D633B846F1}">
                            <asvg:svgBlip xmlns:asvg="http://schemas.microsoft.com/office/drawing/2016/SVG/main" r:embed="rId12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6381750" y="4070350"/>
                        <a:ext cx="831850" cy="831850"/>
                      </a:xfrm>
                      <a:prstGeom prst="rect">
                        <a:avLst/>
                      </a:prstGeom>
                    </p:spPr>
                  </p:pic>
                </p:grpSp>
              </p:grpSp>
            </p:grpSp>
            <p:grpSp>
              <p:nvGrpSpPr>
                <p:cNvPr id="106" name="グループ化 105">
                  <a:extLst>
                    <a:ext uri="{FF2B5EF4-FFF2-40B4-BE49-F238E27FC236}">
                      <a16:creationId xmlns:a16="http://schemas.microsoft.com/office/drawing/2014/main" id="{D89A239C-DF14-447C-AF5A-F17B50BDD1B9}"/>
                    </a:ext>
                  </a:extLst>
                </p:cNvPr>
                <p:cNvGrpSpPr/>
                <p:nvPr/>
              </p:nvGrpSpPr>
              <p:grpSpPr>
                <a:xfrm>
                  <a:off x="6972300" y="2540000"/>
                  <a:ext cx="552450" cy="552450"/>
                  <a:chOff x="5854700" y="5416550"/>
                  <a:chExt cx="914400" cy="914400"/>
                </a:xfrm>
              </p:grpSpPr>
              <p:pic>
                <p:nvPicPr>
                  <p:cNvPr id="141" name="グラフィックス 140" descr="男性">
                    <a:extLst>
                      <a:ext uri="{FF2B5EF4-FFF2-40B4-BE49-F238E27FC236}">
                        <a16:creationId xmlns:a16="http://schemas.microsoft.com/office/drawing/2014/main" id="{9114C801-4F26-418D-9646-5B7281CAABBE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2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96DAC541-7B7A-43D3-8B79-37D633B846F1}">
                        <asvg:svgBlip xmlns:asvg="http://schemas.microsoft.com/office/drawing/2016/SVG/main" r:embed="rId33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854700" y="5416550"/>
                    <a:ext cx="914400" cy="914400"/>
                  </a:xfrm>
                  <a:prstGeom prst="rect">
                    <a:avLst/>
                  </a:prstGeom>
                </p:spPr>
              </p:pic>
              <p:grpSp>
                <p:nvGrpSpPr>
                  <p:cNvPr id="127" name="グループ化 126">
                    <a:extLst>
                      <a:ext uri="{FF2B5EF4-FFF2-40B4-BE49-F238E27FC236}">
                        <a16:creationId xmlns:a16="http://schemas.microsoft.com/office/drawing/2014/main" id="{F3D8D851-6FDE-4609-8147-C30C1CD1EF01}"/>
                      </a:ext>
                    </a:extLst>
                  </p:cNvPr>
                  <p:cNvGrpSpPr/>
                  <p:nvPr/>
                </p:nvGrpSpPr>
                <p:grpSpPr>
                  <a:xfrm>
                    <a:off x="6303963" y="5749926"/>
                    <a:ext cx="457663" cy="498474"/>
                    <a:chOff x="3979863" y="2905126"/>
                    <a:chExt cx="996949" cy="1085850"/>
                  </a:xfrm>
                </p:grpSpPr>
                <p:grpSp>
                  <p:nvGrpSpPr>
                    <p:cNvPr id="128" name="グループ化 127">
                      <a:extLst>
                        <a:ext uri="{FF2B5EF4-FFF2-40B4-BE49-F238E27FC236}">
                          <a16:creationId xmlns:a16="http://schemas.microsoft.com/office/drawing/2014/main" id="{105251C7-2B7E-4DDF-8CF4-CEC29E1FA605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979863" y="2905126"/>
                      <a:ext cx="996949" cy="1085850"/>
                      <a:chOff x="5734050" y="1790701"/>
                      <a:chExt cx="996949" cy="1085850"/>
                    </a:xfrm>
                  </p:grpSpPr>
                  <p:sp>
                    <p:nvSpPr>
                      <p:cNvPr id="133" name="波線 132">
                        <a:extLst>
                          <a:ext uri="{FF2B5EF4-FFF2-40B4-BE49-F238E27FC236}">
                            <a16:creationId xmlns:a16="http://schemas.microsoft.com/office/drawing/2014/main" id="{F54DB99A-2583-4A00-9ED8-2ACFC85AE330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5689600" y="1835151"/>
                        <a:ext cx="1085850" cy="996949"/>
                      </a:xfrm>
                      <a:prstGeom prst="wave">
                        <a:avLst>
                          <a:gd name="adj1" fmla="val 10589"/>
                          <a:gd name="adj2" fmla="val 1649"/>
                        </a:avLst>
                      </a:prstGeom>
                      <a:solidFill>
                        <a:schemeClr val="bg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 sz="1400"/>
                      </a:p>
                    </p:txBody>
                  </p:sp>
                  <p:pic>
                    <p:nvPicPr>
                      <p:cNvPr id="134" name="Picture 2" descr="ORCID logo">
                        <a:extLst>
                          <a:ext uri="{FF2B5EF4-FFF2-40B4-BE49-F238E27FC236}">
                            <a16:creationId xmlns:a16="http://schemas.microsoft.com/office/drawing/2014/main" id="{1B55E57E-AD62-46CB-9794-EB3E8B7E87F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 rot="21389244">
                        <a:off x="5949950" y="1827214"/>
                        <a:ext cx="533400" cy="163830"/>
                      </a:xfrm>
                      <a:prstGeom prst="rect">
                        <a:avLst/>
                      </a:prstGeom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  <p:grpSp>
                    <p:nvGrpSpPr>
                      <p:cNvPr id="135" name="グループ化 134">
                        <a:extLst>
                          <a:ext uri="{FF2B5EF4-FFF2-40B4-BE49-F238E27FC236}">
                            <a16:creationId xmlns:a16="http://schemas.microsoft.com/office/drawing/2014/main" id="{544E1961-0856-4A7B-8525-FAF85CAE60BB}"/>
                          </a:ext>
                        </a:extLst>
                      </p:cNvPr>
                      <p:cNvGrpSpPr/>
                      <p:nvPr/>
                    </p:nvGrpSpPr>
                    <p:grpSpPr>
                      <a:xfrm rot="21398481">
                        <a:off x="5944062" y="2064272"/>
                        <a:ext cx="651998" cy="310653"/>
                        <a:chOff x="4556347" y="1861226"/>
                        <a:chExt cx="651998" cy="310653"/>
                      </a:xfrm>
                    </p:grpSpPr>
                    <p:pic>
                      <p:nvPicPr>
                        <p:cNvPr id="136" name="Picture 4" descr=" ">
                          <a:extLst>
                            <a:ext uri="{FF2B5EF4-FFF2-40B4-BE49-F238E27FC236}">
                              <a16:creationId xmlns:a16="http://schemas.microsoft.com/office/drawing/2014/main" id="{1AE4BE8A-ABAA-409F-81B2-2B40C55B0BED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clrChange>
                            <a:clrFrom>
                              <a:srgbClr val="FFFFFF"/>
                            </a:clrFrom>
                            <a:clrTo>
                              <a:srgbClr val="FFFFFF">
                                <a:alpha val="0"/>
                              </a:srgbClr>
                            </a:clrTo>
                          </a:clrChange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56347" y="1861226"/>
                          <a:ext cx="310653" cy="310653"/>
                        </a:xfrm>
                        <a:prstGeom prst="rect">
                          <a:avLst/>
                        </a:prstGeom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  <p:cxnSp>
                      <p:nvCxnSpPr>
                        <p:cNvPr id="137" name="直線コネクタ 136">
                          <a:extLst>
                            <a:ext uri="{FF2B5EF4-FFF2-40B4-BE49-F238E27FC236}">
                              <a16:creationId xmlns:a16="http://schemas.microsoft.com/office/drawing/2014/main" id="{8C04FF3C-96A1-4E8E-9F73-E7B0FA7BCBB5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>
                          <a:off x="4897195" y="1948808"/>
                          <a:ext cx="307975" cy="0"/>
                        </a:xfrm>
                        <a:prstGeom prst="line">
                          <a:avLst/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38" name="直線コネクタ 137">
                          <a:extLst>
                            <a:ext uri="{FF2B5EF4-FFF2-40B4-BE49-F238E27FC236}">
                              <a16:creationId xmlns:a16="http://schemas.microsoft.com/office/drawing/2014/main" id="{52034CB6-FE5E-4958-9ED8-9F61EBD4A04C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>
                          <a:off x="4900370" y="2015483"/>
                          <a:ext cx="307975" cy="0"/>
                        </a:xfrm>
                        <a:prstGeom prst="line">
                          <a:avLst/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39" name="直線コネクタ 138">
                          <a:extLst>
                            <a:ext uri="{FF2B5EF4-FFF2-40B4-BE49-F238E27FC236}">
                              <a16:creationId xmlns:a16="http://schemas.microsoft.com/office/drawing/2014/main" id="{73152EC1-2293-4990-8BAB-2DADEF1241B3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>
                          <a:off x="4900370" y="2082158"/>
                          <a:ext cx="307975" cy="0"/>
                        </a:xfrm>
                        <a:prstGeom prst="line">
                          <a:avLst/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40" name="直線コネクタ 139">
                          <a:extLst>
                            <a:ext uri="{FF2B5EF4-FFF2-40B4-BE49-F238E27FC236}">
                              <a16:creationId xmlns:a16="http://schemas.microsoft.com/office/drawing/2014/main" id="{C3E06127-A900-4F2A-8128-D91662D9F103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>
                          <a:off x="4897195" y="2152007"/>
                          <a:ext cx="307975" cy="0"/>
                        </a:xfrm>
                        <a:prstGeom prst="line">
                          <a:avLst/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</p:grpSp>
                <p:grpSp>
                  <p:nvGrpSpPr>
                    <p:cNvPr id="129" name="グループ化 128">
                      <a:extLst>
                        <a:ext uri="{FF2B5EF4-FFF2-40B4-BE49-F238E27FC236}">
                          <a16:creationId xmlns:a16="http://schemas.microsoft.com/office/drawing/2014/main" id="{D2F01E66-4F02-4857-A49F-F0A450AF1CC6}"/>
                        </a:ext>
                      </a:extLst>
                    </p:cNvPr>
                    <p:cNvGrpSpPr/>
                    <p:nvPr/>
                  </p:nvGrpSpPr>
                  <p:grpSpPr>
                    <a:xfrm rot="21418139">
                      <a:off x="4017987" y="3623367"/>
                      <a:ext cx="763469" cy="332274"/>
                      <a:chOff x="5302250" y="4070350"/>
                      <a:chExt cx="1911350" cy="831850"/>
                    </a:xfrm>
                  </p:grpSpPr>
                  <p:pic>
                    <p:nvPicPr>
                      <p:cNvPr id="130" name="グラフィックス 129" descr="新聞">
                        <a:extLst>
                          <a:ext uri="{FF2B5EF4-FFF2-40B4-BE49-F238E27FC236}">
                            <a16:creationId xmlns:a16="http://schemas.microsoft.com/office/drawing/2014/main" id="{E14C998E-4257-4BB8-8FD0-F6EBFE714D96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  <a:ext uri="{96DAC541-7B7A-43D3-8B79-37D633B846F1}">
                            <asvg:svgBlip xmlns:asvg="http://schemas.microsoft.com/office/drawing/2016/SVG/main" r:embed="rId1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5302250" y="4070350"/>
                        <a:ext cx="831850" cy="831850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131" name="グラフィックス 130" descr="新聞">
                        <a:extLst>
                          <a:ext uri="{FF2B5EF4-FFF2-40B4-BE49-F238E27FC236}">
                            <a16:creationId xmlns:a16="http://schemas.microsoft.com/office/drawing/2014/main" id="{4F9808DE-BD00-486B-8135-32784662E99D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  <a:ext uri="{96DAC541-7B7A-43D3-8B79-37D633B846F1}">
                            <asvg:svgBlip xmlns:asvg="http://schemas.microsoft.com/office/drawing/2016/SVG/main" r:embed="rId8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5842000" y="4070350"/>
                        <a:ext cx="831850" cy="831850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132" name="グラフィックス 131" descr="新聞">
                        <a:extLst>
                          <a:ext uri="{FF2B5EF4-FFF2-40B4-BE49-F238E27FC236}">
                            <a16:creationId xmlns:a16="http://schemas.microsoft.com/office/drawing/2014/main" id="{D5885E85-09ED-48FB-93CA-5700B7FA5DEA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  <a:ext uri="{96DAC541-7B7A-43D3-8B79-37D633B846F1}">
                            <asvg:svgBlip xmlns:asvg="http://schemas.microsoft.com/office/drawing/2016/SVG/main" r:embed="rId12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6381750" y="4070350"/>
                        <a:ext cx="831850" cy="831850"/>
                      </a:xfrm>
                      <a:prstGeom prst="rect">
                        <a:avLst/>
                      </a:prstGeom>
                    </p:spPr>
                  </p:pic>
                </p:grpSp>
              </p:grpSp>
            </p:grpSp>
            <p:grpSp>
              <p:nvGrpSpPr>
                <p:cNvPr id="143" name="グループ化 142">
                  <a:extLst>
                    <a:ext uri="{FF2B5EF4-FFF2-40B4-BE49-F238E27FC236}">
                      <a16:creationId xmlns:a16="http://schemas.microsoft.com/office/drawing/2014/main" id="{AD9C77BD-B449-4D77-89A4-8036245E1B36}"/>
                    </a:ext>
                  </a:extLst>
                </p:cNvPr>
                <p:cNvGrpSpPr/>
                <p:nvPr/>
              </p:nvGrpSpPr>
              <p:grpSpPr>
                <a:xfrm>
                  <a:off x="7645400" y="2686050"/>
                  <a:ext cx="552450" cy="552450"/>
                  <a:chOff x="5854700" y="5416550"/>
                  <a:chExt cx="914400" cy="914400"/>
                </a:xfrm>
              </p:grpSpPr>
              <p:pic>
                <p:nvPicPr>
                  <p:cNvPr id="144" name="グラフィックス 143" descr="男性">
                    <a:extLst>
                      <a:ext uri="{FF2B5EF4-FFF2-40B4-BE49-F238E27FC236}">
                        <a16:creationId xmlns:a16="http://schemas.microsoft.com/office/drawing/2014/main" id="{6A2A85EF-1E50-488F-9D17-18364032F5A2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4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96DAC541-7B7A-43D3-8B79-37D633B846F1}">
                        <asvg:svgBlip xmlns:asvg="http://schemas.microsoft.com/office/drawing/2016/SVG/main" r:embed="rId3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854700" y="5416550"/>
                    <a:ext cx="914400" cy="914400"/>
                  </a:xfrm>
                  <a:prstGeom prst="rect">
                    <a:avLst/>
                  </a:prstGeom>
                </p:spPr>
              </p:pic>
              <p:grpSp>
                <p:nvGrpSpPr>
                  <p:cNvPr id="145" name="グループ化 144">
                    <a:extLst>
                      <a:ext uri="{FF2B5EF4-FFF2-40B4-BE49-F238E27FC236}">
                        <a16:creationId xmlns:a16="http://schemas.microsoft.com/office/drawing/2014/main" id="{2D4E8C44-3D5A-4E6C-8F5B-D5ED19250963}"/>
                      </a:ext>
                    </a:extLst>
                  </p:cNvPr>
                  <p:cNvGrpSpPr/>
                  <p:nvPr/>
                </p:nvGrpSpPr>
                <p:grpSpPr>
                  <a:xfrm>
                    <a:off x="6303963" y="5749926"/>
                    <a:ext cx="457663" cy="498474"/>
                    <a:chOff x="3979863" y="2905126"/>
                    <a:chExt cx="996949" cy="1085850"/>
                  </a:xfrm>
                </p:grpSpPr>
                <p:grpSp>
                  <p:nvGrpSpPr>
                    <p:cNvPr id="146" name="グループ化 145">
                      <a:extLst>
                        <a:ext uri="{FF2B5EF4-FFF2-40B4-BE49-F238E27FC236}">
                          <a16:creationId xmlns:a16="http://schemas.microsoft.com/office/drawing/2014/main" id="{1827D148-FFD5-4128-B516-1587DF339128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979863" y="2905126"/>
                      <a:ext cx="996949" cy="1085850"/>
                      <a:chOff x="5734050" y="1790701"/>
                      <a:chExt cx="996949" cy="1085850"/>
                    </a:xfrm>
                  </p:grpSpPr>
                  <p:sp>
                    <p:nvSpPr>
                      <p:cNvPr id="151" name="波線 150">
                        <a:extLst>
                          <a:ext uri="{FF2B5EF4-FFF2-40B4-BE49-F238E27FC236}">
                            <a16:creationId xmlns:a16="http://schemas.microsoft.com/office/drawing/2014/main" id="{A690FA64-D58E-4537-95D6-9A5C6C5F8A35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5689600" y="1835151"/>
                        <a:ext cx="1085850" cy="996949"/>
                      </a:xfrm>
                      <a:prstGeom prst="wave">
                        <a:avLst>
                          <a:gd name="adj1" fmla="val 10589"/>
                          <a:gd name="adj2" fmla="val 1649"/>
                        </a:avLst>
                      </a:prstGeom>
                      <a:solidFill>
                        <a:schemeClr val="bg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 sz="1400"/>
                      </a:p>
                    </p:txBody>
                  </p:sp>
                  <p:pic>
                    <p:nvPicPr>
                      <p:cNvPr id="152" name="Picture 2" descr="ORCID logo">
                        <a:extLst>
                          <a:ext uri="{FF2B5EF4-FFF2-40B4-BE49-F238E27FC236}">
                            <a16:creationId xmlns:a16="http://schemas.microsoft.com/office/drawing/2014/main" id="{5AE67795-3FFD-4535-B8FA-CDC5917FF88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 rot="21389244">
                        <a:off x="5949950" y="1827214"/>
                        <a:ext cx="533400" cy="163830"/>
                      </a:xfrm>
                      <a:prstGeom prst="rect">
                        <a:avLst/>
                      </a:prstGeom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  <p:grpSp>
                    <p:nvGrpSpPr>
                      <p:cNvPr id="153" name="グループ化 152">
                        <a:extLst>
                          <a:ext uri="{FF2B5EF4-FFF2-40B4-BE49-F238E27FC236}">
                            <a16:creationId xmlns:a16="http://schemas.microsoft.com/office/drawing/2014/main" id="{803BA8F9-76EF-46D8-9DEC-CBEAE084BDBC}"/>
                          </a:ext>
                        </a:extLst>
                      </p:cNvPr>
                      <p:cNvGrpSpPr/>
                      <p:nvPr/>
                    </p:nvGrpSpPr>
                    <p:grpSpPr>
                      <a:xfrm rot="21398481">
                        <a:off x="5944062" y="2064272"/>
                        <a:ext cx="651998" cy="310653"/>
                        <a:chOff x="4556347" y="1861226"/>
                        <a:chExt cx="651998" cy="310653"/>
                      </a:xfrm>
                    </p:grpSpPr>
                    <p:pic>
                      <p:nvPicPr>
                        <p:cNvPr id="154" name="Picture 4" descr=" ">
                          <a:extLst>
                            <a:ext uri="{FF2B5EF4-FFF2-40B4-BE49-F238E27FC236}">
                              <a16:creationId xmlns:a16="http://schemas.microsoft.com/office/drawing/2014/main" id="{CCAC64E0-1C42-4D0A-B038-A1A007B58C2D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clrChange>
                            <a:clrFrom>
                              <a:srgbClr val="FFFFFF"/>
                            </a:clrFrom>
                            <a:clrTo>
                              <a:srgbClr val="FFFFFF">
                                <a:alpha val="0"/>
                              </a:srgbClr>
                            </a:clrTo>
                          </a:clrChange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56347" y="1861226"/>
                          <a:ext cx="310653" cy="310653"/>
                        </a:xfrm>
                        <a:prstGeom prst="rect">
                          <a:avLst/>
                        </a:prstGeom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  <p:cxnSp>
                      <p:nvCxnSpPr>
                        <p:cNvPr id="155" name="直線コネクタ 154">
                          <a:extLst>
                            <a:ext uri="{FF2B5EF4-FFF2-40B4-BE49-F238E27FC236}">
                              <a16:creationId xmlns:a16="http://schemas.microsoft.com/office/drawing/2014/main" id="{DD117521-2925-42FB-800C-A6506648E62C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>
                          <a:off x="4897195" y="1948808"/>
                          <a:ext cx="307975" cy="0"/>
                        </a:xfrm>
                        <a:prstGeom prst="line">
                          <a:avLst/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56" name="直線コネクタ 155">
                          <a:extLst>
                            <a:ext uri="{FF2B5EF4-FFF2-40B4-BE49-F238E27FC236}">
                              <a16:creationId xmlns:a16="http://schemas.microsoft.com/office/drawing/2014/main" id="{DE088B85-754C-4353-AB28-A965D293D84B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>
                          <a:off x="4900370" y="2015483"/>
                          <a:ext cx="307975" cy="0"/>
                        </a:xfrm>
                        <a:prstGeom prst="line">
                          <a:avLst/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57" name="直線コネクタ 156">
                          <a:extLst>
                            <a:ext uri="{FF2B5EF4-FFF2-40B4-BE49-F238E27FC236}">
                              <a16:creationId xmlns:a16="http://schemas.microsoft.com/office/drawing/2014/main" id="{7F3C2579-1C68-4318-B16B-ECE6859E5F32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>
                          <a:off x="4900370" y="2082158"/>
                          <a:ext cx="307975" cy="0"/>
                        </a:xfrm>
                        <a:prstGeom prst="line">
                          <a:avLst/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58" name="直線コネクタ 157">
                          <a:extLst>
                            <a:ext uri="{FF2B5EF4-FFF2-40B4-BE49-F238E27FC236}">
                              <a16:creationId xmlns:a16="http://schemas.microsoft.com/office/drawing/2014/main" id="{6BFC884F-73FB-4F10-942B-74C742459DE8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>
                          <a:off x="4897195" y="2152007"/>
                          <a:ext cx="307975" cy="0"/>
                        </a:xfrm>
                        <a:prstGeom prst="line">
                          <a:avLst/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</p:grpSp>
                <p:grpSp>
                  <p:nvGrpSpPr>
                    <p:cNvPr id="147" name="グループ化 146">
                      <a:extLst>
                        <a:ext uri="{FF2B5EF4-FFF2-40B4-BE49-F238E27FC236}">
                          <a16:creationId xmlns:a16="http://schemas.microsoft.com/office/drawing/2014/main" id="{450F16DC-E6B1-4BEB-8440-C08FD84D0E6C}"/>
                        </a:ext>
                      </a:extLst>
                    </p:cNvPr>
                    <p:cNvGrpSpPr/>
                    <p:nvPr/>
                  </p:nvGrpSpPr>
                  <p:grpSpPr>
                    <a:xfrm rot="21418139">
                      <a:off x="4017987" y="3623367"/>
                      <a:ext cx="763469" cy="332274"/>
                      <a:chOff x="5302250" y="4070350"/>
                      <a:chExt cx="1911350" cy="831850"/>
                    </a:xfrm>
                  </p:grpSpPr>
                  <p:pic>
                    <p:nvPicPr>
                      <p:cNvPr id="148" name="グラフィックス 147" descr="新聞">
                        <a:extLst>
                          <a:ext uri="{FF2B5EF4-FFF2-40B4-BE49-F238E27FC236}">
                            <a16:creationId xmlns:a16="http://schemas.microsoft.com/office/drawing/2014/main" id="{19E9FC25-77FB-495E-860D-1EF9C8D66086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  <a:ext uri="{96DAC541-7B7A-43D3-8B79-37D633B846F1}">
                            <asvg:svgBlip xmlns:asvg="http://schemas.microsoft.com/office/drawing/2016/SVG/main" r:embed="rId1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5302250" y="4070350"/>
                        <a:ext cx="831850" cy="831850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149" name="グラフィックス 148" descr="新聞">
                        <a:extLst>
                          <a:ext uri="{FF2B5EF4-FFF2-40B4-BE49-F238E27FC236}">
                            <a16:creationId xmlns:a16="http://schemas.microsoft.com/office/drawing/2014/main" id="{A3B3374B-2A0E-4834-B5EF-5E336BDF07CC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  <a:ext uri="{96DAC541-7B7A-43D3-8B79-37D633B846F1}">
                            <asvg:svgBlip xmlns:asvg="http://schemas.microsoft.com/office/drawing/2016/SVG/main" r:embed="rId8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5842000" y="4070350"/>
                        <a:ext cx="831850" cy="831850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150" name="グラフィックス 149" descr="新聞">
                        <a:extLst>
                          <a:ext uri="{FF2B5EF4-FFF2-40B4-BE49-F238E27FC236}">
                            <a16:creationId xmlns:a16="http://schemas.microsoft.com/office/drawing/2014/main" id="{1010B103-44BE-4A08-9213-66071D187047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  <a:ext uri="{96DAC541-7B7A-43D3-8B79-37D633B846F1}">
                            <asvg:svgBlip xmlns:asvg="http://schemas.microsoft.com/office/drawing/2016/SVG/main" r:embed="rId12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6381750" y="4070350"/>
                        <a:ext cx="831850" cy="831850"/>
                      </a:xfrm>
                      <a:prstGeom prst="rect">
                        <a:avLst/>
                      </a:prstGeom>
                    </p:spPr>
                  </p:pic>
                </p:grpSp>
              </p:grpSp>
            </p:grpSp>
            <p:grpSp>
              <p:nvGrpSpPr>
                <p:cNvPr id="159" name="グループ化 158">
                  <a:extLst>
                    <a:ext uri="{FF2B5EF4-FFF2-40B4-BE49-F238E27FC236}">
                      <a16:creationId xmlns:a16="http://schemas.microsoft.com/office/drawing/2014/main" id="{BDA4F979-9D54-40E4-8CD0-1A47B76F6654}"/>
                    </a:ext>
                  </a:extLst>
                </p:cNvPr>
                <p:cNvGrpSpPr/>
                <p:nvPr/>
              </p:nvGrpSpPr>
              <p:grpSpPr>
                <a:xfrm>
                  <a:off x="7445374" y="3619500"/>
                  <a:ext cx="535135" cy="504224"/>
                  <a:chOff x="5740400" y="4321950"/>
                  <a:chExt cx="1909762" cy="1799450"/>
                </a:xfrm>
              </p:grpSpPr>
              <p:pic>
                <p:nvPicPr>
                  <p:cNvPr id="160" name="グラフィックス 159" descr="女性">
                    <a:extLst>
                      <a:ext uri="{FF2B5EF4-FFF2-40B4-BE49-F238E27FC236}">
                        <a16:creationId xmlns:a16="http://schemas.microsoft.com/office/drawing/2014/main" id="{46268F5A-CE55-4673-B3FD-589ED01C5260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6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96DAC541-7B7A-43D3-8B79-37D633B846F1}">
                        <asvg:svgBlip xmlns:asvg="http://schemas.microsoft.com/office/drawing/2016/SVG/main" r:embed="rId37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740400" y="4321950"/>
                    <a:ext cx="1799450" cy="1799450"/>
                  </a:xfrm>
                  <a:prstGeom prst="rect">
                    <a:avLst/>
                  </a:prstGeom>
                </p:spPr>
              </p:pic>
              <p:grpSp>
                <p:nvGrpSpPr>
                  <p:cNvPr id="161" name="グループ化 160">
                    <a:extLst>
                      <a:ext uri="{FF2B5EF4-FFF2-40B4-BE49-F238E27FC236}">
                        <a16:creationId xmlns:a16="http://schemas.microsoft.com/office/drawing/2014/main" id="{FE965167-2D1D-4FAF-A015-FFC96854169A}"/>
                      </a:ext>
                    </a:extLst>
                  </p:cNvPr>
                  <p:cNvGrpSpPr/>
                  <p:nvPr/>
                </p:nvGrpSpPr>
                <p:grpSpPr>
                  <a:xfrm>
                    <a:off x="6653213" y="4892676"/>
                    <a:ext cx="996949" cy="1085850"/>
                    <a:chOff x="3979863" y="2905126"/>
                    <a:chExt cx="996949" cy="1085850"/>
                  </a:xfrm>
                </p:grpSpPr>
                <p:grpSp>
                  <p:nvGrpSpPr>
                    <p:cNvPr id="162" name="グループ化 161">
                      <a:extLst>
                        <a:ext uri="{FF2B5EF4-FFF2-40B4-BE49-F238E27FC236}">
                          <a16:creationId xmlns:a16="http://schemas.microsoft.com/office/drawing/2014/main" id="{E5B7C6CD-385D-4C8C-A618-C78A98CF2BA3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979863" y="2905126"/>
                      <a:ext cx="996949" cy="1085850"/>
                      <a:chOff x="5734050" y="1790701"/>
                      <a:chExt cx="996949" cy="1085850"/>
                    </a:xfrm>
                  </p:grpSpPr>
                  <p:sp>
                    <p:nvSpPr>
                      <p:cNvPr id="167" name="波線 166">
                        <a:extLst>
                          <a:ext uri="{FF2B5EF4-FFF2-40B4-BE49-F238E27FC236}">
                            <a16:creationId xmlns:a16="http://schemas.microsoft.com/office/drawing/2014/main" id="{9D2E2358-4159-4110-9883-E1599726DFDC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5689600" y="1835151"/>
                        <a:ext cx="1085850" cy="996949"/>
                      </a:xfrm>
                      <a:prstGeom prst="wave">
                        <a:avLst>
                          <a:gd name="adj1" fmla="val 10589"/>
                          <a:gd name="adj2" fmla="val 1649"/>
                        </a:avLst>
                      </a:prstGeom>
                      <a:solidFill>
                        <a:schemeClr val="bg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 sz="1400"/>
                      </a:p>
                    </p:txBody>
                  </p:sp>
                  <p:pic>
                    <p:nvPicPr>
                      <p:cNvPr id="168" name="Picture 2" descr="ORCID logo">
                        <a:extLst>
                          <a:ext uri="{FF2B5EF4-FFF2-40B4-BE49-F238E27FC236}">
                            <a16:creationId xmlns:a16="http://schemas.microsoft.com/office/drawing/2014/main" id="{3AEAC076-2C49-44F6-B241-22F59A9C3EC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 rot="21389244">
                        <a:off x="5949950" y="1827214"/>
                        <a:ext cx="533400" cy="163830"/>
                      </a:xfrm>
                      <a:prstGeom prst="rect">
                        <a:avLst/>
                      </a:prstGeom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  <p:grpSp>
                    <p:nvGrpSpPr>
                      <p:cNvPr id="169" name="グループ化 168">
                        <a:extLst>
                          <a:ext uri="{FF2B5EF4-FFF2-40B4-BE49-F238E27FC236}">
                            <a16:creationId xmlns:a16="http://schemas.microsoft.com/office/drawing/2014/main" id="{20022987-A657-4F48-9A71-82DC48438612}"/>
                          </a:ext>
                        </a:extLst>
                      </p:cNvPr>
                      <p:cNvGrpSpPr/>
                      <p:nvPr/>
                    </p:nvGrpSpPr>
                    <p:grpSpPr>
                      <a:xfrm rot="21398481">
                        <a:off x="5944062" y="2064272"/>
                        <a:ext cx="651998" cy="310653"/>
                        <a:chOff x="4556347" y="1861226"/>
                        <a:chExt cx="651998" cy="310653"/>
                      </a:xfrm>
                    </p:grpSpPr>
                    <p:pic>
                      <p:nvPicPr>
                        <p:cNvPr id="170" name="Picture 4" descr=" ">
                          <a:extLst>
                            <a:ext uri="{FF2B5EF4-FFF2-40B4-BE49-F238E27FC236}">
                              <a16:creationId xmlns:a16="http://schemas.microsoft.com/office/drawing/2014/main" id="{9C0A4327-ED03-4773-A04B-3251DBEAEEDC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clrChange>
                            <a:clrFrom>
                              <a:srgbClr val="FFFFFF"/>
                            </a:clrFrom>
                            <a:clrTo>
                              <a:srgbClr val="FFFFFF">
                                <a:alpha val="0"/>
                              </a:srgbClr>
                            </a:clrTo>
                          </a:clrChange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56347" y="1861226"/>
                          <a:ext cx="310653" cy="310653"/>
                        </a:xfrm>
                        <a:prstGeom prst="rect">
                          <a:avLst/>
                        </a:prstGeom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  <p:cxnSp>
                      <p:nvCxnSpPr>
                        <p:cNvPr id="171" name="直線コネクタ 170">
                          <a:extLst>
                            <a:ext uri="{FF2B5EF4-FFF2-40B4-BE49-F238E27FC236}">
                              <a16:creationId xmlns:a16="http://schemas.microsoft.com/office/drawing/2014/main" id="{B258F085-DE75-4075-8301-FD235F4410B2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>
                          <a:off x="4897195" y="1948808"/>
                          <a:ext cx="307975" cy="0"/>
                        </a:xfrm>
                        <a:prstGeom prst="line">
                          <a:avLst/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72" name="直線コネクタ 171">
                          <a:extLst>
                            <a:ext uri="{FF2B5EF4-FFF2-40B4-BE49-F238E27FC236}">
                              <a16:creationId xmlns:a16="http://schemas.microsoft.com/office/drawing/2014/main" id="{05389120-464B-400F-B980-9CA9788D1D91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>
                          <a:off x="4900370" y="2015483"/>
                          <a:ext cx="307975" cy="0"/>
                        </a:xfrm>
                        <a:prstGeom prst="line">
                          <a:avLst/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73" name="直線コネクタ 172">
                          <a:extLst>
                            <a:ext uri="{FF2B5EF4-FFF2-40B4-BE49-F238E27FC236}">
                              <a16:creationId xmlns:a16="http://schemas.microsoft.com/office/drawing/2014/main" id="{17FAEA12-7726-421D-BBB8-CBF14BF54481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>
                          <a:off x="4900370" y="2082158"/>
                          <a:ext cx="307975" cy="0"/>
                        </a:xfrm>
                        <a:prstGeom prst="line">
                          <a:avLst/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74" name="直線コネクタ 173">
                          <a:extLst>
                            <a:ext uri="{FF2B5EF4-FFF2-40B4-BE49-F238E27FC236}">
                              <a16:creationId xmlns:a16="http://schemas.microsoft.com/office/drawing/2014/main" id="{08DA5E50-5E45-4638-9E6E-4587F1C79428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>
                          <a:off x="4897195" y="2152007"/>
                          <a:ext cx="307975" cy="0"/>
                        </a:xfrm>
                        <a:prstGeom prst="line">
                          <a:avLst/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</p:grpSp>
                <p:grpSp>
                  <p:nvGrpSpPr>
                    <p:cNvPr id="163" name="グループ化 162">
                      <a:extLst>
                        <a:ext uri="{FF2B5EF4-FFF2-40B4-BE49-F238E27FC236}">
                          <a16:creationId xmlns:a16="http://schemas.microsoft.com/office/drawing/2014/main" id="{50D8913D-280C-4F59-8723-F6E05864AD95}"/>
                        </a:ext>
                      </a:extLst>
                    </p:cNvPr>
                    <p:cNvGrpSpPr/>
                    <p:nvPr/>
                  </p:nvGrpSpPr>
                  <p:grpSpPr>
                    <a:xfrm rot="21418139">
                      <a:off x="4017987" y="3623367"/>
                      <a:ext cx="763469" cy="332274"/>
                      <a:chOff x="5302250" y="4070350"/>
                      <a:chExt cx="1911350" cy="831850"/>
                    </a:xfrm>
                  </p:grpSpPr>
                  <p:pic>
                    <p:nvPicPr>
                      <p:cNvPr id="164" name="グラフィックス 163" descr="新聞">
                        <a:extLst>
                          <a:ext uri="{FF2B5EF4-FFF2-40B4-BE49-F238E27FC236}">
                            <a16:creationId xmlns:a16="http://schemas.microsoft.com/office/drawing/2014/main" id="{982D7309-2810-4FEC-A2C8-8853A423F893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  <a:ext uri="{96DAC541-7B7A-43D3-8B79-37D633B846F1}">
                            <asvg:svgBlip xmlns:asvg="http://schemas.microsoft.com/office/drawing/2016/SVG/main" r:embed="rId1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5302250" y="4070350"/>
                        <a:ext cx="831850" cy="831850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165" name="グラフィックス 164" descr="新聞">
                        <a:extLst>
                          <a:ext uri="{FF2B5EF4-FFF2-40B4-BE49-F238E27FC236}">
                            <a16:creationId xmlns:a16="http://schemas.microsoft.com/office/drawing/2014/main" id="{C0C899AE-15CD-4804-92F3-EE2994104B56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  <a:ext uri="{96DAC541-7B7A-43D3-8B79-37D633B846F1}">
                            <asvg:svgBlip xmlns:asvg="http://schemas.microsoft.com/office/drawing/2016/SVG/main" r:embed="rId8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5842000" y="4070350"/>
                        <a:ext cx="831850" cy="831850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166" name="グラフィックス 165" descr="新聞">
                        <a:extLst>
                          <a:ext uri="{FF2B5EF4-FFF2-40B4-BE49-F238E27FC236}">
                            <a16:creationId xmlns:a16="http://schemas.microsoft.com/office/drawing/2014/main" id="{8950AE7D-2429-4572-AA66-840F8B5076CA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  <a:ext uri="{96DAC541-7B7A-43D3-8B79-37D633B846F1}">
                            <asvg:svgBlip xmlns:asvg="http://schemas.microsoft.com/office/drawing/2016/SVG/main" r:embed="rId12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6381750" y="4070350"/>
                        <a:ext cx="831850" cy="831850"/>
                      </a:xfrm>
                      <a:prstGeom prst="rect">
                        <a:avLst/>
                      </a:prstGeom>
                    </p:spPr>
                  </p:pic>
                </p:grpSp>
              </p:grpSp>
            </p:grpSp>
            <p:grpSp>
              <p:nvGrpSpPr>
                <p:cNvPr id="175" name="グループ化 174">
                  <a:extLst>
                    <a:ext uri="{FF2B5EF4-FFF2-40B4-BE49-F238E27FC236}">
                      <a16:creationId xmlns:a16="http://schemas.microsoft.com/office/drawing/2014/main" id="{8F2D9FC6-E6B9-4694-A7A5-56C776C339BE}"/>
                    </a:ext>
                  </a:extLst>
                </p:cNvPr>
                <p:cNvGrpSpPr/>
                <p:nvPr/>
              </p:nvGrpSpPr>
              <p:grpSpPr>
                <a:xfrm>
                  <a:off x="8508999" y="2851150"/>
                  <a:ext cx="535135" cy="504224"/>
                  <a:chOff x="5740400" y="4321950"/>
                  <a:chExt cx="1909762" cy="1799450"/>
                </a:xfrm>
              </p:grpSpPr>
              <p:pic>
                <p:nvPicPr>
                  <p:cNvPr id="176" name="グラフィックス 175" descr="女性">
                    <a:extLst>
                      <a:ext uri="{FF2B5EF4-FFF2-40B4-BE49-F238E27FC236}">
                        <a16:creationId xmlns:a16="http://schemas.microsoft.com/office/drawing/2014/main" id="{ABE77576-6084-45F8-8EB3-3BAF762A84E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8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96DAC541-7B7A-43D3-8B79-37D633B846F1}">
                        <asvg:svgBlip xmlns:asvg="http://schemas.microsoft.com/office/drawing/2016/SVG/main" r:embed="rId39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740400" y="4321950"/>
                    <a:ext cx="1799450" cy="1799450"/>
                  </a:xfrm>
                  <a:prstGeom prst="rect">
                    <a:avLst/>
                  </a:prstGeom>
                </p:spPr>
              </p:pic>
              <p:grpSp>
                <p:nvGrpSpPr>
                  <p:cNvPr id="177" name="グループ化 176">
                    <a:extLst>
                      <a:ext uri="{FF2B5EF4-FFF2-40B4-BE49-F238E27FC236}">
                        <a16:creationId xmlns:a16="http://schemas.microsoft.com/office/drawing/2014/main" id="{B8945CE0-77FC-4A89-9ECA-148C73B07F11}"/>
                      </a:ext>
                    </a:extLst>
                  </p:cNvPr>
                  <p:cNvGrpSpPr/>
                  <p:nvPr/>
                </p:nvGrpSpPr>
                <p:grpSpPr>
                  <a:xfrm>
                    <a:off x="6653213" y="4892676"/>
                    <a:ext cx="996949" cy="1085850"/>
                    <a:chOff x="3979863" y="2905126"/>
                    <a:chExt cx="996949" cy="1085850"/>
                  </a:xfrm>
                </p:grpSpPr>
                <p:grpSp>
                  <p:nvGrpSpPr>
                    <p:cNvPr id="178" name="グループ化 177">
                      <a:extLst>
                        <a:ext uri="{FF2B5EF4-FFF2-40B4-BE49-F238E27FC236}">
                          <a16:creationId xmlns:a16="http://schemas.microsoft.com/office/drawing/2014/main" id="{C883F445-82DE-4DB8-82AB-2DD5C5409900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979863" y="2905126"/>
                      <a:ext cx="996949" cy="1085850"/>
                      <a:chOff x="5734050" y="1790701"/>
                      <a:chExt cx="996949" cy="1085850"/>
                    </a:xfrm>
                  </p:grpSpPr>
                  <p:sp>
                    <p:nvSpPr>
                      <p:cNvPr id="183" name="波線 182">
                        <a:extLst>
                          <a:ext uri="{FF2B5EF4-FFF2-40B4-BE49-F238E27FC236}">
                            <a16:creationId xmlns:a16="http://schemas.microsoft.com/office/drawing/2014/main" id="{A06F4518-9192-4443-A0BA-BFC6D1A9C473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5689600" y="1835151"/>
                        <a:ext cx="1085850" cy="996949"/>
                      </a:xfrm>
                      <a:prstGeom prst="wave">
                        <a:avLst>
                          <a:gd name="adj1" fmla="val 10589"/>
                          <a:gd name="adj2" fmla="val 1649"/>
                        </a:avLst>
                      </a:prstGeom>
                      <a:solidFill>
                        <a:schemeClr val="bg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 sz="1400"/>
                      </a:p>
                    </p:txBody>
                  </p:sp>
                  <p:pic>
                    <p:nvPicPr>
                      <p:cNvPr id="184" name="Picture 2" descr="ORCID logo">
                        <a:extLst>
                          <a:ext uri="{FF2B5EF4-FFF2-40B4-BE49-F238E27FC236}">
                            <a16:creationId xmlns:a16="http://schemas.microsoft.com/office/drawing/2014/main" id="{E014F0CC-2EDC-43E3-A350-9EBF9F49EF4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 rot="21389244">
                        <a:off x="5949950" y="1827214"/>
                        <a:ext cx="533400" cy="163830"/>
                      </a:xfrm>
                      <a:prstGeom prst="rect">
                        <a:avLst/>
                      </a:prstGeom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  <p:grpSp>
                    <p:nvGrpSpPr>
                      <p:cNvPr id="185" name="グループ化 184">
                        <a:extLst>
                          <a:ext uri="{FF2B5EF4-FFF2-40B4-BE49-F238E27FC236}">
                            <a16:creationId xmlns:a16="http://schemas.microsoft.com/office/drawing/2014/main" id="{5573D736-6BCD-402E-B147-3BF8FD1BDBE7}"/>
                          </a:ext>
                        </a:extLst>
                      </p:cNvPr>
                      <p:cNvGrpSpPr/>
                      <p:nvPr/>
                    </p:nvGrpSpPr>
                    <p:grpSpPr>
                      <a:xfrm rot="21398481">
                        <a:off x="5944062" y="2064272"/>
                        <a:ext cx="651998" cy="310653"/>
                        <a:chOff x="4556347" y="1861226"/>
                        <a:chExt cx="651998" cy="310653"/>
                      </a:xfrm>
                    </p:grpSpPr>
                    <p:pic>
                      <p:nvPicPr>
                        <p:cNvPr id="186" name="Picture 4" descr=" ">
                          <a:extLst>
                            <a:ext uri="{FF2B5EF4-FFF2-40B4-BE49-F238E27FC236}">
                              <a16:creationId xmlns:a16="http://schemas.microsoft.com/office/drawing/2014/main" id="{0C23A29F-EBF4-48D5-83D1-3EB1B3AF1222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clrChange>
                            <a:clrFrom>
                              <a:srgbClr val="FFFFFF"/>
                            </a:clrFrom>
                            <a:clrTo>
                              <a:srgbClr val="FFFFFF">
                                <a:alpha val="0"/>
                              </a:srgbClr>
                            </a:clrTo>
                          </a:clrChange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56347" y="1861226"/>
                          <a:ext cx="310653" cy="310653"/>
                        </a:xfrm>
                        <a:prstGeom prst="rect">
                          <a:avLst/>
                        </a:prstGeom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  <p:cxnSp>
                      <p:nvCxnSpPr>
                        <p:cNvPr id="187" name="直線コネクタ 186">
                          <a:extLst>
                            <a:ext uri="{FF2B5EF4-FFF2-40B4-BE49-F238E27FC236}">
                              <a16:creationId xmlns:a16="http://schemas.microsoft.com/office/drawing/2014/main" id="{E132589E-22BB-4BF9-8CBA-1298E0528BB7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>
                          <a:off x="4897195" y="1948808"/>
                          <a:ext cx="307975" cy="0"/>
                        </a:xfrm>
                        <a:prstGeom prst="line">
                          <a:avLst/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88" name="直線コネクタ 187">
                          <a:extLst>
                            <a:ext uri="{FF2B5EF4-FFF2-40B4-BE49-F238E27FC236}">
                              <a16:creationId xmlns:a16="http://schemas.microsoft.com/office/drawing/2014/main" id="{7D1E0223-CA1B-4DD2-950B-62A09D0FE741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>
                          <a:off x="4900370" y="2015483"/>
                          <a:ext cx="307975" cy="0"/>
                        </a:xfrm>
                        <a:prstGeom prst="line">
                          <a:avLst/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89" name="直線コネクタ 188">
                          <a:extLst>
                            <a:ext uri="{FF2B5EF4-FFF2-40B4-BE49-F238E27FC236}">
                              <a16:creationId xmlns:a16="http://schemas.microsoft.com/office/drawing/2014/main" id="{B2A39544-0E54-4DBE-83E2-12EFC1C64FB5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>
                          <a:off x="4900370" y="2082158"/>
                          <a:ext cx="307975" cy="0"/>
                        </a:xfrm>
                        <a:prstGeom prst="line">
                          <a:avLst/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90" name="直線コネクタ 189">
                          <a:extLst>
                            <a:ext uri="{FF2B5EF4-FFF2-40B4-BE49-F238E27FC236}">
                              <a16:creationId xmlns:a16="http://schemas.microsoft.com/office/drawing/2014/main" id="{0274C390-40A8-4FEB-8744-6EA5A974842F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>
                          <a:off x="4897195" y="2152007"/>
                          <a:ext cx="307975" cy="0"/>
                        </a:xfrm>
                        <a:prstGeom prst="line">
                          <a:avLst/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</p:grpSp>
                <p:grpSp>
                  <p:nvGrpSpPr>
                    <p:cNvPr id="179" name="グループ化 178">
                      <a:extLst>
                        <a:ext uri="{FF2B5EF4-FFF2-40B4-BE49-F238E27FC236}">
                          <a16:creationId xmlns:a16="http://schemas.microsoft.com/office/drawing/2014/main" id="{04EC36E3-5321-47D7-BB8F-0B18CBE8A6F7}"/>
                        </a:ext>
                      </a:extLst>
                    </p:cNvPr>
                    <p:cNvGrpSpPr/>
                    <p:nvPr/>
                  </p:nvGrpSpPr>
                  <p:grpSpPr>
                    <a:xfrm rot="21418139">
                      <a:off x="4017987" y="3623367"/>
                      <a:ext cx="763469" cy="332274"/>
                      <a:chOff x="5302250" y="4070350"/>
                      <a:chExt cx="1911350" cy="831850"/>
                    </a:xfrm>
                  </p:grpSpPr>
                  <p:pic>
                    <p:nvPicPr>
                      <p:cNvPr id="180" name="グラフィックス 179" descr="新聞">
                        <a:extLst>
                          <a:ext uri="{FF2B5EF4-FFF2-40B4-BE49-F238E27FC236}">
                            <a16:creationId xmlns:a16="http://schemas.microsoft.com/office/drawing/2014/main" id="{9F57A6C3-D4FE-4F59-A982-9EC2F4E2E672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  <a:ext uri="{96DAC541-7B7A-43D3-8B79-37D633B846F1}">
                            <asvg:svgBlip xmlns:asvg="http://schemas.microsoft.com/office/drawing/2016/SVG/main" r:embed="rId1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5302250" y="4070350"/>
                        <a:ext cx="831850" cy="831850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181" name="グラフィックス 180" descr="新聞">
                        <a:extLst>
                          <a:ext uri="{FF2B5EF4-FFF2-40B4-BE49-F238E27FC236}">
                            <a16:creationId xmlns:a16="http://schemas.microsoft.com/office/drawing/2014/main" id="{F1805D2D-2E4E-485D-BF86-C23D3847637A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  <a:ext uri="{96DAC541-7B7A-43D3-8B79-37D633B846F1}">
                            <asvg:svgBlip xmlns:asvg="http://schemas.microsoft.com/office/drawing/2016/SVG/main" r:embed="rId8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5842000" y="4070350"/>
                        <a:ext cx="831850" cy="831850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182" name="グラフィックス 181" descr="新聞">
                        <a:extLst>
                          <a:ext uri="{FF2B5EF4-FFF2-40B4-BE49-F238E27FC236}">
                            <a16:creationId xmlns:a16="http://schemas.microsoft.com/office/drawing/2014/main" id="{A6294ABC-6886-402D-95EB-49B772D9CC96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  <a:ext uri="{96DAC541-7B7A-43D3-8B79-37D633B846F1}">
                            <asvg:svgBlip xmlns:asvg="http://schemas.microsoft.com/office/drawing/2016/SVG/main" r:embed="rId12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6381750" y="4070350"/>
                        <a:ext cx="831850" cy="831850"/>
                      </a:xfrm>
                      <a:prstGeom prst="rect">
                        <a:avLst/>
                      </a:prstGeom>
                    </p:spPr>
                  </p:pic>
                </p:grpSp>
              </p:grpSp>
            </p:grpSp>
          </p:grpSp>
          <p:sp>
            <p:nvSpPr>
              <p:cNvPr id="207" name="テキスト ボックス 206">
                <a:extLst>
                  <a:ext uri="{FF2B5EF4-FFF2-40B4-BE49-F238E27FC236}">
                    <a16:creationId xmlns:a16="http://schemas.microsoft.com/office/drawing/2014/main" id="{2E2E8507-6EB0-4735-8E0B-1B6BF92D5BCE}"/>
                  </a:ext>
                </a:extLst>
              </p:cNvPr>
              <p:cNvSpPr txBox="1"/>
              <p:nvPr/>
            </p:nvSpPr>
            <p:spPr>
              <a:xfrm>
                <a:off x="114300" y="812800"/>
                <a:ext cx="2381251" cy="5405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ja-JP" sz="1400" dirty="0"/>
                  <a:t>ORCID</a:t>
                </a:r>
                <a:r>
                  <a:rPr kumimoji="1" lang="ja-JP" altLang="en-US" sz="1400" dirty="0"/>
                  <a:t>の取得</a:t>
                </a:r>
                <a:endParaRPr kumimoji="1" lang="en-US" altLang="ja-JP" sz="1400" dirty="0"/>
              </a:p>
              <a:p>
                <a:pPr algn="ctr"/>
                <a:r>
                  <a:rPr lang="en-US" altLang="ja-JP" sz="1050" dirty="0"/>
                  <a:t>(</a:t>
                </a:r>
                <a:r>
                  <a:rPr lang="ja-JP" altLang="en-US" sz="1050" dirty="0"/>
                  <a:t>アカデミックキャリアの開始</a:t>
                </a:r>
                <a:r>
                  <a:rPr lang="en-US" altLang="ja-JP" sz="1050" dirty="0"/>
                  <a:t>)</a:t>
                </a:r>
                <a:endParaRPr kumimoji="1" lang="ja-JP" altLang="en-US" sz="1400" dirty="0"/>
              </a:p>
            </p:txBody>
          </p:sp>
          <p:sp>
            <p:nvSpPr>
              <p:cNvPr id="209" name="テキスト ボックス 208">
                <a:extLst>
                  <a:ext uri="{FF2B5EF4-FFF2-40B4-BE49-F238E27FC236}">
                    <a16:creationId xmlns:a16="http://schemas.microsoft.com/office/drawing/2014/main" id="{174B7720-BF36-4127-82C3-AC523C7128AF}"/>
                  </a:ext>
                </a:extLst>
              </p:cNvPr>
              <p:cNvSpPr txBox="1"/>
              <p:nvPr/>
            </p:nvSpPr>
            <p:spPr>
              <a:xfrm>
                <a:off x="6311900" y="1339850"/>
                <a:ext cx="2584450" cy="8369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ja-JP" altLang="en-US" sz="1050" dirty="0"/>
                  <a:t>出身者、並びに京都大学自身のプレゼンス強化</a:t>
                </a:r>
                <a:endParaRPr lang="en-US" altLang="ja-JP" sz="1050" dirty="0"/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kumimoji="1" lang="ja-JP" altLang="en-US" sz="1050" dirty="0"/>
                  <a:t>出身者のキャリア追跡</a:t>
                </a:r>
                <a:endParaRPr kumimoji="1" lang="en-US" altLang="ja-JP" sz="1050" dirty="0"/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kumimoji="1" lang="ja-JP" altLang="en-US" sz="1050" dirty="0"/>
                  <a:t>出身者への継続的なコンタクト</a:t>
                </a:r>
                <a:endParaRPr kumimoji="1" lang="en-US" altLang="ja-JP" sz="1050" dirty="0"/>
              </a:p>
            </p:txBody>
          </p:sp>
          <p:grpSp>
            <p:nvGrpSpPr>
              <p:cNvPr id="1049" name="グループ化 1048">
                <a:extLst>
                  <a:ext uri="{FF2B5EF4-FFF2-40B4-BE49-F238E27FC236}">
                    <a16:creationId xmlns:a16="http://schemas.microsoft.com/office/drawing/2014/main" id="{F37AB944-B6FD-4E1B-B945-94FEF4EB61EF}"/>
                  </a:ext>
                </a:extLst>
              </p:cNvPr>
              <p:cNvGrpSpPr/>
              <p:nvPr/>
            </p:nvGrpSpPr>
            <p:grpSpPr>
              <a:xfrm>
                <a:off x="6907949" y="2111484"/>
                <a:ext cx="2528198" cy="1955996"/>
                <a:chOff x="6804024" y="2116869"/>
                <a:chExt cx="1946311" cy="1505807"/>
              </a:xfrm>
            </p:grpSpPr>
            <p:sp>
              <p:nvSpPr>
                <p:cNvPr id="1047" name="フリーフォーム: 図形 1046">
                  <a:extLst>
                    <a:ext uri="{FF2B5EF4-FFF2-40B4-BE49-F238E27FC236}">
                      <a16:creationId xmlns:a16="http://schemas.microsoft.com/office/drawing/2014/main" id="{67E26B28-2CD8-40B6-832E-6D8AD10F4C5D}"/>
                    </a:ext>
                  </a:extLst>
                </p:cNvPr>
                <p:cNvSpPr/>
                <p:nvPr/>
              </p:nvSpPr>
              <p:spPr>
                <a:xfrm>
                  <a:off x="6813550" y="2123470"/>
                  <a:ext cx="130331" cy="873731"/>
                </a:xfrm>
                <a:custGeom>
                  <a:avLst/>
                  <a:gdLst>
                    <a:gd name="connsiteX0" fmla="*/ 0 w 1447800"/>
                    <a:gd name="connsiteY0" fmla="*/ 1327150 h 1327150"/>
                    <a:gd name="connsiteX1" fmla="*/ 1447800 w 1447800"/>
                    <a:gd name="connsiteY1" fmla="*/ 0 h 1327150"/>
                    <a:gd name="connsiteX0" fmla="*/ 0 w 1447800"/>
                    <a:gd name="connsiteY0" fmla="*/ 1327150 h 1327150"/>
                    <a:gd name="connsiteX1" fmla="*/ 755650 w 1447800"/>
                    <a:gd name="connsiteY1" fmla="*/ 584200 h 1327150"/>
                    <a:gd name="connsiteX2" fmla="*/ 1447800 w 1447800"/>
                    <a:gd name="connsiteY2" fmla="*/ 0 h 1327150"/>
                    <a:gd name="connsiteX0" fmla="*/ 0 w 1447800"/>
                    <a:gd name="connsiteY0" fmla="*/ 1327150 h 1327150"/>
                    <a:gd name="connsiteX1" fmla="*/ 495300 w 1447800"/>
                    <a:gd name="connsiteY1" fmla="*/ 177800 h 1327150"/>
                    <a:gd name="connsiteX2" fmla="*/ 1447800 w 1447800"/>
                    <a:gd name="connsiteY2" fmla="*/ 0 h 1327150"/>
                    <a:gd name="connsiteX0" fmla="*/ 0 w 1447800"/>
                    <a:gd name="connsiteY0" fmla="*/ 1327150 h 1327150"/>
                    <a:gd name="connsiteX1" fmla="*/ 495300 w 1447800"/>
                    <a:gd name="connsiteY1" fmla="*/ 177800 h 1327150"/>
                    <a:gd name="connsiteX2" fmla="*/ 1447800 w 1447800"/>
                    <a:gd name="connsiteY2" fmla="*/ 0 h 1327150"/>
                    <a:gd name="connsiteX0" fmla="*/ 0 w 1447800"/>
                    <a:gd name="connsiteY0" fmla="*/ 1327150 h 1327150"/>
                    <a:gd name="connsiteX1" fmla="*/ 495300 w 1447800"/>
                    <a:gd name="connsiteY1" fmla="*/ 177800 h 1327150"/>
                    <a:gd name="connsiteX2" fmla="*/ 1447800 w 1447800"/>
                    <a:gd name="connsiteY2" fmla="*/ 0 h 1327150"/>
                    <a:gd name="connsiteX0" fmla="*/ 0 w 1447800"/>
                    <a:gd name="connsiteY0" fmla="*/ 1327150 h 1327150"/>
                    <a:gd name="connsiteX1" fmla="*/ 495300 w 1447800"/>
                    <a:gd name="connsiteY1" fmla="*/ 177800 h 1327150"/>
                    <a:gd name="connsiteX2" fmla="*/ 1447800 w 1447800"/>
                    <a:gd name="connsiteY2" fmla="*/ 0 h 1327150"/>
                    <a:gd name="connsiteX0" fmla="*/ 0 w 1447800"/>
                    <a:gd name="connsiteY0" fmla="*/ 1327150 h 1327150"/>
                    <a:gd name="connsiteX1" fmla="*/ 590550 w 1447800"/>
                    <a:gd name="connsiteY1" fmla="*/ 349250 h 1327150"/>
                    <a:gd name="connsiteX2" fmla="*/ 1447800 w 1447800"/>
                    <a:gd name="connsiteY2" fmla="*/ 0 h 1327150"/>
                    <a:gd name="connsiteX0" fmla="*/ 0 w 1447800"/>
                    <a:gd name="connsiteY0" fmla="*/ 1327150 h 1327150"/>
                    <a:gd name="connsiteX1" fmla="*/ 590550 w 1447800"/>
                    <a:gd name="connsiteY1" fmla="*/ 349250 h 1327150"/>
                    <a:gd name="connsiteX2" fmla="*/ 1447800 w 1447800"/>
                    <a:gd name="connsiteY2" fmla="*/ 0 h 1327150"/>
                    <a:gd name="connsiteX0" fmla="*/ 0 w 1447800"/>
                    <a:gd name="connsiteY0" fmla="*/ 1327150 h 1327150"/>
                    <a:gd name="connsiteX1" fmla="*/ 590550 w 1447800"/>
                    <a:gd name="connsiteY1" fmla="*/ 349250 h 1327150"/>
                    <a:gd name="connsiteX2" fmla="*/ 1447800 w 1447800"/>
                    <a:gd name="connsiteY2" fmla="*/ 0 h 1327150"/>
                    <a:gd name="connsiteX0" fmla="*/ 0 w 1447800"/>
                    <a:gd name="connsiteY0" fmla="*/ 1327150 h 1327150"/>
                    <a:gd name="connsiteX1" fmla="*/ 1447800 w 1447800"/>
                    <a:gd name="connsiteY1" fmla="*/ 0 h 1327150"/>
                    <a:gd name="connsiteX0" fmla="*/ 0 w 1447800"/>
                    <a:gd name="connsiteY0" fmla="*/ 1327150 h 1327150"/>
                    <a:gd name="connsiteX1" fmla="*/ 1447800 w 1447800"/>
                    <a:gd name="connsiteY1" fmla="*/ 0 h 1327150"/>
                    <a:gd name="connsiteX0" fmla="*/ 0 w 1447800"/>
                    <a:gd name="connsiteY0" fmla="*/ 1327150 h 1327150"/>
                    <a:gd name="connsiteX1" fmla="*/ 1447800 w 1447800"/>
                    <a:gd name="connsiteY1" fmla="*/ 0 h 1327150"/>
                    <a:gd name="connsiteX0" fmla="*/ 0 w 1450975"/>
                    <a:gd name="connsiteY0" fmla="*/ 1343025 h 1343025"/>
                    <a:gd name="connsiteX1" fmla="*/ 1450975 w 1450975"/>
                    <a:gd name="connsiteY1" fmla="*/ 0 h 1343025"/>
                    <a:gd name="connsiteX0" fmla="*/ 0 w 932795"/>
                    <a:gd name="connsiteY0" fmla="*/ 1372356 h 1372356"/>
                    <a:gd name="connsiteX1" fmla="*/ 932795 w 932795"/>
                    <a:gd name="connsiteY1" fmla="*/ 0 h 1372356"/>
                    <a:gd name="connsiteX0" fmla="*/ 0 w 932795"/>
                    <a:gd name="connsiteY0" fmla="*/ 1372356 h 1372356"/>
                    <a:gd name="connsiteX1" fmla="*/ 932795 w 932795"/>
                    <a:gd name="connsiteY1" fmla="*/ 0 h 1372356"/>
                    <a:gd name="connsiteX0" fmla="*/ 0 w 932795"/>
                    <a:gd name="connsiteY0" fmla="*/ 1372356 h 1372356"/>
                    <a:gd name="connsiteX1" fmla="*/ 932795 w 932795"/>
                    <a:gd name="connsiteY1" fmla="*/ 0 h 1372356"/>
                    <a:gd name="connsiteX0" fmla="*/ 203650 w 203940"/>
                    <a:gd name="connsiteY0" fmla="*/ 875139 h 875139"/>
                    <a:gd name="connsiteX1" fmla="*/ 114750 w 203940"/>
                    <a:gd name="connsiteY1" fmla="*/ 1409 h 875139"/>
                    <a:gd name="connsiteX0" fmla="*/ 88900 w 104105"/>
                    <a:gd name="connsiteY0" fmla="*/ 873730 h 873730"/>
                    <a:gd name="connsiteX1" fmla="*/ 0 w 104105"/>
                    <a:gd name="connsiteY1" fmla="*/ 0 h 873730"/>
                    <a:gd name="connsiteX0" fmla="*/ 88900 w 104105"/>
                    <a:gd name="connsiteY0" fmla="*/ 873730 h 873730"/>
                    <a:gd name="connsiteX1" fmla="*/ 0 w 104105"/>
                    <a:gd name="connsiteY1" fmla="*/ 0 h 873730"/>
                    <a:gd name="connsiteX0" fmla="*/ 88900 w 130331"/>
                    <a:gd name="connsiteY0" fmla="*/ 873730 h 873730"/>
                    <a:gd name="connsiteX1" fmla="*/ 0 w 130331"/>
                    <a:gd name="connsiteY1" fmla="*/ 0 h 8737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30331" h="873730">
                      <a:moveTo>
                        <a:pt x="88900" y="873730"/>
                      </a:moveTo>
                      <a:cubicBezTo>
                        <a:pt x="101600" y="593270"/>
                        <a:pt x="215647" y="276425"/>
                        <a:pt x="0" y="0"/>
                      </a:cubicBezTo>
                    </a:path>
                  </a:pathLst>
                </a:custGeom>
                <a:noFill/>
                <a:ln>
                  <a:headEnd type="triangl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400"/>
                </a:p>
              </p:txBody>
            </p:sp>
            <p:sp>
              <p:nvSpPr>
                <p:cNvPr id="237" name="フリーフォーム: 図形 236">
                  <a:extLst>
                    <a:ext uri="{FF2B5EF4-FFF2-40B4-BE49-F238E27FC236}">
                      <a16:creationId xmlns:a16="http://schemas.microsoft.com/office/drawing/2014/main" id="{27253780-E661-45C9-B38E-344EDFF4C450}"/>
                    </a:ext>
                  </a:extLst>
                </p:cNvPr>
                <p:cNvSpPr/>
                <p:nvPr/>
              </p:nvSpPr>
              <p:spPr>
                <a:xfrm>
                  <a:off x="6810375" y="2116869"/>
                  <a:ext cx="428626" cy="423132"/>
                </a:xfrm>
                <a:custGeom>
                  <a:avLst/>
                  <a:gdLst>
                    <a:gd name="connsiteX0" fmla="*/ 0 w 1447800"/>
                    <a:gd name="connsiteY0" fmla="*/ 1327150 h 1327150"/>
                    <a:gd name="connsiteX1" fmla="*/ 1447800 w 1447800"/>
                    <a:gd name="connsiteY1" fmla="*/ 0 h 1327150"/>
                    <a:gd name="connsiteX0" fmla="*/ 0 w 1447800"/>
                    <a:gd name="connsiteY0" fmla="*/ 1327150 h 1327150"/>
                    <a:gd name="connsiteX1" fmla="*/ 755650 w 1447800"/>
                    <a:gd name="connsiteY1" fmla="*/ 584200 h 1327150"/>
                    <a:gd name="connsiteX2" fmla="*/ 1447800 w 1447800"/>
                    <a:gd name="connsiteY2" fmla="*/ 0 h 1327150"/>
                    <a:gd name="connsiteX0" fmla="*/ 0 w 1447800"/>
                    <a:gd name="connsiteY0" fmla="*/ 1327150 h 1327150"/>
                    <a:gd name="connsiteX1" fmla="*/ 495300 w 1447800"/>
                    <a:gd name="connsiteY1" fmla="*/ 177800 h 1327150"/>
                    <a:gd name="connsiteX2" fmla="*/ 1447800 w 1447800"/>
                    <a:gd name="connsiteY2" fmla="*/ 0 h 1327150"/>
                    <a:gd name="connsiteX0" fmla="*/ 0 w 1447800"/>
                    <a:gd name="connsiteY0" fmla="*/ 1327150 h 1327150"/>
                    <a:gd name="connsiteX1" fmla="*/ 495300 w 1447800"/>
                    <a:gd name="connsiteY1" fmla="*/ 177800 h 1327150"/>
                    <a:gd name="connsiteX2" fmla="*/ 1447800 w 1447800"/>
                    <a:gd name="connsiteY2" fmla="*/ 0 h 1327150"/>
                    <a:gd name="connsiteX0" fmla="*/ 0 w 1447800"/>
                    <a:gd name="connsiteY0" fmla="*/ 1327150 h 1327150"/>
                    <a:gd name="connsiteX1" fmla="*/ 495300 w 1447800"/>
                    <a:gd name="connsiteY1" fmla="*/ 177800 h 1327150"/>
                    <a:gd name="connsiteX2" fmla="*/ 1447800 w 1447800"/>
                    <a:gd name="connsiteY2" fmla="*/ 0 h 1327150"/>
                    <a:gd name="connsiteX0" fmla="*/ 0 w 1447800"/>
                    <a:gd name="connsiteY0" fmla="*/ 1327150 h 1327150"/>
                    <a:gd name="connsiteX1" fmla="*/ 495300 w 1447800"/>
                    <a:gd name="connsiteY1" fmla="*/ 177800 h 1327150"/>
                    <a:gd name="connsiteX2" fmla="*/ 1447800 w 1447800"/>
                    <a:gd name="connsiteY2" fmla="*/ 0 h 1327150"/>
                    <a:gd name="connsiteX0" fmla="*/ 0 w 1447800"/>
                    <a:gd name="connsiteY0" fmla="*/ 1327150 h 1327150"/>
                    <a:gd name="connsiteX1" fmla="*/ 590550 w 1447800"/>
                    <a:gd name="connsiteY1" fmla="*/ 349250 h 1327150"/>
                    <a:gd name="connsiteX2" fmla="*/ 1447800 w 1447800"/>
                    <a:gd name="connsiteY2" fmla="*/ 0 h 1327150"/>
                    <a:gd name="connsiteX0" fmla="*/ 0 w 1447800"/>
                    <a:gd name="connsiteY0" fmla="*/ 1327150 h 1327150"/>
                    <a:gd name="connsiteX1" fmla="*/ 590550 w 1447800"/>
                    <a:gd name="connsiteY1" fmla="*/ 349250 h 1327150"/>
                    <a:gd name="connsiteX2" fmla="*/ 1447800 w 1447800"/>
                    <a:gd name="connsiteY2" fmla="*/ 0 h 1327150"/>
                    <a:gd name="connsiteX0" fmla="*/ 0 w 1447800"/>
                    <a:gd name="connsiteY0" fmla="*/ 1327150 h 1327150"/>
                    <a:gd name="connsiteX1" fmla="*/ 590550 w 1447800"/>
                    <a:gd name="connsiteY1" fmla="*/ 349250 h 1327150"/>
                    <a:gd name="connsiteX2" fmla="*/ 1447800 w 1447800"/>
                    <a:gd name="connsiteY2" fmla="*/ 0 h 1327150"/>
                    <a:gd name="connsiteX0" fmla="*/ 0 w 1111250"/>
                    <a:gd name="connsiteY0" fmla="*/ 1016391 h 1016391"/>
                    <a:gd name="connsiteX1" fmla="*/ 590550 w 1111250"/>
                    <a:gd name="connsiteY1" fmla="*/ 38491 h 1016391"/>
                    <a:gd name="connsiteX2" fmla="*/ 1111250 w 1111250"/>
                    <a:gd name="connsiteY2" fmla="*/ 133741 h 1016391"/>
                    <a:gd name="connsiteX0" fmla="*/ 0 w 1111250"/>
                    <a:gd name="connsiteY0" fmla="*/ 882650 h 882650"/>
                    <a:gd name="connsiteX1" fmla="*/ 374650 w 1111250"/>
                    <a:gd name="connsiteY1" fmla="*/ 438150 h 882650"/>
                    <a:gd name="connsiteX2" fmla="*/ 1111250 w 1111250"/>
                    <a:gd name="connsiteY2" fmla="*/ 0 h 882650"/>
                    <a:gd name="connsiteX0" fmla="*/ 0 w 1111250"/>
                    <a:gd name="connsiteY0" fmla="*/ 882650 h 882650"/>
                    <a:gd name="connsiteX1" fmla="*/ 374650 w 1111250"/>
                    <a:gd name="connsiteY1" fmla="*/ 438150 h 882650"/>
                    <a:gd name="connsiteX2" fmla="*/ 1111250 w 1111250"/>
                    <a:gd name="connsiteY2" fmla="*/ 0 h 882650"/>
                    <a:gd name="connsiteX0" fmla="*/ 0 w 1111250"/>
                    <a:gd name="connsiteY0" fmla="*/ 882650 h 882650"/>
                    <a:gd name="connsiteX1" fmla="*/ 1111250 w 1111250"/>
                    <a:gd name="connsiteY1" fmla="*/ 0 h 882650"/>
                    <a:gd name="connsiteX0" fmla="*/ 0 w 1111250"/>
                    <a:gd name="connsiteY0" fmla="*/ 882650 h 882650"/>
                    <a:gd name="connsiteX1" fmla="*/ 1111250 w 1111250"/>
                    <a:gd name="connsiteY1" fmla="*/ 0 h 882650"/>
                    <a:gd name="connsiteX0" fmla="*/ 0 w 1111250"/>
                    <a:gd name="connsiteY0" fmla="*/ 882650 h 882650"/>
                    <a:gd name="connsiteX1" fmla="*/ 1111250 w 1111250"/>
                    <a:gd name="connsiteY1" fmla="*/ 0 h 882650"/>
                    <a:gd name="connsiteX0" fmla="*/ 0 w 597958"/>
                    <a:gd name="connsiteY0" fmla="*/ 911981 h 911981"/>
                    <a:gd name="connsiteX1" fmla="*/ 597958 w 597958"/>
                    <a:gd name="connsiteY1" fmla="*/ 0 h 911981"/>
                    <a:gd name="connsiteX0" fmla="*/ 0 w 597958"/>
                    <a:gd name="connsiteY0" fmla="*/ 911981 h 911981"/>
                    <a:gd name="connsiteX1" fmla="*/ 597958 w 597958"/>
                    <a:gd name="connsiteY1" fmla="*/ 0 h 911981"/>
                    <a:gd name="connsiteX0" fmla="*/ 456092 w 456096"/>
                    <a:gd name="connsiteY0" fmla="*/ 432909 h 432909"/>
                    <a:gd name="connsiteX1" fmla="*/ 51909 w 456096"/>
                    <a:gd name="connsiteY1" fmla="*/ 0 h 432909"/>
                    <a:gd name="connsiteX0" fmla="*/ 479001 w 479006"/>
                    <a:gd name="connsiteY0" fmla="*/ 423132 h 423132"/>
                    <a:gd name="connsiteX1" fmla="*/ 50375 w 479006"/>
                    <a:gd name="connsiteY1" fmla="*/ 0 h 423132"/>
                    <a:gd name="connsiteX0" fmla="*/ 428626 w 428641"/>
                    <a:gd name="connsiteY0" fmla="*/ 423132 h 423132"/>
                    <a:gd name="connsiteX1" fmla="*/ 0 w 428641"/>
                    <a:gd name="connsiteY1" fmla="*/ 0 h 423132"/>
                    <a:gd name="connsiteX0" fmla="*/ 428626 w 428626"/>
                    <a:gd name="connsiteY0" fmla="*/ 423132 h 423132"/>
                    <a:gd name="connsiteX1" fmla="*/ 0 w 428626"/>
                    <a:gd name="connsiteY1" fmla="*/ 0 h 423132"/>
                    <a:gd name="connsiteX0" fmla="*/ 428626 w 428626"/>
                    <a:gd name="connsiteY0" fmla="*/ 423132 h 423132"/>
                    <a:gd name="connsiteX1" fmla="*/ 0 w 428626"/>
                    <a:gd name="connsiteY1" fmla="*/ 0 h 423132"/>
                    <a:gd name="connsiteX0" fmla="*/ 428626 w 428626"/>
                    <a:gd name="connsiteY0" fmla="*/ 423132 h 423132"/>
                    <a:gd name="connsiteX1" fmla="*/ 0 w 428626"/>
                    <a:gd name="connsiteY1" fmla="*/ 0 h 4231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28626" h="423132">
                      <a:moveTo>
                        <a:pt x="428626" y="423132"/>
                      </a:moveTo>
                      <a:cubicBezTo>
                        <a:pt x="425855" y="208290"/>
                        <a:pt x="53017" y="26911"/>
                        <a:pt x="0" y="0"/>
                      </a:cubicBezTo>
                    </a:path>
                  </a:pathLst>
                </a:custGeom>
                <a:noFill/>
                <a:ln>
                  <a:headEnd type="triangl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400"/>
                </a:p>
              </p:txBody>
            </p:sp>
            <p:sp>
              <p:nvSpPr>
                <p:cNvPr id="238" name="フリーフォーム: 図形 237">
                  <a:extLst>
                    <a:ext uri="{FF2B5EF4-FFF2-40B4-BE49-F238E27FC236}">
                      <a16:creationId xmlns:a16="http://schemas.microsoft.com/office/drawing/2014/main" id="{3C0BD30F-692D-4775-8873-109EFBF2B68D}"/>
                    </a:ext>
                  </a:extLst>
                </p:cNvPr>
                <p:cNvSpPr/>
                <p:nvPr/>
              </p:nvSpPr>
              <p:spPr>
                <a:xfrm>
                  <a:off x="6804024" y="2121758"/>
                  <a:ext cx="896569" cy="1500918"/>
                </a:xfrm>
                <a:custGeom>
                  <a:avLst/>
                  <a:gdLst>
                    <a:gd name="connsiteX0" fmla="*/ 0 w 1447800"/>
                    <a:gd name="connsiteY0" fmla="*/ 1327150 h 1327150"/>
                    <a:gd name="connsiteX1" fmla="*/ 1447800 w 1447800"/>
                    <a:gd name="connsiteY1" fmla="*/ 0 h 1327150"/>
                    <a:gd name="connsiteX0" fmla="*/ 0 w 1447800"/>
                    <a:gd name="connsiteY0" fmla="*/ 1327150 h 1327150"/>
                    <a:gd name="connsiteX1" fmla="*/ 755650 w 1447800"/>
                    <a:gd name="connsiteY1" fmla="*/ 584200 h 1327150"/>
                    <a:gd name="connsiteX2" fmla="*/ 1447800 w 1447800"/>
                    <a:gd name="connsiteY2" fmla="*/ 0 h 1327150"/>
                    <a:gd name="connsiteX0" fmla="*/ 0 w 1447800"/>
                    <a:gd name="connsiteY0" fmla="*/ 1327150 h 1327150"/>
                    <a:gd name="connsiteX1" fmla="*/ 495300 w 1447800"/>
                    <a:gd name="connsiteY1" fmla="*/ 177800 h 1327150"/>
                    <a:gd name="connsiteX2" fmla="*/ 1447800 w 1447800"/>
                    <a:gd name="connsiteY2" fmla="*/ 0 h 1327150"/>
                    <a:gd name="connsiteX0" fmla="*/ 0 w 1447800"/>
                    <a:gd name="connsiteY0" fmla="*/ 1327150 h 1327150"/>
                    <a:gd name="connsiteX1" fmla="*/ 495300 w 1447800"/>
                    <a:gd name="connsiteY1" fmla="*/ 177800 h 1327150"/>
                    <a:gd name="connsiteX2" fmla="*/ 1447800 w 1447800"/>
                    <a:gd name="connsiteY2" fmla="*/ 0 h 1327150"/>
                    <a:gd name="connsiteX0" fmla="*/ 0 w 1447800"/>
                    <a:gd name="connsiteY0" fmla="*/ 1327150 h 1327150"/>
                    <a:gd name="connsiteX1" fmla="*/ 495300 w 1447800"/>
                    <a:gd name="connsiteY1" fmla="*/ 177800 h 1327150"/>
                    <a:gd name="connsiteX2" fmla="*/ 1447800 w 1447800"/>
                    <a:gd name="connsiteY2" fmla="*/ 0 h 1327150"/>
                    <a:gd name="connsiteX0" fmla="*/ 0 w 1447800"/>
                    <a:gd name="connsiteY0" fmla="*/ 1327150 h 1327150"/>
                    <a:gd name="connsiteX1" fmla="*/ 495300 w 1447800"/>
                    <a:gd name="connsiteY1" fmla="*/ 177800 h 1327150"/>
                    <a:gd name="connsiteX2" fmla="*/ 1447800 w 1447800"/>
                    <a:gd name="connsiteY2" fmla="*/ 0 h 1327150"/>
                    <a:gd name="connsiteX0" fmla="*/ 0 w 1447800"/>
                    <a:gd name="connsiteY0" fmla="*/ 1327150 h 1327150"/>
                    <a:gd name="connsiteX1" fmla="*/ 590550 w 1447800"/>
                    <a:gd name="connsiteY1" fmla="*/ 349250 h 1327150"/>
                    <a:gd name="connsiteX2" fmla="*/ 1447800 w 1447800"/>
                    <a:gd name="connsiteY2" fmla="*/ 0 h 1327150"/>
                    <a:gd name="connsiteX0" fmla="*/ 0 w 1447800"/>
                    <a:gd name="connsiteY0" fmla="*/ 1327150 h 1327150"/>
                    <a:gd name="connsiteX1" fmla="*/ 590550 w 1447800"/>
                    <a:gd name="connsiteY1" fmla="*/ 349250 h 1327150"/>
                    <a:gd name="connsiteX2" fmla="*/ 1447800 w 1447800"/>
                    <a:gd name="connsiteY2" fmla="*/ 0 h 1327150"/>
                    <a:gd name="connsiteX0" fmla="*/ 0 w 1447800"/>
                    <a:gd name="connsiteY0" fmla="*/ 1327150 h 1327150"/>
                    <a:gd name="connsiteX1" fmla="*/ 590550 w 1447800"/>
                    <a:gd name="connsiteY1" fmla="*/ 349250 h 1327150"/>
                    <a:gd name="connsiteX2" fmla="*/ 1447800 w 1447800"/>
                    <a:gd name="connsiteY2" fmla="*/ 0 h 1327150"/>
                    <a:gd name="connsiteX0" fmla="*/ 0 w 1111250"/>
                    <a:gd name="connsiteY0" fmla="*/ 1016391 h 1016391"/>
                    <a:gd name="connsiteX1" fmla="*/ 590550 w 1111250"/>
                    <a:gd name="connsiteY1" fmla="*/ 38491 h 1016391"/>
                    <a:gd name="connsiteX2" fmla="*/ 1111250 w 1111250"/>
                    <a:gd name="connsiteY2" fmla="*/ 133741 h 1016391"/>
                    <a:gd name="connsiteX0" fmla="*/ 0 w 1111250"/>
                    <a:gd name="connsiteY0" fmla="*/ 882650 h 882650"/>
                    <a:gd name="connsiteX1" fmla="*/ 374650 w 1111250"/>
                    <a:gd name="connsiteY1" fmla="*/ 438150 h 882650"/>
                    <a:gd name="connsiteX2" fmla="*/ 1111250 w 1111250"/>
                    <a:gd name="connsiteY2" fmla="*/ 0 h 882650"/>
                    <a:gd name="connsiteX0" fmla="*/ 0 w 1111250"/>
                    <a:gd name="connsiteY0" fmla="*/ 882650 h 882650"/>
                    <a:gd name="connsiteX1" fmla="*/ 374650 w 1111250"/>
                    <a:gd name="connsiteY1" fmla="*/ 438150 h 882650"/>
                    <a:gd name="connsiteX2" fmla="*/ 1111250 w 1111250"/>
                    <a:gd name="connsiteY2" fmla="*/ 0 h 882650"/>
                    <a:gd name="connsiteX0" fmla="*/ 0 w 1111250"/>
                    <a:gd name="connsiteY0" fmla="*/ 882650 h 882650"/>
                    <a:gd name="connsiteX1" fmla="*/ 1111250 w 1111250"/>
                    <a:gd name="connsiteY1" fmla="*/ 0 h 882650"/>
                    <a:gd name="connsiteX0" fmla="*/ 0 w 1111250"/>
                    <a:gd name="connsiteY0" fmla="*/ 882650 h 882650"/>
                    <a:gd name="connsiteX1" fmla="*/ 1111250 w 1111250"/>
                    <a:gd name="connsiteY1" fmla="*/ 0 h 882650"/>
                    <a:gd name="connsiteX0" fmla="*/ 0 w 1111250"/>
                    <a:gd name="connsiteY0" fmla="*/ 882650 h 882650"/>
                    <a:gd name="connsiteX1" fmla="*/ 1111250 w 1111250"/>
                    <a:gd name="connsiteY1" fmla="*/ 0 h 882650"/>
                    <a:gd name="connsiteX0" fmla="*/ 0 w 952500"/>
                    <a:gd name="connsiteY0" fmla="*/ 1035050 h 1035050"/>
                    <a:gd name="connsiteX1" fmla="*/ 952500 w 952500"/>
                    <a:gd name="connsiteY1" fmla="*/ 0 h 1035050"/>
                    <a:gd name="connsiteX0" fmla="*/ 0 w 498475"/>
                    <a:gd name="connsiteY0" fmla="*/ 1997075 h 1997075"/>
                    <a:gd name="connsiteX1" fmla="*/ 498475 w 498475"/>
                    <a:gd name="connsiteY1" fmla="*/ 0 h 1997075"/>
                    <a:gd name="connsiteX0" fmla="*/ 0 w 644525"/>
                    <a:gd name="connsiteY0" fmla="*/ 1965325 h 1965325"/>
                    <a:gd name="connsiteX1" fmla="*/ 644525 w 644525"/>
                    <a:gd name="connsiteY1" fmla="*/ 0 h 1965325"/>
                    <a:gd name="connsiteX0" fmla="*/ 575 w 645100"/>
                    <a:gd name="connsiteY0" fmla="*/ 1965325 h 1965325"/>
                    <a:gd name="connsiteX1" fmla="*/ 645100 w 645100"/>
                    <a:gd name="connsiteY1" fmla="*/ 0 h 1965325"/>
                    <a:gd name="connsiteX0" fmla="*/ 205944 w 356731"/>
                    <a:gd name="connsiteY0" fmla="*/ 1999544 h 1999544"/>
                    <a:gd name="connsiteX1" fmla="*/ 356731 w 356731"/>
                    <a:gd name="connsiteY1" fmla="*/ 0 h 1999544"/>
                    <a:gd name="connsiteX0" fmla="*/ 15140 w 165927"/>
                    <a:gd name="connsiteY0" fmla="*/ 1999544 h 1999544"/>
                    <a:gd name="connsiteX1" fmla="*/ 165927 w 165927"/>
                    <a:gd name="connsiteY1" fmla="*/ 0 h 1999544"/>
                    <a:gd name="connsiteX0" fmla="*/ 928471 w 928473"/>
                    <a:gd name="connsiteY0" fmla="*/ 1500918 h 1500918"/>
                    <a:gd name="connsiteX1" fmla="*/ 33120 w 928473"/>
                    <a:gd name="connsiteY1" fmla="*/ 0 h 1500918"/>
                    <a:gd name="connsiteX0" fmla="*/ 895351 w 895365"/>
                    <a:gd name="connsiteY0" fmla="*/ 1500918 h 1500918"/>
                    <a:gd name="connsiteX1" fmla="*/ 0 w 895365"/>
                    <a:gd name="connsiteY1" fmla="*/ 0 h 1500918"/>
                    <a:gd name="connsiteX0" fmla="*/ 895351 w 896175"/>
                    <a:gd name="connsiteY0" fmla="*/ 1500918 h 1500918"/>
                    <a:gd name="connsiteX1" fmla="*/ 0 w 896175"/>
                    <a:gd name="connsiteY1" fmla="*/ 0 h 1500918"/>
                    <a:gd name="connsiteX0" fmla="*/ 895351 w 896569"/>
                    <a:gd name="connsiteY0" fmla="*/ 1500918 h 1500918"/>
                    <a:gd name="connsiteX1" fmla="*/ 0 w 896569"/>
                    <a:gd name="connsiteY1" fmla="*/ 0 h 15009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896569" h="1500918">
                      <a:moveTo>
                        <a:pt x="895351" y="1500918"/>
                      </a:moveTo>
                      <a:cubicBezTo>
                        <a:pt x="912134" y="875443"/>
                        <a:pt x="762755" y="174676"/>
                        <a:pt x="0" y="0"/>
                      </a:cubicBezTo>
                    </a:path>
                  </a:pathLst>
                </a:custGeom>
                <a:noFill/>
                <a:ln>
                  <a:headEnd type="triangl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400"/>
                </a:p>
              </p:txBody>
            </p:sp>
            <p:sp>
              <p:nvSpPr>
                <p:cNvPr id="239" name="フリーフォーム: 図形 238">
                  <a:extLst>
                    <a:ext uri="{FF2B5EF4-FFF2-40B4-BE49-F238E27FC236}">
                      <a16:creationId xmlns:a16="http://schemas.microsoft.com/office/drawing/2014/main" id="{36E26628-8EC9-4BE9-80AD-243ED7EE7EE6}"/>
                    </a:ext>
                  </a:extLst>
                </p:cNvPr>
                <p:cNvSpPr/>
                <p:nvPr/>
              </p:nvSpPr>
              <p:spPr>
                <a:xfrm>
                  <a:off x="6812088" y="2126614"/>
                  <a:ext cx="1112713" cy="562611"/>
                </a:xfrm>
                <a:custGeom>
                  <a:avLst/>
                  <a:gdLst>
                    <a:gd name="connsiteX0" fmla="*/ 0 w 1447800"/>
                    <a:gd name="connsiteY0" fmla="*/ 1327150 h 1327150"/>
                    <a:gd name="connsiteX1" fmla="*/ 1447800 w 1447800"/>
                    <a:gd name="connsiteY1" fmla="*/ 0 h 1327150"/>
                    <a:gd name="connsiteX0" fmla="*/ 0 w 1447800"/>
                    <a:gd name="connsiteY0" fmla="*/ 1327150 h 1327150"/>
                    <a:gd name="connsiteX1" fmla="*/ 755650 w 1447800"/>
                    <a:gd name="connsiteY1" fmla="*/ 584200 h 1327150"/>
                    <a:gd name="connsiteX2" fmla="*/ 1447800 w 1447800"/>
                    <a:gd name="connsiteY2" fmla="*/ 0 h 1327150"/>
                    <a:gd name="connsiteX0" fmla="*/ 0 w 1447800"/>
                    <a:gd name="connsiteY0" fmla="*/ 1327150 h 1327150"/>
                    <a:gd name="connsiteX1" fmla="*/ 495300 w 1447800"/>
                    <a:gd name="connsiteY1" fmla="*/ 177800 h 1327150"/>
                    <a:gd name="connsiteX2" fmla="*/ 1447800 w 1447800"/>
                    <a:gd name="connsiteY2" fmla="*/ 0 h 1327150"/>
                    <a:gd name="connsiteX0" fmla="*/ 0 w 1447800"/>
                    <a:gd name="connsiteY0" fmla="*/ 1327150 h 1327150"/>
                    <a:gd name="connsiteX1" fmla="*/ 495300 w 1447800"/>
                    <a:gd name="connsiteY1" fmla="*/ 177800 h 1327150"/>
                    <a:gd name="connsiteX2" fmla="*/ 1447800 w 1447800"/>
                    <a:gd name="connsiteY2" fmla="*/ 0 h 1327150"/>
                    <a:gd name="connsiteX0" fmla="*/ 0 w 1447800"/>
                    <a:gd name="connsiteY0" fmla="*/ 1327150 h 1327150"/>
                    <a:gd name="connsiteX1" fmla="*/ 495300 w 1447800"/>
                    <a:gd name="connsiteY1" fmla="*/ 177800 h 1327150"/>
                    <a:gd name="connsiteX2" fmla="*/ 1447800 w 1447800"/>
                    <a:gd name="connsiteY2" fmla="*/ 0 h 1327150"/>
                    <a:gd name="connsiteX0" fmla="*/ 0 w 1447800"/>
                    <a:gd name="connsiteY0" fmla="*/ 1327150 h 1327150"/>
                    <a:gd name="connsiteX1" fmla="*/ 495300 w 1447800"/>
                    <a:gd name="connsiteY1" fmla="*/ 177800 h 1327150"/>
                    <a:gd name="connsiteX2" fmla="*/ 1447800 w 1447800"/>
                    <a:gd name="connsiteY2" fmla="*/ 0 h 1327150"/>
                    <a:gd name="connsiteX0" fmla="*/ 0 w 1447800"/>
                    <a:gd name="connsiteY0" fmla="*/ 1327150 h 1327150"/>
                    <a:gd name="connsiteX1" fmla="*/ 590550 w 1447800"/>
                    <a:gd name="connsiteY1" fmla="*/ 349250 h 1327150"/>
                    <a:gd name="connsiteX2" fmla="*/ 1447800 w 1447800"/>
                    <a:gd name="connsiteY2" fmla="*/ 0 h 1327150"/>
                    <a:gd name="connsiteX0" fmla="*/ 0 w 1447800"/>
                    <a:gd name="connsiteY0" fmla="*/ 1327150 h 1327150"/>
                    <a:gd name="connsiteX1" fmla="*/ 590550 w 1447800"/>
                    <a:gd name="connsiteY1" fmla="*/ 349250 h 1327150"/>
                    <a:gd name="connsiteX2" fmla="*/ 1447800 w 1447800"/>
                    <a:gd name="connsiteY2" fmla="*/ 0 h 1327150"/>
                    <a:gd name="connsiteX0" fmla="*/ 0 w 1447800"/>
                    <a:gd name="connsiteY0" fmla="*/ 1327150 h 1327150"/>
                    <a:gd name="connsiteX1" fmla="*/ 590550 w 1447800"/>
                    <a:gd name="connsiteY1" fmla="*/ 349250 h 1327150"/>
                    <a:gd name="connsiteX2" fmla="*/ 1447800 w 1447800"/>
                    <a:gd name="connsiteY2" fmla="*/ 0 h 1327150"/>
                    <a:gd name="connsiteX0" fmla="*/ 0 w 1111250"/>
                    <a:gd name="connsiteY0" fmla="*/ 1016391 h 1016391"/>
                    <a:gd name="connsiteX1" fmla="*/ 590550 w 1111250"/>
                    <a:gd name="connsiteY1" fmla="*/ 38491 h 1016391"/>
                    <a:gd name="connsiteX2" fmla="*/ 1111250 w 1111250"/>
                    <a:gd name="connsiteY2" fmla="*/ 133741 h 1016391"/>
                    <a:gd name="connsiteX0" fmla="*/ 0 w 1111250"/>
                    <a:gd name="connsiteY0" fmla="*/ 882650 h 882650"/>
                    <a:gd name="connsiteX1" fmla="*/ 374650 w 1111250"/>
                    <a:gd name="connsiteY1" fmla="*/ 438150 h 882650"/>
                    <a:gd name="connsiteX2" fmla="*/ 1111250 w 1111250"/>
                    <a:gd name="connsiteY2" fmla="*/ 0 h 882650"/>
                    <a:gd name="connsiteX0" fmla="*/ 0 w 1111250"/>
                    <a:gd name="connsiteY0" fmla="*/ 882650 h 882650"/>
                    <a:gd name="connsiteX1" fmla="*/ 374650 w 1111250"/>
                    <a:gd name="connsiteY1" fmla="*/ 438150 h 882650"/>
                    <a:gd name="connsiteX2" fmla="*/ 1111250 w 1111250"/>
                    <a:gd name="connsiteY2" fmla="*/ 0 h 882650"/>
                    <a:gd name="connsiteX0" fmla="*/ 0 w 1111250"/>
                    <a:gd name="connsiteY0" fmla="*/ 882650 h 882650"/>
                    <a:gd name="connsiteX1" fmla="*/ 1111250 w 1111250"/>
                    <a:gd name="connsiteY1" fmla="*/ 0 h 882650"/>
                    <a:gd name="connsiteX0" fmla="*/ 0 w 1111250"/>
                    <a:gd name="connsiteY0" fmla="*/ 882650 h 882650"/>
                    <a:gd name="connsiteX1" fmla="*/ 1111250 w 1111250"/>
                    <a:gd name="connsiteY1" fmla="*/ 0 h 882650"/>
                    <a:gd name="connsiteX0" fmla="*/ 0 w 1111250"/>
                    <a:gd name="connsiteY0" fmla="*/ 882650 h 882650"/>
                    <a:gd name="connsiteX1" fmla="*/ 1111250 w 1111250"/>
                    <a:gd name="connsiteY1" fmla="*/ 0 h 882650"/>
                    <a:gd name="connsiteX0" fmla="*/ 0 w 952500"/>
                    <a:gd name="connsiteY0" fmla="*/ 1035050 h 1035050"/>
                    <a:gd name="connsiteX1" fmla="*/ 952500 w 952500"/>
                    <a:gd name="connsiteY1" fmla="*/ 0 h 1035050"/>
                    <a:gd name="connsiteX0" fmla="*/ 0 w 498475"/>
                    <a:gd name="connsiteY0" fmla="*/ 1997075 h 1997075"/>
                    <a:gd name="connsiteX1" fmla="*/ 498475 w 498475"/>
                    <a:gd name="connsiteY1" fmla="*/ 0 h 1997075"/>
                    <a:gd name="connsiteX0" fmla="*/ 0 w 644525"/>
                    <a:gd name="connsiteY0" fmla="*/ 1965325 h 1965325"/>
                    <a:gd name="connsiteX1" fmla="*/ 644525 w 644525"/>
                    <a:gd name="connsiteY1" fmla="*/ 0 h 1965325"/>
                    <a:gd name="connsiteX0" fmla="*/ 575 w 645100"/>
                    <a:gd name="connsiteY0" fmla="*/ 1965325 h 1965325"/>
                    <a:gd name="connsiteX1" fmla="*/ 645100 w 645100"/>
                    <a:gd name="connsiteY1" fmla="*/ 0 h 1965325"/>
                    <a:gd name="connsiteX0" fmla="*/ 27927 w 523227"/>
                    <a:gd name="connsiteY0" fmla="*/ 2117725 h 2117725"/>
                    <a:gd name="connsiteX1" fmla="*/ 523227 w 523227"/>
                    <a:gd name="connsiteY1" fmla="*/ 0 h 2117725"/>
                    <a:gd name="connsiteX0" fmla="*/ 36317 w 531617"/>
                    <a:gd name="connsiteY0" fmla="*/ 2117725 h 2117725"/>
                    <a:gd name="connsiteX1" fmla="*/ 531617 w 531617"/>
                    <a:gd name="connsiteY1" fmla="*/ 0 h 2117725"/>
                    <a:gd name="connsiteX0" fmla="*/ 62603 w 484878"/>
                    <a:gd name="connsiteY0" fmla="*/ 1031875 h 1031875"/>
                    <a:gd name="connsiteX1" fmla="*/ 484878 w 484878"/>
                    <a:gd name="connsiteY1" fmla="*/ 0 h 1031875"/>
                    <a:gd name="connsiteX0" fmla="*/ 6408 w 428683"/>
                    <a:gd name="connsiteY0" fmla="*/ 1031875 h 1031875"/>
                    <a:gd name="connsiteX1" fmla="*/ 428683 w 428683"/>
                    <a:gd name="connsiteY1" fmla="*/ 0 h 1031875"/>
                    <a:gd name="connsiteX0" fmla="*/ 1528 w 423803"/>
                    <a:gd name="connsiteY0" fmla="*/ 1031875 h 1031875"/>
                    <a:gd name="connsiteX1" fmla="*/ 423803 w 423803"/>
                    <a:gd name="connsiteY1" fmla="*/ 0 h 1031875"/>
                    <a:gd name="connsiteX0" fmla="*/ 202647 w 202647"/>
                    <a:gd name="connsiteY0" fmla="*/ 1056317 h 1056317"/>
                    <a:gd name="connsiteX1" fmla="*/ 126296 w 202647"/>
                    <a:gd name="connsiteY1" fmla="*/ 0 h 1056317"/>
                    <a:gd name="connsiteX0" fmla="*/ 76351 w 76351"/>
                    <a:gd name="connsiteY0" fmla="*/ 1056317 h 1056317"/>
                    <a:gd name="connsiteX1" fmla="*/ 0 w 76351"/>
                    <a:gd name="connsiteY1" fmla="*/ 0 h 1056317"/>
                    <a:gd name="connsiteX0" fmla="*/ 1117595 w 1117595"/>
                    <a:gd name="connsiteY0" fmla="*/ 552802 h 552802"/>
                    <a:gd name="connsiteX1" fmla="*/ 0 w 1117595"/>
                    <a:gd name="connsiteY1" fmla="*/ 0 h 552802"/>
                    <a:gd name="connsiteX0" fmla="*/ 1117595 w 1117595"/>
                    <a:gd name="connsiteY0" fmla="*/ 552802 h 552802"/>
                    <a:gd name="connsiteX1" fmla="*/ 0 w 1117595"/>
                    <a:gd name="connsiteY1" fmla="*/ 0 h 552802"/>
                    <a:gd name="connsiteX0" fmla="*/ 1112707 w 1112707"/>
                    <a:gd name="connsiteY0" fmla="*/ 562579 h 562579"/>
                    <a:gd name="connsiteX1" fmla="*/ 0 w 1112707"/>
                    <a:gd name="connsiteY1" fmla="*/ 0 h 562579"/>
                    <a:gd name="connsiteX0" fmla="*/ 1112707 w 1112707"/>
                    <a:gd name="connsiteY0" fmla="*/ 562579 h 562579"/>
                    <a:gd name="connsiteX1" fmla="*/ 0 w 1112707"/>
                    <a:gd name="connsiteY1" fmla="*/ 0 h 562579"/>
                    <a:gd name="connsiteX0" fmla="*/ 1112707 w 1112707"/>
                    <a:gd name="connsiteY0" fmla="*/ 562579 h 562579"/>
                    <a:gd name="connsiteX1" fmla="*/ 0 w 1112707"/>
                    <a:gd name="connsiteY1" fmla="*/ 0 h 562579"/>
                    <a:gd name="connsiteX0" fmla="*/ 1112707 w 1112707"/>
                    <a:gd name="connsiteY0" fmla="*/ 562611 h 562611"/>
                    <a:gd name="connsiteX1" fmla="*/ 0 w 1112707"/>
                    <a:gd name="connsiteY1" fmla="*/ 32 h 562611"/>
                    <a:gd name="connsiteX0" fmla="*/ 1112707 w 1112707"/>
                    <a:gd name="connsiteY0" fmla="*/ 562611 h 562611"/>
                    <a:gd name="connsiteX1" fmla="*/ 0 w 1112707"/>
                    <a:gd name="connsiteY1" fmla="*/ 32 h 5626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112707" h="562611">
                      <a:moveTo>
                        <a:pt x="1112707" y="562611"/>
                      </a:moveTo>
                      <a:cubicBezTo>
                        <a:pt x="1110439" y="178990"/>
                        <a:pt x="206627" y="-2739"/>
                        <a:pt x="0" y="32"/>
                      </a:cubicBezTo>
                    </a:path>
                  </a:pathLst>
                </a:custGeom>
                <a:noFill/>
                <a:ln>
                  <a:headEnd type="triangl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400"/>
                </a:p>
              </p:txBody>
            </p:sp>
            <p:sp>
              <p:nvSpPr>
                <p:cNvPr id="240" name="フリーフォーム: 図形 239">
                  <a:extLst>
                    <a:ext uri="{FF2B5EF4-FFF2-40B4-BE49-F238E27FC236}">
                      <a16:creationId xmlns:a16="http://schemas.microsoft.com/office/drawing/2014/main" id="{2BB37C83-E6D2-4A4E-9E9E-123F83601B35}"/>
                    </a:ext>
                  </a:extLst>
                </p:cNvPr>
                <p:cNvSpPr/>
                <p:nvPr/>
              </p:nvSpPr>
              <p:spPr>
                <a:xfrm>
                  <a:off x="6818692" y="2126647"/>
                  <a:ext cx="1931643" cy="711802"/>
                </a:xfrm>
                <a:custGeom>
                  <a:avLst/>
                  <a:gdLst>
                    <a:gd name="connsiteX0" fmla="*/ 0 w 1447800"/>
                    <a:gd name="connsiteY0" fmla="*/ 1327150 h 1327150"/>
                    <a:gd name="connsiteX1" fmla="*/ 1447800 w 1447800"/>
                    <a:gd name="connsiteY1" fmla="*/ 0 h 1327150"/>
                    <a:gd name="connsiteX0" fmla="*/ 0 w 1447800"/>
                    <a:gd name="connsiteY0" fmla="*/ 1327150 h 1327150"/>
                    <a:gd name="connsiteX1" fmla="*/ 755650 w 1447800"/>
                    <a:gd name="connsiteY1" fmla="*/ 584200 h 1327150"/>
                    <a:gd name="connsiteX2" fmla="*/ 1447800 w 1447800"/>
                    <a:gd name="connsiteY2" fmla="*/ 0 h 1327150"/>
                    <a:gd name="connsiteX0" fmla="*/ 0 w 1447800"/>
                    <a:gd name="connsiteY0" fmla="*/ 1327150 h 1327150"/>
                    <a:gd name="connsiteX1" fmla="*/ 495300 w 1447800"/>
                    <a:gd name="connsiteY1" fmla="*/ 177800 h 1327150"/>
                    <a:gd name="connsiteX2" fmla="*/ 1447800 w 1447800"/>
                    <a:gd name="connsiteY2" fmla="*/ 0 h 1327150"/>
                    <a:gd name="connsiteX0" fmla="*/ 0 w 1447800"/>
                    <a:gd name="connsiteY0" fmla="*/ 1327150 h 1327150"/>
                    <a:gd name="connsiteX1" fmla="*/ 495300 w 1447800"/>
                    <a:gd name="connsiteY1" fmla="*/ 177800 h 1327150"/>
                    <a:gd name="connsiteX2" fmla="*/ 1447800 w 1447800"/>
                    <a:gd name="connsiteY2" fmla="*/ 0 h 1327150"/>
                    <a:gd name="connsiteX0" fmla="*/ 0 w 1447800"/>
                    <a:gd name="connsiteY0" fmla="*/ 1327150 h 1327150"/>
                    <a:gd name="connsiteX1" fmla="*/ 495300 w 1447800"/>
                    <a:gd name="connsiteY1" fmla="*/ 177800 h 1327150"/>
                    <a:gd name="connsiteX2" fmla="*/ 1447800 w 1447800"/>
                    <a:gd name="connsiteY2" fmla="*/ 0 h 1327150"/>
                    <a:gd name="connsiteX0" fmla="*/ 0 w 1447800"/>
                    <a:gd name="connsiteY0" fmla="*/ 1327150 h 1327150"/>
                    <a:gd name="connsiteX1" fmla="*/ 495300 w 1447800"/>
                    <a:gd name="connsiteY1" fmla="*/ 177800 h 1327150"/>
                    <a:gd name="connsiteX2" fmla="*/ 1447800 w 1447800"/>
                    <a:gd name="connsiteY2" fmla="*/ 0 h 1327150"/>
                    <a:gd name="connsiteX0" fmla="*/ 0 w 1447800"/>
                    <a:gd name="connsiteY0" fmla="*/ 1327150 h 1327150"/>
                    <a:gd name="connsiteX1" fmla="*/ 590550 w 1447800"/>
                    <a:gd name="connsiteY1" fmla="*/ 349250 h 1327150"/>
                    <a:gd name="connsiteX2" fmla="*/ 1447800 w 1447800"/>
                    <a:gd name="connsiteY2" fmla="*/ 0 h 1327150"/>
                    <a:gd name="connsiteX0" fmla="*/ 0 w 1447800"/>
                    <a:gd name="connsiteY0" fmla="*/ 1327150 h 1327150"/>
                    <a:gd name="connsiteX1" fmla="*/ 590550 w 1447800"/>
                    <a:gd name="connsiteY1" fmla="*/ 349250 h 1327150"/>
                    <a:gd name="connsiteX2" fmla="*/ 1447800 w 1447800"/>
                    <a:gd name="connsiteY2" fmla="*/ 0 h 1327150"/>
                    <a:gd name="connsiteX0" fmla="*/ 0 w 1447800"/>
                    <a:gd name="connsiteY0" fmla="*/ 1327150 h 1327150"/>
                    <a:gd name="connsiteX1" fmla="*/ 590550 w 1447800"/>
                    <a:gd name="connsiteY1" fmla="*/ 349250 h 1327150"/>
                    <a:gd name="connsiteX2" fmla="*/ 1447800 w 1447800"/>
                    <a:gd name="connsiteY2" fmla="*/ 0 h 1327150"/>
                    <a:gd name="connsiteX0" fmla="*/ 0 w 1111250"/>
                    <a:gd name="connsiteY0" fmla="*/ 1016391 h 1016391"/>
                    <a:gd name="connsiteX1" fmla="*/ 590550 w 1111250"/>
                    <a:gd name="connsiteY1" fmla="*/ 38491 h 1016391"/>
                    <a:gd name="connsiteX2" fmla="*/ 1111250 w 1111250"/>
                    <a:gd name="connsiteY2" fmla="*/ 133741 h 1016391"/>
                    <a:gd name="connsiteX0" fmla="*/ 0 w 1111250"/>
                    <a:gd name="connsiteY0" fmla="*/ 882650 h 882650"/>
                    <a:gd name="connsiteX1" fmla="*/ 374650 w 1111250"/>
                    <a:gd name="connsiteY1" fmla="*/ 438150 h 882650"/>
                    <a:gd name="connsiteX2" fmla="*/ 1111250 w 1111250"/>
                    <a:gd name="connsiteY2" fmla="*/ 0 h 882650"/>
                    <a:gd name="connsiteX0" fmla="*/ 0 w 1111250"/>
                    <a:gd name="connsiteY0" fmla="*/ 882650 h 882650"/>
                    <a:gd name="connsiteX1" fmla="*/ 374650 w 1111250"/>
                    <a:gd name="connsiteY1" fmla="*/ 438150 h 882650"/>
                    <a:gd name="connsiteX2" fmla="*/ 1111250 w 1111250"/>
                    <a:gd name="connsiteY2" fmla="*/ 0 h 882650"/>
                    <a:gd name="connsiteX0" fmla="*/ 0 w 1111250"/>
                    <a:gd name="connsiteY0" fmla="*/ 882650 h 882650"/>
                    <a:gd name="connsiteX1" fmla="*/ 1111250 w 1111250"/>
                    <a:gd name="connsiteY1" fmla="*/ 0 h 882650"/>
                    <a:gd name="connsiteX0" fmla="*/ 0 w 1111250"/>
                    <a:gd name="connsiteY0" fmla="*/ 882650 h 882650"/>
                    <a:gd name="connsiteX1" fmla="*/ 1111250 w 1111250"/>
                    <a:gd name="connsiteY1" fmla="*/ 0 h 882650"/>
                    <a:gd name="connsiteX0" fmla="*/ 0 w 1111250"/>
                    <a:gd name="connsiteY0" fmla="*/ 882650 h 882650"/>
                    <a:gd name="connsiteX1" fmla="*/ 1111250 w 1111250"/>
                    <a:gd name="connsiteY1" fmla="*/ 0 h 882650"/>
                    <a:gd name="connsiteX0" fmla="*/ 0 w 952500"/>
                    <a:gd name="connsiteY0" fmla="*/ 1035050 h 1035050"/>
                    <a:gd name="connsiteX1" fmla="*/ 952500 w 952500"/>
                    <a:gd name="connsiteY1" fmla="*/ 0 h 1035050"/>
                    <a:gd name="connsiteX0" fmla="*/ 0 w 498475"/>
                    <a:gd name="connsiteY0" fmla="*/ 1997075 h 1997075"/>
                    <a:gd name="connsiteX1" fmla="*/ 498475 w 498475"/>
                    <a:gd name="connsiteY1" fmla="*/ 0 h 1997075"/>
                    <a:gd name="connsiteX0" fmla="*/ 0 w 644525"/>
                    <a:gd name="connsiteY0" fmla="*/ 1965325 h 1965325"/>
                    <a:gd name="connsiteX1" fmla="*/ 644525 w 644525"/>
                    <a:gd name="connsiteY1" fmla="*/ 0 h 1965325"/>
                    <a:gd name="connsiteX0" fmla="*/ 575 w 645100"/>
                    <a:gd name="connsiteY0" fmla="*/ 1965325 h 1965325"/>
                    <a:gd name="connsiteX1" fmla="*/ 645100 w 645100"/>
                    <a:gd name="connsiteY1" fmla="*/ 0 h 1965325"/>
                    <a:gd name="connsiteX0" fmla="*/ 27927 w 523227"/>
                    <a:gd name="connsiteY0" fmla="*/ 2117725 h 2117725"/>
                    <a:gd name="connsiteX1" fmla="*/ 523227 w 523227"/>
                    <a:gd name="connsiteY1" fmla="*/ 0 h 2117725"/>
                    <a:gd name="connsiteX0" fmla="*/ 36317 w 531617"/>
                    <a:gd name="connsiteY0" fmla="*/ 2117725 h 2117725"/>
                    <a:gd name="connsiteX1" fmla="*/ 531617 w 531617"/>
                    <a:gd name="connsiteY1" fmla="*/ 0 h 2117725"/>
                    <a:gd name="connsiteX0" fmla="*/ 62603 w 484878"/>
                    <a:gd name="connsiteY0" fmla="*/ 1031875 h 1031875"/>
                    <a:gd name="connsiteX1" fmla="*/ 484878 w 484878"/>
                    <a:gd name="connsiteY1" fmla="*/ 0 h 1031875"/>
                    <a:gd name="connsiteX0" fmla="*/ 6408 w 428683"/>
                    <a:gd name="connsiteY0" fmla="*/ 1031875 h 1031875"/>
                    <a:gd name="connsiteX1" fmla="*/ 428683 w 428683"/>
                    <a:gd name="connsiteY1" fmla="*/ 0 h 1031875"/>
                    <a:gd name="connsiteX0" fmla="*/ 1528 w 423803"/>
                    <a:gd name="connsiteY0" fmla="*/ 1031875 h 1031875"/>
                    <a:gd name="connsiteX1" fmla="*/ 423803 w 423803"/>
                    <a:gd name="connsiteY1" fmla="*/ 0 h 1031875"/>
                    <a:gd name="connsiteX0" fmla="*/ 487902 w 487902"/>
                    <a:gd name="connsiteY0" fmla="*/ 1181100 h 1181100"/>
                    <a:gd name="connsiteX1" fmla="*/ 81502 w 487902"/>
                    <a:gd name="connsiteY1" fmla="*/ 0 h 1181100"/>
                    <a:gd name="connsiteX0" fmla="*/ 406400 w 406400"/>
                    <a:gd name="connsiteY0" fmla="*/ 1181100 h 1181100"/>
                    <a:gd name="connsiteX1" fmla="*/ 0 w 406400"/>
                    <a:gd name="connsiteY1" fmla="*/ 0 h 1181100"/>
                    <a:gd name="connsiteX0" fmla="*/ 895249 w 895249"/>
                    <a:gd name="connsiteY0" fmla="*/ 1205542 h 1205542"/>
                    <a:gd name="connsiteX1" fmla="*/ 0 w 895249"/>
                    <a:gd name="connsiteY1" fmla="*/ 0 h 1205542"/>
                    <a:gd name="connsiteX0" fmla="*/ 1926721 w 1926721"/>
                    <a:gd name="connsiteY0" fmla="*/ 726469 h 726469"/>
                    <a:gd name="connsiteX1" fmla="*/ 0 w 1926721"/>
                    <a:gd name="connsiteY1" fmla="*/ 0 h 726469"/>
                    <a:gd name="connsiteX0" fmla="*/ 1926721 w 1926721"/>
                    <a:gd name="connsiteY0" fmla="*/ 726469 h 726469"/>
                    <a:gd name="connsiteX1" fmla="*/ 0 w 1926721"/>
                    <a:gd name="connsiteY1" fmla="*/ 0 h 726469"/>
                    <a:gd name="connsiteX0" fmla="*/ 1926721 w 1926756"/>
                    <a:gd name="connsiteY0" fmla="*/ 726469 h 726469"/>
                    <a:gd name="connsiteX1" fmla="*/ 0 w 1926756"/>
                    <a:gd name="connsiteY1" fmla="*/ 0 h 726469"/>
                    <a:gd name="connsiteX0" fmla="*/ 1931609 w 1931644"/>
                    <a:gd name="connsiteY0" fmla="*/ 711803 h 711803"/>
                    <a:gd name="connsiteX1" fmla="*/ 0 w 1931644"/>
                    <a:gd name="connsiteY1" fmla="*/ 0 h 7118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931644" h="711803">
                      <a:moveTo>
                        <a:pt x="1931609" y="711803"/>
                      </a:moveTo>
                      <a:cubicBezTo>
                        <a:pt x="1939119" y="303739"/>
                        <a:pt x="746024" y="5896"/>
                        <a:pt x="0" y="0"/>
                      </a:cubicBezTo>
                    </a:path>
                  </a:pathLst>
                </a:custGeom>
                <a:noFill/>
                <a:ln>
                  <a:headEnd type="triangl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400"/>
                </a:p>
              </p:txBody>
            </p:sp>
          </p:grpSp>
          <p:sp>
            <p:nvSpPr>
              <p:cNvPr id="243" name="テキスト ボックス 242">
                <a:extLst>
                  <a:ext uri="{FF2B5EF4-FFF2-40B4-BE49-F238E27FC236}">
                    <a16:creationId xmlns:a16="http://schemas.microsoft.com/office/drawing/2014/main" id="{113A2CF0-D1A6-47F0-ABDC-DA3217BE106F}"/>
                  </a:ext>
                </a:extLst>
              </p:cNvPr>
              <p:cNvSpPr txBox="1"/>
              <p:nvPr/>
            </p:nvSpPr>
            <p:spPr>
              <a:xfrm>
                <a:off x="6318250" y="794603"/>
                <a:ext cx="3587750" cy="5230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ja-JP" altLang="en-US" sz="1200" dirty="0"/>
                  <a:t>公的なキャリア・成果の裏付けの下、</a:t>
                </a:r>
                <a:endParaRPr lang="en-US" altLang="ja-JP" sz="1200" dirty="0"/>
              </a:p>
              <a:p>
                <a:r>
                  <a:rPr lang="ja-JP" altLang="en-US" sz="1200" dirty="0"/>
                  <a:t>世界レベルで活躍</a:t>
                </a:r>
                <a:endParaRPr kumimoji="1" lang="ja-JP" altLang="en-US" sz="1400" dirty="0"/>
              </a:p>
            </p:txBody>
          </p:sp>
          <p:grpSp>
            <p:nvGrpSpPr>
              <p:cNvPr id="6" name="グループ化 5">
                <a:extLst>
                  <a:ext uri="{FF2B5EF4-FFF2-40B4-BE49-F238E27FC236}">
                    <a16:creationId xmlns:a16="http://schemas.microsoft.com/office/drawing/2014/main" id="{BE77F71B-4965-46C3-AD28-1750D393D8D8}"/>
                  </a:ext>
                </a:extLst>
              </p:cNvPr>
              <p:cNvGrpSpPr/>
              <p:nvPr/>
            </p:nvGrpSpPr>
            <p:grpSpPr>
              <a:xfrm>
                <a:off x="5867185" y="4530669"/>
                <a:ext cx="835385" cy="845750"/>
                <a:chOff x="4875938" y="5808990"/>
                <a:chExt cx="1189314" cy="1204070"/>
              </a:xfrm>
            </p:grpSpPr>
            <p:sp>
              <p:nvSpPr>
                <p:cNvPr id="210" name="波線 209">
                  <a:extLst>
                    <a:ext uri="{FF2B5EF4-FFF2-40B4-BE49-F238E27FC236}">
                      <a16:creationId xmlns:a16="http://schemas.microsoft.com/office/drawing/2014/main" id="{EFC42143-0FBC-4395-8969-D72E9D2FD1A7}"/>
                    </a:ext>
                  </a:extLst>
                </p:cNvPr>
                <p:cNvSpPr/>
                <p:nvPr/>
              </p:nvSpPr>
              <p:spPr>
                <a:xfrm rot="5400000">
                  <a:off x="5023853" y="5971660"/>
                  <a:ext cx="1085850" cy="996949"/>
                </a:xfrm>
                <a:prstGeom prst="wave">
                  <a:avLst>
                    <a:gd name="adj1" fmla="val 10589"/>
                    <a:gd name="adj2" fmla="val 1649"/>
                  </a:avLst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400"/>
                </a:p>
              </p:txBody>
            </p:sp>
            <p:sp>
              <p:nvSpPr>
                <p:cNvPr id="208" name="波線 207">
                  <a:extLst>
                    <a:ext uri="{FF2B5EF4-FFF2-40B4-BE49-F238E27FC236}">
                      <a16:creationId xmlns:a16="http://schemas.microsoft.com/office/drawing/2014/main" id="{4E0A8882-4BCF-4DC8-BDE6-9BA44312F280}"/>
                    </a:ext>
                  </a:extLst>
                </p:cNvPr>
                <p:cNvSpPr/>
                <p:nvPr/>
              </p:nvSpPr>
              <p:spPr>
                <a:xfrm rot="5400000">
                  <a:off x="4920836" y="5908929"/>
                  <a:ext cx="1085850" cy="996949"/>
                </a:xfrm>
                <a:prstGeom prst="wave">
                  <a:avLst>
                    <a:gd name="adj1" fmla="val 10589"/>
                    <a:gd name="adj2" fmla="val 1649"/>
                  </a:avLst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400"/>
                </a:p>
              </p:txBody>
            </p:sp>
            <p:sp>
              <p:nvSpPr>
                <p:cNvPr id="199" name="波線 198">
                  <a:extLst>
                    <a:ext uri="{FF2B5EF4-FFF2-40B4-BE49-F238E27FC236}">
                      <a16:creationId xmlns:a16="http://schemas.microsoft.com/office/drawing/2014/main" id="{926295AF-F108-46F2-816F-E51AE40AD141}"/>
                    </a:ext>
                  </a:extLst>
                </p:cNvPr>
                <p:cNvSpPr/>
                <p:nvPr/>
              </p:nvSpPr>
              <p:spPr>
                <a:xfrm rot="5400000">
                  <a:off x="4831488" y="5853440"/>
                  <a:ext cx="1085850" cy="996949"/>
                </a:xfrm>
                <a:prstGeom prst="wave">
                  <a:avLst>
                    <a:gd name="adj1" fmla="val 10589"/>
                    <a:gd name="adj2" fmla="val 1649"/>
                  </a:avLst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400"/>
                </a:p>
              </p:txBody>
            </p:sp>
            <p:pic>
              <p:nvPicPr>
                <p:cNvPr id="200" name="Picture 2" descr="ORCID logo">
                  <a:extLst>
                    <a:ext uri="{FF2B5EF4-FFF2-40B4-BE49-F238E27FC236}">
                      <a16:creationId xmlns:a16="http://schemas.microsoft.com/office/drawing/2014/main" id="{3FABC040-C954-4F05-AEB3-7DAD43E16A63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21389244">
                  <a:off x="5091838" y="5845503"/>
                  <a:ext cx="533400" cy="163830"/>
                </a:xfrm>
                <a:prstGeom prst="rect">
                  <a:avLst/>
                </a:prstGeom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grpSp>
              <p:nvGrpSpPr>
                <p:cNvPr id="201" name="グループ化 200">
                  <a:extLst>
                    <a:ext uri="{FF2B5EF4-FFF2-40B4-BE49-F238E27FC236}">
                      <a16:creationId xmlns:a16="http://schemas.microsoft.com/office/drawing/2014/main" id="{4E3EDB7D-1258-4427-9FAC-60C79E03B03C}"/>
                    </a:ext>
                  </a:extLst>
                </p:cNvPr>
                <p:cNvGrpSpPr/>
                <p:nvPr/>
              </p:nvGrpSpPr>
              <p:grpSpPr>
                <a:xfrm rot="21398481">
                  <a:off x="5085950" y="6082561"/>
                  <a:ext cx="651998" cy="310653"/>
                  <a:chOff x="4556347" y="1861226"/>
                  <a:chExt cx="651998" cy="310653"/>
                </a:xfrm>
              </p:grpSpPr>
              <p:pic>
                <p:nvPicPr>
                  <p:cNvPr id="202" name="Picture 4" descr=" ">
                    <a:extLst>
                      <a:ext uri="{FF2B5EF4-FFF2-40B4-BE49-F238E27FC236}">
                        <a16:creationId xmlns:a16="http://schemas.microsoft.com/office/drawing/2014/main" id="{E021E9DE-5344-4654-AE1F-38AB1B83DA07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6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556347" y="1861226"/>
                    <a:ext cx="310653" cy="310653"/>
                  </a:xfrm>
                  <a:prstGeom prst="rect">
                    <a:avLst/>
                  </a:prstGeom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cxnSp>
                <p:nvCxnSpPr>
                  <p:cNvPr id="203" name="直線コネクタ 202">
                    <a:extLst>
                      <a:ext uri="{FF2B5EF4-FFF2-40B4-BE49-F238E27FC236}">
                        <a16:creationId xmlns:a16="http://schemas.microsoft.com/office/drawing/2014/main" id="{58EFDF90-FC29-4E78-B7A7-5DF63A9B8FE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897195" y="1948808"/>
                    <a:ext cx="307975" cy="0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4" name="直線コネクタ 203">
                    <a:extLst>
                      <a:ext uri="{FF2B5EF4-FFF2-40B4-BE49-F238E27FC236}">
                        <a16:creationId xmlns:a16="http://schemas.microsoft.com/office/drawing/2014/main" id="{4E75BCE8-1C26-4754-B122-095BA86E8B4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900370" y="2015483"/>
                    <a:ext cx="307975" cy="0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5" name="直線コネクタ 204">
                    <a:extLst>
                      <a:ext uri="{FF2B5EF4-FFF2-40B4-BE49-F238E27FC236}">
                        <a16:creationId xmlns:a16="http://schemas.microsoft.com/office/drawing/2014/main" id="{4FF996F1-E376-4E1E-B2C9-D13E932A5D2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900370" y="2082158"/>
                    <a:ext cx="307975" cy="0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6" name="直線コネクタ 205">
                    <a:extLst>
                      <a:ext uri="{FF2B5EF4-FFF2-40B4-BE49-F238E27FC236}">
                        <a16:creationId xmlns:a16="http://schemas.microsoft.com/office/drawing/2014/main" id="{2CC40A69-FC61-46D7-AFAD-B6772AF122B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897195" y="2152007"/>
                    <a:ext cx="307975" cy="0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95" name="グループ化 194">
                  <a:extLst>
                    <a:ext uri="{FF2B5EF4-FFF2-40B4-BE49-F238E27FC236}">
                      <a16:creationId xmlns:a16="http://schemas.microsoft.com/office/drawing/2014/main" id="{8253E456-0CAF-497D-AD1D-21F954244327}"/>
                    </a:ext>
                  </a:extLst>
                </p:cNvPr>
                <p:cNvGrpSpPr/>
                <p:nvPr/>
              </p:nvGrpSpPr>
              <p:grpSpPr>
                <a:xfrm rot="21418139">
                  <a:off x="4914062" y="6527231"/>
                  <a:ext cx="763469" cy="332274"/>
                  <a:chOff x="5302250" y="4070350"/>
                  <a:chExt cx="1911350" cy="831850"/>
                </a:xfrm>
              </p:grpSpPr>
              <p:pic>
                <p:nvPicPr>
                  <p:cNvPr id="196" name="グラフィックス 195" descr="新聞">
                    <a:extLst>
                      <a:ext uri="{FF2B5EF4-FFF2-40B4-BE49-F238E27FC236}">
                        <a16:creationId xmlns:a16="http://schemas.microsoft.com/office/drawing/2014/main" id="{72B19118-A8E8-4D70-A2DF-B55055CBA918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9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96DAC541-7B7A-43D3-8B79-37D633B846F1}">
                        <asvg:svgBlip xmlns:asvg="http://schemas.microsoft.com/office/drawing/2016/SVG/main" r:embed="rId1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302250" y="4070350"/>
                    <a:ext cx="831850" cy="831850"/>
                  </a:xfrm>
                  <a:prstGeom prst="rect">
                    <a:avLst/>
                  </a:prstGeom>
                </p:spPr>
              </p:pic>
              <p:pic>
                <p:nvPicPr>
                  <p:cNvPr id="197" name="グラフィックス 196" descr="新聞">
                    <a:extLst>
                      <a:ext uri="{FF2B5EF4-FFF2-40B4-BE49-F238E27FC236}">
                        <a16:creationId xmlns:a16="http://schemas.microsoft.com/office/drawing/2014/main" id="{E6C9685C-4675-43F8-9422-AB5F2279DD79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7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96DAC541-7B7A-43D3-8B79-37D633B846F1}">
                        <asvg:svgBlip xmlns:asvg="http://schemas.microsoft.com/office/drawing/2016/SVG/main" r:embed="rId8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842000" y="4070350"/>
                    <a:ext cx="831850" cy="831850"/>
                  </a:xfrm>
                  <a:prstGeom prst="rect">
                    <a:avLst/>
                  </a:prstGeom>
                </p:spPr>
              </p:pic>
              <p:pic>
                <p:nvPicPr>
                  <p:cNvPr id="198" name="グラフィックス 197" descr="新聞">
                    <a:extLst>
                      <a:ext uri="{FF2B5EF4-FFF2-40B4-BE49-F238E27FC236}">
                        <a16:creationId xmlns:a16="http://schemas.microsoft.com/office/drawing/2014/main" id="{B203C7DB-213F-4108-B7FD-9BF5DFC5C6F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1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96DAC541-7B7A-43D3-8B79-37D633B846F1}">
                        <asvg:svgBlip xmlns:asvg="http://schemas.microsoft.com/office/drawing/2016/SVG/main" r:embed="rId12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381750" y="4070350"/>
                    <a:ext cx="831850" cy="831850"/>
                  </a:xfrm>
                  <a:prstGeom prst="rect">
                    <a:avLst/>
                  </a:prstGeom>
                </p:spPr>
              </p:pic>
            </p:grpSp>
          </p:grpSp>
          <p:pic>
            <p:nvPicPr>
              <p:cNvPr id="191" name="グラフィックス 190" descr="女性">
                <a:extLst>
                  <a:ext uri="{FF2B5EF4-FFF2-40B4-BE49-F238E27FC236}">
                    <a16:creationId xmlns:a16="http://schemas.microsoft.com/office/drawing/2014/main" id="{E48EBC50-8EA3-40C0-9A52-A1D793C210D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5281265" y="4180378"/>
                <a:ext cx="1159787" cy="1159787"/>
              </a:xfrm>
              <a:prstGeom prst="rect">
                <a:avLst/>
              </a:prstGeom>
            </p:spPr>
          </p:pic>
          <p:pic>
            <p:nvPicPr>
              <p:cNvPr id="4" name="グラフィックス 3" descr="リボン">
                <a:extLst>
                  <a:ext uri="{FF2B5EF4-FFF2-40B4-BE49-F238E27FC236}">
                    <a16:creationId xmlns:a16="http://schemas.microsoft.com/office/drawing/2014/main" id="{FF6775C7-1DB3-40A8-BA6D-6A1402C1425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0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1"/>
                  </a:ext>
                </a:extLst>
              </a:blip>
              <a:stretch>
                <a:fillRect/>
              </a:stretch>
            </p:blipFill>
            <p:spPr>
              <a:xfrm>
                <a:off x="5727915" y="4541553"/>
                <a:ext cx="320400" cy="320400"/>
              </a:xfrm>
              <a:prstGeom prst="rect">
                <a:avLst/>
              </a:prstGeom>
            </p:spPr>
          </p:pic>
          <p:grpSp>
            <p:nvGrpSpPr>
              <p:cNvPr id="212" name="グループ化 211">
                <a:extLst>
                  <a:ext uri="{FF2B5EF4-FFF2-40B4-BE49-F238E27FC236}">
                    <a16:creationId xmlns:a16="http://schemas.microsoft.com/office/drawing/2014/main" id="{C6945DD8-3990-4B48-8F54-A23F2956E43D}"/>
                  </a:ext>
                </a:extLst>
              </p:cNvPr>
              <p:cNvGrpSpPr/>
              <p:nvPr/>
            </p:nvGrpSpPr>
            <p:grpSpPr>
              <a:xfrm>
                <a:off x="4649347" y="5049496"/>
                <a:ext cx="835385" cy="845750"/>
                <a:chOff x="4875938" y="5808990"/>
                <a:chExt cx="1189314" cy="1204070"/>
              </a:xfrm>
            </p:grpSpPr>
            <p:sp>
              <p:nvSpPr>
                <p:cNvPr id="213" name="波線 212">
                  <a:extLst>
                    <a:ext uri="{FF2B5EF4-FFF2-40B4-BE49-F238E27FC236}">
                      <a16:creationId xmlns:a16="http://schemas.microsoft.com/office/drawing/2014/main" id="{9DEC44D5-0B2B-464B-BBAB-3172C43D418F}"/>
                    </a:ext>
                  </a:extLst>
                </p:cNvPr>
                <p:cNvSpPr/>
                <p:nvPr/>
              </p:nvSpPr>
              <p:spPr>
                <a:xfrm rot="5400000">
                  <a:off x="5023853" y="5971660"/>
                  <a:ext cx="1085850" cy="996949"/>
                </a:xfrm>
                <a:prstGeom prst="wave">
                  <a:avLst>
                    <a:gd name="adj1" fmla="val 10589"/>
                    <a:gd name="adj2" fmla="val 1649"/>
                  </a:avLst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400"/>
                </a:p>
              </p:txBody>
            </p:sp>
            <p:sp>
              <p:nvSpPr>
                <p:cNvPr id="214" name="波線 213">
                  <a:extLst>
                    <a:ext uri="{FF2B5EF4-FFF2-40B4-BE49-F238E27FC236}">
                      <a16:creationId xmlns:a16="http://schemas.microsoft.com/office/drawing/2014/main" id="{8155B179-B1C2-4973-A824-64C1159C91C0}"/>
                    </a:ext>
                  </a:extLst>
                </p:cNvPr>
                <p:cNvSpPr/>
                <p:nvPr/>
              </p:nvSpPr>
              <p:spPr>
                <a:xfrm rot="5400000">
                  <a:off x="4920836" y="5908929"/>
                  <a:ext cx="1085850" cy="996949"/>
                </a:xfrm>
                <a:prstGeom prst="wave">
                  <a:avLst>
                    <a:gd name="adj1" fmla="val 10589"/>
                    <a:gd name="adj2" fmla="val 1649"/>
                  </a:avLst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400"/>
                </a:p>
              </p:txBody>
            </p:sp>
            <p:sp>
              <p:nvSpPr>
                <p:cNvPr id="215" name="波線 214">
                  <a:extLst>
                    <a:ext uri="{FF2B5EF4-FFF2-40B4-BE49-F238E27FC236}">
                      <a16:creationId xmlns:a16="http://schemas.microsoft.com/office/drawing/2014/main" id="{BA22DFD4-896D-4B2C-BF70-D981ED62DB97}"/>
                    </a:ext>
                  </a:extLst>
                </p:cNvPr>
                <p:cNvSpPr/>
                <p:nvPr/>
              </p:nvSpPr>
              <p:spPr>
                <a:xfrm rot="5400000">
                  <a:off x="4831488" y="5853440"/>
                  <a:ext cx="1085850" cy="996949"/>
                </a:xfrm>
                <a:prstGeom prst="wave">
                  <a:avLst>
                    <a:gd name="adj1" fmla="val 10589"/>
                    <a:gd name="adj2" fmla="val 1649"/>
                  </a:avLst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400"/>
                </a:p>
              </p:txBody>
            </p:sp>
            <p:pic>
              <p:nvPicPr>
                <p:cNvPr id="216" name="Picture 2" descr="ORCID logo">
                  <a:extLst>
                    <a:ext uri="{FF2B5EF4-FFF2-40B4-BE49-F238E27FC236}">
                      <a16:creationId xmlns:a16="http://schemas.microsoft.com/office/drawing/2014/main" id="{943ED940-4B71-4DC1-85D7-40E592880990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21389244">
                  <a:off x="5091838" y="5845503"/>
                  <a:ext cx="533400" cy="163830"/>
                </a:xfrm>
                <a:prstGeom prst="rect">
                  <a:avLst/>
                </a:prstGeom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grpSp>
              <p:nvGrpSpPr>
                <p:cNvPr id="217" name="グループ化 216">
                  <a:extLst>
                    <a:ext uri="{FF2B5EF4-FFF2-40B4-BE49-F238E27FC236}">
                      <a16:creationId xmlns:a16="http://schemas.microsoft.com/office/drawing/2014/main" id="{98FDE874-B9AD-4D69-8645-78675E70AA39}"/>
                    </a:ext>
                  </a:extLst>
                </p:cNvPr>
                <p:cNvGrpSpPr/>
                <p:nvPr/>
              </p:nvGrpSpPr>
              <p:grpSpPr>
                <a:xfrm rot="21398481">
                  <a:off x="5085950" y="6082561"/>
                  <a:ext cx="651998" cy="310653"/>
                  <a:chOff x="4556347" y="1861226"/>
                  <a:chExt cx="651998" cy="310653"/>
                </a:xfrm>
              </p:grpSpPr>
              <p:pic>
                <p:nvPicPr>
                  <p:cNvPr id="222" name="Picture 4" descr=" ">
                    <a:extLst>
                      <a:ext uri="{FF2B5EF4-FFF2-40B4-BE49-F238E27FC236}">
                        <a16:creationId xmlns:a16="http://schemas.microsoft.com/office/drawing/2014/main" id="{9B2B3BE5-43A2-4FA4-8771-66C33C1751A7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6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556347" y="1861226"/>
                    <a:ext cx="310653" cy="310653"/>
                  </a:xfrm>
                  <a:prstGeom prst="rect">
                    <a:avLst/>
                  </a:prstGeom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cxnSp>
                <p:nvCxnSpPr>
                  <p:cNvPr id="223" name="直線コネクタ 222">
                    <a:extLst>
                      <a:ext uri="{FF2B5EF4-FFF2-40B4-BE49-F238E27FC236}">
                        <a16:creationId xmlns:a16="http://schemas.microsoft.com/office/drawing/2014/main" id="{AA30D652-D3A0-4167-B3C6-C0D9556708F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897195" y="1948808"/>
                    <a:ext cx="307975" cy="0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4" name="直線コネクタ 223">
                    <a:extLst>
                      <a:ext uri="{FF2B5EF4-FFF2-40B4-BE49-F238E27FC236}">
                        <a16:creationId xmlns:a16="http://schemas.microsoft.com/office/drawing/2014/main" id="{1E9F11A1-AAF5-48E9-925B-CB7B23C4DB3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900370" y="2015483"/>
                    <a:ext cx="307975" cy="0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5" name="直線コネクタ 224">
                    <a:extLst>
                      <a:ext uri="{FF2B5EF4-FFF2-40B4-BE49-F238E27FC236}">
                        <a16:creationId xmlns:a16="http://schemas.microsoft.com/office/drawing/2014/main" id="{34E99DAC-B62C-4A59-A4FF-39F3DD899C3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900370" y="2082158"/>
                    <a:ext cx="307975" cy="0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6" name="直線コネクタ 225">
                    <a:extLst>
                      <a:ext uri="{FF2B5EF4-FFF2-40B4-BE49-F238E27FC236}">
                        <a16:creationId xmlns:a16="http://schemas.microsoft.com/office/drawing/2014/main" id="{54D337C1-8547-4810-8150-1DDD6DF6D6D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897195" y="2152007"/>
                    <a:ext cx="307975" cy="0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18" name="グループ化 217">
                  <a:extLst>
                    <a:ext uri="{FF2B5EF4-FFF2-40B4-BE49-F238E27FC236}">
                      <a16:creationId xmlns:a16="http://schemas.microsoft.com/office/drawing/2014/main" id="{241C9B6A-F0FA-422F-B290-1881A7805DAB}"/>
                    </a:ext>
                  </a:extLst>
                </p:cNvPr>
                <p:cNvGrpSpPr/>
                <p:nvPr/>
              </p:nvGrpSpPr>
              <p:grpSpPr>
                <a:xfrm rot="21418139">
                  <a:off x="4914062" y="6527231"/>
                  <a:ext cx="763469" cy="332274"/>
                  <a:chOff x="5302250" y="4070350"/>
                  <a:chExt cx="1911350" cy="831850"/>
                </a:xfrm>
              </p:grpSpPr>
              <p:pic>
                <p:nvPicPr>
                  <p:cNvPr id="219" name="グラフィックス 218" descr="新聞">
                    <a:extLst>
                      <a:ext uri="{FF2B5EF4-FFF2-40B4-BE49-F238E27FC236}">
                        <a16:creationId xmlns:a16="http://schemas.microsoft.com/office/drawing/2014/main" id="{2714F497-8967-4B2C-901B-7BEEB6E0BAF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9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96DAC541-7B7A-43D3-8B79-37D633B846F1}">
                        <asvg:svgBlip xmlns:asvg="http://schemas.microsoft.com/office/drawing/2016/SVG/main" r:embed="rId1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302250" y="4070350"/>
                    <a:ext cx="831850" cy="831850"/>
                  </a:xfrm>
                  <a:prstGeom prst="rect">
                    <a:avLst/>
                  </a:prstGeom>
                </p:spPr>
              </p:pic>
              <p:pic>
                <p:nvPicPr>
                  <p:cNvPr id="220" name="グラフィックス 219" descr="新聞">
                    <a:extLst>
                      <a:ext uri="{FF2B5EF4-FFF2-40B4-BE49-F238E27FC236}">
                        <a16:creationId xmlns:a16="http://schemas.microsoft.com/office/drawing/2014/main" id="{B5768DA9-B788-4B0B-B905-BDE931649AFA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7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96DAC541-7B7A-43D3-8B79-37D633B846F1}">
                        <asvg:svgBlip xmlns:asvg="http://schemas.microsoft.com/office/drawing/2016/SVG/main" r:embed="rId8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842000" y="4070350"/>
                    <a:ext cx="831850" cy="831850"/>
                  </a:xfrm>
                  <a:prstGeom prst="rect">
                    <a:avLst/>
                  </a:prstGeom>
                </p:spPr>
              </p:pic>
              <p:pic>
                <p:nvPicPr>
                  <p:cNvPr id="221" name="グラフィックス 220" descr="新聞">
                    <a:extLst>
                      <a:ext uri="{FF2B5EF4-FFF2-40B4-BE49-F238E27FC236}">
                        <a16:creationId xmlns:a16="http://schemas.microsoft.com/office/drawing/2014/main" id="{44B6E01D-320F-498C-9FFE-6C200F7F6ECE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1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96DAC541-7B7A-43D3-8B79-37D633B846F1}">
                        <asvg:svgBlip xmlns:asvg="http://schemas.microsoft.com/office/drawing/2016/SVG/main" r:embed="rId12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381750" y="4070350"/>
                    <a:ext cx="831850" cy="831850"/>
                  </a:xfrm>
                  <a:prstGeom prst="rect">
                    <a:avLst/>
                  </a:prstGeom>
                </p:spPr>
              </p:pic>
            </p:grpSp>
          </p:grpSp>
          <p:pic>
            <p:nvPicPr>
              <p:cNvPr id="192" name="グラフィックス 191" descr="男性">
                <a:extLst>
                  <a:ext uri="{FF2B5EF4-FFF2-40B4-BE49-F238E27FC236}">
                    <a16:creationId xmlns:a16="http://schemas.microsoft.com/office/drawing/2014/main" id="{96302015-543D-4414-9CFE-270E20A8F89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5"/>
                  </a:ext>
                </a:extLst>
              </a:blip>
              <a:stretch>
                <a:fillRect/>
              </a:stretch>
            </p:blipFill>
            <p:spPr>
              <a:xfrm>
                <a:off x="4726790" y="4478675"/>
                <a:ext cx="1268730" cy="1268730"/>
              </a:xfrm>
              <a:prstGeom prst="rect">
                <a:avLst/>
              </a:prstGeom>
            </p:spPr>
          </p:pic>
          <p:pic>
            <p:nvPicPr>
              <p:cNvPr id="211" name="グラフィックス 210" descr="リボン">
                <a:extLst>
                  <a:ext uri="{FF2B5EF4-FFF2-40B4-BE49-F238E27FC236}">
                    <a16:creationId xmlns:a16="http://schemas.microsoft.com/office/drawing/2014/main" id="{37E6353E-12B9-439D-8EEC-82DAFCE9F4C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3"/>
                  </a:ext>
                </a:extLst>
              </a:blip>
              <a:stretch>
                <a:fillRect/>
              </a:stretch>
            </p:blipFill>
            <p:spPr>
              <a:xfrm>
                <a:off x="5239082" y="4871196"/>
                <a:ext cx="320400" cy="320400"/>
              </a:xfrm>
              <a:prstGeom prst="rect">
                <a:avLst/>
              </a:prstGeom>
            </p:spPr>
          </p:pic>
          <p:sp>
            <p:nvSpPr>
              <p:cNvPr id="7" name="正方形/長方形 6">
                <a:extLst>
                  <a:ext uri="{FF2B5EF4-FFF2-40B4-BE49-F238E27FC236}">
                    <a16:creationId xmlns:a16="http://schemas.microsoft.com/office/drawing/2014/main" id="{3615B557-E765-4F2D-83D0-C322C18E9B01}"/>
                  </a:ext>
                </a:extLst>
              </p:cNvPr>
              <p:cNvSpPr/>
              <p:nvPr/>
            </p:nvSpPr>
            <p:spPr>
              <a:xfrm>
                <a:off x="5547928" y="5774748"/>
                <a:ext cx="2514370" cy="5928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ja-JP" altLang="en-US" sz="1400" dirty="0"/>
                  <a:t>京都大学の次世代を</a:t>
                </a:r>
                <a:endParaRPr lang="en-US" altLang="ja-JP" sz="1400" dirty="0"/>
              </a:p>
              <a:p>
                <a:r>
                  <a:rPr lang="ja-JP" altLang="en-US" sz="1400" dirty="0"/>
                  <a:t>担う人材の発掘・登用</a:t>
                </a:r>
              </a:p>
            </p:txBody>
          </p:sp>
          <p:sp>
            <p:nvSpPr>
              <p:cNvPr id="9" name="吹き出し: 円形 8">
                <a:extLst>
                  <a:ext uri="{FF2B5EF4-FFF2-40B4-BE49-F238E27FC236}">
                    <a16:creationId xmlns:a16="http://schemas.microsoft.com/office/drawing/2014/main" id="{E9B9DACA-4B8C-4141-9228-351A6A464AF2}"/>
                  </a:ext>
                </a:extLst>
              </p:cNvPr>
              <p:cNvSpPr/>
              <p:nvPr/>
            </p:nvSpPr>
            <p:spPr>
              <a:xfrm>
                <a:off x="2266950" y="1289050"/>
                <a:ext cx="1587500" cy="1022350"/>
              </a:xfrm>
              <a:prstGeom prst="wedgeEllipseCallout">
                <a:avLst>
                  <a:gd name="adj1" fmla="val 83296"/>
                  <a:gd name="adj2" fmla="val 73680"/>
                </a:avLst>
              </a:prstGeom>
              <a:solidFill>
                <a:schemeClr val="accent2">
                  <a:lumMod val="40000"/>
                  <a:lumOff val="60000"/>
                </a:schemeClr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ja-JP" altLang="en-US" sz="1400" dirty="0">
                    <a:solidFill>
                      <a:schemeClr val="tx1"/>
                    </a:solidFill>
                  </a:rPr>
                  <a:t>要</a:t>
                </a:r>
                <a:endParaRPr kumimoji="1" lang="en-US" altLang="ja-JP" sz="1400" dirty="0">
                  <a:solidFill>
                    <a:schemeClr val="tx1"/>
                  </a:solidFill>
                </a:endParaRPr>
              </a:p>
              <a:p>
                <a:pPr algn="ctr"/>
                <a:r>
                  <a:rPr kumimoji="1" lang="ja-JP" altLang="en-US" sz="1400" dirty="0">
                    <a:solidFill>
                      <a:schemeClr val="tx1"/>
                    </a:solidFill>
                  </a:rPr>
                  <a:t>メンバーシップ</a:t>
                </a:r>
              </a:p>
            </p:txBody>
          </p:sp>
          <p:sp>
            <p:nvSpPr>
              <p:cNvPr id="194" name="吹き出し: 円形 193">
                <a:extLst>
                  <a:ext uri="{FF2B5EF4-FFF2-40B4-BE49-F238E27FC236}">
                    <a16:creationId xmlns:a16="http://schemas.microsoft.com/office/drawing/2014/main" id="{DE352D9A-40BB-4265-9789-2DEBDB8EED2C}"/>
                  </a:ext>
                </a:extLst>
              </p:cNvPr>
              <p:cNvSpPr/>
              <p:nvPr/>
            </p:nvSpPr>
            <p:spPr>
              <a:xfrm>
                <a:off x="8667750" y="1244600"/>
                <a:ext cx="1238250" cy="1022350"/>
              </a:xfrm>
              <a:prstGeom prst="wedgeEllipseCallout">
                <a:avLst>
                  <a:gd name="adj1" fmla="val -89801"/>
                  <a:gd name="adj2" fmla="val 14673"/>
                </a:avLst>
              </a:prstGeom>
              <a:solidFill>
                <a:schemeClr val="accent2">
                  <a:lumMod val="40000"/>
                  <a:lumOff val="60000"/>
                </a:schemeClr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ja-JP" altLang="en-US" sz="1050" dirty="0">
                    <a:solidFill>
                      <a:schemeClr val="tx1"/>
                    </a:solidFill>
                  </a:rPr>
                  <a:t>要</a:t>
                </a:r>
                <a:endParaRPr kumimoji="1" lang="en-US" altLang="ja-JP" sz="1050" dirty="0">
                  <a:solidFill>
                    <a:schemeClr val="tx1"/>
                  </a:solidFill>
                </a:endParaRPr>
              </a:p>
              <a:p>
                <a:pPr algn="ctr"/>
                <a:r>
                  <a:rPr kumimoji="1" lang="ja-JP" altLang="en-US" sz="1050" dirty="0">
                    <a:solidFill>
                      <a:schemeClr val="tx1"/>
                    </a:solidFill>
                  </a:rPr>
                  <a:t>メンバーシップ</a:t>
                </a:r>
              </a:p>
            </p:txBody>
          </p:sp>
        </p:grpSp>
      </p:grpSp>
      <p:sp>
        <p:nvSpPr>
          <p:cNvPr id="10" name="フッター プレースホルダー 9">
            <a:extLst>
              <a:ext uri="{FF2B5EF4-FFF2-40B4-BE49-F238E27FC236}">
                <a16:creationId xmlns:a16="http://schemas.microsoft.com/office/drawing/2014/main" id="{BBEC74EE-156F-4832-8799-A1374E727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AXIES 2019</a:t>
            </a:r>
            <a:r>
              <a:rPr kumimoji="1" lang="ja-JP" altLang="en-US"/>
              <a:t>年度年次大会 </a:t>
            </a:r>
            <a:r>
              <a:rPr kumimoji="1" lang="en-US" altLang="ja-JP"/>
              <a:t>ORCID</a:t>
            </a:r>
            <a:r>
              <a:rPr kumimoji="1" lang="ja-JP" altLang="en-US"/>
              <a:t>部会企画セッション</a:t>
            </a:r>
          </a:p>
        </p:txBody>
      </p:sp>
    </p:spTree>
    <p:extLst>
      <p:ext uri="{BB962C8B-B14F-4D97-AF65-F5344CB8AC3E}">
        <p14:creationId xmlns:p14="http://schemas.microsoft.com/office/powerpoint/2010/main" val="26476254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3FF0109-AD7E-4CCB-B6DB-3059903C34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/>
              <a:t>ORCID</a:t>
            </a:r>
            <a:r>
              <a:rPr kumimoji="1" lang="ja-JP" altLang="en-US" dirty="0"/>
              <a:t>に</a:t>
            </a:r>
            <a:endParaRPr kumimoji="1" lang="en-US" altLang="ja-JP" dirty="0"/>
          </a:p>
          <a:p>
            <a:pPr lvl="1"/>
            <a:r>
              <a:rPr kumimoji="1" lang="ja-JP" altLang="en-US" dirty="0"/>
              <a:t>京都大学での雇用歴</a:t>
            </a:r>
            <a:endParaRPr kumimoji="1" lang="en-US" altLang="ja-JP" dirty="0"/>
          </a:p>
          <a:p>
            <a:pPr lvl="1"/>
            <a:r>
              <a:rPr kumimoji="1" lang="ja-JP" altLang="en-US" dirty="0"/>
              <a:t>教育研究活動</a:t>
            </a:r>
            <a:r>
              <a:rPr kumimoji="1" lang="en-US" altLang="ja-JP" dirty="0"/>
              <a:t>DB</a:t>
            </a:r>
            <a:r>
              <a:rPr kumimoji="1" lang="ja-JP" altLang="en-US" dirty="0"/>
              <a:t>への</a:t>
            </a:r>
            <a:r>
              <a:rPr kumimoji="1" lang="en-US" altLang="ja-JP" dirty="0"/>
              <a:t>URL</a:t>
            </a:r>
          </a:p>
          <a:p>
            <a:pPr marL="457200" lvl="1" indent="0">
              <a:buNone/>
            </a:pPr>
            <a:r>
              <a:rPr lang="ja-JP" altLang="en-US" dirty="0"/>
              <a:t>を記載</a:t>
            </a:r>
            <a:endParaRPr lang="en-US" altLang="ja-JP" dirty="0"/>
          </a:p>
          <a:p>
            <a:r>
              <a:rPr kumimoji="1" lang="en-US" altLang="ja-JP" dirty="0"/>
              <a:t>2017</a:t>
            </a:r>
            <a:r>
              <a:rPr kumimoji="1" lang="ja-JP" altLang="en-US" dirty="0"/>
              <a:t>年</a:t>
            </a:r>
            <a:r>
              <a:rPr kumimoji="1" lang="en-US" altLang="ja-JP" dirty="0"/>
              <a:t>12</a:t>
            </a:r>
            <a:r>
              <a:rPr kumimoji="1" lang="ja-JP" altLang="en-US" dirty="0"/>
              <a:t>月</a:t>
            </a:r>
            <a:r>
              <a:rPr kumimoji="1" lang="en-US" altLang="ja-JP" dirty="0"/>
              <a:t>-3</a:t>
            </a:r>
            <a:r>
              <a:rPr kumimoji="1" lang="ja-JP" altLang="en-US" dirty="0"/>
              <a:t>月の間、アトラス社の</a:t>
            </a:r>
            <a:r>
              <a:rPr lang="en-US" altLang="ja-JP" dirty="0"/>
              <a:t>Society</a:t>
            </a:r>
            <a:r>
              <a:rPr lang="ja-JP" altLang="en-US" dirty="0"/>
              <a:t> </a:t>
            </a:r>
            <a:r>
              <a:rPr lang="en-US" altLang="ja-JP" dirty="0"/>
              <a:t>to ORCID </a:t>
            </a:r>
            <a:r>
              <a:rPr lang="ja-JP" altLang="en-US" dirty="0"/>
              <a:t>による検討</a:t>
            </a:r>
            <a:endParaRPr lang="en-US" altLang="ja-JP" dirty="0"/>
          </a:p>
          <a:p>
            <a:pPr lvl="1"/>
            <a:r>
              <a:rPr lang="ja-JP" altLang="en-US" dirty="0"/>
              <a:t>運用ワークフローの見通しを得る</a:t>
            </a:r>
            <a:br>
              <a:rPr lang="en-US" altLang="ja-JP" dirty="0"/>
            </a:br>
            <a:r>
              <a:rPr lang="en-US" altLang="ja-JP" dirty="0"/>
              <a:t>(</a:t>
            </a:r>
            <a:r>
              <a:rPr lang="ja-JP" altLang="en-US" dirty="0"/>
              <a:t>人事課からのデータ取得、整形等</a:t>
            </a:r>
            <a:r>
              <a:rPr lang="en-US" altLang="ja-JP" dirty="0"/>
              <a:t>)</a:t>
            </a:r>
          </a:p>
          <a:p>
            <a:r>
              <a:rPr lang="en-US" altLang="ja-JP" dirty="0"/>
              <a:t>2017-18</a:t>
            </a:r>
            <a:r>
              <a:rPr lang="ja-JP" altLang="en-US" dirty="0"/>
              <a:t>年度に開発、</a:t>
            </a:r>
            <a:r>
              <a:rPr lang="en-US" altLang="ja-JP" dirty="0"/>
              <a:t>2019</a:t>
            </a:r>
            <a:r>
              <a:rPr lang="ja-JP" altLang="en-US" dirty="0"/>
              <a:t>年度運用開始</a:t>
            </a:r>
            <a:endParaRPr lang="en-US" altLang="ja-JP" dirty="0"/>
          </a:p>
          <a:p>
            <a:pPr lvl="1"/>
            <a:r>
              <a:rPr lang="ja-JP" altLang="en-US" dirty="0"/>
              <a:t>細かい改修、機能拡張</a:t>
            </a:r>
            <a:r>
              <a:rPr lang="en-US" altLang="ja-JP" dirty="0"/>
              <a:t>(ORCID</a:t>
            </a:r>
            <a:r>
              <a:rPr lang="ja-JP" altLang="en-US" dirty="0"/>
              <a:t>からのデータ取得等</a:t>
            </a:r>
            <a:r>
              <a:rPr lang="en-US" altLang="ja-JP" dirty="0"/>
              <a:t>)</a:t>
            </a:r>
            <a:r>
              <a:rPr lang="ja-JP" altLang="en-US" dirty="0"/>
              <a:t>を継続</a:t>
            </a:r>
            <a:endParaRPr lang="en-US" altLang="ja-JP" dirty="0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88D8B601-FB93-4366-8C0A-244C26CD54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/>
              <a:t>ORCID</a:t>
            </a:r>
            <a:r>
              <a:rPr kumimoji="1" lang="ja-JP" altLang="en-US" dirty="0"/>
              <a:t>プロフィール連携システム</a:t>
            </a:r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097DE034-4BA2-4054-9548-9A2C6CE8BD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AXIES 2019</a:t>
            </a:r>
            <a:r>
              <a:rPr kumimoji="1" lang="ja-JP" altLang="en-US"/>
              <a:t>年度年次大会 </a:t>
            </a:r>
            <a:r>
              <a:rPr kumimoji="1" lang="en-US" altLang="ja-JP"/>
              <a:t>ORCID</a:t>
            </a:r>
            <a:r>
              <a:rPr kumimoji="1" lang="ja-JP" altLang="en-US"/>
              <a:t>部会企画セッション</a:t>
            </a:r>
          </a:p>
        </p:txBody>
      </p:sp>
    </p:spTree>
    <p:extLst>
      <p:ext uri="{BB962C8B-B14F-4D97-AF65-F5344CB8AC3E}">
        <p14:creationId xmlns:p14="http://schemas.microsoft.com/office/powerpoint/2010/main" val="526657709"/>
      </p:ext>
    </p:extLst>
  </p:cSld>
  <p:clrMapOvr>
    <a:masterClrMapping/>
  </p:clrMapOvr>
</p:sld>
</file>

<file path=ppt/theme/theme1.xml><?xml version="1.0" encoding="utf-8"?>
<a:theme xmlns:a="http://schemas.openxmlformats.org/drawingml/2006/main" name="media20191119-aoki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yotoUniversity-A4.potx" id="{50EBC82E-5D0A-41FE-BDAF-4F71EEF94E90}" vid="{B90A0D0F-C579-43EE-A410-49BF81104342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RDMアンケート-京都大学</Template>
  <TotalTime>670</TotalTime>
  <Words>944</Words>
  <Application>Microsoft Office PowerPoint</Application>
  <PresentationFormat>A4 210 x 297 mm</PresentationFormat>
  <Paragraphs>156</Paragraphs>
  <Slides>15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15</vt:i4>
      </vt:variant>
    </vt:vector>
  </HeadingPairs>
  <TitlesOfParts>
    <vt:vector size="21" baseType="lpstr">
      <vt:lpstr>Yu Gothic Medium</vt:lpstr>
      <vt:lpstr>游ゴシック</vt:lpstr>
      <vt:lpstr>游ゴシック Medium</vt:lpstr>
      <vt:lpstr>Arial</vt:lpstr>
      <vt:lpstr>Calibri</vt:lpstr>
      <vt:lpstr>media20191119-aoki</vt:lpstr>
      <vt:lpstr>京都大学とORCID (2019年度版)</vt:lpstr>
      <vt:lpstr>京都大学でのORCID普及状況</vt:lpstr>
      <vt:lpstr>PowerPoint プレゼンテーション</vt:lpstr>
      <vt:lpstr>ORCID の取得は de-facto に</vt:lpstr>
      <vt:lpstr>ORCIDでできることの整理</vt:lpstr>
      <vt:lpstr>機関CRIS – researchmap - ORCID連携 (2015年頃から)</vt:lpstr>
      <vt:lpstr>教育研究活動DB(学内CRIS) でのORCID記載</vt:lpstr>
      <vt:lpstr>PowerPoint プレゼンテーション</vt:lpstr>
      <vt:lpstr>ORCIDプロフィール連携システム</vt:lpstr>
      <vt:lpstr>ORCIDプロフィール連携システム (RIS-ORCID)</vt:lpstr>
      <vt:lpstr>まだ認知度は低い</vt:lpstr>
      <vt:lpstr>今後必要なこと</vt:lpstr>
      <vt:lpstr>「あなたの研究者ID etc.教えてください」 プロセスの一元化</vt:lpstr>
      <vt:lpstr>ORCIDでの「自分は何者であるか」 の表明</vt:lpstr>
      <vt:lpstr>研究者情報公開ポータルとしてのORCID (特に名寄せ用IDの自己申告)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京都大学での ORCID利活用</dc:title>
  <dc:creator>aoki</dc:creator>
  <cp:lastModifiedBy>Takaaki AOKI (青木 学聡)</cp:lastModifiedBy>
  <cp:revision>215</cp:revision>
  <dcterms:created xsi:type="dcterms:W3CDTF">2018-04-04T01:23:56Z</dcterms:created>
  <dcterms:modified xsi:type="dcterms:W3CDTF">2019-12-19T02:29:02Z</dcterms:modified>
</cp:coreProperties>
</file>