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462" r:id="rId3"/>
    <p:sldId id="461" r:id="rId4"/>
    <p:sldId id="463" r:id="rId5"/>
    <p:sldId id="464" r:id="rId6"/>
    <p:sldId id="328" r:id="rId7"/>
    <p:sldId id="416" r:id="rId8"/>
    <p:sldId id="476" r:id="rId9"/>
    <p:sldId id="477" r:id="rId10"/>
    <p:sldId id="414" r:id="rId11"/>
    <p:sldId id="412" r:id="rId12"/>
    <p:sldId id="437" r:id="rId13"/>
    <p:sldId id="408" r:id="rId14"/>
    <p:sldId id="333" r:id="rId15"/>
    <p:sldId id="474" r:id="rId16"/>
    <p:sldId id="478" r:id="rId17"/>
    <p:sldId id="493" r:id="rId18"/>
    <p:sldId id="494" r:id="rId19"/>
    <p:sldId id="495" r:id="rId20"/>
    <p:sldId id="496" r:id="rId21"/>
    <p:sldId id="497" r:id="rId22"/>
    <p:sldId id="480" r:id="rId23"/>
    <p:sldId id="266" r:id="rId24"/>
    <p:sldId id="483" r:id="rId25"/>
    <p:sldId id="326" r:id="rId26"/>
    <p:sldId id="503" r:id="rId27"/>
    <p:sldId id="263" r:id="rId28"/>
    <p:sldId id="318" r:id="rId29"/>
    <p:sldId id="316" r:id="rId30"/>
    <p:sldId id="317" r:id="rId31"/>
    <p:sldId id="424" r:id="rId32"/>
    <p:sldId id="468" r:id="rId33"/>
    <p:sldId id="472" r:id="rId34"/>
    <p:sldId id="484" r:id="rId35"/>
    <p:sldId id="444" r:id="rId36"/>
    <p:sldId id="445" r:id="rId37"/>
    <p:sldId id="502" r:id="rId38"/>
    <p:sldId id="486" r:id="rId39"/>
    <p:sldId id="487" r:id="rId40"/>
    <p:sldId id="491" r:id="rId41"/>
    <p:sldId id="452" r:id="rId42"/>
    <p:sldId id="453" r:id="rId43"/>
    <p:sldId id="492" r:id="rId44"/>
    <p:sldId id="488" r:id="rId45"/>
    <p:sldId id="498" r:id="rId46"/>
    <p:sldId id="499" r:id="rId47"/>
    <p:sldId id="500" r:id="rId48"/>
    <p:sldId id="501" r:id="rId49"/>
    <p:sldId id="481" r:id="rId50"/>
    <p:sldId id="430" r:id="rId51"/>
    <p:sldId id="432" r:id="rId52"/>
    <p:sldId id="482" r:id="rId53"/>
    <p:sldId id="490" r:id="rId54"/>
    <p:sldId id="489" r:id="rId5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0"/>
    <p:restoredTop sz="94784"/>
  </p:normalViewPr>
  <p:slideViewPr>
    <p:cSldViewPr snapToGrid="0" snapToObjects="1">
      <p:cViewPr varScale="1">
        <p:scale>
          <a:sx n="116" d="100"/>
          <a:sy n="116" d="100"/>
        </p:scale>
        <p:origin x="10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0ED0-0C9B-8144-A8A8-104976EF98D4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CA3AC-0EE0-7841-A4EE-208F7975F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619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10.5</a:t>
            </a:r>
          </a:p>
          <a:p>
            <a:endParaRPr lang="en-US" altLang="ja-JP" dirty="0"/>
          </a:p>
          <a:p>
            <a:r>
              <a:rPr lang="en-US" altLang="ja-JP" dirty="0"/>
              <a:t>The algorithm</a:t>
            </a:r>
            <a:r>
              <a:rPr lang="en-US" altLang="ja-JP" baseline="0" dirty="0"/>
              <a:t> is also designed to be capable of handling circular references.</a:t>
            </a:r>
            <a:endParaRPr lang="en-US" altLang="ja-JP" dirty="0"/>
          </a:p>
          <a:p>
            <a:endParaRPr lang="en-US" altLang="ja-JP" baseline="0" dirty="0"/>
          </a:p>
          <a:p>
            <a:r>
              <a:rPr lang="en-US" altLang="ja-JP" baseline="0" dirty="0" err="1"/>
              <a:t>minialign</a:t>
            </a:r>
            <a:r>
              <a:rPr lang="en-US" altLang="ja-JP" baseline="0" dirty="0"/>
              <a:t> internally holds sequences in a graph-like manner,</a:t>
            </a:r>
          </a:p>
          <a:p>
            <a:r>
              <a:rPr lang="en-US" altLang="ja-JP" baseline="0" dirty="0"/>
              <a:t>that is, the branching paths and circular components are allowed on sequences.</a:t>
            </a:r>
          </a:p>
          <a:p>
            <a:r>
              <a:rPr lang="en-US" altLang="ja-JP" baseline="0" dirty="0"/>
              <a:t>The most common and the simplest graphical structure is a circular genome,</a:t>
            </a:r>
          </a:p>
          <a:p>
            <a:r>
              <a:rPr lang="en-US" altLang="ja-JP" baseline="0" dirty="0"/>
              <a:t>so </a:t>
            </a:r>
            <a:r>
              <a:rPr lang="en-US" altLang="ja-JP" baseline="0" dirty="0" err="1"/>
              <a:t>minialign</a:t>
            </a:r>
            <a:r>
              <a:rPr lang="en-US" altLang="ja-JP" baseline="0" dirty="0"/>
              <a:t> is configured to accept circular genomes as reference sequences.</a:t>
            </a:r>
          </a:p>
          <a:p>
            <a:endParaRPr lang="en-US" altLang="ja-JP" baseline="0" dirty="0"/>
          </a:p>
          <a:p>
            <a:r>
              <a:rPr lang="en-US" altLang="ja-JP" baseline="0" dirty="0"/>
              <a:t>It correctly go over the boundaries when aligning human reads to the mitochondrial genome.</a:t>
            </a:r>
          </a:p>
          <a:p>
            <a:r>
              <a:rPr lang="en-US" altLang="ja-JP" baseline="0" dirty="0"/>
              <a:t>We believe that the feature must be useful, not only for read mapping,</a:t>
            </a:r>
          </a:p>
          <a:p>
            <a:r>
              <a:rPr lang="en-US" altLang="ja-JP" baseline="0" dirty="0"/>
              <a:t>but also for genome-to-genome comparison and assembly assessment.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EC276-15F0-154D-AAD5-0CEC4143B9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53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286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5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88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90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67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68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1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02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4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42E1B-998B-BC42-9965-E45B3DC5C0D7}" type="datetimeFigureOut">
              <a:rPr kumimoji="1" lang="ja-JP" altLang="en-US" smtClean="0"/>
              <a:t>2019/4/19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B5DCC-378B-3743-BAE9-FE249351A93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22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23485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s41588-018-0316-4" TargetMode="External"/><Relationship Id="rId4" Type="http://schemas.openxmlformats.org/officeDocument/2006/relationships/hyperlink" Target="https://doi.org/10.1101/19453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commons.wikimedia.org/wiki/File:Pseudoautosomal_Regions_and_Genes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lecularcytogenetics.biomedcentral.com/articles/10.1186/1755-8166-6-1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ube_map_1908.jpg" TargetMode="External"/><Relationship Id="rId2" Type="http://schemas.openxmlformats.org/officeDocument/2006/relationships/hyperlink" Target="https://genome.ucsc.edu/cgi-bin/hgGeneGraph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cbi.100559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93/bioinformatics/btv383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s://doi.org/10.1186/s13568-017-0330-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ar/gkl137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i.org/10.1371/journal.pgen.1006834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nbt.4109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gr.180893.11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cancers1001000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1/540120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1/540120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59-017-1548-5" TargetMode="External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59-017-1548-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23485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3583" y="384313"/>
            <a:ext cx="8256104" cy="3977306"/>
          </a:xfrm>
        </p:spPr>
        <p:txBody>
          <a:bodyPr>
            <a:normAutofit/>
          </a:bodyPr>
          <a:lstStyle/>
          <a:p>
            <a:r>
              <a:rPr kumimoji="1" lang="en-US" altLang="ja-JP" sz="4800" dirty="0"/>
              <a:t>10 Simple Reasons</a:t>
            </a:r>
            <a:br>
              <a:rPr kumimoji="1" lang="en-US" altLang="ja-JP" sz="4800" dirty="0"/>
            </a:br>
            <a:r>
              <a:rPr kumimoji="1" lang="en-US" altLang="ja-JP" sz="4800" dirty="0"/>
              <a:t>Why Graph Genome is Needed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2623" y="3799256"/>
            <a:ext cx="6911009" cy="189506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kumimoji="1" lang="ja-JP" altLang="en-US" sz="2800" dirty="0"/>
              <a:t>東京大学</a:t>
            </a:r>
            <a:endParaRPr kumimoji="1" lang="en-US" altLang="ja-JP" sz="2800" dirty="0"/>
          </a:p>
          <a:p>
            <a:pPr algn="r"/>
            <a:r>
              <a:rPr kumimoji="1" lang="ja-JP" altLang="en-US" sz="2800" dirty="0"/>
              <a:t>大学院新領域創成科学研究科</a:t>
            </a:r>
            <a:endParaRPr kumimoji="1" lang="en-US" altLang="ja-JP" sz="2800" dirty="0"/>
          </a:p>
          <a:p>
            <a:pPr algn="r"/>
            <a:r>
              <a:rPr kumimoji="1" lang="ja-JP" altLang="en-US" sz="2800" dirty="0"/>
              <a:t>メディカル情報生命専攻</a:t>
            </a:r>
            <a:endParaRPr kumimoji="1" lang="en-US" altLang="ja-JP" sz="2800" dirty="0"/>
          </a:p>
          <a:p>
            <a:pPr algn="r"/>
            <a:r>
              <a:rPr kumimoji="1" lang="ja-JP" altLang="en-US" sz="2800" dirty="0"/>
              <a:t>笠原</a:t>
            </a:r>
            <a:r>
              <a:rPr kumimoji="1" lang="en-US" altLang="ja-JP" sz="2800" dirty="0"/>
              <a:t> </a:t>
            </a:r>
            <a:r>
              <a:rPr kumimoji="1" lang="ja-JP" altLang="en-US" sz="2800" dirty="0"/>
              <a:t>雅弘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3AB4B0-BF40-2745-86C1-B4F379D4DD15}"/>
              </a:ext>
            </a:extLst>
          </p:cNvPr>
          <p:cNvSpPr txBox="1"/>
          <p:nvPr/>
        </p:nvSpPr>
        <p:spPr>
          <a:xfrm>
            <a:off x="1567543" y="6438900"/>
            <a:ext cx="75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2019/3/8 </a:t>
            </a:r>
            <a:r>
              <a:rPr lang="ja-JP" altLang="en-US"/>
              <a:t>ゲノムグラフ第１０回研究会</a:t>
            </a:r>
            <a:r>
              <a:rPr kumimoji="1" lang="en-US" altLang="ja-JP" dirty="0"/>
              <a:t>@</a:t>
            </a:r>
            <a:r>
              <a:rPr lang="zh-CN" altLang="en-US" dirty="0"/>
              <a:t>北陸先端科学技術大学院大学</a:t>
            </a:r>
            <a:r>
              <a:rPr lang="en-US" altLang="zh-CN" dirty="0"/>
              <a:t>(JAIST)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6762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8030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線形参照ゲノムから</a:t>
            </a:r>
            <a:br>
              <a:rPr kumimoji="1" lang="en-US" altLang="ja-JP" dirty="0"/>
            </a:br>
            <a:r>
              <a:rPr kumimoji="1" lang="ja-JP" altLang="en-US" dirty="0"/>
              <a:t>グラフ型参照ゲノムへ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699792" y="2445882"/>
            <a:ext cx="5760640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1560" y="22667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線形（</a:t>
            </a:r>
            <a:r>
              <a:rPr kumimoji="1" lang="en-US" altLang="ja-JP" dirty="0"/>
              <a:t>linear</a:t>
            </a:r>
            <a:r>
              <a:rPr kumimoji="1" lang="ja-JP" altLang="en-US" dirty="0"/>
              <a:t>）の</a:t>
            </a:r>
            <a:br>
              <a:rPr kumimoji="1" lang="en-US" altLang="ja-JP" dirty="0"/>
            </a:br>
            <a:r>
              <a:rPr kumimoji="1" lang="ja-JP" altLang="en-US" dirty="0"/>
              <a:t>参照ゲノム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48020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グラフ（</a:t>
            </a:r>
            <a:r>
              <a:rPr kumimoji="1" lang="en-US" altLang="ja-JP" dirty="0"/>
              <a:t>graph</a:t>
            </a:r>
            <a:r>
              <a:rPr kumimoji="1" lang="ja-JP" altLang="en-US" dirty="0"/>
              <a:t>）の</a:t>
            </a:r>
            <a:br>
              <a:rPr kumimoji="1" lang="en-US" altLang="ja-JP" dirty="0"/>
            </a:br>
            <a:r>
              <a:rPr kumimoji="1" lang="ja-JP" altLang="en-US" dirty="0"/>
              <a:t>参照ゲノム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699792" y="5013176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32240" y="5050741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535996" y="4585993"/>
            <a:ext cx="2088232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572000" y="5594105"/>
            <a:ext cx="1152128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796136" y="5376338"/>
            <a:ext cx="792088" cy="1457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940152" y="5884031"/>
            <a:ext cx="504056" cy="142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427984" y="4740414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624228" y="4754545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13" idx="1"/>
          </p:cNvCxnSpPr>
          <p:nvPr/>
        </p:nvCxnSpPr>
        <p:spPr>
          <a:xfrm>
            <a:off x="4427984" y="5177120"/>
            <a:ext cx="144016" cy="488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endCxn id="15" idx="1"/>
          </p:cNvCxnSpPr>
          <p:nvPr/>
        </p:nvCxnSpPr>
        <p:spPr>
          <a:xfrm>
            <a:off x="5724128" y="5710595"/>
            <a:ext cx="216024" cy="244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endCxn id="14" idx="1"/>
          </p:cNvCxnSpPr>
          <p:nvPr/>
        </p:nvCxnSpPr>
        <p:spPr>
          <a:xfrm flipV="1">
            <a:off x="5688124" y="5449217"/>
            <a:ext cx="108012" cy="144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6444208" y="5256267"/>
            <a:ext cx="288032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endCxn id="11" idx="1"/>
          </p:cNvCxnSpPr>
          <p:nvPr/>
        </p:nvCxnSpPr>
        <p:spPr>
          <a:xfrm flipV="1">
            <a:off x="6550014" y="5125181"/>
            <a:ext cx="182226" cy="262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下矢印 32"/>
          <p:cNvSpPr/>
          <p:nvPr/>
        </p:nvSpPr>
        <p:spPr>
          <a:xfrm>
            <a:off x="3131840" y="3068960"/>
            <a:ext cx="792088" cy="108516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000804" y="3236227"/>
            <a:ext cx="438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個体間で多様性</a:t>
            </a:r>
            <a:r>
              <a:rPr kumimoji="1" lang="ja-JP" altLang="en-US" dirty="0">
                <a:solidFill>
                  <a:srgbClr val="FF0000"/>
                </a:solidFill>
              </a:rPr>
              <a:t>の高い</a:t>
            </a:r>
            <a:r>
              <a:rPr kumimoji="1" lang="ja-JP" altLang="en-US">
                <a:solidFill>
                  <a:srgbClr val="FF0000"/>
                </a:solidFill>
              </a:rPr>
              <a:t>領域は分岐</a:t>
            </a:r>
            <a:r>
              <a:rPr kumimoji="1" lang="ja-JP" altLang="en-US" dirty="0">
                <a:solidFill>
                  <a:srgbClr val="FF0000"/>
                </a:solidFill>
              </a:rPr>
              <a:t>させ、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 dirty="0">
                <a:solidFill>
                  <a:srgbClr val="FF0000"/>
                </a:solidFill>
              </a:rPr>
              <a:t>異なる</a:t>
            </a:r>
            <a:r>
              <a:rPr kumimoji="1" lang="ja-JP" altLang="en-US">
                <a:solidFill>
                  <a:srgbClr val="FF0000"/>
                </a:solidFill>
              </a:rPr>
              <a:t>配列を同時に保持する。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7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1A5FCC3-F86C-9A46-9E7F-A40F3C58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集団内多様性が高い領域でも</a:t>
            </a:r>
            <a:br>
              <a:rPr kumimoji="1" lang="en-US" altLang="ja-JP"/>
            </a:br>
            <a:r>
              <a:rPr kumimoji="1" lang="en-US" altLang="ja-JP"/>
              <a:t>Illumina </a:t>
            </a:r>
            <a:r>
              <a:rPr kumimoji="1" lang="ja-JP" altLang="en-US"/>
              <a:t>リードがアラインメントできる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1FF899-4F10-3A42-B026-C28A472A11A2}"/>
              </a:ext>
            </a:extLst>
          </p:cNvPr>
          <p:cNvSpPr txBox="1"/>
          <p:nvPr/>
        </p:nvSpPr>
        <p:spPr>
          <a:xfrm>
            <a:off x="170586" y="2283062"/>
            <a:ext cx="344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１本のリファレンスゲノムでは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Illumina </a:t>
            </a:r>
            <a:r>
              <a:rPr lang="ja-JP" altLang="en-US" dirty="0">
                <a:solidFill>
                  <a:srgbClr val="FF0000"/>
                </a:solidFill>
              </a:rPr>
              <a:t>リードがアラインしない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FFCC54-0006-4FD5-8160-4036DD36F0E8}"/>
              </a:ext>
            </a:extLst>
          </p:cNvPr>
          <p:cNvSpPr txBox="1"/>
          <p:nvPr/>
        </p:nvSpPr>
        <p:spPr>
          <a:xfrm>
            <a:off x="170586" y="2989888"/>
            <a:ext cx="37176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err="1"/>
              <a:t>Dilthey</a:t>
            </a:r>
            <a:r>
              <a:rPr lang="en-US" altLang="ja-JP" sz="1100" dirty="0"/>
              <a:t>, A., Cox, C., Iqbal, Z., Nelson, M. R. &amp; </a:t>
            </a:r>
            <a:r>
              <a:rPr lang="en-US" altLang="ja-JP" sz="1100" dirty="0" err="1"/>
              <a:t>McVean</a:t>
            </a:r>
            <a:r>
              <a:rPr lang="en-US" altLang="ja-JP" sz="1100" dirty="0"/>
              <a:t>, G. Improved genome inference in the MHC using a population reference graph. </a:t>
            </a:r>
            <a:r>
              <a:rPr lang="en-US" altLang="ja-JP" sz="1100" i="1" dirty="0"/>
              <a:t>Nat. Genet.</a:t>
            </a:r>
            <a:r>
              <a:rPr lang="en-US" altLang="ja-JP" sz="1100" dirty="0"/>
              <a:t> 47, 682 (2015).</a:t>
            </a:r>
          </a:p>
          <a:p>
            <a:endParaRPr lang="en-US" altLang="ja-JP" sz="1100" dirty="0"/>
          </a:p>
          <a:p>
            <a:r>
              <a:rPr lang="ja-JP" altLang="en-US" sz="1100" dirty="0"/>
              <a:t>図は著作権の都合で削除</a:t>
            </a:r>
            <a:r>
              <a:rPr lang="en-US" altLang="ja-JP" sz="1100" dirty="0"/>
              <a:t>.</a:t>
            </a:r>
            <a:endParaRPr lang="ja-JP" altLang="en-US" sz="1100" dirty="0"/>
          </a:p>
        </p:txBody>
      </p:sp>
      <p:pic>
        <p:nvPicPr>
          <p:cNvPr id="3" name="図 2" descr="スクリーンショット, 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86965584-5947-4779-9220-74C8A078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43" y="1655272"/>
            <a:ext cx="2986218" cy="39382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720C85-E1A2-4E04-A64C-7A9CFB708179}"/>
              </a:ext>
            </a:extLst>
          </p:cNvPr>
          <p:cNvSpPr txBox="1"/>
          <p:nvPr/>
        </p:nvSpPr>
        <p:spPr>
          <a:xfrm>
            <a:off x="4975654" y="5676433"/>
            <a:ext cx="4065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Goran Rakocevic, et al. . Fast and Accurate Genomic Analyses using Genome Graphs. </a:t>
            </a:r>
            <a:r>
              <a:rPr lang="en-US" altLang="ja-JP" sz="1100" i="1" dirty="0" err="1"/>
              <a:t>bioRxiv</a:t>
            </a:r>
            <a:r>
              <a:rPr lang="en-US" altLang="ja-JP" sz="1100" i="1" dirty="0"/>
              <a:t>. </a:t>
            </a:r>
            <a:r>
              <a:rPr lang="en-US" altLang="ja-JP" sz="1100" dirty="0"/>
              <a:t>Sep. 27, 2017; </a:t>
            </a:r>
            <a:endParaRPr lang="en-US" altLang="ja-JP" sz="1100" dirty="0">
              <a:hlinkClick r:id="rId3"/>
            </a:endParaRPr>
          </a:p>
          <a:p>
            <a:r>
              <a:rPr lang="en-US" altLang="ja-JP" sz="1100" dirty="0">
                <a:hlinkClick r:id="rId4"/>
              </a:rPr>
              <a:t>https://doi.org/10.1101/194530</a:t>
            </a:r>
            <a:r>
              <a:rPr lang="en-US" altLang="ja-JP" sz="1100" dirty="0"/>
              <a:t>  CC BY-NC-ND 4.0</a:t>
            </a:r>
            <a:endParaRPr kumimoji="1" lang="en-US" altLang="ja-JP" sz="1100" dirty="0"/>
          </a:p>
          <a:p>
            <a:endParaRPr lang="en-US" altLang="ja-JP" sz="1100" dirty="0"/>
          </a:p>
          <a:p>
            <a:r>
              <a:rPr lang="en-US" altLang="ja-JP" sz="1100" dirty="0"/>
              <a:t>Now published in </a:t>
            </a:r>
            <a:r>
              <a:rPr lang="en-US" altLang="ja-JP" sz="1100" i="1" dirty="0"/>
              <a:t>Nature Genetics. </a:t>
            </a:r>
            <a:r>
              <a:rPr lang="en-US" altLang="ja-JP" sz="1100" dirty="0" err="1"/>
              <a:t>doi</a:t>
            </a:r>
            <a:r>
              <a:rPr lang="en-US" altLang="ja-JP" sz="1100" dirty="0"/>
              <a:t>: </a:t>
            </a:r>
            <a:r>
              <a:rPr lang="en-US" altLang="ja-JP" sz="1100" dirty="0">
                <a:hlinkClick r:id="rId5"/>
              </a:rPr>
              <a:t>https://doi.org/10.1038/s41588-018-0316-4</a:t>
            </a:r>
            <a:r>
              <a:rPr lang="en-US" altLang="ja-JP" sz="1100" dirty="0"/>
              <a:t> 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9741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BD84D45-0A07-0F47-ADBC-D3A3110B2D72}"/>
              </a:ext>
            </a:extLst>
          </p:cNvPr>
          <p:cNvGrpSpPr/>
          <p:nvPr/>
        </p:nvGrpSpPr>
        <p:grpSpPr>
          <a:xfrm>
            <a:off x="4828889" y="2889326"/>
            <a:ext cx="3857911" cy="2088714"/>
            <a:chOff x="6577002" y="1724897"/>
            <a:chExt cx="3857911" cy="2088714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BF87BB1-0CE8-E042-A94A-8746974CAAB6}"/>
                </a:ext>
              </a:extLst>
            </p:cNvPr>
            <p:cNvSpPr/>
            <p:nvPr/>
          </p:nvSpPr>
          <p:spPr>
            <a:xfrm>
              <a:off x="6943034" y="2535565"/>
              <a:ext cx="359567" cy="13604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BC4DA20-C448-7E4E-A7B9-C70357EBED94}"/>
                </a:ext>
              </a:extLst>
            </p:cNvPr>
            <p:cNvSpPr/>
            <p:nvPr/>
          </p:nvSpPr>
          <p:spPr>
            <a:xfrm>
              <a:off x="9606858" y="2535565"/>
              <a:ext cx="172143" cy="13604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35369CAB-1E1C-1B47-8E9E-4B77124A914C}"/>
                </a:ext>
              </a:extLst>
            </p:cNvPr>
            <p:cNvSpPr/>
            <p:nvPr/>
          </p:nvSpPr>
          <p:spPr>
            <a:xfrm>
              <a:off x="7410614" y="2095544"/>
              <a:ext cx="2088232" cy="14401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3BE4696-00DC-C046-8E8E-AE8FDB2BDEC4}"/>
                </a:ext>
              </a:extLst>
            </p:cNvPr>
            <p:cNvSpPr/>
            <p:nvPr/>
          </p:nvSpPr>
          <p:spPr>
            <a:xfrm>
              <a:off x="7875624" y="3118230"/>
              <a:ext cx="795130" cy="15733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9717FEE4-2880-3344-980F-141940E7587C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7302602" y="2167552"/>
              <a:ext cx="108012" cy="3680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B79CD38D-F0CF-0847-BEFC-BC9CAB57403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9498846" y="2167552"/>
              <a:ext cx="144016" cy="3821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A749DFCD-86B5-0442-B1A1-4AFD0E564630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302601" y="2671606"/>
              <a:ext cx="573023" cy="52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B50BA94A-C75E-1346-B9B1-6DA02D5D91D1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 flipV="1">
              <a:off x="8668758" y="2671607"/>
              <a:ext cx="1024172" cy="52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258729F-E690-1040-BDB1-B0153A252563}"/>
                </a:ext>
              </a:extLst>
            </p:cNvPr>
            <p:cNvSpPr txBox="1"/>
            <p:nvPr/>
          </p:nvSpPr>
          <p:spPr>
            <a:xfrm>
              <a:off x="6577002" y="2180364"/>
              <a:ext cx="7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/>
                <a:t>PAR1</a:t>
              </a:r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403EFEF-DCF0-8E43-8EC7-F67840E5090E}"/>
                </a:ext>
              </a:extLst>
            </p:cNvPr>
            <p:cNvSpPr txBox="1"/>
            <p:nvPr/>
          </p:nvSpPr>
          <p:spPr>
            <a:xfrm>
              <a:off x="9691263" y="2180364"/>
              <a:ext cx="74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/>
                <a:t>PAR2</a:t>
              </a:r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3D3934D-D5FD-D94E-B8BA-ABAA8807CE3A}"/>
                </a:ext>
              </a:extLst>
            </p:cNvPr>
            <p:cNvSpPr txBox="1"/>
            <p:nvPr/>
          </p:nvSpPr>
          <p:spPr>
            <a:xfrm>
              <a:off x="7589112" y="3444279"/>
              <a:ext cx="1041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/>
                <a:t>Y specific</a:t>
              </a:r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6F79FD0-0225-894F-ABCF-B20E2FDDB571}"/>
                </a:ext>
              </a:extLst>
            </p:cNvPr>
            <p:cNvSpPr txBox="1"/>
            <p:nvPr/>
          </p:nvSpPr>
          <p:spPr>
            <a:xfrm>
              <a:off x="7880194" y="1724897"/>
              <a:ext cx="1577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/>
                <a:t>X specific</a:t>
              </a:r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5C8E29-702E-D248-AB3B-61AFDD11FA86}"/>
              </a:ext>
            </a:extLst>
          </p:cNvPr>
          <p:cNvSpPr txBox="1"/>
          <p:nvPr/>
        </p:nvSpPr>
        <p:spPr>
          <a:xfrm>
            <a:off x="493950" y="6070261"/>
            <a:ext cx="523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Weng S, Stoner SA, Zhang D-E. Sex chromosome loss and the </a:t>
            </a:r>
            <a:r>
              <a:rPr lang="en-US" altLang="ja-JP" sz="900" dirty="0" err="1"/>
              <a:t>pseudoautosomal</a:t>
            </a:r>
            <a:r>
              <a:rPr lang="en-US" altLang="ja-JP" sz="900" dirty="0"/>
              <a:t> region genes in hematological malignancies. </a:t>
            </a:r>
            <a:r>
              <a:rPr lang="en-US" altLang="ja-JP" sz="900" i="1" dirty="0" err="1"/>
              <a:t>Oncotarget</a:t>
            </a:r>
            <a:r>
              <a:rPr lang="en-US" altLang="ja-JP" sz="900" dirty="0"/>
              <a:t>. 2016;7(44):72356-72372. doi:10.18632/oncotarget.12050.</a:t>
            </a:r>
          </a:p>
          <a:p>
            <a:endParaRPr lang="en-US" altLang="ja-JP" sz="900" dirty="0"/>
          </a:p>
          <a:p>
            <a:r>
              <a:rPr lang="en-US" altLang="ja-JP" sz="900" dirty="0"/>
              <a:t> </a:t>
            </a:r>
            <a:r>
              <a:rPr lang="en-US" altLang="ja-JP" sz="900" dirty="0">
                <a:hlinkClick r:id="rId2"/>
              </a:rPr>
              <a:t>https://commons.wikimedia.org/wiki/File:Pseudoautosomal_Regions_and_Genes.jpg</a:t>
            </a:r>
            <a:r>
              <a:rPr lang="en-US" altLang="ja-JP" sz="900" dirty="0"/>
              <a:t>   CC BY 3.0</a:t>
            </a:r>
            <a:endParaRPr kumimoji="1" lang="ja-JP" altLang="en-US" sz="900" dirty="0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D6FF090E-47A9-0E4C-8CA6-EAFC3618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/>
              <a:t>性染色体の表現も自然に</a:t>
            </a:r>
            <a:endParaRPr kumimoji="1" lang="ja-JP" altLang="en-US" dirty="0"/>
          </a:p>
        </p:txBody>
      </p:sp>
      <p:pic>
        <p:nvPicPr>
          <p:cNvPr id="9" name="図 8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E757C184-0EE3-4295-94FE-76A0FD62C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72" y="1571742"/>
            <a:ext cx="3440635" cy="439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9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ヒトゲノム参照配列の複雑化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2C487E-6649-6040-8749-C4A46F1C5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15" y="1417638"/>
            <a:ext cx="7520370" cy="51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構造多型の例： </a:t>
            </a:r>
            <a:r>
              <a:rPr kumimoji="1" lang="en-US" altLang="ja-JP" dirty="0" err="1"/>
              <a:t>Chr</a:t>
            </a:r>
            <a:r>
              <a:rPr kumimoji="1" lang="en-US" altLang="ja-JP" dirty="0"/>
              <a:t> 9</a:t>
            </a:r>
            <a:r>
              <a:rPr lang="ja-JP" altLang="en-US" dirty="0"/>
              <a:t> の構造変異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/>
              <a:t>顕微鏡で観察できる巨大構造変異</a:t>
            </a:r>
            <a:endParaRPr kumimoji="1" lang="en-US" altLang="ja-JP" dirty="0"/>
          </a:p>
          <a:p>
            <a:pPr lvl="1" fontAlgn="ctr"/>
            <a:r>
              <a:rPr kumimoji="1" lang="en-US" altLang="ja-JP" dirty="0"/>
              <a:t>1.5% </a:t>
            </a:r>
            <a:r>
              <a:rPr kumimoji="1" lang="ja-JP" altLang="en-US" dirty="0"/>
              <a:t>がおそらく安定に保因</a:t>
            </a:r>
            <a:r>
              <a:rPr kumimoji="1" lang="en-US" altLang="ja-JP" dirty="0"/>
              <a:t>  [</a:t>
            </a:r>
            <a:r>
              <a:rPr lang="en-US" altLang="ja-JP" dirty="0" err="1"/>
              <a:t>Kosyakova</a:t>
            </a:r>
            <a:r>
              <a:rPr lang="ja-JP" altLang="en-US" dirty="0"/>
              <a:t> </a:t>
            </a:r>
            <a:r>
              <a:rPr lang="en-US" altLang="ja-JP" dirty="0"/>
              <a:t>et</a:t>
            </a:r>
            <a:r>
              <a:rPr lang="ja-JP" altLang="en-US" dirty="0"/>
              <a:t> </a:t>
            </a:r>
            <a:r>
              <a:rPr lang="en-US" altLang="ja-JP" dirty="0"/>
              <a:t>al,</a:t>
            </a:r>
            <a:r>
              <a:rPr lang="ja-JP" altLang="en-US" dirty="0"/>
              <a:t> </a:t>
            </a:r>
            <a:r>
              <a:rPr lang="en-US" altLang="ja-JP" dirty="0"/>
              <a:t>2013]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04" y="2745467"/>
            <a:ext cx="4655359" cy="398354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3D199E-9ACA-4E04-BAF8-D070EBC4B043}"/>
              </a:ext>
            </a:extLst>
          </p:cNvPr>
          <p:cNvSpPr txBox="1"/>
          <p:nvPr/>
        </p:nvSpPr>
        <p:spPr>
          <a:xfrm>
            <a:off x="6153665" y="4737241"/>
            <a:ext cx="2660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Kosyakova</a:t>
            </a:r>
            <a:r>
              <a:rPr lang="en-US" altLang="ja-JP" sz="1200" dirty="0"/>
              <a:t> N, </a:t>
            </a:r>
            <a:r>
              <a:rPr lang="en-US" altLang="ja-JP" sz="1200" dirty="0" err="1"/>
              <a:t>Grigorian</a:t>
            </a:r>
            <a:r>
              <a:rPr lang="en-US" altLang="ja-JP" sz="1200" dirty="0"/>
              <a:t> A, </a:t>
            </a:r>
            <a:r>
              <a:rPr lang="en-US" altLang="ja-JP" sz="1200" dirty="0" err="1"/>
              <a:t>Liehr</a:t>
            </a:r>
            <a:r>
              <a:rPr lang="en-US" altLang="ja-JP" sz="1200" dirty="0"/>
              <a:t> T 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: Heteromorphic variants of chromosome 9. </a:t>
            </a:r>
            <a:r>
              <a:rPr lang="en-US" altLang="ja-JP" sz="1200" i="1" dirty="0"/>
              <a:t>Mol </a:t>
            </a:r>
            <a:r>
              <a:rPr lang="en-US" altLang="ja-JP" sz="1200" i="1" dirty="0" err="1"/>
              <a:t>Cytogenet</a:t>
            </a:r>
            <a:r>
              <a:rPr lang="en-US" altLang="ja-JP" sz="1200" dirty="0"/>
              <a:t> 2013; </a:t>
            </a:r>
            <a:r>
              <a:rPr lang="en-US" altLang="ja-JP" sz="1200" b="1" dirty="0"/>
              <a:t>6</a:t>
            </a:r>
            <a:r>
              <a:rPr lang="en-US" altLang="ja-JP" sz="1200" dirty="0"/>
              <a:t>: 14.</a:t>
            </a:r>
          </a:p>
          <a:p>
            <a:endParaRPr kumimoji="1" lang="en-US" altLang="ja-JP" sz="1200" dirty="0"/>
          </a:p>
          <a:p>
            <a:r>
              <a:rPr lang="en-US" altLang="ja-JP" sz="1200" dirty="0">
                <a:hlinkClick r:id="rId3"/>
              </a:rPr>
              <a:t>https://molecularcytogenetics.biomedcentral.com/articles/10.1186/1755-8166-6-14</a:t>
            </a:r>
            <a:endParaRPr lang="en-US" altLang="ja-JP" sz="1200" dirty="0"/>
          </a:p>
          <a:p>
            <a:r>
              <a:rPr kumimoji="1" lang="en-US" altLang="ja-JP" sz="1200" dirty="0"/>
              <a:t>CC BY 2.0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8381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80300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3600"/>
              <a:t>グラフ型</a:t>
            </a:r>
            <a:r>
              <a:rPr kumimoji="1" lang="ja-JP" altLang="en-US" sz="3600" dirty="0"/>
              <a:t>ゲノムアセンブリ</a:t>
            </a:r>
            <a:r>
              <a:rPr kumimoji="1" lang="ja-JP" altLang="en-US" sz="3600"/>
              <a:t>・アノテーション</a:t>
            </a:r>
            <a:br>
              <a:rPr kumimoji="1" lang="en-US" altLang="ja-JP" sz="3600" dirty="0"/>
            </a:br>
            <a:r>
              <a:rPr kumimoji="1" lang="ja-JP" altLang="en-US" sz="3600"/>
              <a:t>を目指していくべき</a:t>
            </a:r>
            <a:endParaRPr kumimoji="1" lang="ja-JP" altLang="en-US" sz="3600" dirty="0"/>
          </a:p>
        </p:txBody>
      </p:sp>
      <p:sp>
        <p:nvSpPr>
          <p:cNvPr id="7" name="正方形/長方形 6"/>
          <p:cNvSpPr/>
          <p:nvPr/>
        </p:nvSpPr>
        <p:spPr>
          <a:xfrm>
            <a:off x="2699792" y="2445882"/>
            <a:ext cx="5760640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0726" y="2231639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線形（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linear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）の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参照ゲノム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0726" y="51616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グラフ（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graph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）型の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参照ゲノム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3556850" y="5452152"/>
            <a:ext cx="871134" cy="1639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732240" y="5456480"/>
            <a:ext cx="875060" cy="1596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535996" y="5024969"/>
            <a:ext cx="2088232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572000" y="6033081"/>
            <a:ext cx="1152128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96136" y="5815314"/>
            <a:ext cx="792088" cy="1457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940152" y="6323007"/>
            <a:ext cx="504056" cy="142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427984" y="5179390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624228" y="5193521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endCxn id="13" idx="1"/>
          </p:cNvCxnSpPr>
          <p:nvPr/>
        </p:nvCxnSpPr>
        <p:spPr>
          <a:xfrm>
            <a:off x="4427984" y="5616096"/>
            <a:ext cx="144016" cy="488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endCxn id="15" idx="1"/>
          </p:cNvCxnSpPr>
          <p:nvPr/>
        </p:nvCxnSpPr>
        <p:spPr>
          <a:xfrm>
            <a:off x="5724128" y="6149571"/>
            <a:ext cx="216024" cy="244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endCxn id="14" idx="1"/>
          </p:cNvCxnSpPr>
          <p:nvPr/>
        </p:nvCxnSpPr>
        <p:spPr>
          <a:xfrm flipV="1">
            <a:off x="5688124" y="5888193"/>
            <a:ext cx="108012" cy="144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6444208" y="5652557"/>
            <a:ext cx="288032" cy="742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endCxn id="11" idx="1"/>
          </p:cNvCxnSpPr>
          <p:nvPr/>
        </p:nvCxnSpPr>
        <p:spPr>
          <a:xfrm flipV="1">
            <a:off x="6550014" y="5536288"/>
            <a:ext cx="182226" cy="256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下矢印 32"/>
          <p:cNvSpPr/>
          <p:nvPr/>
        </p:nvSpPr>
        <p:spPr>
          <a:xfrm>
            <a:off x="3131840" y="3068960"/>
            <a:ext cx="792088" cy="108516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031940" y="3028874"/>
            <a:ext cx="4428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ゲノムの構造をより正しく表す</a:t>
            </a:r>
            <a:b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ハプロタイプ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aware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な</a:t>
            </a:r>
            <a:b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アノテーション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を行うべき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7607300" y="5161616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7596336" y="5617164"/>
            <a:ext cx="154980" cy="270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7751316" y="5037548"/>
            <a:ext cx="875060" cy="1418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751316" y="5875640"/>
            <a:ext cx="875060" cy="1418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03748" y="5020652"/>
            <a:ext cx="875060" cy="1418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503748" y="5860592"/>
            <a:ext cx="875060" cy="1418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3383868" y="5623988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3363977" y="5178992"/>
            <a:ext cx="154980" cy="270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51AE99-72C6-BA4C-B73F-7DA05882593F}"/>
              </a:ext>
            </a:extLst>
          </p:cNvPr>
          <p:cNvSpPr/>
          <p:nvPr/>
        </p:nvSpPr>
        <p:spPr>
          <a:xfrm>
            <a:off x="4699145" y="2271576"/>
            <a:ext cx="873997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E09F9E5-37AA-2A47-A409-F62B87356C0A}"/>
              </a:ext>
            </a:extLst>
          </p:cNvPr>
          <p:cNvSpPr/>
          <p:nvPr/>
        </p:nvSpPr>
        <p:spPr>
          <a:xfrm>
            <a:off x="3507719" y="2271576"/>
            <a:ext cx="681124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9D8E195-A153-154D-A34E-59D8D46E5C3A}"/>
              </a:ext>
            </a:extLst>
          </p:cNvPr>
          <p:cNvSpPr/>
          <p:nvPr/>
        </p:nvSpPr>
        <p:spPr>
          <a:xfrm>
            <a:off x="6750697" y="2271576"/>
            <a:ext cx="571195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9512F29-3B56-A04E-B5E3-5D944916F1C0}"/>
              </a:ext>
            </a:extLst>
          </p:cNvPr>
          <p:cNvCxnSpPr>
            <a:cxnSpLocks/>
          </p:cNvCxnSpPr>
          <p:nvPr/>
        </p:nvCxnSpPr>
        <p:spPr>
          <a:xfrm flipV="1">
            <a:off x="4188843" y="2070391"/>
            <a:ext cx="239141" cy="18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578FD382-A094-ED4C-A16C-5A44E32FF199}"/>
              </a:ext>
            </a:extLst>
          </p:cNvPr>
          <p:cNvCxnSpPr>
            <a:cxnSpLocks/>
          </p:cNvCxnSpPr>
          <p:nvPr/>
        </p:nvCxnSpPr>
        <p:spPr>
          <a:xfrm flipH="1" flipV="1">
            <a:off x="4441264" y="2070391"/>
            <a:ext cx="239141" cy="18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A0DB51FD-9A62-4E43-BFF7-02C8D9E925C4}"/>
              </a:ext>
            </a:extLst>
          </p:cNvPr>
          <p:cNvCxnSpPr>
            <a:cxnSpLocks/>
          </p:cNvCxnSpPr>
          <p:nvPr/>
        </p:nvCxnSpPr>
        <p:spPr>
          <a:xfrm flipV="1">
            <a:off x="5573142" y="2044702"/>
            <a:ext cx="572651" cy="239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98BCF7F3-019A-AD4C-8F6E-D53F48070FB6}"/>
              </a:ext>
            </a:extLst>
          </p:cNvPr>
          <p:cNvCxnSpPr>
            <a:cxnSpLocks/>
          </p:cNvCxnSpPr>
          <p:nvPr/>
        </p:nvCxnSpPr>
        <p:spPr>
          <a:xfrm flipH="1" flipV="1">
            <a:off x="6159075" y="2044702"/>
            <a:ext cx="591622" cy="2395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6D4D580-D29A-E140-8B58-F75C2467C52D}"/>
              </a:ext>
            </a:extLst>
          </p:cNvPr>
          <p:cNvSpPr/>
          <p:nvPr/>
        </p:nvSpPr>
        <p:spPr>
          <a:xfrm>
            <a:off x="3636509" y="5263270"/>
            <a:ext cx="681124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A860BEEC-432E-0041-AFD3-547844EFBFE2}"/>
              </a:ext>
            </a:extLst>
          </p:cNvPr>
          <p:cNvSpPr/>
          <p:nvPr/>
        </p:nvSpPr>
        <p:spPr>
          <a:xfrm>
            <a:off x="4711065" y="4807998"/>
            <a:ext cx="873997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B5615C0A-48AB-154D-ACB4-C6EF4E54A38C}"/>
              </a:ext>
            </a:extLst>
          </p:cNvPr>
          <p:cNvSpPr/>
          <p:nvPr/>
        </p:nvSpPr>
        <p:spPr>
          <a:xfrm>
            <a:off x="4914411" y="5824840"/>
            <a:ext cx="809718" cy="941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61B1564E-269C-1F41-AD2F-B25695162304}"/>
              </a:ext>
            </a:extLst>
          </p:cNvPr>
          <p:cNvSpPr/>
          <p:nvPr/>
        </p:nvSpPr>
        <p:spPr>
          <a:xfrm>
            <a:off x="5789668" y="5623987"/>
            <a:ext cx="274248" cy="11176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8573B8A9-9F9C-B448-9E20-17AC1DBDB4A7}"/>
              </a:ext>
            </a:extLst>
          </p:cNvPr>
          <p:cNvSpPr/>
          <p:nvPr/>
        </p:nvSpPr>
        <p:spPr>
          <a:xfrm>
            <a:off x="6858158" y="5263270"/>
            <a:ext cx="571195" cy="10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3DCDFB2E-F5F8-A443-8CEC-98E1E0D69919}"/>
              </a:ext>
            </a:extLst>
          </p:cNvPr>
          <p:cNvCxnSpPr>
            <a:cxnSpLocks/>
          </p:cNvCxnSpPr>
          <p:nvPr/>
        </p:nvCxnSpPr>
        <p:spPr>
          <a:xfrm flipV="1">
            <a:off x="4295346" y="4657666"/>
            <a:ext cx="202041" cy="5833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829621B2-276E-D64E-8920-A52489414951}"/>
              </a:ext>
            </a:extLst>
          </p:cNvPr>
          <p:cNvCxnSpPr>
            <a:cxnSpLocks/>
          </p:cNvCxnSpPr>
          <p:nvPr/>
        </p:nvCxnSpPr>
        <p:spPr>
          <a:xfrm flipH="1" flipV="1">
            <a:off x="4516691" y="4684482"/>
            <a:ext cx="194375" cy="1235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05702C20-8386-1F4F-BC65-A553C682616F}"/>
              </a:ext>
            </a:extLst>
          </p:cNvPr>
          <p:cNvCxnSpPr>
            <a:cxnSpLocks/>
          </p:cNvCxnSpPr>
          <p:nvPr/>
        </p:nvCxnSpPr>
        <p:spPr>
          <a:xfrm flipV="1">
            <a:off x="5573142" y="4668179"/>
            <a:ext cx="673044" cy="154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2581FD16-472B-4B43-B4AE-CAFDF66EA7C8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6212532" y="4686154"/>
            <a:ext cx="645626" cy="6279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47960CAA-61DF-C44C-99CB-A85EE6B8D71B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6318314" y="5314070"/>
            <a:ext cx="539844" cy="674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101D69EB-6AF6-0D49-AAD2-3820CEAF7948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6063916" y="5379000"/>
            <a:ext cx="284082" cy="3008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76B9E35F-4B81-CC43-93DE-BF5107D39098}"/>
              </a:ext>
            </a:extLst>
          </p:cNvPr>
          <p:cNvCxnSpPr>
            <a:cxnSpLocks/>
          </p:cNvCxnSpPr>
          <p:nvPr/>
        </p:nvCxnSpPr>
        <p:spPr>
          <a:xfrm>
            <a:off x="4333565" y="5276994"/>
            <a:ext cx="399960" cy="1221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F1E27875-F11F-FC4E-8201-916B499001EB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4706641" y="5383422"/>
            <a:ext cx="207770" cy="488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94ADDB5C-8E27-FC4A-AEDC-520E15AE6317}"/>
              </a:ext>
            </a:extLst>
          </p:cNvPr>
          <p:cNvCxnSpPr>
            <a:cxnSpLocks/>
            <a:endCxn id="60" idx="1"/>
          </p:cNvCxnSpPr>
          <p:nvPr/>
        </p:nvCxnSpPr>
        <p:spPr>
          <a:xfrm flipV="1">
            <a:off x="5720203" y="5679872"/>
            <a:ext cx="69465" cy="1526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テキスト ボックス 7">
            <a:extLst>
              <a:ext uri="{FF2B5EF4-FFF2-40B4-BE49-F238E27FC236}">
                <a16:creationId xmlns:a16="http://schemas.microsoft.com/office/drawing/2014/main" id="{17E1ABD9-8CB7-2D48-8727-7379B3DC13D8}"/>
              </a:ext>
            </a:extLst>
          </p:cNvPr>
          <p:cNvSpPr txBox="1"/>
          <p:nvPr/>
        </p:nvSpPr>
        <p:spPr>
          <a:xfrm>
            <a:off x="2419065" y="2109196"/>
            <a:ext cx="13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遺伝子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テキスト ボックス 7">
            <a:extLst>
              <a:ext uri="{FF2B5EF4-FFF2-40B4-BE49-F238E27FC236}">
                <a16:creationId xmlns:a16="http://schemas.microsoft.com/office/drawing/2014/main" id="{AC811B5D-98E1-094C-A106-C300BAED429C}"/>
              </a:ext>
            </a:extLst>
          </p:cNvPr>
          <p:cNvSpPr txBox="1"/>
          <p:nvPr/>
        </p:nvSpPr>
        <p:spPr>
          <a:xfrm>
            <a:off x="3260160" y="4895281"/>
            <a:ext cx="130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遺伝子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25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その３：</a:t>
            </a:r>
            <a:br>
              <a:rPr kumimoji="1" lang="en-US" altLang="ja-JP" dirty="0"/>
            </a:br>
            <a:r>
              <a:rPr kumimoji="1" lang="en-US" altLang="ja-JP" dirty="0"/>
              <a:t>VCF </a:t>
            </a:r>
            <a:r>
              <a:rPr lang="ja-JP" altLang="en-US"/>
              <a:t>より構造多型を一意に表しやすいので扱いやすい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386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タイトル 1"/>
          <p:cNvSpPr>
            <a:spLocks noGrp="1"/>
          </p:cNvSpPr>
          <p:nvPr>
            <p:ph type="title"/>
          </p:nvPr>
        </p:nvSpPr>
        <p:spPr>
          <a:xfrm>
            <a:off x="527885" y="404664"/>
            <a:ext cx="8229600" cy="88688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Insertion/Deletion </a:t>
            </a:r>
            <a:r>
              <a:rPr kumimoji="1" lang="ja-JP" altLang="en-US"/>
              <a:t>はどこ？</a:t>
            </a:r>
            <a:endParaRPr kumimoji="1" lang="ja-JP" altLang="en-US" dirty="0"/>
          </a:p>
        </p:txBody>
      </p:sp>
      <p:cxnSp>
        <p:nvCxnSpPr>
          <p:cNvPr id="72" name="直線コネクタ 71"/>
          <p:cNvCxnSpPr>
            <a:cxnSpLocks/>
          </p:cNvCxnSpPr>
          <p:nvPr/>
        </p:nvCxnSpPr>
        <p:spPr>
          <a:xfrm>
            <a:off x="2780563" y="2968864"/>
            <a:ext cx="52280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右矢印 72"/>
          <p:cNvSpPr/>
          <p:nvPr/>
        </p:nvSpPr>
        <p:spPr>
          <a:xfrm>
            <a:off x="5072683" y="2831980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5" name="直線矢印コネクタ 84"/>
          <p:cNvCxnSpPr/>
          <p:nvPr/>
        </p:nvCxnSpPr>
        <p:spPr>
          <a:xfrm flipV="1">
            <a:off x="5304577" y="2214997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5520601" y="2214997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右矢印 79">
            <a:extLst>
              <a:ext uri="{FF2B5EF4-FFF2-40B4-BE49-F238E27FC236}">
                <a16:creationId xmlns:a16="http://schemas.microsoft.com/office/drawing/2014/main" id="{D45A716E-AD3C-334A-9152-75E00560135C}"/>
              </a:ext>
            </a:extLst>
          </p:cNvPr>
          <p:cNvSpPr/>
          <p:nvPr/>
        </p:nvSpPr>
        <p:spPr>
          <a:xfrm>
            <a:off x="4431105" y="2831980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右矢印 79">
            <a:extLst>
              <a:ext uri="{FF2B5EF4-FFF2-40B4-BE49-F238E27FC236}">
                <a16:creationId xmlns:a16="http://schemas.microsoft.com/office/drawing/2014/main" id="{6820EFFD-C88A-5B45-A5C1-6B48A173BD0D}"/>
              </a:ext>
            </a:extLst>
          </p:cNvPr>
          <p:cNvSpPr/>
          <p:nvPr/>
        </p:nvSpPr>
        <p:spPr>
          <a:xfrm>
            <a:off x="5939208" y="2831980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71">
            <a:extLst>
              <a:ext uri="{FF2B5EF4-FFF2-40B4-BE49-F238E27FC236}">
                <a16:creationId xmlns:a16="http://schemas.microsoft.com/office/drawing/2014/main" id="{3BA4B624-22D6-D44A-913B-A0F40E9C72E8}"/>
              </a:ext>
            </a:extLst>
          </p:cNvPr>
          <p:cNvCxnSpPr>
            <a:cxnSpLocks/>
          </p:cNvCxnSpPr>
          <p:nvPr/>
        </p:nvCxnSpPr>
        <p:spPr>
          <a:xfrm>
            <a:off x="3368392" y="1855319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右矢印 79">
            <a:extLst>
              <a:ext uri="{FF2B5EF4-FFF2-40B4-BE49-F238E27FC236}">
                <a16:creationId xmlns:a16="http://schemas.microsoft.com/office/drawing/2014/main" id="{4286E9E4-D97C-D044-B8FF-66F2CAA786BF}"/>
              </a:ext>
            </a:extLst>
          </p:cNvPr>
          <p:cNvSpPr/>
          <p:nvPr/>
        </p:nvSpPr>
        <p:spPr>
          <a:xfrm>
            <a:off x="5136499" y="169230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E6D71-BDE7-F149-94FB-47208C48B983}"/>
              </a:ext>
            </a:extLst>
          </p:cNvPr>
          <p:cNvSpPr txBox="1"/>
          <p:nvPr/>
        </p:nvSpPr>
        <p:spPr>
          <a:xfrm>
            <a:off x="4079909" y="2232379"/>
            <a:ext cx="99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43885D-2786-FD40-96AA-6E7AED055AA1}"/>
              </a:ext>
            </a:extLst>
          </p:cNvPr>
          <p:cNvSpPr txBox="1"/>
          <p:nvPr/>
        </p:nvSpPr>
        <p:spPr>
          <a:xfrm>
            <a:off x="5778077" y="2221494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267D5-6798-7A49-B4D1-190421FF066B}"/>
              </a:ext>
            </a:extLst>
          </p:cNvPr>
          <p:cNvSpPr txBox="1"/>
          <p:nvPr/>
        </p:nvSpPr>
        <p:spPr>
          <a:xfrm>
            <a:off x="1115536" y="3724721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VCF</a:t>
            </a:r>
            <a:r>
              <a:rPr lang="ja-JP" altLang="en-US" sz="2800"/>
              <a:t>の解釈１</a:t>
            </a:r>
            <a:endParaRPr lang="en-US" sz="2800" dirty="0"/>
          </a:p>
        </p:txBody>
      </p:sp>
      <p:cxnSp>
        <p:nvCxnSpPr>
          <p:cNvPr id="62" name="直線コネクタ 71">
            <a:extLst>
              <a:ext uri="{FF2B5EF4-FFF2-40B4-BE49-F238E27FC236}">
                <a16:creationId xmlns:a16="http://schemas.microsoft.com/office/drawing/2014/main" id="{9ADED5AB-01B8-0D43-90C3-E9DC14F66C64}"/>
              </a:ext>
            </a:extLst>
          </p:cNvPr>
          <p:cNvCxnSpPr>
            <a:cxnSpLocks/>
          </p:cNvCxnSpPr>
          <p:nvPr/>
        </p:nvCxnSpPr>
        <p:spPr>
          <a:xfrm>
            <a:off x="3368392" y="3964018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右矢印 79">
            <a:extLst>
              <a:ext uri="{FF2B5EF4-FFF2-40B4-BE49-F238E27FC236}">
                <a16:creationId xmlns:a16="http://schemas.microsoft.com/office/drawing/2014/main" id="{6829EE07-A82D-E643-A83F-F3DDA3EDB457}"/>
              </a:ext>
            </a:extLst>
          </p:cNvPr>
          <p:cNvSpPr/>
          <p:nvPr/>
        </p:nvSpPr>
        <p:spPr>
          <a:xfrm>
            <a:off x="5136499" y="3827133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6CB334E-2DCD-8D4F-915A-55F1A40612B7}"/>
              </a:ext>
            </a:extLst>
          </p:cNvPr>
          <p:cNvSpPr txBox="1"/>
          <p:nvPr/>
        </p:nvSpPr>
        <p:spPr>
          <a:xfrm>
            <a:off x="1468408" y="2111990"/>
            <a:ext cx="11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例題</a:t>
            </a:r>
            <a:endParaRPr lang="en-US" sz="2800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D367364-D22E-6D49-8609-1E492BA2CBA4}"/>
              </a:ext>
            </a:extLst>
          </p:cNvPr>
          <p:cNvSpPr/>
          <p:nvPr/>
        </p:nvSpPr>
        <p:spPr>
          <a:xfrm rot="5400000">
            <a:off x="4958092" y="3507533"/>
            <a:ext cx="288033" cy="1575104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右矢印 72">
            <a:extLst>
              <a:ext uri="{FF2B5EF4-FFF2-40B4-BE49-F238E27FC236}">
                <a16:creationId xmlns:a16="http://schemas.microsoft.com/office/drawing/2014/main" id="{C976B2EA-038E-9542-825C-11A3209D0332}"/>
              </a:ext>
            </a:extLst>
          </p:cNvPr>
          <p:cNvSpPr/>
          <p:nvPr/>
        </p:nvSpPr>
        <p:spPr>
          <a:xfrm>
            <a:off x="5020432" y="4475004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右矢印 79">
            <a:extLst>
              <a:ext uri="{FF2B5EF4-FFF2-40B4-BE49-F238E27FC236}">
                <a16:creationId xmlns:a16="http://schemas.microsoft.com/office/drawing/2014/main" id="{8FDA0108-DA37-CC4A-92AD-8B3CF0B810CB}"/>
              </a:ext>
            </a:extLst>
          </p:cNvPr>
          <p:cNvSpPr/>
          <p:nvPr/>
        </p:nvSpPr>
        <p:spPr>
          <a:xfrm>
            <a:off x="4378854" y="447500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5355C0-D0EF-784C-9AC6-588B56821ECC}"/>
              </a:ext>
            </a:extLst>
          </p:cNvPr>
          <p:cNvSpPr txBox="1"/>
          <p:nvPr/>
        </p:nvSpPr>
        <p:spPr>
          <a:xfrm>
            <a:off x="1115536" y="5044069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VCF</a:t>
            </a:r>
            <a:r>
              <a:rPr lang="ja-JP" altLang="en-US" sz="2800"/>
              <a:t>の解釈２</a:t>
            </a:r>
            <a:endParaRPr lang="en-US" altLang="ja-JP" sz="2800" dirty="0"/>
          </a:p>
        </p:txBody>
      </p:sp>
      <p:cxnSp>
        <p:nvCxnSpPr>
          <p:cNvPr id="91" name="直線コネクタ 71">
            <a:extLst>
              <a:ext uri="{FF2B5EF4-FFF2-40B4-BE49-F238E27FC236}">
                <a16:creationId xmlns:a16="http://schemas.microsoft.com/office/drawing/2014/main" id="{AC13BC5D-3394-9A40-83D0-4948B53E6A3C}"/>
              </a:ext>
            </a:extLst>
          </p:cNvPr>
          <p:cNvCxnSpPr>
            <a:cxnSpLocks/>
          </p:cNvCxnSpPr>
          <p:nvPr/>
        </p:nvCxnSpPr>
        <p:spPr>
          <a:xfrm>
            <a:off x="3368392" y="5282382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右矢印 79">
            <a:extLst>
              <a:ext uri="{FF2B5EF4-FFF2-40B4-BE49-F238E27FC236}">
                <a16:creationId xmlns:a16="http://schemas.microsoft.com/office/drawing/2014/main" id="{57FB4AB0-4653-154C-B0BA-3CD2A7300E81}"/>
              </a:ext>
            </a:extLst>
          </p:cNvPr>
          <p:cNvSpPr/>
          <p:nvPr/>
        </p:nvSpPr>
        <p:spPr>
          <a:xfrm>
            <a:off x="5136499" y="5145497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Left Brace 92">
            <a:extLst>
              <a:ext uri="{FF2B5EF4-FFF2-40B4-BE49-F238E27FC236}">
                <a16:creationId xmlns:a16="http://schemas.microsoft.com/office/drawing/2014/main" id="{24A46DAE-4FFF-DD4E-BA91-1CC77A28CC55}"/>
              </a:ext>
            </a:extLst>
          </p:cNvPr>
          <p:cNvSpPr/>
          <p:nvPr/>
        </p:nvSpPr>
        <p:spPr>
          <a:xfrm rot="5400000">
            <a:off x="5638917" y="4825897"/>
            <a:ext cx="288033" cy="1575104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右矢印 72">
            <a:extLst>
              <a:ext uri="{FF2B5EF4-FFF2-40B4-BE49-F238E27FC236}">
                <a16:creationId xmlns:a16="http://schemas.microsoft.com/office/drawing/2014/main" id="{CE3DB398-5477-2947-BEF5-4074FB29E520}"/>
              </a:ext>
            </a:extLst>
          </p:cNvPr>
          <p:cNvSpPr/>
          <p:nvPr/>
        </p:nvSpPr>
        <p:spPr>
          <a:xfrm>
            <a:off x="5020432" y="5793368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右矢印 79">
            <a:extLst>
              <a:ext uri="{FF2B5EF4-FFF2-40B4-BE49-F238E27FC236}">
                <a16:creationId xmlns:a16="http://schemas.microsoft.com/office/drawing/2014/main" id="{F77A0C5C-458B-6448-B7FD-01132185529E}"/>
              </a:ext>
            </a:extLst>
          </p:cNvPr>
          <p:cNvSpPr/>
          <p:nvPr/>
        </p:nvSpPr>
        <p:spPr>
          <a:xfrm>
            <a:off x="5889661" y="57933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33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タイトル 1"/>
          <p:cNvSpPr>
            <a:spLocks noGrp="1"/>
          </p:cNvSpPr>
          <p:nvPr>
            <p:ph type="title"/>
          </p:nvPr>
        </p:nvSpPr>
        <p:spPr>
          <a:xfrm>
            <a:off x="457200" y="208373"/>
            <a:ext cx="8229600" cy="886882"/>
          </a:xfrm>
        </p:spPr>
        <p:txBody>
          <a:bodyPr>
            <a:normAutofit/>
          </a:bodyPr>
          <a:lstStyle/>
          <a:p>
            <a:r>
              <a:rPr kumimoji="1" lang="ja-JP" altLang="en-US"/>
              <a:t>グラフゲノムによる表現例</a:t>
            </a:r>
            <a:endParaRPr kumimoji="1" lang="ja-JP" altLang="en-US" dirty="0"/>
          </a:p>
        </p:txBody>
      </p:sp>
      <p:cxnSp>
        <p:nvCxnSpPr>
          <p:cNvPr id="72" name="直線コネクタ 71"/>
          <p:cNvCxnSpPr>
            <a:cxnSpLocks/>
          </p:cNvCxnSpPr>
          <p:nvPr/>
        </p:nvCxnSpPr>
        <p:spPr>
          <a:xfrm>
            <a:off x="2631090" y="5523791"/>
            <a:ext cx="17681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右矢印 72"/>
          <p:cNvSpPr/>
          <p:nvPr/>
        </p:nvSpPr>
        <p:spPr>
          <a:xfrm>
            <a:off x="5142423" y="4089719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71">
            <a:extLst>
              <a:ext uri="{FF2B5EF4-FFF2-40B4-BE49-F238E27FC236}">
                <a16:creationId xmlns:a16="http://schemas.microsoft.com/office/drawing/2014/main" id="{3BA4B624-22D6-D44A-913B-A0F40E9C72E8}"/>
              </a:ext>
            </a:extLst>
          </p:cNvPr>
          <p:cNvCxnSpPr>
            <a:cxnSpLocks/>
          </p:cNvCxnSpPr>
          <p:nvPr/>
        </p:nvCxnSpPr>
        <p:spPr>
          <a:xfrm>
            <a:off x="3477573" y="3512257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右矢印 79">
            <a:extLst>
              <a:ext uri="{FF2B5EF4-FFF2-40B4-BE49-F238E27FC236}">
                <a16:creationId xmlns:a16="http://schemas.microsoft.com/office/drawing/2014/main" id="{4286E9E4-D97C-D044-B8FF-66F2CAA786BF}"/>
              </a:ext>
            </a:extLst>
          </p:cNvPr>
          <p:cNvSpPr/>
          <p:nvPr/>
        </p:nvSpPr>
        <p:spPr>
          <a:xfrm>
            <a:off x="5245680" y="3349246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9FBEA68-4420-144D-8BFB-688C8872E9F7}"/>
              </a:ext>
            </a:extLst>
          </p:cNvPr>
          <p:cNvSpPr/>
          <p:nvPr/>
        </p:nvSpPr>
        <p:spPr>
          <a:xfrm>
            <a:off x="4693897" y="3524926"/>
            <a:ext cx="1494891" cy="705395"/>
          </a:xfrm>
          <a:custGeom>
            <a:avLst/>
            <a:gdLst>
              <a:gd name="connsiteX0" fmla="*/ 1175620 w 1494891"/>
              <a:gd name="connsiteY0" fmla="*/ 0 h 705395"/>
              <a:gd name="connsiteX1" fmla="*/ 1423814 w 1494891"/>
              <a:gd name="connsiteY1" fmla="*/ 222069 h 705395"/>
              <a:gd name="connsiteX2" fmla="*/ 52214 w 1494891"/>
              <a:gd name="connsiteY2" fmla="*/ 561703 h 705395"/>
              <a:gd name="connsiteX3" fmla="*/ 417974 w 1494891"/>
              <a:gd name="connsiteY3" fmla="*/ 705395 h 70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4891" h="705395">
                <a:moveTo>
                  <a:pt x="1175620" y="0"/>
                </a:moveTo>
                <a:cubicBezTo>
                  <a:pt x="1393334" y="64226"/>
                  <a:pt x="1611048" y="128452"/>
                  <a:pt x="1423814" y="222069"/>
                </a:cubicBezTo>
                <a:cubicBezTo>
                  <a:pt x="1236580" y="315686"/>
                  <a:pt x="219854" y="481149"/>
                  <a:pt x="52214" y="561703"/>
                </a:cubicBezTo>
                <a:cubicBezTo>
                  <a:pt x="-115426" y="642257"/>
                  <a:pt x="151274" y="673826"/>
                  <a:pt x="417974" y="705395"/>
                </a:cubicBezTo>
              </a:path>
            </a:pathLst>
          </a:cu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B359D28-E394-8F48-8F77-4B544C187A12}"/>
              </a:ext>
            </a:extLst>
          </p:cNvPr>
          <p:cNvSpPr/>
          <p:nvPr/>
        </p:nvSpPr>
        <p:spPr>
          <a:xfrm>
            <a:off x="4837593" y="3577178"/>
            <a:ext cx="1539205" cy="666205"/>
          </a:xfrm>
          <a:custGeom>
            <a:avLst/>
            <a:gdLst>
              <a:gd name="connsiteX0" fmla="*/ 1162553 w 1539205"/>
              <a:gd name="connsiteY0" fmla="*/ 666205 h 666205"/>
              <a:gd name="connsiteX1" fmla="*/ 1476061 w 1539205"/>
              <a:gd name="connsiteY1" fmla="*/ 574765 h 666205"/>
              <a:gd name="connsiteX2" fmla="*/ 65273 w 1539205"/>
              <a:gd name="connsiteY2" fmla="*/ 117565 h 666205"/>
              <a:gd name="connsiteX3" fmla="*/ 365718 w 1539205"/>
              <a:gd name="connsiteY3" fmla="*/ 0 h 66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9205" h="666205">
                <a:moveTo>
                  <a:pt x="1162553" y="666205"/>
                </a:moveTo>
                <a:cubicBezTo>
                  <a:pt x="1410747" y="666205"/>
                  <a:pt x="1658941" y="666205"/>
                  <a:pt x="1476061" y="574765"/>
                </a:cubicBezTo>
                <a:cubicBezTo>
                  <a:pt x="1293181" y="483325"/>
                  <a:pt x="250330" y="213359"/>
                  <a:pt x="65273" y="117565"/>
                </a:cubicBezTo>
                <a:cubicBezTo>
                  <a:pt x="-119784" y="21771"/>
                  <a:pt x="122967" y="10885"/>
                  <a:pt x="365718" y="0"/>
                </a:cubicBezTo>
              </a:path>
            </a:pathLst>
          </a:cu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直線コネクタ 71">
            <a:extLst>
              <a:ext uri="{FF2B5EF4-FFF2-40B4-BE49-F238E27FC236}">
                <a16:creationId xmlns:a16="http://schemas.microsoft.com/office/drawing/2014/main" id="{969150AD-1F73-A74F-9E8B-BA98751C6222}"/>
              </a:ext>
            </a:extLst>
          </p:cNvPr>
          <p:cNvCxnSpPr>
            <a:cxnSpLocks/>
          </p:cNvCxnSpPr>
          <p:nvPr/>
        </p:nvCxnSpPr>
        <p:spPr>
          <a:xfrm>
            <a:off x="6896789" y="5523791"/>
            <a:ext cx="15181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71">
            <a:extLst>
              <a:ext uri="{FF2B5EF4-FFF2-40B4-BE49-F238E27FC236}">
                <a16:creationId xmlns:a16="http://schemas.microsoft.com/office/drawing/2014/main" id="{522A20D3-60DD-3546-847C-D2CBE1A7E7C9}"/>
              </a:ext>
            </a:extLst>
          </p:cNvPr>
          <p:cNvCxnSpPr>
            <a:cxnSpLocks/>
          </p:cNvCxnSpPr>
          <p:nvPr/>
        </p:nvCxnSpPr>
        <p:spPr>
          <a:xfrm>
            <a:off x="2889744" y="2645185"/>
            <a:ext cx="52280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右矢印 72">
            <a:extLst>
              <a:ext uri="{FF2B5EF4-FFF2-40B4-BE49-F238E27FC236}">
                <a16:creationId xmlns:a16="http://schemas.microsoft.com/office/drawing/2014/main" id="{73BA372E-9F0C-1547-90E9-CE75E57E1D97}"/>
              </a:ext>
            </a:extLst>
          </p:cNvPr>
          <p:cNvSpPr/>
          <p:nvPr/>
        </p:nvSpPr>
        <p:spPr>
          <a:xfrm>
            <a:off x="5181864" y="2508301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84">
            <a:extLst>
              <a:ext uri="{FF2B5EF4-FFF2-40B4-BE49-F238E27FC236}">
                <a16:creationId xmlns:a16="http://schemas.microsoft.com/office/drawing/2014/main" id="{0A2BCF7D-B6E5-9A4F-BC71-8BEA5F776BF0}"/>
              </a:ext>
            </a:extLst>
          </p:cNvPr>
          <p:cNvCxnSpPr/>
          <p:nvPr/>
        </p:nvCxnSpPr>
        <p:spPr>
          <a:xfrm flipV="1">
            <a:off x="5413758" y="1891318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85">
            <a:extLst>
              <a:ext uri="{FF2B5EF4-FFF2-40B4-BE49-F238E27FC236}">
                <a16:creationId xmlns:a16="http://schemas.microsoft.com/office/drawing/2014/main" id="{2800D31E-0D1A-F349-A175-D292DD9EBA7E}"/>
              </a:ext>
            </a:extLst>
          </p:cNvPr>
          <p:cNvCxnSpPr/>
          <p:nvPr/>
        </p:nvCxnSpPr>
        <p:spPr>
          <a:xfrm>
            <a:off x="5629782" y="1891318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右矢印 79">
            <a:extLst>
              <a:ext uri="{FF2B5EF4-FFF2-40B4-BE49-F238E27FC236}">
                <a16:creationId xmlns:a16="http://schemas.microsoft.com/office/drawing/2014/main" id="{550A3981-9730-EC4B-A198-5FA5FBF0BD95}"/>
              </a:ext>
            </a:extLst>
          </p:cNvPr>
          <p:cNvSpPr/>
          <p:nvPr/>
        </p:nvSpPr>
        <p:spPr>
          <a:xfrm>
            <a:off x="4540286" y="2508301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79">
            <a:extLst>
              <a:ext uri="{FF2B5EF4-FFF2-40B4-BE49-F238E27FC236}">
                <a16:creationId xmlns:a16="http://schemas.microsoft.com/office/drawing/2014/main" id="{40F75C06-B0EE-2940-BB7F-3D1587BF935C}"/>
              </a:ext>
            </a:extLst>
          </p:cNvPr>
          <p:cNvSpPr/>
          <p:nvPr/>
        </p:nvSpPr>
        <p:spPr>
          <a:xfrm>
            <a:off x="6048389" y="2508301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71">
            <a:extLst>
              <a:ext uri="{FF2B5EF4-FFF2-40B4-BE49-F238E27FC236}">
                <a16:creationId xmlns:a16="http://schemas.microsoft.com/office/drawing/2014/main" id="{9DAE6BC3-4690-C84D-80F6-15A8294A013C}"/>
              </a:ext>
            </a:extLst>
          </p:cNvPr>
          <p:cNvCxnSpPr>
            <a:cxnSpLocks/>
          </p:cNvCxnSpPr>
          <p:nvPr/>
        </p:nvCxnSpPr>
        <p:spPr>
          <a:xfrm>
            <a:off x="3477573" y="1531640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右矢印 79">
            <a:extLst>
              <a:ext uri="{FF2B5EF4-FFF2-40B4-BE49-F238E27FC236}">
                <a16:creationId xmlns:a16="http://schemas.microsoft.com/office/drawing/2014/main" id="{42D407D3-AA21-8C42-A43C-425CD4050CE9}"/>
              </a:ext>
            </a:extLst>
          </p:cNvPr>
          <p:cNvSpPr/>
          <p:nvPr/>
        </p:nvSpPr>
        <p:spPr>
          <a:xfrm>
            <a:off x="5245680" y="1368629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54D892-EF49-9A4B-91E2-C9C47425DD55}"/>
              </a:ext>
            </a:extLst>
          </p:cNvPr>
          <p:cNvSpPr txBox="1"/>
          <p:nvPr/>
        </p:nvSpPr>
        <p:spPr>
          <a:xfrm>
            <a:off x="4189090" y="1908700"/>
            <a:ext cx="99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E43DB9-F90E-A94B-B1E3-C669E98C1372}"/>
              </a:ext>
            </a:extLst>
          </p:cNvPr>
          <p:cNvSpPr txBox="1"/>
          <p:nvPr/>
        </p:nvSpPr>
        <p:spPr>
          <a:xfrm>
            <a:off x="5887258" y="1897815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1241D5A-AB1C-7F4C-86B9-AC00469A54A9}"/>
              </a:ext>
            </a:extLst>
          </p:cNvPr>
          <p:cNvSpPr txBox="1"/>
          <p:nvPr/>
        </p:nvSpPr>
        <p:spPr>
          <a:xfrm>
            <a:off x="1577589" y="1788311"/>
            <a:ext cx="11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例題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EA0698-0CE7-684D-B7D2-FB50E63ED394}"/>
              </a:ext>
            </a:extLst>
          </p:cNvPr>
          <p:cNvSpPr txBox="1"/>
          <p:nvPr/>
        </p:nvSpPr>
        <p:spPr>
          <a:xfrm>
            <a:off x="420907" y="3271806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グラフ表現１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50F864-C1E9-BB4E-8D89-A8A7B33AAC06}"/>
              </a:ext>
            </a:extLst>
          </p:cNvPr>
          <p:cNvSpPr txBox="1"/>
          <p:nvPr/>
        </p:nvSpPr>
        <p:spPr>
          <a:xfrm>
            <a:off x="420907" y="5262181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グラフ表現２</a:t>
            </a:r>
            <a:endParaRPr lang="en-US" sz="2800" dirty="0"/>
          </a:p>
        </p:txBody>
      </p:sp>
      <p:sp>
        <p:nvSpPr>
          <p:cNvPr id="44" name="右矢印 79">
            <a:extLst>
              <a:ext uri="{FF2B5EF4-FFF2-40B4-BE49-F238E27FC236}">
                <a16:creationId xmlns:a16="http://schemas.microsoft.com/office/drawing/2014/main" id="{5A5F3735-D8BF-3848-803E-C23C87BD23A7}"/>
              </a:ext>
            </a:extLst>
          </p:cNvPr>
          <p:cNvSpPr/>
          <p:nvPr/>
        </p:nvSpPr>
        <p:spPr>
          <a:xfrm>
            <a:off x="5280191" y="4944959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右矢印 72">
            <a:extLst>
              <a:ext uri="{FF2B5EF4-FFF2-40B4-BE49-F238E27FC236}">
                <a16:creationId xmlns:a16="http://schemas.microsoft.com/office/drawing/2014/main" id="{E354A08D-AA1F-BF4E-9534-8BB65C6E3EE1}"/>
              </a:ext>
            </a:extLst>
          </p:cNvPr>
          <p:cNvSpPr/>
          <p:nvPr/>
        </p:nvSpPr>
        <p:spPr>
          <a:xfrm>
            <a:off x="5177186" y="5797248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右矢印 79">
            <a:extLst>
              <a:ext uri="{FF2B5EF4-FFF2-40B4-BE49-F238E27FC236}">
                <a16:creationId xmlns:a16="http://schemas.microsoft.com/office/drawing/2014/main" id="{ADD78158-78F8-5940-892C-F156CE016AB3}"/>
              </a:ext>
            </a:extLst>
          </p:cNvPr>
          <p:cNvSpPr/>
          <p:nvPr/>
        </p:nvSpPr>
        <p:spPr>
          <a:xfrm>
            <a:off x="4535608" y="579724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右矢印 79">
            <a:extLst>
              <a:ext uri="{FF2B5EF4-FFF2-40B4-BE49-F238E27FC236}">
                <a16:creationId xmlns:a16="http://schemas.microsoft.com/office/drawing/2014/main" id="{CB7D8135-BD85-B944-A6E4-68272AF2339F}"/>
              </a:ext>
            </a:extLst>
          </p:cNvPr>
          <p:cNvSpPr/>
          <p:nvPr/>
        </p:nvSpPr>
        <p:spPr>
          <a:xfrm>
            <a:off x="6043711" y="579724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矢印コネクタ 85">
            <a:extLst>
              <a:ext uri="{FF2B5EF4-FFF2-40B4-BE49-F238E27FC236}">
                <a16:creationId xmlns:a16="http://schemas.microsoft.com/office/drawing/2014/main" id="{65C7FA77-48E7-D046-A5D8-D1D22109AE45}"/>
              </a:ext>
            </a:extLst>
          </p:cNvPr>
          <p:cNvCxnSpPr>
            <a:cxnSpLocks/>
          </p:cNvCxnSpPr>
          <p:nvPr/>
        </p:nvCxnSpPr>
        <p:spPr>
          <a:xfrm>
            <a:off x="5957830" y="5081887"/>
            <a:ext cx="953478" cy="441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直線矢印コネクタ 85">
            <a:extLst>
              <a:ext uri="{FF2B5EF4-FFF2-40B4-BE49-F238E27FC236}">
                <a16:creationId xmlns:a16="http://schemas.microsoft.com/office/drawing/2014/main" id="{F410D7EB-12FE-A64B-82F5-5CE7AE798ED4}"/>
              </a:ext>
            </a:extLst>
          </p:cNvPr>
          <p:cNvCxnSpPr>
            <a:cxnSpLocks/>
          </p:cNvCxnSpPr>
          <p:nvPr/>
        </p:nvCxnSpPr>
        <p:spPr>
          <a:xfrm flipV="1">
            <a:off x="6666855" y="5523791"/>
            <a:ext cx="229934" cy="417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直線矢印コネクタ 85">
            <a:extLst>
              <a:ext uri="{FF2B5EF4-FFF2-40B4-BE49-F238E27FC236}">
                <a16:creationId xmlns:a16="http://schemas.microsoft.com/office/drawing/2014/main" id="{5C8CC447-89A7-3840-81F6-9009E0052EE8}"/>
              </a:ext>
            </a:extLst>
          </p:cNvPr>
          <p:cNvCxnSpPr>
            <a:cxnSpLocks/>
          </p:cNvCxnSpPr>
          <p:nvPr/>
        </p:nvCxnSpPr>
        <p:spPr>
          <a:xfrm flipV="1">
            <a:off x="4400254" y="5066123"/>
            <a:ext cx="776932" cy="440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直線矢印コネクタ 85">
            <a:extLst>
              <a:ext uri="{FF2B5EF4-FFF2-40B4-BE49-F238E27FC236}">
                <a16:creationId xmlns:a16="http://schemas.microsoft.com/office/drawing/2014/main" id="{E910B35C-AD48-004D-BBF9-D798A6CFB2B1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4395336" y="5529301"/>
            <a:ext cx="140272" cy="411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00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タイトル 1"/>
          <p:cNvSpPr>
            <a:spLocks noGrp="1"/>
          </p:cNvSpPr>
          <p:nvPr>
            <p:ph type="title"/>
          </p:nvPr>
        </p:nvSpPr>
        <p:spPr>
          <a:xfrm>
            <a:off x="527885" y="404664"/>
            <a:ext cx="8229600" cy="88688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Insertion of Insertion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945474" y="172813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/>
              <a:t>VCF</a:t>
            </a:r>
            <a:r>
              <a:rPr kumimoji="1" lang="ja-JP" altLang="en-US" sz="2400"/>
              <a:t>では（かなり無理をしないと）表現不可能</a:t>
            </a:r>
            <a:endParaRPr kumimoji="1" lang="ja-JP" altLang="en-US" sz="2400" dirty="0"/>
          </a:p>
        </p:txBody>
      </p:sp>
      <p:sp>
        <p:nvSpPr>
          <p:cNvPr id="59" name="右矢印 72">
            <a:extLst>
              <a:ext uri="{FF2B5EF4-FFF2-40B4-BE49-F238E27FC236}">
                <a16:creationId xmlns:a16="http://schemas.microsoft.com/office/drawing/2014/main" id="{B3D59BA0-125A-C741-8414-5D8AE1A43F83}"/>
              </a:ext>
            </a:extLst>
          </p:cNvPr>
          <p:cNvSpPr/>
          <p:nvPr/>
        </p:nvSpPr>
        <p:spPr>
          <a:xfrm>
            <a:off x="4249724" y="5376317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79">
            <a:extLst>
              <a:ext uri="{FF2B5EF4-FFF2-40B4-BE49-F238E27FC236}">
                <a16:creationId xmlns:a16="http://schemas.microsoft.com/office/drawing/2014/main" id="{D70B7557-EF52-C840-811A-A922883E9E9B}"/>
              </a:ext>
            </a:extLst>
          </p:cNvPr>
          <p:cNvSpPr/>
          <p:nvPr/>
        </p:nvSpPr>
        <p:spPr>
          <a:xfrm>
            <a:off x="3608146" y="5376317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右矢印 79">
            <a:extLst>
              <a:ext uri="{FF2B5EF4-FFF2-40B4-BE49-F238E27FC236}">
                <a16:creationId xmlns:a16="http://schemas.microsoft.com/office/drawing/2014/main" id="{15A0A2C6-DDC6-8340-B95A-A069B09C8106}"/>
              </a:ext>
            </a:extLst>
          </p:cNvPr>
          <p:cNvSpPr/>
          <p:nvPr/>
        </p:nvSpPr>
        <p:spPr>
          <a:xfrm>
            <a:off x="5116249" y="5376317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85">
            <a:extLst>
              <a:ext uri="{FF2B5EF4-FFF2-40B4-BE49-F238E27FC236}">
                <a16:creationId xmlns:a16="http://schemas.microsoft.com/office/drawing/2014/main" id="{0A52AD1C-A506-834B-BB31-FD71ECB278D2}"/>
              </a:ext>
            </a:extLst>
          </p:cNvPr>
          <p:cNvCxnSpPr>
            <a:cxnSpLocks/>
          </p:cNvCxnSpPr>
          <p:nvPr/>
        </p:nvCxnSpPr>
        <p:spPr>
          <a:xfrm>
            <a:off x="5030368" y="4660956"/>
            <a:ext cx="953478" cy="441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85">
            <a:extLst>
              <a:ext uri="{FF2B5EF4-FFF2-40B4-BE49-F238E27FC236}">
                <a16:creationId xmlns:a16="http://schemas.microsoft.com/office/drawing/2014/main" id="{8CE10729-AFC2-944B-B829-1673D45A637C}"/>
              </a:ext>
            </a:extLst>
          </p:cNvPr>
          <p:cNvCxnSpPr>
            <a:cxnSpLocks/>
          </p:cNvCxnSpPr>
          <p:nvPr/>
        </p:nvCxnSpPr>
        <p:spPr>
          <a:xfrm flipV="1">
            <a:off x="5739393" y="5102860"/>
            <a:ext cx="229934" cy="417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直線矢印コネクタ 85">
            <a:extLst>
              <a:ext uri="{FF2B5EF4-FFF2-40B4-BE49-F238E27FC236}">
                <a16:creationId xmlns:a16="http://schemas.microsoft.com/office/drawing/2014/main" id="{45F6405D-7269-2E4A-A955-244BDADE3323}"/>
              </a:ext>
            </a:extLst>
          </p:cNvPr>
          <p:cNvCxnSpPr>
            <a:cxnSpLocks/>
          </p:cNvCxnSpPr>
          <p:nvPr/>
        </p:nvCxnSpPr>
        <p:spPr>
          <a:xfrm flipV="1">
            <a:off x="3472792" y="4645192"/>
            <a:ext cx="776932" cy="440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直線矢印コネクタ 85">
            <a:extLst>
              <a:ext uri="{FF2B5EF4-FFF2-40B4-BE49-F238E27FC236}">
                <a16:creationId xmlns:a16="http://schemas.microsoft.com/office/drawing/2014/main" id="{41D07646-BAF7-384B-921A-DF603C1C7AC9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3467874" y="5108370"/>
            <a:ext cx="140272" cy="411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右矢印 79">
            <a:extLst>
              <a:ext uri="{FF2B5EF4-FFF2-40B4-BE49-F238E27FC236}">
                <a16:creationId xmlns:a16="http://schemas.microsoft.com/office/drawing/2014/main" id="{7973C2EE-0FC6-4D40-BF43-662D9DDE9899}"/>
              </a:ext>
            </a:extLst>
          </p:cNvPr>
          <p:cNvSpPr/>
          <p:nvPr/>
        </p:nvSpPr>
        <p:spPr>
          <a:xfrm>
            <a:off x="4329589" y="4497640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955DBEC-27C5-4C42-806D-08DA91FCE656}"/>
              </a:ext>
            </a:extLst>
          </p:cNvPr>
          <p:cNvSpPr/>
          <p:nvPr/>
        </p:nvSpPr>
        <p:spPr>
          <a:xfrm>
            <a:off x="3461658" y="3719799"/>
            <a:ext cx="2429691" cy="1345670"/>
          </a:xfrm>
          <a:custGeom>
            <a:avLst/>
            <a:gdLst>
              <a:gd name="connsiteX0" fmla="*/ 0 w 2429691"/>
              <a:gd name="connsiteY0" fmla="*/ 1345670 h 1345670"/>
              <a:gd name="connsiteX1" fmla="*/ 1084217 w 2429691"/>
              <a:gd name="connsiteY1" fmla="*/ 196 h 1345670"/>
              <a:gd name="connsiteX2" fmla="*/ 2429691 w 2429691"/>
              <a:gd name="connsiteY2" fmla="*/ 1267293 h 134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9691" h="1345670">
                <a:moveTo>
                  <a:pt x="0" y="1345670"/>
                </a:moveTo>
                <a:cubicBezTo>
                  <a:pt x="339634" y="679464"/>
                  <a:pt x="679269" y="13259"/>
                  <a:pt x="1084217" y="196"/>
                </a:cubicBezTo>
                <a:cubicBezTo>
                  <a:pt x="1489165" y="-12867"/>
                  <a:pt x="1959428" y="627213"/>
                  <a:pt x="2429691" y="1267293"/>
                </a:cubicBezTo>
              </a:path>
            </a:pathLst>
          </a:custGeom>
          <a:noFill/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右矢印 72">
            <a:extLst>
              <a:ext uri="{FF2B5EF4-FFF2-40B4-BE49-F238E27FC236}">
                <a16:creationId xmlns:a16="http://schemas.microsoft.com/office/drawing/2014/main" id="{418CE87B-E835-D04E-827C-91C682064E82}"/>
              </a:ext>
            </a:extLst>
          </p:cNvPr>
          <p:cNvSpPr/>
          <p:nvPr/>
        </p:nvSpPr>
        <p:spPr>
          <a:xfrm>
            <a:off x="1799200" y="4921453"/>
            <a:ext cx="1647939" cy="287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右矢印 72">
            <a:extLst>
              <a:ext uri="{FF2B5EF4-FFF2-40B4-BE49-F238E27FC236}">
                <a16:creationId xmlns:a16="http://schemas.microsoft.com/office/drawing/2014/main" id="{99856A65-A8C0-1F42-ABBF-35EF8809DF9E}"/>
              </a:ext>
            </a:extLst>
          </p:cNvPr>
          <p:cNvSpPr/>
          <p:nvPr/>
        </p:nvSpPr>
        <p:spPr>
          <a:xfrm>
            <a:off x="5983846" y="4921453"/>
            <a:ext cx="1647939" cy="287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6EFF6-40F1-EA4D-B669-CB6BBBBC85D1}"/>
              </a:ext>
            </a:extLst>
          </p:cNvPr>
          <p:cNvSpPr txBox="1"/>
          <p:nvPr/>
        </p:nvSpPr>
        <p:spPr>
          <a:xfrm>
            <a:off x="3179464" y="3259723"/>
            <a:ext cx="2988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国際ヒト参照ゲノムには配列無し</a:t>
            </a:r>
            <a:endParaRPr lang="en-US" sz="16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40DBEE-3FF0-2948-818D-D9C0DEDEF0F0}"/>
              </a:ext>
            </a:extLst>
          </p:cNvPr>
          <p:cNvSpPr txBox="1"/>
          <p:nvPr/>
        </p:nvSpPr>
        <p:spPr>
          <a:xfrm>
            <a:off x="3969948" y="4184267"/>
            <a:ext cx="1214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日本人標準</a:t>
            </a:r>
            <a:endParaRPr lang="en-US" sz="16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32E12DF-A4A7-9043-AE5A-F371FD039BF8}"/>
              </a:ext>
            </a:extLst>
          </p:cNvPr>
          <p:cNvSpPr txBox="1"/>
          <p:nvPr/>
        </p:nvSpPr>
        <p:spPr>
          <a:xfrm>
            <a:off x="3739973" y="5014911"/>
            <a:ext cx="1838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/>
              <a:t>富山県に多い配列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044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F5E5E1-B529-AE42-85A8-917FAB9C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グラフって何？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2480DF-3CF0-784A-A939-05EB01AD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2165"/>
            <a:ext cx="5461000" cy="2984500"/>
          </a:xfrm>
        </p:spPr>
        <p:txBody>
          <a:bodyPr/>
          <a:lstStyle/>
          <a:p>
            <a:r>
              <a:rPr kumimoji="1" lang="ja-JP" altLang="en-US" dirty="0"/>
              <a:t>計算機科学で言う「グラフ」</a:t>
            </a:r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B6116080-33A8-0046-AF2C-F2FC6851B11F}"/>
              </a:ext>
            </a:extLst>
          </p:cNvPr>
          <p:cNvSpPr/>
          <p:nvPr/>
        </p:nvSpPr>
        <p:spPr>
          <a:xfrm>
            <a:off x="1339850" y="2302277"/>
            <a:ext cx="279400" cy="279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67FFDA87-2065-9645-9073-949C9DF3133D}"/>
              </a:ext>
            </a:extLst>
          </p:cNvPr>
          <p:cNvSpPr/>
          <p:nvPr/>
        </p:nvSpPr>
        <p:spPr>
          <a:xfrm>
            <a:off x="2965450" y="2664228"/>
            <a:ext cx="279400" cy="279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2F23ED96-9553-A948-BEAC-9820622BE5C6}"/>
              </a:ext>
            </a:extLst>
          </p:cNvPr>
          <p:cNvSpPr/>
          <p:nvPr/>
        </p:nvSpPr>
        <p:spPr>
          <a:xfrm>
            <a:off x="1797050" y="3692928"/>
            <a:ext cx="279400" cy="2794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EDABE95-9FA3-0A49-9FF3-EABBD22F2C0D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1619250" y="2441977"/>
            <a:ext cx="1346200" cy="361951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A9963C1F-CB35-1942-BC0D-5C0DE73D50DB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2035533" y="2943628"/>
            <a:ext cx="1069618" cy="790217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BA21E1-4EB2-CB42-AFB1-7F3344DEFA4B}"/>
              </a:ext>
            </a:extLst>
          </p:cNvPr>
          <p:cNvSpPr txBox="1"/>
          <p:nvPr/>
        </p:nvSpPr>
        <p:spPr>
          <a:xfrm>
            <a:off x="3330933" y="2741579"/>
            <a:ext cx="565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様々な状態を「ノード（点）」と「エッジ（線）」の</a:t>
            </a:r>
            <a:br>
              <a:rPr lang="en-US" altLang="ja-JP" dirty="0"/>
            </a:br>
            <a:r>
              <a:rPr lang="ja-JP" altLang="en-US" dirty="0"/>
              <a:t>関係に抽象化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B029FD-B236-FC46-BB2C-4DB02F6CDA9E}"/>
              </a:ext>
            </a:extLst>
          </p:cNvPr>
          <p:cNvSpPr txBox="1"/>
          <p:nvPr/>
        </p:nvSpPr>
        <p:spPr>
          <a:xfrm>
            <a:off x="5148442" y="5702572"/>
            <a:ext cx="353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地下鉄の駅（ノード）と路線（エッジ）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3E4353-514B-4849-A313-EB7B23D4FEEB}"/>
              </a:ext>
            </a:extLst>
          </p:cNvPr>
          <p:cNvSpPr txBox="1"/>
          <p:nvPr/>
        </p:nvSpPr>
        <p:spPr>
          <a:xfrm>
            <a:off x="168479" y="5869604"/>
            <a:ext cx="476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タンパク質（ノード）とその間の相互作用（エッジ）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7F07E9C-2665-9A4E-8D00-AC6FE22B143C}"/>
              </a:ext>
            </a:extLst>
          </p:cNvPr>
          <p:cNvSpPr txBox="1"/>
          <p:nvPr/>
        </p:nvSpPr>
        <p:spPr>
          <a:xfrm>
            <a:off x="374467" y="6235734"/>
            <a:ext cx="46671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Poon H, Quirk C, </a:t>
            </a:r>
            <a:r>
              <a:rPr lang="en-US" altLang="ja-JP" sz="1100" dirty="0" err="1"/>
              <a:t>DeZiel</a:t>
            </a:r>
            <a:r>
              <a:rPr lang="en-US" altLang="ja-JP" sz="1100" dirty="0"/>
              <a:t> C, Heckerman D. </a:t>
            </a:r>
            <a:r>
              <a:rPr lang="en-US" altLang="ja-JP" sz="1100" dirty="0" err="1"/>
              <a:t>Literome</a:t>
            </a:r>
            <a:r>
              <a:rPr lang="en-US" altLang="ja-JP" sz="1100" dirty="0"/>
              <a:t>: PubMed-scale genomic knowledge base in the cloud Bioinformatics. 2014 Oct;30(19):2840-2. PMID: 24939151 </a:t>
            </a:r>
            <a:r>
              <a:rPr lang="en-US" altLang="ja-JP" sz="1100" dirty="0">
                <a:hlinkClick r:id="rId2"/>
              </a:rPr>
              <a:t>https://genome.ucsc.edu/cgi-bin/hgGeneGraph</a:t>
            </a:r>
            <a:endParaRPr kumimoji="1" lang="ja-JP" altLang="en-US" sz="11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A468ED4-5F39-C544-8BA4-C69B650316A2}"/>
              </a:ext>
            </a:extLst>
          </p:cNvPr>
          <p:cNvSpPr txBox="1"/>
          <p:nvPr/>
        </p:nvSpPr>
        <p:spPr>
          <a:xfrm>
            <a:off x="5575609" y="6054270"/>
            <a:ext cx="309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[London</a:t>
            </a:r>
            <a:r>
              <a:rPr lang="ja-JP" altLang="en-US" sz="1200" dirty="0"/>
              <a:t> </a:t>
            </a:r>
            <a:r>
              <a:rPr lang="en-US" altLang="ja-JP" sz="1200" dirty="0"/>
              <a:t>Underground map from 1908]</a:t>
            </a:r>
          </a:p>
          <a:p>
            <a:r>
              <a:rPr lang="en-US" altLang="ja-JP" sz="1200" dirty="0">
                <a:hlinkClick r:id="rId3"/>
              </a:rPr>
              <a:t>https://commons.wikimedia.org/wiki/File:Tube_map_1908.jpg</a:t>
            </a:r>
            <a:r>
              <a:rPr lang="ja-JP" altLang="en-US" sz="1200" dirty="0"/>
              <a:t>  </a:t>
            </a:r>
            <a:r>
              <a:rPr lang="en-US" altLang="ja-JP" sz="1200" dirty="0"/>
              <a:t>public</a:t>
            </a:r>
            <a:r>
              <a:rPr lang="ja-JP" altLang="en-US" sz="1200" dirty="0"/>
              <a:t> </a:t>
            </a:r>
            <a:r>
              <a:rPr lang="en-US" altLang="ja-JP" sz="1200" dirty="0"/>
              <a:t>domain.</a:t>
            </a:r>
            <a:endParaRPr kumimoji="1" lang="ja-JP" altLang="en-US" sz="1200" dirty="0"/>
          </a:p>
        </p:txBody>
      </p:sp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CBE68340-B54B-43FB-B21B-5CBDC046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966" y="3645217"/>
            <a:ext cx="2587967" cy="2049477"/>
          </a:xfrm>
          <a:prstGeom prst="rect">
            <a:avLst/>
          </a:prstGeom>
        </p:spPr>
      </p:pic>
      <p:pic>
        <p:nvPicPr>
          <p:cNvPr id="22" name="図 21" descr="地図, 空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10A02A3F-83C0-482E-A238-A6D266905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07" y="4099975"/>
            <a:ext cx="3844693" cy="17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タイトル 1"/>
          <p:cNvSpPr>
            <a:spLocks noGrp="1"/>
          </p:cNvSpPr>
          <p:nvPr>
            <p:ph type="title"/>
          </p:nvPr>
        </p:nvSpPr>
        <p:spPr>
          <a:xfrm>
            <a:off x="527885" y="404664"/>
            <a:ext cx="8229600" cy="88688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Short Tandem Repeat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971600" y="141277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VCF </a:t>
            </a:r>
            <a:r>
              <a:rPr kumimoji="1" lang="ja-JP" altLang="en-US" sz="2400"/>
              <a:t>ではこのような表現がなされがち。</a:t>
            </a:r>
            <a:endParaRPr kumimoji="1" lang="ja-JP" altLang="en-US" sz="2400" dirty="0"/>
          </a:p>
        </p:txBody>
      </p:sp>
      <p:cxnSp>
        <p:nvCxnSpPr>
          <p:cNvPr id="56" name="直線コネクタ 71">
            <a:extLst>
              <a:ext uri="{FF2B5EF4-FFF2-40B4-BE49-F238E27FC236}">
                <a16:creationId xmlns:a16="http://schemas.microsoft.com/office/drawing/2014/main" id="{F5B81833-06A8-564D-9257-D36A8963A2BE}"/>
              </a:ext>
            </a:extLst>
          </p:cNvPr>
          <p:cNvCxnSpPr>
            <a:cxnSpLocks/>
          </p:cNvCxnSpPr>
          <p:nvPr/>
        </p:nvCxnSpPr>
        <p:spPr>
          <a:xfrm>
            <a:off x="2636627" y="3340800"/>
            <a:ext cx="52280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84">
            <a:extLst>
              <a:ext uri="{FF2B5EF4-FFF2-40B4-BE49-F238E27FC236}">
                <a16:creationId xmlns:a16="http://schemas.microsoft.com/office/drawing/2014/main" id="{78E2CD6C-E4D8-5C43-86A2-33132BAD6B5B}"/>
              </a:ext>
            </a:extLst>
          </p:cNvPr>
          <p:cNvCxnSpPr/>
          <p:nvPr/>
        </p:nvCxnSpPr>
        <p:spPr>
          <a:xfrm flipV="1">
            <a:off x="5160641" y="2586933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直線矢印コネクタ 85">
            <a:extLst>
              <a:ext uri="{FF2B5EF4-FFF2-40B4-BE49-F238E27FC236}">
                <a16:creationId xmlns:a16="http://schemas.microsoft.com/office/drawing/2014/main" id="{6A84F23F-9147-0143-8D54-A1959D5231E3}"/>
              </a:ext>
            </a:extLst>
          </p:cNvPr>
          <p:cNvCxnSpPr/>
          <p:nvPr/>
        </p:nvCxnSpPr>
        <p:spPr>
          <a:xfrm>
            <a:off x="5376665" y="2586933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右矢印 79">
            <a:extLst>
              <a:ext uri="{FF2B5EF4-FFF2-40B4-BE49-F238E27FC236}">
                <a16:creationId xmlns:a16="http://schemas.microsoft.com/office/drawing/2014/main" id="{C00BDB1E-7223-F148-AF0E-181ED5601738}"/>
              </a:ext>
            </a:extLst>
          </p:cNvPr>
          <p:cNvSpPr/>
          <p:nvPr/>
        </p:nvSpPr>
        <p:spPr>
          <a:xfrm>
            <a:off x="4287169" y="3203916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右矢印 79">
            <a:extLst>
              <a:ext uri="{FF2B5EF4-FFF2-40B4-BE49-F238E27FC236}">
                <a16:creationId xmlns:a16="http://schemas.microsoft.com/office/drawing/2014/main" id="{1040E1EC-3857-B04F-8062-B128E60F8391}"/>
              </a:ext>
            </a:extLst>
          </p:cNvPr>
          <p:cNvSpPr/>
          <p:nvPr/>
        </p:nvSpPr>
        <p:spPr>
          <a:xfrm>
            <a:off x="5671831" y="3203916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コネクタ 71">
            <a:extLst>
              <a:ext uri="{FF2B5EF4-FFF2-40B4-BE49-F238E27FC236}">
                <a16:creationId xmlns:a16="http://schemas.microsoft.com/office/drawing/2014/main" id="{D808EE67-1F32-6244-A861-86537EB50838}"/>
              </a:ext>
            </a:extLst>
          </p:cNvPr>
          <p:cNvCxnSpPr>
            <a:cxnSpLocks/>
          </p:cNvCxnSpPr>
          <p:nvPr/>
        </p:nvCxnSpPr>
        <p:spPr>
          <a:xfrm>
            <a:off x="3224456" y="2227255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右矢印 79">
            <a:extLst>
              <a:ext uri="{FF2B5EF4-FFF2-40B4-BE49-F238E27FC236}">
                <a16:creationId xmlns:a16="http://schemas.microsoft.com/office/drawing/2014/main" id="{33E3829F-1A28-D041-9AA1-358A0FA8C8DD}"/>
              </a:ext>
            </a:extLst>
          </p:cNvPr>
          <p:cNvSpPr/>
          <p:nvPr/>
        </p:nvSpPr>
        <p:spPr>
          <a:xfrm>
            <a:off x="4952940" y="210157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EE371C-68D3-2544-A49F-E9FBF6B50712}"/>
              </a:ext>
            </a:extLst>
          </p:cNvPr>
          <p:cNvSpPr txBox="1"/>
          <p:nvPr/>
        </p:nvSpPr>
        <p:spPr>
          <a:xfrm>
            <a:off x="3935973" y="2604315"/>
            <a:ext cx="99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A3F0D6-4FB1-6446-908A-A3B8BBFC71A2}"/>
              </a:ext>
            </a:extLst>
          </p:cNvPr>
          <p:cNvSpPr txBox="1"/>
          <p:nvPr/>
        </p:nvSpPr>
        <p:spPr>
          <a:xfrm>
            <a:off x="5634141" y="2593430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B901D9-1046-D547-A0E0-16FD9F3C7FAB}"/>
              </a:ext>
            </a:extLst>
          </p:cNvPr>
          <p:cNvSpPr txBox="1"/>
          <p:nvPr/>
        </p:nvSpPr>
        <p:spPr>
          <a:xfrm>
            <a:off x="971600" y="4096657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VCF</a:t>
            </a:r>
            <a:r>
              <a:rPr lang="ja-JP" altLang="en-US" sz="2800"/>
              <a:t>の解釈１</a:t>
            </a:r>
            <a:endParaRPr lang="en-US" sz="2800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381F7AE-8D63-1841-9EC2-D652ECA99D42}"/>
              </a:ext>
            </a:extLst>
          </p:cNvPr>
          <p:cNvSpPr txBox="1"/>
          <p:nvPr/>
        </p:nvSpPr>
        <p:spPr>
          <a:xfrm>
            <a:off x="1324472" y="2483926"/>
            <a:ext cx="11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例題</a:t>
            </a:r>
            <a:endParaRPr lang="en-US" sz="2800" dirty="0"/>
          </a:p>
        </p:txBody>
      </p:sp>
      <p:sp>
        <p:nvSpPr>
          <p:cNvPr id="94" name="Left Brace 93">
            <a:extLst>
              <a:ext uri="{FF2B5EF4-FFF2-40B4-BE49-F238E27FC236}">
                <a16:creationId xmlns:a16="http://schemas.microsoft.com/office/drawing/2014/main" id="{BBC03443-04B0-004F-8DEC-B21BFE61C182}"/>
              </a:ext>
            </a:extLst>
          </p:cNvPr>
          <p:cNvSpPr/>
          <p:nvPr/>
        </p:nvSpPr>
        <p:spPr>
          <a:xfrm rot="5400000">
            <a:off x="4814156" y="3879469"/>
            <a:ext cx="288033" cy="1575104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右矢印 79">
            <a:extLst>
              <a:ext uri="{FF2B5EF4-FFF2-40B4-BE49-F238E27FC236}">
                <a16:creationId xmlns:a16="http://schemas.microsoft.com/office/drawing/2014/main" id="{4D5BF1BA-DCBA-4548-B34B-59AC1366FE8A}"/>
              </a:ext>
            </a:extLst>
          </p:cNvPr>
          <p:cNvSpPr/>
          <p:nvPr/>
        </p:nvSpPr>
        <p:spPr>
          <a:xfrm>
            <a:off x="4260183" y="4833561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66DA0FD-1270-C340-9A51-7FFE094FDCD2}"/>
              </a:ext>
            </a:extLst>
          </p:cNvPr>
          <p:cNvSpPr txBox="1"/>
          <p:nvPr/>
        </p:nvSpPr>
        <p:spPr>
          <a:xfrm>
            <a:off x="971600" y="5416005"/>
            <a:ext cx="211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VCF</a:t>
            </a:r>
            <a:r>
              <a:rPr lang="ja-JP" altLang="en-US" sz="2800"/>
              <a:t>の解釈２</a:t>
            </a:r>
            <a:endParaRPr lang="en-US" altLang="ja-JP" sz="2800" dirty="0"/>
          </a:p>
        </p:txBody>
      </p:sp>
      <p:sp>
        <p:nvSpPr>
          <p:cNvPr id="103" name="右矢印 79">
            <a:extLst>
              <a:ext uri="{FF2B5EF4-FFF2-40B4-BE49-F238E27FC236}">
                <a16:creationId xmlns:a16="http://schemas.microsoft.com/office/drawing/2014/main" id="{23C0B570-6D2A-CA48-BA99-9781C3DFBFAF}"/>
              </a:ext>
            </a:extLst>
          </p:cNvPr>
          <p:cNvSpPr/>
          <p:nvPr/>
        </p:nvSpPr>
        <p:spPr>
          <a:xfrm>
            <a:off x="4979500" y="3200712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右矢印 79">
            <a:extLst>
              <a:ext uri="{FF2B5EF4-FFF2-40B4-BE49-F238E27FC236}">
                <a16:creationId xmlns:a16="http://schemas.microsoft.com/office/drawing/2014/main" id="{F853DDD5-29B4-E343-8459-CEA662EAE935}"/>
              </a:ext>
            </a:extLst>
          </p:cNvPr>
          <p:cNvSpPr/>
          <p:nvPr/>
        </p:nvSpPr>
        <p:spPr>
          <a:xfrm>
            <a:off x="4273671" y="210157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右矢印 79">
            <a:extLst>
              <a:ext uri="{FF2B5EF4-FFF2-40B4-BE49-F238E27FC236}">
                <a16:creationId xmlns:a16="http://schemas.microsoft.com/office/drawing/2014/main" id="{FFF40176-39F8-4846-96B0-EFC23A22DF2C}"/>
              </a:ext>
            </a:extLst>
          </p:cNvPr>
          <p:cNvSpPr/>
          <p:nvPr/>
        </p:nvSpPr>
        <p:spPr>
          <a:xfrm>
            <a:off x="5643675" y="210157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右矢印 79">
            <a:extLst>
              <a:ext uri="{FF2B5EF4-FFF2-40B4-BE49-F238E27FC236}">
                <a16:creationId xmlns:a16="http://schemas.microsoft.com/office/drawing/2014/main" id="{4974DC00-4FAC-1F40-AF29-A0C50EC0022F}"/>
              </a:ext>
            </a:extLst>
          </p:cNvPr>
          <p:cNvSpPr/>
          <p:nvPr/>
        </p:nvSpPr>
        <p:spPr>
          <a:xfrm>
            <a:off x="6338037" y="3203916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右矢印 79">
            <a:extLst>
              <a:ext uri="{FF2B5EF4-FFF2-40B4-BE49-F238E27FC236}">
                <a16:creationId xmlns:a16="http://schemas.microsoft.com/office/drawing/2014/main" id="{53E7D998-E55D-A84A-9FB7-6686BFDBE46E}"/>
              </a:ext>
            </a:extLst>
          </p:cNvPr>
          <p:cNvSpPr/>
          <p:nvPr/>
        </p:nvSpPr>
        <p:spPr>
          <a:xfrm>
            <a:off x="3570210" y="3203916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8" name="直線コネクタ 71">
            <a:extLst>
              <a:ext uri="{FF2B5EF4-FFF2-40B4-BE49-F238E27FC236}">
                <a16:creationId xmlns:a16="http://schemas.microsoft.com/office/drawing/2014/main" id="{51EC6A74-7035-8E46-9B09-8CDD7EA638AB}"/>
              </a:ext>
            </a:extLst>
          </p:cNvPr>
          <p:cNvCxnSpPr>
            <a:cxnSpLocks/>
          </p:cNvCxnSpPr>
          <p:nvPr/>
        </p:nvCxnSpPr>
        <p:spPr>
          <a:xfrm>
            <a:off x="3237519" y="4304249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右矢印 79">
            <a:extLst>
              <a:ext uri="{FF2B5EF4-FFF2-40B4-BE49-F238E27FC236}">
                <a16:creationId xmlns:a16="http://schemas.microsoft.com/office/drawing/2014/main" id="{A97962D1-B440-9A43-A00F-1F84C59CF8DA}"/>
              </a:ext>
            </a:extLst>
          </p:cNvPr>
          <p:cNvSpPr/>
          <p:nvPr/>
        </p:nvSpPr>
        <p:spPr>
          <a:xfrm>
            <a:off x="4966003" y="41785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右矢印 79">
            <a:extLst>
              <a:ext uri="{FF2B5EF4-FFF2-40B4-BE49-F238E27FC236}">
                <a16:creationId xmlns:a16="http://schemas.microsoft.com/office/drawing/2014/main" id="{AD15ACA5-50D7-A84D-B5C2-2D069CED0F6C}"/>
              </a:ext>
            </a:extLst>
          </p:cNvPr>
          <p:cNvSpPr/>
          <p:nvPr/>
        </p:nvSpPr>
        <p:spPr>
          <a:xfrm>
            <a:off x="4286734" y="41785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右矢印 79">
            <a:extLst>
              <a:ext uri="{FF2B5EF4-FFF2-40B4-BE49-F238E27FC236}">
                <a16:creationId xmlns:a16="http://schemas.microsoft.com/office/drawing/2014/main" id="{E927B077-C433-AF4D-9A74-767EC0DF735F}"/>
              </a:ext>
            </a:extLst>
          </p:cNvPr>
          <p:cNvSpPr/>
          <p:nvPr/>
        </p:nvSpPr>
        <p:spPr>
          <a:xfrm>
            <a:off x="5656738" y="41785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右矢印 79">
            <a:extLst>
              <a:ext uri="{FF2B5EF4-FFF2-40B4-BE49-F238E27FC236}">
                <a16:creationId xmlns:a16="http://schemas.microsoft.com/office/drawing/2014/main" id="{E9B879E1-42B8-AB4F-8A39-8763172C317A}"/>
              </a:ext>
            </a:extLst>
          </p:cNvPr>
          <p:cNvSpPr/>
          <p:nvPr/>
        </p:nvSpPr>
        <p:spPr>
          <a:xfrm>
            <a:off x="4966003" y="4833561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Left Brace 112">
            <a:extLst>
              <a:ext uri="{FF2B5EF4-FFF2-40B4-BE49-F238E27FC236}">
                <a16:creationId xmlns:a16="http://schemas.microsoft.com/office/drawing/2014/main" id="{8C50858E-4346-7340-BAA6-BAB0CF60AFA3}"/>
              </a:ext>
            </a:extLst>
          </p:cNvPr>
          <p:cNvSpPr/>
          <p:nvPr/>
        </p:nvSpPr>
        <p:spPr>
          <a:xfrm rot="5400000">
            <a:off x="5435677" y="5273593"/>
            <a:ext cx="288033" cy="1575104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右矢印 79">
            <a:extLst>
              <a:ext uri="{FF2B5EF4-FFF2-40B4-BE49-F238E27FC236}">
                <a16:creationId xmlns:a16="http://schemas.microsoft.com/office/drawing/2014/main" id="{0E7D2334-1252-C94F-B1FD-10C7E0FBF6D8}"/>
              </a:ext>
            </a:extLst>
          </p:cNvPr>
          <p:cNvSpPr/>
          <p:nvPr/>
        </p:nvSpPr>
        <p:spPr>
          <a:xfrm>
            <a:off x="4881704" y="622768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コネクタ 71">
            <a:extLst>
              <a:ext uri="{FF2B5EF4-FFF2-40B4-BE49-F238E27FC236}">
                <a16:creationId xmlns:a16="http://schemas.microsoft.com/office/drawing/2014/main" id="{EE030666-7627-1D44-B7B5-726BAB8EE4F8}"/>
              </a:ext>
            </a:extLst>
          </p:cNvPr>
          <p:cNvCxnSpPr>
            <a:cxnSpLocks/>
          </p:cNvCxnSpPr>
          <p:nvPr/>
        </p:nvCxnSpPr>
        <p:spPr>
          <a:xfrm>
            <a:off x="3198331" y="5675849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右矢印 79">
            <a:extLst>
              <a:ext uri="{FF2B5EF4-FFF2-40B4-BE49-F238E27FC236}">
                <a16:creationId xmlns:a16="http://schemas.microsoft.com/office/drawing/2014/main" id="{B28849BC-7FAE-0245-B7C5-4BB998282C46}"/>
              </a:ext>
            </a:extLst>
          </p:cNvPr>
          <p:cNvSpPr/>
          <p:nvPr/>
        </p:nvSpPr>
        <p:spPr>
          <a:xfrm>
            <a:off x="4926815" y="55501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右矢印 79">
            <a:extLst>
              <a:ext uri="{FF2B5EF4-FFF2-40B4-BE49-F238E27FC236}">
                <a16:creationId xmlns:a16="http://schemas.microsoft.com/office/drawing/2014/main" id="{3DEF49B7-CB3D-9048-8A06-E6093CA54742}"/>
              </a:ext>
            </a:extLst>
          </p:cNvPr>
          <p:cNvSpPr/>
          <p:nvPr/>
        </p:nvSpPr>
        <p:spPr>
          <a:xfrm>
            <a:off x="4247546" y="55501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右矢印 79">
            <a:extLst>
              <a:ext uri="{FF2B5EF4-FFF2-40B4-BE49-F238E27FC236}">
                <a16:creationId xmlns:a16="http://schemas.microsoft.com/office/drawing/2014/main" id="{55EAE070-C678-474B-806F-51EF37CA32D0}"/>
              </a:ext>
            </a:extLst>
          </p:cNvPr>
          <p:cNvSpPr/>
          <p:nvPr/>
        </p:nvSpPr>
        <p:spPr>
          <a:xfrm>
            <a:off x="5617550" y="5550168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右矢印 79">
            <a:extLst>
              <a:ext uri="{FF2B5EF4-FFF2-40B4-BE49-F238E27FC236}">
                <a16:creationId xmlns:a16="http://schemas.microsoft.com/office/drawing/2014/main" id="{6F9DCF3F-8F80-9D42-9FB3-120425C8BB28}"/>
              </a:ext>
            </a:extLst>
          </p:cNvPr>
          <p:cNvSpPr/>
          <p:nvPr/>
        </p:nvSpPr>
        <p:spPr>
          <a:xfrm>
            <a:off x="5587524" y="622768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150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タイトル 1"/>
          <p:cNvSpPr>
            <a:spLocks noGrp="1"/>
          </p:cNvSpPr>
          <p:nvPr>
            <p:ph type="title"/>
          </p:nvPr>
        </p:nvSpPr>
        <p:spPr>
          <a:xfrm>
            <a:off x="527885" y="404664"/>
            <a:ext cx="8229600" cy="886882"/>
          </a:xfrm>
        </p:spPr>
        <p:txBody>
          <a:bodyPr>
            <a:normAutofit/>
          </a:bodyPr>
          <a:lstStyle/>
          <a:p>
            <a:r>
              <a:rPr lang="ja-JP" altLang="en-US"/>
              <a:t>グラフゲノムによる表現例</a:t>
            </a:r>
            <a:endParaRPr kumimoji="1" lang="ja-JP" altLang="en-US" dirty="0"/>
          </a:p>
        </p:txBody>
      </p:sp>
      <p:cxnSp>
        <p:nvCxnSpPr>
          <p:cNvPr id="58" name="直線矢印コネクタ 84">
            <a:extLst>
              <a:ext uri="{FF2B5EF4-FFF2-40B4-BE49-F238E27FC236}">
                <a16:creationId xmlns:a16="http://schemas.microsoft.com/office/drawing/2014/main" id="{78E2CD6C-E4D8-5C43-86A2-33132BAD6B5B}"/>
              </a:ext>
            </a:extLst>
          </p:cNvPr>
          <p:cNvCxnSpPr/>
          <p:nvPr/>
        </p:nvCxnSpPr>
        <p:spPr>
          <a:xfrm flipV="1">
            <a:off x="2452905" y="4160683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直線矢印コネクタ 85">
            <a:extLst>
              <a:ext uri="{FF2B5EF4-FFF2-40B4-BE49-F238E27FC236}">
                <a16:creationId xmlns:a16="http://schemas.microsoft.com/office/drawing/2014/main" id="{6A84F23F-9147-0143-8D54-A1959D5231E3}"/>
              </a:ext>
            </a:extLst>
          </p:cNvPr>
          <p:cNvCxnSpPr/>
          <p:nvPr/>
        </p:nvCxnSpPr>
        <p:spPr>
          <a:xfrm>
            <a:off x="2668929" y="4160683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直線コネクタ 71">
            <a:extLst>
              <a:ext uri="{FF2B5EF4-FFF2-40B4-BE49-F238E27FC236}">
                <a16:creationId xmlns:a16="http://schemas.microsoft.com/office/drawing/2014/main" id="{D808EE67-1F32-6244-A861-86537EB50838}"/>
              </a:ext>
            </a:extLst>
          </p:cNvPr>
          <p:cNvCxnSpPr>
            <a:cxnSpLocks/>
          </p:cNvCxnSpPr>
          <p:nvPr/>
        </p:nvCxnSpPr>
        <p:spPr>
          <a:xfrm>
            <a:off x="516720" y="3801005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右矢印 79">
            <a:extLst>
              <a:ext uri="{FF2B5EF4-FFF2-40B4-BE49-F238E27FC236}">
                <a16:creationId xmlns:a16="http://schemas.microsoft.com/office/drawing/2014/main" id="{33E3829F-1A28-D041-9AA1-358A0FA8C8DD}"/>
              </a:ext>
            </a:extLst>
          </p:cNvPr>
          <p:cNvSpPr/>
          <p:nvPr/>
        </p:nvSpPr>
        <p:spPr>
          <a:xfrm>
            <a:off x="2245204" y="367532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EE371C-68D3-2544-A49F-E9FBF6B50712}"/>
              </a:ext>
            </a:extLst>
          </p:cNvPr>
          <p:cNvSpPr txBox="1"/>
          <p:nvPr/>
        </p:nvSpPr>
        <p:spPr>
          <a:xfrm>
            <a:off x="1228237" y="4178065"/>
            <a:ext cx="99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A3F0D6-4FB1-6446-908A-A3B8BBFC71A2}"/>
              </a:ext>
            </a:extLst>
          </p:cNvPr>
          <p:cNvSpPr txBox="1"/>
          <p:nvPr/>
        </p:nvSpPr>
        <p:spPr>
          <a:xfrm>
            <a:off x="2926405" y="4167180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sp>
        <p:nvSpPr>
          <p:cNvPr id="104" name="右矢印 79">
            <a:extLst>
              <a:ext uri="{FF2B5EF4-FFF2-40B4-BE49-F238E27FC236}">
                <a16:creationId xmlns:a16="http://schemas.microsoft.com/office/drawing/2014/main" id="{F853DDD5-29B4-E343-8459-CEA662EAE935}"/>
              </a:ext>
            </a:extLst>
          </p:cNvPr>
          <p:cNvSpPr/>
          <p:nvPr/>
        </p:nvSpPr>
        <p:spPr>
          <a:xfrm>
            <a:off x="1565935" y="367532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右矢印 79">
            <a:extLst>
              <a:ext uri="{FF2B5EF4-FFF2-40B4-BE49-F238E27FC236}">
                <a16:creationId xmlns:a16="http://schemas.microsoft.com/office/drawing/2014/main" id="{FFF40176-39F8-4846-96B0-EFC23A22DF2C}"/>
              </a:ext>
            </a:extLst>
          </p:cNvPr>
          <p:cNvSpPr/>
          <p:nvPr/>
        </p:nvSpPr>
        <p:spPr>
          <a:xfrm>
            <a:off x="2935939" y="3675324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71">
            <a:extLst>
              <a:ext uri="{FF2B5EF4-FFF2-40B4-BE49-F238E27FC236}">
                <a16:creationId xmlns:a16="http://schemas.microsoft.com/office/drawing/2014/main" id="{74AD6A50-B78F-2140-8DBA-A77473513157}"/>
              </a:ext>
            </a:extLst>
          </p:cNvPr>
          <p:cNvCxnSpPr>
            <a:cxnSpLocks/>
          </p:cNvCxnSpPr>
          <p:nvPr/>
        </p:nvCxnSpPr>
        <p:spPr>
          <a:xfrm>
            <a:off x="516720" y="5743386"/>
            <a:ext cx="38956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右矢印 79">
            <a:extLst>
              <a:ext uri="{FF2B5EF4-FFF2-40B4-BE49-F238E27FC236}">
                <a16:creationId xmlns:a16="http://schemas.microsoft.com/office/drawing/2014/main" id="{13225784-7FAD-DE45-AE16-63AF55B57322}"/>
              </a:ext>
            </a:extLst>
          </p:cNvPr>
          <p:cNvSpPr/>
          <p:nvPr/>
        </p:nvSpPr>
        <p:spPr>
          <a:xfrm>
            <a:off x="2245204" y="561770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79">
            <a:extLst>
              <a:ext uri="{FF2B5EF4-FFF2-40B4-BE49-F238E27FC236}">
                <a16:creationId xmlns:a16="http://schemas.microsoft.com/office/drawing/2014/main" id="{91938443-E70B-0941-ADF7-E1CE20F02213}"/>
              </a:ext>
            </a:extLst>
          </p:cNvPr>
          <p:cNvSpPr/>
          <p:nvPr/>
        </p:nvSpPr>
        <p:spPr>
          <a:xfrm>
            <a:off x="1565935" y="561770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79">
            <a:extLst>
              <a:ext uri="{FF2B5EF4-FFF2-40B4-BE49-F238E27FC236}">
                <a16:creationId xmlns:a16="http://schemas.microsoft.com/office/drawing/2014/main" id="{927982C2-A63D-4B48-89F1-40C30DDC16C2}"/>
              </a:ext>
            </a:extLst>
          </p:cNvPr>
          <p:cNvSpPr/>
          <p:nvPr/>
        </p:nvSpPr>
        <p:spPr>
          <a:xfrm>
            <a:off x="2935939" y="561770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5705FD4-9701-2C4F-A965-660BF9F2AB09}"/>
              </a:ext>
            </a:extLst>
          </p:cNvPr>
          <p:cNvSpPr/>
          <p:nvPr/>
        </p:nvSpPr>
        <p:spPr>
          <a:xfrm>
            <a:off x="1937291" y="4979150"/>
            <a:ext cx="1130451" cy="796856"/>
          </a:xfrm>
          <a:custGeom>
            <a:avLst/>
            <a:gdLst>
              <a:gd name="connsiteX0" fmla="*/ 919750 w 1130451"/>
              <a:gd name="connsiteY0" fmla="*/ 757667 h 796856"/>
              <a:gd name="connsiteX1" fmla="*/ 1115693 w 1130451"/>
              <a:gd name="connsiteY1" fmla="*/ 287404 h 796856"/>
              <a:gd name="connsiteX2" fmla="*/ 567053 w 1130451"/>
              <a:gd name="connsiteY2" fmla="*/ 21 h 796856"/>
              <a:gd name="connsiteX3" fmla="*/ 5350 w 1130451"/>
              <a:gd name="connsiteY3" fmla="*/ 300467 h 796856"/>
              <a:gd name="connsiteX4" fmla="*/ 331921 w 1130451"/>
              <a:gd name="connsiteY4" fmla="*/ 796856 h 79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51" h="796856">
                <a:moveTo>
                  <a:pt x="919750" y="757667"/>
                </a:moveTo>
                <a:cubicBezTo>
                  <a:pt x="1047113" y="585672"/>
                  <a:pt x="1174476" y="413678"/>
                  <a:pt x="1115693" y="287404"/>
                </a:cubicBezTo>
                <a:cubicBezTo>
                  <a:pt x="1056910" y="161130"/>
                  <a:pt x="752110" y="-2156"/>
                  <a:pt x="567053" y="21"/>
                </a:cubicBezTo>
                <a:cubicBezTo>
                  <a:pt x="381996" y="2198"/>
                  <a:pt x="44539" y="167661"/>
                  <a:pt x="5350" y="300467"/>
                </a:cubicBezTo>
                <a:cubicBezTo>
                  <a:pt x="-33839" y="433273"/>
                  <a:pt x="149041" y="615064"/>
                  <a:pt x="331921" y="796856"/>
                </a:cubicBezTo>
              </a:path>
            </a:pathLst>
          </a:custGeom>
          <a:noFill/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D41B89-A0DB-6A40-9AF6-59B2823E31EA}"/>
              </a:ext>
            </a:extLst>
          </p:cNvPr>
          <p:cNvSpPr txBox="1"/>
          <p:nvPr/>
        </p:nvSpPr>
        <p:spPr>
          <a:xfrm>
            <a:off x="2177396" y="5094072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２</a:t>
            </a:r>
            <a:r>
              <a:rPr lang="ja-JP" altLang="en-US"/>
              <a:t>回</a:t>
            </a:r>
            <a:endParaRPr lang="en-US" dirty="0"/>
          </a:p>
        </p:txBody>
      </p:sp>
      <p:cxnSp>
        <p:nvCxnSpPr>
          <p:cNvPr id="41" name="直線コネクタ 71">
            <a:extLst>
              <a:ext uri="{FF2B5EF4-FFF2-40B4-BE49-F238E27FC236}">
                <a16:creationId xmlns:a16="http://schemas.microsoft.com/office/drawing/2014/main" id="{DF69BECB-A457-1043-8C57-C6AE3B01F723}"/>
              </a:ext>
            </a:extLst>
          </p:cNvPr>
          <p:cNvCxnSpPr>
            <a:cxnSpLocks/>
          </p:cNvCxnSpPr>
          <p:nvPr/>
        </p:nvCxnSpPr>
        <p:spPr>
          <a:xfrm>
            <a:off x="5876465" y="3823146"/>
            <a:ext cx="26909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右矢印 79">
            <a:extLst>
              <a:ext uri="{FF2B5EF4-FFF2-40B4-BE49-F238E27FC236}">
                <a16:creationId xmlns:a16="http://schemas.microsoft.com/office/drawing/2014/main" id="{210C79E6-C707-E245-8084-0E626AB74BDD}"/>
              </a:ext>
            </a:extLst>
          </p:cNvPr>
          <p:cNvSpPr/>
          <p:nvPr/>
        </p:nvSpPr>
        <p:spPr>
          <a:xfrm>
            <a:off x="6957177" y="369746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100A3B9-E695-F24F-92AC-FF5A13F42FBB}"/>
              </a:ext>
            </a:extLst>
          </p:cNvPr>
          <p:cNvSpPr/>
          <p:nvPr/>
        </p:nvSpPr>
        <p:spPr>
          <a:xfrm>
            <a:off x="6649264" y="3058910"/>
            <a:ext cx="1130451" cy="796856"/>
          </a:xfrm>
          <a:custGeom>
            <a:avLst/>
            <a:gdLst>
              <a:gd name="connsiteX0" fmla="*/ 919750 w 1130451"/>
              <a:gd name="connsiteY0" fmla="*/ 757667 h 796856"/>
              <a:gd name="connsiteX1" fmla="*/ 1115693 w 1130451"/>
              <a:gd name="connsiteY1" fmla="*/ 287404 h 796856"/>
              <a:gd name="connsiteX2" fmla="*/ 567053 w 1130451"/>
              <a:gd name="connsiteY2" fmla="*/ 21 h 796856"/>
              <a:gd name="connsiteX3" fmla="*/ 5350 w 1130451"/>
              <a:gd name="connsiteY3" fmla="*/ 300467 h 796856"/>
              <a:gd name="connsiteX4" fmla="*/ 331921 w 1130451"/>
              <a:gd name="connsiteY4" fmla="*/ 796856 h 79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51" h="796856">
                <a:moveTo>
                  <a:pt x="919750" y="757667"/>
                </a:moveTo>
                <a:cubicBezTo>
                  <a:pt x="1047113" y="585672"/>
                  <a:pt x="1174476" y="413678"/>
                  <a:pt x="1115693" y="287404"/>
                </a:cubicBezTo>
                <a:cubicBezTo>
                  <a:pt x="1056910" y="161130"/>
                  <a:pt x="752110" y="-2156"/>
                  <a:pt x="567053" y="21"/>
                </a:cubicBezTo>
                <a:cubicBezTo>
                  <a:pt x="381996" y="2198"/>
                  <a:pt x="44539" y="167661"/>
                  <a:pt x="5350" y="300467"/>
                </a:cubicBezTo>
                <a:cubicBezTo>
                  <a:pt x="-33839" y="433273"/>
                  <a:pt x="149041" y="615064"/>
                  <a:pt x="331921" y="796856"/>
                </a:cubicBezTo>
              </a:path>
            </a:pathLst>
          </a:custGeom>
          <a:noFill/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C365E7-A474-F144-B16F-FCB6BFFB6CB1}"/>
              </a:ext>
            </a:extLst>
          </p:cNvPr>
          <p:cNvSpPr txBox="1"/>
          <p:nvPr/>
        </p:nvSpPr>
        <p:spPr>
          <a:xfrm>
            <a:off x="6889369" y="3173832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３回</a:t>
            </a:r>
            <a:endParaRPr lang="en-US" dirty="0"/>
          </a:p>
        </p:txBody>
      </p:sp>
      <p:cxnSp>
        <p:nvCxnSpPr>
          <p:cNvPr id="49" name="直線矢印コネクタ 84">
            <a:extLst>
              <a:ext uri="{FF2B5EF4-FFF2-40B4-BE49-F238E27FC236}">
                <a16:creationId xmlns:a16="http://schemas.microsoft.com/office/drawing/2014/main" id="{84A7A13F-C8A1-4648-8B18-151A015BC63C}"/>
              </a:ext>
            </a:extLst>
          </p:cNvPr>
          <p:cNvCxnSpPr/>
          <p:nvPr/>
        </p:nvCxnSpPr>
        <p:spPr>
          <a:xfrm flipV="1">
            <a:off x="7138752" y="4173745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直線矢印コネクタ 85">
            <a:extLst>
              <a:ext uri="{FF2B5EF4-FFF2-40B4-BE49-F238E27FC236}">
                <a16:creationId xmlns:a16="http://schemas.microsoft.com/office/drawing/2014/main" id="{DA276C91-3C07-9748-8876-F1B7E4F88E68}"/>
              </a:ext>
            </a:extLst>
          </p:cNvPr>
          <p:cNvCxnSpPr/>
          <p:nvPr/>
        </p:nvCxnSpPr>
        <p:spPr>
          <a:xfrm>
            <a:off x="7354776" y="4173745"/>
            <a:ext cx="0" cy="36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0D5C4D4-9D22-6048-95C3-7A6AB2B17BF5}"/>
              </a:ext>
            </a:extLst>
          </p:cNvPr>
          <p:cNvSpPr txBox="1"/>
          <p:nvPr/>
        </p:nvSpPr>
        <p:spPr>
          <a:xfrm>
            <a:off x="5914084" y="4191127"/>
            <a:ext cx="99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deletion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59D5C5-6A29-804E-8E74-1682ADEF129E}"/>
              </a:ext>
            </a:extLst>
          </p:cNvPr>
          <p:cNvSpPr txBox="1"/>
          <p:nvPr/>
        </p:nvSpPr>
        <p:spPr>
          <a:xfrm>
            <a:off x="7612252" y="4180242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</a:t>
            </a:r>
          </a:p>
        </p:txBody>
      </p:sp>
      <p:cxnSp>
        <p:nvCxnSpPr>
          <p:cNvPr id="53" name="直線コネクタ 71">
            <a:extLst>
              <a:ext uri="{FF2B5EF4-FFF2-40B4-BE49-F238E27FC236}">
                <a16:creationId xmlns:a16="http://schemas.microsoft.com/office/drawing/2014/main" id="{DFDBD763-076C-4143-9F55-AEE9CA7A2E2E}"/>
              </a:ext>
            </a:extLst>
          </p:cNvPr>
          <p:cNvCxnSpPr>
            <a:cxnSpLocks/>
          </p:cNvCxnSpPr>
          <p:nvPr/>
        </p:nvCxnSpPr>
        <p:spPr>
          <a:xfrm>
            <a:off x="5876465" y="5743386"/>
            <a:ext cx="26909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右矢印 79">
            <a:extLst>
              <a:ext uri="{FF2B5EF4-FFF2-40B4-BE49-F238E27FC236}">
                <a16:creationId xmlns:a16="http://schemas.microsoft.com/office/drawing/2014/main" id="{1E8CA8AD-81A5-8744-941B-DB60FB22C74D}"/>
              </a:ext>
            </a:extLst>
          </p:cNvPr>
          <p:cNvSpPr/>
          <p:nvPr/>
        </p:nvSpPr>
        <p:spPr>
          <a:xfrm>
            <a:off x="6957177" y="5617705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E77CAFE0-64CB-7641-B5A6-991C380E19C0}"/>
              </a:ext>
            </a:extLst>
          </p:cNvPr>
          <p:cNvSpPr/>
          <p:nvPr/>
        </p:nvSpPr>
        <p:spPr>
          <a:xfrm>
            <a:off x="6649264" y="4979150"/>
            <a:ext cx="1130451" cy="796856"/>
          </a:xfrm>
          <a:custGeom>
            <a:avLst/>
            <a:gdLst>
              <a:gd name="connsiteX0" fmla="*/ 919750 w 1130451"/>
              <a:gd name="connsiteY0" fmla="*/ 757667 h 796856"/>
              <a:gd name="connsiteX1" fmla="*/ 1115693 w 1130451"/>
              <a:gd name="connsiteY1" fmla="*/ 287404 h 796856"/>
              <a:gd name="connsiteX2" fmla="*/ 567053 w 1130451"/>
              <a:gd name="connsiteY2" fmla="*/ 21 h 796856"/>
              <a:gd name="connsiteX3" fmla="*/ 5350 w 1130451"/>
              <a:gd name="connsiteY3" fmla="*/ 300467 h 796856"/>
              <a:gd name="connsiteX4" fmla="*/ 331921 w 1130451"/>
              <a:gd name="connsiteY4" fmla="*/ 796856 h 79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51" h="796856">
                <a:moveTo>
                  <a:pt x="919750" y="757667"/>
                </a:moveTo>
                <a:cubicBezTo>
                  <a:pt x="1047113" y="585672"/>
                  <a:pt x="1174476" y="413678"/>
                  <a:pt x="1115693" y="287404"/>
                </a:cubicBezTo>
                <a:cubicBezTo>
                  <a:pt x="1056910" y="161130"/>
                  <a:pt x="752110" y="-2156"/>
                  <a:pt x="567053" y="21"/>
                </a:cubicBezTo>
                <a:cubicBezTo>
                  <a:pt x="381996" y="2198"/>
                  <a:pt x="44539" y="167661"/>
                  <a:pt x="5350" y="300467"/>
                </a:cubicBezTo>
                <a:cubicBezTo>
                  <a:pt x="-33839" y="433273"/>
                  <a:pt x="149041" y="615064"/>
                  <a:pt x="331921" y="796856"/>
                </a:cubicBezTo>
              </a:path>
            </a:pathLst>
          </a:custGeom>
          <a:noFill/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80638D-8179-5243-9228-289F5A38926A}"/>
              </a:ext>
            </a:extLst>
          </p:cNvPr>
          <p:cNvSpPr txBox="1"/>
          <p:nvPr/>
        </p:nvSpPr>
        <p:spPr>
          <a:xfrm>
            <a:off x="6889369" y="5094072"/>
            <a:ext cx="11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５回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A504F-0A54-294F-A2F6-8AEA21E57BC2}"/>
              </a:ext>
            </a:extLst>
          </p:cNvPr>
          <p:cNvSpPr/>
          <p:nvPr/>
        </p:nvSpPr>
        <p:spPr>
          <a:xfrm>
            <a:off x="527885" y="1985643"/>
            <a:ext cx="3884448" cy="5747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表現例１</a:t>
            </a:r>
            <a:endParaRPr kumimoji="1"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4F8F4A2-F71E-6D48-978D-9EA6FE670514}"/>
              </a:ext>
            </a:extLst>
          </p:cNvPr>
          <p:cNvSpPr/>
          <p:nvPr/>
        </p:nvSpPr>
        <p:spPr>
          <a:xfrm>
            <a:off x="5914084" y="1968249"/>
            <a:ext cx="2653330" cy="5747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表現例２</a:t>
            </a:r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409153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その４：</a:t>
            </a:r>
            <a:br>
              <a:rPr kumimoji="1" lang="en-US" altLang="ja-JP" dirty="0"/>
            </a:br>
            <a:r>
              <a:rPr kumimoji="1" lang="ja-JP" altLang="en-US"/>
              <a:t>環状ゲノムを扱える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398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42" y="1496390"/>
            <a:ext cx="4551915" cy="455191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160788" y="1956316"/>
            <a:ext cx="2213699" cy="14744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75106" y="2175478"/>
            <a:ext cx="2543502" cy="3336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バクテリア・オルガネラゲノム・</a:t>
            </a:r>
            <a:br>
              <a:rPr lang="en-US" altLang="ja-JP" dirty="0"/>
            </a:br>
            <a:r>
              <a:rPr lang="ja-JP" altLang="en-US" dirty="0"/>
              <a:t>プラスミド・</a:t>
            </a:r>
            <a:r>
              <a:rPr lang="en-US" altLang="ja-JP" dirty="0"/>
              <a:t> etc.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2/15/18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9FD7-DB21-E14F-9BB4-FA47A51D23AC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7255" y="5601354"/>
            <a:ext cx="2263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Thanks to Hiroshi Miyake (@</a:t>
            </a:r>
            <a:r>
              <a:rPr lang="en-US" sz="1200" dirty="0" err="1"/>
              <a:t>iyak</a:t>
            </a:r>
            <a:r>
              <a:rPr lang="en-US" sz="1200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626" y="3276058"/>
            <a:ext cx="2133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GRCh38:chrM</a:t>
            </a:r>
          </a:p>
          <a:p>
            <a:pPr algn="ctr"/>
            <a:r>
              <a:rPr lang="is-IS" dirty="0"/>
              <a:t>16,569 bp</a:t>
            </a:r>
          </a:p>
          <a:p>
            <a:pPr algn="ctr"/>
            <a:r>
              <a:rPr lang="is-IS" sz="1200" dirty="0"/>
              <a:t>subsampled NA12878 mapping</a:t>
            </a:r>
          </a:p>
          <a:p>
            <a:pPr algn="ctr"/>
            <a:r>
              <a:rPr lang="is-IS" sz="1200" dirty="0"/>
              <a:t>by minialign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49" y="3438375"/>
            <a:ext cx="3025140" cy="2081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374487" y="1956316"/>
            <a:ext cx="348748" cy="219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/>
          <p:cNvSpPr txBox="1"/>
          <p:nvPr/>
        </p:nvSpPr>
        <p:spPr>
          <a:xfrm>
            <a:off x="981022" y="5545056"/>
            <a:ext cx="33187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 </a:t>
            </a:r>
            <a:r>
              <a:rPr lang="en-US" sz="1350"/>
              <a:t>artifacts observed </a:t>
            </a:r>
            <a:r>
              <a:rPr lang="en-US" sz="1350" dirty="0"/>
              <a:t>around the breakpoint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60470" y="34459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2592" y="3445995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16,568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420412" y="3589673"/>
            <a:ext cx="121158" cy="39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612921" y="3589673"/>
            <a:ext cx="76201" cy="39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4B6521B-79AC-5B45-9A3C-17FE7E9C838D}"/>
              </a:ext>
            </a:extLst>
          </p:cNvPr>
          <p:cNvSpPr txBox="1"/>
          <p:nvPr/>
        </p:nvSpPr>
        <p:spPr>
          <a:xfrm>
            <a:off x="5858069" y="6127057"/>
            <a:ext cx="306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Credits: Hajime Suzuki (2018)</a:t>
            </a:r>
            <a:endParaRPr kumimoji="1" lang="ja-JP" altLang="en-US"/>
          </a:p>
        </p:txBody>
      </p:sp>
      <p:sp>
        <p:nvSpPr>
          <p:cNvPr id="23" name="テキスト ボックス 8">
            <a:extLst>
              <a:ext uri="{FF2B5EF4-FFF2-40B4-BE49-F238E27FC236}">
                <a16:creationId xmlns:a16="http://schemas.microsoft.com/office/drawing/2014/main" id="{82CC418F-8B52-8E4F-8080-A53F24C15386}"/>
              </a:ext>
            </a:extLst>
          </p:cNvPr>
          <p:cNvSpPr txBox="1"/>
          <p:nvPr/>
        </p:nvSpPr>
        <p:spPr>
          <a:xfrm>
            <a:off x="473926" y="1827842"/>
            <a:ext cx="4135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ゲノムを切って回転させてから</a:t>
            </a:r>
            <a:br>
              <a:rPr kumimoji="1" lang="en-US" altLang="ja-JP" sz="2400" dirty="0"/>
            </a:br>
            <a:r>
              <a:rPr kumimoji="1" lang="ja-JP" altLang="en-US" sz="2400"/>
              <a:t>再度アラインメントしたことは</a:t>
            </a:r>
            <a:br>
              <a:rPr kumimoji="1" lang="en-US" altLang="ja-JP" sz="2400" dirty="0"/>
            </a:br>
            <a:r>
              <a:rPr kumimoji="1" lang="ja-JP" altLang="en-US" sz="2400"/>
              <a:t>ありませんか？</a:t>
            </a:r>
          </a:p>
        </p:txBody>
      </p:sp>
    </p:spTree>
    <p:extLst>
      <p:ext uri="{BB962C8B-B14F-4D97-AF65-F5344CB8AC3E}">
        <p14:creationId xmlns:p14="http://schemas.microsoft.com/office/powerpoint/2010/main" val="124873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その５：</a:t>
            </a:r>
            <a:br>
              <a:rPr kumimoji="1" lang="en-US" altLang="ja-JP" dirty="0"/>
            </a:br>
            <a:r>
              <a:rPr lang="ja-JP" altLang="en-US"/>
              <a:t>ゲノムの曖昧性を表すことができる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216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長い反復配列はアセンブリに</a:t>
            </a:r>
            <a:br>
              <a:rPr kumimoji="1" lang="en-US" altLang="ja-JP" dirty="0"/>
            </a:br>
            <a:r>
              <a:rPr kumimoji="1" lang="ja-JP" altLang="en-US" dirty="0"/>
              <a:t>曖昧性をもたらす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99153" y="2147033"/>
            <a:ext cx="1023937" cy="233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dirty="0"/>
              <a:t>A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23090" y="2147033"/>
            <a:ext cx="1025525" cy="233363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ja-JP" altLang="en-US" dirty="0"/>
              <a:t>長い</a:t>
            </a:r>
            <a:r>
              <a:rPr lang="en-US" altLang="ja-JP" dirty="0"/>
              <a:t>R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48615" y="2147033"/>
            <a:ext cx="1025525" cy="233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/>
              <a:t>B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9153" y="2963008"/>
            <a:ext cx="1023937" cy="233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/>
              <a:t>C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23090" y="2963008"/>
            <a:ext cx="1025525" cy="233363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ja-JP" altLang="en-US"/>
              <a:t>長い</a:t>
            </a:r>
            <a:r>
              <a:rPr lang="en-US" altLang="ja-JP"/>
              <a:t>R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948615" y="2963008"/>
            <a:ext cx="1025525" cy="233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dirty="0"/>
              <a:t>D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475415" y="2439133"/>
            <a:ext cx="4476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667503" y="2496283"/>
            <a:ext cx="44926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1923090" y="2555021"/>
            <a:ext cx="449263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2180265" y="2613758"/>
            <a:ext cx="447675" cy="0"/>
          </a:xfrm>
          <a:prstGeom prst="line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435853" y="2670908"/>
            <a:ext cx="449262" cy="0"/>
          </a:xfrm>
          <a:prstGeom prst="line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693028" y="2729646"/>
            <a:ext cx="4476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013703" y="2788383"/>
            <a:ext cx="4476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205790" y="2847121"/>
            <a:ext cx="4476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538915" y="3255108"/>
            <a:ext cx="449263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1731003" y="3312258"/>
            <a:ext cx="44926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051678" y="3370996"/>
            <a:ext cx="449262" cy="0"/>
          </a:xfrm>
          <a:prstGeom prst="line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308853" y="3429733"/>
            <a:ext cx="447675" cy="0"/>
          </a:xfrm>
          <a:prstGeom prst="line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564440" y="3486883"/>
            <a:ext cx="449263" cy="0"/>
          </a:xfrm>
          <a:prstGeom prst="line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2820028" y="3545621"/>
            <a:ext cx="449262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3077203" y="3604358"/>
            <a:ext cx="4476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ja-JP" altLang="en-US"/>
          </a:p>
        </p:txBody>
      </p:sp>
      <p:grpSp>
        <p:nvGrpSpPr>
          <p:cNvPr id="25" name="Group 165"/>
          <p:cNvGrpSpPr>
            <a:grpSpLocks/>
          </p:cNvGrpSpPr>
          <p:nvPr/>
        </p:nvGrpSpPr>
        <p:grpSpPr bwMode="auto">
          <a:xfrm>
            <a:off x="899153" y="3699608"/>
            <a:ext cx="3130550" cy="2401888"/>
            <a:chOff x="385" y="2412"/>
            <a:chExt cx="1972" cy="1513"/>
          </a:xfrm>
        </p:grpSpPr>
        <p:sp>
          <p:nvSpPr>
            <p:cNvPr id="26" name="Rectangle 166"/>
            <p:cNvSpPr>
              <a:spLocks noChangeArrowheads="1"/>
            </p:cNvSpPr>
            <p:nvPr/>
          </p:nvSpPr>
          <p:spPr bwMode="auto">
            <a:xfrm>
              <a:off x="385" y="3007"/>
              <a:ext cx="645" cy="14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/>
                <a:t>A</a:t>
              </a:r>
            </a:p>
          </p:txBody>
        </p:sp>
        <p:sp>
          <p:nvSpPr>
            <p:cNvPr id="27" name="Rectangle 167"/>
            <p:cNvSpPr>
              <a:spLocks noChangeArrowheads="1"/>
            </p:cNvSpPr>
            <p:nvPr/>
          </p:nvSpPr>
          <p:spPr bwMode="auto">
            <a:xfrm>
              <a:off x="1030" y="3007"/>
              <a:ext cx="646" cy="147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/>
                <a:t>長い</a:t>
              </a:r>
              <a:r>
                <a:rPr lang="en-US" altLang="ja-JP"/>
                <a:t>R</a:t>
              </a:r>
            </a:p>
          </p:txBody>
        </p:sp>
        <p:sp>
          <p:nvSpPr>
            <p:cNvPr id="28" name="Rectangle 168"/>
            <p:cNvSpPr>
              <a:spLocks noChangeArrowheads="1"/>
            </p:cNvSpPr>
            <p:nvPr/>
          </p:nvSpPr>
          <p:spPr bwMode="auto">
            <a:xfrm>
              <a:off x="1676" y="3007"/>
              <a:ext cx="646" cy="14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29" name="Rectangle 169"/>
            <p:cNvSpPr>
              <a:spLocks noChangeArrowheads="1"/>
            </p:cNvSpPr>
            <p:nvPr/>
          </p:nvSpPr>
          <p:spPr bwMode="auto">
            <a:xfrm>
              <a:off x="385" y="3521"/>
              <a:ext cx="645" cy="14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/>
                <a:t>C</a:t>
              </a:r>
            </a:p>
          </p:txBody>
        </p:sp>
        <p:sp>
          <p:nvSpPr>
            <p:cNvPr id="30" name="Rectangle 170"/>
            <p:cNvSpPr>
              <a:spLocks noChangeArrowheads="1"/>
            </p:cNvSpPr>
            <p:nvPr/>
          </p:nvSpPr>
          <p:spPr bwMode="auto">
            <a:xfrm>
              <a:off x="1030" y="3521"/>
              <a:ext cx="646" cy="147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/>
                <a:t>長い</a:t>
              </a:r>
              <a:r>
                <a:rPr lang="en-US" altLang="ja-JP"/>
                <a:t>R</a:t>
              </a:r>
            </a:p>
          </p:txBody>
        </p:sp>
        <p:sp>
          <p:nvSpPr>
            <p:cNvPr id="31" name="Rectangle 171"/>
            <p:cNvSpPr>
              <a:spLocks noChangeArrowheads="1"/>
            </p:cNvSpPr>
            <p:nvPr/>
          </p:nvSpPr>
          <p:spPr bwMode="auto">
            <a:xfrm>
              <a:off x="1676" y="3521"/>
              <a:ext cx="646" cy="14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2" name="Line 172"/>
            <p:cNvSpPr>
              <a:spLocks noChangeShapeType="1"/>
            </p:cNvSpPr>
            <p:nvPr/>
          </p:nvSpPr>
          <p:spPr bwMode="auto">
            <a:xfrm>
              <a:off x="748" y="3191"/>
              <a:ext cx="2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3" name="Line 173"/>
            <p:cNvSpPr>
              <a:spLocks noChangeShapeType="1"/>
            </p:cNvSpPr>
            <p:nvPr/>
          </p:nvSpPr>
          <p:spPr bwMode="auto">
            <a:xfrm>
              <a:off x="869" y="3227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4" name="Line 174"/>
            <p:cNvSpPr>
              <a:spLocks noChangeShapeType="1"/>
            </p:cNvSpPr>
            <p:nvPr/>
          </p:nvSpPr>
          <p:spPr bwMode="auto">
            <a:xfrm>
              <a:off x="1030" y="3264"/>
              <a:ext cx="2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5" name="Line 175"/>
            <p:cNvSpPr>
              <a:spLocks noChangeShapeType="1"/>
            </p:cNvSpPr>
            <p:nvPr/>
          </p:nvSpPr>
          <p:spPr bwMode="auto">
            <a:xfrm>
              <a:off x="1192" y="3301"/>
              <a:ext cx="282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6" name="Line 176"/>
            <p:cNvSpPr>
              <a:spLocks noChangeShapeType="1"/>
            </p:cNvSpPr>
            <p:nvPr/>
          </p:nvSpPr>
          <p:spPr bwMode="auto">
            <a:xfrm>
              <a:off x="1353" y="3337"/>
              <a:ext cx="283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7" name="Line 177"/>
            <p:cNvSpPr>
              <a:spLocks noChangeShapeType="1"/>
            </p:cNvSpPr>
            <p:nvPr/>
          </p:nvSpPr>
          <p:spPr bwMode="auto">
            <a:xfrm>
              <a:off x="1515" y="3374"/>
              <a:ext cx="2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8" name="Line 178"/>
            <p:cNvSpPr>
              <a:spLocks noChangeShapeType="1"/>
            </p:cNvSpPr>
            <p:nvPr/>
          </p:nvSpPr>
          <p:spPr bwMode="auto">
            <a:xfrm>
              <a:off x="1717" y="3411"/>
              <a:ext cx="2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39" name="Line 179"/>
            <p:cNvSpPr>
              <a:spLocks noChangeShapeType="1"/>
            </p:cNvSpPr>
            <p:nvPr/>
          </p:nvSpPr>
          <p:spPr bwMode="auto">
            <a:xfrm>
              <a:off x="1838" y="3448"/>
              <a:ext cx="2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0" name="Line 180"/>
            <p:cNvSpPr>
              <a:spLocks noChangeShapeType="1"/>
            </p:cNvSpPr>
            <p:nvPr/>
          </p:nvSpPr>
          <p:spPr bwMode="auto">
            <a:xfrm>
              <a:off x="788" y="3705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1" name="Line 181"/>
            <p:cNvSpPr>
              <a:spLocks noChangeShapeType="1"/>
            </p:cNvSpPr>
            <p:nvPr/>
          </p:nvSpPr>
          <p:spPr bwMode="auto">
            <a:xfrm>
              <a:off x="909" y="3741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2" name="Line 182"/>
            <p:cNvSpPr>
              <a:spLocks noChangeShapeType="1"/>
            </p:cNvSpPr>
            <p:nvPr/>
          </p:nvSpPr>
          <p:spPr bwMode="auto">
            <a:xfrm>
              <a:off x="1111" y="3778"/>
              <a:ext cx="283" cy="0"/>
            </a:xfrm>
            <a:prstGeom prst="lin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3" name="Line 183"/>
            <p:cNvSpPr>
              <a:spLocks noChangeShapeType="1"/>
            </p:cNvSpPr>
            <p:nvPr/>
          </p:nvSpPr>
          <p:spPr bwMode="auto">
            <a:xfrm>
              <a:off x="1273" y="3815"/>
              <a:ext cx="282" cy="0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4" name="Line 184"/>
            <p:cNvSpPr>
              <a:spLocks noChangeShapeType="1"/>
            </p:cNvSpPr>
            <p:nvPr/>
          </p:nvSpPr>
          <p:spPr bwMode="auto">
            <a:xfrm>
              <a:off x="1434" y="3851"/>
              <a:ext cx="283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5" name="Line 185"/>
            <p:cNvSpPr>
              <a:spLocks noChangeShapeType="1"/>
            </p:cNvSpPr>
            <p:nvPr/>
          </p:nvSpPr>
          <p:spPr bwMode="auto">
            <a:xfrm>
              <a:off x="1595" y="3888"/>
              <a:ext cx="2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6" name="Line 186"/>
            <p:cNvSpPr>
              <a:spLocks noChangeShapeType="1"/>
            </p:cNvSpPr>
            <p:nvPr/>
          </p:nvSpPr>
          <p:spPr bwMode="auto">
            <a:xfrm>
              <a:off x="1757" y="3925"/>
              <a:ext cx="2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47" name="AutoShape 187"/>
            <p:cNvSpPr>
              <a:spLocks noChangeArrowheads="1"/>
            </p:cNvSpPr>
            <p:nvPr/>
          </p:nvSpPr>
          <p:spPr bwMode="auto">
            <a:xfrm>
              <a:off x="748" y="2478"/>
              <a:ext cx="363" cy="318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00B050"/>
            </a:solidFill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Text Box 188"/>
            <p:cNvSpPr txBox="1">
              <a:spLocks noChangeArrowheads="1"/>
            </p:cNvSpPr>
            <p:nvPr/>
          </p:nvSpPr>
          <p:spPr bwMode="auto">
            <a:xfrm>
              <a:off x="1133" y="2412"/>
              <a:ext cx="122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latin typeface="Arial" charset="0"/>
                </a:rPr>
                <a:t>どちらであるかは</a:t>
              </a:r>
              <a:br>
                <a:rPr lang="ja-JP" altLang="en-US">
                  <a:latin typeface="Arial" charset="0"/>
                </a:rPr>
              </a:br>
              <a:r>
                <a:rPr lang="ja-JP" altLang="en-US">
                  <a:latin typeface="Arial" charset="0"/>
                </a:rPr>
                <a:t>分からない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56C9E7E-019A-0642-BCBB-3B9DBB24B151}"/>
              </a:ext>
            </a:extLst>
          </p:cNvPr>
          <p:cNvGrpSpPr/>
          <p:nvPr/>
        </p:nvGrpSpPr>
        <p:grpSpPr>
          <a:xfrm>
            <a:off x="5055228" y="3342337"/>
            <a:ext cx="3631572" cy="1948165"/>
            <a:chOff x="5055228" y="3342337"/>
            <a:chExt cx="3631572" cy="1948165"/>
          </a:xfrm>
        </p:grpSpPr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782AE08C-BEDD-1244-8FE0-50BF800A6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1507" y="3804383"/>
              <a:ext cx="1025525" cy="233363"/>
            </a:xfrm>
            <a:prstGeom prst="rect">
              <a:avLst/>
            </a:prstGeom>
            <a:solidFill>
              <a:srgbClr val="FFFF99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 dirty="0"/>
                <a:t>長い</a:t>
              </a:r>
              <a:r>
                <a:rPr lang="en-US" altLang="ja-JP" dirty="0"/>
                <a:t>R</a:t>
              </a:r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5CAB21C4-4BA2-DE4E-86C8-63F7CF7B2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3342337"/>
              <a:ext cx="1025525" cy="2333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/>
                <a:t>B</a:t>
              </a:r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D5B5A9FD-123C-984B-92B7-431E036B6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4248436"/>
              <a:ext cx="1025525" cy="2333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 dirty="0"/>
                <a:t>D</a:t>
              </a:r>
            </a:p>
          </p:txBody>
        </p:sp>
        <p:sp>
          <p:nvSpPr>
            <p:cNvPr id="52" name="Rectangle 4">
              <a:extLst>
                <a:ext uri="{FF2B5EF4-FFF2-40B4-BE49-F238E27FC236}">
                  <a16:creationId xmlns:a16="http://schemas.microsoft.com/office/drawing/2014/main" id="{EB1362F9-71C5-4847-BD61-D871B547C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327" y="3347924"/>
              <a:ext cx="1023937" cy="2333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 dirty="0"/>
                <a:t>A</a:t>
              </a: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EE90B46C-AE42-C745-BDA0-78E01CC51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228" y="4254876"/>
              <a:ext cx="1061561" cy="2333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n-US" altLang="ja-JP"/>
                <a:t>C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34217EF-34C2-5E43-AB83-BCB64397E28B}"/>
                </a:ext>
              </a:extLst>
            </p:cNvPr>
            <p:cNvCxnSpPr>
              <a:endCxn id="50" idx="1"/>
            </p:cNvCxnSpPr>
            <p:nvPr/>
          </p:nvCxnSpPr>
          <p:spPr>
            <a:xfrm flipV="1">
              <a:off x="7397032" y="3459019"/>
              <a:ext cx="264243" cy="3453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713D6FE-C9D9-6744-90D3-C8F1FBE57AD0}"/>
                </a:ext>
              </a:extLst>
            </p:cNvPr>
            <p:cNvCxnSpPr>
              <a:cxnSpLocks/>
            </p:cNvCxnSpPr>
            <p:nvPr/>
          </p:nvCxnSpPr>
          <p:spPr>
            <a:xfrm>
              <a:off x="7397032" y="4068390"/>
              <a:ext cx="264243" cy="2841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A1C1A7-16DD-774F-923E-E16EBE6EFC1E}"/>
                </a:ext>
              </a:extLst>
            </p:cNvPr>
            <p:cNvCxnSpPr/>
            <p:nvPr/>
          </p:nvCxnSpPr>
          <p:spPr>
            <a:xfrm flipV="1">
              <a:off x="6107264" y="4026194"/>
              <a:ext cx="264243" cy="3453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9364280-0849-4F4C-8635-465624E8B7F7}"/>
                </a:ext>
              </a:extLst>
            </p:cNvPr>
            <p:cNvCxnSpPr>
              <a:cxnSpLocks/>
            </p:cNvCxnSpPr>
            <p:nvPr/>
          </p:nvCxnSpPr>
          <p:spPr>
            <a:xfrm>
              <a:off x="6116789" y="3523312"/>
              <a:ext cx="264243" cy="2841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 Box 188">
              <a:extLst>
                <a:ext uri="{FF2B5EF4-FFF2-40B4-BE49-F238E27FC236}">
                  <a16:creationId xmlns:a16="http://schemas.microsoft.com/office/drawing/2014/main" id="{F87EDCFF-BFD1-554D-8838-49531070B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362" y="4644171"/>
              <a:ext cx="2844485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>
                  <a:latin typeface="Arial" charset="0"/>
                </a:rPr>
                <a:t>グラフ化すると自然に</a:t>
              </a:r>
              <a:br>
                <a:rPr lang="en-US" altLang="ja-JP" dirty="0">
                  <a:latin typeface="Arial" charset="0"/>
                </a:rPr>
              </a:br>
              <a:r>
                <a:rPr lang="ja-JP" altLang="en-US">
                  <a:latin typeface="Arial" charset="0"/>
                </a:rPr>
                <a:t>両方の可能性を表せる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20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アセンブリの曖昧性を表すグラフ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8615FD-3BAF-C44A-A272-7BCEBC15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2" y="2449743"/>
            <a:ext cx="3536398" cy="19585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43FCFA-92E1-E845-8576-AB7A2BE16CF9}"/>
              </a:ext>
            </a:extLst>
          </p:cNvPr>
          <p:cNvSpPr txBox="1"/>
          <p:nvPr/>
        </p:nvSpPr>
        <p:spPr>
          <a:xfrm>
            <a:off x="369242" y="4857306"/>
            <a:ext cx="3730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Wick RR, Judd LM, Gorrie CL, Holt KE. </a:t>
            </a:r>
            <a:r>
              <a:rPr lang="en-US" altLang="ja-JP" sz="1200" dirty="0" err="1"/>
              <a:t>Unicycler</a:t>
            </a:r>
            <a:r>
              <a:rPr lang="en-US" altLang="ja-JP" sz="1200" dirty="0"/>
              <a:t>: Resolving bacterial genome assemblies from short and long sequencing reads. </a:t>
            </a:r>
            <a:r>
              <a:rPr lang="en-US" altLang="ja-JP" sz="1200" i="1" dirty="0" err="1"/>
              <a:t>PLoS</a:t>
            </a:r>
            <a:r>
              <a:rPr lang="en-US" altLang="ja-JP" sz="1200" i="1" dirty="0"/>
              <a:t> </a:t>
            </a:r>
            <a:r>
              <a:rPr lang="en-US" altLang="ja-JP" sz="1200" i="1" dirty="0" err="1"/>
              <a:t>Comput</a:t>
            </a:r>
            <a:r>
              <a:rPr lang="en-US" altLang="ja-JP" sz="1200" i="1" dirty="0"/>
              <a:t> Biol</a:t>
            </a:r>
            <a:r>
              <a:rPr lang="en-US" altLang="ja-JP" sz="1200" dirty="0"/>
              <a:t>. 2017;13(6):e1005595.</a:t>
            </a:r>
          </a:p>
          <a:p>
            <a:endParaRPr kumimoji="1" lang="en-US" altLang="ja-JP" sz="1200" dirty="0"/>
          </a:p>
          <a:p>
            <a:r>
              <a:rPr lang="en-US" altLang="ja-JP" sz="1200" dirty="0">
                <a:hlinkClick r:id="rId3"/>
              </a:rPr>
              <a:t>https://doi.org/10.1371/journal.pcbi.1005595</a:t>
            </a:r>
            <a:endParaRPr lang="en-US" altLang="ja-JP" sz="1200" dirty="0"/>
          </a:p>
          <a:p>
            <a:r>
              <a:rPr kumimoji="1" lang="en-US" altLang="ja-JP" sz="1200" dirty="0"/>
              <a:t>CC BY 4.0</a:t>
            </a:r>
            <a:endParaRPr kumimoji="1" lang="ja-JP" altLang="en-US" sz="12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4CD184D-CF4E-4FEC-93F6-9484D9473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641" y="2303514"/>
            <a:ext cx="4869118" cy="190756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6380F18-A0ED-48D5-98F5-78875EBE4E72}"/>
              </a:ext>
            </a:extLst>
          </p:cNvPr>
          <p:cNvSpPr txBox="1"/>
          <p:nvPr/>
        </p:nvSpPr>
        <p:spPr>
          <a:xfrm>
            <a:off x="5873579" y="4598478"/>
            <a:ext cx="324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Wick RR, Schultz MB, Zobel J et al. . Bandage: interactive visualization of de novo genome assemblies. </a:t>
            </a:r>
            <a:r>
              <a:rPr lang="en-US" altLang="ja-JP" sz="1200" i="1" dirty="0"/>
              <a:t>Bioinformatics</a:t>
            </a:r>
            <a:r>
              <a:rPr lang="en-US" altLang="ja-JP" sz="1200" dirty="0"/>
              <a:t>  2015; 31: 3350–2.</a:t>
            </a:r>
          </a:p>
          <a:p>
            <a:endParaRPr kumimoji="1" lang="en-US" altLang="ja-JP" sz="1200" dirty="0"/>
          </a:p>
          <a:p>
            <a:r>
              <a:rPr lang="en-US" altLang="ja-JP" sz="1200" dirty="0">
                <a:hlinkClick r:id="rId5"/>
              </a:rPr>
              <a:t>https://doi.org/10.1093/bioinformatics/btv383</a:t>
            </a:r>
            <a:endParaRPr lang="en-US" altLang="ja-JP" sz="1200" dirty="0"/>
          </a:p>
          <a:p>
            <a:r>
              <a:rPr kumimoji="1" lang="en-US" altLang="ja-JP" sz="1200" dirty="0"/>
              <a:t>CC BY 4.0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76405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アセンブリの曖昧性を表すグラフ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49736" y="4249859"/>
            <a:ext cx="2658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Myers EW. The fragment assembly string graph. </a:t>
            </a:r>
            <a:r>
              <a:rPr lang="en-US" altLang="ja-JP" sz="1600" i="1" dirty="0"/>
              <a:t>Bioinformatics</a:t>
            </a:r>
            <a:r>
              <a:rPr lang="en-US" altLang="ja-JP" sz="1600" dirty="0"/>
              <a:t>. 2005;21 Suppl 2:ii79-85.</a:t>
            </a:r>
            <a:endParaRPr kumimoji="1" lang="ja-JP" altLang="en-US" sz="1600" dirty="0"/>
          </a:p>
        </p:txBody>
      </p:sp>
      <p:sp>
        <p:nvSpPr>
          <p:cNvPr id="11" name="テキスト ボックス 7">
            <a:extLst>
              <a:ext uri="{FF2B5EF4-FFF2-40B4-BE49-F238E27FC236}">
                <a16:creationId xmlns:a16="http://schemas.microsoft.com/office/drawing/2014/main" id="{2C5368AD-B2BA-46D9-87DB-97FFD66B1472}"/>
              </a:ext>
            </a:extLst>
          </p:cNvPr>
          <p:cNvSpPr txBox="1"/>
          <p:nvPr/>
        </p:nvSpPr>
        <p:spPr>
          <a:xfrm>
            <a:off x="949798" y="3741765"/>
            <a:ext cx="335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他にも</a:t>
            </a:r>
            <a:r>
              <a:rPr lang="en-US" altLang="ja-JP" sz="1600" dirty="0"/>
              <a:t>…</a:t>
            </a:r>
          </a:p>
          <a:p>
            <a:endParaRPr lang="en-US" altLang="ja-JP" sz="1600" dirty="0"/>
          </a:p>
          <a:p>
            <a:r>
              <a:rPr lang="en-US" altLang="ja-JP" sz="1600" dirty="0" err="1"/>
              <a:t>Alla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Mikheenko</a:t>
            </a:r>
            <a:r>
              <a:rPr lang="en-US" altLang="ja-JP" sz="1600" dirty="0"/>
              <a:t>, Mikhail Kolmogorov.</a:t>
            </a:r>
            <a:br>
              <a:rPr lang="en-US" altLang="ja-JP" sz="1600" dirty="0"/>
            </a:br>
            <a:r>
              <a:rPr lang="en-US" altLang="ja-JP" sz="1600" dirty="0"/>
              <a:t>Assembly Graph Browser: interactive visualization of assembly graphs,</a:t>
            </a:r>
            <a:br>
              <a:rPr lang="en-US" altLang="ja-JP" sz="1600" dirty="0"/>
            </a:br>
            <a:r>
              <a:rPr lang="en-US" altLang="ja-JP" sz="1600" i="1" dirty="0"/>
              <a:t>Bioinformatics</a:t>
            </a:r>
            <a:r>
              <a:rPr lang="en-US" altLang="ja-JP" sz="1600" dirty="0"/>
              <a:t>. </a:t>
            </a:r>
            <a:r>
              <a:rPr lang="de-DE" altLang="ja-JP" sz="1600" dirty="0"/>
              <a:t>2019;</a:t>
            </a:r>
          </a:p>
        </p:txBody>
      </p:sp>
    </p:spTree>
    <p:extLst>
      <p:ext uri="{BB962C8B-B14F-4D97-AF65-F5344CB8AC3E}">
        <p14:creationId xmlns:p14="http://schemas.microsoft.com/office/powerpoint/2010/main" val="2846208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rDNA </a:t>
            </a:r>
            <a:r>
              <a:rPr kumimoji="1" lang="ja-JP" altLang="en-US" dirty="0"/>
              <a:t>クラスター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i="1" dirty="0"/>
              <a:t>S. </a:t>
            </a:r>
            <a:r>
              <a:rPr kumimoji="1" lang="en-US" altLang="ja-JP" i="1" dirty="0" err="1"/>
              <a:t>cerevisiae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600" y="5301208"/>
            <a:ext cx="77768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err="1"/>
              <a:t>Sasano</a:t>
            </a:r>
            <a:r>
              <a:rPr lang="en-US" altLang="ja-JP" sz="1050" dirty="0"/>
              <a:t> Y, </a:t>
            </a:r>
            <a:r>
              <a:rPr lang="en-US" altLang="ja-JP" sz="1050" dirty="0" err="1"/>
              <a:t>Kariya</a:t>
            </a:r>
            <a:r>
              <a:rPr lang="en-US" altLang="ja-JP" sz="1050" dirty="0"/>
              <a:t> T, </a:t>
            </a:r>
            <a:r>
              <a:rPr lang="en-US" altLang="ja-JP" sz="1050" dirty="0" err="1"/>
              <a:t>Usugi</a:t>
            </a:r>
            <a:r>
              <a:rPr lang="en-US" altLang="ja-JP" sz="1050" dirty="0"/>
              <a:t> S, Sugiyama M, </a:t>
            </a:r>
            <a:r>
              <a:rPr lang="en-US" altLang="ja-JP" sz="1050" dirty="0" err="1"/>
              <a:t>Harashima</a:t>
            </a:r>
            <a:r>
              <a:rPr lang="en-US" altLang="ja-JP" sz="1050" dirty="0"/>
              <a:t> S. Molecular breeding of Saccharomyces cerevisiae with high RNA content by harnessing essential ribosomal RNA transcription regulator. </a:t>
            </a:r>
            <a:r>
              <a:rPr lang="en-US" altLang="ja-JP" sz="1050" i="1" dirty="0"/>
              <a:t>AMB Express</a:t>
            </a:r>
            <a:r>
              <a:rPr lang="en-US" altLang="ja-JP" sz="1050" dirty="0"/>
              <a:t>. 2017;7(1):32.</a:t>
            </a:r>
          </a:p>
          <a:p>
            <a:endParaRPr kumimoji="1" lang="en-US" altLang="ja-JP" sz="1050" dirty="0"/>
          </a:p>
          <a:p>
            <a:r>
              <a:rPr lang="en-US" altLang="ja-JP" sz="1050" dirty="0">
                <a:hlinkClick r:id="rId2"/>
              </a:rPr>
              <a:t>https://doi.org/10.1186/s13568-017-0330-4</a:t>
            </a:r>
            <a:endParaRPr lang="en-US" altLang="ja-JP" sz="1050" dirty="0"/>
          </a:p>
          <a:p>
            <a:r>
              <a:rPr kumimoji="1" lang="en-US" altLang="ja-JP" sz="1050" dirty="0"/>
              <a:t>CC BY 4.0</a:t>
            </a:r>
            <a:endParaRPr kumimoji="1" lang="ja-JP" altLang="en-US" sz="105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55B6C48-F0AC-4C2B-8A6D-76E19B0E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579" y="2425786"/>
            <a:ext cx="60769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7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ヒトのセントロメア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843808" y="1916832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273820" y="1916652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705868" y="1916832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147570" y="1916832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588550" y="1916471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018562" y="1916291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450610" y="1916471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892312" y="1916471"/>
            <a:ext cx="432048" cy="720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23528" y="1916832"/>
            <a:ext cx="2520280" cy="714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324360" y="1916291"/>
            <a:ext cx="2520280" cy="725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左中かっこ 14"/>
          <p:cNvSpPr/>
          <p:nvPr/>
        </p:nvSpPr>
        <p:spPr>
          <a:xfrm rot="16200000">
            <a:off x="4368060" y="608603"/>
            <a:ext cx="432048" cy="34805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12386" y="256490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アルフォイドリピートが</a:t>
            </a:r>
            <a:r>
              <a:rPr lang="ja-JP" altLang="en-US"/>
              <a:t>数</a:t>
            </a:r>
            <a:r>
              <a:rPr lang="en-US" altLang="ja-JP" dirty="0"/>
              <a:t>Mb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70357" y="3731741"/>
            <a:ext cx="2183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他にも</a:t>
            </a:r>
            <a:r>
              <a:rPr lang="en-US" altLang="ja-JP" sz="1200" dirty="0"/>
              <a:t>…</a:t>
            </a:r>
          </a:p>
          <a:p>
            <a:endParaRPr lang="en-US" altLang="ja-JP" sz="1200" dirty="0"/>
          </a:p>
          <a:p>
            <a:r>
              <a:rPr lang="en-US" altLang="ja-JP" sz="1200" dirty="0"/>
              <a:t>Jabs EW, Persico MG. Characterization of human centromeric regions of specific chromosomes by means of </a:t>
            </a:r>
            <a:r>
              <a:rPr lang="en-US" altLang="ja-JP" sz="1200" dirty="0" err="1"/>
              <a:t>alphoid</a:t>
            </a:r>
            <a:r>
              <a:rPr lang="en-US" altLang="ja-JP" sz="1200" dirty="0"/>
              <a:t> DNA sequences. </a:t>
            </a:r>
            <a:r>
              <a:rPr lang="en-US" altLang="ja-JP" sz="1200" i="1" dirty="0"/>
              <a:t>Am J Hum Genet</a:t>
            </a:r>
            <a:r>
              <a:rPr lang="en-US" altLang="ja-JP" sz="1200" dirty="0"/>
              <a:t>. 1987;41(3):374-90.</a:t>
            </a:r>
            <a:endParaRPr kumimoji="1" lang="ja-JP" altLang="en-U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4" y="2982319"/>
            <a:ext cx="3209164" cy="377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3616441" y="4110856"/>
            <a:ext cx="3015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Gérard </a:t>
            </a:r>
            <a:r>
              <a:rPr lang="en-US" altLang="ja-JP" sz="1200" dirty="0" err="1"/>
              <a:t>Roizès</a:t>
            </a:r>
            <a:r>
              <a:rPr lang="en-US" altLang="ja-JP" sz="1200" dirty="0"/>
              <a:t>, Human centromeric </a:t>
            </a:r>
            <a:r>
              <a:rPr lang="en-US" altLang="ja-JP" sz="1200" dirty="0" err="1"/>
              <a:t>alphoid</a:t>
            </a:r>
            <a:r>
              <a:rPr lang="en-US" altLang="ja-JP" sz="1200" dirty="0"/>
              <a:t> domains are periodically homogenized so that they vary substantially between homologues. Mechanism and implications for centromere functioning, </a:t>
            </a:r>
            <a:r>
              <a:rPr lang="en-US" altLang="ja-JP" sz="1200" i="1" dirty="0"/>
              <a:t>Nucleic Acids Research</a:t>
            </a:r>
            <a:r>
              <a:rPr lang="en-US" altLang="ja-JP" sz="1200" dirty="0"/>
              <a:t>, Volume 34, Issue 6, , Pages 1912–1924, </a:t>
            </a:r>
            <a:r>
              <a:rPr lang="en-US" altLang="ja-JP" sz="1200" u="sng" dirty="0">
                <a:hlinkClick r:id="rId3"/>
              </a:rPr>
              <a:t>https://doi.org/10.1093/nar/gkl137</a:t>
            </a:r>
            <a:endParaRPr lang="en-US" altLang="ja-JP" sz="1200" u="sng" dirty="0"/>
          </a:p>
          <a:p>
            <a:endParaRPr kumimoji="1" lang="en-US" altLang="ja-JP" sz="1200" u="sng" dirty="0"/>
          </a:p>
          <a:p>
            <a:r>
              <a:rPr kumimoji="1" lang="en-US" altLang="ja-JP" sz="1200" dirty="0"/>
              <a:t>open-access for non-commercial purposes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78117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F5E5E1-B529-AE42-85A8-917FAB9C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グラフ＋ゲノム＝グラフゲノム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BFF2A3-A885-624D-B71E-4029B64A2C28}"/>
              </a:ext>
            </a:extLst>
          </p:cNvPr>
          <p:cNvSpPr txBox="1"/>
          <p:nvPr/>
        </p:nvSpPr>
        <p:spPr>
          <a:xfrm>
            <a:off x="2120900" y="17018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>
                <a:latin typeface="Lucida Console" panose="020B0609040504020204" pitchFamily="49" charset="0"/>
              </a:rPr>
              <a:t>GTAAACGTAC</a:t>
            </a:r>
            <a:r>
              <a:rPr kumimoji="1" lang="en-US" altLang="ja-JP" sz="3200">
                <a:solidFill>
                  <a:srgbClr val="FF0000"/>
                </a:solidFill>
                <a:latin typeface="Lucida Console" panose="020B0609040504020204" pitchFamily="49" charset="0"/>
              </a:rPr>
              <a:t>G</a:t>
            </a:r>
            <a:r>
              <a:rPr kumimoji="1" lang="en-US" altLang="ja-JP" sz="3200">
                <a:latin typeface="Lucida Console" panose="020B0609040504020204" pitchFamily="49" charset="0"/>
              </a:rPr>
              <a:t>GCGCATGC</a:t>
            </a:r>
            <a:endParaRPr kumimoji="1" lang="ja-JP" altLang="en-US" sz="3200">
              <a:latin typeface="Lucida Console" panose="020B0609040504020204" pitchFamily="49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95AAE1-3ABE-D74F-9278-86BF5E22BCFF}"/>
              </a:ext>
            </a:extLst>
          </p:cNvPr>
          <p:cNvSpPr txBox="1"/>
          <p:nvPr/>
        </p:nvSpPr>
        <p:spPr>
          <a:xfrm>
            <a:off x="2120900" y="2913637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>
                <a:latin typeface="Lucida Console" panose="020B0609040504020204" pitchFamily="49" charset="0"/>
              </a:rPr>
              <a:t>GTAAACGTAC</a:t>
            </a:r>
            <a:r>
              <a:rPr kumimoji="1" lang="en-US" altLang="ja-JP" sz="3200">
                <a:solidFill>
                  <a:srgbClr val="FF0000"/>
                </a:solidFill>
                <a:latin typeface="Lucida Console" panose="020B0609040504020204" pitchFamily="49" charset="0"/>
              </a:rPr>
              <a:t>T</a:t>
            </a:r>
            <a:r>
              <a:rPr kumimoji="1" lang="en-US" altLang="ja-JP" sz="3200">
                <a:latin typeface="Lucida Console" panose="020B0609040504020204" pitchFamily="49" charset="0"/>
              </a:rPr>
              <a:t>GCGCATGC</a:t>
            </a:r>
            <a:endParaRPr kumimoji="1" lang="ja-JP" altLang="en-US" sz="3200">
              <a:latin typeface="Lucida Console" panose="020B0609040504020204" pitchFamily="49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9F1C67-4260-0245-8E94-34E1A0DAABD6}"/>
              </a:ext>
            </a:extLst>
          </p:cNvPr>
          <p:cNvSpPr txBox="1"/>
          <p:nvPr/>
        </p:nvSpPr>
        <p:spPr>
          <a:xfrm>
            <a:off x="4572000" y="245411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0B8DD4-5F46-1D47-9B49-1492D298955D}"/>
              </a:ext>
            </a:extLst>
          </p:cNvPr>
          <p:cNvSpPr txBox="1"/>
          <p:nvPr/>
        </p:nvSpPr>
        <p:spPr>
          <a:xfrm>
            <a:off x="4572000" y="3756142"/>
            <a:ext cx="73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||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C0ED14-81AA-FF49-A7E5-8995322B6206}"/>
              </a:ext>
            </a:extLst>
          </p:cNvPr>
          <p:cNvSpPr/>
          <p:nvPr/>
        </p:nvSpPr>
        <p:spPr>
          <a:xfrm>
            <a:off x="1651000" y="5029200"/>
            <a:ext cx="2527300" cy="520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latin typeface="Lucida Console" panose="020B0609040504020204" pitchFamily="49" charset="0"/>
              </a:rPr>
              <a:t>GTAAACGTAC</a:t>
            </a:r>
            <a:endParaRPr kumimoji="1" lang="ja-JP" altLang="en-US" sz="28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EC2F9A4-C97A-1843-AD8C-ECDBC3AF1772}"/>
              </a:ext>
            </a:extLst>
          </p:cNvPr>
          <p:cNvSpPr/>
          <p:nvPr/>
        </p:nvSpPr>
        <p:spPr>
          <a:xfrm>
            <a:off x="5524500" y="5029200"/>
            <a:ext cx="2171700" cy="520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>
                <a:latin typeface="Lucida Console" panose="020B0609040504020204" pitchFamily="49" charset="0"/>
              </a:rPr>
              <a:t>GCGCATGC</a:t>
            </a:r>
            <a:endParaRPr kumimoji="1" lang="ja-JP" altLang="en-US" sz="280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3C4395F-8CE7-B14B-9ECF-50639FB3F2D8}"/>
              </a:ext>
            </a:extLst>
          </p:cNvPr>
          <p:cNvSpPr/>
          <p:nvPr/>
        </p:nvSpPr>
        <p:spPr>
          <a:xfrm>
            <a:off x="4572000" y="4508500"/>
            <a:ext cx="558800" cy="520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>
                <a:latin typeface="Lucida Console" panose="020B0609040504020204" pitchFamily="49" charset="0"/>
              </a:rPr>
              <a:t>G</a:t>
            </a:r>
            <a:endParaRPr kumimoji="1" lang="ja-JP" altLang="en-US" sz="280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88AB8E1-18E4-B34D-9BED-0BA4E4010F6D}"/>
              </a:ext>
            </a:extLst>
          </p:cNvPr>
          <p:cNvSpPr/>
          <p:nvPr/>
        </p:nvSpPr>
        <p:spPr>
          <a:xfrm>
            <a:off x="4584700" y="5549900"/>
            <a:ext cx="558800" cy="520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>
                <a:latin typeface="Lucida Console" panose="020B0609040504020204" pitchFamily="49" charset="0"/>
              </a:rPr>
              <a:t>T</a:t>
            </a:r>
            <a:endParaRPr kumimoji="1" lang="ja-JP" altLang="en-US" sz="280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85A8884-F313-2C4D-B0B1-7E579881186D}"/>
              </a:ext>
            </a:extLst>
          </p:cNvPr>
          <p:cNvCxnSpPr>
            <a:stCxn id="9" idx="3"/>
            <a:endCxn id="16" idx="1"/>
          </p:cNvCxnSpPr>
          <p:nvPr/>
        </p:nvCxnSpPr>
        <p:spPr>
          <a:xfrm flipV="1">
            <a:off x="4178300" y="4768850"/>
            <a:ext cx="393700" cy="52070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68FBFC8-FA42-BF48-A781-026F6B9D3259}"/>
              </a:ext>
            </a:extLst>
          </p:cNvPr>
          <p:cNvCxnSpPr/>
          <p:nvPr/>
        </p:nvCxnSpPr>
        <p:spPr>
          <a:xfrm flipV="1">
            <a:off x="5111750" y="5346194"/>
            <a:ext cx="393700" cy="52070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E766C62-F2F5-4E4D-A5E6-ABAD7D9AA61A}"/>
              </a:ext>
            </a:extLst>
          </p:cNvPr>
          <p:cNvCxnSpPr>
            <a:cxnSpLocks/>
          </p:cNvCxnSpPr>
          <p:nvPr/>
        </p:nvCxnSpPr>
        <p:spPr>
          <a:xfrm>
            <a:off x="4159250" y="5289550"/>
            <a:ext cx="425450" cy="608587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3F9AB6C-5C67-3144-B3A8-429AC72E25BA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111750" y="4794757"/>
            <a:ext cx="412750" cy="494793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35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ヒトのＹ染色体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648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/>
              <a:t>Mb</a:t>
            </a:r>
            <a:r>
              <a:rPr lang="ja-JP" altLang="en-US" dirty="0"/>
              <a:t>単位のリピート配列。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3507" y="3606949"/>
            <a:ext cx="266429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err="1"/>
              <a:t>Skov</a:t>
            </a:r>
            <a:r>
              <a:rPr lang="en-US" altLang="ja-JP" sz="1050" dirty="0"/>
              <a:t> L, The Danish Pan Genome Consortium, </a:t>
            </a:r>
            <a:r>
              <a:rPr lang="en-US" altLang="ja-JP" sz="1050" dirty="0" err="1"/>
              <a:t>Schierup</a:t>
            </a:r>
            <a:r>
              <a:rPr lang="en-US" altLang="ja-JP" sz="1050" dirty="0"/>
              <a:t> MH (2017) Analysis of 62 hybrid assembled human Y chromosomes exposes rapid structural changes and high rates of gene conversion. </a:t>
            </a:r>
            <a:r>
              <a:rPr lang="en-US" altLang="ja-JP" sz="1050" i="1" dirty="0" err="1"/>
              <a:t>PLoS</a:t>
            </a:r>
            <a:r>
              <a:rPr lang="en-US" altLang="ja-JP" sz="1050" i="1" dirty="0"/>
              <a:t> Genet </a:t>
            </a:r>
            <a:r>
              <a:rPr lang="en-US" altLang="ja-JP" sz="1050" dirty="0"/>
              <a:t>13(8): e1006834. </a:t>
            </a:r>
            <a:r>
              <a:rPr lang="en-US" altLang="ja-JP" sz="1050" dirty="0">
                <a:hlinkClick r:id="rId2"/>
              </a:rPr>
              <a:t>https://doi.org/10.1371/journal.pgen.1006834</a:t>
            </a:r>
            <a:endParaRPr lang="en-US" altLang="ja-JP" sz="1050" dirty="0"/>
          </a:p>
          <a:p>
            <a:r>
              <a:rPr kumimoji="1" lang="en-US" altLang="ja-JP" sz="1050" dirty="0"/>
              <a:t>CC BY 4.0</a:t>
            </a:r>
          </a:p>
        </p:txBody>
      </p:sp>
      <p:pic>
        <p:nvPicPr>
          <p:cNvPr id="6" name="図 5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2A2AD6A-969D-4CBF-AD04-78601E94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6" y="2381585"/>
            <a:ext cx="5290614" cy="383154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FA149C-4ABD-4879-8FFA-019A93596327}"/>
              </a:ext>
            </a:extLst>
          </p:cNvPr>
          <p:cNvSpPr txBox="1"/>
          <p:nvPr/>
        </p:nvSpPr>
        <p:spPr>
          <a:xfrm>
            <a:off x="7372865" y="5447068"/>
            <a:ext cx="15981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他にも</a:t>
            </a:r>
            <a:r>
              <a:rPr lang="en-US" altLang="ja-JP" sz="1100" dirty="0"/>
              <a:t>…</a:t>
            </a:r>
          </a:p>
          <a:p>
            <a:endParaRPr lang="en-US" altLang="ja-JP" sz="1100" dirty="0"/>
          </a:p>
          <a:p>
            <a:r>
              <a:rPr lang="en-US" altLang="ja-JP" sz="1100" dirty="0" err="1"/>
              <a:t>Mcpherson</a:t>
            </a:r>
            <a:r>
              <a:rPr lang="en-US" altLang="ja-JP" sz="1100" dirty="0"/>
              <a:t> JD, </a:t>
            </a:r>
            <a:r>
              <a:rPr lang="en-US" altLang="ja-JP" sz="1100" dirty="0" err="1"/>
              <a:t>Marra</a:t>
            </a:r>
            <a:r>
              <a:rPr lang="en-US" altLang="ja-JP" sz="1100" dirty="0"/>
              <a:t> M, Hillier L, et al. A physical map of the human genome. </a:t>
            </a:r>
            <a:r>
              <a:rPr lang="en-US" altLang="ja-JP" sz="1100" i="1" dirty="0"/>
              <a:t>Nature</a:t>
            </a:r>
            <a:r>
              <a:rPr lang="en-US" altLang="ja-JP" sz="1100" dirty="0"/>
              <a:t>. 2001;409(6822):934-41.</a:t>
            </a:r>
          </a:p>
        </p:txBody>
      </p:sp>
    </p:spTree>
    <p:extLst>
      <p:ext uri="{BB962C8B-B14F-4D97-AF65-F5344CB8AC3E}">
        <p14:creationId xmlns:p14="http://schemas.microsoft.com/office/powerpoint/2010/main" val="3232000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E06CAA2-8652-7642-BF70-F37F5E44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1505657"/>
            <a:ext cx="8309113" cy="3993099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F6361866-6757-4E41-829B-07247F6F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ヒトのＹ染色体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A8A670-C972-49C0-98A4-7ACB5930F0AA}"/>
              </a:ext>
            </a:extLst>
          </p:cNvPr>
          <p:cNvSpPr txBox="1"/>
          <p:nvPr/>
        </p:nvSpPr>
        <p:spPr>
          <a:xfrm>
            <a:off x="4572000" y="5725297"/>
            <a:ext cx="430003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Jain M, Olsen HE, Turner DJ, et al. Linear assembly of a human centromere on the Y chromosome. </a:t>
            </a:r>
            <a:r>
              <a:rPr lang="en-US" altLang="ja-JP" sz="1050" i="1" dirty="0"/>
              <a:t>Nat </a:t>
            </a:r>
            <a:r>
              <a:rPr lang="en-US" altLang="ja-JP" sz="1050" i="1" dirty="0" err="1"/>
              <a:t>Biotechnol</a:t>
            </a:r>
            <a:r>
              <a:rPr lang="en-US" altLang="ja-JP" sz="1050" dirty="0"/>
              <a:t>. 2018;36(4):321-323.</a:t>
            </a:r>
          </a:p>
          <a:p>
            <a:endParaRPr kumimoji="1" lang="en-US" altLang="ja-JP" sz="1050" dirty="0"/>
          </a:p>
          <a:p>
            <a:r>
              <a:rPr lang="en-US" altLang="ja-JP" sz="1050" dirty="0">
                <a:hlinkClick r:id="rId3"/>
              </a:rPr>
              <a:t>https://doi.org/10.1038/nbt.4109</a:t>
            </a:r>
            <a:endParaRPr lang="en-US" altLang="ja-JP" sz="1050" dirty="0"/>
          </a:p>
          <a:p>
            <a:r>
              <a:rPr kumimoji="1" lang="en-US" altLang="ja-JP" sz="1050" dirty="0"/>
              <a:t>CC BY 4.0</a:t>
            </a:r>
          </a:p>
        </p:txBody>
      </p:sp>
    </p:spTree>
    <p:extLst>
      <p:ext uri="{BB962C8B-B14F-4D97-AF65-F5344CB8AC3E}">
        <p14:creationId xmlns:p14="http://schemas.microsoft.com/office/powerpoint/2010/main" val="3070335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D806D8-AA5B-A647-9CAE-378706401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リピート配列と</a:t>
            </a:r>
            <a:br>
              <a:rPr kumimoji="1" lang="en-US" altLang="ja-JP"/>
            </a:br>
            <a:r>
              <a:rPr kumimoji="1" lang="ja-JP" altLang="en-US"/>
              <a:t>疾患の関連があったら？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7DB4B3E-83E3-A34B-A9BC-93F16F33AD71}"/>
              </a:ext>
            </a:extLst>
          </p:cNvPr>
          <p:cNvSpPr/>
          <p:nvPr/>
        </p:nvSpPr>
        <p:spPr>
          <a:xfrm>
            <a:off x="2362200" y="1946457"/>
            <a:ext cx="1901024" cy="3937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Chr13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D041892-BF3D-124A-A5B1-B24DF5953B21}"/>
              </a:ext>
            </a:extLst>
          </p:cNvPr>
          <p:cNvSpPr/>
          <p:nvPr/>
        </p:nvSpPr>
        <p:spPr>
          <a:xfrm>
            <a:off x="4263224" y="3066437"/>
            <a:ext cx="1159676" cy="393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rDNA unit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FF40FA-D0EF-5549-ABD8-D4B8AA5968DD}"/>
              </a:ext>
            </a:extLst>
          </p:cNvPr>
          <p:cNvSpPr txBox="1"/>
          <p:nvPr/>
        </p:nvSpPr>
        <p:spPr>
          <a:xfrm>
            <a:off x="190500" y="1820141"/>
            <a:ext cx="22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/>
              <a:t>リピートマスク済み</a:t>
            </a:r>
            <a:br>
              <a:rPr kumimoji="1" lang="en-US" altLang="ja-JP"/>
            </a:br>
            <a:r>
              <a:rPr kumimoji="1" lang="ja-JP" altLang="en-US"/>
              <a:t>線形参照ゲノム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76EF140-1ADB-6C4A-834E-A020A40BC5EA}"/>
              </a:ext>
            </a:extLst>
          </p:cNvPr>
          <p:cNvSpPr/>
          <p:nvPr/>
        </p:nvSpPr>
        <p:spPr>
          <a:xfrm>
            <a:off x="2362200" y="3066437"/>
            <a:ext cx="1901024" cy="3937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Chr13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EB61BB-215A-994E-BDB8-BC244077D655}"/>
              </a:ext>
            </a:extLst>
          </p:cNvPr>
          <p:cNvSpPr/>
          <p:nvPr/>
        </p:nvSpPr>
        <p:spPr>
          <a:xfrm>
            <a:off x="4263224" y="1946457"/>
            <a:ext cx="3661576" cy="39370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Masked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3F8829C-D2EE-8747-9928-A3251F1D1F64}"/>
              </a:ext>
            </a:extLst>
          </p:cNvPr>
          <p:cNvSpPr/>
          <p:nvPr/>
        </p:nvSpPr>
        <p:spPr>
          <a:xfrm>
            <a:off x="5422900" y="3066437"/>
            <a:ext cx="1159676" cy="393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rDNA unit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584BF0-F89D-8244-AD43-AB0B6ED473BD}"/>
              </a:ext>
            </a:extLst>
          </p:cNvPr>
          <p:cNvSpPr/>
          <p:nvPr/>
        </p:nvSpPr>
        <p:spPr>
          <a:xfrm>
            <a:off x="6582576" y="3066437"/>
            <a:ext cx="1159676" cy="393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rDNA unit</a:t>
            </a:r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6B0B82C-3F02-AB48-8D90-215D21DECE2C}"/>
              </a:ext>
            </a:extLst>
          </p:cNvPr>
          <p:cNvSpPr/>
          <p:nvPr/>
        </p:nvSpPr>
        <p:spPr>
          <a:xfrm>
            <a:off x="7742252" y="3066437"/>
            <a:ext cx="1159676" cy="393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rDNA unit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F63167-0471-574A-8A93-82163B3D68CE}"/>
              </a:ext>
            </a:extLst>
          </p:cNvPr>
          <p:cNvSpPr txBox="1"/>
          <p:nvPr/>
        </p:nvSpPr>
        <p:spPr>
          <a:xfrm>
            <a:off x="336550" y="3066437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/>
              <a:t>線形参照ゲノム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628E30-CA6E-6242-B8A8-1B6A909188D3}"/>
              </a:ext>
            </a:extLst>
          </p:cNvPr>
          <p:cNvSpPr txBox="1"/>
          <p:nvPr/>
        </p:nvSpPr>
        <p:spPr>
          <a:xfrm>
            <a:off x="336550" y="4903569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/>
              <a:t>グラフゲノム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939A7E1-5561-2143-82A0-A54082A45B7E}"/>
              </a:ext>
            </a:extLst>
          </p:cNvPr>
          <p:cNvSpPr/>
          <p:nvPr/>
        </p:nvSpPr>
        <p:spPr>
          <a:xfrm>
            <a:off x="4263224" y="4879201"/>
            <a:ext cx="1159676" cy="393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rDNA unit</a:t>
            </a:r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9D6DE2-65B9-2B46-8833-4EC6670E16C9}"/>
              </a:ext>
            </a:extLst>
          </p:cNvPr>
          <p:cNvSpPr/>
          <p:nvPr/>
        </p:nvSpPr>
        <p:spPr>
          <a:xfrm>
            <a:off x="2362200" y="4879201"/>
            <a:ext cx="1901024" cy="3937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Chr13</a:t>
            </a:r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7514CA0A-AB2D-5547-B362-C70E3248925E}"/>
              </a:ext>
            </a:extLst>
          </p:cNvPr>
          <p:cNvSpPr/>
          <p:nvPr/>
        </p:nvSpPr>
        <p:spPr>
          <a:xfrm>
            <a:off x="4123675" y="4276688"/>
            <a:ext cx="1731510" cy="790612"/>
          </a:xfrm>
          <a:custGeom>
            <a:avLst/>
            <a:gdLst>
              <a:gd name="connsiteX0" fmla="*/ 1299225 w 1731510"/>
              <a:gd name="connsiteY0" fmla="*/ 790612 h 790612"/>
              <a:gd name="connsiteX1" fmla="*/ 1642125 w 1731510"/>
              <a:gd name="connsiteY1" fmla="*/ 625512 h 790612"/>
              <a:gd name="connsiteX2" fmla="*/ 1591325 w 1731510"/>
              <a:gd name="connsiteY2" fmla="*/ 66712 h 790612"/>
              <a:gd name="connsiteX3" fmla="*/ 143525 w 1731510"/>
              <a:gd name="connsiteY3" fmla="*/ 66712 h 790612"/>
              <a:gd name="connsiteX4" fmla="*/ 130825 w 1731510"/>
              <a:gd name="connsiteY4" fmla="*/ 574712 h 7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1510" h="790612">
                <a:moveTo>
                  <a:pt x="1299225" y="790612"/>
                </a:moveTo>
                <a:cubicBezTo>
                  <a:pt x="1446333" y="768387"/>
                  <a:pt x="1593442" y="746162"/>
                  <a:pt x="1642125" y="625512"/>
                </a:cubicBezTo>
                <a:cubicBezTo>
                  <a:pt x="1690808" y="504862"/>
                  <a:pt x="1841092" y="159845"/>
                  <a:pt x="1591325" y="66712"/>
                </a:cubicBezTo>
                <a:cubicBezTo>
                  <a:pt x="1341558" y="-26421"/>
                  <a:pt x="386942" y="-17955"/>
                  <a:pt x="143525" y="66712"/>
                </a:cubicBezTo>
                <a:cubicBezTo>
                  <a:pt x="-99892" y="151379"/>
                  <a:pt x="15466" y="363045"/>
                  <a:pt x="130825" y="574712"/>
                </a:cubicBezTo>
              </a:path>
            </a:pathLst>
          </a:custGeom>
          <a:noFill/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4ECF737-2725-3F44-93CC-BD801235895E}"/>
              </a:ext>
            </a:extLst>
          </p:cNvPr>
          <p:cNvSpPr txBox="1"/>
          <p:nvPr/>
        </p:nvSpPr>
        <p:spPr>
          <a:xfrm>
            <a:off x="4381500" y="2466472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リピートには何もアラインメントできず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BBD0E10-08EA-F04A-A8DB-ADB19FD8E8F3}"/>
              </a:ext>
            </a:extLst>
          </p:cNvPr>
          <p:cNvSpPr txBox="1"/>
          <p:nvPr/>
        </p:nvSpPr>
        <p:spPr>
          <a:xfrm>
            <a:off x="4381500" y="3594592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リピートには何もアラインメントできず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2B5E4D2A-9BCF-8443-B39C-86753AE5E132}"/>
              </a:ext>
            </a:extLst>
          </p:cNvPr>
          <p:cNvCxnSpPr/>
          <p:nvPr/>
        </p:nvCxnSpPr>
        <p:spPr>
          <a:xfrm>
            <a:off x="4263224" y="53721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100E997-8C34-9B4B-9D6D-535AD1ED7A15}"/>
              </a:ext>
            </a:extLst>
          </p:cNvPr>
          <p:cNvCxnSpPr/>
          <p:nvPr/>
        </p:nvCxnSpPr>
        <p:spPr>
          <a:xfrm>
            <a:off x="4415624" y="54864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8CF03A22-4678-CA41-95DE-05EABF83B550}"/>
              </a:ext>
            </a:extLst>
          </p:cNvPr>
          <p:cNvCxnSpPr/>
          <p:nvPr/>
        </p:nvCxnSpPr>
        <p:spPr>
          <a:xfrm>
            <a:off x="4580724" y="56134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7AA2ECB-FD69-F847-96F5-D4CEC6C05086}"/>
              </a:ext>
            </a:extLst>
          </p:cNvPr>
          <p:cNvCxnSpPr/>
          <p:nvPr/>
        </p:nvCxnSpPr>
        <p:spPr>
          <a:xfrm>
            <a:off x="4745824" y="57404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6571281-EDD6-7648-B201-1AC6A5477DBC}"/>
              </a:ext>
            </a:extLst>
          </p:cNvPr>
          <p:cNvCxnSpPr/>
          <p:nvPr/>
        </p:nvCxnSpPr>
        <p:spPr>
          <a:xfrm>
            <a:off x="4910924" y="58674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BA08F929-5274-E24B-8863-653926DE580B}"/>
              </a:ext>
            </a:extLst>
          </p:cNvPr>
          <p:cNvCxnSpPr/>
          <p:nvPr/>
        </p:nvCxnSpPr>
        <p:spPr>
          <a:xfrm>
            <a:off x="5076024" y="5994400"/>
            <a:ext cx="39767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361D280-95B0-454F-95AA-E7B1B73072CB}"/>
              </a:ext>
            </a:extLst>
          </p:cNvPr>
          <p:cNvCxnSpPr>
            <a:cxnSpLocks/>
          </p:cNvCxnSpPr>
          <p:nvPr/>
        </p:nvCxnSpPr>
        <p:spPr>
          <a:xfrm>
            <a:off x="5253824" y="6108700"/>
            <a:ext cx="219876" cy="127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A7E97B8-181C-5944-A762-8E9A4FEEB581}"/>
              </a:ext>
            </a:extLst>
          </p:cNvPr>
          <p:cNvCxnSpPr>
            <a:cxnSpLocks/>
          </p:cNvCxnSpPr>
          <p:nvPr/>
        </p:nvCxnSpPr>
        <p:spPr>
          <a:xfrm>
            <a:off x="4288624" y="6121400"/>
            <a:ext cx="12700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81CDB12D-0E44-5447-BF25-FED91C734794}"/>
              </a:ext>
            </a:extLst>
          </p:cNvPr>
          <p:cNvSpPr/>
          <p:nvPr/>
        </p:nvSpPr>
        <p:spPr>
          <a:xfrm>
            <a:off x="4042099" y="6146800"/>
            <a:ext cx="1631262" cy="216850"/>
          </a:xfrm>
          <a:custGeom>
            <a:avLst/>
            <a:gdLst>
              <a:gd name="connsiteX0" fmla="*/ 1431601 w 1631262"/>
              <a:gd name="connsiteY0" fmla="*/ 0 h 216850"/>
              <a:gd name="connsiteX1" fmla="*/ 1520501 w 1631262"/>
              <a:gd name="connsiteY1" fmla="*/ 203200 h 216850"/>
              <a:gd name="connsiteX2" fmla="*/ 98101 w 1631262"/>
              <a:gd name="connsiteY2" fmla="*/ 177800 h 216850"/>
              <a:gd name="connsiteX3" fmla="*/ 237801 w 1631262"/>
              <a:gd name="connsiteY3" fmla="*/ 12700 h 21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1262" h="216850">
                <a:moveTo>
                  <a:pt x="1431601" y="0"/>
                </a:moveTo>
                <a:cubicBezTo>
                  <a:pt x="1587176" y="86783"/>
                  <a:pt x="1742751" y="173567"/>
                  <a:pt x="1520501" y="203200"/>
                </a:cubicBezTo>
                <a:cubicBezTo>
                  <a:pt x="1298251" y="232833"/>
                  <a:pt x="311884" y="209550"/>
                  <a:pt x="98101" y="177800"/>
                </a:cubicBezTo>
                <a:cubicBezTo>
                  <a:pt x="-115682" y="146050"/>
                  <a:pt x="61059" y="79375"/>
                  <a:pt x="237801" y="12700"/>
                </a:cubicBezTo>
              </a:path>
            </a:pathLst>
          </a:custGeom>
          <a:noFill/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E4F95BE-E7DE-664E-BE00-4A9F5C8B4385}"/>
              </a:ext>
            </a:extLst>
          </p:cNvPr>
          <p:cNvSpPr txBox="1"/>
          <p:nvPr/>
        </p:nvSpPr>
        <p:spPr>
          <a:xfrm>
            <a:off x="5855185" y="5272901"/>
            <a:ext cx="328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・厚みからユニット数が推定可</a:t>
            </a:r>
            <a:endParaRPr kumimoji="1" lang="en-US" altLang="ja-JP" dirty="0"/>
          </a:p>
          <a:p>
            <a:r>
              <a:rPr lang="ja-JP" altLang="en-US"/>
              <a:t>・一部（例えば５％）ユニットの</a:t>
            </a:r>
            <a:br>
              <a:rPr lang="en-US" altLang="ja-JP" dirty="0"/>
            </a:br>
            <a:r>
              <a:rPr lang="ja-JP" altLang="en-US"/>
              <a:t>　変異も自然に検出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399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5BAAA30-FEEE-B547-BCF4-7E8AD2B06EC9}"/>
              </a:ext>
            </a:extLst>
          </p:cNvPr>
          <p:cNvCxnSpPr/>
          <p:nvPr/>
        </p:nvCxnSpPr>
        <p:spPr>
          <a:xfrm>
            <a:off x="4612065" y="798435"/>
            <a:ext cx="1944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CC94A16-1F4F-C142-A32C-1676CB0C1187}"/>
              </a:ext>
            </a:extLst>
          </p:cNvPr>
          <p:cNvCxnSpPr>
            <a:cxnSpLocks/>
          </p:cNvCxnSpPr>
          <p:nvPr/>
        </p:nvCxnSpPr>
        <p:spPr>
          <a:xfrm>
            <a:off x="2951285" y="2492083"/>
            <a:ext cx="56158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右矢印 5">
            <a:extLst>
              <a:ext uri="{FF2B5EF4-FFF2-40B4-BE49-F238E27FC236}">
                <a16:creationId xmlns:a16="http://schemas.microsoft.com/office/drawing/2014/main" id="{7F85A2D7-43AF-EE4F-B24B-42F49CA8B11D}"/>
              </a:ext>
            </a:extLst>
          </p:cNvPr>
          <p:cNvSpPr/>
          <p:nvPr/>
        </p:nvSpPr>
        <p:spPr>
          <a:xfrm>
            <a:off x="5162003" y="647517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B237F5EC-DF39-AB4A-84B9-37889EDA49C4}"/>
              </a:ext>
            </a:extLst>
          </p:cNvPr>
          <p:cNvSpPr/>
          <p:nvPr/>
        </p:nvSpPr>
        <p:spPr>
          <a:xfrm>
            <a:off x="4675416" y="2358032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DE9CCCF5-70E9-9B42-8407-3B0CFA841E04}"/>
              </a:ext>
            </a:extLst>
          </p:cNvPr>
          <p:cNvSpPr/>
          <p:nvPr/>
        </p:nvSpPr>
        <p:spPr>
          <a:xfrm>
            <a:off x="5592232" y="2358032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690C8B2-267C-E744-9D23-08C020D2D02A}"/>
              </a:ext>
            </a:extLst>
          </p:cNvPr>
          <p:cNvCxnSpPr>
            <a:cxnSpLocks/>
          </p:cNvCxnSpPr>
          <p:nvPr/>
        </p:nvCxnSpPr>
        <p:spPr>
          <a:xfrm>
            <a:off x="5523507" y="1034913"/>
            <a:ext cx="0" cy="1193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EC6131-C7C8-BD4C-952C-E83BBB7ED3BF}"/>
              </a:ext>
            </a:extLst>
          </p:cNvPr>
          <p:cNvSpPr txBox="1"/>
          <p:nvPr/>
        </p:nvSpPr>
        <p:spPr>
          <a:xfrm>
            <a:off x="5885330" y="1298638"/>
            <a:ext cx="237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タンデム重複（</a:t>
            </a:r>
            <a:r>
              <a:rPr kumimoji="1" lang="en-US" altLang="ja-JP" sz="2000" dirty="0"/>
              <a:t>Tanem duplication</a:t>
            </a:r>
            <a:r>
              <a:rPr kumimoji="1" lang="ja-JP" altLang="en-US" sz="2000" dirty="0"/>
              <a:t>）</a:t>
            </a:r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9E25A90B-72E7-F745-86DA-F0386E1C4096}"/>
              </a:ext>
            </a:extLst>
          </p:cNvPr>
          <p:cNvSpPr/>
          <p:nvPr/>
        </p:nvSpPr>
        <p:spPr>
          <a:xfrm>
            <a:off x="3776116" y="2362017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C8C80A01-D1B7-0C44-AF95-C944A9B9C395}"/>
              </a:ext>
            </a:extLst>
          </p:cNvPr>
          <p:cNvSpPr/>
          <p:nvPr/>
        </p:nvSpPr>
        <p:spPr>
          <a:xfrm>
            <a:off x="6476453" y="2362017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DDE707C6-00F8-064F-98C7-E33EDB0CA378}"/>
              </a:ext>
            </a:extLst>
          </p:cNvPr>
          <p:cNvSpPr/>
          <p:nvPr/>
        </p:nvSpPr>
        <p:spPr>
          <a:xfrm>
            <a:off x="4457336" y="4074483"/>
            <a:ext cx="2486025" cy="693255"/>
          </a:xfrm>
          <a:custGeom>
            <a:avLst/>
            <a:gdLst>
              <a:gd name="connsiteX0" fmla="*/ 0 w 2486025"/>
              <a:gd name="connsiteY0" fmla="*/ 45611 h 693255"/>
              <a:gd name="connsiteX1" fmla="*/ 1471612 w 2486025"/>
              <a:gd name="connsiteY1" fmla="*/ 59899 h 693255"/>
              <a:gd name="connsiteX2" fmla="*/ 1457325 w 2486025"/>
              <a:gd name="connsiteY2" fmla="*/ 317074 h 693255"/>
              <a:gd name="connsiteX3" fmla="*/ 585787 w 2486025"/>
              <a:gd name="connsiteY3" fmla="*/ 417086 h 693255"/>
              <a:gd name="connsiteX4" fmla="*/ 600075 w 2486025"/>
              <a:gd name="connsiteY4" fmla="*/ 159911 h 693255"/>
              <a:gd name="connsiteX5" fmla="*/ 1357312 w 2486025"/>
              <a:gd name="connsiteY5" fmla="*/ 131336 h 693255"/>
              <a:gd name="connsiteX6" fmla="*/ 1671637 w 2486025"/>
              <a:gd name="connsiteY6" fmla="*/ 317074 h 693255"/>
              <a:gd name="connsiteX7" fmla="*/ 685800 w 2486025"/>
              <a:gd name="connsiteY7" fmla="*/ 574249 h 693255"/>
              <a:gd name="connsiteX8" fmla="*/ 500062 w 2486025"/>
              <a:gd name="connsiteY8" fmla="*/ 345649 h 693255"/>
              <a:gd name="connsiteX9" fmla="*/ 914400 w 2486025"/>
              <a:gd name="connsiteY9" fmla="*/ 188486 h 693255"/>
              <a:gd name="connsiteX10" fmla="*/ 1657350 w 2486025"/>
              <a:gd name="connsiteY10" fmla="*/ 288499 h 693255"/>
              <a:gd name="connsiteX11" fmla="*/ 1743075 w 2486025"/>
              <a:gd name="connsiteY11" fmla="*/ 502811 h 693255"/>
              <a:gd name="connsiteX12" fmla="*/ 471487 w 2486025"/>
              <a:gd name="connsiteY12" fmla="*/ 688549 h 693255"/>
              <a:gd name="connsiteX13" fmla="*/ 714375 w 2486025"/>
              <a:gd name="connsiteY13" fmla="*/ 302786 h 693255"/>
              <a:gd name="connsiteX14" fmla="*/ 1585912 w 2486025"/>
              <a:gd name="connsiteY14" fmla="*/ 302786 h 693255"/>
              <a:gd name="connsiteX15" fmla="*/ 1785937 w 2486025"/>
              <a:gd name="connsiteY15" fmla="*/ 31324 h 693255"/>
              <a:gd name="connsiteX16" fmla="*/ 2043112 w 2486025"/>
              <a:gd name="connsiteY16" fmla="*/ 2749 h 693255"/>
              <a:gd name="connsiteX17" fmla="*/ 2486025 w 2486025"/>
              <a:gd name="connsiteY17" fmla="*/ 2749 h 69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6025" h="693255">
                <a:moveTo>
                  <a:pt x="0" y="45611"/>
                </a:moveTo>
                <a:cubicBezTo>
                  <a:pt x="614362" y="30133"/>
                  <a:pt x="1228725" y="14655"/>
                  <a:pt x="1471612" y="59899"/>
                </a:cubicBezTo>
                <a:cubicBezTo>
                  <a:pt x="1714499" y="105143"/>
                  <a:pt x="1604962" y="257543"/>
                  <a:pt x="1457325" y="317074"/>
                </a:cubicBezTo>
                <a:cubicBezTo>
                  <a:pt x="1309688" y="376605"/>
                  <a:pt x="728662" y="443280"/>
                  <a:pt x="585787" y="417086"/>
                </a:cubicBezTo>
                <a:cubicBezTo>
                  <a:pt x="442912" y="390892"/>
                  <a:pt x="471488" y="207536"/>
                  <a:pt x="600075" y="159911"/>
                </a:cubicBezTo>
                <a:cubicBezTo>
                  <a:pt x="728663" y="112286"/>
                  <a:pt x="1178718" y="105142"/>
                  <a:pt x="1357312" y="131336"/>
                </a:cubicBezTo>
                <a:cubicBezTo>
                  <a:pt x="1535906" y="157530"/>
                  <a:pt x="1783556" y="243255"/>
                  <a:pt x="1671637" y="317074"/>
                </a:cubicBezTo>
                <a:cubicBezTo>
                  <a:pt x="1559718" y="390893"/>
                  <a:pt x="881062" y="569487"/>
                  <a:pt x="685800" y="574249"/>
                </a:cubicBezTo>
                <a:cubicBezTo>
                  <a:pt x="490538" y="579011"/>
                  <a:pt x="461962" y="409943"/>
                  <a:pt x="500062" y="345649"/>
                </a:cubicBezTo>
                <a:cubicBezTo>
                  <a:pt x="538162" y="281355"/>
                  <a:pt x="721519" y="198011"/>
                  <a:pt x="914400" y="188486"/>
                </a:cubicBezTo>
                <a:cubicBezTo>
                  <a:pt x="1107281" y="178961"/>
                  <a:pt x="1519238" y="236112"/>
                  <a:pt x="1657350" y="288499"/>
                </a:cubicBezTo>
                <a:cubicBezTo>
                  <a:pt x="1795462" y="340886"/>
                  <a:pt x="1940719" y="436136"/>
                  <a:pt x="1743075" y="502811"/>
                </a:cubicBezTo>
                <a:cubicBezTo>
                  <a:pt x="1545431" y="569486"/>
                  <a:pt x="642937" y="721886"/>
                  <a:pt x="471487" y="688549"/>
                </a:cubicBezTo>
                <a:cubicBezTo>
                  <a:pt x="300037" y="655212"/>
                  <a:pt x="528638" y="367080"/>
                  <a:pt x="714375" y="302786"/>
                </a:cubicBezTo>
                <a:cubicBezTo>
                  <a:pt x="900113" y="238492"/>
                  <a:pt x="1407318" y="348030"/>
                  <a:pt x="1585912" y="302786"/>
                </a:cubicBezTo>
                <a:cubicBezTo>
                  <a:pt x="1764506" y="257542"/>
                  <a:pt x="1709737" y="81330"/>
                  <a:pt x="1785937" y="31324"/>
                </a:cubicBezTo>
                <a:cubicBezTo>
                  <a:pt x="1862137" y="-18682"/>
                  <a:pt x="1926431" y="7511"/>
                  <a:pt x="2043112" y="2749"/>
                </a:cubicBezTo>
                <a:cubicBezTo>
                  <a:pt x="2159793" y="-2013"/>
                  <a:pt x="2322909" y="368"/>
                  <a:pt x="2486025" y="274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DE7C0B3-85DC-9846-8E33-2D57D49F654B}"/>
              </a:ext>
            </a:extLst>
          </p:cNvPr>
          <p:cNvCxnSpPr/>
          <p:nvPr/>
        </p:nvCxnSpPr>
        <p:spPr>
          <a:xfrm>
            <a:off x="4569203" y="3916518"/>
            <a:ext cx="1944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右矢印 19">
            <a:extLst>
              <a:ext uri="{FF2B5EF4-FFF2-40B4-BE49-F238E27FC236}">
                <a16:creationId xmlns:a16="http://schemas.microsoft.com/office/drawing/2014/main" id="{4EAA8D82-7D87-C143-8DDA-C1D5329A5F25}"/>
              </a:ext>
            </a:extLst>
          </p:cNvPr>
          <p:cNvSpPr/>
          <p:nvPr/>
        </p:nvSpPr>
        <p:spPr>
          <a:xfrm>
            <a:off x="5119141" y="3765600"/>
            <a:ext cx="8480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EF131CA-10B4-034B-A430-B9B034BCDF49}"/>
              </a:ext>
            </a:extLst>
          </p:cNvPr>
          <p:cNvSpPr txBox="1"/>
          <p:nvPr/>
        </p:nvSpPr>
        <p:spPr>
          <a:xfrm>
            <a:off x="2341581" y="499145"/>
            <a:ext cx="233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/>
              <a:t>参照ゲノム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6FA279-E144-9146-9392-5C3ECF72CAC0}"/>
              </a:ext>
            </a:extLst>
          </p:cNvPr>
          <p:cNvSpPr txBox="1"/>
          <p:nvPr/>
        </p:nvSpPr>
        <p:spPr>
          <a:xfrm>
            <a:off x="857250" y="2228850"/>
            <a:ext cx="233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がん</a:t>
            </a:r>
            <a:r>
              <a:rPr kumimoji="1" lang="ja-JP" altLang="en-US" sz="3200"/>
              <a:t>ゲノム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58A1136-8DE2-D24C-87E3-7179BC87A8AA}"/>
              </a:ext>
            </a:extLst>
          </p:cNvPr>
          <p:cNvSpPr txBox="1"/>
          <p:nvPr/>
        </p:nvSpPr>
        <p:spPr>
          <a:xfrm>
            <a:off x="1405002" y="3637013"/>
            <a:ext cx="2618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/>
              <a:t>参照ゲノムへの</a:t>
            </a:r>
            <a:br>
              <a:rPr kumimoji="1" lang="en-US" altLang="ja-JP" sz="2800"/>
            </a:br>
            <a:r>
              <a:rPr kumimoji="1" lang="ja-JP" altLang="en-US" sz="2800"/>
              <a:t>ロングリード</a:t>
            </a:r>
            <a:br>
              <a:rPr kumimoji="1" lang="en-US" altLang="ja-JP" sz="2800"/>
            </a:br>
            <a:r>
              <a:rPr kumimoji="1" lang="ja-JP" altLang="en-US" sz="2800"/>
              <a:t>アラインメント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C736D51-BDF7-5E46-B3CF-A2D50657FFE4}"/>
              </a:ext>
            </a:extLst>
          </p:cNvPr>
          <p:cNvSpPr txBox="1"/>
          <p:nvPr/>
        </p:nvSpPr>
        <p:spPr>
          <a:xfrm>
            <a:off x="2097101" y="5559362"/>
            <a:ext cx="676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SAM</a:t>
            </a:r>
            <a:r>
              <a:rPr kumimoji="1" lang="ja-JP" altLang="en-US" sz="2400"/>
              <a:t>ではこのようなアラインメントを表現できない。</a:t>
            </a:r>
            <a:r>
              <a:rPr kumimoji="1" lang="en-US" altLang="ja-JP" sz="2400" dirty="0"/>
              <a:t>(SAM</a:t>
            </a:r>
            <a:r>
              <a:rPr kumimoji="1" lang="ja-JP" altLang="en-US" sz="2400"/>
              <a:t>のグラフ版、</a:t>
            </a:r>
            <a:r>
              <a:rPr kumimoji="1" lang="en-US" altLang="ja-JP" sz="2400" dirty="0"/>
              <a:t>GAM </a:t>
            </a:r>
            <a:r>
              <a:rPr kumimoji="1" lang="ja-JP" altLang="en-US" sz="2400"/>
              <a:t>だと一応可能</a:t>
            </a:r>
            <a:r>
              <a:rPr kumimoji="1" lang="en-US" altLang="ja-JP" sz="2400" dirty="0"/>
              <a:t>)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73740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627" y="3429000"/>
            <a:ext cx="7772400" cy="2377439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</a:t>
            </a:r>
            <a:r>
              <a:rPr lang="ja-JP" altLang="en-US"/>
              <a:t>６</a:t>
            </a:r>
            <a:r>
              <a:rPr kumimoji="1" lang="ja-JP" altLang="en-US"/>
              <a:t>：</a:t>
            </a:r>
            <a:br>
              <a:rPr kumimoji="1" lang="en-US" altLang="ja-JP" dirty="0"/>
            </a:br>
            <a:r>
              <a:rPr lang="ja-JP" altLang="en-US"/>
              <a:t>逆位や挿入欠失があっても</a:t>
            </a:r>
            <a:br>
              <a:rPr lang="en-US" altLang="ja-JP" dirty="0"/>
            </a:br>
            <a:r>
              <a:rPr lang="ja-JP" altLang="en-US"/>
              <a:t>フェージング・インピュテーション・</a:t>
            </a:r>
            <a:br>
              <a:rPr lang="en-US" altLang="ja-JP" dirty="0"/>
            </a:br>
            <a:r>
              <a:rPr lang="ja-JP" altLang="en-US"/>
              <a:t>連鎖解析などが自然にできる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844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0C51DF-87F3-F148-932D-A7AC51BF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05"/>
          </a:xfrm>
        </p:spPr>
        <p:txBody>
          <a:bodyPr>
            <a:normAutofit/>
          </a:bodyPr>
          <a:lstStyle/>
          <a:p>
            <a:r>
              <a:rPr kumimoji="1" lang="ja-JP" altLang="en-US"/>
              <a:t>構造多型とフェージング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C97D43-6296-B648-AAA5-082794B5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" y="1790155"/>
            <a:ext cx="4392541" cy="408829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EA6851-80EE-5D40-B2AE-1377BBC82CC5}"/>
              </a:ext>
            </a:extLst>
          </p:cNvPr>
          <p:cNvSpPr/>
          <p:nvPr/>
        </p:nvSpPr>
        <p:spPr>
          <a:xfrm>
            <a:off x="4465983" y="3113642"/>
            <a:ext cx="4253947" cy="21203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0F41FD7-2D08-8A40-B3E3-7733C6CA652B}"/>
              </a:ext>
            </a:extLst>
          </p:cNvPr>
          <p:cNvSpPr/>
          <p:nvPr/>
        </p:nvSpPr>
        <p:spPr>
          <a:xfrm>
            <a:off x="4465983" y="2701238"/>
            <a:ext cx="4558747" cy="1253967"/>
          </a:xfrm>
          <a:custGeom>
            <a:avLst/>
            <a:gdLst>
              <a:gd name="connsiteX0" fmla="*/ 0 w 4558747"/>
              <a:gd name="connsiteY0" fmla="*/ 253379 h 1253967"/>
              <a:gd name="connsiteX1" fmla="*/ 834887 w 4558747"/>
              <a:gd name="connsiteY1" fmla="*/ 253379 h 1253967"/>
              <a:gd name="connsiteX2" fmla="*/ 967408 w 4558747"/>
              <a:gd name="connsiteY2" fmla="*/ 160614 h 1253967"/>
              <a:gd name="connsiteX3" fmla="*/ 1484243 w 4558747"/>
              <a:gd name="connsiteY3" fmla="*/ 1588 h 1253967"/>
              <a:gd name="connsiteX4" fmla="*/ 2358887 w 4558747"/>
              <a:gd name="connsiteY4" fmla="*/ 266631 h 1253967"/>
              <a:gd name="connsiteX5" fmla="*/ 2531165 w 4558747"/>
              <a:gd name="connsiteY5" fmla="*/ 253379 h 1253967"/>
              <a:gd name="connsiteX6" fmla="*/ 3644347 w 4558747"/>
              <a:gd name="connsiteY6" fmla="*/ 253379 h 1253967"/>
              <a:gd name="connsiteX7" fmla="*/ 3737113 w 4558747"/>
              <a:gd name="connsiteY7" fmla="*/ 372649 h 1253967"/>
              <a:gd name="connsiteX8" fmla="*/ 2835965 w 4558747"/>
              <a:gd name="connsiteY8" fmla="*/ 809970 h 1253967"/>
              <a:gd name="connsiteX9" fmla="*/ 2120347 w 4558747"/>
              <a:gd name="connsiteY9" fmla="*/ 293136 h 1253967"/>
              <a:gd name="connsiteX10" fmla="*/ 1934817 w 4558747"/>
              <a:gd name="connsiteY10" fmla="*/ 279883 h 1253967"/>
              <a:gd name="connsiteX11" fmla="*/ 1033669 w 4558747"/>
              <a:gd name="connsiteY11" fmla="*/ 253379 h 1253967"/>
              <a:gd name="connsiteX12" fmla="*/ 980660 w 4558747"/>
              <a:gd name="connsiteY12" fmla="*/ 266631 h 1253967"/>
              <a:gd name="connsiteX13" fmla="*/ 1669774 w 4558747"/>
              <a:gd name="connsiteY13" fmla="*/ 1247292 h 1253967"/>
              <a:gd name="connsiteX14" fmla="*/ 3710608 w 4558747"/>
              <a:gd name="connsiteY14" fmla="*/ 677449 h 1253967"/>
              <a:gd name="connsiteX15" fmla="*/ 3922643 w 4558747"/>
              <a:gd name="connsiteY15" fmla="*/ 279883 h 1253967"/>
              <a:gd name="connsiteX16" fmla="*/ 4055165 w 4558747"/>
              <a:gd name="connsiteY16" fmla="*/ 266631 h 1253967"/>
              <a:gd name="connsiteX17" fmla="*/ 4558747 w 4558747"/>
              <a:gd name="connsiteY17" fmla="*/ 279883 h 125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58747" h="1253967">
                <a:moveTo>
                  <a:pt x="0" y="253379"/>
                </a:moveTo>
                <a:cubicBezTo>
                  <a:pt x="336826" y="261109"/>
                  <a:pt x="673652" y="268840"/>
                  <a:pt x="834887" y="253379"/>
                </a:cubicBezTo>
                <a:cubicBezTo>
                  <a:pt x="996122" y="237918"/>
                  <a:pt x="859182" y="202579"/>
                  <a:pt x="967408" y="160614"/>
                </a:cubicBezTo>
                <a:cubicBezTo>
                  <a:pt x="1075634" y="118649"/>
                  <a:pt x="1252330" y="-16082"/>
                  <a:pt x="1484243" y="1588"/>
                </a:cubicBezTo>
                <a:cubicBezTo>
                  <a:pt x="1716156" y="19258"/>
                  <a:pt x="2184400" y="224666"/>
                  <a:pt x="2358887" y="266631"/>
                </a:cubicBezTo>
                <a:cubicBezTo>
                  <a:pt x="2533374" y="308596"/>
                  <a:pt x="2316922" y="255588"/>
                  <a:pt x="2531165" y="253379"/>
                </a:cubicBezTo>
                <a:cubicBezTo>
                  <a:pt x="2745408" y="251170"/>
                  <a:pt x="3443356" y="233501"/>
                  <a:pt x="3644347" y="253379"/>
                </a:cubicBezTo>
                <a:cubicBezTo>
                  <a:pt x="3845338" y="273257"/>
                  <a:pt x="3871843" y="279884"/>
                  <a:pt x="3737113" y="372649"/>
                </a:cubicBezTo>
                <a:cubicBezTo>
                  <a:pt x="3602383" y="465414"/>
                  <a:pt x="3105426" y="823222"/>
                  <a:pt x="2835965" y="809970"/>
                </a:cubicBezTo>
                <a:cubicBezTo>
                  <a:pt x="2566504" y="796718"/>
                  <a:pt x="2270538" y="381484"/>
                  <a:pt x="2120347" y="293136"/>
                </a:cubicBezTo>
                <a:cubicBezTo>
                  <a:pt x="1970156" y="204788"/>
                  <a:pt x="1934817" y="279883"/>
                  <a:pt x="1934817" y="279883"/>
                </a:cubicBezTo>
                <a:lnTo>
                  <a:pt x="1033669" y="253379"/>
                </a:lnTo>
                <a:cubicBezTo>
                  <a:pt x="874643" y="251170"/>
                  <a:pt x="874643" y="100979"/>
                  <a:pt x="980660" y="266631"/>
                </a:cubicBezTo>
                <a:cubicBezTo>
                  <a:pt x="1086677" y="432283"/>
                  <a:pt x="1214783" y="1178822"/>
                  <a:pt x="1669774" y="1247292"/>
                </a:cubicBezTo>
                <a:cubicBezTo>
                  <a:pt x="2124765" y="1315762"/>
                  <a:pt x="3335130" y="838684"/>
                  <a:pt x="3710608" y="677449"/>
                </a:cubicBezTo>
                <a:cubicBezTo>
                  <a:pt x="4086086" y="516214"/>
                  <a:pt x="3865217" y="348353"/>
                  <a:pt x="3922643" y="279883"/>
                </a:cubicBezTo>
                <a:cubicBezTo>
                  <a:pt x="3980069" y="211413"/>
                  <a:pt x="3949148" y="266631"/>
                  <a:pt x="4055165" y="266631"/>
                </a:cubicBezTo>
                <a:cubicBezTo>
                  <a:pt x="4161182" y="266631"/>
                  <a:pt x="4359964" y="273257"/>
                  <a:pt x="4558747" y="27988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CFA923-9966-F544-93DD-7C1C9D3EA530}"/>
              </a:ext>
            </a:extLst>
          </p:cNvPr>
          <p:cNvSpPr txBox="1"/>
          <p:nvPr/>
        </p:nvSpPr>
        <p:spPr>
          <a:xfrm>
            <a:off x="434286" y="1360049"/>
            <a:ext cx="367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CHM1 </a:t>
            </a:r>
            <a:r>
              <a:rPr kumimoji="1" lang="ja-JP" altLang="en-US"/>
              <a:t>ゲノムと</a:t>
            </a:r>
            <a:r>
              <a:rPr kumimoji="1" lang="en-US" altLang="ja-JP"/>
              <a:t> Human Ref. Genome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C6B7184-3181-614A-800A-9A70EF9A366B}"/>
              </a:ext>
            </a:extLst>
          </p:cNvPr>
          <p:cNvSpPr txBox="1"/>
          <p:nvPr/>
        </p:nvSpPr>
        <p:spPr>
          <a:xfrm>
            <a:off x="4224408" y="4188601"/>
            <a:ext cx="491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/>
              <a:t>この上で</a:t>
            </a:r>
            <a:r>
              <a:rPr kumimoji="1" lang="en-US" altLang="ja-JP" sz="2400" b="1" dirty="0"/>
              <a:t> Phasing </a:t>
            </a:r>
            <a:r>
              <a:rPr kumimoji="1" lang="ja-JP" altLang="en-US" sz="2400" b="1"/>
              <a:t>を</a:t>
            </a:r>
            <a:br>
              <a:rPr kumimoji="1" lang="en-US" altLang="ja-JP" sz="2400" b="1" dirty="0"/>
            </a:br>
            <a:r>
              <a:rPr kumimoji="1" lang="ja-JP" altLang="en-US" sz="2400" b="1"/>
              <a:t>考えるとどうなる？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292A25-5068-4B17-BF47-11D407CE80E7}"/>
              </a:ext>
            </a:extLst>
          </p:cNvPr>
          <p:cNvSpPr txBox="1"/>
          <p:nvPr/>
        </p:nvSpPr>
        <p:spPr>
          <a:xfrm>
            <a:off x="73442" y="5889288"/>
            <a:ext cx="48602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Steinberg KM, Schneider VA, Graves-</a:t>
            </a:r>
            <a:r>
              <a:rPr lang="en-US" altLang="ja-JP" sz="1050" dirty="0" err="1"/>
              <a:t>lindsay</a:t>
            </a:r>
            <a:r>
              <a:rPr lang="en-US" altLang="ja-JP" sz="1050" dirty="0"/>
              <a:t> TA, et al. Single haplotype assembly of the human genome from a hydatidiform mole. </a:t>
            </a:r>
            <a:r>
              <a:rPr lang="en-US" altLang="ja-JP" sz="1050" i="1" dirty="0"/>
              <a:t>Genome Res. </a:t>
            </a:r>
            <a:r>
              <a:rPr lang="en-US" altLang="ja-JP" sz="1050" dirty="0"/>
              <a:t>2014;24(12):2066-76.</a:t>
            </a:r>
          </a:p>
          <a:p>
            <a:endParaRPr kumimoji="1" lang="en-US" altLang="ja-JP" sz="1050" dirty="0"/>
          </a:p>
          <a:p>
            <a:r>
              <a:rPr lang="en-US" altLang="ja-JP" sz="1050" dirty="0">
                <a:hlinkClick r:id="rId3"/>
              </a:rPr>
              <a:t>https://doi.org/10.1101/gr.180893.114</a:t>
            </a:r>
            <a:endParaRPr lang="en-US" altLang="ja-JP" sz="1050" dirty="0"/>
          </a:p>
          <a:p>
            <a:r>
              <a:rPr kumimoji="1" lang="en-US" altLang="ja-JP" sz="1050" dirty="0"/>
              <a:t>CC BY-NC 4.0</a:t>
            </a:r>
          </a:p>
        </p:txBody>
      </p:sp>
    </p:spTree>
    <p:extLst>
      <p:ext uri="{BB962C8B-B14F-4D97-AF65-F5344CB8AC3E}">
        <p14:creationId xmlns:p14="http://schemas.microsoft.com/office/powerpoint/2010/main" val="4284631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8C227A-15EC-5F48-82BF-634A7CCF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06" y="490330"/>
            <a:ext cx="8229600" cy="1143000"/>
          </a:xfrm>
        </p:spPr>
        <p:txBody>
          <a:bodyPr/>
          <a:lstStyle/>
          <a:p>
            <a:r>
              <a:rPr kumimoji="1" lang="ja-JP" altLang="en-US"/>
              <a:t>がんゲノムのフェージングは？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662CC61-498E-EA46-A34E-2B71950CD243}"/>
              </a:ext>
            </a:extLst>
          </p:cNvPr>
          <p:cNvSpPr/>
          <p:nvPr/>
        </p:nvSpPr>
        <p:spPr>
          <a:xfrm>
            <a:off x="4757531" y="3786437"/>
            <a:ext cx="4253947" cy="21203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974B8F7-4756-9E45-86D5-D9BA356451A0}"/>
              </a:ext>
            </a:extLst>
          </p:cNvPr>
          <p:cNvCxnSpPr/>
          <p:nvPr/>
        </p:nvCxnSpPr>
        <p:spPr>
          <a:xfrm>
            <a:off x="4876800" y="3684104"/>
            <a:ext cx="1696278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080782C-F61B-A54E-A5B2-62B7EEF52327}"/>
              </a:ext>
            </a:extLst>
          </p:cNvPr>
          <p:cNvCxnSpPr/>
          <p:nvPr/>
        </p:nvCxnSpPr>
        <p:spPr>
          <a:xfrm>
            <a:off x="5950226" y="4147930"/>
            <a:ext cx="1696278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B99C7AB-7D26-9341-8286-FEEA32C3F980}"/>
              </a:ext>
            </a:extLst>
          </p:cNvPr>
          <p:cNvCxnSpPr/>
          <p:nvPr/>
        </p:nvCxnSpPr>
        <p:spPr>
          <a:xfrm>
            <a:off x="7142922" y="3684104"/>
            <a:ext cx="1696278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E38749C0-F6E3-5543-AF86-58817C465C58}"/>
              </a:ext>
            </a:extLst>
          </p:cNvPr>
          <p:cNvSpPr/>
          <p:nvPr/>
        </p:nvSpPr>
        <p:spPr>
          <a:xfrm>
            <a:off x="5367131" y="2785287"/>
            <a:ext cx="1736034" cy="773666"/>
          </a:xfrm>
          <a:custGeom>
            <a:avLst/>
            <a:gdLst>
              <a:gd name="connsiteX0" fmla="*/ 0 w 1736034"/>
              <a:gd name="connsiteY0" fmla="*/ 0 h 773666"/>
              <a:gd name="connsiteX1" fmla="*/ 768626 w 1736034"/>
              <a:gd name="connsiteY1" fmla="*/ 675860 h 773666"/>
              <a:gd name="connsiteX2" fmla="*/ 1736034 w 1736034"/>
              <a:gd name="connsiteY2" fmla="*/ 755373 h 77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034" h="773666">
                <a:moveTo>
                  <a:pt x="0" y="0"/>
                </a:moveTo>
                <a:cubicBezTo>
                  <a:pt x="239643" y="274982"/>
                  <a:pt x="479287" y="549965"/>
                  <a:pt x="768626" y="675860"/>
                </a:cubicBezTo>
                <a:cubicBezTo>
                  <a:pt x="1057965" y="801755"/>
                  <a:pt x="1396999" y="778564"/>
                  <a:pt x="1736034" y="7553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86A23A10-92CE-9847-9A2B-C626767264DC}"/>
              </a:ext>
            </a:extLst>
          </p:cNvPr>
          <p:cNvSpPr/>
          <p:nvPr/>
        </p:nvSpPr>
        <p:spPr>
          <a:xfrm>
            <a:off x="6122504" y="4282228"/>
            <a:ext cx="2955235" cy="1240665"/>
          </a:xfrm>
          <a:custGeom>
            <a:avLst/>
            <a:gdLst>
              <a:gd name="connsiteX0" fmla="*/ 0 w 2955235"/>
              <a:gd name="connsiteY0" fmla="*/ 11476 h 1240665"/>
              <a:gd name="connsiteX1" fmla="*/ 1338470 w 2955235"/>
              <a:gd name="connsiteY1" fmla="*/ 11476 h 1240665"/>
              <a:gd name="connsiteX2" fmla="*/ 1524000 w 2955235"/>
              <a:gd name="connsiteY2" fmla="*/ 130746 h 1240665"/>
              <a:gd name="connsiteX3" fmla="*/ 1060174 w 2955235"/>
              <a:gd name="connsiteY3" fmla="*/ 660833 h 1240665"/>
              <a:gd name="connsiteX4" fmla="*/ 278296 w 2955235"/>
              <a:gd name="connsiteY4" fmla="*/ 621076 h 1240665"/>
              <a:gd name="connsiteX5" fmla="*/ 291548 w 2955235"/>
              <a:gd name="connsiteY5" fmla="*/ 143998 h 1240665"/>
              <a:gd name="connsiteX6" fmla="*/ 477079 w 2955235"/>
              <a:gd name="connsiteY6" fmla="*/ 143998 h 1240665"/>
              <a:gd name="connsiteX7" fmla="*/ 1285461 w 2955235"/>
              <a:gd name="connsiteY7" fmla="*/ 143998 h 1240665"/>
              <a:gd name="connsiteX8" fmla="*/ 1391479 w 2955235"/>
              <a:gd name="connsiteY8" fmla="*/ 236763 h 1240665"/>
              <a:gd name="connsiteX9" fmla="*/ 2372139 w 2955235"/>
              <a:gd name="connsiteY9" fmla="*/ 1098155 h 1240665"/>
              <a:gd name="connsiteX10" fmla="*/ 2955235 w 2955235"/>
              <a:gd name="connsiteY10" fmla="*/ 1230676 h 124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5235" h="1240665">
                <a:moveTo>
                  <a:pt x="0" y="11476"/>
                </a:moveTo>
                <a:cubicBezTo>
                  <a:pt x="542235" y="1537"/>
                  <a:pt x="1084470" y="-8402"/>
                  <a:pt x="1338470" y="11476"/>
                </a:cubicBezTo>
                <a:cubicBezTo>
                  <a:pt x="1592470" y="31354"/>
                  <a:pt x="1570383" y="22520"/>
                  <a:pt x="1524000" y="130746"/>
                </a:cubicBezTo>
                <a:cubicBezTo>
                  <a:pt x="1477617" y="238972"/>
                  <a:pt x="1267791" y="579111"/>
                  <a:pt x="1060174" y="660833"/>
                </a:cubicBezTo>
                <a:cubicBezTo>
                  <a:pt x="852557" y="742555"/>
                  <a:pt x="406400" y="707215"/>
                  <a:pt x="278296" y="621076"/>
                </a:cubicBezTo>
                <a:cubicBezTo>
                  <a:pt x="150192" y="534937"/>
                  <a:pt x="258418" y="223511"/>
                  <a:pt x="291548" y="143998"/>
                </a:cubicBezTo>
                <a:cubicBezTo>
                  <a:pt x="324678" y="64485"/>
                  <a:pt x="477079" y="143998"/>
                  <a:pt x="477079" y="143998"/>
                </a:cubicBezTo>
                <a:cubicBezTo>
                  <a:pt x="642731" y="143998"/>
                  <a:pt x="1133061" y="128537"/>
                  <a:pt x="1285461" y="143998"/>
                </a:cubicBezTo>
                <a:cubicBezTo>
                  <a:pt x="1437861" y="159459"/>
                  <a:pt x="1391479" y="236763"/>
                  <a:pt x="1391479" y="236763"/>
                </a:cubicBezTo>
                <a:cubicBezTo>
                  <a:pt x="1572592" y="395789"/>
                  <a:pt x="2111513" y="932503"/>
                  <a:pt x="2372139" y="1098155"/>
                </a:cubicBezTo>
                <a:cubicBezTo>
                  <a:pt x="2632765" y="1263807"/>
                  <a:pt x="2794000" y="1247241"/>
                  <a:pt x="2955235" y="123067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114A57F1-80B1-A24D-9351-E27D66F6FCF2}"/>
              </a:ext>
            </a:extLst>
          </p:cNvPr>
          <p:cNvSpPr/>
          <p:nvPr/>
        </p:nvSpPr>
        <p:spPr>
          <a:xfrm>
            <a:off x="7487478" y="3008243"/>
            <a:ext cx="1444487" cy="530862"/>
          </a:xfrm>
          <a:custGeom>
            <a:avLst/>
            <a:gdLst>
              <a:gd name="connsiteX0" fmla="*/ 0 w 1444487"/>
              <a:gd name="connsiteY0" fmla="*/ 516835 h 530862"/>
              <a:gd name="connsiteX1" fmla="*/ 689113 w 1444487"/>
              <a:gd name="connsiteY1" fmla="*/ 516835 h 530862"/>
              <a:gd name="connsiteX2" fmla="*/ 1060174 w 1444487"/>
              <a:gd name="connsiteY2" fmla="*/ 371061 h 530862"/>
              <a:gd name="connsiteX3" fmla="*/ 1444487 w 1444487"/>
              <a:gd name="connsiteY3" fmla="*/ 0 h 53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487" h="530862">
                <a:moveTo>
                  <a:pt x="0" y="516835"/>
                </a:moveTo>
                <a:cubicBezTo>
                  <a:pt x="256208" y="528983"/>
                  <a:pt x="512417" y="541131"/>
                  <a:pt x="689113" y="516835"/>
                </a:cubicBezTo>
                <a:cubicBezTo>
                  <a:pt x="865809" y="492539"/>
                  <a:pt x="934278" y="457200"/>
                  <a:pt x="1060174" y="371061"/>
                </a:cubicBezTo>
                <a:cubicBezTo>
                  <a:pt x="1186070" y="284922"/>
                  <a:pt x="1315278" y="142461"/>
                  <a:pt x="144448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ベクトル グラフィックス が含まれている画像&#10;&#10;自動的に生成された説明">
            <a:extLst>
              <a:ext uri="{FF2B5EF4-FFF2-40B4-BE49-F238E27FC236}">
                <a16:creationId xmlns:a16="http://schemas.microsoft.com/office/drawing/2014/main" id="{B2F27A7A-EDBF-49D8-94BD-B470F93F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8" y="1484494"/>
            <a:ext cx="4367409" cy="415842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E0F8B2-6A5A-493A-A97E-D9D316EB888E}"/>
              </a:ext>
            </a:extLst>
          </p:cNvPr>
          <p:cNvSpPr txBox="1"/>
          <p:nvPr/>
        </p:nvSpPr>
        <p:spPr>
          <a:xfrm>
            <a:off x="161738" y="5890250"/>
            <a:ext cx="48602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Vargas-</a:t>
            </a:r>
            <a:r>
              <a:rPr lang="en-US" altLang="ja-JP" sz="1050" dirty="0" err="1"/>
              <a:t>Rondón</a:t>
            </a:r>
            <a:r>
              <a:rPr lang="en-US" altLang="ja-JP" sz="1050" dirty="0"/>
              <a:t>, Natalia, Victoria E Villegas and Milena </a:t>
            </a:r>
            <a:r>
              <a:rPr lang="en-US" altLang="ja-JP" sz="1050" dirty="0" err="1"/>
              <a:t>Rondón</a:t>
            </a:r>
            <a:r>
              <a:rPr lang="en-US" altLang="ja-JP" sz="1050" dirty="0"/>
              <a:t>-Lagos. The Role of Chromosomal Instability in Cancer and Therapeutic Responses. </a:t>
            </a:r>
            <a:r>
              <a:rPr lang="en-US" altLang="ja-JP" sz="1050" i="1" dirty="0"/>
              <a:t>Cancers</a:t>
            </a:r>
            <a:r>
              <a:rPr lang="en-US" altLang="ja-JP" sz="1050" dirty="0"/>
              <a:t> (2017).</a:t>
            </a:r>
            <a:endParaRPr kumimoji="1" lang="en-US" altLang="ja-JP" sz="1050" dirty="0"/>
          </a:p>
          <a:p>
            <a:endParaRPr lang="en-US" altLang="ja-JP" sz="1050" dirty="0">
              <a:hlinkClick r:id="rId3"/>
            </a:endParaRPr>
          </a:p>
          <a:p>
            <a:r>
              <a:rPr lang="en-US" altLang="ja-JP" sz="1050" dirty="0">
                <a:hlinkClick r:id="rId3"/>
              </a:rPr>
              <a:t>https://doi.org/10.3390/cancers10010004</a:t>
            </a:r>
            <a:endParaRPr lang="en-US" altLang="ja-JP" sz="1050" dirty="0"/>
          </a:p>
          <a:p>
            <a:r>
              <a:rPr kumimoji="1" lang="en-US" altLang="ja-JP" sz="1050" dirty="0"/>
              <a:t>CC BY 4.0</a:t>
            </a:r>
          </a:p>
        </p:txBody>
      </p:sp>
    </p:spTree>
    <p:extLst>
      <p:ext uri="{BB962C8B-B14F-4D97-AF65-F5344CB8AC3E}">
        <p14:creationId xmlns:p14="http://schemas.microsoft.com/office/powerpoint/2010/main" val="1528909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2DDE-0940-1748-8D9B-F41B1CA1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挿入配列がある場合の</a:t>
            </a:r>
            <a:br>
              <a:rPr lang="en-US" altLang="ja-JP" dirty="0"/>
            </a:br>
            <a:r>
              <a:rPr lang="ja-JP" altLang="en-US"/>
              <a:t>フェージング・インピュテーションは？</a:t>
            </a:r>
            <a:endParaRPr lang="en-US" dirty="0"/>
          </a:p>
        </p:txBody>
      </p:sp>
      <p:cxnSp>
        <p:nvCxnSpPr>
          <p:cNvPr id="4" name="直線コネクタ 71">
            <a:extLst>
              <a:ext uri="{FF2B5EF4-FFF2-40B4-BE49-F238E27FC236}">
                <a16:creationId xmlns:a16="http://schemas.microsoft.com/office/drawing/2014/main" id="{57F8AD33-62D9-DB45-8705-219D93F25806}"/>
              </a:ext>
            </a:extLst>
          </p:cNvPr>
          <p:cNvCxnSpPr>
            <a:cxnSpLocks/>
          </p:cNvCxnSpPr>
          <p:nvPr/>
        </p:nvCxnSpPr>
        <p:spPr>
          <a:xfrm>
            <a:off x="1657907" y="3381482"/>
            <a:ext cx="17681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71">
            <a:extLst>
              <a:ext uri="{FF2B5EF4-FFF2-40B4-BE49-F238E27FC236}">
                <a16:creationId xmlns:a16="http://schemas.microsoft.com/office/drawing/2014/main" id="{538DE328-87AA-0041-BB41-88A09EBAABE2}"/>
              </a:ext>
            </a:extLst>
          </p:cNvPr>
          <p:cNvCxnSpPr>
            <a:cxnSpLocks/>
          </p:cNvCxnSpPr>
          <p:nvPr/>
        </p:nvCxnSpPr>
        <p:spPr>
          <a:xfrm>
            <a:off x="5923606" y="3381482"/>
            <a:ext cx="151817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右矢印 79">
            <a:extLst>
              <a:ext uri="{FF2B5EF4-FFF2-40B4-BE49-F238E27FC236}">
                <a16:creationId xmlns:a16="http://schemas.microsoft.com/office/drawing/2014/main" id="{FC791E94-67AC-514A-B485-095A73D9F14A}"/>
              </a:ext>
            </a:extLst>
          </p:cNvPr>
          <p:cNvSpPr/>
          <p:nvPr/>
        </p:nvSpPr>
        <p:spPr>
          <a:xfrm>
            <a:off x="4307008" y="2802650"/>
            <a:ext cx="641578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72">
            <a:extLst>
              <a:ext uri="{FF2B5EF4-FFF2-40B4-BE49-F238E27FC236}">
                <a16:creationId xmlns:a16="http://schemas.microsoft.com/office/drawing/2014/main" id="{647F7D86-F50B-934D-B104-83CF6DB4CDBE}"/>
              </a:ext>
            </a:extLst>
          </p:cNvPr>
          <p:cNvSpPr/>
          <p:nvPr/>
        </p:nvSpPr>
        <p:spPr>
          <a:xfrm>
            <a:off x="3562425" y="3758270"/>
            <a:ext cx="2131247" cy="249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85">
            <a:extLst>
              <a:ext uri="{FF2B5EF4-FFF2-40B4-BE49-F238E27FC236}">
                <a16:creationId xmlns:a16="http://schemas.microsoft.com/office/drawing/2014/main" id="{A01DCAC7-DF5F-6F4D-B867-2C8A1E10AADD}"/>
              </a:ext>
            </a:extLst>
          </p:cNvPr>
          <p:cNvCxnSpPr>
            <a:cxnSpLocks/>
          </p:cNvCxnSpPr>
          <p:nvPr/>
        </p:nvCxnSpPr>
        <p:spPr>
          <a:xfrm>
            <a:off x="4984647" y="2939578"/>
            <a:ext cx="953478" cy="441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85">
            <a:extLst>
              <a:ext uri="{FF2B5EF4-FFF2-40B4-BE49-F238E27FC236}">
                <a16:creationId xmlns:a16="http://schemas.microsoft.com/office/drawing/2014/main" id="{B551872B-6A05-BC4C-AC92-86B9AF191F95}"/>
              </a:ext>
            </a:extLst>
          </p:cNvPr>
          <p:cNvCxnSpPr>
            <a:cxnSpLocks/>
          </p:cNvCxnSpPr>
          <p:nvPr/>
        </p:nvCxnSpPr>
        <p:spPr>
          <a:xfrm flipV="1">
            <a:off x="5693672" y="3381482"/>
            <a:ext cx="229934" cy="417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85">
            <a:extLst>
              <a:ext uri="{FF2B5EF4-FFF2-40B4-BE49-F238E27FC236}">
                <a16:creationId xmlns:a16="http://schemas.microsoft.com/office/drawing/2014/main" id="{23E40418-ACB7-4849-8AFE-A9292E11B3B5}"/>
              </a:ext>
            </a:extLst>
          </p:cNvPr>
          <p:cNvCxnSpPr>
            <a:cxnSpLocks/>
          </p:cNvCxnSpPr>
          <p:nvPr/>
        </p:nvCxnSpPr>
        <p:spPr>
          <a:xfrm flipV="1">
            <a:off x="3427071" y="2923814"/>
            <a:ext cx="776932" cy="4403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85">
            <a:extLst>
              <a:ext uri="{FF2B5EF4-FFF2-40B4-BE49-F238E27FC236}">
                <a16:creationId xmlns:a16="http://schemas.microsoft.com/office/drawing/2014/main" id="{38B2BF5D-A1B4-F547-BE2B-CC993645A6AA}"/>
              </a:ext>
            </a:extLst>
          </p:cNvPr>
          <p:cNvCxnSpPr>
            <a:cxnSpLocks/>
          </p:cNvCxnSpPr>
          <p:nvPr/>
        </p:nvCxnSpPr>
        <p:spPr>
          <a:xfrm>
            <a:off x="3422153" y="3386992"/>
            <a:ext cx="140272" cy="4119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D2083029-BF25-2F45-8885-D453EE29A227}"/>
              </a:ext>
            </a:extLst>
          </p:cNvPr>
          <p:cNvSpPr/>
          <p:nvPr/>
        </p:nvSpPr>
        <p:spPr>
          <a:xfrm>
            <a:off x="1691640" y="2703732"/>
            <a:ext cx="5760720" cy="548920"/>
          </a:xfrm>
          <a:custGeom>
            <a:avLst/>
            <a:gdLst>
              <a:gd name="connsiteX0" fmla="*/ 0 w 5760720"/>
              <a:gd name="connsiteY0" fmla="*/ 522794 h 548920"/>
              <a:gd name="connsiteX1" fmla="*/ 1489165 w 5760720"/>
              <a:gd name="connsiteY1" fmla="*/ 535857 h 548920"/>
              <a:gd name="connsiteX2" fmla="*/ 1881051 w 5760720"/>
              <a:gd name="connsiteY2" fmla="*/ 392166 h 548920"/>
              <a:gd name="connsiteX3" fmla="*/ 2351314 w 5760720"/>
              <a:gd name="connsiteY3" fmla="*/ 104783 h 548920"/>
              <a:gd name="connsiteX4" fmla="*/ 2860765 w 5760720"/>
              <a:gd name="connsiteY4" fmla="*/ 280 h 548920"/>
              <a:gd name="connsiteX5" fmla="*/ 3526971 w 5760720"/>
              <a:gd name="connsiteY5" fmla="*/ 91720 h 548920"/>
              <a:gd name="connsiteX6" fmla="*/ 4258491 w 5760720"/>
              <a:gd name="connsiteY6" fmla="*/ 509731 h 548920"/>
              <a:gd name="connsiteX7" fmla="*/ 4833257 w 5760720"/>
              <a:gd name="connsiteY7" fmla="*/ 522794 h 548920"/>
              <a:gd name="connsiteX8" fmla="*/ 5760720 w 5760720"/>
              <a:gd name="connsiteY8" fmla="*/ 548920 h 54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0720" h="548920">
                <a:moveTo>
                  <a:pt x="0" y="522794"/>
                </a:moveTo>
                <a:cubicBezTo>
                  <a:pt x="587828" y="540211"/>
                  <a:pt x="1175656" y="557628"/>
                  <a:pt x="1489165" y="535857"/>
                </a:cubicBezTo>
                <a:cubicBezTo>
                  <a:pt x="1802674" y="514086"/>
                  <a:pt x="1737360" y="464012"/>
                  <a:pt x="1881051" y="392166"/>
                </a:cubicBezTo>
                <a:cubicBezTo>
                  <a:pt x="2024743" y="320320"/>
                  <a:pt x="2188028" y="170097"/>
                  <a:pt x="2351314" y="104783"/>
                </a:cubicBezTo>
                <a:cubicBezTo>
                  <a:pt x="2514600" y="39469"/>
                  <a:pt x="2664822" y="2457"/>
                  <a:pt x="2860765" y="280"/>
                </a:cubicBezTo>
                <a:cubicBezTo>
                  <a:pt x="3056708" y="-1897"/>
                  <a:pt x="3294017" y="6811"/>
                  <a:pt x="3526971" y="91720"/>
                </a:cubicBezTo>
                <a:cubicBezTo>
                  <a:pt x="3759925" y="176629"/>
                  <a:pt x="4040777" y="437885"/>
                  <a:pt x="4258491" y="509731"/>
                </a:cubicBezTo>
                <a:cubicBezTo>
                  <a:pt x="4476205" y="581577"/>
                  <a:pt x="4833257" y="522794"/>
                  <a:pt x="4833257" y="522794"/>
                </a:cubicBezTo>
                <a:lnTo>
                  <a:pt x="5760720" y="54892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3B62A-203A-034F-9762-116CCE0752DB}"/>
              </a:ext>
            </a:extLst>
          </p:cNvPr>
          <p:cNvSpPr txBox="1"/>
          <p:nvPr/>
        </p:nvSpPr>
        <p:spPr>
          <a:xfrm>
            <a:off x="5937628" y="2548714"/>
            <a:ext cx="176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solidFill>
                  <a:srgbClr val="FF0000"/>
                </a:solidFill>
              </a:rPr>
              <a:t>こちらが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>
                <a:solidFill>
                  <a:srgbClr val="FF0000"/>
                </a:solidFill>
              </a:rPr>
              <a:t>参照ゲノム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0EDFC151-62EA-3D41-AE61-034D336A17A1}"/>
              </a:ext>
            </a:extLst>
          </p:cNvPr>
          <p:cNvSpPr/>
          <p:nvPr/>
        </p:nvSpPr>
        <p:spPr>
          <a:xfrm rot="16200000">
            <a:off x="4415246" y="3238948"/>
            <a:ext cx="313509" cy="2131248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77C0B7-AF2C-2E43-A576-77E7129C95C4}"/>
              </a:ext>
            </a:extLst>
          </p:cNvPr>
          <p:cNvSpPr txBox="1"/>
          <p:nvPr/>
        </p:nvSpPr>
        <p:spPr>
          <a:xfrm>
            <a:off x="2893545" y="4553072"/>
            <a:ext cx="346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ここのＳＮＶは？フェージングは？</a:t>
            </a:r>
            <a:br>
              <a:rPr lang="en-US" altLang="ja-JP" dirty="0"/>
            </a:br>
            <a:r>
              <a:rPr lang="ja-JP" altLang="en-US"/>
              <a:t>ここの遺伝子アノテーションは？</a:t>
            </a:r>
            <a:endParaRPr lang="en-US" altLang="ja-JP" dirty="0"/>
          </a:p>
          <a:p>
            <a:r>
              <a:rPr lang="ja-JP" altLang="en-US"/>
              <a:t>ここの</a:t>
            </a:r>
            <a:r>
              <a:rPr lang="en-US" altLang="ja-JP" dirty="0"/>
              <a:t> cis </a:t>
            </a:r>
            <a:r>
              <a:rPr lang="ja-JP" altLang="en-US"/>
              <a:t>エレメントは？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35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その７：</a:t>
            </a:r>
            <a:br>
              <a:rPr kumimoji="1" lang="en-US" altLang="ja-JP" dirty="0"/>
            </a:br>
            <a:r>
              <a:rPr kumimoji="1" lang="ja-JP" altLang="en-US"/>
              <a:t>グラフの中に複数の座標系を</a:t>
            </a:r>
            <a:br>
              <a:rPr kumimoji="1" lang="en-US" altLang="ja-JP" dirty="0"/>
            </a:br>
            <a:r>
              <a:rPr kumimoji="1" lang="ja-JP" altLang="en-US"/>
              <a:t>埋め込むことができる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449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8A696-916A-7942-9D50-BCED200E4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GRCh38 </a:t>
            </a:r>
            <a:r>
              <a:rPr lang="ja-JP" altLang="en-US"/>
              <a:t>は</a:t>
            </a:r>
            <a:r>
              <a:rPr lang="en-US" altLang="ja-JP" dirty="0"/>
              <a:t> 2014</a:t>
            </a:r>
            <a:r>
              <a:rPr lang="ja-JP" altLang="en-US"/>
              <a:t>年、</a:t>
            </a:r>
            <a:br>
              <a:rPr lang="en-US" altLang="ja-JP" dirty="0"/>
            </a:br>
            <a:r>
              <a:rPr lang="en-US" altLang="ja-JP" dirty="0"/>
              <a:t>GRCh37(hg19) </a:t>
            </a:r>
            <a:r>
              <a:rPr lang="ja-JP" altLang="en-US"/>
              <a:t>は</a:t>
            </a:r>
            <a:r>
              <a:rPr lang="en-US" altLang="ja-JP" dirty="0"/>
              <a:t> 2009</a:t>
            </a:r>
            <a:r>
              <a:rPr lang="ja-JP" altLang="en-US"/>
              <a:t>年リリース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D255-7E3B-1148-A7DE-1631D4DD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50" y="2305314"/>
            <a:ext cx="4819100" cy="4332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C8618-7947-9048-8DCE-F0222EF485C6}"/>
              </a:ext>
            </a:extLst>
          </p:cNvPr>
          <p:cNvSpPr txBox="1"/>
          <p:nvPr/>
        </p:nvSpPr>
        <p:spPr>
          <a:xfrm>
            <a:off x="457200" y="1658983"/>
            <a:ext cx="858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みんな</a:t>
            </a:r>
            <a:r>
              <a:rPr lang="en-US" altLang="ja-JP" dirty="0"/>
              <a:t> GRCh37 </a:t>
            </a:r>
            <a:r>
              <a:rPr lang="ja-JP" altLang="en-US"/>
              <a:t>を使い続けて</a:t>
            </a:r>
            <a:r>
              <a:rPr lang="en-US" altLang="ja-JP" dirty="0"/>
              <a:t> GRCh38 </a:t>
            </a:r>
            <a:r>
              <a:rPr lang="ja-JP" altLang="en-US"/>
              <a:t>を使ってくれないので</a:t>
            </a:r>
            <a:r>
              <a:rPr lang="en-US" altLang="ja-JP" dirty="0"/>
              <a:t> GRCh39 </a:t>
            </a:r>
            <a:r>
              <a:rPr lang="ja-JP" altLang="en-US"/>
              <a:t>は当分出さないで</a:t>
            </a:r>
            <a:br>
              <a:rPr lang="en-US" altLang="ja-JP" dirty="0"/>
            </a:br>
            <a:r>
              <a:rPr lang="en-US" altLang="ja-JP" dirty="0"/>
              <a:t>GRCh38 </a:t>
            </a:r>
            <a:r>
              <a:rPr lang="ja-JP" altLang="en-US"/>
              <a:t>をアップデートするよ！どうしてこうなった！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3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51577E-F565-4D4B-9197-149C0C84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14" y="1362347"/>
            <a:ext cx="8229600" cy="4133306"/>
          </a:xfrm>
        </p:spPr>
        <p:txBody>
          <a:bodyPr>
            <a:noAutofit/>
          </a:bodyPr>
          <a:lstStyle/>
          <a:p>
            <a:r>
              <a:rPr kumimoji="1" lang="ja-JP" altLang="en-US" sz="6000"/>
              <a:t>「グラフゲノム」が</a:t>
            </a:r>
            <a:br>
              <a:rPr kumimoji="1" lang="en-US" altLang="ja-JP" sz="6000" dirty="0"/>
            </a:br>
            <a:r>
              <a:rPr kumimoji="1" lang="ja-JP" altLang="en-US" sz="6000"/>
              <a:t>必要な理由を</a:t>
            </a:r>
            <a:br>
              <a:rPr kumimoji="1" lang="en-US" altLang="ja-JP" sz="6000" dirty="0"/>
            </a:br>
            <a:r>
              <a:rPr kumimoji="1" lang="ja-JP" altLang="en-US" sz="6000"/>
              <a:t>重要度とは関係なく</a:t>
            </a:r>
            <a:br>
              <a:rPr kumimoji="1" lang="en-US" altLang="ja-JP" sz="6000" dirty="0"/>
            </a:br>
            <a:r>
              <a:rPr kumimoji="1" lang="ja-JP" altLang="en-US" sz="6000"/>
              <a:t>１０個挙げるよ！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DEE38-F43A-5E4E-9F0A-3448B9F47B25}"/>
              </a:ext>
            </a:extLst>
          </p:cNvPr>
          <p:cNvSpPr txBox="1"/>
          <p:nvPr/>
        </p:nvSpPr>
        <p:spPr>
          <a:xfrm>
            <a:off x="2096588" y="6008914"/>
            <a:ext cx="495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※</a:t>
            </a:r>
            <a:r>
              <a:rPr lang="ja-JP" altLang="en-US"/>
              <a:t>現時点では未実現のこともかなり入っている。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1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FAAB-5A07-F64A-B252-DAE0D8BA4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Q:</a:t>
            </a:r>
            <a:r>
              <a:rPr lang="ja-JP" altLang="en-US"/>
              <a:t>なぜみんなは最新版の</a:t>
            </a:r>
            <a:r>
              <a:rPr lang="en-US" altLang="ja-JP" dirty="0"/>
              <a:t> GRCh38 </a:t>
            </a:r>
            <a:r>
              <a:rPr lang="ja-JP" altLang="en-US"/>
              <a:t>を</a:t>
            </a:r>
            <a:br>
              <a:rPr lang="en-US" altLang="ja-JP" dirty="0"/>
            </a:br>
            <a:r>
              <a:rPr lang="ja-JP" altLang="en-US"/>
              <a:t>使わないのか？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0457-7595-9649-BF8B-AE02B3D1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3487"/>
            <a:ext cx="8229600" cy="1665514"/>
          </a:xfrm>
        </p:spPr>
        <p:txBody>
          <a:bodyPr/>
          <a:lstStyle/>
          <a:p>
            <a:r>
              <a:rPr lang="en-US" dirty="0"/>
              <a:t>A: GRCh37 </a:t>
            </a:r>
            <a:r>
              <a:rPr lang="ja-JP" altLang="en-US"/>
              <a:t>に対するアノテーション・解析が蓄積しており、</a:t>
            </a:r>
            <a:r>
              <a:rPr lang="en-US" altLang="ja-JP" dirty="0"/>
              <a:t>GRCh38 </a:t>
            </a:r>
            <a:r>
              <a:rPr lang="ja-JP" altLang="en-US"/>
              <a:t>に移行するとそれが使えないから。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2B94D85-9437-AA4E-BC38-B25C5B7C4030}"/>
              </a:ext>
            </a:extLst>
          </p:cNvPr>
          <p:cNvSpPr/>
          <p:nvPr/>
        </p:nvSpPr>
        <p:spPr>
          <a:xfrm>
            <a:off x="666206" y="3853543"/>
            <a:ext cx="7811588" cy="26386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グラフゲノムで</a:t>
            </a:r>
            <a:r>
              <a:rPr kumimoji="1" lang="en-US" altLang="ja-JP" sz="3200" dirty="0"/>
              <a:t> GRCh38 </a:t>
            </a:r>
            <a:r>
              <a:rPr kumimoji="1" lang="ja-JP" altLang="en-US" sz="3200"/>
              <a:t>やら</a:t>
            </a:r>
            <a:r>
              <a:rPr kumimoji="1" lang="en-US" altLang="ja-JP" sz="3200" dirty="0"/>
              <a:t> IPv6 </a:t>
            </a:r>
            <a:r>
              <a:rPr kumimoji="1" lang="ja-JP" altLang="en-US" sz="3200"/>
              <a:t>の愚行を</a:t>
            </a:r>
            <a:br>
              <a:rPr kumimoji="1" lang="en-US" altLang="ja-JP" sz="3200" dirty="0"/>
            </a:br>
            <a:r>
              <a:rPr kumimoji="1" lang="ja-JP" altLang="en-US" sz="3200"/>
              <a:t>繰り返してはいけない！</a:t>
            </a:r>
            <a:r>
              <a:rPr kumimoji="1" lang="en-US" altLang="ja-JP" sz="3200" dirty="0"/>
              <a:t>Windows </a:t>
            </a:r>
            <a:r>
              <a:rPr kumimoji="1" lang="ja-JP" altLang="en-US" sz="3200"/>
              <a:t>を目指せ。</a:t>
            </a:r>
            <a:endParaRPr kumimoji="1" lang="en-US" altLang="ja-JP" sz="3200" dirty="0"/>
          </a:p>
          <a:p>
            <a:pPr algn="ctr"/>
            <a:endParaRPr lang="en-US" sz="3200" dirty="0"/>
          </a:p>
          <a:p>
            <a:pPr algn="ctr"/>
            <a:r>
              <a:rPr kumimoji="1" lang="ja-JP" altLang="en-US" sz="3200"/>
              <a:t>互換性は大事。</a:t>
            </a:r>
            <a:endParaRPr kumimoji="1" lang="en-US" sz="3200" dirty="0"/>
          </a:p>
        </p:txBody>
      </p:sp>
    </p:spTree>
    <p:extLst>
      <p:ext uri="{BB962C8B-B14F-4D97-AF65-F5344CB8AC3E}">
        <p14:creationId xmlns:p14="http://schemas.microsoft.com/office/powerpoint/2010/main" val="608887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D3B84-183C-4C44-987C-CCA9029B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467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3600"/>
              <a:t>一つのグラフゲノムに</a:t>
            </a:r>
            <a:br>
              <a:rPr kumimoji="1" lang="en-US" altLang="ja-JP" sz="3600" dirty="0"/>
            </a:br>
            <a:r>
              <a:rPr kumimoji="1" lang="ja-JP" altLang="en-US" sz="3600"/>
              <a:t>複数の「座標系」を</a:t>
            </a:r>
            <a:r>
              <a:rPr lang="ja-JP" altLang="en-US" sz="3600"/>
              <a:t>付与する</a:t>
            </a:r>
            <a:endParaRPr kumimoji="1" lang="ja-JP" altLang="en-US" sz="360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AB0BE71-1A73-C641-8430-EE120CF847C5}"/>
              </a:ext>
            </a:extLst>
          </p:cNvPr>
          <p:cNvSpPr/>
          <p:nvPr/>
        </p:nvSpPr>
        <p:spPr>
          <a:xfrm>
            <a:off x="1971129" y="5656113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7B06547-277F-CA48-938F-429BC37FB67B}"/>
              </a:ext>
            </a:extLst>
          </p:cNvPr>
          <p:cNvSpPr/>
          <p:nvPr/>
        </p:nvSpPr>
        <p:spPr>
          <a:xfrm>
            <a:off x="6003577" y="5693678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B67870D-4442-104D-89D0-79B462F7F4A3}"/>
              </a:ext>
            </a:extLst>
          </p:cNvPr>
          <p:cNvSpPr/>
          <p:nvPr/>
        </p:nvSpPr>
        <p:spPr>
          <a:xfrm>
            <a:off x="3807333" y="5228930"/>
            <a:ext cx="2088232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9FB62DA-AF9F-A046-A3F4-F62EA840D594}"/>
              </a:ext>
            </a:extLst>
          </p:cNvPr>
          <p:cNvSpPr/>
          <p:nvPr/>
        </p:nvSpPr>
        <p:spPr>
          <a:xfrm>
            <a:off x="3843337" y="6237042"/>
            <a:ext cx="1152128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CE29AF0-23B0-9A44-AE97-5249535210D1}"/>
              </a:ext>
            </a:extLst>
          </p:cNvPr>
          <p:cNvSpPr/>
          <p:nvPr/>
        </p:nvSpPr>
        <p:spPr>
          <a:xfrm>
            <a:off x="5067473" y="6019275"/>
            <a:ext cx="792088" cy="1457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A52D8FF-FFBA-C34B-8B41-3A74CBD3693E}"/>
              </a:ext>
            </a:extLst>
          </p:cNvPr>
          <p:cNvSpPr/>
          <p:nvPr/>
        </p:nvSpPr>
        <p:spPr>
          <a:xfrm>
            <a:off x="5211489" y="6526968"/>
            <a:ext cx="504056" cy="142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6355329-4237-F941-AE56-F0F4A7195947}"/>
              </a:ext>
            </a:extLst>
          </p:cNvPr>
          <p:cNvCxnSpPr/>
          <p:nvPr/>
        </p:nvCxnSpPr>
        <p:spPr>
          <a:xfrm flipV="1">
            <a:off x="3699321" y="5383351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9C52224-B8F7-9B49-9181-32CA21A4F4BE}"/>
              </a:ext>
            </a:extLst>
          </p:cNvPr>
          <p:cNvCxnSpPr/>
          <p:nvPr/>
        </p:nvCxnSpPr>
        <p:spPr>
          <a:xfrm>
            <a:off x="5895565" y="5397482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7DBF584E-1AA3-F446-9A9E-3BFB4A4D70CB}"/>
              </a:ext>
            </a:extLst>
          </p:cNvPr>
          <p:cNvCxnSpPr>
            <a:endCxn id="29" idx="1"/>
          </p:cNvCxnSpPr>
          <p:nvPr/>
        </p:nvCxnSpPr>
        <p:spPr>
          <a:xfrm>
            <a:off x="3699321" y="5820057"/>
            <a:ext cx="144016" cy="488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AF7A0768-195C-3B4A-9591-47C7B35F05C2}"/>
              </a:ext>
            </a:extLst>
          </p:cNvPr>
          <p:cNvCxnSpPr>
            <a:endCxn id="31" idx="1"/>
          </p:cNvCxnSpPr>
          <p:nvPr/>
        </p:nvCxnSpPr>
        <p:spPr>
          <a:xfrm>
            <a:off x="4995465" y="6353532"/>
            <a:ext cx="216024" cy="244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BC89F8A-394B-9041-9E03-41E26FD289A8}"/>
              </a:ext>
            </a:extLst>
          </p:cNvPr>
          <p:cNvCxnSpPr>
            <a:endCxn id="30" idx="1"/>
          </p:cNvCxnSpPr>
          <p:nvPr/>
        </p:nvCxnSpPr>
        <p:spPr>
          <a:xfrm flipV="1">
            <a:off x="4959461" y="6092154"/>
            <a:ext cx="108012" cy="144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F38521B-D41A-8148-AEFE-7FAC4A77AEEC}"/>
              </a:ext>
            </a:extLst>
          </p:cNvPr>
          <p:cNvCxnSpPr/>
          <p:nvPr/>
        </p:nvCxnSpPr>
        <p:spPr>
          <a:xfrm flipV="1">
            <a:off x="5715545" y="5899204"/>
            <a:ext cx="288032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33365E2C-C402-854E-B670-908D4F4724A5}"/>
              </a:ext>
            </a:extLst>
          </p:cNvPr>
          <p:cNvCxnSpPr>
            <a:endCxn id="27" idx="1"/>
          </p:cNvCxnSpPr>
          <p:nvPr/>
        </p:nvCxnSpPr>
        <p:spPr>
          <a:xfrm flipV="1">
            <a:off x="5821351" y="5768118"/>
            <a:ext cx="182226" cy="262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2F6A09-9249-9040-ADD2-FDB53F980E1F}"/>
              </a:ext>
            </a:extLst>
          </p:cNvPr>
          <p:cNvSpPr/>
          <p:nvPr/>
        </p:nvSpPr>
        <p:spPr>
          <a:xfrm>
            <a:off x="558366" y="1417638"/>
            <a:ext cx="4729708" cy="1228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>
                <a:solidFill>
                  <a:schemeClr val="tx1"/>
                </a:solidFill>
              </a:rPr>
              <a:t>hg17 </a:t>
            </a:r>
            <a:r>
              <a:rPr lang="ja-JP" altLang="en-US" sz="2800" b="1">
                <a:solidFill>
                  <a:schemeClr val="tx1"/>
                </a:solidFill>
              </a:rPr>
              <a:t>座標系</a:t>
            </a:r>
            <a:br>
              <a:rPr lang="en-US" altLang="ja-JP">
                <a:solidFill>
                  <a:schemeClr val="tx1"/>
                </a:solidFill>
              </a:rPr>
            </a:br>
            <a:br>
              <a:rPr lang="en-US" altLang="ja-JP">
                <a:solidFill>
                  <a:schemeClr val="tx1"/>
                </a:solidFill>
              </a:rPr>
            </a:br>
            <a:r>
              <a:rPr lang="en-US" altLang="ja-JP">
                <a:solidFill>
                  <a:schemeClr val="tx1"/>
                </a:solidFill>
              </a:rPr>
              <a:t>(Chr, Pos) -&gt; (Node, Pos) </a:t>
            </a:r>
            <a:r>
              <a:rPr lang="ja-JP" altLang="en-US">
                <a:solidFill>
                  <a:schemeClr val="tx1"/>
                </a:solidFill>
              </a:rPr>
              <a:t>のテーブル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67E262F-322E-8E4F-92D9-56763D7DDCA7}"/>
              </a:ext>
            </a:extLst>
          </p:cNvPr>
          <p:cNvSpPr/>
          <p:nvPr/>
        </p:nvSpPr>
        <p:spPr>
          <a:xfrm>
            <a:off x="4187391" y="2624646"/>
            <a:ext cx="4729708" cy="1228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>
                <a:solidFill>
                  <a:schemeClr val="tx1"/>
                </a:solidFill>
              </a:rPr>
              <a:t>GRCh37 </a:t>
            </a:r>
            <a:r>
              <a:rPr lang="ja-JP" altLang="en-US" sz="2800" b="1">
                <a:solidFill>
                  <a:schemeClr val="tx1"/>
                </a:solidFill>
              </a:rPr>
              <a:t>座標系</a:t>
            </a:r>
            <a:br>
              <a:rPr lang="en-US" altLang="ja-JP">
                <a:solidFill>
                  <a:schemeClr val="tx1"/>
                </a:solidFill>
              </a:rPr>
            </a:br>
            <a:br>
              <a:rPr lang="en-US" altLang="ja-JP">
                <a:solidFill>
                  <a:schemeClr val="tx1"/>
                </a:solidFill>
              </a:rPr>
            </a:br>
            <a:r>
              <a:rPr lang="en-US" altLang="ja-JP">
                <a:solidFill>
                  <a:schemeClr val="tx1"/>
                </a:solidFill>
              </a:rPr>
              <a:t>(Chr, Pos) -&gt; (Node, Pos) </a:t>
            </a:r>
            <a:r>
              <a:rPr lang="ja-JP" altLang="en-US">
                <a:solidFill>
                  <a:schemeClr val="tx1"/>
                </a:solidFill>
              </a:rPr>
              <a:t>のテーブル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CECC0C9-8DA7-3C4C-81CC-C3D32CB76296}"/>
              </a:ext>
            </a:extLst>
          </p:cNvPr>
          <p:cNvSpPr/>
          <p:nvPr/>
        </p:nvSpPr>
        <p:spPr>
          <a:xfrm>
            <a:off x="515504" y="3832225"/>
            <a:ext cx="4729708" cy="12287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>
                <a:solidFill>
                  <a:schemeClr val="tx1"/>
                </a:solidFill>
              </a:rPr>
              <a:t>GRCh38+G </a:t>
            </a:r>
            <a:r>
              <a:rPr lang="ja-JP" altLang="en-US" sz="2800" b="1">
                <a:solidFill>
                  <a:schemeClr val="tx1"/>
                </a:solidFill>
              </a:rPr>
              <a:t>座標系</a:t>
            </a:r>
            <a:br>
              <a:rPr lang="en-US" altLang="ja-JP">
                <a:solidFill>
                  <a:schemeClr val="tx1"/>
                </a:solidFill>
              </a:rPr>
            </a:br>
            <a:br>
              <a:rPr lang="en-US" altLang="ja-JP">
                <a:solidFill>
                  <a:schemeClr val="tx1"/>
                </a:solidFill>
              </a:rPr>
            </a:br>
            <a:r>
              <a:rPr lang="en-US" altLang="ja-JP">
                <a:solidFill>
                  <a:schemeClr val="tx1"/>
                </a:solidFill>
              </a:rPr>
              <a:t>(Node, Pos) -&gt; (Node, Pos) </a:t>
            </a:r>
            <a:r>
              <a:rPr lang="ja-JP" altLang="en-US">
                <a:solidFill>
                  <a:schemeClr val="tx1"/>
                </a:solidFill>
              </a:rPr>
              <a:t>のテーブル</a:t>
            </a:r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74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68E602-4549-0E42-8DF5-E8158853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１：１の対応関係は簡単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4C7295-B987-DC44-8092-6CC384C2BFF3}"/>
              </a:ext>
            </a:extLst>
          </p:cNvPr>
          <p:cNvSpPr/>
          <p:nvPr/>
        </p:nvSpPr>
        <p:spPr>
          <a:xfrm>
            <a:off x="2676782" y="2193871"/>
            <a:ext cx="5760640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560ECE-EE75-864A-8B45-3821EA68514C}"/>
              </a:ext>
            </a:extLst>
          </p:cNvPr>
          <p:cNvSpPr txBox="1"/>
          <p:nvPr/>
        </p:nvSpPr>
        <p:spPr>
          <a:xfrm>
            <a:off x="546485" y="1910679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座標系</a:t>
            </a:r>
            <a:r>
              <a:rPr lang="en-US" altLang="ja-JP" sz="3200" dirty="0"/>
              <a:t> 1</a:t>
            </a:r>
            <a:br>
              <a:rPr lang="en-US" altLang="ja-JP" sz="3200" dirty="0"/>
            </a:br>
            <a:r>
              <a:rPr lang="ja-JP" altLang="en-US" sz="2000"/>
              <a:t>（</a:t>
            </a:r>
            <a:r>
              <a:rPr lang="en-US" altLang="ja-JP" sz="2000" dirty="0"/>
              <a:t>linear </a:t>
            </a:r>
            <a:r>
              <a:rPr lang="ja-JP" altLang="en-US" sz="2000"/>
              <a:t>を想定）</a:t>
            </a:r>
            <a:endParaRPr kumimoji="1" lang="ja-JP" altLang="en-US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F01FCF3-B32F-6245-87E7-68D401F194C3}"/>
              </a:ext>
            </a:extLst>
          </p:cNvPr>
          <p:cNvSpPr/>
          <p:nvPr/>
        </p:nvSpPr>
        <p:spPr>
          <a:xfrm>
            <a:off x="2676782" y="4761165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A9CECD8-3BE0-0B43-BE49-71FF6259DA43}"/>
              </a:ext>
            </a:extLst>
          </p:cNvPr>
          <p:cNvSpPr/>
          <p:nvPr/>
        </p:nvSpPr>
        <p:spPr>
          <a:xfrm>
            <a:off x="6709230" y="4798730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7D460F-D08D-7A48-9305-5D871DFE155E}"/>
              </a:ext>
            </a:extLst>
          </p:cNvPr>
          <p:cNvSpPr/>
          <p:nvPr/>
        </p:nvSpPr>
        <p:spPr>
          <a:xfrm>
            <a:off x="4512986" y="4333982"/>
            <a:ext cx="2088232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4AA53E-0281-FB4A-9B75-460FCC8AD4AB}"/>
              </a:ext>
            </a:extLst>
          </p:cNvPr>
          <p:cNvSpPr/>
          <p:nvPr/>
        </p:nvSpPr>
        <p:spPr>
          <a:xfrm>
            <a:off x="4548990" y="5342094"/>
            <a:ext cx="1152128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20257B-53A6-6943-88C4-B135E2DFD628}"/>
              </a:ext>
            </a:extLst>
          </p:cNvPr>
          <p:cNvSpPr/>
          <p:nvPr/>
        </p:nvSpPr>
        <p:spPr>
          <a:xfrm>
            <a:off x="5773126" y="5124327"/>
            <a:ext cx="792088" cy="1457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9193EA4-1475-0944-BB65-84C709720917}"/>
              </a:ext>
            </a:extLst>
          </p:cNvPr>
          <p:cNvSpPr/>
          <p:nvPr/>
        </p:nvSpPr>
        <p:spPr>
          <a:xfrm>
            <a:off x="5917142" y="5632020"/>
            <a:ext cx="504056" cy="1421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8018A4A-5D55-AE4B-AA19-F1DC60A50C3F}"/>
              </a:ext>
            </a:extLst>
          </p:cNvPr>
          <p:cNvCxnSpPr/>
          <p:nvPr/>
        </p:nvCxnSpPr>
        <p:spPr>
          <a:xfrm flipV="1">
            <a:off x="4404974" y="4488403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89973D2-EA9D-A946-8C0F-E5B381CD7180}"/>
              </a:ext>
            </a:extLst>
          </p:cNvPr>
          <p:cNvCxnSpPr/>
          <p:nvPr/>
        </p:nvCxnSpPr>
        <p:spPr>
          <a:xfrm>
            <a:off x="6601218" y="4502534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AF4D387-80E0-1E48-BDD8-B5A6EFA9CFC1}"/>
              </a:ext>
            </a:extLst>
          </p:cNvPr>
          <p:cNvCxnSpPr>
            <a:endCxn id="10" idx="1"/>
          </p:cNvCxnSpPr>
          <p:nvPr/>
        </p:nvCxnSpPr>
        <p:spPr>
          <a:xfrm>
            <a:off x="4404974" y="4925109"/>
            <a:ext cx="144016" cy="488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5D33EC6-DF4F-D04D-B6A0-67AB132D7FAB}"/>
              </a:ext>
            </a:extLst>
          </p:cNvPr>
          <p:cNvCxnSpPr>
            <a:endCxn id="12" idx="1"/>
          </p:cNvCxnSpPr>
          <p:nvPr/>
        </p:nvCxnSpPr>
        <p:spPr>
          <a:xfrm>
            <a:off x="5701118" y="5458584"/>
            <a:ext cx="216024" cy="2444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BDF4471-A14F-D945-B8DD-D4EF6D65CD09}"/>
              </a:ext>
            </a:extLst>
          </p:cNvPr>
          <p:cNvCxnSpPr>
            <a:endCxn id="11" idx="1"/>
          </p:cNvCxnSpPr>
          <p:nvPr/>
        </p:nvCxnSpPr>
        <p:spPr>
          <a:xfrm flipV="1">
            <a:off x="5665114" y="5197206"/>
            <a:ext cx="108012" cy="144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E0E6552-9AAB-9848-A940-CBE81D7B0198}"/>
              </a:ext>
            </a:extLst>
          </p:cNvPr>
          <p:cNvCxnSpPr/>
          <p:nvPr/>
        </p:nvCxnSpPr>
        <p:spPr>
          <a:xfrm flipV="1">
            <a:off x="6421198" y="5004256"/>
            <a:ext cx="288032" cy="6996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34851CD-7062-5C45-8B65-4CBA905375F5}"/>
              </a:ext>
            </a:extLst>
          </p:cNvPr>
          <p:cNvCxnSpPr>
            <a:endCxn id="8" idx="1"/>
          </p:cNvCxnSpPr>
          <p:nvPr/>
        </p:nvCxnSpPr>
        <p:spPr>
          <a:xfrm flipV="1">
            <a:off x="6527004" y="4873170"/>
            <a:ext cx="182226" cy="262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55581F0-F439-1C45-826F-D40295EF2D17}"/>
              </a:ext>
            </a:extLst>
          </p:cNvPr>
          <p:cNvSpPr txBox="1"/>
          <p:nvPr/>
        </p:nvSpPr>
        <p:spPr>
          <a:xfrm>
            <a:off x="457200" y="4405990"/>
            <a:ext cx="20246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座標系</a:t>
            </a:r>
            <a:r>
              <a:rPr lang="en-US" altLang="ja-JP" sz="3200" dirty="0"/>
              <a:t> 2</a:t>
            </a:r>
          </a:p>
          <a:p>
            <a:r>
              <a:rPr lang="ja-JP" altLang="en-US" sz="2000"/>
              <a:t>（</a:t>
            </a:r>
            <a:r>
              <a:rPr lang="en-US" altLang="ja-JP" sz="2000" dirty="0"/>
              <a:t>graph </a:t>
            </a:r>
            <a:r>
              <a:rPr lang="ja-JP" altLang="en-US" sz="2000"/>
              <a:t>を想定）</a:t>
            </a:r>
            <a:endParaRPr lang="en-US" altLang="ja-JP" sz="32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FD1CE03-E5CF-154E-A0D9-4EAEC94DD1BD}"/>
              </a:ext>
            </a:extLst>
          </p:cNvPr>
          <p:cNvCxnSpPr/>
          <p:nvPr/>
        </p:nvCxnSpPr>
        <p:spPr>
          <a:xfrm flipV="1">
            <a:off x="3492750" y="2565428"/>
            <a:ext cx="0" cy="208689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98D8020-905A-114A-82C7-6ADE4E79A3D3}"/>
              </a:ext>
            </a:extLst>
          </p:cNvPr>
          <p:cNvCxnSpPr/>
          <p:nvPr/>
        </p:nvCxnSpPr>
        <p:spPr>
          <a:xfrm flipV="1">
            <a:off x="7578975" y="2565428"/>
            <a:ext cx="0" cy="2086890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466D184-1C43-C24D-A6B3-775E1F52265A}"/>
              </a:ext>
            </a:extLst>
          </p:cNvPr>
          <p:cNvCxnSpPr>
            <a:cxnSpLocks/>
          </p:cNvCxnSpPr>
          <p:nvPr/>
        </p:nvCxnSpPr>
        <p:spPr>
          <a:xfrm flipH="1" flipV="1">
            <a:off x="5392988" y="2565428"/>
            <a:ext cx="164114" cy="1679634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9">
            <a:extLst>
              <a:ext uri="{FF2B5EF4-FFF2-40B4-BE49-F238E27FC236}">
                <a16:creationId xmlns:a16="http://schemas.microsoft.com/office/drawing/2014/main" id="{2B5B0373-9425-2145-BB69-B59A4D65B6C1}"/>
              </a:ext>
            </a:extLst>
          </p:cNvPr>
          <p:cNvSpPr/>
          <p:nvPr/>
        </p:nvSpPr>
        <p:spPr>
          <a:xfrm>
            <a:off x="2676781" y="2176287"/>
            <a:ext cx="1728181" cy="161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9">
            <a:extLst>
              <a:ext uri="{FF2B5EF4-FFF2-40B4-BE49-F238E27FC236}">
                <a16:creationId xmlns:a16="http://schemas.microsoft.com/office/drawing/2014/main" id="{BCA68C2E-8AF1-8144-9E13-CB8C6BA60CC3}"/>
              </a:ext>
            </a:extLst>
          </p:cNvPr>
          <p:cNvSpPr/>
          <p:nvPr/>
        </p:nvSpPr>
        <p:spPr>
          <a:xfrm>
            <a:off x="2650655" y="4749670"/>
            <a:ext cx="1728181" cy="161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9">
            <a:extLst>
              <a:ext uri="{FF2B5EF4-FFF2-40B4-BE49-F238E27FC236}">
                <a16:creationId xmlns:a16="http://schemas.microsoft.com/office/drawing/2014/main" id="{B52B440B-2737-2A46-B9CA-835E708D8516}"/>
              </a:ext>
            </a:extLst>
          </p:cNvPr>
          <p:cNvSpPr/>
          <p:nvPr/>
        </p:nvSpPr>
        <p:spPr>
          <a:xfrm>
            <a:off x="6739329" y="4775796"/>
            <a:ext cx="1728181" cy="161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9">
            <a:extLst>
              <a:ext uri="{FF2B5EF4-FFF2-40B4-BE49-F238E27FC236}">
                <a16:creationId xmlns:a16="http://schemas.microsoft.com/office/drawing/2014/main" id="{2EA2E1B8-768B-0547-9324-CCC7925007BA}"/>
              </a:ext>
            </a:extLst>
          </p:cNvPr>
          <p:cNvSpPr/>
          <p:nvPr/>
        </p:nvSpPr>
        <p:spPr>
          <a:xfrm>
            <a:off x="6713203" y="2176287"/>
            <a:ext cx="1728181" cy="161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9">
            <a:extLst>
              <a:ext uri="{FF2B5EF4-FFF2-40B4-BE49-F238E27FC236}">
                <a16:creationId xmlns:a16="http://schemas.microsoft.com/office/drawing/2014/main" id="{776DB574-0DF9-EF4C-82B6-65A87625EF41}"/>
              </a:ext>
            </a:extLst>
          </p:cNvPr>
          <p:cNvSpPr/>
          <p:nvPr/>
        </p:nvSpPr>
        <p:spPr>
          <a:xfrm>
            <a:off x="4496402" y="4314325"/>
            <a:ext cx="2104812" cy="1528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9">
            <a:extLst>
              <a:ext uri="{FF2B5EF4-FFF2-40B4-BE49-F238E27FC236}">
                <a16:creationId xmlns:a16="http://schemas.microsoft.com/office/drawing/2014/main" id="{9BA8B5A8-CC71-A046-84CD-83D85C9C02C0}"/>
              </a:ext>
            </a:extLst>
          </p:cNvPr>
          <p:cNvSpPr/>
          <p:nvPr/>
        </p:nvSpPr>
        <p:spPr>
          <a:xfrm>
            <a:off x="4509465" y="2185080"/>
            <a:ext cx="2104812" cy="1528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905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68E602-4549-0E42-8DF5-E8158853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ｎ：ｍ対応関係を許す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4C7295-B987-DC44-8092-6CC384C2BFF3}"/>
              </a:ext>
            </a:extLst>
          </p:cNvPr>
          <p:cNvSpPr/>
          <p:nvPr/>
        </p:nvSpPr>
        <p:spPr>
          <a:xfrm>
            <a:off x="2676782" y="2193871"/>
            <a:ext cx="5760640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560ECE-EE75-864A-8B45-3821EA68514C}"/>
              </a:ext>
            </a:extLst>
          </p:cNvPr>
          <p:cNvSpPr txBox="1"/>
          <p:nvPr/>
        </p:nvSpPr>
        <p:spPr>
          <a:xfrm>
            <a:off x="546485" y="1910679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座標系</a:t>
            </a:r>
            <a:r>
              <a:rPr lang="en-US" altLang="ja-JP" sz="3200" dirty="0"/>
              <a:t> 1</a:t>
            </a:r>
            <a:br>
              <a:rPr lang="en-US" altLang="ja-JP" sz="3200" dirty="0"/>
            </a:br>
            <a:r>
              <a:rPr lang="ja-JP" altLang="en-US" sz="2000"/>
              <a:t>（</a:t>
            </a:r>
            <a:r>
              <a:rPr lang="en-US" altLang="ja-JP" sz="2000" dirty="0"/>
              <a:t>linear </a:t>
            </a:r>
            <a:r>
              <a:rPr lang="ja-JP" altLang="en-US" sz="2000"/>
              <a:t>を想定）</a:t>
            </a:r>
            <a:endParaRPr kumimoji="1" lang="ja-JP" altLang="en-US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F01FCF3-B32F-6245-87E7-68D401F194C3}"/>
              </a:ext>
            </a:extLst>
          </p:cNvPr>
          <p:cNvSpPr/>
          <p:nvPr/>
        </p:nvSpPr>
        <p:spPr>
          <a:xfrm>
            <a:off x="2676782" y="4761165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A9CECD8-3BE0-0B43-BE49-71FF6259DA43}"/>
              </a:ext>
            </a:extLst>
          </p:cNvPr>
          <p:cNvSpPr/>
          <p:nvPr/>
        </p:nvSpPr>
        <p:spPr>
          <a:xfrm>
            <a:off x="6709230" y="4798730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7D460F-D08D-7A48-9305-5D871DFE155E}"/>
              </a:ext>
            </a:extLst>
          </p:cNvPr>
          <p:cNvSpPr/>
          <p:nvPr/>
        </p:nvSpPr>
        <p:spPr>
          <a:xfrm>
            <a:off x="4512986" y="4333982"/>
            <a:ext cx="2088232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4AA53E-0281-FB4A-9B75-460FCC8AD4AB}"/>
              </a:ext>
            </a:extLst>
          </p:cNvPr>
          <p:cNvSpPr/>
          <p:nvPr/>
        </p:nvSpPr>
        <p:spPr>
          <a:xfrm>
            <a:off x="4915051" y="5298542"/>
            <a:ext cx="1152128" cy="1440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8018A4A-5D55-AE4B-AA19-F1DC60A50C3F}"/>
              </a:ext>
            </a:extLst>
          </p:cNvPr>
          <p:cNvCxnSpPr/>
          <p:nvPr/>
        </p:nvCxnSpPr>
        <p:spPr>
          <a:xfrm flipV="1">
            <a:off x="4404974" y="4488403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89973D2-EA9D-A946-8C0F-E5B381CD7180}"/>
              </a:ext>
            </a:extLst>
          </p:cNvPr>
          <p:cNvCxnSpPr/>
          <p:nvPr/>
        </p:nvCxnSpPr>
        <p:spPr>
          <a:xfrm>
            <a:off x="6601218" y="4502534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AF4D387-80E0-1E48-BDD8-B5A6EFA9CFC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404974" y="4947609"/>
            <a:ext cx="510077" cy="422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E0E6552-9AAB-9848-A940-CBE81D7B019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067179" y="4925110"/>
            <a:ext cx="642051" cy="445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55581F0-F439-1C45-826F-D40295EF2D17}"/>
              </a:ext>
            </a:extLst>
          </p:cNvPr>
          <p:cNvSpPr txBox="1"/>
          <p:nvPr/>
        </p:nvSpPr>
        <p:spPr>
          <a:xfrm>
            <a:off x="457200" y="4405990"/>
            <a:ext cx="20246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/>
              <a:t>座標系</a:t>
            </a:r>
            <a:r>
              <a:rPr lang="en-US" altLang="ja-JP" sz="3200" dirty="0"/>
              <a:t> 2</a:t>
            </a:r>
          </a:p>
          <a:p>
            <a:r>
              <a:rPr lang="ja-JP" altLang="en-US" sz="2000"/>
              <a:t>（</a:t>
            </a:r>
            <a:r>
              <a:rPr lang="en-US" altLang="ja-JP" sz="2000" dirty="0"/>
              <a:t>graph </a:t>
            </a:r>
            <a:r>
              <a:rPr lang="ja-JP" altLang="en-US" sz="2000"/>
              <a:t>を想定）</a:t>
            </a:r>
            <a:endParaRPr lang="en-US" altLang="ja-JP" sz="32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FD1CE03-E5CF-154E-A0D9-4EAEC94DD1BD}"/>
              </a:ext>
            </a:extLst>
          </p:cNvPr>
          <p:cNvCxnSpPr>
            <a:cxnSpLocks/>
          </p:cNvCxnSpPr>
          <p:nvPr/>
        </p:nvCxnSpPr>
        <p:spPr>
          <a:xfrm flipV="1">
            <a:off x="4915051" y="2558444"/>
            <a:ext cx="236682" cy="1686618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98D8020-905A-114A-82C7-6ADE4E79A3D3}"/>
              </a:ext>
            </a:extLst>
          </p:cNvPr>
          <p:cNvCxnSpPr>
            <a:cxnSpLocks/>
          </p:cNvCxnSpPr>
          <p:nvPr/>
        </p:nvCxnSpPr>
        <p:spPr>
          <a:xfrm flipH="1" flipV="1">
            <a:off x="5789364" y="2544313"/>
            <a:ext cx="277815" cy="1700749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9">
            <a:extLst>
              <a:ext uri="{FF2B5EF4-FFF2-40B4-BE49-F238E27FC236}">
                <a16:creationId xmlns:a16="http://schemas.microsoft.com/office/drawing/2014/main" id="{3DC61568-328D-CE41-B7D7-688F3C3AC083}"/>
              </a:ext>
            </a:extLst>
          </p:cNvPr>
          <p:cNvSpPr/>
          <p:nvPr/>
        </p:nvSpPr>
        <p:spPr>
          <a:xfrm>
            <a:off x="5033392" y="5284347"/>
            <a:ext cx="915446" cy="1440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9">
            <a:extLst>
              <a:ext uri="{FF2B5EF4-FFF2-40B4-BE49-F238E27FC236}">
                <a16:creationId xmlns:a16="http://schemas.microsoft.com/office/drawing/2014/main" id="{B6C77344-870C-9746-8761-51F920245114}"/>
              </a:ext>
            </a:extLst>
          </p:cNvPr>
          <p:cNvSpPr/>
          <p:nvPr/>
        </p:nvSpPr>
        <p:spPr>
          <a:xfrm>
            <a:off x="4978099" y="2193871"/>
            <a:ext cx="915446" cy="1440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9">
            <a:extLst>
              <a:ext uri="{FF2B5EF4-FFF2-40B4-BE49-F238E27FC236}">
                <a16:creationId xmlns:a16="http://schemas.microsoft.com/office/drawing/2014/main" id="{1AA552AA-6333-7743-A682-3DE1008515CD}"/>
              </a:ext>
            </a:extLst>
          </p:cNvPr>
          <p:cNvSpPr/>
          <p:nvPr/>
        </p:nvSpPr>
        <p:spPr>
          <a:xfrm>
            <a:off x="4575669" y="4332245"/>
            <a:ext cx="915446" cy="1440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9">
            <a:extLst>
              <a:ext uri="{FF2B5EF4-FFF2-40B4-BE49-F238E27FC236}">
                <a16:creationId xmlns:a16="http://schemas.microsoft.com/office/drawing/2014/main" id="{20C2357A-C9A5-F046-A8B3-E86302947F66}"/>
              </a:ext>
            </a:extLst>
          </p:cNvPr>
          <p:cNvSpPr/>
          <p:nvPr/>
        </p:nvSpPr>
        <p:spPr>
          <a:xfrm>
            <a:off x="5585469" y="4332245"/>
            <a:ext cx="915446" cy="1440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466D184-1C43-C24D-A6B3-775E1F52265A}"/>
              </a:ext>
            </a:extLst>
          </p:cNvPr>
          <p:cNvCxnSpPr>
            <a:cxnSpLocks/>
          </p:cNvCxnSpPr>
          <p:nvPr/>
        </p:nvCxnSpPr>
        <p:spPr>
          <a:xfrm flipH="1" flipV="1">
            <a:off x="5409058" y="2565428"/>
            <a:ext cx="82057" cy="2593651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816FE9-F6D4-884D-B152-AF098DBB779E}"/>
              </a:ext>
            </a:extLst>
          </p:cNvPr>
          <p:cNvSpPr txBox="1"/>
          <p:nvPr/>
        </p:nvSpPr>
        <p:spPr>
          <a:xfrm>
            <a:off x="6284132" y="2872533"/>
            <a:ext cx="2390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アノテーション（遺伝子など）はｎ：ｍの関係に</a:t>
            </a:r>
            <a:endParaRPr lang="en-US" altLang="ja-JP" dirty="0"/>
          </a:p>
          <a:p>
            <a:r>
              <a:rPr lang="ja-JP" altLang="en-US"/>
              <a:t>従ってコピーする。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17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その８：</a:t>
            </a:r>
            <a:br>
              <a:rPr kumimoji="1" lang="en-US" altLang="ja-JP" dirty="0"/>
            </a:br>
            <a:r>
              <a:rPr kumimoji="1" lang="ja-JP" altLang="en-US"/>
              <a:t>ゲノムグラフなら、比較ゲノムの</a:t>
            </a:r>
            <a:br>
              <a:rPr kumimoji="1" lang="en-US" altLang="ja-JP" dirty="0"/>
            </a:br>
            <a:r>
              <a:rPr kumimoji="1" lang="ja-JP" altLang="en-US"/>
              <a:t>ビジュアルレイアウトもやりやすい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307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CE6F4-4504-D243-A992-2FC1851EC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399687"/>
            <a:ext cx="5940862" cy="2368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EE71B-07DE-7A4B-8BAD-441382F6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09" y="631317"/>
            <a:ext cx="7030524" cy="2768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EA330D-4C8B-3143-A1D7-F31B84A01BAA}"/>
              </a:ext>
            </a:extLst>
          </p:cNvPr>
          <p:cNvSpPr txBox="1"/>
          <p:nvPr/>
        </p:nvSpPr>
        <p:spPr>
          <a:xfrm>
            <a:off x="104502" y="103475"/>
            <a:ext cx="915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/>
              <a:t>数学的な「グラフ」のまま、生物学者が初見でバイオロジーの解釈をするのは難しい</a:t>
            </a:r>
            <a:endParaRPr 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9AD5C0-5819-4945-8726-94C94FA80992}"/>
              </a:ext>
            </a:extLst>
          </p:cNvPr>
          <p:cNvSpPr txBox="1"/>
          <p:nvPr/>
        </p:nvSpPr>
        <p:spPr>
          <a:xfrm>
            <a:off x="4572000" y="5725297"/>
            <a:ext cx="43000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Toshiyuki T. Yokoyama, Yoshitaka Sakamoto, Masahide Seki, Yutaka Suzuki, and Masahiro Kasahara. Linear assembly of a human centromere on the Y chromosome. </a:t>
            </a:r>
            <a:r>
              <a:rPr lang="en-US" altLang="ja-JP" sz="1050" dirty="0" err="1"/>
              <a:t>MoMI</a:t>
            </a:r>
            <a:r>
              <a:rPr lang="en-US" altLang="ja-JP" sz="1050" dirty="0"/>
              <a:t>-G: Modular Multi-scale Integrated Genome Graph Browser. </a:t>
            </a:r>
            <a:r>
              <a:rPr lang="en-US" altLang="ja-JP" sz="1050" i="1" dirty="0" err="1"/>
              <a:t>bioRxiv</a:t>
            </a:r>
            <a:r>
              <a:rPr lang="en-US" altLang="ja-JP" sz="1050" dirty="0"/>
              <a:t>. Feb. 5, 2019;</a:t>
            </a:r>
            <a:endParaRPr kumimoji="1" lang="en-US" altLang="ja-JP" sz="1050" dirty="0"/>
          </a:p>
          <a:p>
            <a:r>
              <a:rPr lang="en-US" altLang="ja-JP" sz="1050" dirty="0">
                <a:hlinkClick r:id="rId4"/>
              </a:rPr>
              <a:t>https://doi.org/10.1101/540120</a:t>
            </a:r>
            <a:endParaRPr lang="en-US" altLang="ja-JP" sz="1050" dirty="0"/>
          </a:p>
          <a:p>
            <a:r>
              <a:rPr kumimoji="1" lang="en-US" altLang="ja-JP" sz="1050" dirty="0"/>
              <a:t>CC BY-NC-ND 4.0</a:t>
            </a:r>
          </a:p>
        </p:txBody>
      </p:sp>
    </p:spTree>
    <p:extLst>
      <p:ext uri="{BB962C8B-B14F-4D97-AF65-F5344CB8AC3E}">
        <p14:creationId xmlns:p14="http://schemas.microsoft.com/office/powerpoint/2010/main" val="4139730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0192A-A496-9246-A00C-AFBAC224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7480"/>
            <a:ext cx="9144000" cy="4843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097C5-8165-2249-9EA6-AF4B4BD0A504}"/>
              </a:ext>
            </a:extLst>
          </p:cNvPr>
          <p:cNvSpPr txBox="1"/>
          <p:nvPr/>
        </p:nvSpPr>
        <p:spPr>
          <a:xfrm>
            <a:off x="0" y="142664"/>
            <a:ext cx="915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アセンブリゲノムグラフは、汎用グラフレンダラーでは無理</a:t>
            </a:r>
            <a:endParaRPr lang="en-US" sz="2800" dirty="0"/>
          </a:p>
        </p:txBody>
      </p:sp>
      <p:sp>
        <p:nvSpPr>
          <p:cNvPr id="6" name="テキスト ボックス 7">
            <a:extLst>
              <a:ext uri="{FF2B5EF4-FFF2-40B4-BE49-F238E27FC236}">
                <a16:creationId xmlns:a16="http://schemas.microsoft.com/office/drawing/2014/main" id="{7FD492F1-E8AC-734A-9D37-36984E97EC17}"/>
              </a:ext>
            </a:extLst>
          </p:cNvPr>
          <p:cNvSpPr txBox="1"/>
          <p:nvPr/>
        </p:nvSpPr>
        <p:spPr>
          <a:xfrm>
            <a:off x="5785409" y="6192115"/>
            <a:ext cx="335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Mikheenko</a:t>
            </a:r>
            <a:r>
              <a:rPr kumimoji="1" lang="en-US" altLang="ja-JP" dirty="0"/>
              <a:t> </a:t>
            </a:r>
            <a:r>
              <a:rPr lang="en-US" altLang="ja-JP" dirty="0"/>
              <a:t>&amp; Kolmogorov</a:t>
            </a:r>
            <a:r>
              <a:rPr kumimoji="1" lang="en-US" altLang="ja-JP" dirty="0"/>
              <a:t>, 2019</a:t>
            </a:r>
            <a:endParaRPr kumimoji="1" lang="ja-JP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96EA2-60A5-7548-B4FC-FAF9714285A8}"/>
              </a:ext>
            </a:extLst>
          </p:cNvPr>
          <p:cNvSpPr txBox="1"/>
          <p:nvPr/>
        </p:nvSpPr>
        <p:spPr>
          <a:xfrm>
            <a:off x="287382" y="5792006"/>
            <a:ext cx="476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・</a:t>
            </a:r>
            <a:r>
              <a:rPr lang="ja-JP" altLang="en-US"/>
              <a:t>コンティグを左右（上下）に配置してほしい</a:t>
            </a:r>
            <a:endParaRPr lang="en-US" altLang="ja-JP" dirty="0"/>
          </a:p>
          <a:p>
            <a:r>
              <a:rPr lang="ja-JP" altLang="en-US"/>
              <a:t>・コンティグサイズとノードの見た目の大きさが比例してほしい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59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8097C5-8165-2249-9EA6-AF4B4BD0A504}"/>
              </a:ext>
            </a:extLst>
          </p:cNvPr>
          <p:cNvSpPr txBox="1"/>
          <p:nvPr/>
        </p:nvSpPr>
        <p:spPr>
          <a:xfrm>
            <a:off x="0" y="142664"/>
            <a:ext cx="9157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/>
              <a:t>アセンブリゲノムグラフは、汎用グラフレンダラーでは無理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92E5C7-C9F3-0349-8873-36F5B0D4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895350"/>
            <a:ext cx="5308600" cy="506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6CFB0C-A377-8941-8055-483FCE75083C}"/>
              </a:ext>
            </a:extLst>
          </p:cNvPr>
          <p:cNvSpPr txBox="1"/>
          <p:nvPr/>
        </p:nvSpPr>
        <p:spPr>
          <a:xfrm>
            <a:off x="6139543" y="6038227"/>
            <a:ext cx="2508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[Yokoyama, 2018]</a:t>
            </a:r>
          </a:p>
        </p:txBody>
      </p:sp>
    </p:spTree>
    <p:extLst>
      <p:ext uri="{BB962C8B-B14F-4D97-AF65-F5344CB8AC3E}">
        <p14:creationId xmlns:p14="http://schemas.microsoft.com/office/powerpoint/2010/main" val="101563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EC71-E0FB-FB49-8CE7-96FD8436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グラフの見栄えを</a:t>
            </a:r>
            <a:br>
              <a:rPr lang="en-US" altLang="ja-JP" dirty="0"/>
            </a:br>
            <a:r>
              <a:rPr lang="ja-JP" altLang="en-US"/>
              <a:t>指定するフォーマットを作るべき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C7566-FBF2-6E4E-8E6D-8B19F404A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91" y="4421274"/>
            <a:ext cx="3369580" cy="2341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2D70F-135D-FC44-B8E1-782808A1C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52" y="1578375"/>
            <a:ext cx="6587181" cy="2626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914E11-BB5E-A147-8899-CD46F72694B0}"/>
              </a:ext>
            </a:extLst>
          </p:cNvPr>
          <p:cNvSpPr txBox="1"/>
          <p:nvPr/>
        </p:nvSpPr>
        <p:spPr>
          <a:xfrm>
            <a:off x="3981341" y="5379843"/>
            <a:ext cx="3998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パスウェイなどでは手動レイアウトを</a:t>
            </a:r>
            <a:br>
              <a:rPr lang="en-US" altLang="ja-JP" dirty="0"/>
            </a:br>
            <a:r>
              <a:rPr lang="ja-JP" altLang="en-US" dirty="0"/>
              <a:t>保存できるファイルフォーマットが</a:t>
            </a:r>
            <a:br>
              <a:rPr lang="en-US" altLang="ja-JP" dirty="0"/>
            </a:br>
            <a:r>
              <a:rPr lang="ja-JP" altLang="en-US" dirty="0"/>
              <a:t>存在していて、ゲノムでも真似するべき。</a:t>
            </a:r>
            <a:endParaRPr lang="en-US" dirty="0"/>
          </a:p>
          <a:p>
            <a:endParaRPr lang="en-US" dirty="0"/>
          </a:p>
          <a:p>
            <a:r>
              <a:rPr lang="en-US" dirty="0"/>
              <a:t>（</a:t>
            </a:r>
            <a:r>
              <a:rPr lang="ja-JP" altLang="en-US" dirty="0"/>
              <a:t>左は</a:t>
            </a:r>
            <a:r>
              <a:rPr lang="en-US" dirty="0"/>
              <a:t>KGML</a:t>
            </a:r>
            <a:r>
              <a:rPr lang="ja-JP" altLang="en-US" dirty="0"/>
              <a:t>の例）</a:t>
            </a:r>
            <a:endParaRPr 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D012A4-24BD-4307-A1E7-F01EDFCD3A13}"/>
              </a:ext>
            </a:extLst>
          </p:cNvPr>
          <p:cNvSpPr txBox="1"/>
          <p:nvPr/>
        </p:nvSpPr>
        <p:spPr>
          <a:xfrm>
            <a:off x="4572000" y="4166301"/>
            <a:ext cx="43000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Toshiyuki T. Yokoyama, Yoshitaka Sakamoto, Masahide Seki, Yutaka Suzuki, and Masahiro Kasahara. Linear assembly of a human centromere on the Y chromosome. </a:t>
            </a:r>
            <a:r>
              <a:rPr lang="en-US" altLang="ja-JP" sz="1050" dirty="0" err="1"/>
              <a:t>MoMI</a:t>
            </a:r>
            <a:r>
              <a:rPr lang="en-US" altLang="ja-JP" sz="1050" dirty="0"/>
              <a:t>-G: Modular Multi-scale Integrated Genome Graph Browser. </a:t>
            </a:r>
            <a:r>
              <a:rPr lang="en-US" altLang="ja-JP" sz="1050" i="1" dirty="0" err="1"/>
              <a:t>bioRxiv</a:t>
            </a:r>
            <a:r>
              <a:rPr lang="en-US" altLang="ja-JP" sz="1050" dirty="0"/>
              <a:t>. Feb. 5, 2019;</a:t>
            </a:r>
          </a:p>
          <a:p>
            <a:r>
              <a:rPr lang="en-US" altLang="ja-JP" sz="1050" dirty="0">
                <a:hlinkClick r:id="rId4"/>
              </a:rPr>
              <a:t>https://doi.org/10.1101/540120</a:t>
            </a:r>
            <a:endParaRPr lang="en-US" altLang="ja-JP" sz="1050" dirty="0"/>
          </a:p>
          <a:p>
            <a:r>
              <a:rPr kumimoji="1" lang="en-US" altLang="ja-JP" sz="1050" dirty="0"/>
              <a:t>CC BY-NC-ND 4.0</a:t>
            </a:r>
          </a:p>
        </p:txBody>
      </p:sp>
    </p:spTree>
    <p:extLst>
      <p:ext uri="{BB962C8B-B14F-4D97-AF65-F5344CB8AC3E}">
        <p14:creationId xmlns:p14="http://schemas.microsoft.com/office/powerpoint/2010/main" val="1559142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その９：</a:t>
            </a:r>
            <a:br>
              <a:rPr kumimoji="1" lang="en-US" altLang="ja-JP" dirty="0"/>
            </a:br>
            <a:r>
              <a:rPr kumimoji="1" lang="ja-JP" altLang="en-US"/>
              <a:t>複雑な</a:t>
            </a:r>
            <a:r>
              <a:rPr lang="ja-JP" altLang="en-US"/>
              <a:t>アイソフォームやパラログを</a:t>
            </a:r>
            <a:br>
              <a:rPr lang="en-US" altLang="ja-JP" dirty="0"/>
            </a:br>
            <a:r>
              <a:rPr lang="ja-JP" altLang="en-US"/>
              <a:t>持つトランスクリプトーム</a:t>
            </a:r>
            <a:r>
              <a:rPr kumimoji="1" lang="ja-JP" altLang="en-US"/>
              <a:t>を扱える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1788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理由</a:t>
            </a:r>
            <a:r>
              <a:rPr kumimoji="1" lang="ja-JP" altLang="en-US"/>
              <a:t>　その１：</a:t>
            </a:r>
            <a:br>
              <a:rPr kumimoji="1" lang="en-US" altLang="ja-JP" dirty="0"/>
            </a:br>
            <a:r>
              <a:rPr lang="ja-JP" altLang="en-US"/>
              <a:t>リファレンスバイアスが減るから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328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B03D2-22A5-4B43-93AA-B1FC0010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さまざまな</a:t>
            </a:r>
            <a:r>
              <a:rPr kumimoji="1" lang="en-US" altLang="ja-JP" dirty="0"/>
              <a:t> Isoforms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76CB75-A261-6044-8393-D42CF433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1" y="1417638"/>
            <a:ext cx="7368209" cy="421040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638512-44B5-3944-BF2B-BD0EBDBD061A}"/>
              </a:ext>
            </a:extLst>
          </p:cNvPr>
          <p:cNvSpPr txBox="1"/>
          <p:nvPr/>
        </p:nvSpPr>
        <p:spPr>
          <a:xfrm>
            <a:off x="3781169" y="5851525"/>
            <a:ext cx="4607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Barann</a:t>
            </a:r>
            <a:r>
              <a:rPr lang="en-US" altLang="ja-JP" sz="1200" dirty="0"/>
              <a:t> M, Zimmer R, </a:t>
            </a:r>
            <a:r>
              <a:rPr lang="en-US" altLang="ja-JP" sz="1200" dirty="0" err="1"/>
              <a:t>Birzele</a:t>
            </a:r>
            <a:r>
              <a:rPr lang="en-US" altLang="ja-JP" sz="1200" dirty="0"/>
              <a:t> F. </a:t>
            </a:r>
            <a:r>
              <a:rPr lang="en-US" altLang="ja-JP" sz="1200" dirty="0" err="1"/>
              <a:t>Manananggal</a:t>
            </a:r>
            <a:r>
              <a:rPr lang="en-US" altLang="ja-JP" sz="1200" dirty="0"/>
              <a:t> - a novel viewer for alternative splicing events. </a:t>
            </a:r>
            <a:r>
              <a:rPr lang="en-US" altLang="ja-JP" sz="1200" i="1" dirty="0"/>
              <a:t>BMC Bioinformatics</a:t>
            </a:r>
            <a:r>
              <a:rPr lang="en-US" altLang="ja-JP" sz="1200" dirty="0"/>
              <a:t>. 2017;18(1):120.</a:t>
            </a:r>
          </a:p>
          <a:p>
            <a:endParaRPr kumimoji="1" lang="en-US" altLang="ja-JP" sz="1200" dirty="0"/>
          </a:p>
          <a:p>
            <a:r>
              <a:rPr lang="en-US" altLang="ja-JP" sz="1200" dirty="0">
                <a:hlinkClick r:id="rId3"/>
              </a:rPr>
              <a:t>https://doi.org/10.1186/s12859-017-1548-5</a:t>
            </a:r>
            <a:endParaRPr lang="en-US" altLang="ja-JP" sz="1200" dirty="0"/>
          </a:p>
          <a:p>
            <a:r>
              <a:rPr kumimoji="1" lang="en-US" altLang="ja-JP" sz="1200" dirty="0"/>
              <a:t>CC BY 4.0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42720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01FD9-BB11-9840-9843-5C5C6F36D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600" dirty="0"/>
              <a:t>RNA-</a:t>
            </a:r>
            <a:r>
              <a:rPr kumimoji="1" lang="en-US" altLang="ja-JP" sz="3600" dirty="0" err="1"/>
              <a:t>seq</a:t>
            </a:r>
            <a:r>
              <a:rPr kumimoji="1" lang="en-US" altLang="ja-JP" sz="3600" dirty="0"/>
              <a:t> </a:t>
            </a:r>
            <a:r>
              <a:rPr kumimoji="1" lang="ja-JP" altLang="en-US" sz="3600"/>
              <a:t>リードを</a:t>
            </a:r>
            <a:r>
              <a:rPr lang="en-US" altLang="ja-JP" sz="3600" dirty="0"/>
              <a:t> </a:t>
            </a:r>
            <a:r>
              <a:rPr kumimoji="1" lang="en-US" altLang="ja-JP" sz="3600" dirty="0"/>
              <a:t>junction </a:t>
            </a:r>
            <a:r>
              <a:rPr kumimoji="1" lang="ja-JP" altLang="en-US" sz="3600"/>
              <a:t>に張り付けて</a:t>
            </a:r>
            <a:r>
              <a:rPr kumimoji="1" lang="en-US" altLang="ja-JP" sz="3600" dirty="0"/>
              <a:t> isoform </a:t>
            </a:r>
            <a:r>
              <a:rPr kumimoji="1" lang="ja-JP" altLang="en-US" sz="3600"/>
              <a:t>の発現量を出したりするが・・・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57F83F-01AD-0444-AAEB-E19ECEEE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721" y="1494260"/>
            <a:ext cx="6590558" cy="42557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99ED2A-BAE8-44A7-A879-ED2FC95A2603}"/>
              </a:ext>
            </a:extLst>
          </p:cNvPr>
          <p:cNvSpPr txBox="1"/>
          <p:nvPr/>
        </p:nvSpPr>
        <p:spPr>
          <a:xfrm>
            <a:off x="3781169" y="5851525"/>
            <a:ext cx="4607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Barann</a:t>
            </a:r>
            <a:r>
              <a:rPr lang="en-US" altLang="ja-JP" sz="1200" dirty="0"/>
              <a:t> M, Zimmer R, </a:t>
            </a:r>
            <a:r>
              <a:rPr lang="en-US" altLang="ja-JP" sz="1200" dirty="0" err="1"/>
              <a:t>Birzele</a:t>
            </a:r>
            <a:r>
              <a:rPr lang="en-US" altLang="ja-JP" sz="1200" dirty="0"/>
              <a:t> F. </a:t>
            </a:r>
            <a:r>
              <a:rPr lang="en-US" altLang="ja-JP" sz="1200" dirty="0" err="1"/>
              <a:t>Manananggal</a:t>
            </a:r>
            <a:r>
              <a:rPr lang="en-US" altLang="ja-JP" sz="1200" dirty="0"/>
              <a:t> - a novel viewer for alternative splicing events. </a:t>
            </a:r>
            <a:r>
              <a:rPr lang="en-US" altLang="ja-JP" sz="1200" i="1" dirty="0"/>
              <a:t>BMC Bioinformatics</a:t>
            </a:r>
            <a:r>
              <a:rPr lang="en-US" altLang="ja-JP" sz="1200" dirty="0"/>
              <a:t>. 2017;18(1):120.</a:t>
            </a:r>
          </a:p>
          <a:p>
            <a:endParaRPr kumimoji="1" lang="en-US" altLang="ja-JP" sz="1200" dirty="0"/>
          </a:p>
          <a:p>
            <a:r>
              <a:rPr lang="en-US" altLang="ja-JP" sz="1200" dirty="0">
                <a:hlinkClick r:id="rId3"/>
              </a:rPr>
              <a:t>https://doi.org/10.1186/s12859-017-1548-5</a:t>
            </a:r>
            <a:endParaRPr lang="en-US" altLang="ja-JP" sz="1200" dirty="0"/>
          </a:p>
          <a:p>
            <a:r>
              <a:rPr kumimoji="1" lang="en-US" altLang="ja-JP" sz="1200" dirty="0"/>
              <a:t>CC BY 4.0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740646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5CD5-6C8F-EA47-8CB6-6AEDBD92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/>
              <a:t>リードを</a:t>
            </a:r>
            <a:r>
              <a:rPr lang="en-US" altLang="ja-JP" sz="3600" dirty="0"/>
              <a:t> isoform </a:t>
            </a:r>
            <a:r>
              <a:rPr lang="ja-JP" altLang="en-US" sz="3600"/>
              <a:t>グラフに貼り、</a:t>
            </a:r>
            <a:br>
              <a:rPr lang="en-US" altLang="ja-JP" sz="3600" dirty="0"/>
            </a:br>
            <a:r>
              <a:rPr lang="ja-JP" altLang="en-US" sz="3600"/>
              <a:t>統計検定等もこの上でやるのが自然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31F4A-8CA8-2C48-AD48-BC21FDDA8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0423"/>
            <a:ext cx="8229600" cy="3030583"/>
          </a:xfrm>
        </p:spPr>
        <p:txBody>
          <a:bodyPr/>
          <a:lstStyle/>
          <a:p>
            <a:r>
              <a:rPr lang="ja-JP" altLang="en-US"/>
              <a:t>逆転写</a:t>
            </a:r>
            <a:r>
              <a:rPr lang="en-US" altLang="ja-JP" dirty="0"/>
              <a:t> bias, GC bias </a:t>
            </a:r>
            <a:r>
              <a:rPr lang="ja-JP" altLang="en-US"/>
              <a:t>などもあり、</a:t>
            </a:r>
            <a:r>
              <a:rPr lang="en-US" altLang="ja-JP" dirty="0"/>
              <a:t>junction </a:t>
            </a:r>
            <a:r>
              <a:rPr lang="ja-JP" altLang="en-US"/>
              <a:t>上のリードからの推定では大ざっぱすぎる。</a:t>
            </a:r>
            <a:endParaRPr lang="en-US" altLang="ja-JP" dirty="0"/>
          </a:p>
          <a:p>
            <a:pPr lvl="1"/>
            <a:r>
              <a:rPr lang="ja-JP" altLang="en-US"/>
              <a:t>リード数が少なくて</a:t>
            </a:r>
            <a:r>
              <a:rPr lang="en-US" altLang="ja-JP" dirty="0"/>
              <a:t> junction </a:t>
            </a:r>
            <a:r>
              <a:rPr lang="ja-JP" altLang="en-US"/>
              <a:t>上のリードが</a:t>
            </a:r>
            <a:br>
              <a:rPr lang="en-US" altLang="ja-JP" dirty="0"/>
            </a:br>
            <a:r>
              <a:rPr lang="ja-JP" altLang="en-US"/>
              <a:t>あまり無い場合はどうする？</a:t>
            </a:r>
            <a:endParaRPr lang="en-US" altLang="ja-JP" dirty="0"/>
          </a:p>
          <a:p>
            <a:pPr lvl="1"/>
            <a:r>
              <a:rPr lang="ja-JP" altLang="en-US"/>
              <a:t>全部の</a:t>
            </a:r>
            <a:r>
              <a:rPr lang="en-US" altLang="ja-JP" dirty="0"/>
              <a:t> junction </a:t>
            </a:r>
            <a:r>
              <a:rPr lang="ja-JP" altLang="en-US"/>
              <a:t>が複数の</a:t>
            </a:r>
            <a:r>
              <a:rPr lang="en-US" altLang="ja-JP" dirty="0"/>
              <a:t> isoform </a:t>
            </a:r>
            <a:r>
              <a:rPr lang="ja-JP" altLang="en-US"/>
              <a:t>で</a:t>
            </a:r>
            <a:br>
              <a:rPr lang="en-US" altLang="ja-JP" dirty="0"/>
            </a:br>
            <a:r>
              <a:rPr lang="ja-JP" altLang="en-US"/>
              <a:t>共有されている場合はどうする？</a:t>
            </a:r>
            <a:endParaRPr lang="en-US" altLang="ja-JP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27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56263"/>
            <a:ext cx="7772400" cy="2377439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その１０：</a:t>
            </a:r>
            <a:br>
              <a:rPr kumimoji="1" lang="en-US" altLang="ja-JP" dirty="0"/>
            </a:br>
            <a:r>
              <a:rPr kumimoji="1" lang="ja-JP" altLang="en-US"/>
              <a:t>グラフゲノム</a:t>
            </a:r>
            <a:r>
              <a:rPr lang="ja-JP" altLang="en-US"/>
              <a:t>解析エコシステムが充実しているとは、（まだ）言いがたいので</a:t>
            </a:r>
            <a:br>
              <a:rPr lang="en-US" altLang="ja-JP" dirty="0"/>
            </a:br>
            <a:r>
              <a:rPr lang="ja-JP" altLang="en-US"/>
              <a:t>今取り組めば長く残る仕事になるよ</a:t>
            </a:r>
            <a:endParaRPr kumimoji="1" lang="ja-JP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10F92-ADF6-C245-99E7-CDFE76B5F4BC}"/>
              </a:ext>
            </a:extLst>
          </p:cNvPr>
          <p:cNvSpPr txBox="1"/>
          <p:nvPr/>
        </p:nvSpPr>
        <p:spPr>
          <a:xfrm>
            <a:off x="2338251" y="5590903"/>
            <a:ext cx="6374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ユーザー視点では「敬遠する理由」じゃねーか！</a:t>
            </a:r>
            <a:br>
              <a:rPr lang="en-US" altLang="ja-JP" dirty="0"/>
            </a:br>
            <a:r>
              <a:rPr lang="ja-JP" altLang="en-US"/>
              <a:t>　　　　　　　　　　　　　　　　　→その通り・・・　　しかし、現状でも</a:t>
            </a:r>
            <a:br>
              <a:rPr lang="en-US" altLang="ja-JP" dirty="0"/>
            </a:br>
            <a:r>
              <a:rPr lang="ja-JP" altLang="en-US"/>
              <a:t>　　　　　　　　　　　　　　　　　　</a:t>
            </a:r>
            <a:r>
              <a:rPr lang="en-US" altLang="ja-JP" dirty="0"/>
              <a:t> </a:t>
            </a:r>
            <a:r>
              <a:rPr lang="ja-JP" altLang="en-US"/>
              <a:t>利用する利益はかなりある。　　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78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0E17-C736-7F43-AD3D-5F3E16EB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8F7E0-10DE-FD45-871D-28BC07C3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ja-JP" altLang="en-US"/>
              <a:t>グラフゲノムは、ゲノム解析で困る様々な例で</a:t>
            </a:r>
            <a:br>
              <a:rPr lang="en-US" altLang="ja-JP" dirty="0"/>
            </a:br>
            <a:r>
              <a:rPr lang="ja-JP" altLang="en-US"/>
              <a:t>自然な解決策を提供してくれる。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みんなグラフゲノムに対応したツールを書こう。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50147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ヒトの参照ゲノム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14506"/>
            <a:ext cx="8229600" cy="24048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国際 </a:t>
            </a:r>
            <a:r>
              <a:rPr kumimoji="1" lang="en-US" altLang="ja-JP" dirty="0"/>
              <a:t>Human Genome</a:t>
            </a:r>
            <a:r>
              <a:rPr lang="ja-JP" altLang="en-US" dirty="0"/>
              <a:t> </a:t>
            </a:r>
            <a:r>
              <a:rPr lang="en-US" altLang="ja-JP" dirty="0"/>
              <a:t>Project </a:t>
            </a:r>
            <a:r>
              <a:rPr lang="ja-JP" altLang="en-US" dirty="0"/>
              <a:t>で</a:t>
            </a:r>
            <a:r>
              <a:rPr lang="ja-JP" altLang="en-US"/>
              <a:t>配列決定した、</a:t>
            </a:r>
            <a:br>
              <a:rPr lang="en-US" altLang="ja-JP" dirty="0"/>
            </a:br>
            <a:r>
              <a:rPr lang="en-US" altLang="ja-JP" dirty="0"/>
              <a:t>haploid </a:t>
            </a:r>
            <a:r>
              <a:rPr lang="ja-JP" altLang="en-US"/>
              <a:t>分のモザイクゲノム</a:t>
            </a:r>
            <a:endParaRPr lang="en-US" altLang="ja-JP" dirty="0"/>
          </a:p>
          <a:p>
            <a:pPr lvl="1"/>
            <a:r>
              <a:rPr kumimoji="1" lang="ja-JP" altLang="en-US" dirty="0"/>
              <a:t>匿名の</a:t>
            </a:r>
            <a:r>
              <a:rPr kumimoji="1" lang="en-US" altLang="ja-JP" dirty="0"/>
              <a:t>DNA</a:t>
            </a:r>
            <a:r>
              <a:rPr kumimoji="1" lang="ja-JP" altLang="en-US" dirty="0"/>
              <a:t>ドナー（数人）から作成した</a:t>
            </a:r>
            <a:r>
              <a:rPr kumimoji="1" lang="en-US" altLang="ja-JP" dirty="0"/>
              <a:t> BAC </a:t>
            </a:r>
            <a:r>
              <a:rPr kumimoji="1" lang="ja-JP" altLang="en-US" dirty="0"/>
              <a:t>の</a:t>
            </a:r>
            <a:br>
              <a:rPr kumimoji="1" lang="en-US" altLang="ja-JP" dirty="0"/>
            </a:br>
            <a:r>
              <a:rPr kumimoji="1" lang="ja-JP" altLang="en-US"/>
              <a:t>モザイク。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83" y="3391961"/>
            <a:ext cx="7987017" cy="2734551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 flipV="1">
            <a:off x="2771800" y="5085184"/>
            <a:ext cx="504056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339752" y="6337919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一つ一つが大腸菌に組み込まれた</a:t>
            </a:r>
            <a:r>
              <a:rPr kumimoji="1" lang="en-US" altLang="ja-JP" dirty="0"/>
              <a:t>BAC</a:t>
            </a:r>
            <a:r>
              <a:rPr kumimoji="1" lang="ja-JP" altLang="en-US"/>
              <a:t>配列を表している</a:t>
            </a:r>
          </a:p>
        </p:txBody>
      </p:sp>
    </p:spTree>
    <p:extLst>
      <p:ext uri="{BB962C8B-B14F-4D97-AF65-F5344CB8AC3E}">
        <p14:creationId xmlns:p14="http://schemas.microsoft.com/office/powerpoint/2010/main" val="191719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7FBC974-DE0E-A14F-8904-B07299DF2AAB}"/>
              </a:ext>
            </a:extLst>
          </p:cNvPr>
          <p:cNvSpPr/>
          <p:nvPr/>
        </p:nvSpPr>
        <p:spPr>
          <a:xfrm>
            <a:off x="285246" y="3249504"/>
            <a:ext cx="8569235" cy="30487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1CFD22-DAEC-5247-8CC2-D0003830682C}"/>
              </a:ext>
            </a:extLst>
          </p:cNvPr>
          <p:cNvSpPr/>
          <p:nvPr/>
        </p:nvSpPr>
        <p:spPr>
          <a:xfrm>
            <a:off x="301610" y="980712"/>
            <a:ext cx="8569235" cy="21150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E8B8EEF-8437-5440-A6BD-50F3D097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-75725"/>
            <a:ext cx="8961120" cy="1143000"/>
          </a:xfrm>
        </p:spPr>
        <p:txBody>
          <a:bodyPr>
            <a:noAutofit/>
          </a:bodyPr>
          <a:lstStyle/>
          <a:p>
            <a:r>
              <a:rPr kumimoji="1" lang="ja-JP" altLang="en-US" sz="4000"/>
              <a:t>参照ゲノム側アリルは</a:t>
            </a:r>
            <a:r>
              <a:rPr lang="ja-JP" altLang="en-US" sz="4000"/>
              <a:t>コールされやすい</a:t>
            </a:r>
            <a:endParaRPr kumimoji="1" lang="ja-JP" altLang="en-US" sz="40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BD5432-6986-7F4C-BDA8-1F1830EF3976}"/>
              </a:ext>
            </a:extLst>
          </p:cNvPr>
          <p:cNvSpPr txBox="1"/>
          <p:nvPr/>
        </p:nvSpPr>
        <p:spPr>
          <a:xfrm>
            <a:off x="289519" y="428217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グラフ（</a:t>
            </a:r>
            <a:r>
              <a:rPr kumimoji="1" lang="en-US" altLang="ja-JP" dirty="0"/>
              <a:t>graph</a:t>
            </a:r>
            <a:r>
              <a:rPr kumimoji="1" lang="ja-JP" altLang="en-US" dirty="0"/>
              <a:t>）の</a:t>
            </a:r>
            <a:br>
              <a:rPr kumimoji="1" lang="en-US" altLang="ja-JP" dirty="0"/>
            </a:br>
            <a:r>
              <a:rPr kumimoji="1" lang="ja-JP" altLang="en-US" dirty="0"/>
              <a:t>参照ゲノム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A3D3754-979C-E24C-B985-FC0B3D8603EF}"/>
              </a:ext>
            </a:extLst>
          </p:cNvPr>
          <p:cNvSpPr/>
          <p:nvPr/>
        </p:nvSpPr>
        <p:spPr>
          <a:xfrm>
            <a:off x="2593775" y="4456460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4FB8FF8-10F0-114E-AB24-7CCA191A3386}"/>
              </a:ext>
            </a:extLst>
          </p:cNvPr>
          <p:cNvSpPr/>
          <p:nvPr/>
        </p:nvSpPr>
        <p:spPr>
          <a:xfrm>
            <a:off x="4465983" y="4032592"/>
            <a:ext cx="304800" cy="151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C16E35-C0AB-4542-8092-54458DE9D95D}"/>
              </a:ext>
            </a:extLst>
          </p:cNvPr>
          <p:cNvSpPr/>
          <p:nvPr/>
        </p:nvSpPr>
        <p:spPr>
          <a:xfrm>
            <a:off x="4465983" y="5037389"/>
            <a:ext cx="304800" cy="164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>
                <a:solidFill>
                  <a:srgbClr val="7030A0"/>
                </a:solidFill>
              </a:rPr>
              <a:t>T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10E0595-862E-ED4D-9059-AD0786ABF8D7}"/>
              </a:ext>
            </a:extLst>
          </p:cNvPr>
          <p:cNvCxnSpPr/>
          <p:nvPr/>
        </p:nvCxnSpPr>
        <p:spPr>
          <a:xfrm flipV="1">
            <a:off x="4321967" y="4183698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56341E0-EDA2-E242-8D4C-F4D56A8909D7}"/>
              </a:ext>
            </a:extLst>
          </p:cNvPr>
          <p:cNvCxnSpPr>
            <a:cxnSpLocks/>
          </p:cNvCxnSpPr>
          <p:nvPr/>
        </p:nvCxnSpPr>
        <p:spPr>
          <a:xfrm>
            <a:off x="4770783" y="4197020"/>
            <a:ext cx="144016" cy="28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0301EDA-583E-A444-AC08-F6601673AD4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321967" y="4620404"/>
            <a:ext cx="144016" cy="499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120B867-B2C0-AF45-9D64-86C031DA5ECB}"/>
              </a:ext>
            </a:extLst>
          </p:cNvPr>
          <p:cNvCxnSpPr>
            <a:cxnSpLocks/>
          </p:cNvCxnSpPr>
          <p:nvPr/>
        </p:nvCxnSpPr>
        <p:spPr>
          <a:xfrm flipV="1">
            <a:off x="4770783" y="4594908"/>
            <a:ext cx="144016" cy="494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DA1A52A-20D5-C24E-BF58-7F29D4AF0FC5}"/>
              </a:ext>
            </a:extLst>
          </p:cNvPr>
          <p:cNvSpPr/>
          <p:nvPr/>
        </p:nvSpPr>
        <p:spPr>
          <a:xfrm>
            <a:off x="4898031" y="4478211"/>
            <a:ext cx="1728192" cy="14887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F0B10CD-FE9B-9545-82FC-FDE3A70FAAC2}"/>
              </a:ext>
            </a:extLst>
          </p:cNvPr>
          <p:cNvSpPr/>
          <p:nvPr/>
        </p:nvSpPr>
        <p:spPr>
          <a:xfrm>
            <a:off x="2478349" y="2192660"/>
            <a:ext cx="4018790" cy="150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4A3D12E-066F-C541-B933-909076DFA9DB}"/>
              </a:ext>
            </a:extLst>
          </p:cNvPr>
          <p:cNvSpPr txBox="1"/>
          <p:nvPr/>
        </p:nvSpPr>
        <p:spPr>
          <a:xfrm>
            <a:off x="160435" y="206528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線形（</a:t>
            </a:r>
            <a:r>
              <a:rPr kumimoji="1" lang="en-US" altLang="ja-JP" dirty="0"/>
              <a:t>linear</a:t>
            </a:r>
            <a:r>
              <a:rPr kumimoji="1" lang="ja-JP" altLang="en-US" dirty="0"/>
              <a:t>）の</a:t>
            </a:r>
            <a:br>
              <a:rPr kumimoji="1" lang="en-US" altLang="ja-JP" dirty="0"/>
            </a:br>
            <a:r>
              <a:rPr kumimoji="1" lang="ja-JP" altLang="en-US" dirty="0"/>
              <a:t>参照ゲノム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2EFE1BE-EAB3-0E4E-85A4-BB80F100775F}"/>
              </a:ext>
            </a:extLst>
          </p:cNvPr>
          <p:cNvCxnSpPr/>
          <p:nvPr/>
        </p:nvCxnSpPr>
        <p:spPr>
          <a:xfrm>
            <a:off x="2958673" y="2065285"/>
            <a:ext cx="2915478" cy="0"/>
          </a:xfrm>
          <a:prstGeom prst="line">
            <a:avLst/>
          </a:prstGeom>
          <a:ln w="508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7543B3D-81BE-5549-9875-E158C379B64F}"/>
              </a:ext>
            </a:extLst>
          </p:cNvPr>
          <p:cNvCxnSpPr/>
          <p:nvPr/>
        </p:nvCxnSpPr>
        <p:spPr>
          <a:xfrm>
            <a:off x="2958673" y="1879755"/>
            <a:ext cx="2915478" cy="0"/>
          </a:xfrm>
          <a:prstGeom prst="line">
            <a:avLst/>
          </a:prstGeom>
          <a:ln w="508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7B0F728-BB96-0D41-BD54-F9F8DAC09D9C}"/>
              </a:ext>
            </a:extLst>
          </p:cNvPr>
          <p:cNvCxnSpPr/>
          <p:nvPr/>
        </p:nvCxnSpPr>
        <p:spPr>
          <a:xfrm>
            <a:off x="2958673" y="1680972"/>
            <a:ext cx="2915478" cy="0"/>
          </a:xfrm>
          <a:prstGeom prst="line">
            <a:avLst/>
          </a:prstGeom>
          <a:ln w="508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6C78185-ACCF-AF42-A014-3E048A38DD48}"/>
              </a:ext>
            </a:extLst>
          </p:cNvPr>
          <p:cNvCxnSpPr/>
          <p:nvPr/>
        </p:nvCxnSpPr>
        <p:spPr>
          <a:xfrm>
            <a:off x="2958673" y="1482190"/>
            <a:ext cx="2915478" cy="0"/>
          </a:xfrm>
          <a:prstGeom prst="line">
            <a:avLst/>
          </a:prstGeom>
          <a:ln w="508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75F763-C1DB-5948-8B3D-0A8CA9FC0047}"/>
              </a:ext>
            </a:extLst>
          </p:cNvPr>
          <p:cNvSpPr txBox="1"/>
          <p:nvPr/>
        </p:nvSpPr>
        <p:spPr>
          <a:xfrm>
            <a:off x="4264891" y="1296832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D4AD4ED-E1F0-C040-9CD6-F5E6213159CD}"/>
              </a:ext>
            </a:extLst>
          </p:cNvPr>
          <p:cNvSpPr txBox="1"/>
          <p:nvPr/>
        </p:nvSpPr>
        <p:spPr>
          <a:xfrm>
            <a:off x="4264891" y="1482363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BDA39FB-21F7-2141-9B32-056AA877AA11}"/>
              </a:ext>
            </a:extLst>
          </p:cNvPr>
          <p:cNvSpPr txBox="1"/>
          <p:nvPr/>
        </p:nvSpPr>
        <p:spPr>
          <a:xfrm>
            <a:off x="4264891" y="1681146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95451AF-AF27-084C-8DC0-85309F191005}"/>
              </a:ext>
            </a:extLst>
          </p:cNvPr>
          <p:cNvSpPr txBox="1"/>
          <p:nvPr/>
        </p:nvSpPr>
        <p:spPr>
          <a:xfrm>
            <a:off x="4264891" y="1879928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1E44320-C5F1-BE47-B7F5-931E640E261B}"/>
              </a:ext>
            </a:extLst>
          </p:cNvPr>
          <p:cNvCxnSpPr/>
          <p:nvPr/>
        </p:nvCxnSpPr>
        <p:spPr>
          <a:xfrm>
            <a:off x="2958673" y="2515859"/>
            <a:ext cx="2915478" cy="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4D49D70-A3D4-984A-ACFB-634E4F14D3F8}"/>
              </a:ext>
            </a:extLst>
          </p:cNvPr>
          <p:cNvSpPr txBox="1"/>
          <p:nvPr/>
        </p:nvSpPr>
        <p:spPr>
          <a:xfrm>
            <a:off x="4264891" y="2065458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D2DBD2B-FFB3-F043-9D35-317650CFD71C}"/>
              </a:ext>
            </a:extLst>
          </p:cNvPr>
          <p:cNvSpPr txBox="1"/>
          <p:nvPr/>
        </p:nvSpPr>
        <p:spPr>
          <a:xfrm>
            <a:off x="4264891" y="2317249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7030A0"/>
                </a:solidFill>
              </a:rPr>
              <a:t>T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F4833430-2EF9-EE40-BB98-8E6CA76167A7}"/>
              </a:ext>
            </a:extLst>
          </p:cNvPr>
          <p:cNvSpPr/>
          <p:nvPr/>
        </p:nvSpPr>
        <p:spPr>
          <a:xfrm>
            <a:off x="3114261" y="3882746"/>
            <a:ext cx="3286540" cy="465117"/>
          </a:xfrm>
          <a:custGeom>
            <a:avLst/>
            <a:gdLst>
              <a:gd name="connsiteX0" fmla="*/ 0 w 3286540"/>
              <a:gd name="connsiteY0" fmla="*/ 463842 h 465117"/>
              <a:gd name="connsiteX1" fmla="*/ 1033670 w 3286540"/>
              <a:gd name="connsiteY1" fmla="*/ 450590 h 465117"/>
              <a:gd name="connsiteX2" fmla="*/ 1192696 w 3286540"/>
              <a:gd name="connsiteY2" fmla="*/ 291564 h 465117"/>
              <a:gd name="connsiteX3" fmla="*/ 1470992 w 3286540"/>
              <a:gd name="connsiteY3" fmla="*/ 16 h 465117"/>
              <a:gd name="connsiteX4" fmla="*/ 1789044 w 3286540"/>
              <a:gd name="connsiteY4" fmla="*/ 304816 h 465117"/>
              <a:gd name="connsiteX5" fmla="*/ 1895061 w 3286540"/>
              <a:gd name="connsiteY5" fmla="*/ 410834 h 465117"/>
              <a:gd name="connsiteX6" fmla="*/ 1987827 w 3286540"/>
              <a:gd name="connsiteY6" fmla="*/ 450590 h 465117"/>
              <a:gd name="connsiteX7" fmla="*/ 2385392 w 3286540"/>
              <a:gd name="connsiteY7" fmla="*/ 463842 h 465117"/>
              <a:gd name="connsiteX8" fmla="*/ 3286540 w 3286540"/>
              <a:gd name="connsiteY8" fmla="*/ 463842 h 46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6540" h="465117">
                <a:moveTo>
                  <a:pt x="0" y="463842"/>
                </a:moveTo>
                <a:lnTo>
                  <a:pt x="1033670" y="450590"/>
                </a:lnTo>
                <a:cubicBezTo>
                  <a:pt x="1232453" y="421877"/>
                  <a:pt x="1119809" y="366660"/>
                  <a:pt x="1192696" y="291564"/>
                </a:cubicBezTo>
                <a:cubicBezTo>
                  <a:pt x="1265583" y="216468"/>
                  <a:pt x="1371601" y="-2193"/>
                  <a:pt x="1470992" y="16"/>
                </a:cubicBezTo>
                <a:cubicBezTo>
                  <a:pt x="1570383" y="2225"/>
                  <a:pt x="1718366" y="236346"/>
                  <a:pt x="1789044" y="304816"/>
                </a:cubicBezTo>
                <a:cubicBezTo>
                  <a:pt x="1859722" y="373286"/>
                  <a:pt x="1861930" y="386538"/>
                  <a:pt x="1895061" y="410834"/>
                </a:cubicBezTo>
                <a:cubicBezTo>
                  <a:pt x="1928192" y="435130"/>
                  <a:pt x="1906105" y="441755"/>
                  <a:pt x="1987827" y="450590"/>
                </a:cubicBezTo>
                <a:cubicBezTo>
                  <a:pt x="2069549" y="459425"/>
                  <a:pt x="2168940" y="461633"/>
                  <a:pt x="2385392" y="463842"/>
                </a:cubicBezTo>
                <a:cubicBezTo>
                  <a:pt x="2601844" y="466051"/>
                  <a:pt x="2944192" y="464946"/>
                  <a:pt x="3286540" y="463842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47FE0CED-12F9-AC47-B9F4-BE099EA370D4}"/>
              </a:ext>
            </a:extLst>
          </p:cNvPr>
          <p:cNvSpPr/>
          <p:nvPr/>
        </p:nvSpPr>
        <p:spPr>
          <a:xfrm>
            <a:off x="3114261" y="3723720"/>
            <a:ext cx="3286540" cy="465117"/>
          </a:xfrm>
          <a:custGeom>
            <a:avLst/>
            <a:gdLst>
              <a:gd name="connsiteX0" fmla="*/ 0 w 3286540"/>
              <a:gd name="connsiteY0" fmla="*/ 463842 h 465117"/>
              <a:gd name="connsiteX1" fmla="*/ 1033670 w 3286540"/>
              <a:gd name="connsiteY1" fmla="*/ 450590 h 465117"/>
              <a:gd name="connsiteX2" fmla="*/ 1192696 w 3286540"/>
              <a:gd name="connsiteY2" fmla="*/ 291564 h 465117"/>
              <a:gd name="connsiteX3" fmla="*/ 1470992 w 3286540"/>
              <a:gd name="connsiteY3" fmla="*/ 16 h 465117"/>
              <a:gd name="connsiteX4" fmla="*/ 1789044 w 3286540"/>
              <a:gd name="connsiteY4" fmla="*/ 304816 h 465117"/>
              <a:gd name="connsiteX5" fmla="*/ 1895061 w 3286540"/>
              <a:gd name="connsiteY5" fmla="*/ 410834 h 465117"/>
              <a:gd name="connsiteX6" fmla="*/ 1987827 w 3286540"/>
              <a:gd name="connsiteY6" fmla="*/ 450590 h 465117"/>
              <a:gd name="connsiteX7" fmla="*/ 2385392 w 3286540"/>
              <a:gd name="connsiteY7" fmla="*/ 463842 h 465117"/>
              <a:gd name="connsiteX8" fmla="*/ 3286540 w 3286540"/>
              <a:gd name="connsiteY8" fmla="*/ 463842 h 46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6540" h="465117">
                <a:moveTo>
                  <a:pt x="0" y="463842"/>
                </a:moveTo>
                <a:lnTo>
                  <a:pt x="1033670" y="450590"/>
                </a:lnTo>
                <a:cubicBezTo>
                  <a:pt x="1232453" y="421877"/>
                  <a:pt x="1119809" y="366660"/>
                  <a:pt x="1192696" y="291564"/>
                </a:cubicBezTo>
                <a:cubicBezTo>
                  <a:pt x="1265583" y="216468"/>
                  <a:pt x="1371601" y="-2193"/>
                  <a:pt x="1470992" y="16"/>
                </a:cubicBezTo>
                <a:cubicBezTo>
                  <a:pt x="1570383" y="2225"/>
                  <a:pt x="1718366" y="236346"/>
                  <a:pt x="1789044" y="304816"/>
                </a:cubicBezTo>
                <a:cubicBezTo>
                  <a:pt x="1859722" y="373286"/>
                  <a:pt x="1861930" y="386538"/>
                  <a:pt x="1895061" y="410834"/>
                </a:cubicBezTo>
                <a:cubicBezTo>
                  <a:pt x="1928192" y="435130"/>
                  <a:pt x="1906105" y="441755"/>
                  <a:pt x="1987827" y="450590"/>
                </a:cubicBezTo>
                <a:cubicBezTo>
                  <a:pt x="2069549" y="459425"/>
                  <a:pt x="2168940" y="461633"/>
                  <a:pt x="2385392" y="463842"/>
                </a:cubicBezTo>
                <a:cubicBezTo>
                  <a:pt x="2601844" y="466051"/>
                  <a:pt x="2944192" y="464946"/>
                  <a:pt x="3286540" y="463842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D6C2F32A-BEFC-B346-8535-EB5EE23EEBCE}"/>
              </a:ext>
            </a:extLst>
          </p:cNvPr>
          <p:cNvSpPr/>
          <p:nvPr/>
        </p:nvSpPr>
        <p:spPr>
          <a:xfrm>
            <a:off x="3114261" y="3564694"/>
            <a:ext cx="3286540" cy="465117"/>
          </a:xfrm>
          <a:custGeom>
            <a:avLst/>
            <a:gdLst>
              <a:gd name="connsiteX0" fmla="*/ 0 w 3286540"/>
              <a:gd name="connsiteY0" fmla="*/ 463842 h 465117"/>
              <a:gd name="connsiteX1" fmla="*/ 1033670 w 3286540"/>
              <a:gd name="connsiteY1" fmla="*/ 450590 h 465117"/>
              <a:gd name="connsiteX2" fmla="*/ 1192696 w 3286540"/>
              <a:gd name="connsiteY2" fmla="*/ 291564 h 465117"/>
              <a:gd name="connsiteX3" fmla="*/ 1470992 w 3286540"/>
              <a:gd name="connsiteY3" fmla="*/ 16 h 465117"/>
              <a:gd name="connsiteX4" fmla="*/ 1789044 w 3286540"/>
              <a:gd name="connsiteY4" fmla="*/ 304816 h 465117"/>
              <a:gd name="connsiteX5" fmla="*/ 1895061 w 3286540"/>
              <a:gd name="connsiteY5" fmla="*/ 410834 h 465117"/>
              <a:gd name="connsiteX6" fmla="*/ 1987827 w 3286540"/>
              <a:gd name="connsiteY6" fmla="*/ 450590 h 465117"/>
              <a:gd name="connsiteX7" fmla="*/ 2385392 w 3286540"/>
              <a:gd name="connsiteY7" fmla="*/ 463842 h 465117"/>
              <a:gd name="connsiteX8" fmla="*/ 3286540 w 3286540"/>
              <a:gd name="connsiteY8" fmla="*/ 463842 h 46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6540" h="465117">
                <a:moveTo>
                  <a:pt x="0" y="463842"/>
                </a:moveTo>
                <a:lnTo>
                  <a:pt x="1033670" y="450590"/>
                </a:lnTo>
                <a:cubicBezTo>
                  <a:pt x="1232453" y="421877"/>
                  <a:pt x="1119809" y="366660"/>
                  <a:pt x="1192696" y="291564"/>
                </a:cubicBezTo>
                <a:cubicBezTo>
                  <a:pt x="1265583" y="216468"/>
                  <a:pt x="1371601" y="-2193"/>
                  <a:pt x="1470992" y="16"/>
                </a:cubicBezTo>
                <a:cubicBezTo>
                  <a:pt x="1570383" y="2225"/>
                  <a:pt x="1718366" y="236346"/>
                  <a:pt x="1789044" y="304816"/>
                </a:cubicBezTo>
                <a:cubicBezTo>
                  <a:pt x="1859722" y="373286"/>
                  <a:pt x="1861930" y="386538"/>
                  <a:pt x="1895061" y="410834"/>
                </a:cubicBezTo>
                <a:cubicBezTo>
                  <a:pt x="1928192" y="435130"/>
                  <a:pt x="1906105" y="441755"/>
                  <a:pt x="1987827" y="450590"/>
                </a:cubicBezTo>
                <a:cubicBezTo>
                  <a:pt x="2069549" y="459425"/>
                  <a:pt x="2168940" y="461633"/>
                  <a:pt x="2385392" y="463842"/>
                </a:cubicBezTo>
                <a:cubicBezTo>
                  <a:pt x="2601844" y="466051"/>
                  <a:pt x="2944192" y="464946"/>
                  <a:pt x="3286540" y="463842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77BA8D3D-4928-A648-9042-71061973ACA6}"/>
              </a:ext>
            </a:extLst>
          </p:cNvPr>
          <p:cNvSpPr/>
          <p:nvPr/>
        </p:nvSpPr>
        <p:spPr>
          <a:xfrm>
            <a:off x="3114261" y="3418920"/>
            <a:ext cx="3286540" cy="465117"/>
          </a:xfrm>
          <a:custGeom>
            <a:avLst/>
            <a:gdLst>
              <a:gd name="connsiteX0" fmla="*/ 0 w 3286540"/>
              <a:gd name="connsiteY0" fmla="*/ 463842 h 465117"/>
              <a:gd name="connsiteX1" fmla="*/ 1033670 w 3286540"/>
              <a:gd name="connsiteY1" fmla="*/ 450590 h 465117"/>
              <a:gd name="connsiteX2" fmla="*/ 1192696 w 3286540"/>
              <a:gd name="connsiteY2" fmla="*/ 291564 h 465117"/>
              <a:gd name="connsiteX3" fmla="*/ 1470992 w 3286540"/>
              <a:gd name="connsiteY3" fmla="*/ 16 h 465117"/>
              <a:gd name="connsiteX4" fmla="*/ 1789044 w 3286540"/>
              <a:gd name="connsiteY4" fmla="*/ 304816 h 465117"/>
              <a:gd name="connsiteX5" fmla="*/ 1895061 w 3286540"/>
              <a:gd name="connsiteY5" fmla="*/ 410834 h 465117"/>
              <a:gd name="connsiteX6" fmla="*/ 1987827 w 3286540"/>
              <a:gd name="connsiteY6" fmla="*/ 450590 h 465117"/>
              <a:gd name="connsiteX7" fmla="*/ 2385392 w 3286540"/>
              <a:gd name="connsiteY7" fmla="*/ 463842 h 465117"/>
              <a:gd name="connsiteX8" fmla="*/ 3286540 w 3286540"/>
              <a:gd name="connsiteY8" fmla="*/ 463842 h 46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6540" h="465117">
                <a:moveTo>
                  <a:pt x="0" y="463842"/>
                </a:moveTo>
                <a:lnTo>
                  <a:pt x="1033670" y="450590"/>
                </a:lnTo>
                <a:cubicBezTo>
                  <a:pt x="1232453" y="421877"/>
                  <a:pt x="1119809" y="366660"/>
                  <a:pt x="1192696" y="291564"/>
                </a:cubicBezTo>
                <a:cubicBezTo>
                  <a:pt x="1265583" y="216468"/>
                  <a:pt x="1371601" y="-2193"/>
                  <a:pt x="1470992" y="16"/>
                </a:cubicBezTo>
                <a:cubicBezTo>
                  <a:pt x="1570383" y="2225"/>
                  <a:pt x="1718366" y="236346"/>
                  <a:pt x="1789044" y="304816"/>
                </a:cubicBezTo>
                <a:cubicBezTo>
                  <a:pt x="1859722" y="373286"/>
                  <a:pt x="1861930" y="386538"/>
                  <a:pt x="1895061" y="410834"/>
                </a:cubicBezTo>
                <a:cubicBezTo>
                  <a:pt x="1928192" y="435130"/>
                  <a:pt x="1906105" y="441755"/>
                  <a:pt x="1987827" y="450590"/>
                </a:cubicBezTo>
                <a:cubicBezTo>
                  <a:pt x="2069549" y="459425"/>
                  <a:pt x="2168940" y="461633"/>
                  <a:pt x="2385392" y="463842"/>
                </a:cubicBezTo>
                <a:cubicBezTo>
                  <a:pt x="2601844" y="466051"/>
                  <a:pt x="2944192" y="464946"/>
                  <a:pt x="3286540" y="463842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171619-9A44-C949-814C-602E9C045518}"/>
              </a:ext>
            </a:extLst>
          </p:cNvPr>
          <p:cNvSpPr txBox="1"/>
          <p:nvPr/>
        </p:nvSpPr>
        <p:spPr>
          <a:xfrm>
            <a:off x="4446984" y="3698120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D5B0F92-4C90-5244-AE4C-7C9B7A01B7F5}"/>
              </a:ext>
            </a:extLst>
          </p:cNvPr>
          <p:cNvSpPr txBox="1"/>
          <p:nvPr/>
        </p:nvSpPr>
        <p:spPr>
          <a:xfrm>
            <a:off x="4446984" y="3565598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43F5ED5-7432-924F-A7DA-5D0D039D87EC}"/>
              </a:ext>
            </a:extLst>
          </p:cNvPr>
          <p:cNvSpPr txBox="1"/>
          <p:nvPr/>
        </p:nvSpPr>
        <p:spPr>
          <a:xfrm>
            <a:off x="4406348" y="3222682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6EDB0FD-B4DB-174C-8576-B4821CF5E1D7}"/>
              </a:ext>
            </a:extLst>
          </p:cNvPr>
          <p:cNvSpPr txBox="1"/>
          <p:nvPr/>
        </p:nvSpPr>
        <p:spPr>
          <a:xfrm>
            <a:off x="4433732" y="3406572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00B050"/>
                </a:solidFill>
              </a:rPr>
              <a:t>A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382EC6FD-4B87-8643-9B3E-D1845F685606}"/>
              </a:ext>
            </a:extLst>
          </p:cNvPr>
          <p:cNvSpPr/>
          <p:nvPr/>
        </p:nvSpPr>
        <p:spPr>
          <a:xfrm>
            <a:off x="3127514" y="4713318"/>
            <a:ext cx="3260034" cy="642912"/>
          </a:xfrm>
          <a:custGeom>
            <a:avLst/>
            <a:gdLst>
              <a:gd name="connsiteX0" fmla="*/ 0 w 3260034"/>
              <a:gd name="connsiteY0" fmla="*/ 17583 h 642912"/>
              <a:gd name="connsiteX1" fmla="*/ 848139 w 3260034"/>
              <a:gd name="connsiteY1" fmla="*/ 4331 h 642912"/>
              <a:gd name="connsiteX2" fmla="*/ 1139687 w 3260034"/>
              <a:gd name="connsiteY2" fmla="*/ 83844 h 642912"/>
              <a:gd name="connsiteX3" fmla="*/ 1192695 w 3260034"/>
              <a:gd name="connsiteY3" fmla="*/ 203114 h 642912"/>
              <a:gd name="connsiteX4" fmla="*/ 1325217 w 3260034"/>
              <a:gd name="connsiteY4" fmla="*/ 587427 h 642912"/>
              <a:gd name="connsiteX5" fmla="*/ 1497495 w 3260034"/>
              <a:gd name="connsiteY5" fmla="*/ 640436 h 642912"/>
              <a:gd name="connsiteX6" fmla="*/ 1669774 w 3260034"/>
              <a:gd name="connsiteY6" fmla="*/ 587427 h 642912"/>
              <a:gd name="connsiteX7" fmla="*/ 1762539 w 3260034"/>
              <a:gd name="connsiteY7" fmla="*/ 256123 h 642912"/>
              <a:gd name="connsiteX8" fmla="*/ 1842052 w 3260034"/>
              <a:gd name="connsiteY8" fmla="*/ 57340 h 642912"/>
              <a:gd name="connsiteX9" fmla="*/ 2014330 w 3260034"/>
              <a:gd name="connsiteY9" fmla="*/ 30836 h 642912"/>
              <a:gd name="connsiteX10" fmla="*/ 3260034 w 3260034"/>
              <a:gd name="connsiteY10" fmla="*/ 17583 h 6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0034" h="642912">
                <a:moveTo>
                  <a:pt x="0" y="17583"/>
                </a:moveTo>
                <a:cubicBezTo>
                  <a:pt x="329095" y="5435"/>
                  <a:pt x="658191" y="-6712"/>
                  <a:pt x="848139" y="4331"/>
                </a:cubicBezTo>
                <a:cubicBezTo>
                  <a:pt x="1038087" y="15374"/>
                  <a:pt x="1082261" y="50714"/>
                  <a:pt x="1139687" y="83844"/>
                </a:cubicBezTo>
                <a:cubicBezTo>
                  <a:pt x="1197113" y="116974"/>
                  <a:pt x="1161773" y="119184"/>
                  <a:pt x="1192695" y="203114"/>
                </a:cubicBezTo>
                <a:cubicBezTo>
                  <a:pt x="1223617" y="287045"/>
                  <a:pt x="1274417" y="514540"/>
                  <a:pt x="1325217" y="587427"/>
                </a:cubicBezTo>
                <a:cubicBezTo>
                  <a:pt x="1376017" y="660314"/>
                  <a:pt x="1440069" y="640436"/>
                  <a:pt x="1497495" y="640436"/>
                </a:cubicBezTo>
                <a:cubicBezTo>
                  <a:pt x="1554921" y="640436"/>
                  <a:pt x="1625600" y="651479"/>
                  <a:pt x="1669774" y="587427"/>
                </a:cubicBezTo>
                <a:cubicBezTo>
                  <a:pt x="1713948" y="523375"/>
                  <a:pt x="1733826" y="344471"/>
                  <a:pt x="1762539" y="256123"/>
                </a:cubicBezTo>
                <a:cubicBezTo>
                  <a:pt x="1791252" y="167775"/>
                  <a:pt x="1800087" y="94888"/>
                  <a:pt x="1842052" y="57340"/>
                </a:cubicBezTo>
                <a:cubicBezTo>
                  <a:pt x="1884017" y="19792"/>
                  <a:pt x="1778000" y="37462"/>
                  <a:pt x="2014330" y="30836"/>
                </a:cubicBezTo>
                <a:cubicBezTo>
                  <a:pt x="2250660" y="24210"/>
                  <a:pt x="2755347" y="20896"/>
                  <a:pt x="3260034" y="17583"/>
                </a:cubicBezTo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CF011B1-E34D-F740-922E-A938BA74260F}"/>
              </a:ext>
            </a:extLst>
          </p:cNvPr>
          <p:cNvSpPr txBox="1"/>
          <p:nvPr/>
        </p:nvSpPr>
        <p:spPr>
          <a:xfrm>
            <a:off x="4460236" y="5155857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7030A0"/>
                </a:solidFill>
              </a:rPr>
              <a:t>T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E3AFDDB6-210E-0D45-8CDB-AEC16E644C14}"/>
              </a:ext>
            </a:extLst>
          </p:cNvPr>
          <p:cNvSpPr/>
          <p:nvPr/>
        </p:nvSpPr>
        <p:spPr>
          <a:xfrm>
            <a:off x="3127514" y="4859092"/>
            <a:ext cx="3260034" cy="642912"/>
          </a:xfrm>
          <a:custGeom>
            <a:avLst/>
            <a:gdLst>
              <a:gd name="connsiteX0" fmla="*/ 0 w 3260034"/>
              <a:gd name="connsiteY0" fmla="*/ 17583 h 642912"/>
              <a:gd name="connsiteX1" fmla="*/ 848139 w 3260034"/>
              <a:gd name="connsiteY1" fmla="*/ 4331 h 642912"/>
              <a:gd name="connsiteX2" fmla="*/ 1139687 w 3260034"/>
              <a:gd name="connsiteY2" fmla="*/ 83844 h 642912"/>
              <a:gd name="connsiteX3" fmla="*/ 1192695 w 3260034"/>
              <a:gd name="connsiteY3" fmla="*/ 203114 h 642912"/>
              <a:gd name="connsiteX4" fmla="*/ 1325217 w 3260034"/>
              <a:gd name="connsiteY4" fmla="*/ 587427 h 642912"/>
              <a:gd name="connsiteX5" fmla="*/ 1497495 w 3260034"/>
              <a:gd name="connsiteY5" fmla="*/ 640436 h 642912"/>
              <a:gd name="connsiteX6" fmla="*/ 1669774 w 3260034"/>
              <a:gd name="connsiteY6" fmla="*/ 587427 h 642912"/>
              <a:gd name="connsiteX7" fmla="*/ 1762539 w 3260034"/>
              <a:gd name="connsiteY7" fmla="*/ 256123 h 642912"/>
              <a:gd name="connsiteX8" fmla="*/ 1842052 w 3260034"/>
              <a:gd name="connsiteY8" fmla="*/ 57340 h 642912"/>
              <a:gd name="connsiteX9" fmla="*/ 2014330 w 3260034"/>
              <a:gd name="connsiteY9" fmla="*/ 30836 h 642912"/>
              <a:gd name="connsiteX10" fmla="*/ 3260034 w 3260034"/>
              <a:gd name="connsiteY10" fmla="*/ 17583 h 6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0034" h="642912">
                <a:moveTo>
                  <a:pt x="0" y="17583"/>
                </a:moveTo>
                <a:cubicBezTo>
                  <a:pt x="329095" y="5435"/>
                  <a:pt x="658191" y="-6712"/>
                  <a:pt x="848139" y="4331"/>
                </a:cubicBezTo>
                <a:cubicBezTo>
                  <a:pt x="1038087" y="15374"/>
                  <a:pt x="1082261" y="50714"/>
                  <a:pt x="1139687" y="83844"/>
                </a:cubicBezTo>
                <a:cubicBezTo>
                  <a:pt x="1197113" y="116974"/>
                  <a:pt x="1161773" y="119184"/>
                  <a:pt x="1192695" y="203114"/>
                </a:cubicBezTo>
                <a:cubicBezTo>
                  <a:pt x="1223617" y="287045"/>
                  <a:pt x="1274417" y="514540"/>
                  <a:pt x="1325217" y="587427"/>
                </a:cubicBezTo>
                <a:cubicBezTo>
                  <a:pt x="1376017" y="660314"/>
                  <a:pt x="1440069" y="640436"/>
                  <a:pt x="1497495" y="640436"/>
                </a:cubicBezTo>
                <a:cubicBezTo>
                  <a:pt x="1554921" y="640436"/>
                  <a:pt x="1625600" y="651479"/>
                  <a:pt x="1669774" y="587427"/>
                </a:cubicBezTo>
                <a:cubicBezTo>
                  <a:pt x="1713948" y="523375"/>
                  <a:pt x="1733826" y="344471"/>
                  <a:pt x="1762539" y="256123"/>
                </a:cubicBezTo>
                <a:cubicBezTo>
                  <a:pt x="1791252" y="167775"/>
                  <a:pt x="1800087" y="94888"/>
                  <a:pt x="1842052" y="57340"/>
                </a:cubicBezTo>
                <a:cubicBezTo>
                  <a:pt x="1884017" y="19792"/>
                  <a:pt x="1778000" y="37462"/>
                  <a:pt x="2014330" y="30836"/>
                </a:cubicBezTo>
                <a:cubicBezTo>
                  <a:pt x="2250660" y="24210"/>
                  <a:pt x="2755347" y="20896"/>
                  <a:pt x="3260034" y="17583"/>
                </a:cubicBezTo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72E0650-D1EC-A943-A0FD-52035FB24260}"/>
              </a:ext>
            </a:extLst>
          </p:cNvPr>
          <p:cNvSpPr txBox="1"/>
          <p:nvPr/>
        </p:nvSpPr>
        <p:spPr>
          <a:xfrm>
            <a:off x="4460236" y="5301631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7030A0"/>
                </a:solidFill>
              </a:rPr>
              <a:t>T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F414096A-1D19-304A-A9CF-95CA5A58C1FE}"/>
              </a:ext>
            </a:extLst>
          </p:cNvPr>
          <p:cNvSpPr/>
          <p:nvPr/>
        </p:nvSpPr>
        <p:spPr>
          <a:xfrm>
            <a:off x="3127514" y="5031371"/>
            <a:ext cx="3260034" cy="642912"/>
          </a:xfrm>
          <a:custGeom>
            <a:avLst/>
            <a:gdLst>
              <a:gd name="connsiteX0" fmla="*/ 0 w 3260034"/>
              <a:gd name="connsiteY0" fmla="*/ 17583 h 642912"/>
              <a:gd name="connsiteX1" fmla="*/ 848139 w 3260034"/>
              <a:gd name="connsiteY1" fmla="*/ 4331 h 642912"/>
              <a:gd name="connsiteX2" fmla="*/ 1139687 w 3260034"/>
              <a:gd name="connsiteY2" fmla="*/ 83844 h 642912"/>
              <a:gd name="connsiteX3" fmla="*/ 1192695 w 3260034"/>
              <a:gd name="connsiteY3" fmla="*/ 203114 h 642912"/>
              <a:gd name="connsiteX4" fmla="*/ 1325217 w 3260034"/>
              <a:gd name="connsiteY4" fmla="*/ 587427 h 642912"/>
              <a:gd name="connsiteX5" fmla="*/ 1497495 w 3260034"/>
              <a:gd name="connsiteY5" fmla="*/ 640436 h 642912"/>
              <a:gd name="connsiteX6" fmla="*/ 1669774 w 3260034"/>
              <a:gd name="connsiteY6" fmla="*/ 587427 h 642912"/>
              <a:gd name="connsiteX7" fmla="*/ 1762539 w 3260034"/>
              <a:gd name="connsiteY7" fmla="*/ 256123 h 642912"/>
              <a:gd name="connsiteX8" fmla="*/ 1842052 w 3260034"/>
              <a:gd name="connsiteY8" fmla="*/ 57340 h 642912"/>
              <a:gd name="connsiteX9" fmla="*/ 2014330 w 3260034"/>
              <a:gd name="connsiteY9" fmla="*/ 30836 h 642912"/>
              <a:gd name="connsiteX10" fmla="*/ 3260034 w 3260034"/>
              <a:gd name="connsiteY10" fmla="*/ 17583 h 6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0034" h="642912">
                <a:moveTo>
                  <a:pt x="0" y="17583"/>
                </a:moveTo>
                <a:cubicBezTo>
                  <a:pt x="329095" y="5435"/>
                  <a:pt x="658191" y="-6712"/>
                  <a:pt x="848139" y="4331"/>
                </a:cubicBezTo>
                <a:cubicBezTo>
                  <a:pt x="1038087" y="15374"/>
                  <a:pt x="1082261" y="50714"/>
                  <a:pt x="1139687" y="83844"/>
                </a:cubicBezTo>
                <a:cubicBezTo>
                  <a:pt x="1197113" y="116974"/>
                  <a:pt x="1161773" y="119184"/>
                  <a:pt x="1192695" y="203114"/>
                </a:cubicBezTo>
                <a:cubicBezTo>
                  <a:pt x="1223617" y="287045"/>
                  <a:pt x="1274417" y="514540"/>
                  <a:pt x="1325217" y="587427"/>
                </a:cubicBezTo>
                <a:cubicBezTo>
                  <a:pt x="1376017" y="660314"/>
                  <a:pt x="1440069" y="640436"/>
                  <a:pt x="1497495" y="640436"/>
                </a:cubicBezTo>
                <a:cubicBezTo>
                  <a:pt x="1554921" y="640436"/>
                  <a:pt x="1625600" y="651479"/>
                  <a:pt x="1669774" y="587427"/>
                </a:cubicBezTo>
                <a:cubicBezTo>
                  <a:pt x="1713948" y="523375"/>
                  <a:pt x="1733826" y="344471"/>
                  <a:pt x="1762539" y="256123"/>
                </a:cubicBezTo>
                <a:cubicBezTo>
                  <a:pt x="1791252" y="167775"/>
                  <a:pt x="1800087" y="94888"/>
                  <a:pt x="1842052" y="57340"/>
                </a:cubicBezTo>
                <a:cubicBezTo>
                  <a:pt x="1884017" y="19792"/>
                  <a:pt x="1778000" y="37462"/>
                  <a:pt x="2014330" y="30836"/>
                </a:cubicBezTo>
                <a:cubicBezTo>
                  <a:pt x="2250660" y="24210"/>
                  <a:pt x="2755347" y="20896"/>
                  <a:pt x="3260034" y="17583"/>
                </a:cubicBezTo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31D4E0A-8C84-F447-9C57-7CC33B42C7AC}"/>
              </a:ext>
            </a:extLst>
          </p:cNvPr>
          <p:cNvSpPr txBox="1"/>
          <p:nvPr/>
        </p:nvSpPr>
        <p:spPr>
          <a:xfrm>
            <a:off x="4460236" y="5473910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7030A0"/>
                </a:solidFill>
              </a:rPr>
              <a:t>T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C79DC574-CA2E-394A-B31F-DD35AA410713}"/>
              </a:ext>
            </a:extLst>
          </p:cNvPr>
          <p:cNvSpPr/>
          <p:nvPr/>
        </p:nvSpPr>
        <p:spPr>
          <a:xfrm>
            <a:off x="3127514" y="5190397"/>
            <a:ext cx="3260034" cy="642912"/>
          </a:xfrm>
          <a:custGeom>
            <a:avLst/>
            <a:gdLst>
              <a:gd name="connsiteX0" fmla="*/ 0 w 3260034"/>
              <a:gd name="connsiteY0" fmla="*/ 17583 h 642912"/>
              <a:gd name="connsiteX1" fmla="*/ 848139 w 3260034"/>
              <a:gd name="connsiteY1" fmla="*/ 4331 h 642912"/>
              <a:gd name="connsiteX2" fmla="*/ 1139687 w 3260034"/>
              <a:gd name="connsiteY2" fmla="*/ 83844 h 642912"/>
              <a:gd name="connsiteX3" fmla="*/ 1192695 w 3260034"/>
              <a:gd name="connsiteY3" fmla="*/ 203114 h 642912"/>
              <a:gd name="connsiteX4" fmla="*/ 1325217 w 3260034"/>
              <a:gd name="connsiteY4" fmla="*/ 587427 h 642912"/>
              <a:gd name="connsiteX5" fmla="*/ 1497495 w 3260034"/>
              <a:gd name="connsiteY5" fmla="*/ 640436 h 642912"/>
              <a:gd name="connsiteX6" fmla="*/ 1669774 w 3260034"/>
              <a:gd name="connsiteY6" fmla="*/ 587427 h 642912"/>
              <a:gd name="connsiteX7" fmla="*/ 1762539 w 3260034"/>
              <a:gd name="connsiteY7" fmla="*/ 256123 h 642912"/>
              <a:gd name="connsiteX8" fmla="*/ 1842052 w 3260034"/>
              <a:gd name="connsiteY8" fmla="*/ 57340 h 642912"/>
              <a:gd name="connsiteX9" fmla="*/ 2014330 w 3260034"/>
              <a:gd name="connsiteY9" fmla="*/ 30836 h 642912"/>
              <a:gd name="connsiteX10" fmla="*/ 3260034 w 3260034"/>
              <a:gd name="connsiteY10" fmla="*/ 17583 h 6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0034" h="642912">
                <a:moveTo>
                  <a:pt x="0" y="17583"/>
                </a:moveTo>
                <a:cubicBezTo>
                  <a:pt x="329095" y="5435"/>
                  <a:pt x="658191" y="-6712"/>
                  <a:pt x="848139" y="4331"/>
                </a:cubicBezTo>
                <a:cubicBezTo>
                  <a:pt x="1038087" y="15374"/>
                  <a:pt x="1082261" y="50714"/>
                  <a:pt x="1139687" y="83844"/>
                </a:cubicBezTo>
                <a:cubicBezTo>
                  <a:pt x="1197113" y="116974"/>
                  <a:pt x="1161773" y="119184"/>
                  <a:pt x="1192695" y="203114"/>
                </a:cubicBezTo>
                <a:cubicBezTo>
                  <a:pt x="1223617" y="287045"/>
                  <a:pt x="1274417" y="514540"/>
                  <a:pt x="1325217" y="587427"/>
                </a:cubicBezTo>
                <a:cubicBezTo>
                  <a:pt x="1376017" y="660314"/>
                  <a:pt x="1440069" y="640436"/>
                  <a:pt x="1497495" y="640436"/>
                </a:cubicBezTo>
                <a:cubicBezTo>
                  <a:pt x="1554921" y="640436"/>
                  <a:pt x="1625600" y="651479"/>
                  <a:pt x="1669774" y="587427"/>
                </a:cubicBezTo>
                <a:cubicBezTo>
                  <a:pt x="1713948" y="523375"/>
                  <a:pt x="1733826" y="344471"/>
                  <a:pt x="1762539" y="256123"/>
                </a:cubicBezTo>
                <a:cubicBezTo>
                  <a:pt x="1791252" y="167775"/>
                  <a:pt x="1800087" y="94888"/>
                  <a:pt x="1842052" y="57340"/>
                </a:cubicBezTo>
                <a:cubicBezTo>
                  <a:pt x="1884017" y="19792"/>
                  <a:pt x="1778000" y="37462"/>
                  <a:pt x="2014330" y="30836"/>
                </a:cubicBezTo>
                <a:cubicBezTo>
                  <a:pt x="2250660" y="24210"/>
                  <a:pt x="2755347" y="20896"/>
                  <a:pt x="3260034" y="17583"/>
                </a:cubicBezTo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B9358AD-C7A4-3B4A-9F61-B6BBAB3EFE45}"/>
              </a:ext>
            </a:extLst>
          </p:cNvPr>
          <p:cNvSpPr txBox="1"/>
          <p:nvPr/>
        </p:nvSpPr>
        <p:spPr>
          <a:xfrm>
            <a:off x="4460236" y="5632936"/>
            <a:ext cx="42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7030A0"/>
                </a:solidFill>
              </a:rPr>
              <a:t>T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91D8A41-BF89-994E-BB79-767292153D2A}"/>
              </a:ext>
            </a:extLst>
          </p:cNvPr>
          <p:cNvSpPr txBox="1"/>
          <p:nvPr/>
        </p:nvSpPr>
        <p:spPr>
          <a:xfrm>
            <a:off x="6978933" y="1788285"/>
            <a:ext cx="126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/>
              <a:t>A/A</a:t>
            </a:r>
            <a:r>
              <a:rPr lang="ja-JP" altLang="en-US" sz="2800">
                <a:solidFill>
                  <a:srgbClr val="FF0000"/>
                </a:solidFill>
              </a:rPr>
              <a:t>間違い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F816D0F-4D44-DE4E-938E-F8E2F84C0A52}"/>
              </a:ext>
            </a:extLst>
          </p:cNvPr>
          <p:cNvSpPr txBox="1"/>
          <p:nvPr/>
        </p:nvSpPr>
        <p:spPr>
          <a:xfrm>
            <a:off x="457199" y="6211061"/>
            <a:ext cx="84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/>
              <a:t>実際にはシークエンシングエラーや周辺のアリルとの複合要因で、閾値すれすれの場所が発生し起こる。</a:t>
            </a:r>
            <a:r>
              <a:rPr kumimoji="1" lang="en-US" altLang="ja-JP" dirty="0" err="1"/>
              <a:t>Degner</a:t>
            </a:r>
            <a:r>
              <a:rPr kumimoji="1" lang="en-US" altLang="ja-JP" dirty="0"/>
              <a:t> et al (2009), </a:t>
            </a:r>
            <a:r>
              <a:rPr kumimoji="1" lang="en-US" altLang="ja-JP" dirty="0" err="1"/>
              <a:t>Lunter</a:t>
            </a:r>
            <a:r>
              <a:rPr kumimoji="1" lang="en-US" altLang="ja-JP" dirty="0"/>
              <a:t> &amp; Goodson (2011) </a:t>
            </a:r>
            <a:r>
              <a:rPr kumimoji="1" lang="ja-JP" altLang="en-US"/>
              <a:t>などを参照。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09D341B-8F64-AD47-90C8-1F5DB2BF5B25}"/>
              </a:ext>
            </a:extLst>
          </p:cNvPr>
          <p:cNvSpPr txBox="1"/>
          <p:nvPr/>
        </p:nvSpPr>
        <p:spPr>
          <a:xfrm>
            <a:off x="6670005" y="1311665"/>
            <a:ext cx="188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Allele Call</a:t>
            </a:r>
            <a:endParaRPr kumimoji="1" lang="ja-JP" altLang="en-US" sz="32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46AD7C-6B53-7E4C-90EF-90C172AD9DAE}"/>
              </a:ext>
            </a:extLst>
          </p:cNvPr>
          <p:cNvSpPr txBox="1"/>
          <p:nvPr/>
        </p:nvSpPr>
        <p:spPr>
          <a:xfrm>
            <a:off x="2692817" y="2666647"/>
            <a:ext cx="39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Ref allele </a:t>
            </a:r>
            <a:r>
              <a:rPr kumimoji="1" lang="ja-JP" altLang="en-US">
                <a:solidFill>
                  <a:srgbClr val="FF0000"/>
                </a:solidFill>
              </a:rPr>
              <a:t>は</a:t>
            </a:r>
            <a:r>
              <a:rPr lang="ja-JP" altLang="en-US">
                <a:solidFill>
                  <a:srgbClr val="FF0000"/>
                </a:solidFill>
              </a:rPr>
              <a:t>リードが張り付きやすい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67635B8E-69D4-9744-95BA-634E0A8FF9C1}"/>
              </a:ext>
            </a:extLst>
          </p:cNvPr>
          <p:cNvSpPr txBox="1"/>
          <p:nvPr/>
        </p:nvSpPr>
        <p:spPr>
          <a:xfrm>
            <a:off x="3293578" y="5928882"/>
            <a:ext cx="2699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グラフなら</a:t>
            </a:r>
            <a:r>
              <a:rPr kumimoji="1" lang="en-US" altLang="ja-JP">
                <a:solidFill>
                  <a:srgbClr val="FF0000"/>
                </a:solidFill>
              </a:rPr>
              <a:t> ref/alt </a:t>
            </a:r>
            <a:r>
              <a:rPr kumimoji="1" lang="ja-JP" altLang="en-US">
                <a:solidFill>
                  <a:srgbClr val="FF0000"/>
                </a:solidFill>
              </a:rPr>
              <a:t>は平等</a:t>
            </a:r>
          </a:p>
        </p:txBody>
      </p:sp>
      <p:sp>
        <p:nvSpPr>
          <p:cNvPr id="65" name="テキスト ボックス 57">
            <a:extLst>
              <a:ext uri="{FF2B5EF4-FFF2-40B4-BE49-F238E27FC236}">
                <a16:creationId xmlns:a16="http://schemas.microsoft.com/office/drawing/2014/main" id="{07A0B056-2BDC-AA40-AB7E-25724EF6A84D}"/>
              </a:ext>
            </a:extLst>
          </p:cNvPr>
          <p:cNvSpPr txBox="1"/>
          <p:nvPr/>
        </p:nvSpPr>
        <p:spPr>
          <a:xfrm>
            <a:off x="7001219" y="4156278"/>
            <a:ext cx="1263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/>
              <a:t>A/T</a:t>
            </a:r>
            <a:r>
              <a:rPr lang="ja-JP" altLang="en-US" sz="2800">
                <a:solidFill>
                  <a:srgbClr val="FF0000"/>
                </a:solidFill>
              </a:rPr>
              <a:t>正しい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6" name="テキスト ボックス 61">
            <a:extLst>
              <a:ext uri="{FF2B5EF4-FFF2-40B4-BE49-F238E27FC236}">
                <a16:creationId xmlns:a16="http://schemas.microsoft.com/office/drawing/2014/main" id="{DF0B4B17-F189-D849-9AFA-7E1F676DA166}"/>
              </a:ext>
            </a:extLst>
          </p:cNvPr>
          <p:cNvSpPr txBox="1"/>
          <p:nvPr/>
        </p:nvSpPr>
        <p:spPr>
          <a:xfrm>
            <a:off x="6692291" y="3679658"/>
            <a:ext cx="188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/>
              <a:t>Allele Call</a:t>
            </a:r>
            <a:endParaRPr kumimoji="1"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117033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8BBDF-6EBB-D64F-835D-EC6C3ADA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Indel </a:t>
            </a:r>
            <a:r>
              <a:rPr lang="ja-JP" alt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ヘテロアリルの</a:t>
            </a:r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alt </a:t>
            </a:r>
            <a:r>
              <a:rPr lang="ja-JP" alt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アリル観測率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図 4" descr="スクリーンショット, 地図 が含まれている画像&#10;&#10;自動的に生成された説明">
            <a:extLst>
              <a:ext uri="{FF2B5EF4-FFF2-40B4-BE49-F238E27FC236}">
                <a16:creationId xmlns:a16="http://schemas.microsoft.com/office/drawing/2014/main" id="{DE4708B2-2AD7-42F2-9672-0A2CB13C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9" y="1388303"/>
            <a:ext cx="7784982" cy="375008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2BACB5-D3C8-4246-9B47-1A91B254D4B9}"/>
              </a:ext>
            </a:extLst>
          </p:cNvPr>
          <p:cNvSpPr txBox="1"/>
          <p:nvPr/>
        </p:nvSpPr>
        <p:spPr>
          <a:xfrm>
            <a:off x="2756940" y="5297697"/>
            <a:ext cx="5707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Erik Garrison, </a:t>
            </a:r>
            <a:r>
              <a:rPr lang="en-US" altLang="ja-JP" sz="1100" dirty="0" err="1"/>
              <a:t>Jouni</a:t>
            </a:r>
            <a:r>
              <a:rPr lang="en-US" altLang="ja-JP" sz="1100" dirty="0"/>
              <a:t> </a:t>
            </a:r>
            <a:r>
              <a:rPr lang="en-US" altLang="ja-JP" sz="1100" dirty="0" err="1"/>
              <a:t>Sirén</a:t>
            </a:r>
            <a:r>
              <a:rPr lang="en-US" altLang="ja-JP" sz="1100" dirty="0"/>
              <a:t>, Adam M. Novak, Glenn Hickey, Jordan M. </a:t>
            </a:r>
            <a:r>
              <a:rPr lang="en-US" altLang="ja-JP" sz="1100" dirty="0" err="1"/>
              <a:t>Eizenga</a:t>
            </a:r>
            <a:r>
              <a:rPr lang="en-US" altLang="ja-JP" sz="1100" dirty="0"/>
              <a:t>, Eric T. Dawson, William Jones, Michael F. Lin, Benedict Paten, and Richard Durbin. Sequence variation aware genome references and read mapping with the variation graph toolkit. </a:t>
            </a:r>
            <a:r>
              <a:rPr lang="en-US" altLang="ja-JP" sz="1100" i="1" dirty="0" err="1"/>
              <a:t>bioRxiv</a:t>
            </a:r>
            <a:r>
              <a:rPr lang="en-US" altLang="ja-JP" sz="1100" i="1" dirty="0"/>
              <a:t>. </a:t>
            </a:r>
            <a:r>
              <a:rPr lang="en-US" altLang="ja-JP" sz="1100" dirty="0"/>
              <a:t>Dec. 15, 2017; </a:t>
            </a:r>
          </a:p>
          <a:p>
            <a:endParaRPr lang="en-US" altLang="ja-JP" sz="1100" dirty="0">
              <a:hlinkClick r:id="rId3"/>
            </a:endParaRPr>
          </a:p>
          <a:p>
            <a:r>
              <a:rPr lang="en-US" altLang="ja-JP" sz="1100" dirty="0">
                <a:hlinkClick r:id="rId3"/>
              </a:rPr>
              <a:t>https://doi.org/10.1101/234856</a:t>
            </a:r>
            <a:endParaRPr lang="en-US" altLang="ja-JP" sz="1100" dirty="0"/>
          </a:p>
          <a:p>
            <a:r>
              <a:rPr lang="en-US" altLang="ja-JP" sz="1100" dirty="0"/>
              <a:t>CC BY 4.0</a:t>
            </a:r>
          </a:p>
          <a:p>
            <a:endParaRPr kumimoji="1" lang="en-US" altLang="ja-JP" sz="1100" dirty="0"/>
          </a:p>
          <a:p>
            <a:r>
              <a:rPr lang="en-US" altLang="ja-JP" sz="1100" dirty="0"/>
              <a:t>Now published in </a:t>
            </a:r>
            <a:r>
              <a:rPr lang="en-US" altLang="ja-JP" sz="1100" i="1" dirty="0"/>
              <a:t>Nature Biotechnology. </a:t>
            </a:r>
            <a:r>
              <a:rPr lang="en-US" altLang="ja-JP" sz="1100" dirty="0" err="1"/>
              <a:t>doi</a:t>
            </a:r>
            <a:r>
              <a:rPr lang="en-US" altLang="ja-JP" sz="1100" dirty="0"/>
              <a:t>: 10.1038/nbt.4227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57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738CCCA-A6F3-D54C-AAB0-53F1AD1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918858"/>
            <a:ext cx="7772400" cy="1850118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理由</a:t>
            </a:r>
            <a:r>
              <a:rPr kumimoji="1" lang="ja-JP" altLang="en-US"/>
              <a:t>　その</a:t>
            </a:r>
            <a:r>
              <a:rPr lang="ja-JP" altLang="en-US"/>
              <a:t>２</a:t>
            </a:r>
            <a:r>
              <a:rPr kumimoji="1" lang="ja-JP" altLang="en-US"/>
              <a:t>：</a:t>
            </a:r>
            <a:br>
              <a:rPr kumimoji="1" lang="en-US" altLang="ja-JP" dirty="0"/>
            </a:br>
            <a:r>
              <a:rPr kumimoji="1" lang="ja-JP" altLang="en-US"/>
              <a:t>集団中で、個体によって大きく異なる配列を自然に表すことができるから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741D8-6318-8348-8889-DCC9CC6F8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189048"/>
            <a:ext cx="7772400" cy="150018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171798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2045</Words>
  <Application>Microsoft Office PowerPoint</Application>
  <PresentationFormat>画面に合わせる (4:3)</PresentationFormat>
  <Paragraphs>322</Paragraphs>
  <Slides>54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59" baseType="lpstr">
      <vt:lpstr>Arial</vt:lpstr>
      <vt:lpstr>Calibri</vt:lpstr>
      <vt:lpstr>Helvetica</vt:lpstr>
      <vt:lpstr>Lucida Console</vt:lpstr>
      <vt:lpstr>ホワイト</vt:lpstr>
      <vt:lpstr>10 Simple Reasons Why Graph Genome is Needed</vt:lpstr>
      <vt:lpstr>グラフって何？</vt:lpstr>
      <vt:lpstr>グラフ＋ゲノム＝グラフゲノム</vt:lpstr>
      <vt:lpstr>「グラフゲノム」が 必要な理由を 重要度とは関係なく １０個挙げるよ！</vt:lpstr>
      <vt:lpstr>理由　その１： リファレンスバイアスが減るから</vt:lpstr>
      <vt:lpstr>ヒトの参照ゲノム</vt:lpstr>
      <vt:lpstr>参照ゲノム側アリルはコールされやすい</vt:lpstr>
      <vt:lpstr>Indel ヘテロアリルの alt アリル観測率</vt:lpstr>
      <vt:lpstr>理由　その２： 集団中で、個体によって大きく異なる配列を自然に表すことができるから</vt:lpstr>
      <vt:lpstr>線形参照ゲノムから グラフ型参照ゲノムへ</vt:lpstr>
      <vt:lpstr>集団内多様性が高い領域でも Illumina リードがアラインメントできる</vt:lpstr>
      <vt:lpstr>性染色体の表現も自然に</vt:lpstr>
      <vt:lpstr>ヒトゲノム参照配列の複雑化</vt:lpstr>
      <vt:lpstr>構造多型の例： Chr 9 の構造変異</vt:lpstr>
      <vt:lpstr>グラフ型ゲノムアセンブリ・アノテーション を目指していくべき</vt:lpstr>
      <vt:lpstr>理由　その３： VCF より構造多型を一意に表しやすいので扱いやすい</vt:lpstr>
      <vt:lpstr>Insertion/Deletion はどこ？</vt:lpstr>
      <vt:lpstr>グラフゲノムによる表現例</vt:lpstr>
      <vt:lpstr>Insertion of Insertion</vt:lpstr>
      <vt:lpstr>Short Tandem Repeat</vt:lpstr>
      <vt:lpstr>グラフゲノムによる表現例</vt:lpstr>
      <vt:lpstr>理由　その４： 環状ゲノムを扱える</vt:lpstr>
      <vt:lpstr>バクテリア・オルガネラゲノム・ プラスミド・ etc.</vt:lpstr>
      <vt:lpstr>理由　その５： ゲノムの曖昧性を表すことができる</vt:lpstr>
      <vt:lpstr>長い反復配列はアセンブリに 曖昧性をもたらす</vt:lpstr>
      <vt:lpstr>アセンブリの曖昧性を表すグラフ</vt:lpstr>
      <vt:lpstr>アセンブリの曖昧性を表すグラフ</vt:lpstr>
      <vt:lpstr>rDNA クラスター</vt:lpstr>
      <vt:lpstr>ヒトのセントロメア</vt:lpstr>
      <vt:lpstr>ヒトのＹ染色体</vt:lpstr>
      <vt:lpstr>ヒトのＹ染色体</vt:lpstr>
      <vt:lpstr>リピート配列と 疾患の関連があったら？</vt:lpstr>
      <vt:lpstr>PowerPoint プレゼンテーション</vt:lpstr>
      <vt:lpstr>理由　その６： 逆位や挿入欠失があっても フェージング・インピュテーション・ 連鎖解析などが自然にできる</vt:lpstr>
      <vt:lpstr>構造多型とフェージング</vt:lpstr>
      <vt:lpstr>がんゲノムのフェージングは？</vt:lpstr>
      <vt:lpstr>挿入配列がある場合の フェージング・インピュテーションは？</vt:lpstr>
      <vt:lpstr>理由　その７： グラフの中に複数の座標系を 埋め込むことができる</vt:lpstr>
      <vt:lpstr>GRCh38 は 2014年、 GRCh37(hg19) は 2009年リリース</vt:lpstr>
      <vt:lpstr>Q:なぜみんなは最新版の GRCh38 を 使わないのか？</vt:lpstr>
      <vt:lpstr>一つのグラフゲノムに 複数の「座標系」を付与する</vt:lpstr>
      <vt:lpstr>１：１の対応関係は簡単</vt:lpstr>
      <vt:lpstr>ｎ：ｍ対応関係を許す</vt:lpstr>
      <vt:lpstr>理由　その８： ゲノムグラフなら、比較ゲノムの ビジュアルレイアウトもやりやすい</vt:lpstr>
      <vt:lpstr>PowerPoint プレゼンテーション</vt:lpstr>
      <vt:lpstr>PowerPoint プレゼンテーション</vt:lpstr>
      <vt:lpstr>PowerPoint プレゼンテーション</vt:lpstr>
      <vt:lpstr>グラフの見栄えを 指定するフォーマットを作るべき</vt:lpstr>
      <vt:lpstr>理由　その９： 複雑なアイソフォームやパラログを 持つトランスクリプトームを扱える</vt:lpstr>
      <vt:lpstr>さまざまな Isoforms</vt:lpstr>
      <vt:lpstr>RNA-seq リードを junction に張り付けて isoform の発現量を出したりするが・・・</vt:lpstr>
      <vt:lpstr>リードを isoform グラフに貼り、 統計検定等もこの上でやるのが自然</vt:lpstr>
      <vt:lpstr>理由　その１０： グラフゲノム解析エコシステムが充実しているとは、（まだ）言いがたいので 今取り組めば長く残る仕事になるよ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Simple Reasons Why Graph Genome is Needed</dc:title>
  <dc:creator>笠原　雅弘</dc:creator>
  <cp:lastModifiedBy>拓己 滝沢</cp:lastModifiedBy>
  <cp:revision>81</cp:revision>
  <dcterms:created xsi:type="dcterms:W3CDTF">2019-03-09T03:17:12Z</dcterms:created>
  <dcterms:modified xsi:type="dcterms:W3CDTF">2019-04-18T15:11:04Z</dcterms:modified>
</cp:coreProperties>
</file>