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3"/>
  </p:notesMasterIdLst>
  <p:handoutMasterIdLst>
    <p:handoutMasterId r:id="rId44"/>
  </p:handoutMasterIdLst>
  <p:sldIdLst>
    <p:sldId id="256" r:id="rId2"/>
    <p:sldId id="490" r:id="rId3"/>
    <p:sldId id="355" r:id="rId4"/>
    <p:sldId id="357" r:id="rId5"/>
    <p:sldId id="413" r:id="rId6"/>
    <p:sldId id="359" r:id="rId7"/>
    <p:sldId id="493" r:id="rId8"/>
    <p:sldId id="415" r:id="rId9"/>
    <p:sldId id="350" r:id="rId10"/>
    <p:sldId id="345" r:id="rId11"/>
    <p:sldId id="418" r:id="rId12"/>
    <p:sldId id="349" r:id="rId13"/>
    <p:sldId id="362" r:id="rId14"/>
    <p:sldId id="364" r:id="rId15"/>
    <p:sldId id="368" r:id="rId16"/>
    <p:sldId id="367" r:id="rId17"/>
    <p:sldId id="366" r:id="rId18"/>
    <p:sldId id="347" r:id="rId19"/>
    <p:sldId id="341" r:id="rId20"/>
    <p:sldId id="390" r:id="rId21"/>
    <p:sldId id="370" r:id="rId22"/>
    <p:sldId id="372" r:id="rId23"/>
    <p:sldId id="373" r:id="rId24"/>
    <p:sldId id="316" r:id="rId25"/>
    <p:sldId id="374" r:id="rId26"/>
    <p:sldId id="494" r:id="rId27"/>
    <p:sldId id="495" r:id="rId28"/>
    <p:sldId id="388" r:id="rId29"/>
    <p:sldId id="389" r:id="rId30"/>
    <p:sldId id="391" r:id="rId31"/>
    <p:sldId id="392" r:id="rId32"/>
    <p:sldId id="393" r:id="rId33"/>
    <p:sldId id="497" r:id="rId34"/>
    <p:sldId id="460" r:id="rId35"/>
    <p:sldId id="461" r:id="rId36"/>
    <p:sldId id="462" r:id="rId37"/>
    <p:sldId id="484" r:id="rId38"/>
    <p:sldId id="501" r:id="rId39"/>
    <p:sldId id="500" r:id="rId40"/>
    <p:sldId id="435" r:id="rId41"/>
    <p:sldId id="32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C7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354" autoAdjust="0"/>
  </p:normalViewPr>
  <p:slideViewPr>
    <p:cSldViewPr snapToGrid="0" snapToObjects="1">
      <p:cViewPr varScale="1">
        <p:scale>
          <a:sx n="65" d="100"/>
          <a:sy n="65" d="100"/>
        </p:scale>
        <p:origin x="-1696" y="-112"/>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1005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A8B28-8BEC-9C42-BEB1-A0E62FF7B528}" type="datetimeFigureOut">
              <a:rPr kumimoji="1" lang="ja-JP" altLang="en-US" smtClean="0"/>
              <a:t>19/12/13/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2C82A7-3478-D749-AE27-A66B02AC7DEF}" type="slidenum">
              <a:rPr kumimoji="1" lang="ja-JP" altLang="en-US" smtClean="0"/>
              <a:t>‹#›</a:t>
            </a:fld>
            <a:endParaRPr kumimoji="1" lang="ja-JP" altLang="en-US"/>
          </a:p>
        </p:txBody>
      </p:sp>
    </p:spTree>
    <p:extLst>
      <p:ext uri="{BB962C8B-B14F-4D97-AF65-F5344CB8AC3E}">
        <p14:creationId xmlns:p14="http://schemas.microsoft.com/office/powerpoint/2010/main" val="42123603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293C1-53FE-BA48-9F19-D1FF81D3B3EE}" type="datetimeFigureOut">
              <a:rPr kumimoji="1" lang="ja-JP" altLang="en-US" smtClean="0"/>
              <a:t>19/12/13/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8B6C51-675B-A248-9BD0-6E8A36423CE2}" type="slidenum">
              <a:rPr kumimoji="1" lang="ja-JP" altLang="en-US" smtClean="0"/>
              <a:t>‹#›</a:t>
            </a:fld>
            <a:endParaRPr kumimoji="1" lang="ja-JP" altLang="en-US"/>
          </a:p>
        </p:txBody>
      </p:sp>
    </p:spTree>
    <p:extLst>
      <p:ext uri="{BB962C8B-B14F-4D97-AF65-F5344CB8AC3E}">
        <p14:creationId xmlns:p14="http://schemas.microsoft.com/office/powerpoint/2010/main" val="20505915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18B6C51-675B-A248-9BD0-6E8A36423CE2}" type="slidenum">
              <a:rPr kumimoji="1" lang="ja-JP" altLang="en-US" smtClean="0"/>
              <a:t>1</a:t>
            </a:fld>
            <a:endParaRPr kumimoji="1" lang="ja-JP" altLang="en-US"/>
          </a:p>
        </p:txBody>
      </p:sp>
    </p:spTree>
    <p:extLst>
      <p:ext uri="{BB962C8B-B14F-4D97-AF65-F5344CB8AC3E}">
        <p14:creationId xmlns:p14="http://schemas.microsoft.com/office/powerpoint/2010/main" val="90761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a:t>
            </a:r>
            <a:r>
              <a:rPr kumimoji="1" lang="en-US" altLang="ja-JP" dirty="0" err="1" smtClean="0"/>
              <a:t>europepmc.org</a:t>
            </a:r>
            <a:r>
              <a:rPr kumimoji="1" lang="en-US" altLang="ja-JP" dirty="0" smtClean="0"/>
              <a:t>/abstract/MED/26799652</a:t>
            </a:r>
          </a:p>
          <a:p>
            <a:endParaRPr kumimoji="1" lang="en-US" altLang="ja-JP" dirty="0" smtClean="0"/>
          </a:p>
          <a:p>
            <a:r>
              <a:rPr kumimoji="1" lang="en-US" altLang="ja-JP" dirty="0" smtClean="0"/>
              <a:t>https://</a:t>
            </a:r>
            <a:r>
              <a:rPr kumimoji="1" lang="en-US" altLang="ja-JP" dirty="0" err="1" smtClean="0"/>
              <a:t>www.ncbi.nlm.nih.gov</a:t>
            </a:r>
            <a:r>
              <a:rPr kumimoji="1" lang="en-US" altLang="ja-JP" dirty="0" smtClean="0"/>
              <a:t>/</a:t>
            </a:r>
            <a:r>
              <a:rPr kumimoji="1" lang="en-US" altLang="ja-JP" dirty="0" err="1" smtClean="0"/>
              <a:t>pubmed</a:t>
            </a:r>
            <a:r>
              <a:rPr kumimoji="1" lang="en-US" altLang="ja-JP" dirty="0" smtClean="0"/>
              <a:t>/26799652</a:t>
            </a:r>
            <a:endParaRPr kumimoji="1" lang="ja-JP" altLang="en-US" dirty="0"/>
          </a:p>
        </p:txBody>
      </p:sp>
      <p:sp>
        <p:nvSpPr>
          <p:cNvPr id="4" name="スライド番号プレースホルダー 3"/>
          <p:cNvSpPr>
            <a:spLocks noGrp="1"/>
          </p:cNvSpPr>
          <p:nvPr>
            <p:ph type="sldNum" sz="quarter" idx="10"/>
          </p:nvPr>
        </p:nvSpPr>
        <p:spPr/>
        <p:txBody>
          <a:bodyPr/>
          <a:lstStyle/>
          <a:p>
            <a:fld id="{544127DA-194F-8448-8E3F-FD22FD1C5D2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64324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hoto">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9144000" cy="6134100"/>
          </a:xfrm>
        </p:spPr>
        <p:txBody>
          <a:bodyPr anchor="ctr"/>
          <a:lstStyle>
            <a:lvl1pPr algn="ctr">
              <a:defRPr/>
            </a:lvl1pPr>
          </a:lstStyle>
          <a:p>
            <a:r>
              <a:rPr lang="en-US" dirty="0" smtClean="0"/>
              <a:t>Click to add photo / image</a:t>
            </a:r>
            <a:endParaRPr lang="en-US" dirty="0"/>
          </a:p>
        </p:txBody>
      </p:sp>
    </p:spTree>
    <p:extLst>
      <p:ext uri="{BB962C8B-B14F-4D97-AF65-F5344CB8AC3E}">
        <p14:creationId xmlns:p14="http://schemas.microsoft.com/office/powerpoint/2010/main" val="229152322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0303" y="5698421"/>
            <a:ext cx="1315721" cy="739274"/>
          </a:xfrm>
          <a:prstGeom prst="rect">
            <a:avLst/>
          </a:prstGeom>
        </p:spPr>
        <p:txBody>
          <a:bodyPr vert="horz" lIns="91440" tIns="45720" rIns="91440" bIns="45720" rtlCol="0" anchor="ctr">
            <a:scene3d>
              <a:camera prst="orthographicFront">
                <a:rot lat="0" lon="0" rev="16200000"/>
              </a:camera>
              <a:lightRig rig="threePt" dir="t"/>
            </a:scene3d>
          </a:bodyP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hf hdr="0" ftr="0" dt="0"/>
  <p:txStyles>
    <p:titleStyle>
      <a:lvl1pPr algn="l" defTabSz="914400" rtl="0" eaLnBrk="1" latinLnBrk="0" hangingPunct="1">
        <a:spcBef>
          <a:spcPct val="0"/>
        </a:spcBef>
        <a:buNone/>
        <a:defRPr kumimoji="1" sz="3600" kern="1200" cap="none"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png"/><Relationship Id="rId6" Type="http://schemas.openxmlformats.org/officeDocument/2006/relationships/image" Target="../media/image31.png"/><Relationship Id="rId7" Type="http://schemas.openxmlformats.org/officeDocument/2006/relationships/image" Target="../media/image32.gif"/><Relationship Id="rId8"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2.png"/><Relationship Id="rId5"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image" Target="../media/image54.png"/><Relationship Id="rId15" Type="http://schemas.openxmlformats.org/officeDocument/2006/relationships/image" Target="../media/image55.png"/><Relationship Id="rId1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6.xml"/><Relationship Id="rId2"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7.png"/><Relationship Id="rId3" Type="http://schemas.openxmlformats.org/officeDocument/2006/relationships/image" Target="../media/image6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9.png"/><Relationship Id="rId3"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png"/><Relationship Id="rId3" Type="http://schemas.openxmlformats.org/officeDocument/2006/relationships/image" Target="../media/image7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4.png"/><Relationship Id="rId3" Type="http://schemas.openxmlformats.org/officeDocument/2006/relationships/image" Target="../media/image7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hyperlink" Target="https://orcid.org/members" TargetMode="External"/><Relationship Id="rId4" Type="http://schemas.openxmlformats.org/officeDocument/2006/relationships/hyperlink" Target="https://orcid.org/consortia" TargetMode="External"/><Relationship Id="rId1" Type="http://schemas.openxmlformats.org/officeDocument/2006/relationships/slideLayout" Target="../slideLayouts/slideLayout2.xml"/><Relationship Id="rId2" Type="http://schemas.openxmlformats.org/officeDocument/2006/relationships/hyperlink" Target="https://orcid.org/statistic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arch.star.titech.ac.jp/search.act" TargetMode="External"/><Relationship Id="rId4" Type="http://schemas.openxmlformats.org/officeDocument/2006/relationships/hyperlink" Target="https://nrid.nii.ac.jp/ja/index/" TargetMode="External"/><Relationship Id="rId1" Type="http://schemas.openxmlformats.org/officeDocument/2006/relationships/slideLayout" Target="../slideLayouts/slideLayout2.xml"/><Relationship Id="rId2" Type="http://schemas.openxmlformats.org/officeDocument/2006/relationships/hyperlink" Target="https://samurai.nims.go.jp"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8.png"/><Relationship Id="rId3" Type="http://schemas.openxmlformats.org/officeDocument/2006/relationships/image" Target="../media/image7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rcid.org/help"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europepmc.org/abstract/MED/26799652" TargetMode="Externa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7200" y="103160"/>
            <a:ext cx="7772400" cy="4571999"/>
          </a:xfrm>
        </p:spPr>
        <p:txBody>
          <a:bodyPr>
            <a:noAutofit/>
          </a:bodyPr>
          <a:lstStyle/>
          <a:p>
            <a:r>
              <a:rPr lang="en-US" altLang="ja-JP" sz="3600" cap="none" dirty="0" smtClean="0"/>
              <a:t/>
            </a:r>
            <a:br>
              <a:rPr lang="en-US" altLang="ja-JP" sz="3600" cap="none" dirty="0" smtClean="0"/>
            </a:br>
            <a:r>
              <a:rPr lang="ja-JP" altLang="en-US" sz="3600" cap="none" dirty="0" smtClean="0"/>
              <a:t>国際</a:t>
            </a:r>
            <a:r>
              <a:rPr lang="ja-JP" altLang="en-US" sz="3600" dirty="0" smtClean="0"/>
              <a:t>研究者識別子</a:t>
            </a:r>
            <a:r>
              <a:rPr lang="en-US" altLang="ja-JP" sz="3600" cap="none" dirty="0" smtClean="0"/>
              <a:t>ORCID</a:t>
            </a:r>
            <a:r>
              <a:rPr lang="en-US" altLang="ja-JP" sz="3600" dirty="0" smtClean="0"/>
              <a:t> </a:t>
            </a:r>
            <a:r>
              <a:rPr lang="en-US" altLang="ja-JP" sz="2000" b="1" dirty="0" smtClean="0"/>
              <a:t/>
            </a:r>
            <a:br>
              <a:rPr lang="en-US" altLang="ja-JP" sz="2000" b="1" dirty="0" smtClean="0"/>
            </a:br>
            <a:r>
              <a:rPr lang="en-US" altLang="ja-JP" sz="2400" dirty="0" smtClean="0"/>
              <a:t/>
            </a:r>
            <a:br>
              <a:rPr lang="en-US" altLang="ja-JP" sz="2400" dirty="0" smtClean="0"/>
            </a:br>
            <a:endParaRPr kumimoji="1" lang="ja-JP" altLang="en-US" sz="2400" cap="none" dirty="0"/>
          </a:p>
        </p:txBody>
      </p:sp>
      <p:sp>
        <p:nvSpPr>
          <p:cNvPr id="3" name="サブタイトル 2"/>
          <p:cNvSpPr>
            <a:spLocks noGrp="1"/>
          </p:cNvSpPr>
          <p:nvPr>
            <p:ph type="subTitle" idx="1"/>
          </p:nvPr>
        </p:nvSpPr>
        <p:spPr>
          <a:xfrm>
            <a:off x="457200" y="3023537"/>
            <a:ext cx="6858000" cy="914400"/>
          </a:xfrm>
        </p:spPr>
        <p:txBody>
          <a:bodyPr>
            <a:noAutofit/>
          </a:bodyPr>
          <a:lstStyle/>
          <a:p>
            <a:r>
              <a:rPr kumimoji="1" lang="en-US" altLang="ja-JP" sz="1800" b="1" cap="none" dirty="0" smtClean="0">
                <a:latin typeface="+mn-lt"/>
              </a:rPr>
              <a:t>20 Dec 2019</a:t>
            </a:r>
          </a:p>
          <a:p>
            <a:r>
              <a:rPr kumimoji="1" lang="en-US" altLang="ja-JP" sz="1800" b="1" cap="none" dirty="0" smtClean="0">
                <a:latin typeface="+mn-lt"/>
              </a:rPr>
              <a:t>Nobuko Miyairi</a:t>
            </a:r>
            <a:endParaRPr lang="en-US" altLang="ja-JP" sz="1800" b="1" cap="none" dirty="0" smtClean="0">
              <a:latin typeface="+mn-lt"/>
            </a:endParaRPr>
          </a:p>
          <a:p>
            <a:r>
              <a:rPr lang="es-ES_tradnl" altLang="ja-JP" sz="1800" b="1" cap="none" dirty="0" smtClean="0">
                <a:latin typeface="+mn-lt"/>
              </a:rPr>
              <a:t>	http://</a:t>
            </a:r>
            <a:r>
              <a:rPr lang="es-ES_tradnl" altLang="ja-JP" sz="1800" b="1" cap="none" dirty="0" err="1" smtClean="0">
                <a:latin typeface="+mn-lt"/>
              </a:rPr>
              <a:t>orcid.org</a:t>
            </a:r>
            <a:r>
              <a:rPr lang="es-ES_tradnl" altLang="ja-JP" sz="1800" b="1" cap="none" dirty="0" smtClean="0">
                <a:latin typeface="+mn-lt"/>
              </a:rPr>
              <a:t>/0000-0002-3229-5662</a:t>
            </a:r>
          </a:p>
          <a:p>
            <a:r>
              <a:rPr kumimoji="1" lang="es-ES_tradnl" altLang="ja-JP" sz="1800" b="1" cap="none" dirty="0" smtClean="0">
                <a:latin typeface="+mn-lt"/>
              </a:rPr>
              <a:t>	</a:t>
            </a:r>
            <a:r>
              <a:rPr lang="es-ES_tradnl" altLang="ja-JP" sz="1800" b="1" cap="none" dirty="0" smtClean="0">
                <a:latin typeface="+mn-lt"/>
              </a:rPr>
              <a:t>@</a:t>
            </a:r>
            <a:r>
              <a:rPr lang="es-ES_tradnl" altLang="ja-JP" sz="1800" b="1" cap="none" dirty="0" err="1" smtClean="0">
                <a:latin typeface="+mn-lt"/>
              </a:rPr>
              <a:t>NobukoMiyairi</a:t>
            </a:r>
            <a:endParaRPr kumimoji="1" lang="en-US" altLang="ja-JP" sz="1800" b="1" cap="none" dirty="0" smtClean="0">
              <a:latin typeface="+mn-lt"/>
            </a:endParaRPr>
          </a:p>
        </p:txBody>
      </p:sp>
      <p:pic>
        <p:nvPicPr>
          <p:cNvPr id="4" name="Picture 11" descr="orcid_128x12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7200" y="3880363"/>
            <a:ext cx="359997" cy="359997"/>
          </a:xfrm>
          <a:prstGeom prst="rect">
            <a:avLst/>
          </a:prstGeom>
        </p:spPr>
      </p:pic>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506" y="4211212"/>
            <a:ext cx="539999" cy="539999"/>
          </a:xfrm>
          <a:prstGeom prst="rect">
            <a:avLst/>
          </a:prstGeom>
        </p:spPr>
      </p:pic>
      <p:pic>
        <p:nvPicPr>
          <p:cNvPr id="6" name="図 5"/>
          <p:cNvPicPr>
            <a:picLocks noChangeAspect="1"/>
          </p:cNvPicPr>
          <p:nvPr/>
        </p:nvPicPr>
        <p:blipFill>
          <a:blip r:embed="rId5"/>
          <a:stretch>
            <a:fillRect/>
          </a:stretch>
        </p:blipFill>
        <p:spPr>
          <a:xfrm>
            <a:off x="457200" y="6029145"/>
            <a:ext cx="1437000" cy="507740"/>
          </a:xfrm>
          <a:prstGeom prst="rect">
            <a:avLst/>
          </a:prstGeom>
        </p:spPr>
      </p:pic>
      <p:pic>
        <p:nvPicPr>
          <p:cNvPr id="7" name="図 6"/>
          <p:cNvPicPr>
            <a:picLocks noChangeAspect="1"/>
          </p:cNvPicPr>
          <p:nvPr/>
        </p:nvPicPr>
        <p:blipFill>
          <a:blip r:embed="rId6"/>
          <a:stretch>
            <a:fillRect/>
          </a:stretch>
        </p:blipFill>
        <p:spPr>
          <a:xfrm>
            <a:off x="6441880" y="4491847"/>
            <a:ext cx="2086170" cy="2053403"/>
          </a:xfrm>
          <a:prstGeom prst="rect">
            <a:avLst/>
          </a:prstGeom>
        </p:spPr>
      </p:pic>
    </p:spTree>
    <p:extLst>
      <p:ext uri="{BB962C8B-B14F-4D97-AF65-F5344CB8AC3E}">
        <p14:creationId xmlns:p14="http://schemas.microsoft.com/office/powerpoint/2010/main" val="1945575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38DF745-7D3F-47F4-83A3-874385CFAA69}" type="slidenum">
              <a:rPr lang="en-US" smtClean="0"/>
              <a:pPr/>
              <a:t>10</a:t>
            </a:fld>
            <a:endParaRPr lang="en-US"/>
          </a:p>
        </p:txBody>
      </p:sp>
      <p:sp>
        <p:nvSpPr>
          <p:cNvPr id="5" name="角丸四角形 4"/>
          <p:cNvSpPr/>
          <p:nvPr/>
        </p:nvSpPr>
        <p:spPr>
          <a:xfrm>
            <a:off x="1741024" y="1466053"/>
            <a:ext cx="719999" cy="899999"/>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795024" y="954705"/>
            <a:ext cx="647999" cy="647999"/>
          </a:xfrm>
          <a:prstGeom prst="ellipse">
            <a:avLst/>
          </a:prstGeom>
          <a:solidFill>
            <a:schemeClr val="accent6"/>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Picture 11" descr="orcid_128x12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1771" y="1796372"/>
            <a:ext cx="487680" cy="487680"/>
          </a:xfrm>
          <a:prstGeom prst="rect">
            <a:avLst/>
          </a:prstGeom>
        </p:spPr>
      </p:pic>
      <p:sp>
        <p:nvSpPr>
          <p:cNvPr id="8" name="テキスト ボックス 7"/>
          <p:cNvSpPr txBox="1"/>
          <p:nvPr/>
        </p:nvSpPr>
        <p:spPr>
          <a:xfrm>
            <a:off x="1676300" y="585373"/>
            <a:ext cx="877163" cy="369332"/>
          </a:xfrm>
          <a:prstGeom prst="rect">
            <a:avLst/>
          </a:prstGeom>
          <a:noFill/>
        </p:spPr>
        <p:txBody>
          <a:bodyPr wrap="none" rtlCol="0">
            <a:spAutoFit/>
          </a:bodyPr>
          <a:lstStyle/>
          <a:p>
            <a:r>
              <a:rPr kumimoji="1" lang="ja-JP" altLang="en-US" dirty="0" smtClean="0"/>
              <a:t>研究者</a:t>
            </a:r>
            <a:endParaRPr kumimoji="1" lang="ja-JP" altLang="en-US" dirty="0"/>
          </a:p>
        </p:txBody>
      </p:sp>
      <p:sp>
        <p:nvSpPr>
          <p:cNvPr id="9" name="テキスト ボックス 8"/>
          <p:cNvSpPr txBox="1"/>
          <p:nvPr/>
        </p:nvSpPr>
        <p:spPr>
          <a:xfrm>
            <a:off x="1125608" y="5686780"/>
            <a:ext cx="2065589" cy="369332"/>
          </a:xfrm>
          <a:prstGeom prst="rect">
            <a:avLst/>
          </a:prstGeom>
          <a:noFill/>
        </p:spPr>
        <p:txBody>
          <a:bodyPr wrap="none" rtlCol="0">
            <a:spAutoFit/>
          </a:bodyPr>
          <a:lstStyle/>
          <a:p>
            <a:r>
              <a:rPr kumimoji="1" lang="en-US" altLang="ja-JP" dirty="0" smtClean="0">
                <a:solidFill>
                  <a:srgbClr val="58595B"/>
                </a:solidFill>
              </a:rPr>
              <a:t>ORCID</a:t>
            </a:r>
            <a:r>
              <a:rPr kumimoji="1" lang="ja-JP" altLang="en-US" dirty="0" smtClean="0">
                <a:solidFill>
                  <a:srgbClr val="58595B"/>
                </a:solidFill>
              </a:rPr>
              <a:t>メンバー機関</a:t>
            </a:r>
            <a:endParaRPr kumimoji="1" lang="ja-JP" altLang="en-US" dirty="0">
              <a:solidFill>
                <a:srgbClr val="58595B"/>
              </a:solidFill>
            </a:endParaRPr>
          </a:p>
        </p:txBody>
      </p:sp>
      <p:pic>
        <p:nvPicPr>
          <p:cNvPr id="10" name="図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1024" y="3375563"/>
            <a:ext cx="540000" cy="540000"/>
          </a:xfrm>
          <a:prstGeom prst="rect">
            <a:avLst/>
          </a:prstGeom>
        </p:spPr>
      </p:pic>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0967" y="5160573"/>
            <a:ext cx="540000" cy="540000"/>
          </a:xfrm>
          <a:prstGeom prst="rect">
            <a:avLst/>
          </a:prstGeom>
        </p:spPr>
      </p:pic>
      <p:sp>
        <p:nvSpPr>
          <p:cNvPr id="12" name="下矢印 11"/>
          <p:cNvSpPr/>
          <p:nvPr/>
        </p:nvSpPr>
        <p:spPr>
          <a:xfrm>
            <a:off x="1737009" y="2496729"/>
            <a:ext cx="719999" cy="1390128"/>
          </a:xfrm>
          <a:prstGeom prst="down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1076709" y="2852343"/>
            <a:ext cx="1935145" cy="523220"/>
          </a:xfrm>
          <a:prstGeom prst="rect">
            <a:avLst/>
          </a:prstGeom>
          <a:noFill/>
        </p:spPr>
        <p:txBody>
          <a:bodyPr wrap="none" rtlCol="0">
            <a:spAutoFit/>
          </a:bodyPr>
          <a:lstStyle/>
          <a:p>
            <a:pPr algn="ctr"/>
            <a:r>
              <a:rPr kumimoji="1" lang="en-US" altLang="ja-JP" sz="1400" dirty="0" smtClean="0">
                <a:solidFill>
                  <a:srgbClr val="58595B"/>
                </a:solidFill>
              </a:rPr>
              <a:t>ORCID</a:t>
            </a:r>
            <a:r>
              <a:rPr kumimoji="1" lang="ja-JP" altLang="en-US" sz="1400" dirty="0" smtClean="0">
                <a:solidFill>
                  <a:srgbClr val="58595B"/>
                </a:solidFill>
              </a:rPr>
              <a:t>識別子の提示と</a:t>
            </a:r>
            <a:endParaRPr kumimoji="1" lang="en-US" altLang="ja-JP" sz="1400" dirty="0" smtClean="0">
              <a:solidFill>
                <a:srgbClr val="58595B"/>
              </a:solidFill>
            </a:endParaRPr>
          </a:p>
          <a:p>
            <a:pPr algn="ctr"/>
            <a:r>
              <a:rPr lang="ja-JP" altLang="en-US" sz="1400" dirty="0" smtClean="0">
                <a:solidFill>
                  <a:srgbClr val="58595B"/>
                </a:solidFill>
              </a:rPr>
              <a:t>電子認証による許諾</a:t>
            </a:r>
            <a:endParaRPr kumimoji="1" lang="ja-JP" altLang="en-US" sz="1400" dirty="0">
              <a:solidFill>
                <a:srgbClr val="58595B"/>
              </a:solidFill>
            </a:endParaRPr>
          </a:p>
        </p:txBody>
      </p:sp>
      <p:pic>
        <p:nvPicPr>
          <p:cNvPr id="14" name="図 13"/>
          <p:cNvPicPr>
            <a:picLocks noChangeAspect="1"/>
          </p:cNvPicPr>
          <p:nvPr/>
        </p:nvPicPr>
        <p:blipFill>
          <a:blip r:embed="rId4"/>
          <a:stretch>
            <a:fillRect/>
          </a:stretch>
        </p:blipFill>
        <p:spPr>
          <a:xfrm>
            <a:off x="1358276" y="4944535"/>
            <a:ext cx="719995" cy="719995"/>
          </a:xfrm>
          <a:prstGeom prst="rect">
            <a:avLst/>
          </a:prstGeom>
        </p:spPr>
      </p:pic>
      <p:pic>
        <p:nvPicPr>
          <p:cNvPr id="15" name="図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5678" y="3817804"/>
            <a:ext cx="1079992" cy="1079992"/>
          </a:xfrm>
          <a:prstGeom prst="rect">
            <a:avLst/>
          </a:prstGeom>
        </p:spPr>
      </p:pic>
      <p:pic>
        <p:nvPicPr>
          <p:cNvPr id="16" name="図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85563" y="4898099"/>
            <a:ext cx="719993" cy="719993"/>
          </a:xfrm>
          <a:prstGeom prst="rect">
            <a:avLst/>
          </a:prstGeom>
        </p:spPr>
      </p:pic>
      <p:sp>
        <p:nvSpPr>
          <p:cNvPr id="17" name="左右矢印 16"/>
          <p:cNvSpPr/>
          <p:nvPr/>
        </p:nvSpPr>
        <p:spPr>
          <a:xfrm rot="10800000" flipV="1">
            <a:off x="2922277" y="1519675"/>
            <a:ext cx="2609902" cy="866927"/>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horz" wrap="none" rtlCol="0" anchor="ctr"/>
          <a:lstStyle/>
          <a:p>
            <a:pPr algn="ctr"/>
            <a:r>
              <a:rPr kumimoji="1" lang="en-US" altLang="ja-JP" sz="1400" dirty="0" smtClean="0">
                <a:solidFill>
                  <a:srgbClr val="58595B"/>
                </a:solidFill>
              </a:rPr>
              <a:t>ORCID</a:t>
            </a:r>
            <a:r>
              <a:rPr kumimoji="1" lang="ja-JP" altLang="en-US" sz="1400" dirty="0" smtClean="0">
                <a:solidFill>
                  <a:srgbClr val="58595B"/>
                </a:solidFill>
              </a:rPr>
              <a:t>識別子の取得</a:t>
            </a:r>
            <a:endParaRPr kumimoji="1" lang="en-US" altLang="ja-JP" sz="1400" dirty="0" smtClean="0">
              <a:solidFill>
                <a:srgbClr val="58595B"/>
              </a:solidFill>
            </a:endParaRPr>
          </a:p>
          <a:p>
            <a:pPr algn="ctr"/>
            <a:r>
              <a:rPr lang="en-US" altLang="ja-JP" sz="1400" dirty="0" smtClean="0">
                <a:solidFill>
                  <a:srgbClr val="58595B"/>
                </a:solidFill>
              </a:rPr>
              <a:t>ORCID</a:t>
            </a:r>
            <a:r>
              <a:rPr lang="ja-JP" altLang="en-US" sz="1400" dirty="0" smtClean="0">
                <a:solidFill>
                  <a:srgbClr val="58595B"/>
                </a:solidFill>
              </a:rPr>
              <a:t>レコードの管理</a:t>
            </a:r>
            <a:endParaRPr kumimoji="1" lang="ja-JP" altLang="en-US" sz="1400" dirty="0">
              <a:solidFill>
                <a:srgbClr val="58595B"/>
              </a:solidFill>
            </a:endParaRPr>
          </a:p>
        </p:txBody>
      </p:sp>
      <p:sp>
        <p:nvSpPr>
          <p:cNvPr id="18" name="フローチャート: 書類 17"/>
          <p:cNvSpPr/>
          <p:nvPr/>
        </p:nvSpPr>
        <p:spPr>
          <a:xfrm>
            <a:off x="5700890" y="1072167"/>
            <a:ext cx="2695222" cy="4205075"/>
          </a:xfrm>
          <a:prstGeom prst="flowChartDocumen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88000" rIns="216000" rtlCol="0" anchor="ctr"/>
          <a:lstStyle/>
          <a:p>
            <a:pPr marL="285750" indent="-285750">
              <a:buFont typeface="Arial"/>
              <a:buChar char="•"/>
            </a:pPr>
            <a:endParaRPr lang="en-US" altLang="ja-JP" sz="1600" dirty="0" smtClean="0">
              <a:solidFill>
                <a:srgbClr val="000000"/>
              </a:solidFill>
            </a:endParaRPr>
          </a:p>
          <a:p>
            <a:pPr marL="285750" indent="-285750">
              <a:buFont typeface="Arial"/>
              <a:buChar char="•"/>
            </a:pPr>
            <a:endParaRPr lang="en-US" altLang="ja-JP" sz="1600" dirty="0">
              <a:solidFill>
                <a:srgbClr val="000000"/>
              </a:solidFill>
            </a:endParaRPr>
          </a:p>
          <a:p>
            <a:pPr marL="285750" indent="-285750">
              <a:buFont typeface="Arial"/>
              <a:buChar char="•"/>
            </a:pPr>
            <a:endParaRPr lang="en-US" altLang="ja-JP" sz="1600" dirty="0" smtClean="0">
              <a:solidFill>
                <a:srgbClr val="000000"/>
              </a:solidFill>
            </a:endParaRPr>
          </a:p>
          <a:p>
            <a:pPr marL="285750" indent="-285750">
              <a:buFont typeface="Arial"/>
              <a:buChar char="•"/>
            </a:pPr>
            <a:endParaRPr lang="en-US" altLang="ja-JP" sz="1600" dirty="0" smtClean="0">
              <a:solidFill>
                <a:srgbClr val="000000"/>
              </a:solidFill>
            </a:endParaRPr>
          </a:p>
          <a:p>
            <a:pPr marL="285750" indent="-285750">
              <a:buFont typeface="Arial"/>
              <a:buChar char="•"/>
            </a:pPr>
            <a:r>
              <a:rPr lang="ja-JP" altLang="en-US" sz="1600" dirty="0" smtClean="0">
                <a:solidFill>
                  <a:srgbClr val="000000"/>
                </a:solidFill>
              </a:rPr>
              <a:t>基本情報</a:t>
            </a:r>
            <a:endParaRPr lang="en-US" altLang="ja-JP" sz="1600" dirty="0" smtClean="0">
              <a:solidFill>
                <a:srgbClr val="000000"/>
              </a:solidFill>
            </a:endParaRPr>
          </a:p>
          <a:p>
            <a:pPr marL="742950" lvl="1" indent="-285750">
              <a:buFont typeface="Arial"/>
              <a:buChar char="•"/>
            </a:pPr>
            <a:r>
              <a:rPr lang="ja-JP" altLang="en-US" sz="1400" dirty="0" smtClean="0">
                <a:solidFill>
                  <a:srgbClr val="000000"/>
                </a:solidFill>
              </a:rPr>
              <a:t>氏名</a:t>
            </a:r>
            <a:endParaRPr lang="en-US" altLang="ja-JP" sz="1400" dirty="0" smtClean="0">
              <a:solidFill>
                <a:srgbClr val="000000"/>
              </a:solidFill>
            </a:endParaRPr>
          </a:p>
          <a:p>
            <a:pPr marL="742950" lvl="1" indent="-285750">
              <a:buFont typeface="Arial"/>
              <a:buChar char="•"/>
            </a:pPr>
            <a:r>
              <a:rPr lang="ja-JP" altLang="en-US" sz="1400" dirty="0" smtClean="0">
                <a:solidFill>
                  <a:srgbClr val="000000"/>
                </a:solidFill>
              </a:rPr>
              <a:t>メールアドレス</a:t>
            </a:r>
            <a:r>
              <a:rPr lang="en-US" altLang="ja-JP" sz="1400" dirty="0" smtClean="0">
                <a:solidFill>
                  <a:srgbClr val="000000"/>
                </a:solidFill>
              </a:rPr>
              <a:t/>
            </a:r>
            <a:br>
              <a:rPr lang="en-US" altLang="ja-JP" sz="1400" dirty="0" smtClean="0">
                <a:solidFill>
                  <a:srgbClr val="000000"/>
                </a:solidFill>
              </a:rPr>
            </a:br>
            <a:r>
              <a:rPr lang="ja-JP" altLang="en-US" sz="1400" dirty="0" smtClean="0">
                <a:solidFill>
                  <a:srgbClr val="000000"/>
                </a:solidFill>
              </a:rPr>
              <a:t>　　　　　　など</a:t>
            </a:r>
            <a:endParaRPr lang="en-US" altLang="ja-JP" sz="1400" dirty="0">
              <a:solidFill>
                <a:srgbClr val="000000"/>
              </a:solidFill>
            </a:endParaRPr>
          </a:p>
          <a:p>
            <a:pPr marL="285750" indent="-285750">
              <a:buFont typeface="Arial"/>
              <a:buChar char="•"/>
            </a:pPr>
            <a:r>
              <a:rPr lang="ja-JP" altLang="en-US" sz="1600" dirty="0" smtClean="0">
                <a:solidFill>
                  <a:srgbClr val="000000"/>
                </a:solidFill>
              </a:rPr>
              <a:t>アクセス許諾管理</a:t>
            </a:r>
            <a:endParaRPr lang="en-US" altLang="ja-JP" sz="1600" dirty="0" smtClean="0">
              <a:solidFill>
                <a:srgbClr val="000000"/>
              </a:solidFill>
            </a:endParaRPr>
          </a:p>
          <a:p>
            <a:pPr marL="285750" indent="-285750">
              <a:buFont typeface="Arial"/>
              <a:buChar char="•"/>
            </a:pPr>
            <a:endParaRPr lang="en-US" altLang="ja-JP" sz="1600" dirty="0">
              <a:solidFill>
                <a:srgbClr val="000000"/>
              </a:solidFill>
            </a:endParaRPr>
          </a:p>
          <a:p>
            <a:pPr marL="285750" indent="-285750">
              <a:buFont typeface="Arial"/>
              <a:buChar char="•"/>
            </a:pPr>
            <a:r>
              <a:rPr lang="ja-JP" altLang="en-US" sz="1600" dirty="0" smtClean="0">
                <a:solidFill>
                  <a:srgbClr val="000000"/>
                </a:solidFill>
              </a:rPr>
              <a:t>経歴・所属情報</a:t>
            </a:r>
            <a:endParaRPr lang="en-US" altLang="ja-JP" sz="1600" dirty="0" smtClean="0">
              <a:solidFill>
                <a:srgbClr val="000000"/>
              </a:solidFill>
            </a:endParaRPr>
          </a:p>
          <a:p>
            <a:pPr marL="285750" indent="-285750">
              <a:buFont typeface="Arial"/>
              <a:buChar char="•"/>
            </a:pPr>
            <a:endParaRPr lang="en-US" altLang="ja-JP" sz="1600" dirty="0" smtClean="0">
              <a:solidFill>
                <a:srgbClr val="000000"/>
              </a:solidFill>
            </a:endParaRPr>
          </a:p>
          <a:p>
            <a:pPr marL="285750" indent="-285750">
              <a:buFont typeface="Arial"/>
              <a:buChar char="•"/>
            </a:pPr>
            <a:r>
              <a:rPr kumimoji="1" lang="ja-JP" altLang="en-US" sz="1600" dirty="0" smtClean="0">
                <a:solidFill>
                  <a:srgbClr val="000000"/>
                </a:solidFill>
              </a:rPr>
              <a:t>研究業績・実績</a:t>
            </a:r>
            <a:endParaRPr kumimoji="1" lang="en-US" altLang="ja-JP" sz="1600" dirty="0" smtClean="0">
              <a:solidFill>
                <a:srgbClr val="000000"/>
              </a:solidFill>
            </a:endParaRPr>
          </a:p>
          <a:p>
            <a:pPr marL="742950" lvl="1" indent="-285750">
              <a:buFont typeface="Arial"/>
              <a:buChar char="•"/>
            </a:pPr>
            <a:r>
              <a:rPr lang="ja-JP" altLang="en-US" sz="1400" dirty="0" smtClean="0">
                <a:solidFill>
                  <a:srgbClr val="000000"/>
                </a:solidFill>
              </a:rPr>
              <a:t>論文</a:t>
            </a:r>
            <a:endParaRPr lang="en-US" altLang="ja-JP" sz="1400" dirty="0" smtClean="0">
              <a:solidFill>
                <a:srgbClr val="000000"/>
              </a:solidFill>
            </a:endParaRPr>
          </a:p>
          <a:p>
            <a:pPr marL="742950" lvl="1" indent="-285750">
              <a:buFont typeface="Arial"/>
              <a:buChar char="•"/>
            </a:pPr>
            <a:r>
              <a:rPr lang="ja-JP" altLang="en-US" sz="1400" dirty="0" smtClean="0">
                <a:solidFill>
                  <a:srgbClr val="000000"/>
                </a:solidFill>
              </a:rPr>
              <a:t>査読</a:t>
            </a:r>
            <a:endParaRPr lang="en-US" altLang="ja-JP" sz="1400" dirty="0" smtClean="0">
              <a:solidFill>
                <a:srgbClr val="000000"/>
              </a:solidFill>
            </a:endParaRPr>
          </a:p>
          <a:p>
            <a:pPr marL="742950" lvl="1" indent="-285750">
              <a:buFont typeface="Arial"/>
              <a:buChar char="•"/>
            </a:pPr>
            <a:r>
              <a:rPr kumimoji="1" lang="ja-JP" altLang="en-US" sz="1400" dirty="0" smtClean="0">
                <a:solidFill>
                  <a:srgbClr val="000000"/>
                </a:solidFill>
              </a:rPr>
              <a:t>助成金</a:t>
            </a:r>
            <a:endParaRPr kumimoji="1" lang="en-US" altLang="ja-JP" sz="1400" dirty="0" smtClean="0">
              <a:solidFill>
                <a:srgbClr val="000000"/>
              </a:solidFill>
            </a:endParaRPr>
          </a:p>
          <a:p>
            <a:pPr marL="742950" lvl="1" indent="-285750">
              <a:buFont typeface="Arial"/>
              <a:buChar char="•"/>
            </a:pPr>
            <a:r>
              <a:rPr lang="ja-JP" altLang="en-US" sz="1400" dirty="0" smtClean="0">
                <a:solidFill>
                  <a:srgbClr val="000000"/>
                </a:solidFill>
              </a:rPr>
              <a:t>特許　　など</a:t>
            </a:r>
            <a:endParaRPr kumimoji="1" lang="ja-JP" altLang="en-US" sz="1400" dirty="0">
              <a:solidFill>
                <a:srgbClr val="000000"/>
              </a:solidFill>
            </a:endParaRPr>
          </a:p>
        </p:txBody>
      </p:sp>
      <p:pic>
        <p:nvPicPr>
          <p:cNvPr id="19" name="Picture 11" descr="orcid_128x12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9393" y="1180124"/>
            <a:ext cx="487680" cy="487680"/>
          </a:xfrm>
          <a:prstGeom prst="rect">
            <a:avLst/>
          </a:prstGeom>
        </p:spPr>
      </p:pic>
      <p:sp>
        <p:nvSpPr>
          <p:cNvPr id="20" name="テキスト ボックス 19"/>
          <p:cNvSpPr txBox="1"/>
          <p:nvPr/>
        </p:nvSpPr>
        <p:spPr>
          <a:xfrm>
            <a:off x="6472158" y="1236568"/>
            <a:ext cx="1598690" cy="307777"/>
          </a:xfrm>
          <a:prstGeom prst="rect">
            <a:avLst/>
          </a:prstGeom>
          <a:noFill/>
        </p:spPr>
        <p:txBody>
          <a:bodyPr wrap="none" rtlCol="0">
            <a:spAutoFit/>
          </a:bodyPr>
          <a:lstStyle/>
          <a:p>
            <a:pPr algn="ctr"/>
            <a:r>
              <a:rPr lang="ja-JP" altLang="ja-JP" sz="1400" dirty="0" err="1"/>
              <a:t>x</a:t>
            </a:r>
            <a:r>
              <a:rPr kumimoji="1" lang="en-US" altLang="ja-JP" sz="1400" dirty="0" smtClean="0"/>
              <a:t>xxx-</a:t>
            </a:r>
            <a:r>
              <a:rPr kumimoji="1" lang="en-US" altLang="ja-JP" sz="1400" dirty="0" err="1" smtClean="0"/>
              <a:t>xxxx</a:t>
            </a:r>
            <a:r>
              <a:rPr kumimoji="1" lang="en-US" altLang="ja-JP" sz="1400" dirty="0" smtClean="0"/>
              <a:t>-</a:t>
            </a:r>
            <a:r>
              <a:rPr kumimoji="1" lang="en-US" altLang="ja-JP" sz="1400" dirty="0" err="1" smtClean="0"/>
              <a:t>xxxx-xxxx</a:t>
            </a:r>
            <a:endParaRPr kumimoji="1" lang="ja-JP" altLang="en-US" sz="1400" dirty="0"/>
          </a:p>
        </p:txBody>
      </p:sp>
      <p:sp>
        <p:nvSpPr>
          <p:cNvPr id="21" name="正方形/長方形 20"/>
          <p:cNvSpPr/>
          <p:nvPr/>
        </p:nvSpPr>
        <p:spPr>
          <a:xfrm>
            <a:off x="5579423" y="3019777"/>
            <a:ext cx="2929577" cy="2074023"/>
          </a:xfrm>
          <a:prstGeom prst="rect">
            <a:avLst/>
          </a:prstGeom>
          <a:noFill/>
          <a:ln w="28575" cmpd="sng">
            <a:solidFill>
              <a:schemeClr val="tx1">
                <a:lumMod val="75000"/>
                <a:lumOff val="2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188702" y="702835"/>
            <a:ext cx="1556836" cy="369332"/>
          </a:xfrm>
          <a:prstGeom prst="rect">
            <a:avLst/>
          </a:prstGeom>
          <a:noFill/>
        </p:spPr>
        <p:txBody>
          <a:bodyPr wrap="none" rtlCol="0">
            <a:spAutoFit/>
          </a:bodyPr>
          <a:lstStyle/>
          <a:p>
            <a:r>
              <a:rPr kumimoji="1" lang="en-US" altLang="ja-JP" dirty="0" smtClean="0">
                <a:solidFill>
                  <a:srgbClr val="58595B"/>
                </a:solidFill>
              </a:rPr>
              <a:t>ORCID</a:t>
            </a:r>
            <a:r>
              <a:rPr kumimoji="1" lang="ja-JP" altLang="en-US" dirty="0" smtClean="0">
                <a:solidFill>
                  <a:srgbClr val="58595B"/>
                </a:solidFill>
              </a:rPr>
              <a:t>レコード</a:t>
            </a:r>
            <a:endParaRPr kumimoji="1" lang="ja-JP" altLang="en-US" dirty="0">
              <a:solidFill>
                <a:srgbClr val="58595B"/>
              </a:solidFill>
            </a:endParaRPr>
          </a:p>
        </p:txBody>
      </p:sp>
      <p:sp>
        <p:nvSpPr>
          <p:cNvPr id="23" name="右矢印 22"/>
          <p:cNvSpPr/>
          <p:nvPr/>
        </p:nvSpPr>
        <p:spPr>
          <a:xfrm>
            <a:off x="3160889" y="4501441"/>
            <a:ext cx="2371290" cy="860778"/>
          </a:xfrm>
          <a:prstGeom prst="rightArrow">
            <a:avLst/>
          </a:prstGeom>
          <a:noFill/>
          <a:ln w="28575" cmpd="sng">
            <a:solidFill>
              <a:schemeClr val="tx1">
                <a:lumMod val="75000"/>
                <a:lumOff val="2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solidFill>
                  <a:srgbClr val="58595B"/>
                </a:solidFill>
              </a:rPr>
              <a:t>業績等の書き込み</a:t>
            </a:r>
            <a:endParaRPr lang="ja-JP" altLang="en-US" sz="1400" dirty="0">
              <a:solidFill>
                <a:srgbClr val="58595B"/>
              </a:solidFill>
            </a:endParaRPr>
          </a:p>
        </p:txBody>
      </p:sp>
    </p:spTree>
    <p:extLst>
      <p:ext uri="{BB962C8B-B14F-4D97-AF65-F5344CB8AC3E}">
        <p14:creationId xmlns:p14="http://schemas.microsoft.com/office/powerpoint/2010/main" val="984233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ssolv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p:bldP spid="21"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741024" y="1243001"/>
            <a:ext cx="719999" cy="899999"/>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1795024" y="731653"/>
            <a:ext cx="647999" cy="647999"/>
          </a:xfrm>
          <a:prstGeom prst="ellipse">
            <a:avLst/>
          </a:prstGeom>
          <a:solidFill>
            <a:schemeClr val="accent6"/>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Picture 11" descr="orcid_128x12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1771" y="1599780"/>
            <a:ext cx="487680" cy="487680"/>
          </a:xfrm>
          <a:prstGeom prst="rect">
            <a:avLst/>
          </a:prstGeom>
        </p:spPr>
      </p:pic>
      <p:sp>
        <p:nvSpPr>
          <p:cNvPr id="6" name="テキスト ボックス 5"/>
          <p:cNvSpPr txBox="1"/>
          <p:nvPr/>
        </p:nvSpPr>
        <p:spPr>
          <a:xfrm>
            <a:off x="1676300" y="362321"/>
            <a:ext cx="877163" cy="369332"/>
          </a:xfrm>
          <a:prstGeom prst="rect">
            <a:avLst/>
          </a:prstGeom>
          <a:noFill/>
        </p:spPr>
        <p:txBody>
          <a:bodyPr wrap="none" rtlCol="0">
            <a:spAutoFit/>
          </a:bodyPr>
          <a:lstStyle/>
          <a:p>
            <a:r>
              <a:rPr kumimoji="1" lang="ja-JP" altLang="en-US" dirty="0" smtClean="0">
                <a:solidFill>
                  <a:srgbClr val="58595B"/>
                </a:solidFill>
              </a:rPr>
              <a:t>研究者</a:t>
            </a:r>
            <a:endParaRPr kumimoji="1" lang="ja-JP" altLang="en-US" dirty="0">
              <a:solidFill>
                <a:srgbClr val="58595B"/>
              </a:solidFill>
            </a:endParaRPr>
          </a:p>
        </p:txBody>
      </p:sp>
      <p:sp>
        <p:nvSpPr>
          <p:cNvPr id="7" name="テキスト ボックス 6"/>
          <p:cNvSpPr txBox="1"/>
          <p:nvPr/>
        </p:nvSpPr>
        <p:spPr>
          <a:xfrm>
            <a:off x="635291" y="3543775"/>
            <a:ext cx="646331" cy="369332"/>
          </a:xfrm>
          <a:prstGeom prst="rect">
            <a:avLst/>
          </a:prstGeom>
          <a:noFill/>
        </p:spPr>
        <p:txBody>
          <a:bodyPr wrap="none" rtlCol="0">
            <a:spAutoFit/>
          </a:bodyPr>
          <a:lstStyle/>
          <a:p>
            <a:r>
              <a:rPr kumimoji="1" lang="ja-JP" altLang="en-US" dirty="0" smtClean="0">
                <a:solidFill>
                  <a:srgbClr val="58595B"/>
                </a:solidFill>
              </a:rPr>
              <a:t>大学</a:t>
            </a:r>
            <a:endParaRPr kumimoji="1" lang="ja-JP" altLang="en-US" dirty="0">
              <a:solidFill>
                <a:srgbClr val="58595B"/>
              </a:solidFill>
            </a:endParaRPr>
          </a:p>
        </p:txBody>
      </p:sp>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1024" y="2746597"/>
            <a:ext cx="540000" cy="540000"/>
          </a:xfrm>
          <a:prstGeom prst="rect">
            <a:avLst/>
          </a:prstGeom>
        </p:spPr>
      </p:pic>
      <p:sp>
        <p:nvSpPr>
          <p:cNvPr id="9" name="下矢印 8"/>
          <p:cNvSpPr/>
          <p:nvPr/>
        </p:nvSpPr>
        <p:spPr>
          <a:xfrm>
            <a:off x="1737009" y="2273677"/>
            <a:ext cx="719999" cy="878834"/>
          </a:xfrm>
          <a:prstGeom prst="down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1055367" y="2223377"/>
            <a:ext cx="1977838" cy="523220"/>
          </a:xfrm>
          <a:prstGeom prst="rect">
            <a:avLst/>
          </a:prstGeom>
          <a:noFill/>
        </p:spPr>
        <p:txBody>
          <a:bodyPr wrap="none" rtlCol="0">
            <a:spAutoFit/>
          </a:bodyPr>
          <a:lstStyle/>
          <a:p>
            <a:pPr algn="ctr"/>
            <a:r>
              <a:rPr kumimoji="1" lang="en-US" altLang="ja-JP" sz="1400" dirty="0">
                <a:solidFill>
                  <a:srgbClr val="58595B"/>
                </a:solidFill>
              </a:rPr>
              <a:t>ORCID</a:t>
            </a:r>
            <a:r>
              <a:rPr kumimoji="1" lang="ja-JP" altLang="en-US" sz="1400" dirty="0">
                <a:solidFill>
                  <a:srgbClr val="58595B"/>
                </a:solidFill>
              </a:rPr>
              <a:t>識別子の提示と</a:t>
            </a:r>
            <a:endParaRPr kumimoji="1" lang="en-US" altLang="ja-JP" sz="1400" dirty="0">
              <a:solidFill>
                <a:srgbClr val="58595B"/>
              </a:solidFill>
            </a:endParaRPr>
          </a:p>
          <a:p>
            <a:pPr algn="ctr"/>
            <a:r>
              <a:rPr lang="ja-JP" altLang="en-US" sz="1400" dirty="0">
                <a:solidFill>
                  <a:srgbClr val="58595B"/>
                </a:solidFill>
              </a:rPr>
              <a:t>電子認証による許諾</a:t>
            </a:r>
            <a:endParaRPr kumimoji="1" lang="ja-JP" altLang="en-US" sz="1400" dirty="0">
              <a:solidFill>
                <a:srgbClr val="58595B"/>
              </a:solidFill>
            </a:endParaRPr>
          </a:p>
        </p:txBody>
      </p:sp>
      <p:pic>
        <p:nvPicPr>
          <p:cNvPr id="11" name="図 10"/>
          <p:cNvPicPr>
            <a:picLocks noChangeAspect="1"/>
          </p:cNvPicPr>
          <p:nvPr/>
        </p:nvPicPr>
        <p:blipFill>
          <a:blip r:embed="rId4"/>
          <a:stretch>
            <a:fillRect/>
          </a:stretch>
        </p:blipFill>
        <p:spPr>
          <a:xfrm>
            <a:off x="1737013" y="5117523"/>
            <a:ext cx="719995" cy="719995"/>
          </a:xfrm>
          <a:prstGeom prst="rect">
            <a:avLst/>
          </a:prstGeom>
        </p:spPr>
      </p:pic>
      <p:pic>
        <p:nvPicPr>
          <p:cNvPr id="12" name="図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5678" y="3044804"/>
            <a:ext cx="1079992" cy="1079992"/>
          </a:xfrm>
          <a:prstGeom prst="rect">
            <a:avLst/>
          </a:prstGeom>
        </p:spPr>
      </p:pic>
      <p:pic>
        <p:nvPicPr>
          <p:cNvPr id="13" name="図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41030" y="4217528"/>
            <a:ext cx="719993" cy="719993"/>
          </a:xfrm>
          <a:prstGeom prst="rect">
            <a:avLst/>
          </a:prstGeom>
        </p:spPr>
      </p:pic>
      <p:sp>
        <p:nvSpPr>
          <p:cNvPr id="14" name="左右矢印 13"/>
          <p:cNvSpPr/>
          <p:nvPr/>
        </p:nvSpPr>
        <p:spPr>
          <a:xfrm rot="10800000" flipV="1">
            <a:off x="2922277" y="1296623"/>
            <a:ext cx="2609902" cy="866927"/>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horz" wrap="none" rtlCol="0" anchor="ctr"/>
          <a:lstStyle/>
          <a:p>
            <a:pPr algn="ctr"/>
            <a:r>
              <a:rPr kumimoji="1" lang="en-US" altLang="ja-JP" sz="1400" dirty="0">
                <a:solidFill>
                  <a:srgbClr val="58595B"/>
                </a:solidFill>
              </a:rPr>
              <a:t>ORCID</a:t>
            </a:r>
            <a:r>
              <a:rPr kumimoji="1" lang="ja-JP" altLang="en-US" sz="1400" dirty="0">
                <a:solidFill>
                  <a:srgbClr val="58595B"/>
                </a:solidFill>
              </a:rPr>
              <a:t>識別子の取得</a:t>
            </a:r>
            <a:endParaRPr kumimoji="1" lang="en-US" altLang="ja-JP" sz="1400" dirty="0">
              <a:solidFill>
                <a:srgbClr val="58595B"/>
              </a:solidFill>
            </a:endParaRPr>
          </a:p>
          <a:p>
            <a:pPr algn="ctr"/>
            <a:r>
              <a:rPr lang="en-US" altLang="ja-JP" sz="1400" dirty="0">
                <a:solidFill>
                  <a:srgbClr val="58595B"/>
                </a:solidFill>
              </a:rPr>
              <a:t>ORCID</a:t>
            </a:r>
            <a:r>
              <a:rPr lang="ja-JP" altLang="en-US" sz="1400" dirty="0">
                <a:solidFill>
                  <a:srgbClr val="58595B"/>
                </a:solidFill>
              </a:rPr>
              <a:t>レコードの管理</a:t>
            </a:r>
            <a:endParaRPr kumimoji="1" lang="ja-JP" altLang="en-US" sz="1400" dirty="0">
              <a:solidFill>
                <a:srgbClr val="58595B"/>
              </a:solidFill>
            </a:endParaRPr>
          </a:p>
        </p:txBody>
      </p:sp>
      <p:sp>
        <p:nvSpPr>
          <p:cNvPr id="15" name="フローチャート: 書類 14"/>
          <p:cNvSpPr/>
          <p:nvPr/>
        </p:nvSpPr>
        <p:spPr>
          <a:xfrm>
            <a:off x="5700890" y="849115"/>
            <a:ext cx="2695222" cy="5125883"/>
          </a:xfrm>
          <a:prstGeom prst="flowChartDocumen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88000" rIns="216000" rtlCol="0" anchor="ctr"/>
          <a:lstStyle/>
          <a:p>
            <a:pPr marL="285750" indent="-285750">
              <a:buFont typeface="Arial"/>
              <a:buChar char="•"/>
            </a:pPr>
            <a:endParaRPr lang="en-US" altLang="ja-JP" sz="1600" dirty="0" smtClean="0">
              <a:solidFill>
                <a:srgbClr val="000000"/>
              </a:solidFill>
            </a:endParaRPr>
          </a:p>
          <a:p>
            <a:pPr marL="285750" indent="-285750">
              <a:buFont typeface="Arial"/>
              <a:buChar char="•"/>
            </a:pPr>
            <a:endParaRPr lang="en-US" altLang="ja-JP" sz="1600" dirty="0">
              <a:solidFill>
                <a:srgbClr val="000000"/>
              </a:solidFill>
            </a:endParaRPr>
          </a:p>
          <a:p>
            <a:pPr marL="285750" indent="-285750">
              <a:buFont typeface="Arial"/>
              <a:buChar char="•"/>
            </a:pPr>
            <a:endParaRPr lang="en-US" altLang="ja-JP" sz="1600" dirty="0" smtClean="0">
              <a:solidFill>
                <a:srgbClr val="000000"/>
              </a:solidFill>
            </a:endParaRPr>
          </a:p>
          <a:p>
            <a:pPr marL="285750" indent="-285750">
              <a:buFont typeface="Arial"/>
              <a:buChar char="•"/>
            </a:pPr>
            <a:endParaRPr lang="en-US" altLang="ja-JP" sz="1600" dirty="0" smtClean="0">
              <a:solidFill>
                <a:srgbClr val="000000"/>
              </a:solidFill>
            </a:endParaRPr>
          </a:p>
          <a:p>
            <a:pPr marL="285750" indent="-285750">
              <a:buFont typeface="Arial"/>
              <a:buChar char="•"/>
            </a:pPr>
            <a:r>
              <a:rPr lang="en-US" altLang="ja-JP" sz="1600" dirty="0" smtClean="0">
                <a:solidFill>
                  <a:srgbClr val="000000"/>
                </a:solidFill>
              </a:rPr>
              <a:t>Basic information</a:t>
            </a:r>
          </a:p>
          <a:p>
            <a:pPr marL="742950" lvl="1" indent="-285750">
              <a:buFont typeface="Arial"/>
              <a:buChar char="•"/>
            </a:pPr>
            <a:r>
              <a:rPr lang="en-US" altLang="ja-JP" sz="1400" dirty="0" smtClean="0">
                <a:solidFill>
                  <a:srgbClr val="000000"/>
                </a:solidFill>
              </a:rPr>
              <a:t>Name</a:t>
            </a:r>
          </a:p>
          <a:p>
            <a:pPr marL="742950" lvl="1" indent="-285750">
              <a:buFont typeface="Arial"/>
              <a:buChar char="•"/>
            </a:pPr>
            <a:r>
              <a:rPr lang="en-US" altLang="ja-JP" sz="1400" dirty="0" smtClean="0">
                <a:solidFill>
                  <a:srgbClr val="000000"/>
                </a:solidFill>
              </a:rPr>
              <a:t>Email addresses</a:t>
            </a:r>
            <a:r>
              <a:rPr lang="ja-JP" altLang="en-US" sz="1400" dirty="0" smtClean="0">
                <a:solidFill>
                  <a:srgbClr val="000000"/>
                </a:solidFill>
              </a:rPr>
              <a:t>　　　　　　</a:t>
            </a:r>
            <a:r>
              <a:rPr lang="en-US" altLang="ja-JP" sz="1400" dirty="0" smtClean="0">
                <a:solidFill>
                  <a:srgbClr val="000000"/>
                </a:solidFill>
              </a:rPr>
              <a:t>etc.</a:t>
            </a:r>
            <a:endParaRPr lang="en-US" altLang="ja-JP" sz="1400" dirty="0">
              <a:solidFill>
                <a:srgbClr val="000000"/>
              </a:solidFill>
            </a:endParaRPr>
          </a:p>
          <a:p>
            <a:pPr marL="285750" indent="-285750">
              <a:buFont typeface="Arial"/>
              <a:buChar char="•"/>
            </a:pPr>
            <a:r>
              <a:rPr lang="en-US" altLang="ja-JP" sz="1600" dirty="0" smtClean="0">
                <a:solidFill>
                  <a:srgbClr val="000000"/>
                </a:solidFill>
              </a:rPr>
              <a:t>Account settings</a:t>
            </a:r>
          </a:p>
          <a:p>
            <a:pPr marL="285750" indent="-285750">
              <a:buFont typeface="Arial"/>
              <a:buChar char="•"/>
            </a:pPr>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smtClean="0">
              <a:solidFill>
                <a:srgbClr val="000000"/>
              </a:solidFill>
            </a:endParaRPr>
          </a:p>
        </p:txBody>
      </p:sp>
      <p:pic>
        <p:nvPicPr>
          <p:cNvPr id="16" name="Picture 11" descr="orcid_128x12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9393" y="957072"/>
            <a:ext cx="487680" cy="487680"/>
          </a:xfrm>
          <a:prstGeom prst="rect">
            <a:avLst/>
          </a:prstGeom>
        </p:spPr>
      </p:pic>
      <p:sp>
        <p:nvSpPr>
          <p:cNvPr id="17" name="テキスト ボックス 16"/>
          <p:cNvSpPr txBox="1"/>
          <p:nvPr/>
        </p:nvSpPr>
        <p:spPr>
          <a:xfrm>
            <a:off x="6472158" y="1013516"/>
            <a:ext cx="1598690" cy="307777"/>
          </a:xfrm>
          <a:prstGeom prst="rect">
            <a:avLst/>
          </a:prstGeom>
          <a:noFill/>
        </p:spPr>
        <p:txBody>
          <a:bodyPr wrap="none" rtlCol="0">
            <a:spAutoFit/>
          </a:bodyPr>
          <a:lstStyle/>
          <a:p>
            <a:pPr algn="ctr"/>
            <a:r>
              <a:rPr lang="ja-JP" altLang="ja-JP" sz="1400" dirty="0" err="1"/>
              <a:t>x</a:t>
            </a:r>
            <a:r>
              <a:rPr kumimoji="1" lang="en-US" altLang="ja-JP" sz="1400" dirty="0" smtClean="0"/>
              <a:t>xxx-</a:t>
            </a:r>
            <a:r>
              <a:rPr kumimoji="1" lang="en-US" altLang="ja-JP" sz="1400" dirty="0" err="1" smtClean="0"/>
              <a:t>xxxx</a:t>
            </a:r>
            <a:r>
              <a:rPr kumimoji="1" lang="en-US" altLang="ja-JP" sz="1400" dirty="0" smtClean="0"/>
              <a:t>-</a:t>
            </a:r>
            <a:r>
              <a:rPr kumimoji="1" lang="en-US" altLang="ja-JP" sz="1400" dirty="0" err="1" smtClean="0"/>
              <a:t>xxxx-xxxx</a:t>
            </a:r>
            <a:endParaRPr kumimoji="1" lang="ja-JP" altLang="en-US" sz="1400" dirty="0"/>
          </a:p>
        </p:txBody>
      </p:sp>
      <p:sp>
        <p:nvSpPr>
          <p:cNvPr id="18" name="正方形/長方形 17"/>
          <p:cNvSpPr/>
          <p:nvPr/>
        </p:nvSpPr>
        <p:spPr>
          <a:xfrm>
            <a:off x="5852684" y="2709751"/>
            <a:ext cx="2382972" cy="834024"/>
          </a:xfrm>
          <a:prstGeom prst="rect">
            <a:avLst/>
          </a:prstGeom>
          <a:solidFill>
            <a:schemeClr val="bg1"/>
          </a:solidFill>
          <a:ln w="28575" cmpd="sng">
            <a:solidFill>
              <a:schemeClr val="tx1">
                <a:lumMod val="75000"/>
                <a:lumOff val="2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400" dirty="0" smtClean="0">
                <a:solidFill>
                  <a:srgbClr val="58595B"/>
                </a:solidFill>
              </a:rPr>
              <a:t>Employment:</a:t>
            </a:r>
          </a:p>
          <a:p>
            <a:r>
              <a:rPr kumimoji="1" lang="en-US" altLang="ja-JP" sz="1400" dirty="0" smtClean="0">
                <a:solidFill>
                  <a:srgbClr val="58595B"/>
                </a:solidFill>
              </a:rPr>
              <a:t>XXX University</a:t>
            </a:r>
          </a:p>
          <a:p>
            <a:r>
              <a:rPr kumimoji="1" lang="en-US" altLang="ja-JP" sz="1400" dirty="0" smtClean="0">
                <a:solidFill>
                  <a:srgbClr val="58595B"/>
                </a:solidFill>
              </a:rPr>
              <a:t>Source: </a:t>
            </a:r>
            <a:r>
              <a:rPr kumimoji="1" lang="en-US" altLang="ja-JP" sz="1400" dirty="0" smtClean="0">
                <a:solidFill>
                  <a:srgbClr val="FF0000"/>
                </a:solidFill>
              </a:rPr>
              <a:t>XXX University</a:t>
            </a:r>
            <a:endParaRPr kumimoji="1" lang="ja-JP" altLang="en-US" sz="1400" dirty="0">
              <a:solidFill>
                <a:srgbClr val="FF0000"/>
              </a:solidFill>
            </a:endParaRPr>
          </a:p>
        </p:txBody>
      </p:sp>
      <p:sp>
        <p:nvSpPr>
          <p:cNvPr id="19" name="テキスト ボックス 18"/>
          <p:cNvSpPr txBox="1"/>
          <p:nvPr/>
        </p:nvSpPr>
        <p:spPr>
          <a:xfrm>
            <a:off x="6188702" y="479783"/>
            <a:ext cx="1697901" cy="369332"/>
          </a:xfrm>
          <a:prstGeom prst="rect">
            <a:avLst/>
          </a:prstGeom>
          <a:noFill/>
        </p:spPr>
        <p:txBody>
          <a:bodyPr wrap="none" rtlCol="0">
            <a:spAutoFit/>
          </a:bodyPr>
          <a:lstStyle/>
          <a:p>
            <a:r>
              <a:rPr kumimoji="1" lang="en-US" altLang="ja-JP" dirty="0" smtClean="0"/>
              <a:t>ORCID</a:t>
            </a:r>
            <a:r>
              <a:rPr kumimoji="1" lang="ja-JP" altLang="en-US" dirty="0" smtClean="0"/>
              <a:t>レコード</a:t>
            </a:r>
            <a:endParaRPr kumimoji="1" lang="ja-JP" altLang="en-US" dirty="0"/>
          </a:p>
        </p:txBody>
      </p:sp>
      <p:sp>
        <p:nvSpPr>
          <p:cNvPr id="20" name="右矢印 19"/>
          <p:cNvSpPr/>
          <p:nvPr/>
        </p:nvSpPr>
        <p:spPr>
          <a:xfrm>
            <a:off x="3160889" y="3230869"/>
            <a:ext cx="2371290" cy="860778"/>
          </a:xfrm>
          <a:prstGeom prst="rightArrow">
            <a:avLst/>
          </a:prstGeom>
          <a:noFill/>
          <a:ln w="28575" cmpd="sng">
            <a:solidFill>
              <a:schemeClr val="tx1">
                <a:lumMod val="75000"/>
                <a:lumOff val="2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solidFill>
                  <a:srgbClr val="58595B"/>
                </a:solidFill>
              </a:rPr>
              <a:t>この研究者は当大学に</a:t>
            </a:r>
            <a:r>
              <a:rPr lang="en-US" altLang="ja-JP" sz="1400" dirty="0" smtClean="0">
                <a:solidFill>
                  <a:srgbClr val="58595B"/>
                </a:solidFill>
              </a:rPr>
              <a:t/>
            </a:r>
            <a:br>
              <a:rPr lang="en-US" altLang="ja-JP" sz="1400" dirty="0" smtClean="0">
                <a:solidFill>
                  <a:srgbClr val="58595B"/>
                </a:solidFill>
              </a:rPr>
            </a:br>
            <a:r>
              <a:rPr lang="ja-JP" altLang="en-US" sz="1400" dirty="0" smtClean="0">
                <a:solidFill>
                  <a:srgbClr val="58595B"/>
                </a:solidFill>
              </a:rPr>
              <a:t>所属しています</a:t>
            </a:r>
            <a:endParaRPr lang="ja-JP" altLang="en-US" sz="1400" dirty="0">
              <a:solidFill>
                <a:srgbClr val="58595B"/>
              </a:solidFill>
            </a:endParaRPr>
          </a:p>
        </p:txBody>
      </p:sp>
      <p:sp>
        <p:nvSpPr>
          <p:cNvPr id="21" name="テキスト ボックス 20"/>
          <p:cNvSpPr txBox="1"/>
          <p:nvPr/>
        </p:nvSpPr>
        <p:spPr>
          <a:xfrm>
            <a:off x="153616" y="4414441"/>
            <a:ext cx="1569660" cy="369332"/>
          </a:xfrm>
          <a:prstGeom prst="rect">
            <a:avLst/>
          </a:prstGeom>
          <a:noFill/>
        </p:spPr>
        <p:txBody>
          <a:bodyPr wrap="none" rtlCol="0">
            <a:spAutoFit/>
          </a:bodyPr>
          <a:lstStyle/>
          <a:p>
            <a:pPr algn="ctr"/>
            <a:r>
              <a:rPr kumimoji="1" lang="ja-JP" altLang="en-US" dirty="0" smtClean="0">
                <a:solidFill>
                  <a:srgbClr val="58595B"/>
                </a:solidFill>
              </a:rPr>
              <a:t>研究助成機関</a:t>
            </a:r>
            <a:endParaRPr kumimoji="1" lang="ja-JP" altLang="en-US" dirty="0">
              <a:solidFill>
                <a:srgbClr val="58595B"/>
              </a:solidFill>
            </a:endParaRPr>
          </a:p>
        </p:txBody>
      </p:sp>
      <p:sp>
        <p:nvSpPr>
          <p:cNvPr id="22" name="右矢印 21"/>
          <p:cNvSpPr/>
          <p:nvPr/>
        </p:nvSpPr>
        <p:spPr>
          <a:xfrm>
            <a:off x="3160889" y="4172053"/>
            <a:ext cx="2371290" cy="860778"/>
          </a:xfrm>
          <a:prstGeom prst="rightArrow">
            <a:avLst/>
          </a:prstGeom>
          <a:noFill/>
          <a:ln w="28575" cmpd="sng">
            <a:solidFill>
              <a:schemeClr val="tx1">
                <a:lumMod val="75000"/>
                <a:lumOff val="2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solidFill>
                  <a:srgbClr val="58595B"/>
                </a:solidFill>
              </a:rPr>
              <a:t>この研究者に研究助成金を授与しました</a:t>
            </a:r>
            <a:endParaRPr lang="ja-JP" altLang="en-US" sz="1400" dirty="0">
              <a:solidFill>
                <a:srgbClr val="58595B"/>
              </a:solidFill>
            </a:endParaRPr>
          </a:p>
        </p:txBody>
      </p:sp>
      <p:sp>
        <p:nvSpPr>
          <p:cNvPr id="23" name="正方形/長方形 22"/>
          <p:cNvSpPr/>
          <p:nvPr/>
        </p:nvSpPr>
        <p:spPr>
          <a:xfrm>
            <a:off x="5852684" y="3674635"/>
            <a:ext cx="2382972" cy="834024"/>
          </a:xfrm>
          <a:prstGeom prst="rect">
            <a:avLst/>
          </a:prstGeom>
          <a:solidFill>
            <a:schemeClr val="bg1"/>
          </a:solidFill>
          <a:ln w="28575" cmpd="sng">
            <a:solidFill>
              <a:schemeClr val="tx1">
                <a:lumMod val="75000"/>
                <a:lumOff val="2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400" dirty="0" smtClean="0">
                <a:solidFill>
                  <a:srgbClr val="58595B"/>
                </a:solidFill>
              </a:rPr>
              <a:t>Funding:</a:t>
            </a:r>
          </a:p>
          <a:p>
            <a:r>
              <a:rPr kumimoji="1" lang="en-US" altLang="ja-JP" sz="1400" dirty="0" smtClean="0">
                <a:solidFill>
                  <a:srgbClr val="58595B"/>
                </a:solidFill>
              </a:rPr>
              <a:t>YYY Foundation, Grant #123</a:t>
            </a:r>
          </a:p>
          <a:p>
            <a:r>
              <a:rPr kumimoji="1" lang="en-US" altLang="ja-JP" sz="1400" dirty="0" smtClean="0">
                <a:solidFill>
                  <a:srgbClr val="58595B"/>
                </a:solidFill>
              </a:rPr>
              <a:t>Source: </a:t>
            </a:r>
            <a:r>
              <a:rPr kumimoji="1" lang="en-US" altLang="ja-JP" sz="1400" dirty="0" smtClean="0">
                <a:solidFill>
                  <a:srgbClr val="FF0000"/>
                </a:solidFill>
              </a:rPr>
              <a:t>YYY Foundation</a:t>
            </a:r>
            <a:endParaRPr kumimoji="1" lang="ja-JP" altLang="en-US" sz="1400" dirty="0">
              <a:solidFill>
                <a:srgbClr val="FF0000"/>
              </a:solidFill>
            </a:endParaRPr>
          </a:p>
        </p:txBody>
      </p:sp>
      <p:pic>
        <p:nvPicPr>
          <p:cNvPr id="24" name="図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6630" y="4243773"/>
            <a:ext cx="540000" cy="540000"/>
          </a:xfrm>
          <a:prstGeom prst="rect">
            <a:avLst/>
          </a:prstGeom>
        </p:spPr>
      </p:pic>
      <p:sp>
        <p:nvSpPr>
          <p:cNvPr id="25" name="右矢印 24"/>
          <p:cNvSpPr/>
          <p:nvPr/>
        </p:nvSpPr>
        <p:spPr>
          <a:xfrm>
            <a:off x="3160889" y="5097001"/>
            <a:ext cx="2371290" cy="860778"/>
          </a:xfrm>
          <a:prstGeom prst="rightArrow">
            <a:avLst/>
          </a:prstGeom>
          <a:noFill/>
          <a:ln w="28575" cmpd="sng">
            <a:solidFill>
              <a:schemeClr val="tx1">
                <a:lumMod val="75000"/>
                <a:lumOff val="2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solidFill>
                  <a:srgbClr val="58595B"/>
                </a:solidFill>
              </a:rPr>
              <a:t>この研究者は当ジャーナルの査読をしました</a:t>
            </a:r>
            <a:endParaRPr lang="ja-JP" altLang="en-US" sz="1400" dirty="0">
              <a:solidFill>
                <a:srgbClr val="58595B"/>
              </a:solidFill>
            </a:endParaRPr>
          </a:p>
        </p:txBody>
      </p:sp>
      <p:pic>
        <p:nvPicPr>
          <p:cNvPr id="26" name="図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6630" y="5168721"/>
            <a:ext cx="540000" cy="540000"/>
          </a:xfrm>
          <a:prstGeom prst="rect">
            <a:avLst/>
          </a:prstGeom>
        </p:spPr>
      </p:pic>
      <p:sp>
        <p:nvSpPr>
          <p:cNvPr id="27" name="正方形/長方形 26"/>
          <p:cNvSpPr/>
          <p:nvPr/>
        </p:nvSpPr>
        <p:spPr>
          <a:xfrm>
            <a:off x="5852684" y="4615819"/>
            <a:ext cx="2382972" cy="834024"/>
          </a:xfrm>
          <a:prstGeom prst="rect">
            <a:avLst/>
          </a:prstGeom>
          <a:solidFill>
            <a:schemeClr val="bg1"/>
          </a:solidFill>
          <a:ln w="28575" cmpd="sng">
            <a:solidFill>
              <a:schemeClr val="tx1">
                <a:lumMod val="75000"/>
                <a:lumOff val="2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400" dirty="0" smtClean="0">
                <a:solidFill>
                  <a:srgbClr val="58595B"/>
                </a:solidFill>
              </a:rPr>
              <a:t>Peer Review:</a:t>
            </a:r>
          </a:p>
          <a:p>
            <a:r>
              <a:rPr kumimoji="1" lang="en-US" altLang="ja-JP" sz="1400" dirty="0" smtClean="0">
                <a:solidFill>
                  <a:srgbClr val="58595B"/>
                </a:solidFill>
              </a:rPr>
              <a:t>Journal ZZZ, vol. 45, 2016</a:t>
            </a:r>
          </a:p>
          <a:p>
            <a:r>
              <a:rPr kumimoji="1" lang="en-US" altLang="ja-JP" sz="1400" dirty="0" smtClean="0">
                <a:solidFill>
                  <a:srgbClr val="58595B"/>
                </a:solidFill>
              </a:rPr>
              <a:t>Source: </a:t>
            </a:r>
            <a:r>
              <a:rPr kumimoji="1" lang="en-US" altLang="ja-JP" sz="1400" dirty="0" smtClean="0">
                <a:solidFill>
                  <a:srgbClr val="FF0000"/>
                </a:solidFill>
              </a:rPr>
              <a:t>ZZZ Publishing</a:t>
            </a:r>
            <a:endParaRPr kumimoji="1" lang="ja-JP" altLang="en-US" sz="1400" dirty="0">
              <a:solidFill>
                <a:srgbClr val="FF0000"/>
              </a:solidFill>
            </a:endParaRPr>
          </a:p>
        </p:txBody>
      </p:sp>
      <p:sp>
        <p:nvSpPr>
          <p:cNvPr id="28" name="テキスト ボックス 27"/>
          <p:cNvSpPr txBox="1"/>
          <p:nvPr/>
        </p:nvSpPr>
        <p:spPr>
          <a:xfrm>
            <a:off x="499862" y="5339389"/>
            <a:ext cx="877163" cy="369332"/>
          </a:xfrm>
          <a:prstGeom prst="rect">
            <a:avLst/>
          </a:prstGeom>
          <a:noFill/>
        </p:spPr>
        <p:txBody>
          <a:bodyPr wrap="none" rtlCol="0">
            <a:spAutoFit/>
          </a:bodyPr>
          <a:lstStyle/>
          <a:p>
            <a:pPr algn="ctr"/>
            <a:r>
              <a:rPr kumimoji="1" lang="ja-JP" altLang="en-US" dirty="0" smtClean="0">
                <a:solidFill>
                  <a:srgbClr val="58595B"/>
                </a:solidFill>
              </a:rPr>
              <a:t>出版社</a:t>
            </a:r>
            <a:endParaRPr kumimoji="1" lang="ja-JP" altLang="en-US" dirty="0">
              <a:solidFill>
                <a:srgbClr val="58595B"/>
              </a:solidFill>
            </a:endParaRPr>
          </a:p>
        </p:txBody>
      </p:sp>
      <p:pic>
        <p:nvPicPr>
          <p:cNvPr id="29" name="図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6630" y="3373107"/>
            <a:ext cx="540000" cy="540000"/>
          </a:xfrm>
          <a:prstGeom prst="rect">
            <a:avLst/>
          </a:prstGeom>
        </p:spPr>
      </p:pic>
    </p:spTree>
    <p:extLst>
      <p:ext uri="{BB962C8B-B14F-4D97-AF65-F5344CB8AC3E}">
        <p14:creationId xmlns:p14="http://schemas.microsoft.com/office/powerpoint/2010/main" val="2911868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dissolve">
                                      <p:cBhvr>
                                        <p:cTn id="41" dur="500"/>
                                        <p:tgtEl>
                                          <p:spTgt spid="2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dissolve">
                                      <p:cBhvr>
                                        <p:cTn id="53" dur="500"/>
                                        <p:tgtEl>
                                          <p:spTgt spid="21"/>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dissolve">
                                      <p:cBhvr>
                                        <p:cTn id="56" dur="500"/>
                                        <p:tgtEl>
                                          <p:spTgt spid="22"/>
                                        </p:tgtEl>
                                      </p:cBhvr>
                                    </p:animEffec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par>
                                <p:cTn id="61" presetID="9"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dissolv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dissolve">
                                      <p:cBhvr>
                                        <p:cTn id="68" dur="500"/>
                                        <p:tgtEl>
                                          <p:spTgt spid="25"/>
                                        </p:tgtEl>
                                      </p:cBhvr>
                                    </p:animEffect>
                                  </p:childTnLst>
                                </p:cTn>
                              </p:par>
                              <p:par>
                                <p:cTn id="69" presetID="9"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dissolve">
                                      <p:cBhvr>
                                        <p:cTn id="71" dur="500"/>
                                        <p:tgtEl>
                                          <p:spTgt spid="2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dissolve">
                                      <p:cBhvr>
                                        <p:cTn id="74" dur="500"/>
                                        <p:tgtEl>
                                          <p:spTgt spid="27"/>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dissolve">
                                      <p:cBhvr>
                                        <p:cTn id="7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8" grpId="0" animBg="1"/>
      <p:bldP spid="20" grpId="0" animBg="1"/>
      <p:bldP spid="21" grpId="0"/>
      <p:bldP spid="22" grpId="0" animBg="1"/>
      <p:bldP spid="23" grpId="0" animBg="1"/>
      <p:bldP spid="25" grpId="0" animBg="1"/>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38DF745-7D3F-47F4-83A3-874385CFAA69}" type="slidenum">
              <a:rPr lang="en-US" smtClean="0"/>
              <a:pPr/>
              <a:t>12</a:t>
            </a:fld>
            <a:endParaRPr lang="en-US"/>
          </a:p>
        </p:txBody>
      </p:sp>
      <p:sp>
        <p:nvSpPr>
          <p:cNvPr id="3" name="角丸四角形 2"/>
          <p:cNvSpPr/>
          <p:nvPr/>
        </p:nvSpPr>
        <p:spPr>
          <a:xfrm>
            <a:off x="1741024" y="2630404"/>
            <a:ext cx="719999" cy="899999"/>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1795024" y="2119056"/>
            <a:ext cx="647999" cy="647999"/>
          </a:xfrm>
          <a:prstGeom prst="ellipse">
            <a:avLst/>
          </a:prstGeom>
          <a:solidFill>
            <a:schemeClr val="accent6"/>
          </a:solidFill>
          <a:ln w="762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Picture 11" descr="orcid_128x12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1771" y="2987183"/>
            <a:ext cx="487680" cy="487680"/>
          </a:xfrm>
          <a:prstGeom prst="rect">
            <a:avLst/>
          </a:prstGeom>
        </p:spPr>
      </p:pic>
      <p:sp>
        <p:nvSpPr>
          <p:cNvPr id="6" name="テキスト ボックス 5"/>
          <p:cNvSpPr txBox="1"/>
          <p:nvPr/>
        </p:nvSpPr>
        <p:spPr>
          <a:xfrm>
            <a:off x="1676300" y="1749724"/>
            <a:ext cx="877163" cy="369332"/>
          </a:xfrm>
          <a:prstGeom prst="rect">
            <a:avLst/>
          </a:prstGeom>
          <a:noFill/>
        </p:spPr>
        <p:txBody>
          <a:bodyPr wrap="none" rtlCol="0">
            <a:spAutoFit/>
          </a:bodyPr>
          <a:lstStyle/>
          <a:p>
            <a:r>
              <a:rPr kumimoji="1" lang="ja-JP" altLang="en-US" dirty="0" smtClean="0">
                <a:solidFill>
                  <a:srgbClr val="58595B"/>
                </a:solidFill>
              </a:rPr>
              <a:t>研究者</a:t>
            </a:r>
            <a:endParaRPr kumimoji="1" lang="ja-JP" altLang="en-US" dirty="0">
              <a:solidFill>
                <a:srgbClr val="58595B"/>
              </a:solidFill>
            </a:endParaRPr>
          </a:p>
        </p:txBody>
      </p:sp>
      <p:sp>
        <p:nvSpPr>
          <p:cNvPr id="7" name="左右矢印 6"/>
          <p:cNvSpPr/>
          <p:nvPr/>
        </p:nvSpPr>
        <p:spPr>
          <a:xfrm rot="10800000" flipV="1">
            <a:off x="2922277" y="2684026"/>
            <a:ext cx="2609902" cy="866927"/>
          </a:xfrm>
          <a:prstGeom prst="lef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vert="horz" wrap="none" rtlCol="0" anchor="ctr"/>
          <a:lstStyle/>
          <a:p>
            <a:pPr algn="ctr"/>
            <a:r>
              <a:rPr kumimoji="1" lang="en-US" altLang="ja-JP" sz="1400" dirty="0">
                <a:solidFill>
                  <a:srgbClr val="58595B"/>
                </a:solidFill>
              </a:rPr>
              <a:t>ORCID</a:t>
            </a:r>
            <a:r>
              <a:rPr kumimoji="1" lang="ja-JP" altLang="en-US" sz="1400" dirty="0">
                <a:solidFill>
                  <a:srgbClr val="58595B"/>
                </a:solidFill>
              </a:rPr>
              <a:t>識別子の取得</a:t>
            </a:r>
            <a:endParaRPr kumimoji="1" lang="en-US" altLang="ja-JP" sz="1400" dirty="0">
              <a:solidFill>
                <a:srgbClr val="58595B"/>
              </a:solidFill>
            </a:endParaRPr>
          </a:p>
          <a:p>
            <a:pPr algn="ctr"/>
            <a:r>
              <a:rPr lang="en-US" altLang="ja-JP" sz="1400" dirty="0">
                <a:solidFill>
                  <a:srgbClr val="58595B"/>
                </a:solidFill>
              </a:rPr>
              <a:t>ORCID</a:t>
            </a:r>
            <a:r>
              <a:rPr lang="ja-JP" altLang="en-US" sz="1400" dirty="0">
                <a:solidFill>
                  <a:srgbClr val="58595B"/>
                </a:solidFill>
              </a:rPr>
              <a:t>レコードの管理</a:t>
            </a:r>
            <a:endParaRPr kumimoji="1" lang="ja-JP" altLang="en-US" sz="1400" dirty="0">
              <a:solidFill>
                <a:srgbClr val="58595B"/>
              </a:solidFill>
            </a:endParaRPr>
          </a:p>
        </p:txBody>
      </p:sp>
      <p:sp>
        <p:nvSpPr>
          <p:cNvPr id="8" name="フローチャート: 書類 7"/>
          <p:cNvSpPr/>
          <p:nvPr/>
        </p:nvSpPr>
        <p:spPr>
          <a:xfrm>
            <a:off x="5700890" y="835460"/>
            <a:ext cx="2695222" cy="5125883"/>
          </a:xfrm>
          <a:prstGeom prst="flowChartDocumen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88000" rIns="216000" rtlCol="0" anchor="ctr"/>
          <a:lstStyle/>
          <a:p>
            <a:pPr marL="285750" indent="-285750">
              <a:buFont typeface="Arial"/>
              <a:buChar char="•"/>
            </a:pPr>
            <a:endParaRPr lang="en-US" altLang="ja-JP" sz="1600" dirty="0" smtClean="0">
              <a:solidFill>
                <a:srgbClr val="000000"/>
              </a:solidFill>
            </a:endParaRPr>
          </a:p>
          <a:p>
            <a:pPr marL="285750" indent="-285750">
              <a:buFont typeface="Arial"/>
              <a:buChar char="•"/>
            </a:pPr>
            <a:endParaRPr lang="en-US" altLang="ja-JP" sz="1600" dirty="0">
              <a:solidFill>
                <a:srgbClr val="000000"/>
              </a:solidFill>
            </a:endParaRPr>
          </a:p>
          <a:p>
            <a:pPr marL="285750" indent="-285750">
              <a:buFont typeface="Arial"/>
              <a:buChar char="•"/>
            </a:pPr>
            <a:endParaRPr lang="en-US" altLang="ja-JP" sz="1600" dirty="0" smtClean="0">
              <a:solidFill>
                <a:srgbClr val="000000"/>
              </a:solidFill>
            </a:endParaRPr>
          </a:p>
          <a:p>
            <a:pPr marL="285750" indent="-285750">
              <a:buFont typeface="Arial"/>
              <a:buChar char="•"/>
            </a:pPr>
            <a:endParaRPr lang="en-US" altLang="ja-JP" sz="1600" dirty="0" smtClean="0">
              <a:solidFill>
                <a:srgbClr val="000000"/>
              </a:solidFill>
            </a:endParaRPr>
          </a:p>
          <a:p>
            <a:pPr marL="285750" indent="-285750">
              <a:buFont typeface="Arial"/>
              <a:buChar char="•"/>
            </a:pPr>
            <a:r>
              <a:rPr lang="en-US" altLang="ja-JP" sz="1600" dirty="0" smtClean="0">
                <a:solidFill>
                  <a:srgbClr val="000000"/>
                </a:solidFill>
              </a:rPr>
              <a:t>Basic information</a:t>
            </a:r>
          </a:p>
          <a:p>
            <a:pPr marL="742950" lvl="1" indent="-285750">
              <a:buFont typeface="Arial"/>
              <a:buChar char="•"/>
            </a:pPr>
            <a:r>
              <a:rPr lang="en-US" altLang="ja-JP" sz="1400" dirty="0" smtClean="0">
                <a:solidFill>
                  <a:srgbClr val="000000"/>
                </a:solidFill>
              </a:rPr>
              <a:t>Name</a:t>
            </a:r>
          </a:p>
          <a:p>
            <a:pPr marL="742950" lvl="1" indent="-285750">
              <a:buFont typeface="Arial"/>
              <a:buChar char="•"/>
            </a:pPr>
            <a:r>
              <a:rPr lang="en-US" altLang="ja-JP" sz="1400" dirty="0" smtClean="0">
                <a:solidFill>
                  <a:srgbClr val="000000"/>
                </a:solidFill>
              </a:rPr>
              <a:t>Email addresses</a:t>
            </a:r>
            <a:r>
              <a:rPr lang="ja-JP" altLang="en-US" sz="1400" dirty="0" smtClean="0">
                <a:solidFill>
                  <a:srgbClr val="000000"/>
                </a:solidFill>
              </a:rPr>
              <a:t>　　　　　　</a:t>
            </a:r>
            <a:r>
              <a:rPr lang="en-US" altLang="ja-JP" sz="1400" dirty="0" smtClean="0">
                <a:solidFill>
                  <a:srgbClr val="000000"/>
                </a:solidFill>
              </a:rPr>
              <a:t>etc.</a:t>
            </a:r>
            <a:endParaRPr lang="en-US" altLang="ja-JP" sz="1400" dirty="0">
              <a:solidFill>
                <a:srgbClr val="000000"/>
              </a:solidFill>
            </a:endParaRPr>
          </a:p>
          <a:p>
            <a:pPr marL="285750" indent="-285750">
              <a:buFont typeface="Arial"/>
              <a:buChar char="•"/>
            </a:pPr>
            <a:r>
              <a:rPr lang="en-US" altLang="ja-JP" sz="1600" dirty="0" smtClean="0">
                <a:solidFill>
                  <a:srgbClr val="000000"/>
                </a:solidFill>
              </a:rPr>
              <a:t>Account settings</a:t>
            </a:r>
          </a:p>
          <a:p>
            <a:pPr marL="285750" indent="-285750">
              <a:buFont typeface="Arial"/>
              <a:buChar char="•"/>
            </a:pPr>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a:solidFill>
                <a:srgbClr val="000000"/>
              </a:solidFill>
            </a:endParaRPr>
          </a:p>
          <a:p>
            <a:endParaRPr lang="en-US" altLang="ja-JP" sz="1600" dirty="0" smtClean="0">
              <a:solidFill>
                <a:srgbClr val="000000"/>
              </a:solidFill>
            </a:endParaRPr>
          </a:p>
        </p:txBody>
      </p:sp>
      <p:pic>
        <p:nvPicPr>
          <p:cNvPr id="9" name="Picture 11" descr="orcid_128x128.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9393" y="943417"/>
            <a:ext cx="487680" cy="487680"/>
          </a:xfrm>
          <a:prstGeom prst="rect">
            <a:avLst/>
          </a:prstGeom>
        </p:spPr>
      </p:pic>
      <p:sp>
        <p:nvSpPr>
          <p:cNvPr id="10" name="テキスト ボックス 9"/>
          <p:cNvSpPr txBox="1"/>
          <p:nvPr/>
        </p:nvSpPr>
        <p:spPr>
          <a:xfrm>
            <a:off x="6472158" y="999861"/>
            <a:ext cx="1598690" cy="307777"/>
          </a:xfrm>
          <a:prstGeom prst="rect">
            <a:avLst/>
          </a:prstGeom>
          <a:noFill/>
        </p:spPr>
        <p:txBody>
          <a:bodyPr wrap="none" rtlCol="0">
            <a:spAutoFit/>
          </a:bodyPr>
          <a:lstStyle/>
          <a:p>
            <a:pPr algn="ctr"/>
            <a:r>
              <a:rPr lang="ja-JP" altLang="ja-JP" sz="1400" dirty="0" err="1"/>
              <a:t>x</a:t>
            </a:r>
            <a:r>
              <a:rPr kumimoji="1" lang="en-US" altLang="ja-JP" sz="1400" dirty="0" smtClean="0"/>
              <a:t>xxx-</a:t>
            </a:r>
            <a:r>
              <a:rPr kumimoji="1" lang="en-US" altLang="ja-JP" sz="1400" dirty="0" err="1" smtClean="0"/>
              <a:t>xxxx</a:t>
            </a:r>
            <a:r>
              <a:rPr kumimoji="1" lang="en-US" altLang="ja-JP" sz="1400" dirty="0" smtClean="0"/>
              <a:t>-</a:t>
            </a:r>
            <a:r>
              <a:rPr kumimoji="1" lang="en-US" altLang="ja-JP" sz="1400" dirty="0" err="1" smtClean="0"/>
              <a:t>xxxx-xxxx</a:t>
            </a:r>
            <a:endParaRPr kumimoji="1" lang="ja-JP" altLang="en-US" sz="1400" dirty="0"/>
          </a:p>
        </p:txBody>
      </p:sp>
      <p:sp>
        <p:nvSpPr>
          <p:cNvPr id="11" name="正方形/長方形 10"/>
          <p:cNvSpPr/>
          <p:nvPr/>
        </p:nvSpPr>
        <p:spPr>
          <a:xfrm>
            <a:off x="5852684" y="2696096"/>
            <a:ext cx="2382972" cy="834024"/>
          </a:xfrm>
          <a:prstGeom prst="rect">
            <a:avLst/>
          </a:prstGeom>
          <a:solidFill>
            <a:schemeClr val="bg1"/>
          </a:solidFill>
          <a:ln w="28575" cmpd="sng">
            <a:solidFill>
              <a:schemeClr val="tx1">
                <a:lumMod val="75000"/>
                <a:lumOff val="2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400" dirty="0" smtClean="0">
                <a:solidFill>
                  <a:srgbClr val="58595B"/>
                </a:solidFill>
              </a:rPr>
              <a:t>Employment:</a:t>
            </a:r>
          </a:p>
          <a:p>
            <a:r>
              <a:rPr kumimoji="1" lang="en-US" altLang="ja-JP" sz="1400" dirty="0" smtClean="0">
                <a:solidFill>
                  <a:srgbClr val="58595B"/>
                </a:solidFill>
              </a:rPr>
              <a:t>XXX University</a:t>
            </a:r>
          </a:p>
          <a:p>
            <a:r>
              <a:rPr kumimoji="1" lang="en-US" altLang="ja-JP" sz="1400" dirty="0" smtClean="0">
                <a:solidFill>
                  <a:srgbClr val="58595B"/>
                </a:solidFill>
              </a:rPr>
              <a:t>Source: </a:t>
            </a:r>
            <a:r>
              <a:rPr kumimoji="1" lang="en-US" altLang="ja-JP" sz="1400" dirty="0" smtClean="0">
                <a:solidFill>
                  <a:srgbClr val="FF0000"/>
                </a:solidFill>
              </a:rPr>
              <a:t>me</a:t>
            </a:r>
            <a:endParaRPr kumimoji="1" lang="ja-JP" altLang="en-US" sz="1400" dirty="0">
              <a:solidFill>
                <a:srgbClr val="FF0000"/>
              </a:solidFill>
            </a:endParaRPr>
          </a:p>
        </p:txBody>
      </p:sp>
      <p:sp>
        <p:nvSpPr>
          <p:cNvPr id="12" name="テキスト ボックス 11"/>
          <p:cNvSpPr txBox="1"/>
          <p:nvPr/>
        </p:nvSpPr>
        <p:spPr>
          <a:xfrm>
            <a:off x="6188702" y="466128"/>
            <a:ext cx="1697901" cy="369332"/>
          </a:xfrm>
          <a:prstGeom prst="rect">
            <a:avLst/>
          </a:prstGeom>
          <a:noFill/>
        </p:spPr>
        <p:txBody>
          <a:bodyPr wrap="none" rtlCol="0">
            <a:spAutoFit/>
          </a:bodyPr>
          <a:lstStyle/>
          <a:p>
            <a:r>
              <a:rPr kumimoji="1" lang="en-US" altLang="ja-JP" dirty="0" smtClean="0"/>
              <a:t>ORCID</a:t>
            </a:r>
            <a:r>
              <a:rPr kumimoji="1" lang="ja-JP" altLang="en-US" dirty="0" smtClean="0"/>
              <a:t>レコード</a:t>
            </a:r>
            <a:endParaRPr kumimoji="1" lang="ja-JP" altLang="en-US" dirty="0"/>
          </a:p>
        </p:txBody>
      </p:sp>
      <p:sp>
        <p:nvSpPr>
          <p:cNvPr id="13" name="正方形/長方形 12"/>
          <p:cNvSpPr/>
          <p:nvPr/>
        </p:nvSpPr>
        <p:spPr>
          <a:xfrm>
            <a:off x="5852684" y="3660980"/>
            <a:ext cx="2382972" cy="834024"/>
          </a:xfrm>
          <a:prstGeom prst="rect">
            <a:avLst/>
          </a:prstGeom>
          <a:solidFill>
            <a:schemeClr val="bg1"/>
          </a:solidFill>
          <a:ln w="28575" cmpd="sng">
            <a:solidFill>
              <a:schemeClr val="tx1">
                <a:lumMod val="75000"/>
                <a:lumOff val="2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400" dirty="0" smtClean="0">
                <a:solidFill>
                  <a:srgbClr val="58595B"/>
                </a:solidFill>
              </a:rPr>
              <a:t>Funding:</a:t>
            </a:r>
          </a:p>
          <a:p>
            <a:r>
              <a:rPr kumimoji="1" lang="en-US" altLang="ja-JP" sz="1400" dirty="0" smtClean="0">
                <a:solidFill>
                  <a:srgbClr val="58595B"/>
                </a:solidFill>
              </a:rPr>
              <a:t>YYY Foundation, Grant #123</a:t>
            </a:r>
          </a:p>
          <a:p>
            <a:r>
              <a:rPr kumimoji="1" lang="en-US" altLang="ja-JP" sz="1400" dirty="0" smtClean="0">
                <a:solidFill>
                  <a:srgbClr val="58595B"/>
                </a:solidFill>
              </a:rPr>
              <a:t>Source: </a:t>
            </a:r>
            <a:r>
              <a:rPr kumimoji="1" lang="en-US" altLang="ja-JP" sz="1400" dirty="0" smtClean="0">
                <a:solidFill>
                  <a:srgbClr val="FF0000"/>
                </a:solidFill>
              </a:rPr>
              <a:t>me</a:t>
            </a:r>
            <a:endParaRPr kumimoji="1" lang="ja-JP" altLang="en-US" sz="1400" dirty="0">
              <a:solidFill>
                <a:srgbClr val="FF0000"/>
              </a:solidFill>
            </a:endParaRPr>
          </a:p>
        </p:txBody>
      </p:sp>
      <p:sp>
        <p:nvSpPr>
          <p:cNvPr id="14" name="正方形/長方形 13"/>
          <p:cNvSpPr/>
          <p:nvPr/>
        </p:nvSpPr>
        <p:spPr>
          <a:xfrm>
            <a:off x="5852684" y="4602164"/>
            <a:ext cx="2382972" cy="834024"/>
          </a:xfrm>
          <a:prstGeom prst="rect">
            <a:avLst/>
          </a:prstGeom>
          <a:solidFill>
            <a:schemeClr val="bg1"/>
          </a:solidFill>
          <a:ln w="28575" cmpd="sng">
            <a:solidFill>
              <a:schemeClr val="tx1">
                <a:lumMod val="75000"/>
                <a:lumOff val="2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400" dirty="0" smtClean="0">
                <a:solidFill>
                  <a:srgbClr val="58595B"/>
                </a:solidFill>
              </a:rPr>
              <a:t>Journal</a:t>
            </a:r>
            <a:r>
              <a:rPr kumimoji="1" lang="ja-JP" altLang="en-US" sz="1400" dirty="0" smtClean="0">
                <a:solidFill>
                  <a:srgbClr val="58595B"/>
                </a:solidFill>
              </a:rPr>
              <a:t> </a:t>
            </a:r>
            <a:r>
              <a:rPr kumimoji="1" lang="en-US" altLang="ja-JP" sz="1400" dirty="0" smtClean="0">
                <a:solidFill>
                  <a:srgbClr val="58595B"/>
                </a:solidFill>
              </a:rPr>
              <a:t>article:</a:t>
            </a:r>
          </a:p>
          <a:p>
            <a:r>
              <a:rPr kumimoji="1" lang="en-US" altLang="ja-JP" sz="1400" dirty="0" smtClean="0">
                <a:solidFill>
                  <a:srgbClr val="58595B"/>
                </a:solidFill>
              </a:rPr>
              <a:t>Journal ZZZ, vol. 23, 2016</a:t>
            </a:r>
          </a:p>
          <a:p>
            <a:r>
              <a:rPr kumimoji="1" lang="en-US" altLang="ja-JP" sz="1400" dirty="0" smtClean="0">
                <a:solidFill>
                  <a:srgbClr val="58595B"/>
                </a:solidFill>
              </a:rPr>
              <a:t>Source: </a:t>
            </a:r>
            <a:r>
              <a:rPr kumimoji="1" lang="en-US" altLang="ja-JP" sz="1400" dirty="0" smtClean="0">
                <a:solidFill>
                  <a:srgbClr val="FF0000"/>
                </a:solidFill>
              </a:rPr>
              <a:t>me</a:t>
            </a:r>
            <a:endParaRPr kumimoji="1" lang="ja-JP" altLang="en-US" sz="1400" dirty="0">
              <a:solidFill>
                <a:srgbClr val="FF0000"/>
              </a:solidFill>
            </a:endParaRPr>
          </a:p>
        </p:txBody>
      </p:sp>
      <p:sp>
        <p:nvSpPr>
          <p:cNvPr id="15" name="正方形/長方形 14"/>
          <p:cNvSpPr/>
          <p:nvPr/>
        </p:nvSpPr>
        <p:spPr>
          <a:xfrm>
            <a:off x="806773" y="4117978"/>
            <a:ext cx="4572000" cy="1477328"/>
          </a:xfrm>
          <a:prstGeom prst="rect">
            <a:avLst/>
          </a:prstGeom>
        </p:spPr>
        <p:txBody>
          <a:bodyPr>
            <a:spAutoFit/>
          </a:bodyPr>
          <a:lstStyle/>
          <a:p>
            <a:pPr marL="45720" indent="0">
              <a:buNone/>
            </a:pPr>
            <a:r>
              <a:rPr lang="en-US" altLang="en-US" dirty="0" smtClean="0">
                <a:solidFill>
                  <a:srgbClr val="000000"/>
                </a:solidFill>
              </a:rPr>
              <a:t>ORCID</a:t>
            </a:r>
            <a:r>
              <a:rPr lang="ja-JP" altLang="en-US" dirty="0" smtClean="0">
                <a:solidFill>
                  <a:srgbClr val="000000"/>
                </a:solidFill>
              </a:rPr>
              <a:t>を認証してデータを同期するシステムを利用せずに、自らデータ入力することは可能ですが、頻繁にアップデートすることは煩わしく、また入力されたデータは第三者の確認のない、不確かなものとみなされてしまいます。</a:t>
            </a:r>
            <a:endParaRPr lang="en-US" altLang="ja-JP" dirty="0">
              <a:solidFill>
                <a:srgbClr val="000000"/>
              </a:solidFill>
            </a:endParaRPr>
          </a:p>
        </p:txBody>
      </p:sp>
    </p:spTree>
    <p:extLst>
      <p:ext uri="{BB962C8B-B14F-4D97-AF65-F5344CB8AC3E}">
        <p14:creationId xmlns:p14="http://schemas.microsoft.com/office/powerpoint/2010/main" val="2265904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52718"/>
            <a:ext cx="7032140" cy="1371600"/>
          </a:xfrm>
        </p:spPr>
        <p:txBody>
          <a:bodyPr/>
          <a:lstStyle/>
          <a:p>
            <a:r>
              <a:rPr lang="en-US" altLang="ja-JP" dirty="0"/>
              <a:t>Got many profiles already?</a:t>
            </a:r>
            <a:endParaRPr kumimoji="1" lang="ja-JP" altLang="en-US" dirty="0"/>
          </a:p>
        </p:txBody>
      </p:sp>
      <p:sp>
        <p:nvSpPr>
          <p:cNvPr id="2" name="スライド番号プレースホルダー 1"/>
          <p:cNvSpPr>
            <a:spLocks noGrp="1"/>
          </p:cNvSpPr>
          <p:nvPr>
            <p:ph type="sldNum" sz="quarter" idx="12"/>
          </p:nvPr>
        </p:nvSpPr>
        <p:spPr/>
        <p:txBody>
          <a:bodyPr/>
          <a:lstStyle/>
          <a:p>
            <a:fld id="{F38DF745-7D3F-47F4-83A3-874385CFAA69}" type="slidenum">
              <a:rPr lang="en-US" smtClean="0"/>
              <a:pPr/>
              <a:t>13</a:t>
            </a:fld>
            <a:endParaRPr lang="en-US"/>
          </a:p>
        </p:txBody>
      </p:sp>
      <p:sp>
        <p:nvSpPr>
          <p:cNvPr id="4" name="コンテンツ プレースホルダー 7"/>
          <p:cNvSpPr txBox="1">
            <a:spLocks/>
          </p:cNvSpPr>
          <p:nvPr/>
        </p:nvSpPr>
        <p:spPr>
          <a:xfrm>
            <a:off x="609600" y="1562100"/>
            <a:ext cx="7924800" cy="4572000"/>
          </a:xfrm>
          <a:prstGeom prst="rect">
            <a:avLst/>
          </a:prstGeom>
        </p:spPr>
        <p:txBody>
          <a:bodyPr>
            <a:norm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pPr algn="ctr"/>
            <a:r>
              <a:rPr lang="ja-JP" altLang="en-US" smtClean="0"/>
              <a:t>すべて自分で管理しなければならず、</a:t>
            </a:r>
            <a:endParaRPr lang="en-US" altLang="ja-JP" smtClean="0"/>
          </a:p>
          <a:p>
            <a:pPr algn="ctr"/>
            <a:r>
              <a:rPr lang="ja-JP" altLang="en-US" smtClean="0"/>
              <a:t>常にアップデートするには時間と手間がかかります。</a:t>
            </a:r>
            <a:endParaRPr lang="en-US" altLang="ja-JP" smtClean="0"/>
          </a:p>
          <a:p>
            <a:pPr algn="ctr"/>
            <a:endParaRPr lang="ja-JP" altLang="en-US" dirty="0"/>
          </a:p>
        </p:txBody>
      </p:sp>
      <p:pic>
        <p:nvPicPr>
          <p:cNvPr id="5" name="Picture 3"/>
          <p:cNvPicPr>
            <a:picLocks noChangeAspect="1" noChangeArrowheads="1"/>
          </p:cNvPicPr>
          <p:nvPr/>
        </p:nvPicPr>
        <p:blipFill>
          <a:blip r:embed="rId2" cstate="print"/>
          <a:srcRect/>
          <a:stretch>
            <a:fillRect/>
          </a:stretch>
        </p:blipFill>
        <p:spPr bwMode="auto">
          <a:xfrm>
            <a:off x="1250325" y="2549962"/>
            <a:ext cx="2659850" cy="539999"/>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866645" y="3223372"/>
            <a:ext cx="3043530" cy="575999"/>
          </a:xfrm>
          <a:prstGeom prst="rect">
            <a:avLst/>
          </a:prstGeom>
          <a:noFill/>
          <a:ln w="9525">
            <a:noFill/>
            <a:miter lim="800000"/>
            <a:headEnd/>
            <a:tailEnd/>
          </a:ln>
        </p:spPr>
      </p:pic>
      <p:pic>
        <p:nvPicPr>
          <p:cNvPr id="7" name="Picture 9"/>
          <p:cNvPicPr>
            <a:picLocks noChangeAspect="1" noChangeArrowheads="1"/>
          </p:cNvPicPr>
          <p:nvPr/>
        </p:nvPicPr>
        <p:blipFill>
          <a:blip r:embed="rId4" cstate="print"/>
          <a:srcRect/>
          <a:stretch>
            <a:fillRect/>
          </a:stretch>
        </p:blipFill>
        <p:spPr bwMode="auto">
          <a:xfrm>
            <a:off x="3910175" y="3938660"/>
            <a:ext cx="1852613" cy="655637"/>
          </a:xfrm>
          <a:prstGeom prst="rect">
            <a:avLst/>
          </a:prstGeom>
          <a:noFill/>
          <a:ln w="9525">
            <a:noFill/>
            <a:miter lim="800000"/>
            <a:headEnd/>
            <a:tailEnd/>
          </a:ln>
        </p:spPr>
      </p:pic>
      <p:pic>
        <p:nvPicPr>
          <p:cNvPr id="8" name="Picture 10"/>
          <p:cNvPicPr>
            <a:picLocks noChangeAspect="1" noChangeArrowheads="1"/>
          </p:cNvPicPr>
          <p:nvPr/>
        </p:nvPicPr>
        <p:blipFill>
          <a:blip r:embed="rId5" cstate="print"/>
          <a:srcRect/>
          <a:stretch>
            <a:fillRect/>
          </a:stretch>
        </p:blipFill>
        <p:spPr bwMode="auto">
          <a:xfrm>
            <a:off x="6038385" y="4288297"/>
            <a:ext cx="2630715" cy="611999"/>
          </a:xfrm>
          <a:prstGeom prst="rect">
            <a:avLst/>
          </a:prstGeom>
          <a:noFill/>
          <a:ln w="9525">
            <a:noFill/>
            <a:miter lim="800000"/>
            <a:headEnd/>
            <a:tailEnd/>
          </a:ln>
        </p:spPr>
      </p:pic>
      <p:pic>
        <p:nvPicPr>
          <p:cNvPr id="9" name="Picture 13"/>
          <p:cNvPicPr>
            <a:picLocks noChangeAspect="1" noChangeArrowheads="1"/>
          </p:cNvPicPr>
          <p:nvPr/>
        </p:nvPicPr>
        <p:blipFill>
          <a:blip r:embed="rId6" cstate="print"/>
          <a:srcRect/>
          <a:stretch>
            <a:fillRect/>
          </a:stretch>
        </p:blipFill>
        <p:spPr bwMode="auto">
          <a:xfrm>
            <a:off x="1144234" y="4018298"/>
            <a:ext cx="2439904" cy="575999"/>
          </a:xfrm>
          <a:prstGeom prst="rect">
            <a:avLst/>
          </a:prstGeom>
          <a:noFill/>
          <a:ln w="9525">
            <a:noFill/>
            <a:miter lim="800000"/>
            <a:headEnd/>
            <a:tailEnd/>
          </a:ln>
        </p:spPr>
      </p:pic>
      <p:sp>
        <p:nvSpPr>
          <p:cNvPr id="10" name="Rounded Rectangle 20"/>
          <p:cNvSpPr/>
          <p:nvPr/>
        </p:nvSpPr>
        <p:spPr>
          <a:xfrm>
            <a:off x="6292770" y="1598290"/>
            <a:ext cx="2376330" cy="352011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25"/>
          <p:cNvSpPr/>
          <p:nvPr/>
        </p:nvSpPr>
        <p:spPr>
          <a:xfrm>
            <a:off x="315940" y="1742310"/>
            <a:ext cx="5544770" cy="295241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図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12321" y="3254520"/>
            <a:ext cx="952500" cy="889000"/>
          </a:xfrm>
          <a:prstGeom prst="rect">
            <a:avLst/>
          </a:prstGeom>
        </p:spPr>
      </p:pic>
      <p:pic>
        <p:nvPicPr>
          <p:cNvPr id="13" name="図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8400" y="2497835"/>
            <a:ext cx="1524000" cy="553720"/>
          </a:xfrm>
          <a:prstGeom prst="rect">
            <a:avLst/>
          </a:prstGeom>
        </p:spPr>
      </p:pic>
      <p:pic>
        <p:nvPicPr>
          <p:cNvPr id="14" name="図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72321" y="1742310"/>
            <a:ext cx="2540000" cy="844550"/>
          </a:xfrm>
          <a:prstGeom prst="rect">
            <a:avLst/>
          </a:prstGeom>
        </p:spPr>
      </p:pic>
      <p:pic>
        <p:nvPicPr>
          <p:cNvPr id="15" name="図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54557" y="2935373"/>
            <a:ext cx="1993843" cy="863998"/>
          </a:xfrm>
          <a:prstGeom prst="rect">
            <a:avLst/>
          </a:prstGeom>
        </p:spPr>
      </p:pic>
    </p:spTree>
    <p:extLst>
      <p:ext uri="{BB962C8B-B14F-4D97-AF65-F5344CB8AC3E}">
        <p14:creationId xmlns:p14="http://schemas.microsoft.com/office/powerpoint/2010/main" val="3892699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ORCID</a:t>
            </a:r>
            <a:r>
              <a:rPr kumimoji="1" lang="ja-JP" altLang="en-US" dirty="0" smtClean="0"/>
              <a:t> </a:t>
            </a:r>
            <a:r>
              <a:rPr kumimoji="1" lang="en-US" altLang="ja-JP" dirty="0" smtClean="0"/>
              <a:t>saves</a:t>
            </a:r>
            <a:r>
              <a:rPr kumimoji="1" lang="ja-JP" altLang="en-US" dirty="0" smtClean="0"/>
              <a:t> </a:t>
            </a:r>
            <a:r>
              <a:rPr kumimoji="1" lang="en-US" altLang="ja-JP" dirty="0" smtClean="0"/>
              <a:t>time</a:t>
            </a:r>
            <a:endParaRPr kumimoji="1" lang="ja-JP" altLang="en-US" dirty="0"/>
          </a:p>
        </p:txBody>
      </p:sp>
      <p:sp>
        <p:nvSpPr>
          <p:cNvPr id="3" name="スライド番号プレースホルダー 2"/>
          <p:cNvSpPr>
            <a:spLocks noGrp="1"/>
          </p:cNvSpPr>
          <p:nvPr>
            <p:ph type="sldNum" sz="quarter" idx="12"/>
          </p:nvPr>
        </p:nvSpPr>
        <p:spPr/>
        <p:txBody>
          <a:bodyPr/>
          <a:lstStyle/>
          <a:p>
            <a:fld id="{F38DF745-7D3F-47F4-83A3-874385CFAA69}" type="slidenum">
              <a:rPr lang="en-US" smtClean="0"/>
              <a:pPr/>
              <a:t>14</a:t>
            </a:fld>
            <a:endParaRPr lang="en-US"/>
          </a:p>
        </p:txBody>
      </p:sp>
      <p:grpSp>
        <p:nvGrpSpPr>
          <p:cNvPr id="36" name="Group 38"/>
          <p:cNvGrpSpPr/>
          <p:nvPr/>
        </p:nvGrpSpPr>
        <p:grpSpPr>
          <a:xfrm>
            <a:off x="827480" y="3436578"/>
            <a:ext cx="1728240" cy="1553109"/>
            <a:chOff x="6156220" y="2754453"/>
            <a:chExt cx="1728240" cy="1476286"/>
          </a:xfrm>
        </p:grpSpPr>
        <p:pic>
          <p:nvPicPr>
            <p:cNvPr id="37" name="Picture 4" descr="librar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0290" y="2754453"/>
              <a:ext cx="940916" cy="1197135"/>
            </a:xfrm>
            <a:prstGeom prst="rect">
              <a:avLst/>
            </a:prstGeom>
          </p:spPr>
        </p:pic>
        <p:sp>
          <p:nvSpPr>
            <p:cNvPr id="38" name="TextBox 44"/>
            <p:cNvSpPr txBox="1"/>
            <p:nvPr/>
          </p:nvSpPr>
          <p:spPr>
            <a:xfrm>
              <a:off x="6156220" y="3918070"/>
              <a:ext cx="1728240" cy="312669"/>
            </a:xfrm>
            <a:prstGeom prst="rect">
              <a:avLst/>
            </a:prstGeom>
            <a:noFill/>
          </p:spPr>
          <p:txBody>
            <a:bodyPr wrap="square" rtlCol="0">
              <a:spAutoFit/>
            </a:bodyPr>
            <a:lstStyle/>
            <a:p>
              <a:pPr algn="ctr"/>
              <a:r>
                <a:rPr lang="en-US" sz="1600" dirty="0" smtClean="0">
                  <a:solidFill>
                    <a:srgbClr val="2C7C9F"/>
                  </a:solidFill>
                  <a:latin typeface="Gill Sans Light"/>
                  <a:cs typeface="Gill Sans Light"/>
                </a:rPr>
                <a:t>University Library</a:t>
              </a:r>
            </a:p>
          </p:txBody>
        </p:sp>
      </p:grpSp>
      <p:grpSp>
        <p:nvGrpSpPr>
          <p:cNvPr id="39" name="Group 45"/>
          <p:cNvGrpSpPr/>
          <p:nvPr/>
        </p:nvGrpSpPr>
        <p:grpSpPr>
          <a:xfrm>
            <a:off x="6588280" y="1946708"/>
            <a:ext cx="1475570" cy="1509273"/>
            <a:chOff x="7308380" y="843510"/>
            <a:chExt cx="1691600" cy="1545366"/>
          </a:xfrm>
        </p:grpSpPr>
        <p:sp>
          <p:nvSpPr>
            <p:cNvPr id="40" name="TextBox 40"/>
            <p:cNvSpPr txBox="1"/>
            <p:nvPr/>
          </p:nvSpPr>
          <p:spPr>
            <a:xfrm>
              <a:off x="7308380" y="2042226"/>
              <a:ext cx="936130" cy="346650"/>
            </a:xfrm>
            <a:prstGeom prst="rect">
              <a:avLst/>
            </a:prstGeom>
            <a:noFill/>
          </p:spPr>
          <p:txBody>
            <a:bodyPr wrap="square" rtlCol="0">
              <a:spAutoFit/>
            </a:bodyPr>
            <a:lstStyle/>
            <a:p>
              <a:pPr algn="ctr"/>
              <a:r>
                <a:rPr lang="en-US" sz="1600" dirty="0">
                  <a:solidFill>
                    <a:srgbClr val="2C7C9F"/>
                  </a:solidFill>
                  <a:latin typeface="Gill Sans Light"/>
                  <a:cs typeface="Gill Sans Light"/>
                </a:rPr>
                <a:t>F</a:t>
              </a:r>
              <a:r>
                <a:rPr lang="en-US" sz="1600" dirty="0" smtClean="0">
                  <a:solidFill>
                    <a:srgbClr val="2C7C9F"/>
                  </a:solidFill>
                  <a:latin typeface="Gill Sans Light"/>
                  <a:cs typeface="Gill Sans Light"/>
                </a:rPr>
                <a:t>unders</a:t>
              </a:r>
              <a:endParaRPr lang="en-US" sz="1600" dirty="0">
                <a:solidFill>
                  <a:srgbClr val="2C7C9F"/>
                </a:solidFill>
                <a:latin typeface="Gill Sans Light"/>
                <a:cs typeface="Gill Sans Light"/>
              </a:endParaRPr>
            </a:p>
          </p:txBody>
        </p:sp>
        <p:pic>
          <p:nvPicPr>
            <p:cNvPr id="41" name="Picture 43" descr="money-145969_64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8380" y="843510"/>
              <a:ext cx="1691600" cy="1472221"/>
            </a:xfrm>
            <a:prstGeom prst="rect">
              <a:avLst/>
            </a:prstGeom>
          </p:spPr>
        </p:pic>
      </p:grpSp>
      <p:pic>
        <p:nvPicPr>
          <p:cNvPr id="42" name="Picture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1550" y="2109287"/>
            <a:ext cx="1007848" cy="940497"/>
          </a:xfrm>
          <a:prstGeom prst="rect">
            <a:avLst/>
          </a:prstGeom>
        </p:spPr>
      </p:pic>
      <p:sp>
        <p:nvSpPr>
          <p:cNvPr id="43" name="TextBox 55"/>
          <p:cNvSpPr txBox="1"/>
          <p:nvPr/>
        </p:nvSpPr>
        <p:spPr>
          <a:xfrm>
            <a:off x="971500" y="3045417"/>
            <a:ext cx="1728240" cy="338554"/>
          </a:xfrm>
          <a:prstGeom prst="rect">
            <a:avLst/>
          </a:prstGeom>
          <a:noFill/>
        </p:spPr>
        <p:txBody>
          <a:bodyPr wrap="square" rtlCol="0">
            <a:spAutoFit/>
          </a:bodyPr>
          <a:lstStyle/>
          <a:p>
            <a:pPr algn="ctr"/>
            <a:r>
              <a:rPr lang="en-US" sz="1600" dirty="0" smtClean="0">
                <a:solidFill>
                  <a:srgbClr val="2C7C9F"/>
                </a:solidFill>
                <a:latin typeface="Gill Sans Light"/>
                <a:cs typeface="Gill Sans Light"/>
              </a:rPr>
              <a:t>Faculty Profiles</a:t>
            </a:r>
          </a:p>
        </p:txBody>
      </p:sp>
      <p:pic>
        <p:nvPicPr>
          <p:cNvPr id="44" name="Picture 34" descr="orcid_128x128.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63610" y="4300699"/>
            <a:ext cx="432060" cy="432060"/>
          </a:xfrm>
          <a:prstGeom prst="rect">
            <a:avLst/>
          </a:prstGeom>
        </p:spPr>
      </p:pic>
      <p:pic>
        <p:nvPicPr>
          <p:cNvPr id="45" name="Picture 42" descr="orcid_128x128.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4310" y="2522788"/>
            <a:ext cx="432060" cy="432060"/>
          </a:xfrm>
          <a:prstGeom prst="rect">
            <a:avLst/>
          </a:prstGeom>
        </p:spPr>
      </p:pic>
      <p:pic>
        <p:nvPicPr>
          <p:cNvPr id="46" name="Picture 48" descr="orcid_128x128.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75570" y="2685367"/>
            <a:ext cx="432060" cy="432060"/>
          </a:xfrm>
          <a:prstGeom prst="rect">
            <a:avLst/>
          </a:prstGeom>
        </p:spPr>
      </p:pic>
      <p:cxnSp>
        <p:nvCxnSpPr>
          <p:cNvPr id="47" name="Straight Arrow Connector 53"/>
          <p:cNvCxnSpPr/>
          <p:nvPr/>
        </p:nvCxnSpPr>
        <p:spPr>
          <a:xfrm>
            <a:off x="4427980" y="3333457"/>
            <a:ext cx="0" cy="360050"/>
          </a:xfrm>
          <a:prstGeom prst="straightConnector1">
            <a:avLst/>
          </a:prstGeom>
          <a:ln>
            <a:solidFill>
              <a:srgbClr val="99FF33"/>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54"/>
          <p:cNvCxnSpPr/>
          <p:nvPr/>
        </p:nvCxnSpPr>
        <p:spPr>
          <a:xfrm flipH="1">
            <a:off x="5076070" y="2901397"/>
            <a:ext cx="1368190" cy="115216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56"/>
          <p:cNvCxnSpPr/>
          <p:nvPr/>
        </p:nvCxnSpPr>
        <p:spPr>
          <a:xfrm>
            <a:off x="2483710" y="4341597"/>
            <a:ext cx="115216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50" name="Picture 11" descr="orcid_128x128.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75590" y="3837527"/>
            <a:ext cx="1300480" cy="1300480"/>
          </a:xfrm>
          <a:prstGeom prst="rect">
            <a:avLst/>
          </a:prstGeom>
        </p:spPr>
      </p:pic>
      <p:pic>
        <p:nvPicPr>
          <p:cNvPr id="51"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23910" y="1893257"/>
            <a:ext cx="1008140" cy="1072825"/>
          </a:xfrm>
          <a:prstGeom prst="rect">
            <a:avLst/>
          </a:prstGeom>
        </p:spPr>
      </p:pic>
      <p:pic>
        <p:nvPicPr>
          <p:cNvPr id="52" name="Picture 10" descr="orcid_128x128.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7880" y="1957942"/>
            <a:ext cx="432060" cy="432060"/>
          </a:xfrm>
          <a:prstGeom prst="rect">
            <a:avLst/>
          </a:prstGeom>
        </p:spPr>
      </p:pic>
      <p:pic>
        <p:nvPicPr>
          <p:cNvPr id="53" name="Picture 2" descr="printing press.gif"/>
          <p:cNvPicPr>
            <a:picLocks noChangeAspect="1"/>
          </p:cNvPicPr>
          <p:nvPr/>
        </p:nvPicPr>
        <p:blipFill>
          <a:blip r:embed="rId7" cstate="screen">
            <a:alphaModFix/>
            <a:extLst>
              <a:ext uri="{28A0092B-C50C-407E-A947-70E740481C1C}">
                <a14:useLocalDpi xmlns:a14="http://schemas.microsoft.com/office/drawing/2010/main"/>
              </a:ext>
            </a:extLst>
          </a:blip>
          <a:stretch>
            <a:fillRect/>
          </a:stretch>
        </p:blipFill>
        <p:spPr>
          <a:xfrm>
            <a:off x="6623650" y="3549487"/>
            <a:ext cx="1152160" cy="1204238"/>
          </a:xfrm>
          <a:prstGeom prst="rect">
            <a:avLst/>
          </a:prstGeom>
        </p:spPr>
      </p:pic>
      <p:pic>
        <p:nvPicPr>
          <p:cNvPr id="54" name="Picture 39" descr="orcid_128x128.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5710" y="4485617"/>
            <a:ext cx="432060" cy="432060"/>
          </a:xfrm>
          <a:prstGeom prst="rect">
            <a:avLst/>
          </a:prstGeom>
        </p:spPr>
      </p:pic>
      <p:sp>
        <p:nvSpPr>
          <p:cNvPr id="55" name="TextBox 44"/>
          <p:cNvSpPr txBox="1"/>
          <p:nvPr/>
        </p:nvSpPr>
        <p:spPr>
          <a:xfrm>
            <a:off x="3563860" y="2915568"/>
            <a:ext cx="1728240" cy="338554"/>
          </a:xfrm>
          <a:prstGeom prst="rect">
            <a:avLst/>
          </a:prstGeom>
          <a:noFill/>
        </p:spPr>
        <p:txBody>
          <a:bodyPr wrap="square" rtlCol="0">
            <a:spAutoFit/>
          </a:bodyPr>
          <a:lstStyle/>
          <a:p>
            <a:pPr algn="ctr"/>
            <a:r>
              <a:rPr lang="en-US" sz="1600" dirty="0" smtClean="0">
                <a:solidFill>
                  <a:srgbClr val="2C7C9F"/>
                </a:solidFill>
                <a:latin typeface="Gill Sans Light"/>
                <a:cs typeface="Gill Sans Light"/>
              </a:rPr>
              <a:t>Researcher</a:t>
            </a:r>
          </a:p>
        </p:txBody>
      </p:sp>
      <p:cxnSp>
        <p:nvCxnSpPr>
          <p:cNvPr id="56" name="Straight Arrow Connector 53"/>
          <p:cNvCxnSpPr/>
          <p:nvPr/>
        </p:nvCxnSpPr>
        <p:spPr>
          <a:xfrm>
            <a:off x="2483710" y="2829387"/>
            <a:ext cx="1224170" cy="122417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7" name="TextBox 40"/>
          <p:cNvSpPr txBox="1"/>
          <p:nvPr/>
        </p:nvSpPr>
        <p:spPr>
          <a:xfrm>
            <a:off x="6623650" y="4847853"/>
            <a:ext cx="1152160" cy="338554"/>
          </a:xfrm>
          <a:prstGeom prst="rect">
            <a:avLst/>
          </a:prstGeom>
          <a:noFill/>
        </p:spPr>
        <p:txBody>
          <a:bodyPr wrap="square" rtlCol="0">
            <a:spAutoFit/>
          </a:bodyPr>
          <a:lstStyle/>
          <a:p>
            <a:pPr algn="ctr"/>
            <a:r>
              <a:rPr lang="en-US" sz="1600" dirty="0" smtClean="0">
                <a:solidFill>
                  <a:srgbClr val="2C7C9F"/>
                </a:solidFill>
                <a:latin typeface="Gill Sans Light"/>
                <a:cs typeface="Gill Sans Light"/>
              </a:rPr>
              <a:t>Publishers</a:t>
            </a:r>
            <a:endParaRPr lang="en-US" sz="1600" dirty="0">
              <a:solidFill>
                <a:srgbClr val="2C7C9F"/>
              </a:solidFill>
              <a:latin typeface="Gill Sans Light"/>
              <a:cs typeface="Gill Sans Light"/>
            </a:endParaRPr>
          </a:p>
        </p:txBody>
      </p:sp>
      <p:cxnSp>
        <p:nvCxnSpPr>
          <p:cNvPr id="58" name="Straight Arrow Connector 54"/>
          <p:cNvCxnSpPr/>
          <p:nvPr/>
        </p:nvCxnSpPr>
        <p:spPr>
          <a:xfrm flipH="1">
            <a:off x="5148080" y="4341597"/>
            <a:ext cx="129618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3"/>
          <p:cNvCxnSpPr/>
          <p:nvPr/>
        </p:nvCxnSpPr>
        <p:spPr>
          <a:xfrm flipH="1">
            <a:off x="2411700" y="2685367"/>
            <a:ext cx="1296180" cy="0"/>
          </a:xfrm>
          <a:prstGeom prst="straightConnector1">
            <a:avLst/>
          </a:prstGeom>
          <a:ln>
            <a:solidFill>
              <a:srgbClr val="99FF33"/>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3"/>
          <p:cNvCxnSpPr/>
          <p:nvPr/>
        </p:nvCxnSpPr>
        <p:spPr>
          <a:xfrm flipH="1">
            <a:off x="2483710" y="2973407"/>
            <a:ext cx="1224170" cy="648090"/>
          </a:xfrm>
          <a:prstGeom prst="straightConnector1">
            <a:avLst/>
          </a:prstGeom>
          <a:ln>
            <a:solidFill>
              <a:srgbClr val="99FF33"/>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53"/>
          <p:cNvCxnSpPr/>
          <p:nvPr/>
        </p:nvCxnSpPr>
        <p:spPr>
          <a:xfrm>
            <a:off x="5148080" y="2685367"/>
            <a:ext cx="1296180" cy="0"/>
          </a:xfrm>
          <a:prstGeom prst="straightConnector1">
            <a:avLst/>
          </a:prstGeom>
          <a:ln>
            <a:solidFill>
              <a:srgbClr val="99FF33"/>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53"/>
          <p:cNvCxnSpPr/>
          <p:nvPr/>
        </p:nvCxnSpPr>
        <p:spPr>
          <a:xfrm>
            <a:off x="5148080" y="2901397"/>
            <a:ext cx="1296180" cy="936130"/>
          </a:xfrm>
          <a:prstGeom prst="straightConnector1">
            <a:avLst/>
          </a:prstGeom>
          <a:ln>
            <a:solidFill>
              <a:srgbClr val="99FF33"/>
            </a:solidFill>
            <a:tailEnd type="arrow"/>
          </a:ln>
        </p:spPr>
        <p:style>
          <a:lnRef idx="2">
            <a:schemeClr val="accent1"/>
          </a:lnRef>
          <a:fillRef idx="0">
            <a:schemeClr val="accent1"/>
          </a:fillRef>
          <a:effectRef idx="1">
            <a:schemeClr val="accent1"/>
          </a:effectRef>
          <a:fontRef idx="minor">
            <a:schemeClr val="tx1"/>
          </a:fontRef>
        </p:style>
      </p:cxnSp>
      <p:sp>
        <p:nvSpPr>
          <p:cNvPr id="63" name="TextBox 10"/>
          <p:cNvSpPr txBox="1"/>
          <p:nvPr/>
        </p:nvSpPr>
        <p:spPr>
          <a:xfrm>
            <a:off x="971500" y="5250707"/>
            <a:ext cx="7489040" cy="1323439"/>
          </a:xfrm>
          <a:prstGeom prst="rect">
            <a:avLst/>
          </a:prstGeom>
          <a:noFill/>
        </p:spPr>
        <p:txBody>
          <a:bodyPr wrap="square" rtlCol="0">
            <a:spAutoFit/>
          </a:bodyPr>
          <a:lstStyle/>
          <a:p>
            <a:pPr algn="ctr"/>
            <a:r>
              <a:rPr lang="ja-JP" altLang="en-US" sz="2000" dirty="0">
                <a:solidFill>
                  <a:srgbClr val="58595B"/>
                </a:solidFill>
              </a:rPr>
              <a:t>研究者自身が</a:t>
            </a:r>
            <a:r>
              <a:rPr lang="en-US" altLang="ja-JP" sz="2000" dirty="0">
                <a:solidFill>
                  <a:srgbClr val="58595B"/>
                </a:solidFill>
              </a:rPr>
              <a:t>ORCID</a:t>
            </a:r>
            <a:r>
              <a:rPr lang="ja-JP" altLang="en-US" sz="2000" dirty="0">
                <a:solidFill>
                  <a:srgbClr val="58595B"/>
                </a:solidFill>
              </a:rPr>
              <a:t>識別子を取得、</a:t>
            </a:r>
            <a:endParaRPr lang="en-US" altLang="ja-JP" sz="2000" dirty="0">
              <a:solidFill>
                <a:srgbClr val="58595B"/>
              </a:solidFill>
            </a:endParaRPr>
          </a:p>
          <a:p>
            <a:pPr algn="ctr"/>
            <a:r>
              <a:rPr lang="en-US" altLang="ja-JP" sz="2000" dirty="0">
                <a:solidFill>
                  <a:srgbClr val="58595B"/>
                </a:solidFill>
              </a:rPr>
              <a:t>ORCID</a:t>
            </a:r>
            <a:r>
              <a:rPr lang="ja-JP" altLang="en-US" sz="2000" dirty="0">
                <a:solidFill>
                  <a:srgbClr val="58595B"/>
                </a:solidFill>
              </a:rPr>
              <a:t>メンバー加入機関に許諾を与えることにより、</a:t>
            </a:r>
            <a:endParaRPr lang="en-US" altLang="ja-JP" sz="2000" dirty="0">
              <a:solidFill>
                <a:srgbClr val="58595B"/>
              </a:solidFill>
            </a:endParaRPr>
          </a:p>
          <a:p>
            <a:pPr algn="ctr"/>
            <a:r>
              <a:rPr lang="ja-JP" altLang="en-US" sz="2000" dirty="0">
                <a:solidFill>
                  <a:srgbClr val="58595B"/>
                </a:solidFill>
              </a:rPr>
              <a:t>各機関は</a:t>
            </a:r>
            <a:r>
              <a:rPr lang="en-US" altLang="ja-JP" sz="2000" dirty="0">
                <a:solidFill>
                  <a:srgbClr val="58595B"/>
                </a:solidFill>
              </a:rPr>
              <a:t>ORCID</a:t>
            </a:r>
            <a:r>
              <a:rPr lang="ja-JP" altLang="en-US" sz="2000" dirty="0">
                <a:solidFill>
                  <a:srgbClr val="58595B"/>
                </a:solidFill>
              </a:rPr>
              <a:t>レコードを読み書きできるようになります。</a:t>
            </a:r>
            <a:endParaRPr lang="en-US" altLang="ja-JP" sz="2000" dirty="0">
              <a:solidFill>
                <a:srgbClr val="58595B"/>
              </a:solidFill>
            </a:endParaRPr>
          </a:p>
          <a:p>
            <a:pPr algn="ctr"/>
            <a:r>
              <a:rPr lang="ja-JP" altLang="en-US" sz="2000" dirty="0">
                <a:solidFill>
                  <a:srgbClr val="A4CD39"/>
                </a:solidFill>
              </a:rPr>
              <a:t>入力負担の軽減と即時</a:t>
            </a:r>
            <a:r>
              <a:rPr lang="ja-JP" altLang="en-US" sz="2000" dirty="0" smtClean="0">
                <a:solidFill>
                  <a:srgbClr val="A4CD39"/>
                </a:solidFill>
              </a:rPr>
              <a:t>アップデート</a:t>
            </a:r>
            <a:endParaRPr lang="en-US" altLang="ja-JP" sz="2000" dirty="0">
              <a:solidFill>
                <a:srgbClr val="A4CD39"/>
              </a:solidFill>
            </a:endParaRPr>
          </a:p>
        </p:txBody>
      </p:sp>
      <p:pic>
        <p:nvPicPr>
          <p:cNvPr id="64" name="図 6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43442" y="2361397"/>
            <a:ext cx="540000" cy="540000"/>
          </a:xfrm>
          <a:prstGeom prst="rect">
            <a:avLst/>
          </a:prstGeom>
        </p:spPr>
      </p:pic>
      <p:pic>
        <p:nvPicPr>
          <p:cNvPr id="65" name="図 6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72947" y="4071597"/>
            <a:ext cx="540000" cy="540000"/>
          </a:xfrm>
          <a:prstGeom prst="rect">
            <a:avLst/>
          </a:prstGeom>
        </p:spPr>
      </p:pic>
      <p:pic>
        <p:nvPicPr>
          <p:cNvPr id="66" name="図 6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2816746" y="4071597"/>
            <a:ext cx="540000" cy="540000"/>
          </a:xfrm>
          <a:prstGeom prst="rect">
            <a:avLst/>
          </a:prstGeom>
        </p:spPr>
      </p:pic>
      <p:pic>
        <p:nvPicPr>
          <p:cNvPr id="67" name="図 6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2816746" y="2420016"/>
            <a:ext cx="540000" cy="540000"/>
          </a:xfrm>
          <a:prstGeom prst="rect">
            <a:avLst/>
          </a:prstGeom>
        </p:spPr>
      </p:pic>
    </p:spTree>
    <p:extLst>
      <p:ext uri="{BB962C8B-B14F-4D97-AF65-F5344CB8AC3E}">
        <p14:creationId xmlns:p14="http://schemas.microsoft.com/office/powerpoint/2010/main" val="1871724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dissolve">
                                      <p:cBhvr>
                                        <p:cTn id="11" dur="500"/>
                                        <p:tgtEl>
                                          <p:spTgt spid="6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dissolve">
                                      <p:cBhvr>
                                        <p:cTn id="15" dur="500"/>
                                        <p:tgtEl>
                                          <p:spTgt spid="6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dissolve">
                                      <p:cBhvr>
                                        <p:cTn id="19" dur="500"/>
                                        <p:tgtEl>
                                          <p:spTgt spid="66"/>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dissolve">
                                      <p:cBhvr>
                                        <p:cTn id="2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図形グループ 7"/>
          <p:cNvGrpSpPr>
            <a:grpSpLocks noChangeAspect="1"/>
          </p:cNvGrpSpPr>
          <p:nvPr/>
        </p:nvGrpSpPr>
        <p:grpSpPr>
          <a:xfrm>
            <a:off x="479170" y="1556740"/>
            <a:ext cx="4039759" cy="3973940"/>
            <a:chOff x="251400" y="1484730"/>
            <a:chExt cx="4752660" cy="4675224"/>
          </a:xfrm>
        </p:grpSpPr>
        <p:pic>
          <p:nvPicPr>
            <p:cNvPr id="9" name="Picture 6"/>
            <p:cNvPicPr>
              <a:picLocks noChangeAspect="1"/>
            </p:cNvPicPr>
            <p:nvPr/>
          </p:nvPicPr>
          <p:blipFill>
            <a:blip r:embed="rId2"/>
            <a:stretch>
              <a:fillRect/>
            </a:stretch>
          </p:blipFill>
          <p:spPr>
            <a:xfrm>
              <a:off x="251400" y="1484730"/>
              <a:ext cx="4752660" cy="4675224"/>
            </a:xfrm>
            <a:prstGeom prst="rect">
              <a:avLst/>
            </a:prstGeom>
          </p:spPr>
        </p:pic>
        <p:pic>
          <p:nvPicPr>
            <p:cNvPr id="10" name="Picture 7"/>
            <p:cNvPicPr>
              <a:picLocks noChangeAspect="1"/>
            </p:cNvPicPr>
            <p:nvPr/>
          </p:nvPicPr>
          <p:blipFill>
            <a:blip r:embed="rId3"/>
            <a:stretch>
              <a:fillRect/>
            </a:stretch>
          </p:blipFill>
          <p:spPr>
            <a:xfrm>
              <a:off x="2267680" y="2492870"/>
              <a:ext cx="2027191" cy="373728"/>
            </a:xfrm>
            <a:prstGeom prst="rect">
              <a:avLst/>
            </a:prstGeom>
          </p:spPr>
        </p:pic>
        <p:sp>
          <p:nvSpPr>
            <p:cNvPr id="11" name="&quot;No&quot; Symbol 8"/>
            <p:cNvSpPr/>
            <p:nvPr/>
          </p:nvSpPr>
          <p:spPr>
            <a:xfrm>
              <a:off x="755470" y="1916789"/>
              <a:ext cx="3816530" cy="3960550"/>
            </a:xfrm>
            <a:prstGeom prst="noSmoking">
              <a:avLst>
                <a:gd name="adj" fmla="val 805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 name="タイトル 1"/>
          <p:cNvSpPr>
            <a:spLocks noGrp="1"/>
          </p:cNvSpPr>
          <p:nvPr>
            <p:ph type="title"/>
          </p:nvPr>
        </p:nvSpPr>
        <p:spPr/>
        <p:txBody>
          <a:bodyPr/>
          <a:lstStyle/>
          <a:p>
            <a:r>
              <a:rPr lang="en-US" altLang="ja-JP" smtClean="0"/>
              <a:t>Authentication</a:t>
            </a:r>
            <a:r>
              <a:rPr lang="en-US" altLang="en-US" smtClean="0"/>
              <a:t>?</a:t>
            </a:r>
            <a:endParaRPr lang="ja-JP" altLang="en-US" dirty="0"/>
          </a:p>
        </p:txBody>
      </p:sp>
      <p:sp>
        <p:nvSpPr>
          <p:cNvPr id="3" name="コンテンツ プレースホルダー 2"/>
          <p:cNvSpPr>
            <a:spLocks noGrp="1"/>
          </p:cNvSpPr>
          <p:nvPr>
            <p:ph idx="1"/>
          </p:nvPr>
        </p:nvSpPr>
        <p:spPr>
          <a:xfrm>
            <a:off x="4518928" y="1752600"/>
            <a:ext cx="3558271" cy="4373563"/>
          </a:xfrm>
        </p:spPr>
        <p:txBody>
          <a:bodyPr/>
          <a:lstStyle/>
          <a:p>
            <a:r>
              <a:rPr lang="en-US" altLang="ja-JP" dirty="0" err="1" smtClean="0"/>
              <a:t>ORCIDを導入するシステムは、必ず</a:t>
            </a:r>
            <a:r>
              <a:rPr lang="ja-JP" altLang="en-US" dirty="0" smtClean="0"/>
              <a:t>研究者本人が</a:t>
            </a:r>
            <a:r>
              <a:rPr lang="en-US" altLang="ja-JP" dirty="0" smtClean="0"/>
              <a:t>「電子認証」</a:t>
            </a:r>
            <a:r>
              <a:rPr lang="ja-JP" altLang="en-US" dirty="0" smtClean="0"/>
              <a:t>できる仕組みを提供しなければなりません。</a:t>
            </a:r>
            <a:endParaRPr lang="en-US" altLang="ja-JP" dirty="0" smtClean="0"/>
          </a:p>
          <a:p>
            <a:r>
              <a:rPr lang="en-US" altLang="ja-JP" dirty="0" smtClean="0"/>
              <a:t>ORCID</a:t>
            </a:r>
            <a:r>
              <a:rPr lang="ja-JP" altLang="en-US" dirty="0" smtClean="0"/>
              <a:t>の「手入力」を要求するシステムは、期待される効果がないばかりでなく、入力ミスや「なりすまし」につながります。</a:t>
            </a:r>
            <a:endParaRPr lang="en-US" altLang="ja-JP" dirty="0" smtClean="0"/>
          </a:p>
          <a:p>
            <a:endParaRPr lang="ja-JP" altLang="en-US"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15</a:t>
            </a:fld>
            <a:endParaRPr lang="en-US"/>
          </a:p>
        </p:txBody>
      </p:sp>
    </p:spTree>
    <p:extLst>
      <p:ext uri="{BB962C8B-B14F-4D97-AF65-F5344CB8AC3E}">
        <p14:creationId xmlns:p14="http://schemas.microsoft.com/office/powerpoint/2010/main" val="12266266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ORCID</a:t>
            </a:r>
            <a:r>
              <a:rPr lang="ja-JP" altLang="en-US" smtClean="0"/>
              <a:t> </a:t>
            </a:r>
            <a:r>
              <a:rPr lang="en-US" altLang="ja-JP" smtClean="0"/>
              <a:t>authentication</a:t>
            </a:r>
            <a:endParaRPr lang="ja-JP" altLang="en-US" dirty="0"/>
          </a:p>
        </p:txBody>
      </p:sp>
      <p:sp>
        <p:nvSpPr>
          <p:cNvPr id="3" name="コンテンツ プレースホルダー 2"/>
          <p:cNvSpPr>
            <a:spLocks noGrp="1"/>
          </p:cNvSpPr>
          <p:nvPr>
            <p:ph idx="1"/>
          </p:nvPr>
        </p:nvSpPr>
        <p:spPr>
          <a:xfrm>
            <a:off x="457199" y="1752600"/>
            <a:ext cx="4208935" cy="4973319"/>
          </a:xfrm>
        </p:spPr>
        <p:txBody>
          <a:bodyPr>
            <a:normAutofit fontScale="92500" lnSpcReduction="10000"/>
          </a:bodyPr>
          <a:lstStyle/>
          <a:p>
            <a:endParaRPr lang="en-US" altLang="ja-JP" b="0" dirty="0" smtClean="0"/>
          </a:p>
          <a:p>
            <a:endParaRPr lang="en-US" altLang="ja-JP" b="0" dirty="0" smtClean="0"/>
          </a:p>
          <a:p>
            <a:endParaRPr lang="en-US" altLang="ja-JP" b="0" dirty="0" smtClean="0"/>
          </a:p>
          <a:p>
            <a:endParaRPr lang="en-US" altLang="ja-JP" b="0" dirty="0" smtClean="0"/>
          </a:p>
          <a:p>
            <a:endParaRPr lang="en-US" altLang="ja-JP" b="0" dirty="0" smtClean="0"/>
          </a:p>
          <a:p>
            <a:endParaRPr lang="en-US" altLang="ja-JP" b="0" dirty="0" smtClean="0"/>
          </a:p>
          <a:p>
            <a:endParaRPr lang="en-US" altLang="ja-JP" b="0" dirty="0" smtClean="0"/>
          </a:p>
          <a:p>
            <a:endParaRPr lang="en-US" altLang="ja-JP" b="0" dirty="0" smtClean="0"/>
          </a:p>
          <a:p>
            <a:r>
              <a:rPr lang="en-US" altLang="ja-JP" b="0" dirty="0" smtClean="0"/>
              <a:t>ORCID</a:t>
            </a:r>
            <a:r>
              <a:rPr lang="ja-JP" altLang="en-US" b="0" dirty="0" smtClean="0"/>
              <a:t>実装システムは、</a:t>
            </a:r>
            <a:r>
              <a:rPr lang="en-US" altLang="ja-JP" b="0" dirty="0" err="1" smtClean="0"/>
              <a:t>Oauth</a:t>
            </a:r>
            <a:r>
              <a:rPr lang="ja-JP" altLang="en-US" b="0" dirty="0" smtClean="0"/>
              <a:t>認証によりログインを要求します。</a:t>
            </a:r>
            <a:endParaRPr lang="en-US" altLang="ja-JP" b="0" dirty="0" smtClean="0"/>
          </a:p>
          <a:p>
            <a:r>
              <a:rPr lang="ja-JP" altLang="en-US" b="0" dirty="0" smtClean="0"/>
              <a:t>自分の</a:t>
            </a:r>
            <a:r>
              <a:rPr lang="en-US" altLang="ja-JP" b="0" dirty="0" smtClean="0"/>
              <a:t>ID</a:t>
            </a:r>
            <a:r>
              <a:rPr lang="ja-JP" altLang="en-US" b="0" dirty="0" smtClean="0"/>
              <a:t>しか使えません</a:t>
            </a:r>
            <a:endParaRPr lang="en-US" altLang="ja-JP" b="0" dirty="0" smtClean="0"/>
          </a:p>
          <a:p>
            <a:r>
              <a:rPr lang="ja-JP" altLang="en-US" b="0" dirty="0" smtClean="0"/>
              <a:t>システムはデータの読み取り・書き込みに必要な電子トークンを受信</a:t>
            </a:r>
            <a:endParaRPr lang="en-US" altLang="ja-JP" b="0" dirty="0" smtClean="0"/>
          </a:p>
          <a:p>
            <a:endParaRPr lang="ja-JP" altLang="en-US" b="0"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16</a:t>
            </a:fld>
            <a:endParaRPr lang="en-US"/>
          </a:p>
        </p:txBody>
      </p:sp>
      <p:pic>
        <p:nvPicPr>
          <p:cNvPr id="5" name="図 4"/>
          <p:cNvPicPr>
            <a:picLocks noChangeAspect="1"/>
          </p:cNvPicPr>
          <p:nvPr/>
        </p:nvPicPr>
        <p:blipFill>
          <a:blip r:embed="rId2"/>
          <a:stretch>
            <a:fillRect/>
          </a:stretch>
        </p:blipFill>
        <p:spPr>
          <a:xfrm>
            <a:off x="4505826" y="1601697"/>
            <a:ext cx="3822700" cy="9239250"/>
          </a:xfrm>
          <a:prstGeom prst="rect">
            <a:avLst/>
          </a:prstGeom>
        </p:spPr>
      </p:pic>
      <p:pic>
        <p:nvPicPr>
          <p:cNvPr id="6" name="Picture 8" descr="OAuth-Permissions---combined-timeframe-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120" y="1608566"/>
            <a:ext cx="3830320" cy="3210560"/>
          </a:xfrm>
          <a:prstGeom prst="rect">
            <a:avLst/>
          </a:prstGeom>
          <a:ln>
            <a:solidFill>
              <a:srgbClr val="7EB60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47579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52718"/>
            <a:ext cx="7097607" cy="1371600"/>
          </a:xfrm>
        </p:spPr>
        <p:txBody>
          <a:bodyPr/>
          <a:lstStyle/>
          <a:p>
            <a:r>
              <a:rPr lang="en-US" altLang="ja-JP" dirty="0" smtClean="0"/>
              <a:t>ORCID access</a:t>
            </a:r>
            <a:r>
              <a:rPr lang="ja-JP" altLang="en-US" dirty="0" smtClean="0"/>
              <a:t> </a:t>
            </a:r>
            <a:r>
              <a:rPr lang="en-US" altLang="ja-JP" dirty="0" smtClean="0"/>
              <a:t>permission</a:t>
            </a:r>
            <a:endParaRPr lang="ja-JP" altLang="en-US" dirty="0"/>
          </a:p>
        </p:txBody>
      </p:sp>
      <p:sp>
        <p:nvSpPr>
          <p:cNvPr id="3" name="コンテンツ プレースホルダー 2"/>
          <p:cNvSpPr>
            <a:spLocks noGrp="1"/>
          </p:cNvSpPr>
          <p:nvPr>
            <p:ph idx="1"/>
          </p:nvPr>
        </p:nvSpPr>
        <p:spPr>
          <a:xfrm>
            <a:off x="457200" y="1752600"/>
            <a:ext cx="7871326" cy="4373563"/>
          </a:xfrm>
        </p:spPr>
        <p:txBody>
          <a:bodyPr>
            <a:noAutofit/>
          </a:bodyPr>
          <a:lstStyle/>
          <a:p>
            <a:endParaRPr lang="en-US" altLang="ja-JP" b="0" dirty="0" smtClean="0"/>
          </a:p>
          <a:p>
            <a:endParaRPr lang="en-US" altLang="ja-JP" b="0" dirty="0"/>
          </a:p>
          <a:p>
            <a:endParaRPr lang="en-US" altLang="ja-JP" b="0" dirty="0" smtClean="0"/>
          </a:p>
          <a:p>
            <a:endParaRPr lang="en-US" altLang="ja-JP" b="0" dirty="0"/>
          </a:p>
          <a:p>
            <a:endParaRPr lang="en-US" altLang="ja-JP" b="0" dirty="0" smtClean="0"/>
          </a:p>
          <a:p>
            <a:endParaRPr lang="en-US" altLang="ja-JP" b="0" dirty="0"/>
          </a:p>
          <a:p>
            <a:endParaRPr lang="en-US" altLang="ja-JP" b="0" dirty="0" smtClean="0"/>
          </a:p>
          <a:p>
            <a:endParaRPr lang="en-US" altLang="ja-JP" b="0" dirty="0" smtClean="0"/>
          </a:p>
          <a:p>
            <a:r>
              <a:rPr lang="en-US" altLang="ja-JP" b="0" dirty="0" smtClean="0"/>
              <a:t>ORCID</a:t>
            </a:r>
            <a:r>
              <a:rPr lang="ja-JP" altLang="en-US" b="0" dirty="0" smtClean="0"/>
              <a:t>アカウント設定画面から、いつ、どの機関に対して、何を許可したのかわかります。</a:t>
            </a:r>
            <a:endParaRPr lang="en-US" altLang="ja-JP" b="0" dirty="0" smtClean="0"/>
          </a:p>
          <a:p>
            <a:r>
              <a:rPr lang="ja-JP" altLang="en-US" b="0" dirty="0" smtClean="0"/>
              <a:t>一度与えたアクセス権限は、アカウント登録者がいつでも破棄できます。</a:t>
            </a:r>
            <a:endParaRPr lang="en-US" altLang="ja-JP" b="0" dirty="0" smtClean="0"/>
          </a:p>
          <a:p>
            <a:endParaRPr lang="ja-JP" altLang="en-US" b="0"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17</a:t>
            </a:fld>
            <a:endParaRPr lang="en-US"/>
          </a:p>
        </p:txBody>
      </p:sp>
      <p:pic>
        <p:nvPicPr>
          <p:cNvPr id="8" name="Picture 8" descr="OAuth-Permissions---combined-timeframe-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664" y="1752600"/>
            <a:ext cx="3830320" cy="3210560"/>
          </a:xfrm>
          <a:prstGeom prst="rect">
            <a:avLst/>
          </a:prstGeom>
          <a:ln>
            <a:solidFill>
              <a:srgbClr val="7EB606"/>
            </a:solidFill>
          </a:ln>
          <a:effectLst>
            <a:outerShdw blurRad="50800" dist="38100" dir="2700000" algn="tl" rotWithShape="0">
              <a:prstClr val="black">
                <a:alpha val="40000"/>
              </a:prstClr>
            </a:outerShdw>
          </a:effectLst>
        </p:spPr>
      </p:pic>
      <p:pic>
        <p:nvPicPr>
          <p:cNvPr id="9" name="図 8"/>
          <p:cNvPicPr>
            <a:picLocks noChangeAspect="1"/>
          </p:cNvPicPr>
          <p:nvPr/>
        </p:nvPicPr>
        <p:blipFill>
          <a:blip r:embed="rId3"/>
          <a:stretch>
            <a:fillRect/>
          </a:stretch>
        </p:blipFill>
        <p:spPr>
          <a:xfrm>
            <a:off x="2912734" y="2176340"/>
            <a:ext cx="5989320" cy="2948940"/>
          </a:xfrm>
          <a:prstGeom prst="rect">
            <a:avLst/>
          </a:prstGeom>
          <a:ln>
            <a:solidFill>
              <a:schemeClr val="accent6"/>
            </a:solidFill>
          </a:ln>
        </p:spPr>
      </p:pic>
    </p:spTree>
    <p:extLst>
      <p:ext uri="{BB962C8B-B14F-4D97-AF65-F5344CB8AC3E}">
        <p14:creationId xmlns:p14="http://schemas.microsoft.com/office/powerpoint/2010/main" val="25582572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Members build TRUST</a:t>
            </a:r>
            <a:endParaRPr lang="ja-JP" altLang="en-US" dirty="0"/>
          </a:p>
        </p:txBody>
      </p:sp>
      <p:sp>
        <p:nvSpPr>
          <p:cNvPr id="5" name="コンテンツ プレースホルダー 4"/>
          <p:cNvSpPr>
            <a:spLocks noGrp="1"/>
          </p:cNvSpPr>
          <p:nvPr>
            <p:ph idx="1"/>
          </p:nvPr>
        </p:nvSpPr>
        <p:spPr/>
        <p:txBody>
          <a:bodyPr>
            <a:normAutofit lnSpcReduction="10000"/>
          </a:bodyPr>
          <a:lstStyle/>
          <a:p>
            <a:r>
              <a:rPr lang="en-US" altLang="ja-JP" b="0" dirty="0" smtClean="0"/>
              <a:t>ORCID</a:t>
            </a:r>
            <a:r>
              <a:rPr lang="ja-JP" altLang="en-US" b="0" dirty="0" smtClean="0"/>
              <a:t>メンバー機関は、電子認証プロセスを経て、研究者に関する様々な情報を</a:t>
            </a:r>
            <a:r>
              <a:rPr lang="en-US" altLang="ja-JP" b="0" dirty="0" smtClean="0"/>
              <a:t>ORCID</a:t>
            </a:r>
            <a:r>
              <a:rPr lang="ja-JP" altLang="en-US" b="0" dirty="0" smtClean="0"/>
              <a:t>レジストリに追加できます。</a:t>
            </a:r>
            <a:endParaRPr lang="en-US" altLang="ja-JP" b="0" dirty="0" smtClean="0"/>
          </a:p>
          <a:p>
            <a:pPr lvl="1"/>
            <a:r>
              <a:rPr lang="ja-JP" altLang="en-US" dirty="0" smtClean="0"/>
              <a:t>大学が研究者の所属を保証</a:t>
            </a:r>
            <a:endParaRPr lang="en-US" altLang="ja-JP" dirty="0" smtClean="0"/>
          </a:p>
          <a:p>
            <a:pPr lvl="1"/>
            <a:r>
              <a:rPr lang="ja-JP" altLang="en-US" dirty="0" smtClean="0"/>
              <a:t>出版社が査読者のレビュー実績を認知</a:t>
            </a:r>
            <a:endParaRPr lang="en-US" altLang="ja-JP" dirty="0" smtClean="0"/>
          </a:p>
          <a:p>
            <a:pPr lvl="1"/>
            <a:r>
              <a:rPr lang="ja-JP" altLang="en-US" dirty="0" smtClean="0"/>
              <a:t>研究助成機関が研究助成金取得実績を追加</a:t>
            </a:r>
            <a:endParaRPr lang="en-US" altLang="ja-JP" dirty="0" smtClean="0"/>
          </a:p>
          <a:p>
            <a:pPr lvl="1"/>
            <a:r>
              <a:rPr lang="ja-JP" altLang="ja-JP" dirty="0" smtClean="0"/>
              <a:t>D</a:t>
            </a:r>
            <a:r>
              <a:rPr lang="en-US" altLang="ja-JP" dirty="0" smtClean="0"/>
              <a:t>OI</a:t>
            </a:r>
            <a:r>
              <a:rPr lang="ja-JP" altLang="en-US" dirty="0" smtClean="0"/>
              <a:t>付与機関が新しい論文が出るたびに著者の出版実績として自動的に追加</a:t>
            </a:r>
            <a:endParaRPr lang="en-US" altLang="ja-JP" dirty="0" smtClean="0"/>
          </a:p>
          <a:p>
            <a:r>
              <a:rPr lang="ja-JP" altLang="en-US" b="0" dirty="0" smtClean="0"/>
              <a:t>研究者自身によって入力された情報に加え、</a:t>
            </a:r>
            <a:r>
              <a:rPr lang="en-US" altLang="ja-JP" b="0" dirty="0" smtClean="0"/>
              <a:t>ORCID</a:t>
            </a:r>
            <a:r>
              <a:rPr lang="ja-JP" altLang="en-US" b="0" dirty="0" smtClean="0"/>
              <a:t>メンバー機関が追加する情報が蓄積、流通することにより、</a:t>
            </a:r>
            <a:r>
              <a:rPr lang="en-US" altLang="ja-JP" b="0" dirty="0" smtClean="0"/>
              <a:t>ORCID</a:t>
            </a:r>
            <a:r>
              <a:rPr lang="ja-JP" altLang="en-US" b="0" dirty="0" smtClean="0"/>
              <a:t>レジストリは研究者の信頼実績を積み上げるための国際基盤として機能します。</a:t>
            </a:r>
            <a:endParaRPr lang="en-US" altLang="ja-JP" b="0" dirty="0" smtClean="0"/>
          </a:p>
          <a:p>
            <a:endParaRPr lang="en-US" altLang="ja-JP" b="0" dirty="0" smtClean="0"/>
          </a:p>
          <a:p>
            <a:r>
              <a:rPr lang="ja-JP" altLang="ja-JP" b="0" dirty="0" smtClean="0"/>
              <a:t>　</a:t>
            </a:r>
            <a:endParaRPr lang="en-US" altLang="ja-JP" b="0" dirty="0" smtClean="0"/>
          </a:p>
          <a:p>
            <a:endParaRPr lang="ja-JP" altLang="en-US" b="0" dirty="0"/>
          </a:p>
        </p:txBody>
      </p:sp>
      <p:sp>
        <p:nvSpPr>
          <p:cNvPr id="3" name="スライド番号プレースホルダー 2"/>
          <p:cNvSpPr>
            <a:spLocks noGrp="1"/>
          </p:cNvSpPr>
          <p:nvPr>
            <p:ph type="sldNum" sz="quarter" idx="12"/>
          </p:nvPr>
        </p:nvSpPr>
        <p:spPr/>
        <p:txBody>
          <a:bodyPr/>
          <a:lstStyle/>
          <a:p>
            <a:fld id="{F509E2BB-42F0-C64F-92BA-B29F38AD6CDE}" type="slidenum">
              <a:rPr lang="fr-FR" smtClean="0"/>
              <a:pPr/>
              <a:t>18</a:t>
            </a:fld>
            <a:endParaRPr lang="fr-FR"/>
          </a:p>
        </p:txBody>
      </p:sp>
      <p:pic>
        <p:nvPicPr>
          <p:cNvPr id="10" name="Picture 10"/>
          <p:cNvPicPr>
            <a:picLocks noChangeAspect="1"/>
          </p:cNvPicPr>
          <p:nvPr/>
        </p:nvPicPr>
        <p:blipFill>
          <a:blip r:embed="rId2"/>
          <a:stretch>
            <a:fillRect/>
          </a:stretch>
        </p:blipFill>
        <p:spPr>
          <a:xfrm>
            <a:off x="1212587" y="5087752"/>
            <a:ext cx="6886575" cy="1104900"/>
          </a:xfrm>
          <a:prstGeom prst="rect">
            <a:avLst/>
          </a:prstGeom>
        </p:spPr>
      </p:pic>
      <p:sp>
        <p:nvSpPr>
          <p:cNvPr id="11" name="正方形/長方形 10"/>
          <p:cNvSpPr/>
          <p:nvPr/>
        </p:nvSpPr>
        <p:spPr>
          <a:xfrm>
            <a:off x="1212586" y="5828934"/>
            <a:ext cx="5401519" cy="36005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8016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2"/>
          <a:stretch>
            <a:fillRect/>
          </a:stretch>
        </p:blipFill>
        <p:spPr>
          <a:xfrm>
            <a:off x="-111696" y="981412"/>
            <a:ext cx="9220200" cy="5615940"/>
          </a:xfrm>
          <a:prstGeom prst="rect">
            <a:avLst/>
          </a:prstGeom>
        </p:spPr>
      </p:pic>
      <p:sp>
        <p:nvSpPr>
          <p:cNvPr id="5" name="スライド番号プレースホルダー 4"/>
          <p:cNvSpPr>
            <a:spLocks noGrp="1"/>
          </p:cNvSpPr>
          <p:nvPr>
            <p:ph type="sldNum" sz="quarter" idx="12"/>
          </p:nvPr>
        </p:nvSpPr>
        <p:spPr/>
        <p:txBody>
          <a:bodyPr/>
          <a:lstStyle/>
          <a:p>
            <a:fld id="{859D8CA1-69AF-4C14-B78B-62B2D09EDFA6}" type="slidenum">
              <a:rPr lang="ja-JP" altLang="en-US" smtClean="0"/>
              <a:pPr/>
              <a:t>19</a:t>
            </a:fld>
            <a:endParaRPr lang="ja-JP" altLang="en-US"/>
          </a:p>
        </p:txBody>
      </p:sp>
      <p:sp>
        <p:nvSpPr>
          <p:cNvPr id="9" name="テキスト ボックス 8"/>
          <p:cNvSpPr txBox="1"/>
          <p:nvPr/>
        </p:nvSpPr>
        <p:spPr>
          <a:xfrm>
            <a:off x="3908105" y="6021972"/>
            <a:ext cx="1261884" cy="307777"/>
          </a:xfrm>
          <a:prstGeom prst="rect">
            <a:avLst/>
          </a:prstGeom>
          <a:noFill/>
        </p:spPr>
        <p:txBody>
          <a:bodyPr wrap="none" rtlCol="0">
            <a:spAutoFit/>
          </a:bodyPr>
          <a:lstStyle/>
          <a:p>
            <a:pPr algn="ctr"/>
            <a:r>
              <a:rPr lang="ja-JP" altLang="en-US" sz="1400" b="1" u="sng" dirty="0" smtClean="0">
                <a:solidFill>
                  <a:srgbClr val="4F81BD"/>
                </a:solidFill>
              </a:rPr>
              <a:t>研究助成機関</a:t>
            </a:r>
            <a:endParaRPr lang="en-US" altLang="ja-JP" sz="1400" b="1" u="sng" dirty="0" smtClean="0">
              <a:solidFill>
                <a:srgbClr val="4F81BD"/>
              </a:solidFill>
            </a:endParaRPr>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0872" y="3933740"/>
            <a:ext cx="322319" cy="323997"/>
          </a:xfrm>
          <a:prstGeom prst="rect">
            <a:avLst/>
          </a:prstGeom>
        </p:spPr>
      </p:pic>
      <p:pic>
        <p:nvPicPr>
          <p:cNvPr id="12" name="Picture 10" descr="orcid_128x12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2840" y="4005748"/>
            <a:ext cx="324060" cy="324060"/>
          </a:xfrm>
          <a:prstGeom prst="rect">
            <a:avLst/>
          </a:prstGeom>
        </p:spPr>
      </p:pic>
      <p:sp>
        <p:nvSpPr>
          <p:cNvPr id="13" name="TextBox 55"/>
          <p:cNvSpPr txBox="1"/>
          <p:nvPr/>
        </p:nvSpPr>
        <p:spPr>
          <a:xfrm>
            <a:off x="4640832" y="4437796"/>
            <a:ext cx="897682" cy="215444"/>
          </a:xfrm>
          <a:prstGeom prst="rect">
            <a:avLst/>
          </a:prstGeom>
          <a:noFill/>
        </p:spPr>
        <p:txBody>
          <a:bodyPr wrap="none" lIns="0" tIns="0" rIns="0" bIns="0" rtlCol="0">
            <a:spAutoFit/>
          </a:bodyPr>
          <a:lstStyle/>
          <a:p>
            <a:pPr algn="ctr"/>
            <a:r>
              <a:rPr lang="en-US" sz="1400" dirty="0" smtClean="0">
                <a:solidFill>
                  <a:srgbClr val="A4CD39"/>
                </a:solidFill>
                <a:latin typeface="+mn-ea"/>
                <a:cs typeface="Gill Sans Light"/>
              </a:rPr>
              <a:t>助成金申請</a:t>
            </a:r>
          </a:p>
        </p:txBody>
      </p:sp>
      <p:sp>
        <p:nvSpPr>
          <p:cNvPr id="14" name="TextBox 55"/>
          <p:cNvSpPr txBox="1"/>
          <p:nvPr/>
        </p:nvSpPr>
        <p:spPr>
          <a:xfrm>
            <a:off x="3358988" y="4293780"/>
            <a:ext cx="1013098" cy="430887"/>
          </a:xfrm>
          <a:prstGeom prst="rect">
            <a:avLst/>
          </a:prstGeom>
          <a:noFill/>
        </p:spPr>
        <p:txBody>
          <a:bodyPr wrap="none" lIns="0" tIns="0" rIns="0" bIns="0" rtlCol="0">
            <a:spAutoFit/>
          </a:bodyPr>
          <a:lstStyle/>
          <a:p>
            <a:pPr algn="ctr"/>
            <a:r>
              <a:rPr lang="ja-JP" altLang="en-US" sz="1400" dirty="0" smtClean="0">
                <a:solidFill>
                  <a:schemeClr val="accent1"/>
                </a:solidFill>
                <a:latin typeface="+mn-ea"/>
                <a:cs typeface="Gill Sans Light"/>
              </a:rPr>
              <a:t>助成金獲得</a:t>
            </a:r>
            <a:r>
              <a:rPr lang="en-US" altLang="ja-JP" sz="1400" dirty="0" smtClean="0">
                <a:solidFill>
                  <a:schemeClr val="accent1"/>
                </a:solidFill>
                <a:latin typeface="+mn-ea"/>
                <a:cs typeface="Gill Sans Light"/>
              </a:rPr>
              <a:t/>
            </a:r>
            <a:br>
              <a:rPr lang="en-US" altLang="ja-JP" sz="1400" dirty="0" smtClean="0">
                <a:solidFill>
                  <a:schemeClr val="accent1"/>
                </a:solidFill>
                <a:latin typeface="+mn-ea"/>
                <a:cs typeface="Gill Sans Light"/>
              </a:rPr>
            </a:br>
            <a:r>
              <a:rPr lang="ja-JP" altLang="en-US" sz="1400" dirty="0" smtClean="0">
                <a:solidFill>
                  <a:schemeClr val="accent1"/>
                </a:solidFill>
                <a:latin typeface="+mn-ea"/>
                <a:cs typeface="Gill Sans Light"/>
              </a:rPr>
              <a:t>データを登録</a:t>
            </a:r>
            <a:endParaRPr lang="en-US" sz="1400" dirty="0" smtClean="0">
              <a:solidFill>
                <a:schemeClr val="accent1"/>
              </a:solidFill>
              <a:latin typeface="+mn-ea"/>
              <a:cs typeface="Gill Sans Light"/>
            </a:endParaRPr>
          </a:p>
        </p:txBody>
      </p:sp>
      <p:pic>
        <p:nvPicPr>
          <p:cNvPr id="15" name="図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6936" y="2421572"/>
            <a:ext cx="322319" cy="323997"/>
          </a:xfrm>
          <a:prstGeom prst="rect">
            <a:avLst/>
          </a:prstGeom>
        </p:spPr>
      </p:pic>
      <p:pic>
        <p:nvPicPr>
          <p:cNvPr id="16" name="Picture 10" descr="orcid_128x12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8904" y="2565588"/>
            <a:ext cx="324060" cy="324060"/>
          </a:xfrm>
          <a:prstGeom prst="rect">
            <a:avLst/>
          </a:prstGeom>
        </p:spPr>
      </p:pic>
      <p:sp>
        <p:nvSpPr>
          <p:cNvPr id="17" name="TextBox 55"/>
          <p:cNvSpPr txBox="1"/>
          <p:nvPr/>
        </p:nvSpPr>
        <p:spPr>
          <a:xfrm>
            <a:off x="4997362" y="1990685"/>
            <a:ext cx="1038746" cy="430887"/>
          </a:xfrm>
          <a:prstGeom prst="rect">
            <a:avLst/>
          </a:prstGeom>
          <a:noFill/>
        </p:spPr>
        <p:txBody>
          <a:bodyPr wrap="none" lIns="0" tIns="0" rIns="0" bIns="0" rtlCol="0">
            <a:spAutoFit/>
          </a:bodyPr>
          <a:lstStyle/>
          <a:p>
            <a:pPr algn="ctr"/>
            <a:r>
              <a:rPr lang="ja-JP" altLang="en-US" sz="1400" dirty="0" smtClean="0">
                <a:solidFill>
                  <a:srgbClr val="A4CD39"/>
                </a:solidFill>
                <a:latin typeface="+mn-ea"/>
                <a:cs typeface="Gill Sans Light"/>
              </a:rPr>
              <a:t>所属機関</a:t>
            </a:r>
            <a:r>
              <a:rPr lang="en-US" altLang="ja-JP" sz="1400" dirty="0" smtClean="0">
                <a:solidFill>
                  <a:srgbClr val="A4CD39"/>
                </a:solidFill>
                <a:latin typeface="+mn-ea"/>
                <a:cs typeface="Gill Sans Light"/>
              </a:rPr>
              <a:t>ID</a:t>
            </a:r>
            <a:r>
              <a:rPr lang="ja-JP" altLang="en-US" sz="1400" dirty="0" smtClean="0">
                <a:solidFill>
                  <a:srgbClr val="A4CD39"/>
                </a:solidFill>
                <a:latin typeface="+mn-ea"/>
                <a:cs typeface="Gill Sans Light"/>
              </a:rPr>
              <a:t>を</a:t>
            </a:r>
            <a:r>
              <a:rPr lang="en-US" altLang="ja-JP" sz="1400" dirty="0" smtClean="0">
                <a:solidFill>
                  <a:srgbClr val="A4CD39"/>
                </a:solidFill>
                <a:latin typeface="+mn-ea"/>
                <a:cs typeface="Gill Sans Light"/>
              </a:rPr>
              <a:t/>
            </a:r>
            <a:br>
              <a:rPr lang="en-US" altLang="ja-JP" sz="1400" dirty="0" smtClean="0">
                <a:solidFill>
                  <a:srgbClr val="A4CD39"/>
                </a:solidFill>
                <a:latin typeface="+mn-ea"/>
                <a:cs typeface="Gill Sans Light"/>
              </a:rPr>
            </a:br>
            <a:r>
              <a:rPr lang="en-US" altLang="ja-JP" sz="1400" dirty="0" smtClean="0">
                <a:solidFill>
                  <a:srgbClr val="A4CD39"/>
                </a:solidFill>
                <a:latin typeface="+mn-ea"/>
                <a:cs typeface="Gill Sans Light"/>
              </a:rPr>
              <a:t>ORCID</a:t>
            </a:r>
            <a:r>
              <a:rPr lang="ja-JP" altLang="en-US" sz="1400" dirty="0" smtClean="0">
                <a:solidFill>
                  <a:srgbClr val="A4CD39"/>
                </a:solidFill>
                <a:latin typeface="+mn-ea"/>
                <a:cs typeface="Gill Sans Light"/>
              </a:rPr>
              <a:t>と連携</a:t>
            </a:r>
            <a:endParaRPr lang="en-US" sz="1400" dirty="0" smtClean="0">
              <a:solidFill>
                <a:srgbClr val="A4CD39"/>
              </a:solidFill>
              <a:latin typeface="+mn-ea"/>
              <a:cs typeface="Gill Sans Light"/>
            </a:endParaRPr>
          </a:p>
        </p:txBody>
      </p:sp>
      <p:sp>
        <p:nvSpPr>
          <p:cNvPr id="18" name="TextBox 55"/>
          <p:cNvSpPr txBox="1"/>
          <p:nvPr/>
        </p:nvSpPr>
        <p:spPr>
          <a:xfrm>
            <a:off x="5591246" y="3213660"/>
            <a:ext cx="1013098" cy="430887"/>
          </a:xfrm>
          <a:prstGeom prst="rect">
            <a:avLst/>
          </a:prstGeom>
          <a:noFill/>
        </p:spPr>
        <p:txBody>
          <a:bodyPr wrap="none" lIns="0" tIns="0" rIns="0" bIns="0" rtlCol="0">
            <a:spAutoFit/>
          </a:bodyPr>
          <a:lstStyle/>
          <a:p>
            <a:pPr algn="ctr"/>
            <a:r>
              <a:rPr lang="ja-JP" altLang="en-US" sz="1400" dirty="0" smtClean="0">
                <a:solidFill>
                  <a:srgbClr val="4F81BD"/>
                </a:solidFill>
                <a:latin typeface="+mn-ea"/>
                <a:cs typeface="Gill Sans Light"/>
              </a:rPr>
              <a:t>所属・業績</a:t>
            </a:r>
            <a:r>
              <a:rPr lang="en-US" altLang="ja-JP" sz="1400" dirty="0">
                <a:solidFill>
                  <a:srgbClr val="4F81BD"/>
                </a:solidFill>
                <a:latin typeface="+mn-ea"/>
                <a:cs typeface="Gill Sans Light"/>
              </a:rPr>
              <a:t/>
            </a:r>
            <a:br>
              <a:rPr lang="en-US" altLang="ja-JP" sz="1400" dirty="0">
                <a:solidFill>
                  <a:srgbClr val="4F81BD"/>
                </a:solidFill>
                <a:latin typeface="+mn-ea"/>
                <a:cs typeface="Gill Sans Light"/>
              </a:rPr>
            </a:br>
            <a:r>
              <a:rPr lang="ja-JP" altLang="en-US" sz="1400" dirty="0" smtClean="0">
                <a:solidFill>
                  <a:srgbClr val="4F81BD"/>
                </a:solidFill>
                <a:latin typeface="+mn-ea"/>
                <a:cs typeface="Gill Sans Light"/>
              </a:rPr>
              <a:t>データを登録</a:t>
            </a:r>
            <a:endParaRPr lang="en-US" sz="1400" dirty="0" smtClean="0">
              <a:solidFill>
                <a:srgbClr val="4F81BD"/>
              </a:solidFill>
              <a:latin typeface="+mn-ea"/>
              <a:cs typeface="Gill Sans Light"/>
            </a:endParaRPr>
          </a:p>
        </p:txBody>
      </p:sp>
      <p:pic>
        <p:nvPicPr>
          <p:cNvPr id="19" name="図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6576" y="3069644"/>
            <a:ext cx="322319" cy="323997"/>
          </a:xfrm>
          <a:prstGeom prst="rect">
            <a:avLst/>
          </a:prstGeom>
        </p:spPr>
      </p:pic>
      <p:pic>
        <p:nvPicPr>
          <p:cNvPr id="20" name="Picture 10" descr="orcid_128x12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6616" y="2997636"/>
            <a:ext cx="324060" cy="324060"/>
          </a:xfrm>
          <a:prstGeom prst="rect">
            <a:avLst/>
          </a:prstGeom>
        </p:spPr>
      </p:pic>
      <p:sp>
        <p:nvSpPr>
          <p:cNvPr id="21" name="TextBox 55"/>
          <p:cNvSpPr txBox="1"/>
          <p:nvPr/>
        </p:nvSpPr>
        <p:spPr>
          <a:xfrm>
            <a:off x="2480592" y="3357676"/>
            <a:ext cx="1169090" cy="430887"/>
          </a:xfrm>
          <a:prstGeom prst="rect">
            <a:avLst/>
          </a:prstGeom>
          <a:noFill/>
        </p:spPr>
        <p:txBody>
          <a:bodyPr wrap="none" lIns="0" tIns="0" rIns="0" bIns="0" rtlCol="0">
            <a:spAutoFit/>
          </a:bodyPr>
          <a:lstStyle/>
          <a:p>
            <a:pPr algn="ctr"/>
            <a:r>
              <a:rPr lang="ja-JP" altLang="en-US" sz="1400" dirty="0" smtClean="0">
                <a:solidFill>
                  <a:srgbClr val="A4CD39"/>
                </a:solidFill>
                <a:latin typeface="+mn-ea"/>
                <a:cs typeface="Gill Sans Light"/>
              </a:rPr>
              <a:t>著者・査読者</a:t>
            </a:r>
            <a:r>
              <a:rPr lang="en-US" altLang="ja-JP" sz="1400" dirty="0" smtClean="0">
                <a:solidFill>
                  <a:srgbClr val="A4CD39"/>
                </a:solidFill>
                <a:latin typeface="+mn-ea"/>
                <a:cs typeface="Gill Sans Light"/>
              </a:rPr>
              <a:t>ID</a:t>
            </a:r>
            <a:br>
              <a:rPr lang="en-US" altLang="ja-JP" sz="1400" dirty="0" smtClean="0">
                <a:solidFill>
                  <a:srgbClr val="A4CD39"/>
                </a:solidFill>
                <a:latin typeface="+mn-ea"/>
                <a:cs typeface="Gill Sans Light"/>
              </a:rPr>
            </a:br>
            <a:r>
              <a:rPr lang="ja-JP" altLang="en-US" sz="1400" dirty="0" smtClean="0">
                <a:solidFill>
                  <a:srgbClr val="A4CD39"/>
                </a:solidFill>
                <a:latin typeface="+mn-ea"/>
                <a:cs typeface="Gill Sans Light"/>
              </a:rPr>
              <a:t>を</a:t>
            </a:r>
            <a:r>
              <a:rPr lang="en-US" altLang="ja-JP" sz="1400" dirty="0" smtClean="0">
                <a:solidFill>
                  <a:srgbClr val="A4CD39"/>
                </a:solidFill>
                <a:latin typeface="+mn-ea"/>
                <a:cs typeface="Gill Sans Light"/>
              </a:rPr>
              <a:t>ORCID</a:t>
            </a:r>
            <a:r>
              <a:rPr lang="ja-JP" altLang="en-US" sz="1400" dirty="0" smtClean="0">
                <a:solidFill>
                  <a:srgbClr val="A4CD39"/>
                </a:solidFill>
                <a:latin typeface="+mn-ea"/>
                <a:cs typeface="Gill Sans Light"/>
              </a:rPr>
              <a:t>と連携</a:t>
            </a:r>
            <a:endParaRPr lang="en-US" sz="1400" dirty="0" smtClean="0">
              <a:solidFill>
                <a:srgbClr val="A4CD39"/>
              </a:solidFill>
              <a:latin typeface="+mn-ea"/>
              <a:cs typeface="Gill Sans Light"/>
            </a:endParaRPr>
          </a:p>
        </p:txBody>
      </p:sp>
      <p:sp>
        <p:nvSpPr>
          <p:cNvPr id="23" name="TextBox 55"/>
          <p:cNvSpPr txBox="1"/>
          <p:nvPr/>
        </p:nvSpPr>
        <p:spPr>
          <a:xfrm>
            <a:off x="2911169" y="2205548"/>
            <a:ext cx="872034" cy="646331"/>
          </a:xfrm>
          <a:prstGeom prst="rect">
            <a:avLst/>
          </a:prstGeom>
          <a:noFill/>
        </p:spPr>
        <p:txBody>
          <a:bodyPr wrap="none" lIns="0" tIns="0" rIns="0" bIns="0" rtlCol="0">
            <a:spAutoFit/>
          </a:bodyPr>
          <a:lstStyle/>
          <a:p>
            <a:pPr algn="ctr"/>
            <a:r>
              <a:rPr lang="ja-JP" altLang="en-US" sz="1400" dirty="0" smtClean="0">
                <a:solidFill>
                  <a:srgbClr val="4F81BD"/>
                </a:solidFill>
                <a:latin typeface="+mn-ea"/>
                <a:cs typeface="Gill Sans Light"/>
              </a:rPr>
              <a:t>書誌情報・</a:t>
            </a:r>
            <a:r>
              <a:rPr lang="en-US" altLang="ja-JP" sz="1400" dirty="0" smtClean="0">
                <a:solidFill>
                  <a:srgbClr val="4F81BD"/>
                </a:solidFill>
                <a:latin typeface="+mn-ea"/>
                <a:cs typeface="Gill Sans Light"/>
              </a:rPr>
              <a:t/>
            </a:r>
            <a:br>
              <a:rPr lang="en-US" altLang="ja-JP" sz="1400" dirty="0" smtClean="0">
                <a:solidFill>
                  <a:srgbClr val="4F81BD"/>
                </a:solidFill>
                <a:latin typeface="+mn-ea"/>
                <a:cs typeface="Gill Sans Light"/>
              </a:rPr>
            </a:br>
            <a:r>
              <a:rPr lang="ja-JP" altLang="en-US" sz="1400" dirty="0" smtClean="0">
                <a:solidFill>
                  <a:srgbClr val="4F81BD"/>
                </a:solidFill>
                <a:latin typeface="+mn-ea"/>
                <a:cs typeface="Gill Sans Light"/>
              </a:rPr>
              <a:t>査読実績を</a:t>
            </a:r>
            <a:r>
              <a:rPr lang="en-US" altLang="ja-JP" sz="1400" dirty="0" smtClean="0">
                <a:solidFill>
                  <a:srgbClr val="4F81BD"/>
                </a:solidFill>
                <a:latin typeface="+mn-ea"/>
                <a:cs typeface="Gill Sans Light"/>
              </a:rPr>
              <a:t/>
            </a:r>
            <a:br>
              <a:rPr lang="en-US" altLang="ja-JP" sz="1400" dirty="0" smtClean="0">
                <a:solidFill>
                  <a:srgbClr val="4F81BD"/>
                </a:solidFill>
                <a:latin typeface="+mn-ea"/>
                <a:cs typeface="Gill Sans Light"/>
              </a:rPr>
            </a:br>
            <a:r>
              <a:rPr lang="ja-JP" altLang="en-US" sz="1400" dirty="0" smtClean="0">
                <a:solidFill>
                  <a:srgbClr val="4F81BD"/>
                </a:solidFill>
                <a:latin typeface="+mn-ea"/>
                <a:cs typeface="Gill Sans Light"/>
              </a:rPr>
              <a:t>登録</a:t>
            </a:r>
            <a:endParaRPr lang="en-US" sz="1400" dirty="0" smtClean="0">
              <a:solidFill>
                <a:srgbClr val="4F81BD"/>
              </a:solidFill>
              <a:latin typeface="+mn-ea"/>
              <a:cs typeface="Gill Sans Light"/>
            </a:endParaRPr>
          </a:p>
        </p:txBody>
      </p:sp>
      <p:sp>
        <p:nvSpPr>
          <p:cNvPr id="25" name="TextBox 55"/>
          <p:cNvSpPr txBox="1"/>
          <p:nvPr/>
        </p:nvSpPr>
        <p:spPr>
          <a:xfrm>
            <a:off x="392360" y="1413937"/>
            <a:ext cx="2376753" cy="430887"/>
          </a:xfrm>
          <a:prstGeom prst="rect">
            <a:avLst/>
          </a:prstGeom>
          <a:noFill/>
        </p:spPr>
        <p:txBody>
          <a:bodyPr wrap="none" lIns="0" tIns="0" rIns="0" bIns="0" rtlCol="0">
            <a:spAutoFit/>
          </a:bodyPr>
          <a:lstStyle/>
          <a:p>
            <a:pPr algn="ctr"/>
            <a:r>
              <a:rPr lang="ja-JP" altLang="en-US" sz="1400" dirty="0" smtClean="0">
                <a:latin typeface="+mn-ea"/>
                <a:cs typeface="Gill Sans Light"/>
              </a:rPr>
              <a:t>所属機関が登録した情報により</a:t>
            </a:r>
            <a:r>
              <a:rPr lang="en-US" altLang="ja-JP" sz="1400" dirty="0" smtClean="0">
                <a:latin typeface="+mn-ea"/>
                <a:cs typeface="Gill Sans Light"/>
              </a:rPr>
              <a:t/>
            </a:r>
            <a:br>
              <a:rPr lang="en-US" altLang="ja-JP" sz="1400" dirty="0" smtClean="0">
                <a:latin typeface="+mn-ea"/>
                <a:cs typeface="Gill Sans Light"/>
              </a:rPr>
            </a:br>
            <a:r>
              <a:rPr lang="ja-JP" altLang="en-US" sz="1400" dirty="0" smtClean="0">
                <a:latin typeface="+mn-ea"/>
                <a:cs typeface="Gill Sans Light"/>
              </a:rPr>
              <a:t>身元を確認、出版不正を抑止</a:t>
            </a:r>
            <a:endParaRPr lang="en-US" sz="1400" dirty="0" smtClean="0">
              <a:latin typeface="+mn-ea"/>
              <a:cs typeface="Gill Sans Light"/>
            </a:endParaRPr>
          </a:p>
        </p:txBody>
      </p:sp>
      <p:sp>
        <p:nvSpPr>
          <p:cNvPr id="26" name="TextBox 55"/>
          <p:cNvSpPr txBox="1"/>
          <p:nvPr/>
        </p:nvSpPr>
        <p:spPr>
          <a:xfrm>
            <a:off x="7009333" y="1557953"/>
            <a:ext cx="1667123" cy="430887"/>
          </a:xfrm>
          <a:prstGeom prst="rect">
            <a:avLst/>
          </a:prstGeom>
          <a:noFill/>
        </p:spPr>
        <p:txBody>
          <a:bodyPr wrap="none" lIns="0" tIns="0" rIns="0" bIns="0" rtlCol="0">
            <a:spAutoFit/>
          </a:bodyPr>
          <a:lstStyle/>
          <a:p>
            <a:pPr algn="ctr"/>
            <a:r>
              <a:rPr lang="ja-JP" altLang="en-US" sz="1400" dirty="0" smtClean="0">
                <a:latin typeface="+mn-ea"/>
                <a:cs typeface="Gill Sans Light"/>
              </a:rPr>
              <a:t>出版と同時に</a:t>
            </a:r>
            <a:r>
              <a:rPr lang="en-US" altLang="ja-JP" sz="1400" dirty="0" smtClean="0">
                <a:latin typeface="+mn-ea"/>
                <a:cs typeface="Gill Sans Light"/>
              </a:rPr>
              <a:t/>
            </a:r>
            <a:br>
              <a:rPr lang="en-US" altLang="ja-JP" sz="1400" dirty="0" smtClean="0">
                <a:latin typeface="+mn-ea"/>
                <a:cs typeface="Gill Sans Light"/>
              </a:rPr>
            </a:br>
            <a:r>
              <a:rPr lang="ja-JP" altLang="en-US" sz="1400" dirty="0" smtClean="0">
                <a:latin typeface="+mn-ea"/>
                <a:cs typeface="Gill Sans Light"/>
              </a:rPr>
              <a:t>新たな業績として把握</a:t>
            </a:r>
            <a:endParaRPr lang="en-US" sz="1400" dirty="0" smtClean="0">
              <a:latin typeface="+mn-ea"/>
              <a:cs typeface="Gill Sans Light"/>
            </a:endParaRPr>
          </a:p>
        </p:txBody>
      </p:sp>
      <p:sp>
        <p:nvSpPr>
          <p:cNvPr id="27" name="TextBox 55"/>
          <p:cNvSpPr txBox="1"/>
          <p:nvPr/>
        </p:nvSpPr>
        <p:spPr>
          <a:xfrm>
            <a:off x="7262637" y="2638073"/>
            <a:ext cx="1410643" cy="430887"/>
          </a:xfrm>
          <a:prstGeom prst="rect">
            <a:avLst/>
          </a:prstGeom>
          <a:noFill/>
        </p:spPr>
        <p:txBody>
          <a:bodyPr wrap="none" lIns="0" tIns="0" rIns="0" bIns="0" rtlCol="0">
            <a:spAutoFit/>
          </a:bodyPr>
          <a:lstStyle/>
          <a:p>
            <a:pPr algn="ctr"/>
            <a:r>
              <a:rPr lang="ja-JP" altLang="en-US" sz="1400" dirty="0" smtClean="0">
                <a:latin typeface="+mn-ea"/>
                <a:cs typeface="Gill Sans Light"/>
              </a:rPr>
              <a:t>助成金獲得状況を</a:t>
            </a:r>
            <a:r>
              <a:rPr lang="en-US" altLang="ja-JP" sz="1400" dirty="0" smtClean="0">
                <a:latin typeface="+mn-ea"/>
                <a:cs typeface="Gill Sans Light"/>
              </a:rPr>
              <a:t/>
            </a:r>
            <a:br>
              <a:rPr lang="en-US" altLang="ja-JP" sz="1400" dirty="0" smtClean="0">
                <a:latin typeface="+mn-ea"/>
                <a:cs typeface="Gill Sans Light"/>
              </a:rPr>
            </a:br>
            <a:r>
              <a:rPr lang="ja-JP" altLang="en-US" sz="1400" dirty="0" smtClean="0">
                <a:latin typeface="+mn-ea"/>
                <a:cs typeface="Gill Sans Light"/>
              </a:rPr>
              <a:t>即時に把握</a:t>
            </a:r>
            <a:endParaRPr lang="en-US" sz="1400" dirty="0" smtClean="0">
              <a:latin typeface="+mn-ea"/>
              <a:cs typeface="Gill Sans Light"/>
            </a:endParaRPr>
          </a:p>
        </p:txBody>
      </p:sp>
      <p:sp>
        <p:nvSpPr>
          <p:cNvPr id="28" name="TextBox 55"/>
          <p:cNvSpPr txBox="1"/>
          <p:nvPr/>
        </p:nvSpPr>
        <p:spPr>
          <a:xfrm>
            <a:off x="332749" y="5735101"/>
            <a:ext cx="3583713" cy="430887"/>
          </a:xfrm>
          <a:prstGeom prst="rect">
            <a:avLst/>
          </a:prstGeom>
          <a:noFill/>
        </p:spPr>
        <p:txBody>
          <a:bodyPr wrap="none" lIns="0" tIns="0" rIns="0" bIns="0" rtlCol="0">
            <a:spAutoFit/>
          </a:bodyPr>
          <a:lstStyle/>
          <a:p>
            <a:pPr algn="ctr"/>
            <a:r>
              <a:rPr lang="ja-JP" altLang="en-US" sz="1400" dirty="0" smtClean="0">
                <a:latin typeface="+mn-ea"/>
                <a:cs typeface="Gill Sans Light"/>
              </a:rPr>
              <a:t>過去の出版・査読実績を助成金審査時に考慮、</a:t>
            </a:r>
            <a:r>
              <a:rPr lang="en-US" altLang="ja-JP" sz="1400" dirty="0" smtClean="0">
                <a:latin typeface="+mn-ea"/>
                <a:cs typeface="Gill Sans Light"/>
              </a:rPr>
              <a:t/>
            </a:r>
            <a:br>
              <a:rPr lang="en-US" altLang="ja-JP" sz="1400" dirty="0" smtClean="0">
                <a:latin typeface="+mn-ea"/>
                <a:cs typeface="Gill Sans Light"/>
              </a:rPr>
            </a:br>
            <a:r>
              <a:rPr lang="ja-JP" altLang="en-US" sz="1400" dirty="0" smtClean="0">
                <a:latin typeface="+mn-ea"/>
                <a:cs typeface="Gill Sans Light"/>
              </a:rPr>
              <a:t>新たな業績の即時把握とプロジェクト評価</a:t>
            </a:r>
            <a:endParaRPr lang="en-US" sz="1400" dirty="0" smtClean="0">
              <a:latin typeface="+mn-ea"/>
              <a:cs typeface="Gill Sans Light"/>
            </a:endParaRPr>
          </a:p>
        </p:txBody>
      </p:sp>
      <p:sp>
        <p:nvSpPr>
          <p:cNvPr id="29" name="TextBox 55"/>
          <p:cNvSpPr txBox="1"/>
          <p:nvPr/>
        </p:nvSpPr>
        <p:spPr>
          <a:xfrm>
            <a:off x="5221167" y="5734520"/>
            <a:ext cx="3367709" cy="430887"/>
          </a:xfrm>
          <a:prstGeom prst="rect">
            <a:avLst/>
          </a:prstGeom>
          <a:noFill/>
        </p:spPr>
        <p:txBody>
          <a:bodyPr wrap="none" lIns="0" tIns="0" rIns="0" bIns="0" rtlCol="0">
            <a:spAutoFit/>
          </a:bodyPr>
          <a:lstStyle/>
          <a:p>
            <a:pPr algn="ctr"/>
            <a:r>
              <a:rPr lang="ja-JP" altLang="en-US" sz="1400" dirty="0" smtClean="0">
                <a:latin typeface="+mn-ea"/>
                <a:cs typeface="Gill Sans Light"/>
              </a:rPr>
              <a:t>所属機関が登録した情報により身元を確認、</a:t>
            </a:r>
            <a:r>
              <a:rPr lang="en-US" altLang="ja-JP" sz="1400" dirty="0" smtClean="0">
                <a:latin typeface="+mn-ea"/>
                <a:cs typeface="Gill Sans Light"/>
              </a:rPr>
              <a:t/>
            </a:r>
            <a:br>
              <a:rPr lang="en-US" altLang="ja-JP" sz="1400" dirty="0" smtClean="0">
                <a:latin typeface="+mn-ea"/>
                <a:cs typeface="Gill Sans Light"/>
              </a:rPr>
            </a:br>
            <a:r>
              <a:rPr lang="ja-JP" altLang="en-US" sz="1400" dirty="0" smtClean="0">
                <a:latin typeface="+mn-ea"/>
                <a:cs typeface="Gill Sans Light"/>
              </a:rPr>
              <a:t>所属団体での役職等を参照</a:t>
            </a:r>
            <a:endParaRPr lang="en-US" sz="1400" dirty="0" smtClean="0">
              <a:latin typeface="+mn-ea"/>
              <a:cs typeface="Gill Sans Light"/>
            </a:endParaRPr>
          </a:p>
        </p:txBody>
      </p:sp>
      <p:sp>
        <p:nvSpPr>
          <p:cNvPr id="30" name="TextBox 55"/>
          <p:cNvSpPr txBox="1"/>
          <p:nvPr/>
        </p:nvSpPr>
        <p:spPr>
          <a:xfrm>
            <a:off x="220798" y="2852936"/>
            <a:ext cx="1914587" cy="646331"/>
          </a:xfrm>
          <a:prstGeom prst="rect">
            <a:avLst/>
          </a:prstGeom>
          <a:noFill/>
        </p:spPr>
        <p:txBody>
          <a:bodyPr wrap="none" lIns="0" tIns="0" rIns="0" bIns="0" rtlCol="0">
            <a:spAutoFit/>
          </a:bodyPr>
          <a:lstStyle/>
          <a:p>
            <a:pPr algn="ctr"/>
            <a:r>
              <a:rPr lang="ja-JP" altLang="en-US" sz="1400" dirty="0" smtClean="0">
                <a:latin typeface="+mn-ea"/>
                <a:cs typeface="Gill Sans Light"/>
              </a:rPr>
              <a:t>助成金獲得状況の把握、</a:t>
            </a:r>
            <a:r>
              <a:rPr lang="en-US" altLang="ja-JP" sz="1400" dirty="0" smtClean="0">
                <a:latin typeface="+mn-ea"/>
                <a:cs typeface="Gill Sans Light"/>
              </a:rPr>
              <a:t/>
            </a:r>
            <a:br>
              <a:rPr lang="en-US" altLang="ja-JP" sz="1400" dirty="0" smtClean="0">
                <a:latin typeface="+mn-ea"/>
                <a:cs typeface="Gill Sans Light"/>
              </a:rPr>
            </a:br>
            <a:r>
              <a:rPr lang="ja-JP" altLang="en-US" sz="1400" dirty="0" smtClean="0">
                <a:latin typeface="+mn-ea"/>
                <a:cs typeface="Gill Sans Light"/>
              </a:rPr>
              <a:t>出版メタデータへの</a:t>
            </a:r>
            <a:r>
              <a:rPr lang="en-US" altLang="ja-JP" sz="1400" dirty="0" smtClean="0">
                <a:latin typeface="+mn-ea"/>
                <a:cs typeface="Gill Sans Light"/>
              </a:rPr>
              <a:t/>
            </a:r>
            <a:br>
              <a:rPr lang="en-US" altLang="ja-JP" sz="1400" dirty="0" smtClean="0">
                <a:latin typeface="+mn-ea"/>
                <a:cs typeface="Gill Sans Light"/>
              </a:rPr>
            </a:br>
            <a:r>
              <a:rPr lang="ja-JP" altLang="en-US" sz="1400" dirty="0" smtClean="0">
                <a:latin typeface="+mn-ea"/>
                <a:cs typeface="Gill Sans Light"/>
              </a:rPr>
              <a:t>入力</a:t>
            </a:r>
            <a:endParaRPr lang="en-US" sz="1400" dirty="0" smtClean="0">
              <a:latin typeface="+mn-ea"/>
              <a:cs typeface="Gill Sans Light"/>
            </a:endParaRPr>
          </a:p>
        </p:txBody>
      </p:sp>
      <p:sp>
        <p:nvSpPr>
          <p:cNvPr id="31" name="テキスト ボックス 30"/>
          <p:cNvSpPr txBox="1"/>
          <p:nvPr/>
        </p:nvSpPr>
        <p:spPr>
          <a:xfrm>
            <a:off x="176336" y="2061532"/>
            <a:ext cx="1723549" cy="523220"/>
          </a:xfrm>
          <a:prstGeom prst="rect">
            <a:avLst/>
          </a:prstGeom>
          <a:noFill/>
        </p:spPr>
        <p:txBody>
          <a:bodyPr wrap="none" rtlCol="0">
            <a:spAutoFit/>
          </a:bodyPr>
          <a:lstStyle/>
          <a:p>
            <a:pPr algn="ctr"/>
            <a:r>
              <a:rPr lang="ja-JP" altLang="en-US" sz="1400" b="1" u="sng" dirty="0">
                <a:solidFill>
                  <a:srgbClr val="4F81BD"/>
                </a:solidFill>
              </a:rPr>
              <a:t>出版社・</a:t>
            </a:r>
            <a:r>
              <a:rPr lang="en-US" altLang="ja-JP" sz="1400" b="1" u="sng" dirty="0">
                <a:solidFill>
                  <a:srgbClr val="4F81BD"/>
                </a:solidFill>
              </a:rPr>
              <a:t/>
            </a:r>
            <a:br>
              <a:rPr lang="en-US" altLang="ja-JP" sz="1400" b="1" u="sng" dirty="0">
                <a:solidFill>
                  <a:srgbClr val="4F81BD"/>
                </a:solidFill>
              </a:rPr>
            </a:br>
            <a:r>
              <a:rPr lang="ja-JP" altLang="en-US" sz="1400" b="1" u="sng" dirty="0">
                <a:solidFill>
                  <a:srgbClr val="4F81BD"/>
                </a:solidFill>
              </a:rPr>
              <a:t>データベース事</a:t>
            </a:r>
            <a:r>
              <a:rPr lang="ja-JP" altLang="en-US" sz="1400" b="1" u="sng" dirty="0" smtClean="0">
                <a:solidFill>
                  <a:srgbClr val="4F81BD"/>
                </a:solidFill>
              </a:rPr>
              <a:t>業者</a:t>
            </a:r>
            <a:endParaRPr lang="en-US" altLang="ja-JP" sz="1400" b="1" u="sng" dirty="0">
              <a:solidFill>
                <a:srgbClr val="4F81BD"/>
              </a:solidFill>
            </a:endParaRPr>
          </a:p>
        </p:txBody>
      </p:sp>
      <p:sp>
        <p:nvSpPr>
          <p:cNvPr id="32" name="テキスト ボックス 31"/>
          <p:cNvSpPr txBox="1"/>
          <p:nvPr/>
        </p:nvSpPr>
        <p:spPr>
          <a:xfrm>
            <a:off x="7305128" y="2133540"/>
            <a:ext cx="1364476" cy="307777"/>
          </a:xfrm>
          <a:prstGeom prst="rect">
            <a:avLst/>
          </a:prstGeom>
          <a:noFill/>
        </p:spPr>
        <p:txBody>
          <a:bodyPr wrap="none" rtlCol="0">
            <a:spAutoFit/>
          </a:bodyPr>
          <a:lstStyle/>
          <a:p>
            <a:pPr algn="ctr"/>
            <a:r>
              <a:rPr lang="ja-JP" altLang="en-US" sz="1400" b="1" u="sng" dirty="0" smtClean="0">
                <a:solidFill>
                  <a:srgbClr val="4F81BD"/>
                </a:solidFill>
              </a:rPr>
              <a:t>所属機関・団体</a:t>
            </a:r>
            <a:endParaRPr lang="en-US" altLang="ja-JP" sz="1400" dirty="0">
              <a:solidFill>
                <a:srgbClr val="4F81BD"/>
              </a:solidFill>
            </a:endParaRPr>
          </a:p>
        </p:txBody>
      </p:sp>
      <p:sp>
        <p:nvSpPr>
          <p:cNvPr id="33" name="四角形吹き出し 32"/>
          <p:cNvSpPr/>
          <p:nvPr/>
        </p:nvSpPr>
        <p:spPr>
          <a:xfrm>
            <a:off x="179512" y="188640"/>
            <a:ext cx="8712968" cy="576064"/>
          </a:xfrm>
          <a:prstGeom prst="wedgeRectCallout">
            <a:avLst>
              <a:gd name="adj1" fmla="val 46329"/>
              <a:gd name="adj2" fmla="val -16345"/>
            </a:avLst>
          </a:prstGeom>
          <a:solidFill>
            <a:schemeClr val="tx1">
              <a:lumMod val="20000"/>
              <a:lumOff val="80000"/>
            </a:schemeClr>
          </a:solidFill>
          <a:ln>
            <a:noFill/>
          </a:ln>
        </p:spPr>
        <p:style>
          <a:lnRef idx="1">
            <a:schemeClr val="accent3"/>
          </a:lnRef>
          <a:fillRef idx="3">
            <a:schemeClr val="accent3"/>
          </a:fillRef>
          <a:effectRef idx="2">
            <a:schemeClr val="accent3"/>
          </a:effectRef>
          <a:fontRef idx="minor">
            <a:schemeClr val="lt1"/>
          </a:fontRef>
        </p:style>
        <p:txBody>
          <a:bodyPr lIns="36000" tIns="46800" rIns="36000" rtlCol="0" anchor="ctr"/>
          <a:lstStyle/>
          <a:p>
            <a:pPr algn="ctr"/>
            <a:r>
              <a:rPr lang="ja-JP" altLang="en-US" dirty="0" smtClean="0">
                <a:solidFill>
                  <a:srgbClr val="000000"/>
                </a:solidFill>
                <a:sym typeface="Arial" charset="0"/>
              </a:rPr>
              <a:t>研究コミュニティ全体での活用により、データ入力負担の軽減と自動アップデートを実現</a:t>
            </a:r>
            <a:endParaRPr lang="en-US" altLang="ja-JP" dirty="0">
              <a:solidFill>
                <a:srgbClr val="000000"/>
              </a:solidFill>
              <a:sym typeface="Arial" charset="0"/>
            </a:endParaRPr>
          </a:p>
        </p:txBody>
      </p:sp>
      <p:pic>
        <p:nvPicPr>
          <p:cNvPr id="34" name="図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55976" y="5387646"/>
            <a:ext cx="326237" cy="326237"/>
          </a:xfrm>
          <a:prstGeom prst="rect">
            <a:avLst/>
          </a:prstGeom>
        </p:spPr>
      </p:pic>
    </p:spTree>
    <p:extLst>
      <p:ext uri="{BB962C8B-B14F-4D97-AF65-F5344CB8AC3E}">
        <p14:creationId xmlns:p14="http://schemas.microsoft.com/office/powerpoint/2010/main" val="379912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FDD1F4-47DD-2D4B-A449-54A7EFA49D2E}"/>
              </a:ext>
            </a:extLst>
          </p:cNvPr>
          <p:cNvSpPr>
            <a:spLocks noGrp="1"/>
          </p:cNvSpPr>
          <p:nvPr>
            <p:ph type="title"/>
          </p:nvPr>
        </p:nvSpPr>
        <p:spPr/>
        <p:txBody>
          <a:bodyPr/>
          <a:lstStyle/>
          <a:p>
            <a:r>
              <a:rPr lang="ja" altLang="en-US" smtClean="0"/>
              <a:t>自己紹介</a:t>
            </a:r>
            <a:endParaRPr lang="en-US" dirty="0"/>
          </a:p>
        </p:txBody>
      </p:sp>
      <p:sp>
        <p:nvSpPr>
          <p:cNvPr id="3" name="Content Placeholder 2">
            <a:extLst>
              <a:ext uri="{FF2B5EF4-FFF2-40B4-BE49-F238E27FC236}">
                <a16:creationId xmlns="" xmlns:a16="http://schemas.microsoft.com/office/drawing/2014/main" id="{B85AE8D5-BECA-B84D-B261-409C3B1FF124}"/>
              </a:ext>
            </a:extLst>
          </p:cNvPr>
          <p:cNvSpPr>
            <a:spLocks noGrp="1"/>
          </p:cNvSpPr>
          <p:nvPr>
            <p:ph idx="1"/>
          </p:nvPr>
        </p:nvSpPr>
        <p:spPr/>
        <p:txBody>
          <a:bodyPr>
            <a:normAutofit lnSpcReduction="10000"/>
          </a:bodyPr>
          <a:lstStyle/>
          <a:p>
            <a:r>
              <a:rPr lang="en-US" altLang="ja-JP" b="0" dirty="0" smtClean="0"/>
              <a:t>1991-1999 	</a:t>
            </a:r>
            <a:r>
              <a:rPr lang="ja-JP" altLang="en-US" b="0" dirty="0" smtClean="0"/>
              <a:t>東京外国語大学附属図書館</a:t>
            </a:r>
          </a:p>
          <a:p>
            <a:r>
              <a:rPr lang="en-US" altLang="ja-JP" b="0" dirty="0" smtClean="0"/>
              <a:t>2000-2002 	</a:t>
            </a:r>
            <a:r>
              <a:rPr lang="ja-JP" altLang="en-US" b="0" dirty="0" smtClean="0"/>
              <a:t>ハワイ大学マノア校図書館情報学修士</a:t>
            </a:r>
          </a:p>
          <a:p>
            <a:r>
              <a:rPr lang="en-US" altLang="ja-JP" b="0" dirty="0" smtClean="0"/>
              <a:t>2003-2012 	</a:t>
            </a:r>
            <a:r>
              <a:rPr lang="en-US" b="0" dirty="0" smtClean="0"/>
              <a:t>Thomson Reuters（</a:t>
            </a:r>
            <a:r>
              <a:rPr lang="ja-JP" altLang="en-US" b="0" dirty="0" smtClean="0"/>
              <a:t>現</a:t>
            </a:r>
            <a:r>
              <a:rPr lang="en-US" b="0" dirty="0" err="1" smtClean="0"/>
              <a:t>Clarivate</a:t>
            </a:r>
            <a:r>
              <a:rPr lang="en-US" b="0" dirty="0" smtClean="0"/>
              <a:t> Analytics）</a:t>
            </a:r>
          </a:p>
          <a:p>
            <a:r>
              <a:rPr lang="en-US" b="0" dirty="0" smtClean="0"/>
              <a:t>2012-2015 	Nature Publishing Group（</a:t>
            </a:r>
            <a:r>
              <a:rPr lang="ja-JP" altLang="en-US" b="0" dirty="0" smtClean="0"/>
              <a:t>現</a:t>
            </a:r>
            <a:r>
              <a:rPr lang="en-US" b="0" dirty="0" smtClean="0"/>
              <a:t>Springer Nature) </a:t>
            </a:r>
          </a:p>
          <a:p>
            <a:r>
              <a:rPr lang="en-US" b="0" dirty="0" smtClean="0"/>
              <a:t>2015-2018.4 	ORCID, Inc. (APAC Regional Director) </a:t>
            </a:r>
          </a:p>
          <a:p>
            <a:endParaRPr lang="en-US" b="0" dirty="0" smtClean="0"/>
          </a:p>
          <a:p>
            <a:r>
              <a:rPr lang="en-US" b="0" dirty="0" smtClean="0"/>
              <a:t>2018.5-		</a:t>
            </a:r>
            <a:r>
              <a:rPr lang="ja-JP" altLang="en-US" b="0" dirty="0" smtClean="0"/>
              <a:t>学術情報コンサルタント（フリーランス）</a:t>
            </a:r>
            <a:endParaRPr lang="en-US" altLang="ja-JP" b="0" dirty="0" smtClean="0"/>
          </a:p>
          <a:p>
            <a:r>
              <a:rPr lang="en-US" altLang="ja-JP" b="0" dirty="0"/>
              <a:t>	</a:t>
            </a:r>
            <a:r>
              <a:rPr lang="en-US" altLang="ja-JP" b="0" dirty="0" smtClean="0"/>
              <a:t>	Paper Digest</a:t>
            </a:r>
            <a:r>
              <a:rPr lang="ja-JP" altLang="en-US" b="0" dirty="0" smtClean="0"/>
              <a:t>（</a:t>
            </a:r>
            <a:r>
              <a:rPr lang="en-US" altLang="ja-JP" b="0" dirty="0" smtClean="0"/>
              <a:t>Strategic Advisor)</a:t>
            </a:r>
          </a:p>
          <a:p>
            <a:r>
              <a:rPr lang="en-US" altLang="ja-JP" b="0" dirty="0" smtClean="0"/>
              <a:t>2019.1-		</a:t>
            </a:r>
            <a:r>
              <a:rPr lang="en-US" b="0" dirty="0" smtClean="0"/>
              <a:t>World Data System (</a:t>
            </a:r>
            <a:r>
              <a:rPr lang="en-US" altLang="ja-JP" b="0" dirty="0" smtClean="0"/>
              <a:t>Invited</a:t>
            </a:r>
            <a:r>
              <a:rPr lang="ja-JP" altLang="en-US" b="0" dirty="0" smtClean="0"/>
              <a:t> </a:t>
            </a:r>
            <a:r>
              <a:rPr lang="en-US" altLang="ja-JP" b="0" dirty="0" smtClean="0"/>
              <a:t>Expert</a:t>
            </a:r>
            <a:r>
              <a:rPr lang="en-US" b="0" dirty="0" smtClean="0"/>
              <a:t>)</a:t>
            </a:r>
          </a:p>
          <a:p>
            <a:r>
              <a:rPr lang="en-US" altLang="ja-JP" b="0" dirty="0" smtClean="0"/>
              <a:t>2019.4- 	</a:t>
            </a:r>
            <a:r>
              <a:rPr lang="ja-JP" altLang="en-US" b="0" dirty="0" smtClean="0"/>
              <a:t>筑波大学（非常勤講師）</a:t>
            </a:r>
            <a:endParaRPr lang="en-US" altLang="ja-JP" b="0" dirty="0" smtClean="0"/>
          </a:p>
          <a:p>
            <a:endParaRPr lang="en-US" b="0" dirty="0" smtClean="0"/>
          </a:p>
          <a:p>
            <a:endParaRPr lang="en-US" b="0" dirty="0"/>
          </a:p>
        </p:txBody>
      </p:sp>
      <p:sp>
        <p:nvSpPr>
          <p:cNvPr id="4" name="Slide Number Placeholder 3">
            <a:extLst>
              <a:ext uri="{FF2B5EF4-FFF2-40B4-BE49-F238E27FC236}">
                <a16:creationId xmlns="" xmlns:a16="http://schemas.microsoft.com/office/drawing/2014/main" id="{6DFF3A02-80D1-A042-BEEC-9BA255692061}"/>
              </a:ext>
            </a:extLst>
          </p:cNvPr>
          <p:cNvSpPr>
            <a:spLocks noGrp="1"/>
          </p:cNvSpPr>
          <p:nvPr>
            <p:ph type="sldNum" sz="quarter" idx="12"/>
          </p:nvPr>
        </p:nvSpPr>
        <p:spPr/>
        <p:txBody>
          <a:bodyPr/>
          <a:lstStyle/>
          <a:p>
            <a:fld id="{F38DF745-7D3F-47F4-83A3-874385CFAA69}" type="slidenum">
              <a:rPr lang="en-US" smtClean="0"/>
              <a:pPr/>
              <a:t>2</a:t>
            </a:fld>
            <a:endParaRPr lang="en-US" dirty="0"/>
          </a:p>
        </p:txBody>
      </p:sp>
    </p:spTree>
    <p:extLst>
      <p:ext uri="{BB962C8B-B14F-4D97-AF65-F5344CB8AC3E}">
        <p14:creationId xmlns:p14="http://schemas.microsoft.com/office/powerpoint/2010/main" val="6629493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en-US" altLang="ja-JP" sz="3600" dirty="0" smtClean="0"/>
              <a:t>ORCID integration examples</a:t>
            </a:r>
            <a:endParaRPr kumimoji="1" lang="ja-JP" altLang="en-US" sz="3600" dirty="0"/>
          </a:p>
        </p:txBody>
      </p:sp>
      <p:sp>
        <p:nvSpPr>
          <p:cNvPr id="6" name="サブタイトル 5"/>
          <p:cNvSpPr>
            <a:spLocks noGrp="1"/>
          </p:cNvSpPr>
          <p:nvPr>
            <p:ph type="subTitle" idx="1"/>
          </p:nvPr>
        </p:nvSpPr>
        <p:spPr>
          <a:xfrm>
            <a:off x="457200" y="2862683"/>
            <a:ext cx="6858000" cy="914400"/>
          </a:xfrm>
        </p:spPr>
        <p:txBody>
          <a:bodyPr/>
          <a:lstStyle/>
          <a:p>
            <a:r>
              <a:rPr kumimoji="1" lang="en-US" altLang="ja-JP" dirty="0" smtClean="0"/>
              <a:t>ORCID</a:t>
            </a:r>
            <a:r>
              <a:rPr kumimoji="1" lang="ja-JP" altLang="en-US" dirty="0" smtClean="0"/>
              <a:t>活用事例</a:t>
            </a:r>
            <a:endParaRPr kumimoji="1" lang="ja-JP" altLang="en-US"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20</a:t>
            </a:fld>
            <a:endParaRPr lang="en-US"/>
          </a:p>
        </p:txBody>
      </p:sp>
    </p:spTree>
    <p:extLst>
      <p:ext uri="{BB962C8B-B14F-4D97-AF65-F5344CB8AC3E}">
        <p14:creationId xmlns:p14="http://schemas.microsoft.com/office/powerpoint/2010/main" val="42654546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52718"/>
            <a:ext cx="7123793" cy="1371600"/>
          </a:xfrm>
        </p:spPr>
        <p:txBody>
          <a:bodyPr/>
          <a:lstStyle/>
          <a:p>
            <a:r>
              <a:rPr lang="en-US" altLang="ja-JP" dirty="0" smtClean="0"/>
              <a:t>ORCID</a:t>
            </a:r>
            <a:r>
              <a:rPr lang="en-US" altLang="en-US" dirty="0" smtClean="0"/>
              <a:t> publisher mandates</a:t>
            </a:r>
            <a:endParaRPr lang="ja-JP" altLang="en-US" dirty="0"/>
          </a:p>
        </p:txBody>
      </p:sp>
      <p:sp>
        <p:nvSpPr>
          <p:cNvPr id="3" name="コンテンツ プレースホルダー 2"/>
          <p:cNvSpPr>
            <a:spLocks noGrp="1"/>
          </p:cNvSpPr>
          <p:nvPr>
            <p:ph idx="1"/>
          </p:nvPr>
        </p:nvSpPr>
        <p:spPr>
          <a:xfrm>
            <a:off x="457199" y="1752600"/>
            <a:ext cx="7989095" cy="4373563"/>
          </a:xfrm>
        </p:spPr>
        <p:txBody>
          <a:bodyPr/>
          <a:lstStyle/>
          <a:p>
            <a:r>
              <a:rPr lang="ja-JP" altLang="en-US" b="0" dirty="0" smtClean="0"/>
              <a:t>すでに多くの国際誌で投稿時の</a:t>
            </a:r>
            <a:r>
              <a:rPr lang="en-US" altLang="ja-JP" b="0" dirty="0" smtClean="0"/>
              <a:t>ORCID</a:t>
            </a:r>
            <a:r>
              <a:rPr lang="ja-JP" altLang="en-US" b="0" dirty="0" smtClean="0"/>
              <a:t>入力が推奨され、義務化するジャーナルも増えています。</a:t>
            </a:r>
            <a:endParaRPr lang="en-US" altLang="ja-JP" b="0" dirty="0" smtClean="0"/>
          </a:p>
          <a:p>
            <a:r>
              <a:rPr lang="ja-JP" altLang="en-US" b="0" dirty="0" smtClean="0"/>
              <a:t>日本では</a:t>
            </a:r>
            <a:r>
              <a:rPr lang="en-US" altLang="ja-JP" b="0" dirty="0" smtClean="0"/>
              <a:t>2016</a:t>
            </a:r>
            <a:r>
              <a:rPr lang="ja-JP" altLang="en-US" b="0" dirty="0" smtClean="0"/>
              <a:t>年</a:t>
            </a:r>
            <a:r>
              <a:rPr lang="en-US" altLang="ja-JP" b="0" dirty="0" smtClean="0"/>
              <a:t>8</a:t>
            </a:r>
            <a:r>
              <a:rPr lang="ja-JP" altLang="en-US" b="0" dirty="0" smtClean="0"/>
              <a:t>月より日本疫学会</a:t>
            </a:r>
            <a:r>
              <a:rPr lang="ja-JP" altLang="en-US" b="0" dirty="0" smtClean="0"/>
              <a:t>が</a:t>
            </a:r>
            <a:r>
              <a:rPr lang="ja-JP" altLang="en-US" b="0" dirty="0" smtClean="0"/>
              <a:t>発行するジャーナルで</a:t>
            </a:r>
            <a:r>
              <a:rPr lang="ja-JP" altLang="en-US" b="0" dirty="0" smtClean="0"/>
              <a:t>代表</a:t>
            </a:r>
            <a:r>
              <a:rPr lang="ja-JP" altLang="en-US" b="0" dirty="0" smtClean="0"/>
              <a:t>著者の</a:t>
            </a:r>
            <a:r>
              <a:rPr lang="en-US" altLang="ja-JP" b="0" dirty="0" smtClean="0"/>
              <a:t>ORCID</a:t>
            </a:r>
            <a:r>
              <a:rPr lang="ja-JP" altLang="en-US" b="0" dirty="0" smtClean="0"/>
              <a:t>入力を</a:t>
            </a:r>
            <a:r>
              <a:rPr lang="ja-JP" altLang="en-US" b="0" dirty="0" smtClean="0"/>
              <a:t>義務化</a:t>
            </a:r>
            <a:r>
              <a:rPr lang="ja-JP" altLang="en-US" b="0" dirty="0" smtClean="0"/>
              <a:t>しています。</a:t>
            </a:r>
            <a:endParaRPr lang="en-US" altLang="ja-JP" b="0" dirty="0" smtClean="0"/>
          </a:p>
          <a:p>
            <a:endParaRPr lang="ja-JP" altLang="en-US" b="0"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21</a:t>
            </a:fld>
            <a:endParaRPr lang="en-US"/>
          </a:p>
        </p:txBody>
      </p:sp>
      <p:grpSp>
        <p:nvGrpSpPr>
          <p:cNvPr id="23" name="図形グループ 22"/>
          <p:cNvGrpSpPr/>
          <p:nvPr/>
        </p:nvGrpSpPr>
        <p:grpSpPr>
          <a:xfrm>
            <a:off x="614314" y="3285612"/>
            <a:ext cx="7519993" cy="3104276"/>
            <a:chOff x="404825" y="3324893"/>
            <a:chExt cx="8319825" cy="3591537"/>
          </a:xfrm>
        </p:grpSpPr>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826" y="3491559"/>
              <a:ext cx="2719393" cy="576038"/>
            </a:xfrm>
            <a:prstGeom prst="rect">
              <a:avLst/>
            </a:prstGeom>
          </p:spPr>
        </p:pic>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8385" y="3491559"/>
              <a:ext cx="1732756" cy="503999"/>
            </a:xfrm>
            <a:prstGeom prst="rect">
              <a:avLst/>
            </a:prstGeom>
          </p:spPr>
        </p:pic>
        <p:pic>
          <p:nvPicPr>
            <p:cNvPr id="10" name="図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3011" y="4192153"/>
              <a:ext cx="1842750" cy="936000"/>
            </a:xfrm>
            <a:prstGeom prst="rect">
              <a:avLst/>
            </a:prstGeom>
          </p:spPr>
        </p:pic>
        <p:pic>
          <p:nvPicPr>
            <p:cNvPr id="11" name="図 10"/>
            <p:cNvPicPr>
              <a:picLocks noChangeAspect="1"/>
            </p:cNvPicPr>
            <p:nvPr/>
          </p:nvPicPr>
          <p:blipFill>
            <a:blip r:embed="rId5"/>
            <a:stretch>
              <a:fillRect/>
            </a:stretch>
          </p:blipFill>
          <p:spPr>
            <a:xfrm>
              <a:off x="5636761" y="3324893"/>
              <a:ext cx="2664000" cy="792000"/>
            </a:xfrm>
            <a:prstGeom prst="rect">
              <a:avLst/>
            </a:prstGeom>
          </p:spPr>
        </p:pic>
        <p:pic>
          <p:nvPicPr>
            <p:cNvPr id="12" name="図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81954" y="4116893"/>
              <a:ext cx="1609703" cy="827995"/>
            </a:xfrm>
            <a:prstGeom prst="rect">
              <a:avLst/>
            </a:prstGeom>
          </p:spPr>
        </p:pic>
        <p:pic>
          <p:nvPicPr>
            <p:cNvPr id="13" name="図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4826" y="4296889"/>
              <a:ext cx="1823100" cy="647999"/>
            </a:xfrm>
            <a:prstGeom prst="rect">
              <a:avLst/>
            </a:prstGeom>
          </p:spPr>
        </p:pic>
        <p:pic>
          <p:nvPicPr>
            <p:cNvPr id="14" name="図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14893" y="5056154"/>
              <a:ext cx="863999" cy="863999"/>
            </a:xfrm>
            <a:prstGeom prst="rect">
              <a:avLst/>
            </a:prstGeom>
          </p:spPr>
        </p:pic>
        <p:pic>
          <p:nvPicPr>
            <p:cNvPr id="15" name="図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42230" y="4357530"/>
              <a:ext cx="1436333" cy="395998"/>
            </a:xfrm>
            <a:prstGeom prst="rect">
              <a:avLst/>
            </a:prstGeom>
          </p:spPr>
        </p:pic>
        <p:pic>
          <p:nvPicPr>
            <p:cNvPr id="16" name="図 15"/>
            <p:cNvPicPr>
              <a:picLocks noChangeAspect="1"/>
            </p:cNvPicPr>
            <p:nvPr/>
          </p:nvPicPr>
          <p:blipFill>
            <a:blip r:embed="rId10"/>
            <a:stretch>
              <a:fillRect/>
            </a:stretch>
          </p:blipFill>
          <p:spPr>
            <a:xfrm>
              <a:off x="404825" y="5056153"/>
              <a:ext cx="2204876" cy="612000"/>
            </a:xfrm>
            <a:prstGeom prst="rect">
              <a:avLst/>
            </a:prstGeom>
          </p:spPr>
        </p:pic>
        <p:pic>
          <p:nvPicPr>
            <p:cNvPr id="17" name="図 1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47038" y="5138078"/>
              <a:ext cx="1517595" cy="755999"/>
            </a:xfrm>
            <a:prstGeom prst="rect">
              <a:avLst/>
            </a:prstGeom>
          </p:spPr>
        </p:pic>
        <p:pic>
          <p:nvPicPr>
            <p:cNvPr id="18" name="図 17"/>
            <p:cNvPicPr>
              <a:picLocks noChangeAspect="1"/>
            </p:cNvPicPr>
            <p:nvPr/>
          </p:nvPicPr>
          <p:blipFill>
            <a:blip r:embed="rId12"/>
            <a:stretch>
              <a:fillRect/>
            </a:stretch>
          </p:blipFill>
          <p:spPr>
            <a:xfrm>
              <a:off x="3786892" y="5201098"/>
              <a:ext cx="2078869" cy="719999"/>
            </a:xfrm>
            <a:prstGeom prst="rect">
              <a:avLst/>
            </a:prstGeom>
          </p:spPr>
        </p:pic>
        <p:pic>
          <p:nvPicPr>
            <p:cNvPr id="19" name="図 1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23011" y="5978049"/>
              <a:ext cx="2250000" cy="900000"/>
            </a:xfrm>
            <a:prstGeom prst="rect">
              <a:avLst/>
            </a:prstGeom>
          </p:spPr>
        </p:pic>
        <p:pic>
          <p:nvPicPr>
            <p:cNvPr id="20" name="図 1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4830" y="5802660"/>
              <a:ext cx="1378306" cy="917143"/>
            </a:xfrm>
            <a:prstGeom prst="rect">
              <a:avLst/>
            </a:prstGeom>
          </p:spPr>
        </p:pic>
        <p:pic>
          <p:nvPicPr>
            <p:cNvPr id="21" name="図 20"/>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126545" y="6108374"/>
              <a:ext cx="1896466" cy="611429"/>
            </a:xfrm>
            <a:prstGeom prst="rect">
              <a:avLst/>
            </a:prstGeom>
          </p:spPr>
        </p:pic>
        <p:pic>
          <p:nvPicPr>
            <p:cNvPr id="22" name="図 21"/>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222750" y="5919480"/>
              <a:ext cx="2501900" cy="996950"/>
            </a:xfrm>
            <a:prstGeom prst="rect">
              <a:avLst/>
            </a:prstGeom>
          </p:spPr>
        </p:pic>
      </p:grpSp>
      <p:sp>
        <p:nvSpPr>
          <p:cNvPr id="24" name="正方形/長方形 23"/>
          <p:cNvSpPr/>
          <p:nvPr/>
        </p:nvSpPr>
        <p:spPr>
          <a:xfrm>
            <a:off x="614314" y="6530499"/>
            <a:ext cx="7651778" cy="369332"/>
          </a:xfrm>
          <a:prstGeom prst="rect">
            <a:avLst/>
          </a:prstGeom>
        </p:spPr>
        <p:txBody>
          <a:bodyPr wrap="square">
            <a:spAutoFit/>
          </a:bodyPr>
          <a:lstStyle/>
          <a:p>
            <a:r>
              <a:rPr lang="en-US" altLang="ja-JP" dirty="0">
                <a:solidFill>
                  <a:srgbClr val="58595B"/>
                </a:solidFill>
              </a:rPr>
              <a:t>http://</a:t>
            </a:r>
            <a:r>
              <a:rPr lang="en-US" altLang="ja-JP" dirty="0" err="1">
                <a:solidFill>
                  <a:srgbClr val="58595B"/>
                </a:solidFill>
              </a:rPr>
              <a:t>orcid.org</a:t>
            </a:r>
            <a:r>
              <a:rPr lang="en-US" altLang="ja-JP" dirty="0">
                <a:solidFill>
                  <a:srgbClr val="58595B"/>
                </a:solidFill>
              </a:rPr>
              <a:t>/content/requiring-</a:t>
            </a:r>
            <a:r>
              <a:rPr lang="en-US" altLang="ja-JP" dirty="0" err="1">
                <a:solidFill>
                  <a:srgbClr val="58595B"/>
                </a:solidFill>
              </a:rPr>
              <a:t>orcid</a:t>
            </a:r>
            <a:r>
              <a:rPr lang="en-US" altLang="ja-JP" dirty="0">
                <a:solidFill>
                  <a:srgbClr val="58595B"/>
                </a:solidFill>
              </a:rPr>
              <a:t>-publication-workflows-open-letter</a:t>
            </a:r>
          </a:p>
        </p:txBody>
      </p:sp>
    </p:spTree>
    <p:extLst>
      <p:ext uri="{BB962C8B-B14F-4D97-AF65-F5344CB8AC3E}">
        <p14:creationId xmlns:p14="http://schemas.microsoft.com/office/powerpoint/2010/main" val="4961941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451124" cy="1371600"/>
          </a:xfrm>
        </p:spPr>
        <p:txBody>
          <a:bodyPr/>
          <a:lstStyle/>
          <a:p>
            <a:r>
              <a:rPr kumimoji="1" lang="en-US" altLang="ja-JP" dirty="0" smtClean="0"/>
              <a:t>ORCID</a:t>
            </a:r>
            <a:r>
              <a:rPr kumimoji="1" lang="ja-JP" altLang="en-US" dirty="0" smtClean="0"/>
              <a:t> </a:t>
            </a:r>
            <a:r>
              <a:rPr kumimoji="1" lang="en-US" altLang="ja-JP" dirty="0" smtClean="0"/>
              <a:t>@</a:t>
            </a:r>
            <a:r>
              <a:rPr kumimoji="1" lang="ja-JP" altLang="en-US" dirty="0" smtClean="0"/>
              <a:t> </a:t>
            </a:r>
            <a:r>
              <a:rPr kumimoji="1" lang="en-US" altLang="ja-JP" dirty="0" smtClean="0"/>
              <a:t>journal</a:t>
            </a:r>
            <a:r>
              <a:rPr kumimoji="1" lang="ja-JP" altLang="en-US" dirty="0" smtClean="0"/>
              <a:t> </a:t>
            </a:r>
            <a:r>
              <a:rPr kumimoji="1" lang="en-US" altLang="ja-JP" dirty="0" smtClean="0"/>
              <a:t>publication</a:t>
            </a:r>
            <a:endParaRPr kumimoji="1" lang="ja-JP" altLang="en-US"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22</a:t>
            </a:fld>
            <a:endParaRPr lang="en-US"/>
          </a:p>
        </p:txBody>
      </p:sp>
      <p:pic>
        <p:nvPicPr>
          <p:cNvPr id="5" name="図 4"/>
          <p:cNvPicPr>
            <a:picLocks noChangeAspect="1"/>
          </p:cNvPicPr>
          <p:nvPr/>
        </p:nvPicPr>
        <p:blipFill>
          <a:blip r:embed="rId2"/>
          <a:stretch>
            <a:fillRect/>
          </a:stretch>
        </p:blipFill>
        <p:spPr>
          <a:xfrm>
            <a:off x="50833" y="1861167"/>
            <a:ext cx="8219567" cy="5020056"/>
          </a:xfrm>
          <a:prstGeom prst="rect">
            <a:avLst/>
          </a:prstGeom>
        </p:spPr>
      </p:pic>
      <p:pic>
        <p:nvPicPr>
          <p:cNvPr id="6" name="図 5"/>
          <p:cNvPicPr>
            <a:picLocks noChangeAspect="1"/>
          </p:cNvPicPr>
          <p:nvPr/>
        </p:nvPicPr>
        <p:blipFill>
          <a:blip r:embed="rId3"/>
          <a:stretch>
            <a:fillRect/>
          </a:stretch>
        </p:blipFill>
        <p:spPr>
          <a:xfrm>
            <a:off x="1910097" y="5310160"/>
            <a:ext cx="4094480" cy="1432560"/>
          </a:xfrm>
          <a:prstGeom prst="rect">
            <a:avLst/>
          </a:prstGeom>
          <a:ln>
            <a:noFill/>
          </a:ln>
          <a:effectLst>
            <a:outerShdw blurRad="292100" dist="139700" dir="2700000" algn="tl" rotWithShape="0">
              <a:srgbClr val="333333">
                <a:alpha val="65000"/>
              </a:srgbClr>
            </a:outerShdw>
          </a:effectLst>
        </p:spPr>
      </p:pic>
      <p:pic>
        <p:nvPicPr>
          <p:cNvPr id="7" name="図 6"/>
          <p:cNvPicPr>
            <a:picLocks noChangeAspect="1"/>
          </p:cNvPicPr>
          <p:nvPr/>
        </p:nvPicPr>
        <p:blipFill>
          <a:blip r:embed="rId4"/>
          <a:stretch>
            <a:fillRect/>
          </a:stretch>
        </p:blipFill>
        <p:spPr>
          <a:xfrm>
            <a:off x="5695422" y="1876051"/>
            <a:ext cx="5598160" cy="4972050"/>
          </a:xfrm>
          <a:prstGeom prst="rect">
            <a:avLst/>
          </a:prstGeom>
          <a:ln>
            <a:noFill/>
          </a:ln>
          <a:effectLst>
            <a:outerShdw blurRad="292100" dist="139700" dir="2700000" algn="tl" rotWithShape="0">
              <a:srgbClr val="333333">
                <a:alpha val="65000"/>
              </a:srgbClr>
            </a:outerShdw>
          </a:effectLst>
        </p:spPr>
      </p:pic>
      <p:cxnSp>
        <p:nvCxnSpPr>
          <p:cNvPr id="8" name="曲線コネクタ 7"/>
          <p:cNvCxnSpPr/>
          <p:nvPr/>
        </p:nvCxnSpPr>
        <p:spPr>
          <a:xfrm flipV="1">
            <a:off x="1608666" y="2328309"/>
            <a:ext cx="4185533" cy="1284111"/>
          </a:xfrm>
          <a:prstGeom prst="curvedConnector3">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9" name="曲線コネクタ 8"/>
          <p:cNvCxnSpPr/>
          <p:nvPr/>
        </p:nvCxnSpPr>
        <p:spPr>
          <a:xfrm flipV="1">
            <a:off x="3019777" y="3047976"/>
            <a:ext cx="2675647" cy="2652890"/>
          </a:xfrm>
          <a:prstGeom prst="curvedConnector3">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06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ORCID authorization</a:t>
            </a:r>
            <a:endParaRPr kumimoji="1" lang="ja-JP" altLang="en-US" dirty="0"/>
          </a:p>
        </p:txBody>
      </p:sp>
      <p:sp>
        <p:nvSpPr>
          <p:cNvPr id="3" name="スライド番号プレースホルダー 2"/>
          <p:cNvSpPr>
            <a:spLocks noGrp="1"/>
          </p:cNvSpPr>
          <p:nvPr>
            <p:ph type="sldNum" sz="quarter" idx="12"/>
          </p:nvPr>
        </p:nvSpPr>
        <p:spPr/>
        <p:txBody>
          <a:bodyPr/>
          <a:lstStyle/>
          <a:p>
            <a:fld id="{F38DF745-7D3F-47F4-83A3-874385CFAA69}" type="slidenum">
              <a:rPr lang="en-US" smtClean="0"/>
              <a:pPr/>
              <a:t>23</a:t>
            </a:fld>
            <a:endParaRPr lang="en-US"/>
          </a:p>
        </p:txBody>
      </p:sp>
      <p:pic>
        <p:nvPicPr>
          <p:cNvPr id="4" name="図 3"/>
          <p:cNvPicPr>
            <a:picLocks noChangeAspect="1"/>
          </p:cNvPicPr>
          <p:nvPr/>
        </p:nvPicPr>
        <p:blipFill>
          <a:blip r:embed="rId2"/>
          <a:stretch>
            <a:fillRect/>
          </a:stretch>
        </p:blipFill>
        <p:spPr>
          <a:xfrm>
            <a:off x="112053" y="1841694"/>
            <a:ext cx="3054350" cy="2305050"/>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3"/>
          <a:stretch>
            <a:fillRect/>
          </a:stretch>
        </p:blipFill>
        <p:spPr>
          <a:xfrm>
            <a:off x="1489018" y="2076029"/>
            <a:ext cx="5755640" cy="4414520"/>
          </a:xfrm>
          <a:prstGeom prst="rect">
            <a:avLst/>
          </a:prstGeom>
          <a:ln>
            <a:no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4"/>
          <a:stretch>
            <a:fillRect/>
          </a:stretch>
        </p:blipFill>
        <p:spPr>
          <a:xfrm>
            <a:off x="4410117" y="2880768"/>
            <a:ext cx="4560570" cy="3760470"/>
          </a:xfrm>
          <a:prstGeom prst="rect">
            <a:avLst/>
          </a:prstGeom>
          <a:ln>
            <a:noFill/>
          </a:ln>
          <a:effectLst>
            <a:outerShdw blurRad="292100" dist="139700" dir="2700000" algn="tl" rotWithShape="0">
              <a:srgbClr val="333333">
                <a:alpha val="65000"/>
              </a:srgbClr>
            </a:outerShdw>
          </a:effectLst>
        </p:spPr>
      </p:pic>
      <p:sp>
        <p:nvSpPr>
          <p:cNvPr id="7" name="コンテンツ プレースホルダー 2"/>
          <p:cNvSpPr txBox="1">
            <a:spLocks/>
          </p:cNvSpPr>
          <p:nvPr/>
        </p:nvSpPr>
        <p:spPr bwMode="auto">
          <a:xfrm>
            <a:off x="164215" y="4831006"/>
            <a:ext cx="4245902" cy="1676615"/>
          </a:xfrm>
          <a:prstGeom prst="rect">
            <a:avLst/>
          </a:prstGeom>
          <a:solidFill>
            <a:schemeClr val="bg1">
              <a:lumMod val="85000"/>
            </a:schemeClr>
          </a:solidFill>
          <a:ln>
            <a:noFill/>
          </a:ln>
          <a:extLst>
            <a:ext uri="{FAA26D3D-D897-4be2-8F04-BA451C77F1D7}">
              <ma14:placeholderFlag xmlns:ma14="http://schemas.microsoft.com/office/mac/drawingml/2011/main" val="1"/>
            </a:ext>
          </a:extLst>
        </p:spPr>
        <p:txBody>
          <a:bodyPr vert="horz" wrap="square" lIns="72000" tIns="93600" rIns="72000" bIns="936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accent1"/>
              </a:buClr>
              <a:buSzPct val="110000"/>
              <a:buFont typeface="Arial" charset="0"/>
              <a:buChar char="•"/>
              <a:defRPr sz="3200" kern="1200">
                <a:solidFill>
                  <a:schemeClr val="bg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3"/>
              </a:buClr>
              <a:buSzPct val="105000"/>
              <a:buFont typeface="Arial"/>
              <a:buChar char="•"/>
              <a:defRPr sz="2800" kern="1200">
                <a:solidFill>
                  <a:schemeClr val="bg2"/>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2"/>
              </a:buClr>
              <a:buSzPct val="100000"/>
              <a:buFont typeface="Wingdings" charset="2"/>
              <a:buChar char="§"/>
              <a:defRPr sz="2400" kern="1200">
                <a:solidFill>
                  <a:schemeClr val="bg2"/>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4pPr>
            <a:lvl5pPr marL="20574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r>
              <a:rPr kumimoji="1" lang="ja-JP" altLang="en-US" sz="2000" dirty="0" smtClean="0">
                <a:solidFill>
                  <a:srgbClr val="000000"/>
                </a:solidFill>
                <a:latin typeface="Open sans"/>
                <a:ea typeface="ヒラギノ角ゴ Pro W3"/>
                <a:cs typeface="Open sans"/>
              </a:rPr>
              <a:t>原稿投稿システム上で</a:t>
            </a:r>
            <a:r>
              <a:rPr kumimoji="1" lang="en-US" altLang="ja-JP" sz="2000" dirty="0" smtClean="0">
                <a:solidFill>
                  <a:srgbClr val="000000"/>
                </a:solidFill>
                <a:latin typeface="Open sans"/>
                <a:ea typeface="ヒラギノ角ゴ Pro W3"/>
                <a:cs typeface="Open sans"/>
              </a:rPr>
              <a:t>ORCID</a:t>
            </a:r>
            <a:r>
              <a:rPr kumimoji="1" lang="ja-JP" altLang="en-US" sz="2000" dirty="0" smtClean="0">
                <a:solidFill>
                  <a:srgbClr val="000000"/>
                </a:solidFill>
                <a:latin typeface="Open sans"/>
                <a:ea typeface="ヒラギノ角ゴ Pro W3"/>
                <a:cs typeface="Open sans"/>
              </a:rPr>
              <a:t>認証を行うことによって、著者は電子メールアドレスなどの基本情報の入力を省略でき、また所属先を変更した場合など、常に最新の情報を出版社に提供できる。</a:t>
            </a:r>
            <a:endParaRPr kumimoji="1" lang="en-US" altLang="ja-JP" sz="2000" dirty="0" smtClean="0">
              <a:solidFill>
                <a:srgbClr val="000000"/>
              </a:solidFill>
              <a:latin typeface="Open sans"/>
              <a:ea typeface="ヒラギノ角ゴ Pro W3"/>
              <a:cs typeface="Open sans"/>
            </a:endParaRPr>
          </a:p>
        </p:txBody>
      </p:sp>
    </p:spTree>
    <p:extLst>
      <p:ext uri="{BB962C8B-B14F-4D97-AF65-F5344CB8AC3E}">
        <p14:creationId xmlns:p14="http://schemas.microsoft.com/office/powerpoint/2010/main" val="1224528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5600" y="571500"/>
            <a:ext cx="8420100" cy="5715000"/>
          </a:xfrm>
          <a:prstGeom prst="rect">
            <a:avLst/>
          </a:prstGeom>
        </p:spPr>
      </p:pic>
      <p:sp>
        <p:nvSpPr>
          <p:cNvPr id="3" name="スライド番号プレースホルダー 2"/>
          <p:cNvSpPr>
            <a:spLocks noGrp="1"/>
          </p:cNvSpPr>
          <p:nvPr>
            <p:ph type="sldNum" sz="quarter" idx="12"/>
          </p:nvPr>
        </p:nvSpPr>
        <p:spPr/>
        <p:txBody>
          <a:bodyPr/>
          <a:lstStyle/>
          <a:p>
            <a:fld id="{F38DF745-7D3F-47F4-83A3-874385CFAA69}" type="slidenum">
              <a:rPr lang="en-US" smtClean="0"/>
              <a:pPr/>
              <a:t>24</a:t>
            </a:fld>
            <a:endParaRPr lang="en-US"/>
          </a:p>
        </p:txBody>
      </p:sp>
    </p:spTree>
    <p:extLst>
      <p:ext uri="{BB962C8B-B14F-4D97-AF65-F5344CB8AC3E}">
        <p14:creationId xmlns:p14="http://schemas.microsoft.com/office/powerpoint/2010/main" val="387869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199" y="152718"/>
            <a:ext cx="6835741" cy="1371600"/>
          </a:xfrm>
        </p:spPr>
        <p:txBody>
          <a:bodyPr/>
          <a:lstStyle/>
          <a:p>
            <a:r>
              <a:rPr kumimoji="1" lang="en-US" altLang="ja-JP" dirty="0" smtClean="0"/>
              <a:t>Researcher permissions</a:t>
            </a:r>
            <a:endParaRPr kumimoji="1" lang="ja-JP" altLang="en-US" dirty="0"/>
          </a:p>
        </p:txBody>
      </p:sp>
      <p:sp>
        <p:nvSpPr>
          <p:cNvPr id="2" name="スライド番号プレースホルダー 1"/>
          <p:cNvSpPr>
            <a:spLocks noGrp="1"/>
          </p:cNvSpPr>
          <p:nvPr>
            <p:ph type="sldNum" sz="quarter" idx="12"/>
          </p:nvPr>
        </p:nvSpPr>
        <p:spPr/>
        <p:txBody>
          <a:bodyPr/>
          <a:lstStyle/>
          <a:p>
            <a:fld id="{F38DF745-7D3F-47F4-83A3-874385CFAA69}" type="slidenum">
              <a:rPr lang="en-US" smtClean="0"/>
              <a:pPr/>
              <a:t>25</a:t>
            </a:fld>
            <a:endParaRPr lang="en-US"/>
          </a:p>
        </p:txBody>
      </p:sp>
      <p:pic>
        <p:nvPicPr>
          <p:cNvPr id="4" name="図 3"/>
          <p:cNvPicPr>
            <a:picLocks noChangeAspect="1"/>
          </p:cNvPicPr>
          <p:nvPr/>
        </p:nvPicPr>
        <p:blipFill>
          <a:blip r:embed="rId2"/>
          <a:stretch>
            <a:fillRect/>
          </a:stretch>
        </p:blipFill>
        <p:spPr>
          <a:xfrm>
            <a:off x="580140" y="1696719"/>
            <a:ext cx="7607300" cy="5029200"/>
          </a:xfrm>
          <a:prstGeom prst="rect">
            <a:avLst/>
          </a:prstGeom>
        </p:spPr>
      </p:pic>
      <p:sp>
        <p:nvSpPr>
          <p:cNvPr id="5" name="正方形/長方形 4"/>
          <p:cNvSpPr/>
          <p:nvPr/>
        </p:nvSpPr>
        <p:spPr>
          <a:xfrm>
            <a:off x="1058450" y="4841789"/>
            <a:ext cx="6552910" cy="79211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6" name="コンテンツ プレースホルダー 2"/>
          <p:cNvSpPr txBox="1">
            <a:spLocks/>
          </p:cNvSpPr>
          <p:nvPr/>
        </p:nvSpPr>
        <p:spPr bwMode="auto">
          <a:xfrm>
            <a:off x="4038470" y="2773273"/>
            <a:ext cx="4322450" cy="1799725"/>
          </a:xfrm>
          <a:prstGeom prst="rect">
            <a:avLst/>
          </a:prstGeom>
          <a:solidFill>
            <a:srgbClr val="D9D9D9"/>
          </a:solidFill>
          <a:ln>
            <a:noFill/>
          </a:ln>
          <a:extLst>
            <a:ext uri="{FAA26D3D-D897-4be2-8F04-BA451C77F1D7}">
              <ma14:placeholderFlag xmlns:ma14="http://schemas.microsoft.com/office/mac/drawingml/2011/main" val="1"/>
            </a:ext>
          </a:extLst>
        </p:spPr>
        <p:txBody>
          <a:bodyPr vert="horz" wrap="square" lIns="72000" tIns="93600" rIns="72000" bIns="936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accent1"/>
              </a:buClr>
              <a:buSzPct val="110000"/>
              <a:buFont typeface="Arial" charset="0"/>
              <a:buChar char="•"/>
              <a:defRPr sz="3200" kern="1200">
                <a:solidFill>
                  <a:schemeClr val="bg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3"/>
              </a:buClr>
              <a:buSzPct val="105000"/>
              <a:buFont typeface="Arial"/>
              <a:buChar char="•"/>
              <a:defRPr sz="2800" kern="1200">
                <a:solidFill>
                  <a:schemeClr val="bg2"/>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2"/>
              </a:buClr>
              <a:buSzPct val="100000"/>
              <a:buFont typeface="Wingdings" charset="2"/>
              <a:buChar char="§"/>
              <a:defRPr sz="2400" kern="1200">
                <a:solidFill>
                  <a:schemeClr val="bg2"/>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4pPr>
            <a:lvl5pPr marL="20574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pPr>
            <a:r>
              <a:rPr kumimoji="1" lang="ja-JP" altLang="en-US" sz="2000" dirty="0" smtClean="0">
                <a:solidFill>
                  <a:srgbClr val="000000"/>
                </a:solidFill>
                <a:latin typeface="+mn-ea"/>
                <a:ea typeface="+mn-ea"/>
                <a:cs typeface="ヒラギノ角ゴ Pro W3"/>
              </a:rPr>
              <a:t>研究者は新しい出版物についてメールを受信</a:t>
            </a:r>
            <a:endParaRPr kumimoji="1" lang="en-US" altLang="ja-JP" sz="2000" dirty="0">
              <a:solidFill>
                <a:srgbClr val="000000"/>
              </a:solidFill>
              <a:latin typeface="+mn-ea"/>
              <a:ea typeface="+mn-ea"/>
              <a:cs typeface="ヒラギノ角ゴ Pro W3"/>
            </a:endParaRPr>
          </a:p>
          <a:p>
            <a:pPr algn="just">
              <a:lnSpc>
                <a:spcPct val="80000"/>
              </a:lnSpc>
            </a:pPr>
            <a:r>
              <a:rPr kumimoji="1" lang="ja-JP" altLang="en-US" sz="2000" dirty="0" smtClean="0">
                <a:solidFill>
                  <a:srgbClr val="000000"/>
                </a:solidFill>
                <a:latin typeface="+mn-ea"/>
                <a:ea typeface="+mn-ea"/>
                <a:cs typeface="ヒラギノ角ゴ Pro W3"/>
              </a:rPr>
              <a:t>自身の</a:t>
            </a:r>
            <a:r>
              <a:rPr kumimoji="1" lang="en-US" altLang="ja-JP" sz="2000" dirty="0" smtClean="0">
                <a:solidFill>
                  <a:srgbClr val="000000"/>
                </a:solidFill>
                <a:latin typeface="+mn-ea"/>
                <a:ea typeface="+mn-ea"/>
                <a:cs typeface="ヒラギノ角ゴ Pro W3"/>
              </a:rPr>
              <a:t>ORCID</a:t>
            </a:r>
            <a:r>
              <a:rPr kumimoji="1" lang="ja-JP" altLang="en-US" sz="2000" dirty="0" smtClean="0">
                <a:solidFill>
                  <a:srgbClr val="000000"/>
                </a:solidFill>
                <a:latin typeface="+mn-ea"/>
                <a:ea typeface="+mn-ea"/>
                <a:cs typeface="ヒラギノ角ゴ Pro W3"/>
              </a:rPr>
              <a:t>レコードにそれを追加する許諾を電子的に発行</a:t>
            </a:r>
            <a:endParaRPr kumimoji="1" lang="en-US" altLang="ja-JP" sz="2000" dirty="0" smtClean="0">
              <a:solidFill>
                <a:srgbClr val="000000"/>
              </a:solidFill>
              <a:latin typeface="+mn-ea"/>
              <a:ea typeface="+mn-ea"/>
              <a:cs typeface="ヒラギノ角ゴ Pro W3"/>
            </a:endParaRPr>
          </a:p>
          <a:p>
            <a:pPr algn="just">
              <a:lnSpc>
                <a:spcPct val="80000"/>
              </a:lnSpc>
            </a:pPr>
            <a:r>
              <a:rPr kumimoji="1" lang="ja-JP" altLang="en-US" sz="2000" dirty="0" smtClean="0">
                <a:solidFill>
                  <a:srgbClr val="000000"/>
                </a:solidFill>
                <a:latin typeface="+mn-ea"/>
                <a:ea typeface="+mn-ea"/>
                <a:cs typeface="ヒラギノ角ゴ Pro W3"/>
              </a:rPr>
              <a:t>以降の出版物は自動的に</a:t>
            </a:r>
            <a:r>
              <a:rPr kumimoji="1" lang="en-US" altLang="ja-JP" sz="2000" dirty="0" smtClean="0">
                <a:solidFill>
                  <a:srgbClr val="000000"/>
                </a:solidFill>
                <a:latin typeface="+mn-ea"/>
                <a:ea typeface="+mn-ea"/>
                <a:cs typeface="ヒラギノ角ゴ Pro W3"/>
              </a:rPr>
              <a:t>ORCID</a:t>
            </a:r>
            <a:r>
              <a:rPr kumimoji="1" lang="ja-JP" altLang="en-US" sz="2000" dirty="0" smtClean="0">
                <a:solidFill>
                  <a:srgbClr val="000000"/>
                </a:solidFill>
                <a:latin typeface="+mn-ea"/>
                <a:ea typeface="+mn-ea"/>
                <a:cs typeface="ヒラギノ角ゴ Pro W3"/>
              </a:rPr>
              <a:t>に追加される</a:t>
            </a:r>
            <a:endParaRPr kumimoji="1" lang="en-US" altLang="ja-JP" sz="2000" dirty="0" smtClean="0">
              <a:solidFill>
                <a:srgbClr val="000000"/>
              </a:solidFill>
              <a:latin typeface="+mn-ea"/>
              <a:ea typeface="+mn-ea"/>
              <a:cs typeface="ヒラギノ角ゴ Pro W3"/>
            </a:endParaRPr>
          </a:p>
        </p:txBody>
      </p:sp>
    </p:spTree>
    <p:extLst>
      <p:ext uri="{BB962C8B-B14F-4D97-AF65-F5344CB8AC3E}">
        <p14:creationId xmlns:p14="http://schemas.microsoft.com/office/powerpoint/2010/main" val="1382549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38DF745-7D3F-47F4-83A3-874385CFAA69}" type="slidenum">
              <a:rPr lang="en-US" smtClean="0"/>
              <a:pPr/>
              <a:t>26</a:t>
            </a:fld>
            <a:endParaRPr lang="en-US"/>
          </a:p>
        </p:txBody>
      </p:sp>
      <p:pic>
        <p:nvPicPr>
          <p:cNvPr id="4" name="図 3"/>
          <p:cNvPicPr>
            <a:picLocks noChangeAspect="1"/>
          </p:cNvPicPr>
          <p:nvPr/>
        </p:nvPicPr>
        <p:blipFill>
          <a:blip r:embed="rId2"/>
          <a:stretch>
            <a:fillRect/>
          </a:stretch>
        </p:blipFill>
        <p:spPr>
          <a:xfrm>
            <a:off x="812800" y="2222500"/>
            <a:ext cx="7518400" cy="2400300"/>
          </a:xfrm>
          <a:prstGeom prst="rect">
            <a:avLst/>
          </a:prstGeom>
          <a:ln>
            <a:solidFill>
              <a:schemeClr val="tx1">
                <a:lumMod val="50000"/>
                <a:lumOff val="50000"/>
              </a:schemeClr>
            </a:solidFill>
          </a:ln>
        </p:spPr>
      </p:pic>
    </p:spTree>
    <p:extLst>
      <p:ext uri="{BB962C8B-B14F-4D97-AF65-F5344CB8AC3E}">
        <p14:creationId xmlns:p14="http://schemas.microsoft.com/office/powerpoint/2010/main" val="16882256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図プレースホルダー 4"/>
          <p:cNvSpPr>
            <a:spLocks noGrp="1"/>
          </p:cNvSpPr>
          <p:nvPr>
            <p:ph type="pic" sz="quarter" idx="11"/>
          </p:nvPr>
        </p:nvSpPr>
        <p:spPr/>
      </p:sp>
      <p:sp>
        <p:nvSpPr>
          <p:cNvPr id="2" name="スライド番号プレースホルダー 1"/>
          <p:cNvSpPr>
            <a:spLocks noGrp="1"/>
          </p:cNvSpPr>
          <p:nvPr>
            <p:ph type="sldNum" sz="quarter" idx="4294967295"/>
          </p:nvPr>
        </p:nvSpPr>
        <p:spPr>
          <a:xfrm>
            <a:off x="7010400" y="6356350"/>
            <a:ext cx="2133600" cy="365125"/>
          </a:xfrm>
          <a:prstGeom prst="rect">
            <a:avLst/>
          </a:prstGeom>
        </p:spPr>
        <p:txBody>
          <a:bodyPr/>
          <a:lstStyle/>
          <a:p>
            <a:pPr>
              <a:defRPr/>
            </a:pPr>
            <a:fld id="{4CBB45AB-352B-5141-BFA6-8E06FEEA804B}" type="slidenum">
              <a:rPr lang="fr-FR" smtClean="0"/>
              <a:pPr>
                <a:defRPr/>
              </a:pPr>
              <a:t>27</a:t>
            </a:fld>
            <a:endParaRPr lang="fr-FR"/>
          </a:p>
        </p:txBody>
      </p:sp>
      <p:pic>
        <p:nvPicPr>
          <p:cNvPr id="4" name="図 3"/>
          <p:cNvPicPr>
            <a:picLocks noChangeAspect="1"/>
          </p:cNvPicPr>
          <p:nvPr/>
        </p:nvPicPr>
        <p:blipFill>
          <a:blip r:embed="rId2"/>
          <a:stretch>
            <a:fillRect/>
          </a:stretch>
        </p:blipFill>
        <p:spPr>
          <a:xfrm>
            <a:off x="1062724" y="0"/>
            <a:ext cx="8115847" cy="6858000"/>
          </a:xfrm>
          <a:prstGeom prst="rect">
            <a:avLst/>
          </a:prstGeom>
        </p:spPr>
      </p:pic>
      <p:sp>
        <p:nvSpPr>
          <p:cNvPr id="6" name="正方形/長方形 5"/>
          <p:cNvSpPr/>
          <p:nvPr/>
        </p:nvSpPr>
        <p:spPr>
          <a:xfrm>
            <a:off x="1183390" y="123037"/>
            <a:ext cx="7020846" cy="3409983"/>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68546" y="329874"/>
            <a:ext cx="4024250" cy="830997"/>
          </a:xfrm>
          <a:prstGeom prst="rect">
            <a:avLst/>
          </a:prstGeom>
          <a:noFill/>
        </p:spPr>
        <p:txBody>
          <a:bodyPr wrap="square" rtlCol="0">
            <a:spAutoFit/>
          </a:bodyPr>
          <a:lstStyle/>
          <a:p>
            <a:r>
              <a:rPr kumimoji="1" lang="en-US" altLang="ja-JP" sz="2400" dirty="0" err="1" smtClean="0">
                <a:solidFill>
                  <a:srgbClr val="FF0000"/>
                </a:solidFill>
              </a:rPr>
              <a:t>Crossref</a:t>
            </a:r>
            <a:r>
              <a:rPr kumimoji="1" lang="ja-JP" altLang="en-US" sz="2400" dirty="0" smtClean="0">
                <a:solidFill>
                  <a:srgbClr val="FF0000"/>
                </a:solidFill>
              </a:rPr>
              <a:t>によって</a:t>
            </a:r>
            <a:r>
              <a:rPr kumimoji="1" lang="en-US" altLang="ja-JP" sz="2400" dirty="0" smtClean="0">
                <a:solidFill>
                  <a:srgbClr val="FF0000"/>
                </a:solidFill>
              </a:rPr>
              <a:t/>
            </a:r>
            <a:br>
              <a:rPr kumimoji="1" lang="en-US" altLang="ja-JP" sz="2400" dirty="0" smtClean="0">
                <a:solidFill>
                  <a:srgbClr val="FF0000"/>
                </a:solidFill>
              </a:rPr>
            </a:br>
            <a:r>
              <a:rPr kumimoji="1" lang="ja-JP" altLang="en-US" sz="2400" dirty="0" smtClean="0">
                <a:solidFill>
                  <a:srgbClr val="FF0000"/>
                </a:solidFill>
              </a:rPr>
              <a:t>自動的に追加されたもの</a:t>
            </a:r>
            <a:endParaRPr kumimoji="1" lang="ja-JP" altLang="en-US" sz="2400" dirty="0">
              <a:solidFill>
                <a:srgbClr val="FF0000"/>
              </a:solidFill>
            </a:endParaRPr>
          </a:p>
        </p:txBody>
      </p:sp>
      <p:sp>
        <p:nvSpPr>
          <p:cNvPr id="8" name="正方形/長方形 7"/>
          <p:cNvSpPr/>
          <p:nvPr/>
        </p:nvSpPr>
        <p:spPr>
          <a:xfrm>
            <a:off x="1183390" y="3692154"/>
            <a:ext cx="7020846" cy="3029321"/>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015528" y="4140882"/>
            <a:ext cx="4024250" cy="1200328"/>
          </a:xfrm>
          <a:prstGeom prst="rect">
            <a:avLst/>
          </a:prstGeom>
          <a:noFill/>
        </p:spPr>
        <p:txBody>
          <a:bodyPr wrap="square" rtlCol="0">
            <a:spAutoFit/>
          </a:bodyPr>
          <a:lstStyle/>
          <a:p>
            <a:r>
              <a:rPr kumimoji="1" lang="ja-JP" altLang="en-US" sz="2400" dirty="0" smtClean="0">
                <a:solidFill>
                  <a:srgbClr val="FF0000"/>
                </a:solidFill>
              </a:rPr>
              <a:t>過去の出版業績については、</a:t>
            </a:r>
            <a:r>
              <a:rPr kumimoji="1" lang="en-US" altLang="ja-JP" sz="2400" dirty="0" smtClean="0">
                <a:solidFill>
                  <a:srgbClr val="FF0000"/>
                </a:solidFill>
              </a:rPr>
              <a:t>Search &amp; Link wizard</a:t>
            </a:r>
            <a:r>
              <a:rPr kumimoji="1" lang="ja-JP" altLang="en-US" sz="2400" dirty="0" smtClean="0">
                <a:solidFill>
                  <a:srgbClr val="FF0000"/>
                </a:solidFill>
              </a:rPr>
              <a:t>を使って簡単に追加できます</a:t>
            </a:r>
            <a:endParaRPr kumimoji="1" lang="ja-JP" altLang="en-US" sz="2400" dirty="0">
              <a:solidFill>
                <a:srgbClr val="FF0000"/>
              </a:solidFill>
            </a:endParaRPr>
          </a:p>
        </p:txBody>
      </p:sp>
    </p:spTree>
    <p:extLst>
      <p:ext uri="{BB962C8B-B14F-4D97-AF65-F5344CB8AC3E}">
        <p14:creationId xmlns:p14="http://schemas.microsoft.com/office/powerpoint/2010/main" val="4282089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ORCID</a:t>
            </a:r>
            <a:r>
              <a:rPr kumimoji="1" lang="ja-JP" altLang="en-US" dirty="0" smtClean="0"/>
              <a:t> </a:t>
            </a:r>
            <a:r>
              <a:rPr kumimoji="1" lang="en-US" altLang="ja-JP" dirty="0" smtClean="0"/>
              <a:t>single</a:t>
            </a:r>
            <a:r>
              <a:rPr kumimoji="1" lang="ja-JP" altLang="en-US" dirty="0" smtClean="0"/>
              <a:t> </a:t>
            </a:r>
            <a:r>
              <a:rPr kumimoji="1" lang="en-US" altLang="ja-JP" dirty="0" smtClean="0"/>
              <a:t>sign-on</a:t>
            </a:r>
            <a:endParaRPr kumimoji="1" lang="ja-JP" altLang="en-US" dirty="0"/>
          </a:p>
        </p:txBody>
      </p:sp>
      <p:sp>
        <p:nvSpPr>
          <p:cNvPr id="2" name="スライド番号プレースホルダー 1"/>
          <p:cNvSpPr>
            <a:spLocks noGrp="1"/>
          </p:cNvSpPr>
          <p:nvPr>
            <p:ph type="sldNum" sz="quarter" idx="12"/>
          </p:nvPr>
        </p:nvSpPr>
        <p:spPr/>
        <p:txBody>
          <a:bodyPr/>
          <a:lstStyle/>
          <a:p>
            <a:fld id="{F38DF745-7D3F-47F4-83A3-874385CFAA69}" type="slidenum">
              <a:rPr lang="en-US" smtClean="0"/>
              <a:pPr/>
              <a:t>28</a:t>
            </a:fld>
            <a:endParaRPr lang="en-US"/>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420" y="1720436"/>
            <a:ext cx="4674870" cy="3411855"/>
          </a:xfrm>
          <a:prstGeom prst="rect">
            <a:avLst/>
          </a:prstGeom>
        </p:spPr>
      </p:pic>
      <p:sp>
        <p:nvSpPr>
          <p:cNvPr id="5" name="正方形/長方形 4"/>
          <p:cNvSpPr/>
          <p:nvPr/>
        </p:nvSpPr>
        <p:spPr>
          <a:xfrm>
            <a:off x="2207262" y="3702850"/>
            <a:ext cx="2652778" cy="43206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3923910" y="2423436"/>
            <a:ext cx="5010150" cy="3257550"/>
          </a:xfrm>
          <a:prstGeom prst="rect">
            <a:avLst/>
          </a:prstGeom>
        </p:spPr>
      </p:pic>
      <p:sp>
        <p:nvSpPr>
          <p:cNvPr id="7" name="正方形/長方形 6"/>
          <p:cNvSpPr/>
          <p:nvPr/>
        </p:nvSpPr>
        <p:spPr>
          <a:xfrm>
            <a:off x="5652150" y="3702850"/>
            <a:ext cx="2652778" cy="43206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コンテンツ プレースホルダー 2"/>
          <p:cNvSpPr txBox="1">
            <a:spLocks/>
          </p:cNvSpPr>
          <p:nvPr/>
        </p:nvSpPr>
        <p:spPr bwMode="auto">
          <a:xfrm>
            <a:off x="520344" y="5711901"/>
            <a:ext cx="5869163" cy="691730"/>
          </a:xfrm>
          <a:prstGeom prst="rect">
            <a:avLst/>
          </a:prstGeom>
          <a:solidFill>
            <a:schemeClr val="bg1">
              <a:lumMod val="85000"/>
            </a:schemeClr>
          </a:solidFill>
          <a:ln>
            <a:noFill/>
          </a:ln>
          <a:extLst>
            <a:ext uri="{FAA26D3D-D897-4be2-8F04-BA451C77F1D7}">
              <ma14:placeholderFlag xmlns:ma14="http://schemas.microsoft.com/office/mac/drawingml/2011/main" val="1"/>
            </a:ext>
          </a:extLst>
        </p:spPr>
        <p:txBody>
          <a:bodyPr vert="horz" wrap="square" lIns="72000" tIns="93600" rIns="72000" bIns="936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accent1"/>
              </a:buClr>
              <a:buSzPct val="110000"/>
              <a:buFont typeface="Arial" charset="0"/>
              <a:buChar char="•"/>
              <a:defRPr sz="3200" kern="1200">
                <a:solidFill>
                  <a:schemeClr val="bg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3"/>
              </a:buClr>
              <a:buSzPct val="105000"/>
              <a:buFont typeface="Arial"/>
              <a:buChar char="•"/>
              <a:defRPr sz="2800" kern="1200">
                <a:solidFill>
                  <a:schemeClr val="bg2"/>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2"/>
              </a:buClr>
              <a:buSzPct val="100000"/>
              <a:buFont typeface="Wingdings" charset="2"/>
              <a:buChar char="§"/>
              <a:defRPr sz="2400" kern="1200">
                <a:solidFill>
                  <a:schemeClr val="bg2"/>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4pPr>
            <a:lvl5pPr marL="20574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r>
              <a:rPr kumimoji="1" lang="ja-JP" altLang="en-US" sz="2000" dirty="0" smtClean="0">
                <a:solidFill>
                  <a:srgbClr val="000000"/>
                </a:solidFill>
                <a:latin typeface="+mn-ea"/>
                <a:ea typeface="+mn-ea"/>
                <a:cs typeface="ヒラギノ角ゴ Pro W3"/>
              </a:rPr>
              <a:t>ログイン</a:t>
            </a:r>
            <a:r>
              <a:rPr kumimoji="1" lang="en-US" altLang="ja-JP" sz="2000" dirty="0" smtClean="0">
                <a:solidFill>
                  <a:srgbClr val="000000"/>
                </a:solidFill>
                <a:latin typeface="+mn-ea"/>
                <a:ea typeface="+mn-ea"/>
                <a:cs typeface="ヒラギノ角ゴ Pro W3"/>
              </a:rPr>
              <a:t>ID</a:t>
            </a:r>
            <a:r>
              <a:rPr kumimoji="1" lang="ja-JP" altLang="en-US" sz="2000" dirty="0" smtClean="0">
                <a:solidFill>
                  <a:srgbClr val="000000"/>
                </a:solidFill>
                <a:latin typeface="+mn-ea"/>
                <a:ea typeface="+mn-ea"/>
                <a:cs typeface="ヒラギノ角ゴ Pro W3"/>
              </a:rPr>
              <a:t>とパスワードを使い分けることなく複数の出版社・ジャーナルウェブサイトへのログインが可能</a:t>
            </a:r>
            <a:endParaRPr kumimoji="1" lang="en-US" altLang="ja-JP" sz="2000" dirty="0" smtClean="0">
              <a:solidFill>
                <a:srgbClr val="000000"/>
              </a:solidFill>
              <a:latin typeface="+mn-ea"/>
              <a:ea typeface="+mn-ea"/>
              <a:cs typeface="ヒラギノ角ゴ Pro W3"/>
            </a:endParaRPr>
          </a:p>
        </p:txBody>
      </p:sp>
    </p:spTree>
    <p:extLst>
      <p:ext uri="{BB962C8B-B14F-4D97-AF65-F5344CB8AC3E}">
        <p14:creationId xmlns:p14="http://schemas.microsoft.com/office/powerpoint/2010/main" val="2604483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Credit</a:t>
            </a:r>
            <a:r>
              <a:rPr kumimoji="1" lang="ja-JP" altLang="en-US" dirty="0" smtClean="0"/>
              <a:t> </a:t>
            </a:r>
            <a:r>
              <a:rPr kumimoji="1" lang="en-US" altLang="ja-JP" dirty="0" smtClean="0"/>
              <a:t>peer</a:t>
            </a:r>
            <a:r>
              <a:rPr kumimoji="1" lang="ja-JP" altLang="en-US" dirty="0" smtClean="0"/>
              <a:t> </a:t>
            </a:r>
            <a:r>
              <a:rPr kumimoji="1" lang="en-US" altLang="ja-JP" dirty="0" smtClean="0"/>
              <a:t>review</a:t>
            </a:r>
            <a:br>
              <a:rPr kumimoji="1" lang="en-US" altLang="ja-JP" dirty="0" smtClean="0"/>
            </a:br>
            <a:endParaRPr kumimoji="1" lang="ja-JP" altLang="en-US" dirty="0"/>
          </a:p>
        </p:txBody>
      </p:sp>
      <p:sp>
        <p:nvSpPr>
          <p:cNvPr id="3" name="スライド番号プレースホルダー 2"/>
          <p:cNvSpPr>
            <a:spLocks noGrp="1"/>
          </p:cNvSpPr>
          <p:nvPr>
            <p:ph type="sldNum" sz="quarter" idx="12"/>
          </p:nvPr>
        </p:nvSpPr>
        <p:spPr/>
        <p:txBody>
          <a:bodyPr/>
          <a:lstStyle/>
          <a:p>
            <a:fld id="{F38DF745-7D3F-47F4-83A3-874385CFAA69}" type="slidenum">
              <a:rPr lang="en-US" smtClean="0"/>
              <a:pPr/>
              <a:t>29</a:t>
            </a:fld>
            <a:endParaRPr lang="en-US"/>
          </a:p>
        </p:txBody>
      </p:sp>
      <p:pic>
        <p:nvPicPr>
          <p:cNvPr id="4" name="Content Placeholder 7" descr="2015-09-04 13_01_16-LOCAL Dev test.png"/>
          <p:cNvPicPr>
            <a:picLocks noChangeAspect="1"/>
          </p:cNvPicPr>
          <p:nvPr/>
        </p:nvPicPr>
        <p:blipFill>
          <a:blip r:embed="rId2" cstate="screen">
            <a:extLst>
              <a:ext uri="{28A0092B-C50C-407E-A947-70E740481C1C}">
                <a14:useLocalDpi xmlns:a14="http://schemas.microsoft.com/office/drawing/2010/main"/>
              </a:ext>
            </a:extLst>
          </a:blip>
          <a:srcRect t="20176" b="25604"/>
          <a:stretch>
            <a:fillRect/>
          </a:stretch>
        </p:blipFill>
        <p:spPr>
          <a:xfrm>
            <a:off x="152400" y="1295400"/>
            <a:ext cx="8734861" cy="3505200"/>
          </a:xfrm>
          <a:prstGeom prst="rect">
            <a:avLst/>
          </a:prstGeom>
          <a:ln w="3175">
            <a:solidFill>
              <a:schemeClr val="tx1"/>
            </a:solidFill>
          </a:ln>
        </p:spPr>
      </p:pic>
      <p:sp>
        <p:nvSpPr>
          <p:cNvPr id="5" name="正方形/長方形 4"/>
          <p:cNvSpPr/>
          <p:nvPr/>
        </p:nvSpPr>
        <p:spPr>
          <a:xfrm>
            <a:off x="1115520" y="3212970"/>
            <a:ext cx="5832810" cy="432060"/>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1626126" y="4293120"/>
            <a:ext cx="6543040" cy="2409190"/>
          </a:xfrm>
          <a:prstGeom prst="rect">
            <a:avLst/>
          </a:prstGeom>
          <a:ln w="38100" cmpd="sng">
            <a:solidFill>
              <a:srgbClr val="A4CD39"/>
            </a:solidFill>
          </a:ln>
        </p:spPr>
      </p:pic>
      <p:sp>
        <p:nvSpPr>
          <p:cNvPr id="7" name="下矢印 6"/>
          <p:cNvSpPr/>
          <p:nvPr/>
        </p:nvSpPr>
        <p:spPr>
          <a:xfrm>
            <a:off x="5364110" y="3717040"/>
            <a:ext cx="504070" cy="576080"/>
          </a:xfrm>
          <a:prstGeom prst="downArrow">
            <a:avLst/>
          </a:prstGeom>
          <a:solidFill>
            <a:srgbClr val="A4CD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コンテンツ プレースホルダー 2"/>
          <p:cNvSpPr txBox="1">
            <a:spLocks/>
          </p:cNvSpPr>
          <p:nvPr/>
        </p:nvSpPr>
        <p:spPr bwMode="auto">
          <a:xfrm>
            <a:off x="4640591" y="1729130"/>
            <a:ext cx="2886260" cy="691730"/>
          </a:xfrm>
          <a:prstGeom prst="rect">
            <a:avLst/>
          </a:prstGeom>
          <a:solidFill>
            <a:srgbClr val="D9D9D9"/>
          </a:solidFill>
          <a:ln>
            <a:noFill/>
          </a:ln>
          <a:extLst>
            <a:ext uri="{FAA26D3D-D897-4be2-8F04-BA451C77F1D7}">
              <ma14:placeholderFlag xmlns:ma14="http://schemas.microsoft.com/office/mac/drawingml/2011/main" val="1"/>
            </a:ext>
          </a:extLst>
        </p:spPr>
        <p:txBody>
          <a:bodyPr vert="horz" wrap="square" lIns="72000" tIns="93600" rIns="72000" bIns="936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accent1"/>
              </a:buClr>
              <a:buSzPct val="110000"/>
              <a:buFont typeface="Arial" charset="0"/>
              <a:buChar char="•"/>
              <a:defRPr sz="3200" kern="1200">
                <a:solidFill>
                  <a:schemeClr val="bg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3"/>
              </a:buClr>
              <a:buSzPct val="105000"/>
              <a:buFont typeface="Arial"/>
              <a:buChar char="•"/>
              <a:defRPr sz="2800" kern="1200">
                <a:solidFill>
                  <a:schemeClr val="bg2"/>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2"/>
              </a:buClr>
              <a:buSzPct val="100000"/>
              <a:buFont typeface="Wingdings" charset="2"/>
              <a:buChar char="§"/>
              <a:defRPr sz="2400" kern="1200">
                <a:solidFill>
                  <a:schemeClr val="bg2"/>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4pPr>
            <a:lvl5pPr marL="20574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r>
              <a:rPr kumimoji="1" lang="ja-JP" altLang="en-US" sz="2000" dirty="0">
                <a:solidFill>
                  <a:srgbClr val="000000"/>
                </a:solidFill>
                <a:latin typeface="+mn-ea"/>
                <a:ea typeface="+mn-ea"/>
                <a:cs typeface="Open sans"/>
              </a:rPr>
              <a:t>査読の実績</a:t>
            </a:r>
            <a:r>
              <a:rPr kumimoji="1" lang="ja-JP" altLang="en-US" sz="2000" dirty="0" smtClean="0">
                <a:solidFill>
                  <a:srgbClr val="000000"/>
                </a:solidFill>
                <a:latin typeface="+mn-ea"/>
                <a:ea typeface="+mn-ea"/>
                <a:cs typeface="Open sans"/>
              </a:rPr>
              <a:t>を</a:t>
            </a:r>
            <a:r>
              <a:rPr kumimoji="1" lang="en-US" altLang="ja-JP" sz="2000" dirty="0" smtClean="0">
                <a:solidFill>
                  <a:srgbClr val="000000"/>
                </a:solidFill>
                <a:latin typeface="+mn-ea"/>
                <a:ea typeface="+mn-ea"/>
                <a:cs typeface="Open sans"/>
              </a:rPr>
              <a:t/>
            </a:r>
            <a:br>
              <a:rPr kumimoji="1" lang="en-US" altLang="ja-JP" sz="2000" dirty="0" smtClean="0">
                <a:solidFill>
                  <a:srgbClr val="000000"/>
                </a:solidFill>
                <a:latin typeface="+mn-ea"/>
                <a:ea typeface="+mn-ea"/>
                <a:cs typeface="Open sans"/>
              </a:rPr>
            </a:br>
            <a:r>
              <a:rPr kumimoji="1" lang="en-US" altLang="ja-JP" sz="2000" dirty="0" smtClean="0">
                <a:solidFill>
                  <a:srgbClr val="000000"/>
                </a:solidFill>
                <a:latin typeface="+mn-ea"/>
                <a:ea typeface="+mn-ea"/>
                <a:cs typeface="Open sans"/>
              </a:rPr>
              <a:t>ORCID</a:t>
            </a:r>
            <a:r>
              <a:rPr kumimoji="1" lang="ja-JP" altLang="en-US" sz="2000" dirty="0">
                <a:solidFill>
                  <a:srgbClr val="000000"/>
                </a:solidFill>
                <a:latin typeface="+mn-ea"/>
                <a:ea typeface="+mn-ea"/>
                <a:cs typeface="Open sans"/>
              </a:rPr>
              <a:t>レコードに反映</a:t>
            </a:r>
            <a:endParaRPr kumimoji="1" lang="en-US" altLang="ja-JP" sz="2000" dirty="0">
              <a:solidFill>
                <a:srgbClr val="000000"/>
              </a:solidFill>
              <a:latin typeface="+mn-ea"/>
              <a:ea typeface="+mn-ea"/>
              <a:cs typeface="Open sans"/>
            </a:endParaRPr>
          </a:p>
        </p:txBody>
      </p:sp>
    </p:spTree>
    <p:extLst>
      <p:ext uri="{BB962C8B-B14F-4D97-AF65-F5344CB8AC3E}">
        <p14:creationId xmlns:p14="http://schemas.microsoft.com/office/powerpoint/2010/main" val="712696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en-US" altLang="ja-JP" sz="3600" dirty="0" smtClean="0"/>
              <a:t>What</a:t>
            </a:r>
            <a:r>
              <a:rPr kumimoji="1" lang="ja-JP" altLang="en-US" sz="3600" dirty="0" smtClean="0"/>
              <a:t> </a:t>
            </a:r>
            <a:r>
              <a:rPr kumimoji="1" lang="en-US" altLang="ja-JP" sz="3600" dirty="0" smtClean="0"/>
              <a:t>is</a:t>
            </a:r>
            <a:r>
              <a:rPr kumimoji="1" lang="ja-JP" altLang="en-US" sz="3600" dirty="0" smtClean="0"/>
              <a:t> </a:t>
            </a:r>
            <a:r>
              <a:rPr kumimoji="1" lang="en-US" altLang="ja-JP" sz="3600" dirty="0" smtClean="0"/>
              <a:t>ORCID</a:t>
            </a:r>
            <a:r>
              <a:rPr lang="ja-JP" altLang="en-US" sz="3600" dirty="0" smtClean="0"/>
              <a:t>, </a:t>
            </a:r>
            <a:r>
              <a:rPr lang="en-US" altLang="ja-JP" sz="3600" dirty="0" smtClean="0"/>
              <a:t>why</a:t>
            </a:r>
            <a:r>
              <a:rPr lang="ja-JP" altLang="en-US" sz="3600" dirty="0" smtClean="0"/>
              <a:t>, </a:t>
            </a:r>
            <a:r>
              <a:rPr lang="en-US" altLang="ja-JP" sz="3600" dirty="0" smtClean="0"/>
              <a:t>and</a:t>
            </a:r>
            <a:r>
              <a:rPr lang="ja-JP" altLang="en-US" sz="3600" dirty="0" smtClean="0"/>
              <a:t> </a:t>
            </a:r>
            <a:r>
              <a:rPr lang="en-US" altLang="ja-JP" sz="3600" dirty="0" smtClean="0"/>
              <a:t>how</a:t>
            </a:r>
            <a:r>
              <a:rPr kumimoji="1" lang="en-US" altLang="ja-JP" sz="3600" dirty="0" smtClean="0"/>
              <a:t>?</a:t>
            </a:r>
            <a:endParaRPr kumimoji="1" lang="ja-JP" altLang="en-US" sz="3600" dirty="0"/>
          </a:p>
        </p:txBody>
      </p:sp>
      <p:sp>
        <p:nvSpPr>
          <p:cNvPr id="6" name="サブタイトル 5"/>
          <p:cNvSpPr>
            <a:spLocks noGrp="1"/>
          </p:cNvSpPr>
          <p:nvPr>
            <p:ph type="subTitle" idx="1"/>
          </p:nvPr>
        </p:nvSpPr>
        <p:spPr>
          <a:xfrm>
            <a:off x="457200" y="2862683"/>
            <a:ext cx="6858000" cy="914400"/>
          </a:xfrm>
        </p:spPr>
        <p:txBody>
          <a:bodyPr/>
          <a:lstStyle/>
          <a:p>
            <a:r>
              <a:rPr kumimoji="1" lang="en-US" altLang="ja-JP" dirty="0" smtClean="0"/>
              <a:t>ORCID</a:t>
            </a:r>
            <a:r>
              <a:rPr kumimoji="1" lang="ja-JP" altLang="en-US" dirty="0" smtClean="0"/>
              <a:t>とは何か</a:t>
            </a:r>
            <a:r>
              <a:rPr lang="ja-JP" altLang="en-US" dirty="0" smtClean="0"/>
              <a:t>、なぜ必要なのか、どう使うのか</a:t>
            </a:r>
            <a:endParaRPr kumimoji="1" lang="ja-JP" altLang="en-US"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3</a:t>
            </a:fld>
            <a:endParaRPr lang="en-US"/>
          </a:p>
        </p:txBody>
      </p:sp>
    </p:spTree>
    <p:extLst>
      <p:ext uri="{BB962C8B-B14F-4D97-AF65-F5344CB8AC3E}">
        <p14:creationId xmlns:p14="http://schemas.microsoft.com/office/powerpoint/2010/main" val="13323676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ORCID @ databases</a:t>
            </a:r>
            <a:endParaRPr kumimoji="1" lang="ja-JP" altLang="en-US"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30</a:t>
            </a:fld>
            <a:endParaRPr lang="en-US"/>
          </a:p>
        </p:txBody>
      </p:sp>
      <p:pic>
        <p:nvPicPr>
          <p:cNvPr id="5" name="図 4"/>
          <p:cNvPicPr>
            <a:picLocks noChangeAspect="1"/>
          </p:cNvPicPr>
          <p:nvPr/>
        </p:nvPicPr>
        <p:blipFill>
          <a:blip r:embed="rId2"/>
          <a:stretch>
            <a:fillRect/>
          </a:stretch>
        </p:blipFill>
        <p:spPr>
          <a:xfrm>
            <a:off x="0" y="1664002"/>
            <a:ext cx="9144000" cy="4382567"/>
          </a:xfrm>
          <a:prstGeom prst="rect">
            <a:avLst/>
          </a:prstGeom>
        </p:spPr>
      </p:pic>
      <p:sp>
        <p:nvSpPr>
          <p:cNvPr id="6" name="正方形/長方形 5"/>
          <p:cNvSpPr/>
          <p:nvPr/>
        </p:nvSpPr>
        <p:spPr>
          <a:xfrm>
            <a:off x="0" y="1628792"/>
            <a:ext cx="9144000" cy="43926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1547580" y="2780952"/>
            <a:ext cx="6083300" cy="2743200"/>
          </a:xfrm>
          <a:prstGeom prst="rect">
            <a:avLst/>
          </a:prstGeom>
        </p:spPr>
      </p:pic>
      <p:sp>
        <p:nvSpPr>
          <p:cNvPr id="8" name="正方形/長方形 7"/>
          <p:cNvSpPr/>
          <p:nvPr/>
        </p:nvSpPr>
        <p:spPr>
          <a:xfrm>
            <a:off x="4572000" y="2708942"/>
            <a:ext cx="3096430" cy="2880400"/>
          </a:xfrm>
          <a:prstGeom prst="rect">
            <a:avLst/>
          </a:prstGeom>
          <a:noFill/>
          <a:ln w="38100" cmpd="sng">
            <a:solidFill>
              <a:srgbClr val="99CC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txBox="1">
            <a:spLocks/>
          </p:cNvSpPr>
          <p:nvPr/>
        </p:nvSpPr>
        <p:spPr bwMode="auto">
          <a:xfrm>
            <a:off x="216588" y="5826491"/>
            <a:ext cx="5841932" cy="691730"/>
          </a:xfrm>
          <a:prstGeom prst="rect">
            <a:avLst/>
          </a:prstGeom>
          <a:solidFill>
            <a:schemeClr val="bg1">
              <a:lumMod val="85000"/>
            </a:schemeClr>
          </a:solidFill>
          <a:ln>
            <a:noFill/>
          </a:ln>
          <a:extLst>
            <a:ext uri="{FAA26D3D-D897-4be2-8F04-BA451C77F1D7}">
              <ma14:placeholderFlag xmlns:ma14="http://schemas.microsoft.com/office/mac/drawingml/2011/main" val="1"/>
            </a:ext>
          </a:extLst>
        </p:spPr>
        <p:txBody>
          <a:bodyPr vert="horz" wrap="square" lIns="72000" tIns="93600" rIns="72000" bIns="936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accent1"/>
              </a:buClr>
              <a:buSzPct val="110000"/>
              <a:buFont typeface="Arial" charset="0"/>
              <a:buChar char="•"/>
              <a:defRPr sz="3200" kern="1200">
                <a:solidFill>
                  <a:schemeClr val="bg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3"/>
              </a:buClr>
              <a:buSzPct val="105000"/>
              <a:buFont typeface="Arial"/>
              <a:buChar char="•"/>
              <a:defRPr sz="2800" kern="1200">
                <a:solidFill>
                  <a:schemeClr val="bg2"/>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2"/>
              </a:buClr>
              <a:buSzPct val="100000"/>
              <a:buFont typeface="Wingdings" charset="2"/>
              <a:buChar char="§"/>
              <a:defRPr sz="2400" kern="1200">
                <a:solidFill>
                  <a:schemeClr val="bg2"/>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4pPr>
            <a:lvl5pPr marL="20574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r>
              <a:rPr kumimoji="1" lang="en-US" altLang="en-US" sz="2000" dirty="0" smtClean="0">
                <a:solidFill>
                  <a:srgbClr val="000000"/>
                </a:solidFill>
                <a:latin typeface="+mn-ea"/>
                <a:ea typeface="+mn-ea"/>
                <a:cs typeface="Open sans"/>
              </a:rPr>
              <a:t>研究者</a:t>
            </a:r>
            <a:r>
              <a:rPr kumimoji="1" lang="ja-JP" altLang="en-US" sz="2000" dirty="0" smtClean="0">
                <a:solidFill>
                  <a:srgbClr val="000000"/>
                </a:solidFill>
                <a:latin typeface="+mn-ea"/>
                <a:ea typeface="+mn-ea"/>
                <a:cs typeface="Open sans"/>
              </a:rPr>
              <a:t>が紐付けした情報をもとに、</a:t>
            </a:r>
            <a:r>
              <a:rPr kumimoji="1" lang="en-US" altLang="ja-JP" sz="2000" dirty="0" smtClean="0">
                <a:solidFill>
                  <a:srgbClr val="000000"/>
                </a:solidFill>
                <a:latin typeface="+mn-ea"/>
                <a:ea typeface="+mn-ea"/>
                <a:cs typeface="Open sans"/>
              </a:rPr>
              <a:t/>
            </a:r>
            <a:br>
              <a:rPr kumimoji="1" lang="en-US" altLang="ja-JP" sz="2000" dirty="0" smtClean="0">
                <a:solidFill>
                  <a:srgbClr val="000000"/>
                </a:solidFill>
                <a:latin typeface="+mn-ea"/>
                <a:ea typeface="+mn-ea"/>
                <a:cs typeface="Open sans"/>
              </a:rPr>
            </a:br>
            <a:r>
              <a:rPr kumimoji="1" lang="ja-JP" altLang="en-US" sz="2000" dirty="0" smtClean="0">
                <a:solidFill>
                  <a:srgbClr val="000000"/>
                </a:solidFill>
                <a:latin typeface="+mn-ea"/>
                <a:ea typeface="+mn-ea"/>
                <a:cs typeface="Open sans"/>
              </a:rPr>
              <a:t>各種データベースも</a:t>
            </a:r>
            <a:r>
              <a:rPr kumimoji="1" lang="en-US" altLang="ja-JP" sz="2000" dirty="0" smtClean="0">
                <a:solidFill>
                  <a:srgbClr val="000000"/>
                </a:solidFill>
                <a:latin typeface="+mn-ea"/>
                <a:ea typeface="+mn-ea"/>
                <a:cs typeface="Open sans"/>
              </a:rPr>
              <a:t>ORCID</a:t>
            </a:r>
            <a:r>
              <a:rPr kumimoji="1" lang="ja-JP" altLang="en-US" sz="2000" dirty="0" smtClean="0">
                <a:solidFill>
                  <a:srgbClr val="000000"/>
                </a:solidFill>
                <a:latin typeface="+mn-ea"/>
                <a:ea typeface="+mn-ea"/>
                <a:cs typeface="Open sans"/>
              </a:rPr>
              <a:t>リンクを遡及的に反映</a:t>
            </a:r>
            <a:endParaRPr kumimoji="1" lang="en-US" altLang="ja-JP" sz="2000" dirty="0" smtClean="0">
              <a:solidFill>
                <a:srgbClr val="000000"/>
              </a:solidFill>
              <a:latin typeface="+mn-ea"/>
              <a:ea typeface="+mn-ea"/>
              <a:cs typeface="Open sans"/>
            </a:endParaRPr>
          </a:p>
        </p:txBody>
      </p:sp>
    </p:spTree>
    <p:extLst>
      <p:ext uri="{BB962C8B-B14F-4D97-AF65-F5344CB8AC3E}">
        <p14:creationId xmlns:p14="http://schemas.microsoft.com/office/powerpoint/2010/main" val="4011615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smtClean="0"/>
              <a:t>ORCID</a:t>
            </a:r>
            <a:r>
              <a:rPr lang="ja-JP" altLang="en-US" smtClean="0"/>
              <a:t> </a:t>
            </a:r>
            <a:r>
              <a:rPr lang="en-US" altLang="ja-JP" smtClean="0"/>
              <a:t>@</a:t>
            </a:r>
            <a:r>
              <a:rPr lang="ja-JP" altLang="en-US" smtClean="0"/>
              <a:t> </a:t>
            </a:r>
            <a:r>
              <a:rPr lang="en-US" altLang="ja-JP" smtClean="0"/>
              <a:t>funders</a:t>
            </a:r>
            <a:endParaRPr lang="ja-JP" altLang="en-US" dirty="0"/>
          </a:p>
        </p:txBody>
      </p:sp>
      <p:sp>
        <p:nvSpPr>
          <p:cNvPr id="5" name="コンテンツ プレースホルダー 4"/>
          <p:cNvSpPr>
            <a:spLocks noGrp="1"/>
          </p:cNvSpPr>
          <p:nvPr>
            <p:ph idx="1"/>
          </p:nvPr>
        </p:nvSpPr>
        <p:spPr/>
        <p:txBody>
          <a:bodyPr/>
          <a:lstStyle/>
          <a:p>
            <a:r>
              <a:rPr lang="ja-JP" altLang="en-US" b="0" dirty="0" smtClean="0"/>
              <a:t>研究助成金の申請時にも、</a:t>
            </a:r>
            <a:r>
              <a:rPr lang="en-US" altLang="ja-JP" b="0" dirty="0" smtClean="0"/>
              <a:t>ORCID</a:t>
            </a:r>
            <a:r>
              <a:rPr lang="ja-JP" altLang="en-US" b="0" dirty="0" smtClean="0"/>
              <a:t>が採用され始めています。</a:t>
            </a:r>
            <a:endParaRPr lang="en-US" altLang="ja-JP" b="0" dirty="0" smtClean="0"/>
          </a:p>
          <a:p>
            <a:r>
              <a:rPr lang="ja-JP" altLang="en-US" b="0" dirty="0" smtClean="0"/>
              <a:t>助成金を受け取った研究者の</a:t>
            </a:r>
            <a:r>
              <a:rPr lang="en-US" altLang="ja-JP" b="0" dirty="0" smtClean="0"/>
              <a:t>ORCID</a:t>
            </a:r>
            <a:r>
              <a:rPr lang="ja-JP" altLang="en-US" b="0" dirty="0" smtClean="0"/>
              <a:t>レコードには、助成元の機関がその事実を記録＝助成金獲得の公的な証明となります。</a:t>
            </a:r>
            <a:endParaRPr lang="en-US" altLang="ja-JP" b="0" dirty="0" smtClean="0"/>
          </a:p>
          <a:p>
            <a:endParaRPr lang="en-US" altLang="ja-JP" b="0" dirty="0" smtClean="0"/>
          </a:p>
          <a:p>
            <a:endParaRPr lang="en-US" altLang="ja-JP" b="0" dirty="0" smtClean="0"/>
          </a:p>
          <a:p>
            <a:endParaRPr lang="en-US" altLang="ja-JP" b="0" dirty="0" smtClean="0"/>
          </a:p>
          <a:p>
            <a:endParaRPr lang="en-US" altLang="ja-JP" b="0" dirty="0" smtClean="0"/>
          </a:p>
          <a:p>
            <a:endParaRPr lang="en-US" altLang="ja-JP" b="0" dirty="0" smtClean="0"/>
          </a:p>
          <a:p>
            <a:endParaRPr lang="en-US" altLang="ja-JP" b="0" dirty="0"/>
          </a:p>
        </p:txBody>
      </p:sp>
      <p:sp>
        <p:nvSpPr>
          <p:cNvPr id="3" name="スライド番号プレースホルダー 2"/>
          <p:cNvSpPr>
            <a:spLocks noGrp="1"/>
          </p:cNvSpPr>
          <p:nvPr>
            <p:ph type="sldNum" sz="quarter" idx="12"/>
          </p:nvPr>
        </p:nvSpPr>
        <p:spPr/>
        <p:txBody>
          <a:bodyPr/>
          <a:lstStyle/>
          <a:p>
            <a:fld id="{F38DF745-7D3F-47F4-83A3-874385CFAA69}" type="slidenum">
              <a:rPr lang="en-US" smtClean="0"/>
              <a:pPr/>
              <a:t>31</a:t>
            </a:fld>
            <a:endParaRPr lang="en-US"/>
          </a:p>
        </p:txBody>
      </p:sp>
      <p:pic>
        <p:nvPicPr>
          <p:cNvPr id="9" name="Picture 2"/>
          <p:cNvPicPr>
            <a:picLocks noChangeAspect="1"/>
          </p:cNvPicPr>
          <p:nvPr/>
        </p:nvPicPr>
        <p:blipFill>
          <a:blip r:embed="rId2"/>
          <a:stretch>
            <a:fillRect/>
          </a:stretch>
        </p:blipFill>
        <p:spPr>
          <a:xfrm>
            <a:off x="644054" y="3416206"/>
            <a:ext cx="7684472" cy="1646673"/>
          </a:xfrm>
          <a:prstGeom prst="rect">
            <a:avLst/>
          </a:prstGeom>
        </p:spPr>
      </p:pic>
    </p:spTree>
    <p:extLst>
      <p:ext uri="{BB962C8B-B14F-4D97-AF65-F5344CB8AC3E}">
        <p14:creationId xmlns:p14="http://schemas.microsoft.com/office/powerpoint/2010/main" val="24852789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ORCID @ institutions</a:t>
            </a:r>
            <a:endParaRPr kumimoji="1" lang="ja-JP" altLang="en-US"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32</a:t>
            </a:fld>
            <a:endParaRPr lang="en-US"/>
          </a:p>
        </p:txBody>
      </p:sp>
      <p:pic>
        <p:nvPicPr>
          <p:cNvPr id="3" name="図 2"/>
          <p:cNvPicPr>
            <a:picLocks noChangeAspect="1"/>
          </p:cNvPicPr>
          <p:nvPr/>
        </p:nvPicPr>
        <p:blipFill>
          <a:blip r:embed="rId2"/>
          <a:stretch>
            <a:fillRect/>
          </a:stretch>
        </p:blipFill>
        <p:spPr>
          <a:xfrm>
            <a:off x="457200" y="1797002"/>
            <a:ext cx="6358833" cy="3884080"/>
          </a:xfrm>
          <a:prstGeom prst="rect">
            <a:avLst/>
          </a:prstGeom>
          <a:ln>
            <a:solidFill>
              <a:srgbClr val="7F7F7F"/>
            </a:solidFill>
          </a:ln>
        </p:spPr>
      </p:pic>
      <p:pic>
        <p:nvPicPr>
          <p:cNvPr id="2" name="図 1"/>
          <p:cNvPicPr>
            <a:picLocks noChangeAspect="1"/>
          </p:cNvPicPr>
          <p:nvPr/>
        </p:nvPicPr>
        <p:blipFill>
          <a:blip r:embed="rId3"/>
          <a:stretch>
            <a:fillRect/>
          </a:stretch>
        </p:blipFill>
        <p:spPr>
          <a:xfrm>
            <a:off x="3957354" y="1913368"/>
            <a:ext cx="7929476" cy="4723943"/>
          </a:xfrm>
          <a:prstGeom prst="rect">
            <a:avLst/>
          </a:prstGeom>
          <a:ln>
            <a:solidFill>
              <a:srgbClr val="7F7F7F"/>
            </a:solidFill>
          </a:ln>
        </p:spPr>
      </p:pic>
      <p:cxnSp>
        <p:nvCxnSpPr>
          <p:cNvPr id="9" name="曲線コネクタ 8"/>
          <p:cNvCxnSpPr/>
          <p:nvPr/>
        </p:nvCxnSpPr>
        <p:spPr>
          <a:xfrm>
            <a:off x="1542270" y="3008525"/>
            <a:ext cx="2415084" cy="1148984"/>
          </a:xfrm>
          <a:prstGeom prst="curvedConnector3">
            <a:avLst>
              <a:gd name="adj1" fmla="val 50000"/>
            </a:avLst>
          </a:prstGeom>
          <a:ln w="28575" cmpd="sng">
            <a:solidFill>
              <a:srgbClr val="FF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12" name="正方形/長方形 11"/>
          <p:cNvSpPr/>
          <p:nvPr/>
        </p:nvSpPr>
        <p:spPr>
          <a:xfrm>
            <a:off x="6471518" y="3239258"/>
            <a:ext cx="1285196" cy="237931"/>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3" name="正方形/長方形 12"/>
          <p:cNvSpPr/>
          <p:nvPr/>
        </p:nvSpPr>
        <p:spPr>
          <a:xfrm>
            <a:off x="6471518" y="4143608"/>
            <a:ext cx="1285196" cy="237931"/>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4" name="正方形/長方形 13"/>
          <p:cNvSpPr/>
          <p:nvPr/>
        </p:nvSpPr>
        <p:spPr>
          <a:xfrm>
            <a:off x="6471518" y="5067036"/>
            <a:ext cx="1285196" cy="237931"/>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5" name="正方形/長方形 14"/>
          <p:cNvSpPr/>
          <p:nvPr/>
        </p:nvSpPr>
        <p:spPr>
          <a:xfrm>
            <a:off x="3957354" y="4058077"/>
            <a:ext cx="1285196" cy="237931"/>
          </a:xfrm>
          <a:prstGeom prst="rect">
            <a:avLst/>
          </a:prstGeom>
          <a:noFill/>
          <a:ln w="3810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6" name="コンテンツ プレースホルダー 2"/>
          <p:cNvSpPr txBox="1">
            <a:spLocks/>
          </p:cNvSpPr>
          <p:nvPr/>
        </p:nvSpPr>
        <p:spPr bwMode="auto">
          <a:xfrm>
            <a:off x="216588" y="5826491"/>
            <a:ext cx="6031812" cy="691730"/>
          </a:xfrm>
          <a:prstGeom prst="rect">
            <a:avLst/>
          </a:prstGeom>
          <a:solidFill>
            <a:schemeClr val="bg1">
              <a:lumMod val="85000"/>
            </a:schemeClr>
          </a:solidFill>
          <a:ln>
            <a:noFill/>
          </a:ln>
          <a:extLst>
            <a:ext uri="{FAA26D3D-D897-4be2-8F04-BA451C77F1D7}">
              <ma14:placeholderFlag xmlns:ma14="http://schemas.microsoft.com/office/mac/drawingml/2011/main" val="1"/>
            </a:ext>
          </a:extLst>
        </p:spPr>
        <p:txBody>
          <a:bodyPr vert="horz" wrap="square" lIns="72000" tIns="93600" rIns="72000" bIns="9360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accent1"/>
              </a:buClr>
              <a:buSzPct val="110000"/>
              <a:buFont typeface="Arial" charset="0"/>
              <a:buChar char="•"/>
              <a:defRPr sz="3200" kern="1200">
                <a:solidFill>
                  <a:schemeClr val="bg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3"/>
              </a:buClr>
              <a:buSzPct val="105000"/>
              <a:buFont typeface="Arial"/>
              <a:buChar char="•"/>
              <a:defRPr sz="2800" kern="1200">
                <a:solidFill>
                  <a:schemeClr val="bg2"/>
                </a:solidFill>
                <a:latin typeface="+mn-lt"/>
                <a:ea typeface="ＭＳ Ｐゴシック" charset="0"/>
                <a:cs typeface="+mn-cs"/>
              </a:defRPr>
            </a:lvl2pPr>
            <a:lvl3pPr marL="1143000" indent="-228600" algn="l" rtl="0" eaLnBrk="0" fontAlgn="base" hangingPunct="0">
              <a:spcBef>
                <a:spcPct val="20000"/>
              </a:spcBef>
              <a:spcAft>
                <a:spcPct val="0"/>
              </a:spcAft>
              <a:buClr>
                <a:schemeClr val="accent2"/>
              </a:buClr>
              <a:buSzPct val="100000"/>
              <a:buFont typeface="Wingdings" charset="2"/>
              <a:buChar char="§"/>
              <a:defRPr sz="2400" kern="1200">
                <a:solidFill>
                  <a:schemeClr val="bg2"/>
                </a:solidFill>
                <a:latin typeface="+mn-lt"/>
                <a:ea typeface="ＭＳ Ｐゴシック" charset="0"/>
                <a:cs typeface="+mn-cs"/>
              </a:defRPr>
            </a:lvl3pPr>
            <a:lvl4pPr marL="16002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4pPr>
            <a:lvl5pPr marL="2057400" indent="-228600" algn="l" rtl="0" eaLnBrk="0" fontAlgn="base" hangingPunct="0">
              <a:spcBef>
                <a:spcPct val="20000"/>
              </a:spcBef>
              <a:spcAft>
                <a:spcPct val="0"/>
              </a:spcAft>
              <a:buClr>
                <a:schemeClr val="accent1"/>
              </a:buClr>
              <a:buFont typeface="Arial" charset="0"/>
              <a:buChar char="»"/>
              <a:defRPr sz="2000" kern="1200">
                <a:solidFill>
                  <a:schemeClr val="bg2"/>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None/>
            </a:pPr>
            <a:r>
              <a:rPr kumimoji="1" lang="en-US" altLang="ja-JP" sz="2000" dirty="0" smtClean="0">
                <a:solidFill>
                  <a:srgbClr val="000000"/>
                </a:solidFill>
                <a:latin typeface="+mn-ea"/>
                <a:ea typeface="+mn-ea"/>
                <a:cs typeface="Open sans"/>
              </a:rPr>
              <a:t>ORCID</a:t>
            </a:r>
            <a:r>
              <a:rPr kumimoji="1" lang="ja-JP" altLang="en-US" sz="2000" dirty="0" smtClean="0">
                <a:solidFill>
                  <a:srgbClr val="000000"/>
                </a:solidFill>
                <a:latin typeface="+mn-ea"/>
                <a:ea typeface="+mn-ea"/>
                <a:cs typeface="Open sans"/>
              </a:rPr>
              <a:t>メンバー機関は、自システムと</a:t>
            </a:r>
            <a:r>
              <a:rPr kumimoji="1" lang="en-US" altLang="ja-JP" sz="2000" dirty="0" smtClean="0">
                <a:solidFill>
                  <a:srgbClr val="000000"/>
                </a:solidFill>
                <a:latin typeface="+mn-ea"/>
                <a:ea typeface="+mn-ea"/>
                <a:cs typeface="Open sans"/>
              </a:rPr>
              <a:t>ORCID</a:t>
            </a:r>
            <a:r>
              <a:rPr kumimoji="1" lang="ja-JP" altLang="en-US" sz="2000" dirty="0" smtClean="0">
                <a:solidFill>
                  <a:srgbClr val="000000"/>
                </a:solidFill>
                <a:latin typeface="+mn-ea"/>
                <a:ea typeface="+mn-ea"/>
                <a:cs typeface="Open sans"/>
              </a:rPr>
              <a:t>を連携、研究者はどちらかをアップデートすればよい</a:t>
            </a:r>
            <a:endParaRPr kumimoji="1" lang="en-US" altLang="ja-JP" sz="2000" dirty="0" smtClean="0">
              <a:solidFill>
                <a:srgbClr val="000000"/>
              </a:solidFill>
              <a:latin typeface="+mn-ea"/>
              <a:ea typeface="+mn-ea"/>
              <a:cs typeface="Open sans"/>
            </a:endParaRPr>
          </a:p>
        </p:txBody>
      </p:sp>
    </p:spTree>
    <p:extLst>
      <p:ext uri="{BB962C8B-B14F-4D97-AF65-F5344CB8AC3E}">
        <p14:creationId xmlns:p14="http://schemas.microsoft.com/office/powerpoint/2010/main" val="2839726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52718"/>
            <a:ext cx="7413211" cy="1371600"/>
          </a:xfrm>
        </p:spPr>
        <p:txBody>
          <a:bodyPr/>
          <a:lstStyle/>
          <a:p>
            <a:r>
              <a:rPr lang="en-US" altLang="ja-JP" dirty="0"/>
              <a:t>Enter Once, Reuse </a:t>
            </a:r>
            <a:r>
              <a:rPr lang="en-US" altLang="ja-JP" dirty="0" smtClean="0"/>
              <a:t>often</a:t>
            </a:r>
            <a:br>
              <a:rPr lang="en-US" altLang="ja-JP" dirty="0" smtClean="0"/>
            </a:br>
            <a:endParaRPr kumimoji="1" lang="ja-JP" altLang="en-US" dirty="0"/>
          </a:p>
        </p:txBody>
      </p:sp>
      <p:sp>
        <p:nvSpPr>
          <p:cNvPr id="3" name="スライド番号プレースホルダー 2"/>
          <p:cNvSpPr>
            <a:spLocks noGrp="1"/>
          </p:cNvSpPr>
          <p:nvPr>
            <p:ph type="sldNum" sz="quarter" idx="12"/>
          </p:nvPr>
        </p:nvSpPr>
        <p:spPr/>
        <p:txBody>
          <a:bodyPr/>
          <a:lstStyle/>
          <a:p>
            <a:fld id="{F38DF745-7D3F-47F4-83A3-874385CFAA69}" type="slidenum">
              <a:rPr lang="en-US" smtClean="0"/>
              <a:pPr/>
              <a:t>33</a:t>
            </a:fld>
            <a:endParaRPr lang="en-US"/>
          </a:p>
        </p:txBody>
      </p:sp>
      <p:pic>
        <p:nvPicPr>
          <p:cNvPr id="5" name="Picture Placeholder 4"/>
          <p:cNvPicPr>
            <a:picLocks noChangeAspect="1"/>
          </p:cNvPicPr>
          <p:nvPr/>
        </p:nvPicPr>
        <p:blipFill rotWithShape="1">
          <a:blip r:embed="rId2" cstate="screen">
            <a:extLst>
              <a:ext uri="{28A0092B-C50C-407E-A947-70E740481C1C}">
                <a14:useLocalDpi xmlns:a14="http://schemas.microsoft.com/office/drawing/2010/main"/>
              </a:ext>
            </a:extLst>
          </a:blip>
          <a:srcRect t="4077" b="10160"/>
          <a:stretch/>
        </p:blipFill>
        <p:spPr>
          <a:xfrm>
            <a:off x="609600" y="974387"/>
            <a:ext cx="7924800" cy="5097294"/>
          </a:xfrm>
          <a:prstGeom prst="rect">
            <a:avLst/>
          </a:prstGeom>
        </p:spPr>
      </p:pic>
    </p:spTree>
    <p:extLst>
      <p:ext uri="{BB962C8B-B14F-4D97-AF65-F5344CB8AC3E}">
        <p14:creationId xmlns:p14="http://schemas.microsoft.com/office/powerpoint/2010/main" val="993816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en-US" altLang="ja-JP" sz="3600" dirty="0" smtClean="0"/>
              <a:t>Who runs ORCID?</a:t>
            </a:r>
            <a:endParaRPr kumimoji="1" lang="ja-JP" altLang="en-US" sz="3600" dirty="0"/>
          </a:p>
        </p:txBody>
      </p:sp>
      <p:sp>
        <p:nvSpPr>
          <p:cNvPr id="6" name="サブタイトル 5"/>
          <p:cNvSpPr>
            <a:spLocks noGrp="1"/>
          </p:cNvSpPr>
          <p:nvPr>
            <p:ph type="subTitle" idx="1"/>
          </p:nvPr>
        </p:nvSpPr>
        <p:spPr>
          <a:xfrm>
            <a:off x="457200" y="2862683"/>
            <a:ext cx="6858000" cy="914400"/>
          </a:xfrm>
        </p:spPr>
        <p:txBody>
          <a:bodyPr/>
          <a:lstStyle/>
          <a:p>
            <a:r>
              <a:rPr lang="ja-JP" altLang="en-US" dirty="0" smtClean="0"/>
              <a:t>誰が</a:t>
            </a:r>
            <a:r>
              <a:rPr kumimoji="1" lang="en-US" altLang="ja-JP" dirty="0" smtClean="0"/>
              <a:t>ORCID</a:t>
            </a:r>
            <a:r>
              <a:rPr kumimoji="1" lang="ja-JP" altLang="en-US" dirty="0" smtClean="0"/>
              <a:t>を運営しているのか？</a:t>
            </a:r>
            <a:endParaRPr kumimoji="1" lang="ja-JP" altLang="en-US"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34</a:t>
            </a:fld>
            <a:endParaRPr lang="en-US"/>
          </a:p>
        </p:txBody>
      </p:sp>
    </p:spTree>
    <p:extLst>
      <p:ext uri="{BB962C8B-B14F-4D97-AF65-F5344CB8AC3E}">
        <p14:creationId xmlns:p14="http://schemas.microsoft.com/office/powerpoint/2010/main" val="27593879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ORCID, Inc.</a:t>
            </a:r>
            <a:endParaRPr lang="ja-JP" altLang="en-US" dirty="0"/>
          </a:p>
        </p:txBody>
      </p:sp>
      <p:sp>
        <p:nvSpPr>
          <p:cNvPr id="3" name="コンテンツ プレースホルダー 2"/>
          <p:cNvSpPr>
            <a:spLocks noGrp="1"/>
          </p:cNvSpPr>
          <p:nvPr>
            <p:ph idx="1"/>
          </p:nvPr>
        </p:nvSpPr>
        <p:spPr/>
        <p:txBody>
          <a:bodyPr/>
          <a:lstStyle/>
          <a:p>
            <a:endParaRPr lang="en-US" altLang="ja-JP" b="0" dirty="0" smtClean="0">
              <a:sym typeface="Arial" charset="0"/>
            </a:endParaRPr>
          </a:p>
          <a:p>
            <a:r>
              <a:rPr lang="en-US" altLang="ja-JP" b="0" dirty="0" smtClean="0">
                <a:sym typeface="Arial" charset="0"/>
              </a:rPr>
              <a:t>ORCID</a:t>
            </a:r>
            <a:r>
              <a:rPr lang="en-US" altLang="en-US" b="0" dirty="0" smtClean="0">
                <a:sym typeface="Arial" charset="0"/>
              </a:rPr>
              <a:t>, Inc.</a:t>
            </a:r>
            <a:r>
              <a:rPr lang="ja-JP" altLang="en-US" b="0" dirty="0" smtClean="0">
                <a:sym typeface="Arial" charset="0"/>
              </a:rPr>
              <a:t>は、世界中の研究者に一意の識別子を付与することを目的として、</a:t>
            </a:r>
            <a:r>
              <a:rPr lang="en-US" altLang="ja-JP" b="0" dirty="0" smtClean="0">
                <a:sym typeface="Arial" charset="0"/>
              </a:rPr>
              <a:t>2010</a:t>
            </a:r>
            <a:r>
              <a:rPr lang="ja-JP" altLang="en-US" b="0" dirty="0" smtClean="0">
                <a:sym typeface="Arial" charset="0"/>
              </a:rPr>
              <a:t>年</a:t>
            </a:r>
            <a:r>
              <a:rPr lang="en-US" altLang="ja-JP" b="0" dirty="0" smtClean="0">
                <a:sym typeface="Arial" charset="0"/>
              </a:rPr>
              <a:t>8</a:t>
            </a:r>
            <a:r>
              <a:rPr lang="ja-JP" altLang="en-US" b="0" dirty="0" smtClean="0">
                <a:sym typeface="Arial" charset="0"/>
              </a:rPr>
              <a:t>月に国際的・学際的な非営利団体として正式に発足しました。</a:t>
            </a:r>
            <a:r>
              <a:rPr lang="en-US" altLang="ja-JP" b="0" dirty="0" smtClean="0">
                <a:sym typeface="Arial" charset="0"/>
              </a:rPr>
              <a:t>2012</a:t>
            </a:r>
            <a:r>
              <a:rPr lang="ja-JP" altLang="en-US" b="0" dirty="0" smtClean="0">
                <a:sym typeface="Arial" charset="0"/>
              </a:rPr>
              <a:t>年</a:t>
            </a:r>
            <a:r>
              <a:rPr lang="en-US" altLang="ja-JP" b="0" dirty="0" smtClean="0">
                <a:sym typeface="Arial" charset="0"/>
              </a:rPr>
              <a:t>10</a:t>
            </a:r>
            <a:r>
              <a:rPr lang="ja-JP" altLang="en-US" b="0" dirty="0" smtClean="0">
                <a:sym typeface="Arial" charset="0"/>
              </a:rPr>
              <a:t>月よりレジストリサービスを開始。</a:t>
            </a:r>
            <a:endParaRPr lang="en-US" altLang="ja-JP" b="0" dirty="0" smtClean="0">
              <a:sym typeface="Arial" charset="0"/>
            </a:endParaRPr>
          </a:p>
          <a:p>
            <a:r>
              <a:rPr lang="en-US" altLang="ja-JP" b="0" dirty="0" smtClean="0"/>
              <a:t>ORCID</a:t>
            </a:r>
            <a:r>
              <a:rPr lang="ja-JP" altLang="en-US" b="0" dirty="0" smtClean="0"/>
              <a:t>は、米国</a:t>
            </a:r>
            <a:r>
              <a:rPr lang="en-US" altLang="ja-JP" b="0" dirty="0" smtClean="0"/>
              <a:t>IRS</a:t>
            </a:r>
            <a:r>
              <a:rPr lang="ja-JP" altLang="en-US" b="0" dirty="0" smtClean="0"/>
              <a:t>（内国歳入庁）が</a:t>
            </a:r>
            <a:r>
              <a:rPr lang="en-US" altLang="ja-JP" b="0" dirty="0" smtClean="0"/>
              <a:t>501</a:t>
            </a:r>
            <a:r>
              <a:rPr lang="ja-JP" altLang="en-US" b="0" dirty="0" smtClean="0"/>
              <a:t>（</a:t>
            </a:r>
            <a:r>
              <a:rPr lang="en-US" altLang="ja-JP" b="0" dirty="0" smtClean="0"/>
              <a:t>c</a:t>
            </a:r>
            <a:r>
              <a:rPr lang="ja-JP" altLang="en-US" b="0" dirty="0" smtClean="0"/>
              <a:t>）（</a:t>
            </a:r>
            <a:r>
              <a:rPr lang="en-US" altLang="ja-JP" b="0" dirty="0" smtClean="0"/>
              <a:t>3</a:t>
            </a:r>
            <a:r>
              <a:rPr lang="ja-JP" altLang="en-US" b="0" dirty="0" smtClean="0"/>
              <a:t>）として規定する非営利団体として、メンバー機関の代表から成る理事会での意思決定にもとづいて運営されています。</a:t>
            </a:r>
            <a:endParaRPr lang="en-US" altLang="ja-JP" b="0" dirty="0" smtClean="0"/>
          </a:p>
          <a:p>
            <a:r>
              <a:rPr lang="ja-JP" altLang="en-US" b="0" dirty="0" smtClean="0"/>
              <a:t>各メンバー機関は、自ら運用するシステムに</a:t>
            </a:r>
            <a:r>
              <a:rPr lang="en-US" altLang="ja-JP" b="0" dirty="0" smtClean="0"/>
              <a:t>ORCID</a:t>
            </a:r>
            <a:r>
              <a:rPr lang="ja-JP" altLang="en-US" b="0" dirty="0" smtClean="0"/>
              <a:t>を導入し、所属研究者をサポートし、</a:t>
            </a:r>
            <a:r>
              <a:rPr lang="ja-JP" altLang="en-US" b="0" dirty="0">
                <a:sym typeface="Arial" charset="0"/>
              </a:rPr>
              <a:t>研究者の負担を軽減する学術情報基盤の構築</a:t>
            </a:r>
            <a:r>
              <a:rPr lang="ja-JP" altLang="en-US" b="0" dirty="0" smtClean="0">
                <a:sym typeface="Arial" charset="0"/>
              </a:rPr>
              <a:t>を目指します。</a:t>
            </a:r>
            <a:endParaRPr lang="ja-JP" altLang="en-US" b="0" dirty="0"/>
          </a:p>
        </p:txBody>
      </p:sp>
      <p:sp>
        <p:nvSpPr>
          <p:cNvPr id="7" name="スライド番号プレースホルダー 6"/>
          <p:cNvSpPr>
            <a:spLocks noGrp="1"/>
          </p:cNvSpPr>
          <p:nvPr>
            <p:ph type="sldNum" sz="quarter" idx="12"/>
          </p:nvPr>
        </p:nvSpPr>
        <p:spPr/>
        <p:txBody>
          <a:bodyPr/>
          <a:lstStyle/>
          <a:p>
            <a:fld id="{F38DF745-7D3F-47F4-83A3-874385CFAA69}" type="slidenum">
              <a:rPr lang="en-US" smtClean="0"/>
              <a:pPr/>
              <a:t>35</a:t>
            </a:fld>
            <a:endParaRPr lang="en-US"/>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8526" y="426551"/>
            <a:ext cx="3810000" cy="1362075"/>
          </a:xfrm>
          <a:prstGeom prst="rect">
            <a:avLst/>
          </a:prstGeom>
        </p:spPr>
      </p:pic>
    </p:spTree>
    <p:extLst>
      <p:ext uri="{BB962C8B-B14F-4D97-AF65-F5344CB8AC3E}">
        <p14:creationId xmlns:p14="http://schemas.microsoft.com/office/powerpoint/2010/main" val="233288733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ORCID Today</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b="0" dirty="0" smtClean="0"/>
              <a:t>すでに世界中で</a:t>
            </a:r>
            <a:r>
              <a:rPr lang="en-US" altLang="ja-JP" b="0" dirty="0" smtClean="0"/>
              <a:t>760</a:t>
            </a:r>
            <a:r>
              <a:rPr lang="ja-JP" altLang="en-US" b="0" dirty="0" smtClean="0"/>
              <a:t>万人以上の研究者が</a:t>
            </a:r>
            <a:r>
              <a:rPr lang="en-US" altLang="ja-JP" b="0" dirty="0" smtClean="0"/>
              <a:t>ORCID</a:t>
            </a:r>
            <a:r>
              <a:rPr lang="ja-JP" altLang="en-US" b="0" dirty="0" smtClean="0"/>
              <a:t>を利用しています。（</a:t>
            </a:r>
            <a:r>
              <a:rPr lang="en-US" altLang="ja-JP" b="0" dirty="0" smtClean="0"/>
              <a:t>2019</a:t>
            </a:r>
            <a:r>
              <a:rPr lang="ja-JP" altLang="en-US" b="0" dirty="0" smtClean="0"/>
              <a:t>年</a:t>
            </a:r>
            <a:r>
              <a:rPr lang="en-US" altLang="ja-JP" b="0" dirty="0" smtClean="0"/>
              <a:t>12</a:t>
            </a:r>
            <a:r>
              <a:rPr lang="ja-JP" altLang="en-US" b="0" dirty="0" smtClean="0"/>
              <a:t>月現在、最新情報はこちらを参照　</a:t>
            </a:r>
            <a:r>
              <a:rPr lang="en-US" altLang="ja-JP" b="0" dirty="0" smtClean="0">
                <a:hlinkClick r:id="rId2"/>
              </a:rPr>
              <a:t>https://orcid.org/statistics</a:t>
            </a:r>
            <a:r>
              <a:rPr lang="ja-JP" altLang="en-US" b="0" dirty="0" smtClean="0"/>
              <a:t>）</a:t>
            </a:r>
            <a:endParaRPr lang="en-US" altLang="ja-JP" b="0" dirty="0" smtClean="0"/>
          </a:p>
          <a:p>
            <a:r>
              <a:rPr lang="en-US" altLang="ja-JP" b="0" dirty="0" smtClean="0"/>
              <a:t>40</a:t>
            </a:r>
            <a:r>
              <a:rPr lang="ja-JP" altLang="en-US" b="0" dirty="0" smtClean="0"/>
              <a:t>カ国以上から約</a:t>
            </a:r>
            <a:r>
              <a:rPr lang="en-US" altLang="ja-JP" b="0" dirty="0" smtClean="0"/>
              <a:t>1100</a:t>
            </a:r>
            <a:r>
              <a:rPr lang="ja-JP" altLang="en-US" b="0" dirty="0" smtClean="0"/>
              <a:t>機関が</a:t>
            </a:r>
            <a:r>
              <a:rPr lang="en-US" altLang="ja-JP" b="0" dirty="0" smtClean="0"/>
              <a:t>ORCID</a:t>
            </a:r>
            <a:r>
              <a:rPr lang="ja-JP" altLang="en-US" b="0" dirty="0" smtClean="0"/>
              <a:t>メンバーとして加入しています。</a:t>
            </a:r>
            <a:r>
              <a:rPr lang="en-US" altLang="ja-JP" b="0" dirty="0" smtClean="0"/>
              <a:t>(</a:t>
            </a:r>
            <a:r>
              <a:rPr lang="en-US" altLang="ja-JP" b="0" dirty="0" smtClean="0">
                <a:hlinkClick r:id="rId3"/>
              </a:rPr>
              <a:t>https://orcid.org/members</a:t>
            </a:r>
            <a:r>
              <a:rPr lang="ja-JP" altLang="en-US" b="0" dirty="0" smtClean="0"/>
              <a:t>)</a:t>
            </a:r>
            <a:endParaRPr lang="en-US" altLang="ja-JP" b="0" dirty="0" smtClean="0"/>
          </a:p>
          <a:p>
            <a:r>
              <a:rPr lang="ja-JP" altLang="en-US" b="0" dirty="0" smtClean="0"/>
              <a:t>すでに</a:t>
            </a:r>
            <a:r>
              <a:rPr lang="en-US" altLang="ja-JP" b="0" dirty="0" smtClean="0"/>
              <a:t>21</a:t>
            </a:r>
            <a:r>
              <a:rPr lang="ja-JP" altLang="en-US" b="0" dirty="0" smtClean="0"/>
              <a:t>のコンソーシアムが結成され、国・地域レベルでの取り組みが始まっています。</a:t>
            </a:r>
            <a:r>
              <a:rPr lang="en-US" altLang="ja-JP" b="0" dirty="0" smtClean="0"/>
              <a:t/>
            </a:r>
            <a:br>
              <a:rPr lang="en-US" altLang="ja-JP" b="0" dirty="0" smtClean="0"/>
            </a:br>
            <a:r>
              <a:rPr lang="en-US" altLang="ja-JP" b="0" dirty="0" smtClean="0"/>
              <a:t>(</a:t>
            </a:r>
            <a:r>
              <a:rPr lang="en-US" altLang="ja-JP" b="0" dirty="0" smtClean="0">
                <a:hlinkClick r:id="rId4"/>
              </a:rPr>
              <a:t>https://orcid.org/consortia</a:t>
            </a:r>
            <a:r>
              <a:rPr lang="ja-JP" altLang="en-US" b="0" dirty="0" smtClean="0"/>
              <a:t>）</a:t>
            </a:r>
            <a:endParaRPr lang="en-US" altLang="ja-JP" b="0" dirty="0" smtClean="0"/>
          </a:p>
          <a:p>
            <a:r>
              <a:rPr lang="en-US" altLang="ja-JP" b="0" dirty="0" smtClean="0"/>
              <a:t>600</a:t>
            </a:r>
            <a:r>
              <a:rPr lang="ja-JP" altLang="en-US" b="0" dirty="0" smtClean="0"/>
              <a:t>以上のシステムが</a:t>
            </a:r>
            <a:r>
              <a:rPr lang="en-US" altLang="ja-JP" b="0" dirty="0" smtClean="0"/>
              <a:t>ORCID</a:t>
            </a:r>
            <a:r>
              <a:rPr lang="ja-JP" altLang="en-US" b="0" dirty="0" smtClean="0"/>
              <a:t>を採用し、出版社、大学・研究機関、研究助成機関、学協会などにより提供されています。</a:t>
            </a:r>
            <a:endParaRPr lang="en-US" altLang="ja-JP" b="0" dirty="0" smtClean="0"/>
          </a:p>
          <a:p>
            <a:r>
              <a:rPr lang="ja-JP" altLang="en-US" b="0" dirty="0" smtClean="0"/>
              <a:t>多くの国際誌で投稿時の</a:t>
            </a:r>
            <a:r>
              <a:rPr lang="en-US" altLang="ja-JP" b="0" dirty="0" smtClean="0"/>
              <a:t>ORCID</a:t>
            </a:r>
            <a:r>
              <a:rPr lang="ja-JP" altLang="en-US" b="0" dirty="0" smtClean="0"/>
              <a:t>入力が推奨もしくは義務化（英王立協会、</a:t>
            </a:r>
            <a:r>
              <a:rPr lang="en-US" altLang="ja-JP" b="0" dirty="0" smtClean="0"/>
              <a:t>IEEE</a:t>
            </a:r>
            <a:r>
              <a:rPr lang="ja-JP" altLang="en-US" b="0" dirty="0" smtClean="0"/>
              <a:t>、米化学会、英化学会、</a:t>
            </a:r>
            <a:r>
              <a:rPr lang="en-US" altLang="ja-JP" b="0" dirty="0" smtClean="0"/>
              <a:t>Wiley</a:t>
            </a:r>
            <a:r>
              <a:rPr lang="ja-JP" altLang="en-US" b="0" dirty="0" smtClean="0"/>
              <a:t>、</a:t>
            </a:r>
            <a:r>
              <a:rPr lang="en-US" altLang="ja-JP" b="0" dirty="0" err="1" smtClean="0"/>
              <a:t>SpringerNature</a:t>
            </a:r>
            <a:r>
              <a:rPr lang="ja-JP" altLang="en-US" b="0" dirty="0" smtClean="0"/>
              <a:t>、</a:t>
            </a:r>
            <a:r>
              <a:rPr lang="en-US" altLang="ja-JP" b="0" dirty="0" smtClean="0"/>
              <a:t>PLOS</a:t>
            </a:r>
            <a:r>
              <a:rPr lang="ja-JP" altLang="en-US" b="0" dirty="0" smtClean="0"/>
              <a:t>、</a:t>
            </a:r>
            <a:r>
              <a:rPr lang="en-US" altLang="ja-JP" b="0" dirty="0" smtClean="0"/>
              <a:t>Science</a:t>
            </a:r>
            <a:r>
              <a:rPr lang="ja-JP" altLang="en-US" b="0" dirty="0" smtClean="0"/>
              <a:t>など）</a:t>
            </a:r>
            <a:endParaRPr lang="en-US" altLang="ja-JP" b="0" dirty="0" smtClean="0"/>
          </a:p>
          <a:p>
            <a:r>
              <a:rPr lang="ja-JP" altLang="en-US" b="0" dirty="0" smtClean="0"/>
              <a:t>研究助成機関でも助成金申請時の</a:t>
            </a:r>
            <a:r>
              <a:rPr lang="en-US" altLang="ja-JP" b="0" dirty="0" smtClean="0"/>
              <a:t>ORCID</a:t>
            </a:r>
            <a:r>
              <a:rPr lang="ja-JP" altLang="en-US" b="0" dirty="0" smtClean="0"/>
              <a:t>を推奨もしくは義務化（</a:t>
            </a:r>
            <a:r>
              <a:rPr lang="en-US" altLang="ja-JP" b="0" dirty="0" smtClean="0"/>
              <a:t>Austria, Portugal, Qatar, South Africa, Sweden, UK, US, WHO</a:t>
            </a:r>
            <a:r>
              <a:rPr lang="ja-JP" altLang="en-US" b="0" dirty="0" smtClean="0"/>
              <a:t>など）</a:t>
            </a:r>
            <a:endParaRPr lang="en-US" altLang="ja-JP" b="0" dirty="0" smtClean="0"/>
          </a:p>
          <a:p>
            <a:endParaRPr lang="ja-JP" altLang="en-US" b="0"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36</a:t>
            </a:fld>
            <a:endParaRPr lang="en-US"/>
          </a:p>
        </p:txBody>
      </p:sp>
    </p:spTree>
    <p:extLst>
      <p:ext uri="{BB962C8B-B14F-4D97-AF65-F5344CB8AC3E}">
        <p14:creationId xmlns:p14="http://schemas.microsoft.com/office/powerpoint/2010/main" val="1754638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ORCID</a:t>
            </a:r>
            <a:r>
              <a:rPr lang="ja-JP" altLang="en-US" smtClean="0"/>
              <a:t> </a:t>
            </a:r>
            <a:r>
              <a:rPr lang="en-US" altLang="ja-JP" smtClean="0"/>
              <a:t>in</a:t>
            </a:r>
            <a:r>
              <a:rPr lang="ja-JP" altLang="en-US" smtClean="0"/>
              <a:t> </a:t>
            </a:r>
            <a:r>
              <a:rPr lang="en-US" altLang="ja-JP" smtClean="0"/>
              <a:t>Japan</a:t>
            </a:r>
            <a:endParaRPr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smtClean="0"/>
              <a:t>すでに世界中で</a:t>
            </a:r>
            <a:r>
              <a:rPr lang="en-US" altLang="ja-JP" dirty="0" smtClean="0"/>
              <a:t>760</a:t>
            </a:r>
            <a:r>
              <a:rPr lang="ja-JP" altLang="en-US" dirty="0" smtClean="0"/>
              <a:t>万人以上の</a:t>
            </a:r>
            <a:r>
              <a:rPr lang="en-US" altLang="ja-JP" dirty="0" smtClean="0"/>
              <a:t>ORCID</a:t>
            </a:r>
            <a:r>
              <a:rPr lang="ja-JP" altLang="en-US" dirty="0" smtClean="0"/>
              <a:t>が登録され、そのうち約</a:t>
            </a:r>
            <a:r>
              <a:rPr lang="en-US" altLang="ja-JP" dirty="0" smtClean="0"/>
              <a:t>100,000</a:t>
            </a:r>
            <a:r>
              <a:rPr lang="ja-JP" altLang="en-US" dirty="0" smtClean="0"/>
              <a:t>人は日本からの登録です。（</a:t>
            </a:r>
            <a:r>
              <a:rPr lang="en-US" altLang="ja-JP" dirty="0" smtClean="0"/>
              <a:t>2019</a:t>
            </a:r>
            <a:r>
              <a:rPr lang="ja-JP" altLang="en-US" dirty="0" smtClean="0"/>
              <a:t>年</a:t>
            </a:r>
            <a:r>
              <a:rPr lang="en-US" altLang="ja-JP" dirty="0" smtClean="0"/>
              <a:t>3</a:t>
            </a:r>
            <a:r>
              <a:rPr lang="ja-JP" altLang="en-US" dirty="0" smtClean="0"/>
              <a:t>月現在）</a:t>
            </a:r>
            <a:endParaRPr lang="en-US" altLang="ja-JP" dirty="0" smtClean="0"/>
          </a:p>
          <a:p>
            <a:r>
              <a:rPr lang="ja-JP" altLang="en-US" dirty="0" smtClean="0"/>
              <a:t>日本の</a:t>
            </a:r>
            <a:r>
              <a:rPr lang="en-US" altLang="ja-JP" dirty="0" smtClean="0"/>
              <a:t>ORCID</a:t>
            </a:r>
            <a:r>
              <a:rPr lang="ja-JP" altLang="en-US" dirty="0" smtClean="0"/>
              <a:t>メンバー機関（順不同）</a:t>
            </a:r>
            <a:endParaRPr lang="en-US" altLang="ja-JP" dirty="0" smtClean="0"/>
          </a:p>
          <a:p>
            <a:pPr lvl="1"/>
            <a:r>
              <a:rPr lang="ja-JP" altLang="en-US" dirty="0" smtClean="0"/>
              <a:t>科学技術振興機構、国立情報学研究所、物質・材料研究機構、自然科学研究機構、高エネルギー加速器研究機構</a:t>
            </a:r>
            <a:endParaRPr lang="en-US" altLang="ja-JP" dirty="0" smtClean="0"/>
          </a:p>
          <a:p>
            <a:pPr lvl="1"/>
            <a:r>
              <a:rPr lang="ja-JP" altLang="en-US" dirty="0" smtClean="0"/>
              <a:t>東京工業大学、慶應義塾大学、</a:t>
            </a:r>
            <a:r>
              <a:rPr lang="ja-JP" altLang="en-US" dirty="0" smtClean="0">
                <a:solidFill>
                  <a:srgbClr val="FF0000"/>
                </a:solidFill>
              </a:rPr>
              <a:t>筑波大学</a:t>
            </a:r>
            <a:r>
              <a:rPr lang="ja-JP" altLang="en-US" dirty="0" smtClean="0"/>
              <a:t>、富山大学、総合研究大学院大学、京都大学、新潟大学、横浜国立大学</a:t>
            </a:r>
            <a:endParaRPr lang="en-US" altLang="ja-JP" dirty="0" smtClean="0"/>
          </a:p>
          <a:p>
            <a:pPr lvl="1"/>
            <a:r>
              <a:rPr lang="ja-JP" altLang="en-US" dirty="0" smtClean="0"/>
              <a:t>日本地球惑星科学連合、日本消化器外科学会、日本産業衛生学会</a:t>
            </a:r>
            <a:endParaRPr lang="en-US" altLang="ja-JP" dirty="0" smtClean="0"/>
          </a:p>
          <a:p>
            <a:pPr lvl="1"/>
            <a:r>
              <a:rPr lang="ja-JP" altLang="en-US" dirty="0" smtClean="0"/>
              <a:t>(株</a:t>
            </a:r>
            <a:r>
              <a:rPr lang="en-US" altLang="ja-JP" dirty="0" smtClean="0"/>
              <a:t>)</a:t>
            </a:r>
            <a:r>
              <a:rPr lang="ja-JP" altLang="en-US" dirty="0" smtClean="0"/>
              <a:t>アトラス、</a:t>
            </a:r>
            <a:r>
              <a:rPr lang="en-US" altLang="ja-JP" dirty="0" smtClean="0"/>
              <a:t>(</a:t>
            </a:r>
            <a:r>
              <a:rPr lang="ja-JP" altLang="en-US" dirty="0" smtClean="0"/>
              <a:t>株</a:t>
            </a:r>
            <a:r>
              <a:rPr lang="en-US" altLang="en-US" dirty="0" smtClean="0"/>
              <a:t>)</a:t>
            </a:r>
            <a:r>
              <a:rPr lang="ja-JP" altLang="en-US" dirty="0" smtClean="0"/>
              <a:t>サンメディア、</a:t>
            </a:r>
            <a:r>
              <a:rPr lang="en-US" altLang="ja-JP" dirty="0" smtClean="0"/>
              <a:t>(</a:t>
            </a:r>
            <a:r>
              <a:rPr lang="ja-JP" altLang="en-US" dirty="0" smtClean="0"/>
              <a:t>株</a:t>
            </a:r>
            <a:r>
              <a:rPr lang="en-US" altLang="ja-JP" dirty="0" smtClean="0"/>
              <a:t>)SRA</a:t>
            </a:r>
            <a:r>
              <a:rPr lang="ja-JP" altLang="en-US" dirty="0" smtClean="0"/>
              <a:t>東北</a:t>
            </a:r>
            <a:endParaRPr lang="en-US" altLang="ja-JP" dirty="0" smtClean="0"/>
          </a:p>
          <a:p>
            <a:r>
              <a:rPr lang="ja-JP" altLang="en-US" dirty="0" smtClean="0"/>
              <a:t>日本のメンバーによる実装例</a:t>
            </a:r>
            <a:endParaRPr lang="en-US" altLang="ja-JP" dirty="0" smtClean="0"/>
          </a:p>
          <a:p>
            <a:pPr lvl="1"/>
            <a:r>
              <a:rPr lang="ja-JP" altLang="en-US" dirty="0" smtClean="0"/>
              <a:t>研究者総覧</a:t>
            </a:r>
            <a:r>
              <a:rPr lang="en-US" altLang="ja-JP" dirty="0" smtClean="0"/>
              <a:t>SAMURAI </a:t>
            </a:r>
            <a:r>
              <a:rPr lang="en-US" altLang="ja-JP" dirty="0" smtClean="0">
                <a:hlinkClick r:id="rId2"/>
              </a:rPr>
              <a:t>https://samurai.nims.go.jp</a:t>
            </a:r>
            <a:endParaRPr lang="en-US" altLang="ja-JP" dirty="0" smtClean="0"/>
          </a:p>
          <a:p>
            <a:pPr lvl="1"/>
            <a:r>
              <a:rPr lang="ja-JP" altLang="en-US" dirty="0" smtClean="0"/>
              <a:t>東京工業大学</a:t>
            </a:r>
            <a:r>
              <a:rPr lang="en-US" altLang="ja-JP" dirty="0" smtClean="0"/>
              <a:t>STAR</a:t>
            </a:r>
            <a:r>
              <a:rPr lang="ja-JP" altLang="en-US" dirty="0" smtClean="0"/>
              <a:t>サーチ</a:t>
            </a:r>
            <a:r>
              <a:rPr lang="en-US" altLang="ja-JP" dirty="0" smtClean="0"/>
              <a:t> </a:t>
            </a:r>
            <a:r>
              <a:rPr lang="en-US" altLang="ja-JP" dirty="0" smtClean="0">
                <a:hlinkClick r:id="rId3"/>
              </a:rPr>
              <a:t>http://search.star.titech.ac.jp/search.act</a:t>
            </a:r>
            <a:endParaRPr lang="en-US" altLang="ja-JP" dirty="0" smtClean="0"/>
          </a:p>
          <a:p>
            <a:pPr lvl="1"/>
            <a:r>
              <a:rPr lang="ja-JP" altLang="en-US" dirty="0" smtClean="0"/>
              <a:t>科学研究費助成事業</a:t>
            </a:r>
            <a:r>
              <a:rPr lang="en-US" altLang="ja-JP" dirty="0" smtClean="0"/>
              <a:t>DB (KAKEN) </a:t>
            </a:r>
            <a:r>
              <a:rPr lang="en-US" altLang="ja-JP" dirty="0" smtClean="0">
                <a:hlinkClick r:id="rId4"/>
              </a:rPr>
              <a:t>https://nrid.nii.ac.jp/ja/index/</a:t>
            </a:r>
            <a:endParaRPr lang="en-US" altLang="ja-JP"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37</a:t>
            </a:fld>
            <a:endParaRPr lang="en-US"/>
          </a:p>
        </p:txBody>
      </p:sp>
    </p:spTree>
    <p:extLst>
      <p:ext uri="{BB962C8B-B14F-4D97-AF65-F5344CB8AC3E}">
        <p14:creationId xmlns:p14="http://schemas.microsoft.com/office/powerpoint/2010/main" val="18380172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FAQ</a:t>
            </a:r>
            <a:endParaRPr kumimoji="1" lang="ja-JP" altLang="en-US" dirty="0"/>
          </a:p>
        </p:txBody>
      </p:sp>
      <p:sp>
        <p:nvSpPr>
          <p:cNvPr id="5" name="コンテンツ プレースホルダー 4"/>
          <p:cNvSpPr>
            <a:spLocks noGrp="1"/>
          </p:cNvSpPr>
          <p:nvPr>
            <p:ph idx="1"/>
          </p:nvPr>
        </p:nvSpPr>
        <p:spPr>
          <a:xfrm>
            <a:off x="457200" y="1752600"/>
            <a:ext cx="7871326" cy="4373563"/>
          </a:xfrm>
        </p:spPr>
        <p:txBody>
          <a:bodyPr/>
          <a:lstStyle/>
          <a:p>
            <a:r>
              <a:rPr lang="ja-JP" altLang="en-US" b="0" dirty="0" smtClean="0"/>
              <a:t>あなたは</a:t>
            </a:r>
            <a:r>
              <a:rPr lang="en-US" altLang="ja-JP" b="0" dirty="0" smtClean="0"/>
              <a:t>ORCID</a:t>
            </a:r>
            <a:r>
              <a:rPr lang="ja-JP" altLang="en-US" b="0" dirty="0" smtClean="0"/>
              <a:t>を持っていますか？登録は無料、</a:t>
            </a:r>
            <a:r>
              <a:rPr lang="en-US" altLang="ja-JP" b="0" dirty="0" smtClean="0"/>
              <a:t>1</a:t>
            </a:r>
            <a:r>
              <a:rPr lang="ja-JP" altLang="en-US" b="0" dirty="0" smtClean="0"/>
              <a:t>分しかかかりません。</a:t>
            </a:r>
            <a:endParaRPr lang="en-US" altLang="ja-JP" b="0" dirty="0" smtClean="0"/>
          </a:p>
          <a:p>
            <a:r>
              <a:rPr kumimoji="1" lang="en-US" altLang="ja-JP" b="0" dirty="0" smtClean="0"/>
              <a:t>ORCID</a:t>
            </a:r>
            <a:r>
              <a:rPr kumimoji="1" lang="ja-JP" altLang="en-US" b="0" dirty="0" smtClean="0"/>
              <a:t>を自分で一所懸命アップデートしていませんか？信頼できるシステム（投稿先のジャーナル、コンファレンス、データリポジトリなど）で</a:t>
            </a:r>
            <a:r>
              <a:rPr kumimoji="1" lang="en-US" altLang="ja-JP" b="0" dirty="0" smtClean="0"/>
              <a:t>ORCID</a:t>
            </a:r>
            <a:r>
              <a:rPr kumimoji="1" lang="ja-JP" altLang="en-US" b="0" dirty="0" smtClean="0"/>
              <a:t>を認証して、自動でアップデートしてもらいましょう。</a:t>
            </a:r>
            <a:endParaRPr kumimoji="1" lang="en-US" altLang="ja-JP" b="0" dirty="0" smtClean="0"/>
          </a:p>
          <a:p>
            <a:r>
              <a:rPr lang="ja-JP" altLang="en-US" b="0" dirty="0" smtClean="0"/>
              <a:t>よくある質問：</a:t>
            </a:r>
            <a:endParaRPr kumimoji="1" lang="en-US" altLang="ja-JP" b="0" dirty="0" smtClean="0"/>
          </a:p>
          <a:p>
            <a:pPr marL="342900" indent="-342900">
              <a:buFont typeface="Arial"/>
              <a:buChar char="•"/>
            </a:pPr>
            <a:r>
              <a:rPr lang="ja-JP" altLang="en-US" b="0" dirty="0" smtClean="0"/>
              <a:t>「過去の論文は入力できる？」</a:t>
            </a:r>
            <a:endParaRPr lang="en-US" altLang="ja-JP" b="0" dirty="0" smtClean="0"/>
          </a:p>
          <a:p>
            <a:pPr marL="342900" indent="-342900">
              <a:buFont typeface="Arial"/>
              <a:buChar char="•"/>
            </a:pPr>
            <a:r>
              <a:rPr lang="ja-JP" altLang="en-US" b="0" dirty="0" smtClean="0"/>
              <a:t>「日本語は入力できないでしょ？」</a:t>
            </a:r>
            <a:endParaRPr lang="en-US" altLang="ja-JP" b="0" dirty="0" smtClean="0"/>
          </a:p>
          <a:p>
            <a:pPr marL="342900" indent="-342900">
              <a:buFont typeface="Arial"/>
              <a:buChar char="•"/>
            </a:pPr>
            <a:r>
              <a:rPr kumimoji="1" lang="ja-JP" altLang="en-US" b="0" dirty="0" smtClean="0"/>
              <a:t>「アシスタントに入力を手伝ってもらいたい」</a:t>
            </a:r>
            <a:endParaRPr kumimoji="1" lang="en-US" altLang="ja-JP" b="0" dirty="0" smtClean="0"/>
          </a:p>
          <a:p>
            <a:pPr marL="342900" indent="-342900">
              <a:buFont typeface="Arial"/>
              <a:buChar char="•"/>
            </a:pPr>
            <a:r>
              <a:rPr lang="ja-JP" altLang="en-US" b="0" dirty="0" smtClean="0"/>
              <a:t>「</a:t>
            </a:r>
            <a:r>
              <a:rPr lang="en-US" altLang="ja-JP" b="0" dirty="0" err="1" smtClean="0"/>
              <a:t>Researchmap</a:t>
            </a:r>
            <a:r>
              <a:rPr lang="ja-JP" altLang="en-US" b="0" dirty="0" smtClean="0"/>
              <a:t>があれば大丈夫？」</a:t>
            </a:r>
            <a:endParaRPr lang="en-US" altLang="ja-JP" b="0" dirty="0" smtClean="0"/>
          </a:p>
          <a:p>
            <a:pPr marL="342900" indent="-342900">
              <a:buFont typeface="Arial"/>
              <a:buChar char="•"/>
            </a:pPr>
            <a:r>
              <a:rPr kumimoji="1" lang="ja-JP" altLang="en-US" b="0" dirty="0" smtClean="0"/>
              <a:t>「</a:t>
            </a:r>
            <a:r>
              <a:rPr kumimoji="1" lang="en-US" altLang="ja-JP" b="0" dirty="0" smtClean="0"/>
              <a:t>TRIOS</a:t>
            </a:r>
            <a:r>
              <a:rPr kumimoji="1" lang="ja-JP" altLang="en-US" b="0" dirty="0" smtClean="0"/>
              <a:t>との連携は？」</a:t>
            </a:r>
            <a:endParaRPr kumimoji="1" lang="ja-JP" altLang="en-US" b="0" dirty="0"/>
          </a:p>
        </p:txBody>
      </p:sp>
      <p:sp>
        <p:nvSpPr>
          <p:cNvPr id="3" name="スライド番号プレースホルダー 2"/>
          <p:cNvSpPr>
            <a:spLocks noGrp="1"/>
          </p:cNvSpPr>
          <p:nvPr>
            <p:ph type="sldNum" sz="quarter" idx="12"/>
          </p:nvPr>
        </p:nvSpPr>
        <p:spPr/>
        <p:txBody>
          <a:bodyPr/>
          <a:lstStyle/>
          <a:p>
            <a:fld id="{F38DF745-7D3F-47F4-83A3-874385CFAA69}" type="slidenum">
              <a:rPr lang="en-US" smtClean="0"/>
              <a:pPr/>
              <a:t>38</a:t>
            </a:fld>
            <a:endParaRPr lang="en-US"/>
          </a:p>
        </p:txBody>
      </p:sp>
    </p:spTree>
    <p:extLst>
      <p:ext uri="{BB962C8B-B14F-4D97-AF65-F5344CB8AC3E}">
        <p14:creationId xmlns:p14="http://schemas.microsoft.com/office/powerpoint/2010/main" val="4024069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199" y="152718"/>
            <a:ext cx="7324613" cy="1371600"/>
          </a:xfrm>
        </p:spPr>
        <p:txBody>
          <a:bodyPr/>
          <a:lstStyle/>
          <a:p>
            <a:r>
              <a:rPr lang="en-US" altLang="en-US" dirty="0"/>
              <a:t>Do I have ORCID already</a:t>
            </a:r>
            <a:r>
              <a:rPr lang="en-US" altLang="en-US" dirty="0" smtClean="0"/>
              <a:t>?</a:t>
            </a:r>
            <a:br>
              <a:rPr lang="en-US" altLang="en-US" dirty="0" smtClean="0"/>
            </a:br>
            <a:endParaRPr kumimoji="1" lang="ja-JP" altLang="en-US"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39</a:t>
            </a:fld>
            <a:endParaRPr lang="en-US"/>
          </a:p>
        </p:txBody>
      </p:sp>
      <p:pic>
        <p:nvPicPr>
          <p:cNvPr id="6" name="図 5"/>
          <p:cNvPicPr>
            <a:picLocks noChangeAspect="1"/>
          </p:cNvPicPr>
          <p:nvPr/>
        </p:nvPicPr>
        <p:blipFill>
          <a:blip r:embed="rId2"/>
          <a:stretch>
            <a:fillRect/>
          </a:stretch>
        </p:blipFill>
        <p:spPr>
          <a:xfrm>
            <a:off x="1346200" y="2286000"/>
            <a:ext cx="6451600" cy="2273300"/>
          </a:xfrm>
          <a:prstGeom prst="rect">
            <a:avLst/>
          </a:prstGeom>
        </p:spPr>
      </p:pic>
      <p:pic>
        <p:nvPicPr>
          <p:cNvPr id="7" name="図 6"/>
          <p:cNvPicPr>
            <a:picLocks noChangeAspect="1"/>
          </p:cNvPicPr>
          <p:nvPr/>
        </p:nvPicPr>
        <p:blipFill>
          <a:blip r:embed="rId3"/>
          <a:stretch>
            <a:fillRect/>
          </a:stretch>
        </p:blipFill>
        <p:spPr>
          <a:xfrm>
            <a:off x="698500" y="1546770"/>
            <a:ext cx="7747000" cy="4546600"/>
          </a:xfrm>
          <a:prstGeom prst="rect">
            <a:avLst/>
          </a:prstGeom>
        </p:spPr>
      </p:pic>
    </p:spTree>
    <p:extLst>
      <p:ext uri="{BB962C8B-B14F-4D97-AF65-F5344CB8AC3E}">
        <p14:creationId xmlns:p14="http://schemas.microsoft.com/office/powerpoint/2010/main" val="4153617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What is ORCID?</a:t>
            </a:r>
            <a:endParaRPr lang="ja-JP" altLang="en-US" dirty="0"/>
          </a:p>
        </p:txBody>
      </p:sp>
      <p:sp>
        <p:nvSpPr>
          <p:cNvPr id="3" name="コンテンツ プレースホルダー 2"/>
          <p:cNvSpPr>
            <a:spLocks noGrp="1"/>
          </p:cNvSpPr>
          <p:nvPr>
            <p:ph idx="1"/>
          </p:nvPr>
        </p:nvSpPr>
        <p:spPr>
          <a:xfrm>
            <a:off x="3417338" y="1752600"/>
            <a:ext cx="4659861" cy="4373563"/>
          </a:xfrm>
        </p:spPr>
        <p:txBody>
          <a:bodyPr/>
          <a:lstStyle/>
          <a:p>
            <a:r>
              <a:rPr lang="ja-JP" altLang="en-US" b="0" dirty="0"/>
              <a:t>よくある名前で他人と混同されたり、結婚して姓が変わったり、アルファベットでイニシャルだけが表示されたり、綴りが違ったり・・・名前の表記で困っていませんか</a:t>
            </a:r>
            <a:r>
              <a:rPr lang="ja-JP" altLang="en-US" b="0" dirty="0" smtClean="0"/>
              <a:t>？</a:t>
            </a:r>
            <a:endParaRPr lang="ja-JP" altLang="en-US" b="0" dirty="0"/>
          </a:p>
          <a:p>
            <a:r>
              <a:rPr lang="en-US" altLang="ja-JP" b="0" dirty="0" smtClean="0"/>
              <a:t>ORCID</a:t>
            </a:r>
            <a:r>
              <a:rPr lang="ja-JP" altLang="en-US" b="0" dirty="0" smtClean="0"/>
              <a:t>は、研究者が生涯にわたって管理・利用できるデジタル個人識別子です。</a:t>
            </a:r>
            <a:endParaRPr lang="en-US" altLang="ja-JP" b="0" dirty="0" smtClean="0"/>
          </a:p>
          <a:p>
            <a:r>
              <a:rPr lang="ja-JP" altLang="en-US" b="0" dirty="0" smtClean="0"/>
              <a:t>名前や所属先が変わったり、海外で研究活動を行っても、自分の業績とプロフィールを正しくリンクできます。</a:t>
            </a:r>
          </a:p>
          <a:p>
            <a:endParaRPr lang="ja-JP" altLang="en-US" b="0"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4</a:t>
            </a:fld>
            <a:endParaRPr lang="en-US"/>
          </a:p>
        </p:txBody>
      </p:sp>
      <p:pic>
        <p:nvPicPr>
          <p:cNvPr id="8" name="図プレースホルダー 12"/>
          <p:cNvPicPr>
            <a:picLocks noChangeAspect="1"/>
          </p:cNvPicPr>
          <p:nvPr/>
        </p:nvPicPr>
        <p:blipFill>
          <a:blip r:embed="rId2" cstate="screen">
            <a:extLst>
              <a:ext uri="{28A0092B-C50C-407E-A947-70E740481C1C}">
                <a14:useLocalDpi xmlns:a14="http://schemas.microsoft.com/office/drawing/2010/main"/>
              </a:ext>
            </a:extLst>
          </a:blip>
          <a:srcRect t="-25144" b="-25144"/>
          <a:stretch>
            <a:fillRect/>
          </a:stretch>
        </p:blipFill>
        <p:spPr>
          <a:xfrm>
            <a:off x="297882" y="720170"/>
            <a:ext cx="3048000" cy="6134100"/>
          </a:xfrm>
          <a:prstGeom prst="rect">
            <a:avLst/>
          </a:prstGeom>
        </p:spPr>
      </p:pic>
    </p:spTree>
    <p:extLst>
      <p:ext uri="{BB962C8B-B14F-4D97-AF65-F5344CB8AC3E}">
        <p14:creationId xmlns:p14="http://schemas.microsoft.com/office/powerpoint/2010/main" val="234686897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ORCID</a:t>
            </a:r>
            <a:r>
              <a:rPr kumimoji="1" lang="ja-JP" altLang="en-US" dirty="0" smtClean="0"/>
              <a:t>サポート</a:t>
            </a:r>
            <a:endParaRPr kumimoji="1" lang="ja-JP" altLang="en-US" dirty="0"/>
          </a:p>
        </p:txBody>
      </p:sp>
      <p:sp>
        <p:nvSpPr>
          <p:cNvPr id="4" name="コンテンツ プレースホルダー 3"/>
          <p:cNvSpPr>
            <a:spLocks noGrp="1"/>
          </p:cNvSpPr>
          <p:nvPr>
            <p:ph idx="1"/>
          </p:nvPr>
        </p:nvSpPr>
        <p:spPr/>
        <p:txBody>
          <a:bodyPr>
            <a:normAutofit/>
          </a:bodyPr>
          <a:lstStyle/>
          <a:p>
            <a:r>
              <a:rPr kumimoji="1" lang="en-US" altLang="ja-JP" dirty="0" smtClean="0"/>
              <a:t>ORCID</a:t>
            </a:r>
            <a:r>
              <a:rPr kumimoji="1" lang="ja-JP" altLang="en-US" dirty="0" smtClean="0"/>
              <a:t>について、まだ</a:t>
            </a:r>
            <a:r>
              <a:rPr lang="ja-JP" altLang="en-US" dirty="0" smtClean="0"/>
              <a:t>よく</a:t>
            </a:r>
            <a:r>
              <a:rPr kumimoji="1" lang="ja-JP" altLang="en-US" dirty="0" smtClean="0"/>
              <a:t>わからない・・・</a:t>
            </a:r>
            <a:endParaRPr kumimoji="1" lang="en-US" altLang="ja-JP" dirty="0" smtClean="0"/>
          </a:p>
          <a:p>
            <a:pPr marL="800100" lvl="1" indent="-342900">
              <a:buFont typeface="Arial"/>
              <a:buChar char="•"/>
            </a:pPr>
            <a:r>
              <a:rPr lang="ja-JP" altLang="en-US" dirty="0" smtClean="0"/>
              <a:t>よくある質問はほとんどこちらで解決</a:t>
            </a:r>
            <a:r>
              <a:rPr lang="en-US" altLang="ja-JP" dirty="0"/>
              <a:t/>
            </a:r>
            <a:br>
              <a:rPr lang="en-US" altLang="ja-JP" dirty="0"/>
            </a:br>
            <a:r>
              <a:rPr lang="en-US" altLang="ja-JP" dirty="0">
                <a:hlinkClick r:id="rId2"/>
              </a:rPr>
              <a:t>https://orcid.org/</a:t>
            </a:r>
            <a:r>
              <a:rPr lang="en-US" altLang="ja-JP" dirty="0" smtClean="0">
                <a:hlinkClick r:id="rId2"/>
              </a:rPr>
              <a:t>help</a:t>
            </a:r>
            <a:endParaRPr lang="en-US" altLang="ja-JP" dirty="0" smtClean="0"/>
          </a:p>
          <a:p>
            <a:pPr marL="800100" lvl="1" indent="-342900">
              <a:buFont typeface="Arial"/>
              <a:buChar char="•"/>
            </a:pPr>
            <a:r>
              <a:rPr lang="ja-JP" altLang="en-US" dirty="0" smtClean="0"/>
              <a:t>それでもわからない場合</a:t>
            </a:r>
            <a:endParaRPr lang="en-US" altLang="ja-JP" dirty="0" smtClean="0"/>
          </a:p>
          <a:p>
            <a:pPr marL="1485900" lvl="2" indent="-342900">
              <a:buFont typeface="Arial"/>
              <a:buChar char="•"/>
            </a:pPr>
            <a:r>
              <a:rPr lang="ja-JP" altLang="en-US" dirty="0" smtClean="0"/>
              <a:t>大学で尋ねてみる（窓口はどこ？）</a:t>
            </a:r>
            <a:endParaRPr lang="en-US" altLang="ja-JP" dirty="0" smtClean="0"/>
          </a:p>
          <a:p>
            <a:pPr marL="1485900" lvl="2" indent="-342900">
              <a:buFont typeface="Arial"/>
              <a:buChar char="•"/>
            </a:pPr>
            <a:r>
              <a:rPr lang="en-US" altLang="ja-JP" dirty="0" smtClean="0"/>
              <a:t>Twitter</a:t>
            </a:r>
            <a:r>
              <a:rPr lang="ja-JP" altLang="en-US" dirty="0" smtClean="0"/>
              <a:t>でつぶやいてみる</a:t>
            </a:r>
            <a:endParaRPr lang="en-US" altLang="ja-JP" dirty="0" smtClean="0"/>
          </a:p>
          <a:p>
            <a:pPr marL="1485900" lvl="2" indent="-342900">
              <a:buFont typeface="Arial"/>
              <a:buChar char="•"/>
            </a:pPr>
            <a:r>
              <a:rPr lang="en-US" altLang="ja-JP" dirty="0" smtClean="0"/>
              <a:t>ORCID</a:t>
            </a:r>
            <a:r>
              <a:rPr lang="ja-JP" altLang="en-US" dirty="0" smtClean="0"/>
              <a:t>に詳しい人にきいてみる</a:t>
            </a:r>
            <a:endParaRPr lang="en-US" altLang="ja-JP" dirty="0" smtClean="0"/>
          </a:p>
          <a:p>
            <a:endParaRPr lang="en-US" altLang="ja-JP" dirty="0" smtClean="0"/>
          </a:p>
        </p:txBody>
      </p:sp>
      <p:sp>
        <p:nvSpPr>
          <p:cNvPr id="3" name="スライド番号プレースホルダー 2"/>
          <p:cNvSpPr>
            <a:spLocks noGrp="1"/>
          </p:cNvSpPr>
          <p:nvPr>
            <p:ph type="sldNum" sz="quarter" idx="12"/>
          </p:nvPr>
        </p:nvSpPr>
        <p:spPr/>
        <p:txBody>
          <a:bodyPr/>
          <a:lstStyle/>
          <a:p>
            <a:fld id="{F38DF745-7D3F-47F4-83A3-874385CFAA69}" type="slidenum">
              <a:rPr lang="en-US" smtClean="0"/>
              <a:pPr/>
              <a:t>40</a:t>
            </a:fld>
            <a:endParaRPr lang="en-US"/>
          </a:p>
        </p:txBody>
      </p:sp>
    </p:spTree>
    <p:extLst>
      <p:ext uri="{BB962C8B-B14F-4D97-AF65-F5344CB8AC3E}">
        <p14:creationId xmlns:p14="http://schemas.microsoft.com/office/powerpoint/2010/main" val="16190050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1280" y="1105413"/>
            <a:ext cx="3901440" cy="3901440"/>
          </a:xfrm>
          <a:prstGeom prst="rect">
            <a:avLst/>
          </a:prstGeom>
        </p:spPr>
      </p:pic>
      <p:sp>
        <p:nvSpPr>
          <p:cNvPr id="6" name="正方形/長方形 5"/>
          <p:cNvSpPr/>
          <p:nvPr/>
        </p:nvSpPr>
        <p:spPr>
          <a:xfrm>
            <a:off x="1115520" y="5229250"/>
            <a:ext cx="6912960" cy="646331"/>
          </a:xfrm>
          <a:prstGeom prst="rect">
            <a:avLst/>
          </a:prstGeom>
        </p:spPr>
        <p:txBody>
          <a:bodyPr wrap="square">
            <a:spAutoFit/>
          </a:bodyPr>
          <a:lstStyle/>
          <a:p>
            <a:pPr algn="ctr"/>
            <a:r>
              <a:rPr lang="en-US" altLang="ja-JP" dirty="0" smtClean="0">
                <a:solidFill>
                  <a:schemeClr val="bg1"/>
                </a:solidFill>
                <a:latin typeface="Gill Sans MT"/>
                <a:cs typeface="Gill Sans MT"/>
              </a:rPr>
              <a:t>Nobuko Miyairi</a:t>
            </a:r>
          </a:p>
          <a:p>
            <a:pPr algn="ctr"/>
            <a:r>
              <a:rPr lang="en-US" altLang="ja-JP" dirty="0" err="1" smtClean="0">
                <a:solidFill>
                  <a:schemeClr val="bg1"/>
                </a:solidFill>
                <a:latin typeface="Gill Sans MT"/>
                <a:cs typeface="Gill Sans MT"/>
              </a:rPr>
              <a:t>nobuko@miyairi</a:t>
            </a:r>
            <a:r>
              <a:rPr lang="ja-JP" altLang="ja-JP" dirty="0" smtClean="0">
                <a:solidFill>
                  <a:schemeClr val="bg1"/>
                </a:solidFill>
                <a:latin typeface="Gill Sans MT"/>
                <a:cs typeface="Gill Sans MT"/>
              </a:rPr>
              <a:t>.</a:t>
            </a:r>
            <a:r>
              <a:rPr lang="en-US" altLang="ja-JP" dirty="0" smtClean="0">
                <a:solidFill>
                  <a:schemeClr val="bg1"/>
                </a:solidFill>
                <a:latin typeface="Gill Sans MT"/>
                <a:cs typeface="Gill Sans MT"/>
              </a:rPr>
              <a:t>info</a:t>
            </a:r>
            <a:endParaRPr lang="en-US" altLang="ja-JP" dirty="0">
              <a:solidFill>
                <a:schemeClr val="bg1"/>
              </a:solidFill>
              <a:latin typeface="Gill Sans MT"/>
              <a:cs typeface="Gill Sans MT"/>
            </a:endParaRPr>
          </a:p>
        </p:txBody>
      </p:sp>
      <p:sp>
        <p:nvSpPr>
          <p:cNvPr id="7" name="タイトル 1"/>
          <p:cNvSpPr txBox="1">
            <a:spLocks/>
          </p:cNvSpPr>
          <p:nvPr/>
        </p:nvSpPr>
        <p:spPr>
          <a:xfrm>
            <a:off x="0" y="371638"/>
            <a:ext cx="9144000"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kumimoji="1" sz="3600" kern="1200" cap="none" spc="-60" baseline="0">
                <a:solidFill>
                  <a:schemeClr val="tx2"/>
                </a:solidFill>
                <a:latin typeface="+mj-lt"/>
                <a:ea typeface="+mj-ea"/>
                <a:cs typeface="+mj-cs"/>
              </a:defRPr>
            </a:lvl1pPr>
          </a:lstStyle>
          <a:p>
            <a:pPr algn="ctr"/>
            <a:r>
              <a:rPr lang="en-US" altLang="ja-JP" sz="2800" dirty="0" smtClean="0">
                <a:solidFill>
                  <a:srgbClr val="D2610C"/>
                </a:solidFill>
              </a:rPr>
              <a:t>  THANKS!</a:t>
            </a:r>
            <a:endParaRPr lang="ja-JP" altLang="en-US" sz="2800" dirty="0">
              <a:solidFill>
                <a:srgbClr val="D2610C"/>
              </a:solidFill>
            </a:endParaRPr>
          </a:p>
        </p:txBody>
      </p:sp>
    </p:spTree>
    <p:extLst>
      <p:ext uri="{BB962C8B-B14F-4D97-AF65-F5344CB8AC3E}">
        <p14:creationId xmlns:p14="http://schemas.microsoft.com/office/powerpoint/2010/main" val="16727623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871326" cy="1371600"/>
          </a:xfrm>
        </p:spPr>
        <p:txBody>
          <a:bodyPr/>
          <a:lstStyle/>
          <a:p>
            <a:r>
              <a:rPr kumimoji="1" lang="en-US" altLang="ja-JP" dirty="0" smtClean="0"/>
              <a:t>Why</a:t>
            </a:r>
            <a:r>
              <a:rPr kumimoji="1" lang="ja-JP" altLang="en-US" dirty="0" smtClean="0"/>
              <a:t> </a:t>
            </a:r>
            <a:r>
              <a:rPr kumimoji="1" lang="en-US" altLang="ja-JP" dirty="0" smtClean="0"/>
              <a:t>name</a:t>
            </a:r>
            <a:r>
              <a:rPr kumimoji="1" lang="ja-JP" altLang="en-US" dirty="0" smtClean="0"/>
              <a:t> </a:t>
            </a:r>
            <a:r>
              <a:rPr kumimoji="1" lang="en-US" altLang="ja-JP" dirty="0" smtClean="0"/>
              <a:t>disambiguation?</a:t>
            </a:r>
            <a:endParaRPr kumimoji="1" lang="ja-JP" altLang="en-US"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5</a:t>
            </a:fld>
            <a:endParaRPr lang="en-US"/>
          </a:p>
        </p:txBody>
      </p:sp>
      <p:sp>
        <p:nvSpPr>
          <p:cNvPr id="11" name="テキスト プレースホルダー 4"/>
          <p:cNvSpPr txBox="1">
            <a:spLocks/>
          </p:cNvSpPr>
          <p:nvPr/>
        </p:nvSpPr>
        <p:spPr>
          <a:xfrm>
            <a:off x="608670" y="1550940"/>
            <a:ext cx="3566160" cy="639763"/>
          </a:xfrm>
          <a:prstGeom prst="rect">
            <a:avLst/>
          </a:prstGeom>
        </p:spPr>
        <p:txBody>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r>
              <a:rPr lang="en-US" altLang="ja-JP" smtClean="0">
                <a:latin typeface="Open Sans"/>
                <a:cs typeface="Open Sans"/>
              </a:rPr>
              <a:t>BEFORE</a:t>
            </a:r>
            <a:endParaRPr lang="ja-JP" altLang="en-US" dirty="0">
              <a:latin typeface="Open Sans"/>
              <a:cs typeface="Open Sans"/>
            </a:endParaRPr>
          </a:p>
        </p:txBody>
      </p:sp>
      <p:sp>
        <p:nvSpPr>
          <p:cNvPr id="12" name="コンテンツ プレースホルダー 5"/>
          <p:cNvSpPr txBox="1">
            <a:spLocks/>
          </p:cNvSpPr>
          <p:nvPr/>
        </p:nvSpPr>
        <p:spPr>
          <a:xfrm>
            <a:off x="608670" y="2271040"/>
            <a:ext cx="3566160" cy="4097841"/>
          </a:xfrm>
          <a:prstGeom prst="rect">
            <a:avLst/>
          </a:prstGeom>
        </p:spPr>
        <p:txBody>
          <a:bodyPr>
            <a:norm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r>
              <a:rPr lang="en-US" altLang="ja-JP" smtClean="0">
                <a:latin typeface="Open Sans"/>
                <a:cs typeface="Open Sans"/>
              </a:rPr>
              <a:t>First name</a:t>
            </a:r>
          </a:p>
          <a:p>
            <a:r>
              <a:rPr lang="en-US" altLang="ja-JP" smtClean="0">
                <a:latin typeface="Open Sans"/>
                <a:cs typeface="Open Sans"/>
              </a:rPr>
              <a:t>Last name</a:t>
            </a:r>
          </a:p>
          <a:p>
            <a:r>
              <a:rPr lang="en-US" altLang="ja-JP" smtClean="0">
                <a:latin typeface="Open Sans"/>
                <a:cs typeface="Open Sans"/>
              </a:rPr>
              <a:t>Middle name</a:t>
            </a:r>
          </a:p>
          <a:p>
            <a:r>
              <a:rPr lang="en-US" altLang="ja-JP" smtClean="0">
                <a:latin typeface="Open Sans"/>
                <a:cs typeface="Open Sans"/>
              </a:rPr>
              <a:t>Transliteration</a:t>
            </a:r>
          </a:p>
          <a:p>
            <a:r>
              <a:rPr lang="en-US" altLang="ja-JP" smtClean="0">
                <a:latin typeface="Open Sans"/>
                <a:cs typeface="Open Sans"/>
              </a:rPr>
              <a:t>By affiliation</a:t>
            </a:r>
          </a:p>
          <a:p>
            <a:r>
              <a:rPr lang="en-US" altLang="ja-JP" smtClean="0">
                <a:latin typeface="Open Sans"/>
                <a:cs typeface="Open Sans"/>
              </a:rPr>
              <a:t>By field</a:t>
            </a:r>
          </a:p>
          <a:p>
            <a:r>
              <a:rPr lang="en-US" altLang="ja-JP" smtClean="0">
                <a:latin typeface="Open Sans"/>
                <a:cs typeface="Open Sans"/>
              </a:rPr>
              <a:t>By journal</a:t>
            </a:r>
          </a:p>
          <a:p>
            <a:r>
              <a:rPr lang="en-US" altLang="ja-JP" smtClean="0">
                <a:latin typeface="Open Sans"/>
                <a:cs typeface="Open Sans"/>
              </a:rPr>
              <a:t>By co-authors     …</a:t>
            </a:r>
            <a:endParaRPr lang="ja-JP" altLang="en-US" dirty="0">
              <a:latin typeface="Open Sans"/>
              <a:cs typeface="Open Sans"/>
            </a:endParaRPr>
          </a:p>
        </p:txBody>
      </p:sp>
      <p:sp>
        <p:nvSpPr>
          <p:cNvPr id="13" name="テキスト プレースホルダー 6"/>
          <p:cNvSpPr txBox="1">
            <a:spLocks/>
          </p:cNvSpPr>
          <p:nvPr/>
        </p:nvSpPr>
        <p:spPr>
          <a:xfrm>
            <a:off x="4357710" y="1550940"/>
            <a:ext cx="3566160" cy="639763"/>
          </a:xfrm>
          <a:prstGeom prst="rect">
            <a:avLst/>
          </a:prstGeom>
        </p:spPr>
        <p:txBody>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r>
              <a:rPr lang="en-US" altLang="ja-JP" smtClean="0">
                <a:latin typeface="Open Sans"/>
                <a:cs typeface="Open Sans"/>
              </a:rPr>
              <a:t>AFTER</a:t>
            </a:r>
            <a:endParaRPr lang="ja-JP" altLang="en-US" dirty="0">
              <a:latin typeface="Open Sans"/>
              <a:cs typeface="Open Sans"/>
            </a:endParaRPr>
          </a:p>
        </p:txBody>
      </p:sp>
      <p:pic>
        <p:nvPicPr>
          <p:cNvPr id="14" name="Picture 11" descr="orcid_128x12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35576" y="1966730"/>
            <a:ext cx="1300480" cy="1300480"/>
          </a:xfrm>
          <a:prstGeom prst="rect">
            <a:avLst/>
          </a:prstGeom>
        </p:spPr>
      </p:pic>
      <p:pic>
        <p:nvPicPr>
          <p:cNvPr id="15" name="図 14"/>
          <p:cNvPicPr>
            <a:picLocks noChangeAspect="1"/>
          </p:cNvPicPr>
          <p:nvPr/>
        </p:nvPicPr>
        <p:blipFill>
          <a:blip r:embed="rId3"/>
          <a:stretch>
            <a:fillRect/>
          </a:stretch>
        </p:blipFill>
        <p:spPr>
          <a:xfrm>
            <a:off x="610906" y="4127620"/>
            <a:ext cx="3048000" cy="2092960"/>
          </a:xfrm>
          <a:prstGeom prst="rect">
            <a:avLst/>
          </a:prstGeom>
        </p:spPr>
      </p:pic>
      <p:pic>
        <p:nvPicPr>
          <p:cNvPr id="16" name="図 15"/>
          <p:cNvPicPr>
            <a:picLocks noChangeAspect="1"/>
          </p:cNvPicPr>
          <p:nvPr/>
        </p:nvPicPr>
        <p:blipFill>
          <a:blip r:embed="rId4"/>
          <a:stretch>
            <a:fillRect/>
          </a:stretch>
        </p:blipFill>
        <p:spPr>
          <a:xfrm>
            <a:off x="4479090" y="3498630"/>
            <a:ext cx="3530600" cy="2800350"/>
          </a:xfrm>
          <a:prstGeom prst="rect">
            <a:avLst/>
          </a:prstGeom>
        </p:spPr>
      </p:pic>
    </p:spTree>
    <p:extLst>
      <p:ext uri="{BB962C8B-B14F-4D97-AF65-F5344CB8AC3E}">
        <p14:creationId xmlns:p14="http://schemas.microsoft.com/office/powerpoint/2010/main" val="2175081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dissolve">
                                      <p:cBhvr>
                                        <p:cTn id="7" dur="500"/>
                                        <p:tgtEl>
                                          <p:spTgt spid="12">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dissolve">
                                      <p:cBhvr>
                                        <p:cTn id="19" dur="500"/>
                                        <p:tgtEl>
                                          <p:spTgt spid="12">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dissolve">
                                      <p:cBhvr>
                                        <p:cTn id="22" dur="500"/>
                                        <p:tgtEl>
                                          <p:spTgt spid="12">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dissolve">
                                      <p:cBhvr>
                                        <p:cTn id="25" dur="500"/>
                                        <p:tgtEl>
                                          <p:spTgt spid="12">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2">
                                            <p:txEl>
                                              <p:pRg st="7" end="7"/>
                                            </p:txEl>
                                          </p:spTgt>
                                        </p:tgtEl>
                                        <p:attrNameLst>
                                          <p:attrName>style.visibility</p:attrName>
                                        </p:attrNameLst>
                                      </p:cBhvr>
                                      <p:to>
                                        <p:strVal val="visible"/>
                                      </p:to>
                                    </p:set>
                                    <p:animEffect transition="in" filter="dissolve">
                                      <p:cBhvr>
                                        <p:cTn id="28" dur="500"/>
                                        <p:tgtEl>
                                          <p:spTgt spid="1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dissolve">
                                      <p:cBhvr>
                                        <p:cTn id="33" dur="500"/>
                                        <p:tgtEl>
                                          <p:spTgt spid="13">
                                            <p:txEl>
                                              <p:pRg st="0" end="0"/>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4CBB45AB-352B-5141-BFA6-8E06FEEA804B}" type="slidenum">
              <a:rPr lang="fr-FR" smtClean="0">
                <a:solidFill>
                  <a:srgbClr val="A6CE38"/>
                </a:solidFill>
              </a:rPr>
              <a:pPr>
                <a:defRPr/>
              </a:pPr>
              <a:t>6</a:t>
            </a:fld>
            <a:endParaRPr lang="fr-FR">
              <a:solidFill>
                <a:srgbClr val="A6CE38"/>
              </a:solidFill>
            </a:endParaRPr>
          </a:p>
        </p:txBody>
      </p:sp>
      <p:pic>
        <p:nvPicPr>
          <p:cNvPr id="7" name="図 6">
            <a:hlinkClick r:id="rId3"/>
          </p:cNvPr>
          <p:cNvPicPr>
            <a:picLocks noChangeAspect="1"/>
          </p:cNvPicPr>
          <p:nvPr/>
        </p:nvPicPr>
        <p:blipFill>
          <a:blip r:embed="rId4"/>
          <a:stretch>
            <a:fillRect/>
          </a:stretch>
        </p:blipFill>
        <p:spPr>
          <a:xfrm>
            <a:off x="17396" y="-17395"/>
            <a:ext cx="9144000" cy="4795242"/>
          </a:xfrm>
          <a:prstGeom prst="rect">
            <a:avLst/>
          </a:prstGeom>
        </p:spPr>
      </p:pic>
      <p:pic>
        <p:nvPicPr>
          <p:cNvPr id="8" name="図 7"/>
          <p:cNvPicPr>
            <a:picLocks noChangeAspect="1"/>
          </p:cNvPicPr>
          <p:nvPr/>
        </p:nvPicPr>
        <p:blipFill>
          <a:blip r:embed="rId5"/>
          <a:stretch>
            <a:fillRect/>
          </a:stretch>
        </p:blipFill>
        <p:spPr>
          <a:xfrm>
            <a:off x="0" y="5023981"/>
            <a:ext cx="9144000" cy="2404899"/>
          </a:xfrm>
          <a:prstGeom prst="rect">
            <a:avLst/>
          </a:prstGeom>
        </p:spPr>
      </p:pic>
      <p:sp>
        <p:nvSpPr>
          <p:cNvPr id="4" name="上矢印吹き出し 3"/>
          <p:cNvSpPr/>
          <p:nvPr/>
        </p:nvSpPr>
        <p:spPr>
          <a:xfrm>
            <a:off x="610940" y="5660526"/>
            <a:ext cx="7749289" cy="1060950"/>
          </a:xfrm>
          <a:prstGeom prst="upArrowCallout">
            <a:avLst>
              <a:gd name="adj1" fmla="val 47354"/>
              <a:gd name="adj2" fmla="val 46112"/>
              <a:gd name="adj3" fmla="val 25000"/>
              <a:gd name="adj4" fmla="val 57926"/>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kumimoji="1" lang="en-US" altLang="ja-JP" sz="2600" dirty="0">
                <a:solidFill>
                  <a:schemeClr val="bg1"/>
                </a:solidFill>
              </a:rPr>
              <a:t>There</a:t>
            </a:r>
            <a:r>
              <a:rPr kumimoji="1" lang="ja-JP" altLang="en-US" sz="2600" dirty="0">
                <a:solidFill>
                  <a:schemeClr val="bg1"/>
                </a:solidFill>
              </a:rPr>
              <a:t> </a:t>
            </a:r>
            <a:r>
              <a:rPr kumimoji="1" lang="en-US" altLang="ja-JP" sz="2600" dirty="0">
                <a:solidFill>
                  <a:schemeClr val="bg1"/>
                </a:solidFill>
              </a:rPr>
              <a:t>are</a:t>
            </a:r>
            <a:r>
              <a:rPr kumimoji="1" lang="ja-JP" altLang="en-US" sz="2600" dirty="0">
                <a:solidFill>
                  <a:schemeClr val="bg1"/>
                </a:solidFill>
              </a:rPr>
              <a:t> </a:t>
            </a:r>
            <a:r>
              <a:rPr kumimoji="1" lang="en-US" altLang="ja-JP" sz="2600" dirty="0">
                <a:solidFill>
                  <a:schemeClr val="bg1"/>
                </a:solidFill>
              </a:rPr>
              <a:t>38</a:t>
            </a:r>
            <a:r>
              <a:rPr kumimoji="1" lang="ja-JP" altLang="en-US" sz="2600" dirty="0">
                <a:solidFill>
                  <a:schemeClr val="bg1"/>
                </a:solidFill>
              </a:rPr>
              <a:t> </a:t>
            </a:r>
            <a:r>
              <a:rPr kumimoji="1" lang="en-US" altLang="ja-JP" sz="2600" dirty="0">
                <a:solidFill>
                  <a:schemeClr val="bg1"/>
                </a:solidFill>
              </a:rPr>
              <a:t>authors whose last name is “Wang”</a:t>
            </a:r>
            <a:endParaRPr kumimoji="1" lang="ja-JP" altLang="en-US" sz="2600" dirty="0">
              <a:solidFill>
                <a:schemeClr val="bg1"/>
              </a:solidFill>
            </a:endParaRPr>
          </a:p>
        </p:txBody>
      </p:sp>
    </p:spTree>
    <p:extLst>
      <p:ext uri="{BB962C8B-B14F-4D97-AF65-F5344CB8AC3E}">
        <p14:creationId xmlns:p14="http://schemas.microsoft.com/office/powerpoint/2010/main" val="3697319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ORCID is open</a:t>
            </a:r>
            <a:endParaRPr lang="ja-JP" altLang="en-US" dirty="0"/>
          </a:p>
        </p:txBody>
      </p:sp>
      <p:sp>
        <p:nvSpPr>
          <p:cNvPr id="3" name="コンテンツ プレースホルダー 2"/>
          <p:cNvSpPr>
            <a:spLocks noGrp="1"/>
          </p:cNvSpPr>
          <p:nvPr>
            <p:ph idx="1"/>
          </p:nvPr>
        </p:nvSpPr>
        <p:spPr/>
        <p:txBody>
          <a:bodyPr>
            <a:normAutofit/>
          </a:bodyPr>
          <a:lstStyle/>
          <a:p>
            <a:endParaRPr lang="en-US" altLang="ja-JP" b="0" dirty="0" smtClean="0"/>
          </a:p>
          <a:p>
            <a:endParaRPr lang="en-US" altLang="ja-JP" b="0" dirty="0" smtClean="0"/>
          </a:p>
          <a:p>
            <a:r>
              <a:rPr lang="en-US" altLang="ja-JP" b="0" dirty="0">
                <a:sym typeface="Arial" charset="0"/>
              </a:rPr>
              <a:t>ORCID</a:t>
            </a:r>
            <a:r>
              <a:rPr lang="ja-JP" altLang="en-US" b="0" dirty="0">
                <a:sym typeface="Arial" charset="0"/>
              </a:rPr>
              <a:t>は無料でオープンなレジストリとして、研究者に付与された識別子を公開しています。</a:t>
            </a:r>
            <a:endParaRPr lang="en-US" altLang="ja-JP" b="0" dirty="0">
              <a:sym typeface="Arial" charset="0"/>
            </a:endParaRPr>
          </a:p>
          <a:p>
            <a:r>
              <a:rPr lang="en-US" altLang="ja-JP" b="0" dirty="0" smtClean="0"/>
              <a:t>ORCID</a:t>
            </a:r>
            <a:r>
              <a:rPr lang="ja-JP" altLang="en-US" b="0" dirty="0" smtClean="0"/>
              <a:t>は、ユーザー本人による申請によってのみ発行されます。</a:t>
            </a:r>
            <a:r>
              <a:rPr lang="ja-JP" altLang="en-US" b="0" dirty="0" smtClean="0">
                <a:sym typeface="Arial" charset="0"/>
              </a:rPr>
              <a:t>登録</a:t>
            </a:r>
            <a:r>
              <a:rPr lang="ja-JP" altLang="en-US" b="0" dirty="0">
                <a:sym typeface="Arial" charset="0"/>
              </a:rPr>
              <a:t>は無料です。</a:t>
            </a:r>
            <a:endParaRPr lang="en-US" altLang="ja-JP" b="0" dirty="0">
              <a:sym typeface="Arial" charset="0"/>
            </a:endParaRPr>
          </a:p>
          <a:p>
            <a:r>
              <a:rPr lang="ja-JP" altLang="en-US" b="0" dirty="0">
                <a:sym typeface="Arial" charset="0"/>
              </a:rPr>
              <a:t>大学、研究機関、研究助成団体、</a:t>
            </a:r>
            <a:r>
              <a:rPr lang="en-US" altLang="en-US" b="0" dirty="0">
                <a:sym typeface="Arial" charset="0"/>
              </a:rPr>
              <a:t>学協会、</a:t>
            </a:r>
            <a:r>
              <a:rPr lang="ja-JP" altLang="en-US" b="0" dirty="0">
                <a:sym typeface="Arial" charset="0"/>
              </a:rPr>
              <a:t>出版社などのメンバーシップから活動資金を得ています。</a:t>
            </a:r>
            <a:endParaRPr lang="en-US" altLang="ja-JP" b="0" dirty="0">
              <a:sym typeface="Arial" charset="0"/>
            </a:endParaRPr>
          </a:p>
          <a:p>
            <a:r>
              <a:rPr lang="en-US" altLang="ja-JP" b="0" dirty="0">
                <a:sym typeface="Arial" charset="0"/>
              </a:rPr>
              <a:t>ORCID</a:t>
            </a:r>
            <a:r>
              <a:rPr lang="ja-JP" altLang="en-US" b="0" dirty="0">
                <a:sym typeface="Arial" charset="0"/>
              </a:rPr>
              <a:t>メンバー機関は、</a:t>
            </a:r>
            <a:r>
              <a:rPr lang="en-US" altLang="ja-JP" b="0" dirty="0">
                <a:sym typeface="Arial" charset="0"/>
              </a:rPr>
              <a:t>API</a:t>
            </a:r>
            <a:r>
              <a:rPr lang="ja-JP" altLang="en-US" b="0" dirty="0">
                <a:sym typeface="Arial" charset="0"/>
              </a:rPr>
              <a:t>を用いて</a:t>
            </a:r>
            <a:r>
              <a:rPr lang="en-US" altLang="ja-JP" b="0" dirty="0">
                <a:sym typeface="Arial" charset="0"/>
              </a:rPr>
              <a:t>ORCID</a:t>
            </a:r>
            <a:r>
              <a:rPr lang="ja-JP" altLang="en-US" b="0" dirty="0">
                <a:sym typeface="Arial" charset="0"/>
              </a:rPr>
              <a:t>レジストリと自機関の様々なシステムを連携させることが可能です。</a:t>
            </a:r>
            <a:endParaRPr lang="en-US" altLang="ja-JP" b="0" dirty="0">
              <a:sym typeface="Arial" charset="0"/>
            </a:endParaRPr>
          </a:p>
          <a:p>
            <a:endParaRPr lang="en-US" altLang="ja-JP" b="0" dirty="0" smtClean="0"/>
          </a:p>
          <a:p>
            <a:endParaRPr lang="ja-JP" altLang="en-US" b="0" dirty="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7</a:t>
            </a:fld>
            <a:endParaRPr lang="en-US"/>
          </a:p>
        </p:txBody>
      </p:sp>
      <p:pic>
        <p:nvPicPr>
          <p:cNvPr id="8" name="図 7"/>
          <p:cNvPicPr>
            <a:picLocks noChangeAspect="1"/>
          </p:cNvPicPr>
          <p:nvPr/>
        </p:nvPicPr>
        <p:blipFill rotWithShape="1">
          <a:blip r:embed="rId2"/>
          <a:srcRect r="1574"/>
          <a:stretch/>
        </p:blipFill>
        <p:spPr>
          <a:xfrm>
            <a:off x="0" y="1633470"/>
            <a:ext cx="9000000" cy="779872"/>
          </a:xfrm>
          <a:prstGeom prst="rect">
            <a:avLst/>
          </a:prstGeom>
        </p:spPr>
      </p:pic>
    </p:spTree>
    <p:extLst>
      <p:ext uri="{BB962C8B-B14F-4D97-AF65-F5344CB8AC3E}">
        <p14:creationId xmlns:p14="http://schemas.microsoft.com/office/powerpoint/2010/main" val="35268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38DF745-7D3F-47F4-83A3-874385CFAA69}" type="slidenum">
              <a:rPr lang="en-US" smtClean="0"/>
              <a:pPr/>
              <a:t>8</a:t>
            </a:fld>
            <a:endParaRPr lang="en-US"/>
          </a:p>
        </p:txBody>
      </p:sp>
      <p:pic>
        <p:nvPicPr>
          <p:cNvPr id="5" name="図 4"/>
          <p:cNvPicPr>
            <a:picLocks noChangeAspect="1"/>
          </p:cNvPicPr>
          <p:nvPr/>
        </p:nvPicPr>
        <p:blipFill>
          <a:blip r:embed="rId2"/>
          <a:stretch>
            <a:fillRect/>
          </a:stretch>
        </p:blipFill>
        <p:spPr>
          <a:xfrm>
            <a:off x="2729" y="0"/>
            <a:ext cx="5793441" cy="6858000"/>
          </a:xfrm>
          <a:prstGeom prst="rect">
            <a:avLst/>
          </a:prstGeom>
        </p:spPr>
      </p:pic>
      <p:pic>
        <p:nvPicPr>
          <p:cNvPr id="6" name="図 5"/>
          <p:cNvPicPr>
            <a:picLocks noChangeAspect="1"/>
          </p:cNvPicPr>
          <p:nvPr/>
        </p:nvPicPr>
        <p:blipFill>
          <a:blip r:embed="rId3"/>
          <a:stretch>
            <a:fillRect/>
          </a:stretch>
        </p:blipFill>
        <p:spPr>
          <a:xfrm>
            <a:off x="6516270" y="4144890"/>
            <a:ext cx="1930400" cy="1168400"/>
          </a:xfrm>
          <a:prstGeom prst="rect">
            <a:avLst/>
          </a:prstGeom>
        </p:spPr>
      </p:pic>
      <p:cxnSp>
        <p:nvCxnSpPr>
          <p:cNvPr id="7" name="直線矢印コネクタ 6"/>
          <p:cNvCxnSpPr>
            <a:stCxn id="6" idx="1"/>
          </p:cNvCxnSpPr>
          <p:nvPr/>
        </p:nvCxnSpPr>
        <p:spPr>
          <a:xfrm flipH="1" flipV="1">
            <a:off x="5148080" y="4307065"/>
            <a:ext cx="1368190" cy="422025"/>
          </a:xfrm>
          <a:prstGeom prst="straightConnector1">
            <a:avLst/>
          </a:prstGeom>
          <a:ln w="38100" cmpd="sng">
            <a:solidFill>
              <a:srgbClr val="A4CD39"/>
            </a:solidFill>
            <a:tailEnd type="arrow"/>
          </a:ln>
        </p:spPr>
        <p:style>
          <a:lnRef idx="2">
            <a:schemeClr val="accent1"/>
          </a:lnRef>
          <a:fillRef idx="0">
            <a:schemeClr val="accent1"/>
          </a:fillRef>
          <a:effectRef idx="1">
            <a:schemeClr val="accent1"/>
          </a:effectRef>
          <a:fontRef idx="minor">
            <a:schemeClr val="tx1"/>
          </a:fontRef>
        </p:style>
      </p:cxnSp>
      <p:pic>
        <p:nvPicPr>
          <p:cNvPr id="8" name="Picture 11" descr="orcid_128x128.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00010" y="188550"/>
            <a:ext cx="1300480" cy="1300480"/>
          </a:xfrm>
          <a:prstGeom prst="rect">
            <a:avLst/>
          </a:prstGeom>
        </p:spPr>
      </p:pic>
      <p:sp>
        <p:nvSpPr>
          <p:cNvPr id="9" name="正方形/長方形 8"/>
          <p:cNvSpPr/>
          <p:nvPr/>
        </p:nvSpPr>
        <p:spPr>
          <a:xfrm>
            <a:off x="6012200" y="1700760"/>
            <a:ext cx="2664370" cy="2031325"/>
          </a:xfrm>
          <a:prstGeom prst="rect">
            <a:avLst/>
          </a:prstGeom>
        </p:spPr>
        <p:txBody>
          <a:bodyPr wrap="square">
            <a:spAutoFit/>
          </a:bodyPr>
          <a:lstStyle/>
          <a:p>
            <a:pPr marL="342900" indent="-342900">
              <a:buFont typeface="Arial"/>
              <a:buChar char="•"/>
            </a:pPr>
            <a:r>
              <a:rPr lang="ja-JP" altLang="en-US" dirty="0" smtClean="0"/>
              <a:t>研究者は</a:t>
            </a:r>
            <a:r>
              <a:rPr lang="en-US" altLang="ja-JP" dirty="0" smtClean="0"/>
              <a:t>ORCID</a:t>
            </a:r>
            <a:r>
              <a:rPr lang="ja-JP" altLang="en-US" dirty="0" smtClean="0"/>
              <a:t>アカウントを無料で取得し、すべての情報をコントロールできます。</a:t>
            </a:r>
            <a:endParaRPr lang="en-US" altLang="ja-JP" dirty="0" smtClean="0"/>
          </a:p>
          <a:p>
            <a:pPr marL="342900" indent="-342900">
              <a:buFont typeface="Arial"/>
              <a:buChar char="•"/>
            </a:pPr>
            <a:r>
              <a:rPr kumimoji="1" lang="ja-JP" altLang="en-US" dirty="0" smtClean="0"/>
              <a:t>すべて</a:t>
            </a:r>
            <a:r>
              <a:rPr kumimoji="1" lang="ja-JP" altLang="en-US" dirty="0"/>
              <a:t>のフィールドについて、公開・非公開を</a:t>
            </a:r>
            <a:r>
              <a:rPr kumimoji="1" lang="ja-JP" altLang="en-US" dirty="0" smtClean="0"/>
              <a:t>選択できます。</a:t>
            </a:r>
            <a:endParaRPr kumimoji="1" lang="en-US" altLang="ja-JP" dirty="0"/>
          </a:p>
        </p:txBody>
      </p:sp>
    </p:spTree>
    <p:extLst>
      <p:ext uri="{BB962C8B-B14F-4D97-AF65-F5344CB8AC3E}">
        <p14:creationId xmlns:p14="http://schemas.microsoft.com/office/powerpoint/2010/main" val="16204309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ORCID</a:t>
            </a:r>
            <a:r>
              <a:rPr lang="ja-JP" altLang="en-US" smtClean="0"/>
              <a:t> </a:t>
            </a:r>
            <a:r>
              <a:rPr lang="en-US" altLang="ja-JP" smtClean="0"/>
              <a:t>is</a:t>
            </a:r>
            <a:r>
              <a:rPr lang="ja-JP" altLang="en-US" smtClean="0"/>
              <a:t> </a:t>
            </a:r>
            <a:r>
              <a:rPr lang="en-US" altLang="ja-JP" smtClean="0"/>
              <a:t>opt-in</a:t>
            </a:r>
            <a:endParaRPr lang="ja-JP" altLang="en-US" dirty="0"/>
          </a:p>
        </p:txBody>
      </p:sp>
      <p:sp>
        <p:nvSpPr>
          <p:cNvPr id="3" name="コンテンツ プレースホルダー 2"/>
          <p:cNvSpPr>
            <a:spLocks noGrp="1"/>
          </p:cNvSpPr>
          <p:nvPr>
            <p:ph idx="1"/>
          </p:nvPr>
        </p:nvSpPr>
        <p:spPr>
          <a:xfrm>
            <a:off x="457200" y="1752600"/>
            <a:ext cx="5146712" cy="4373563"/>
          </a:xfrm>
        </p:spPr>
        <p:txBody>
          <a:bodyPr>
            <a:normAutofit/>
          </a:bodyPr>
          <a:lstStyle/>
          <a:p>
            <a:pPr marL="342900" indent="-342900">
              <a:buFont typeface="Arial"/>
              <a:buChar char="•"/>
            </a:pPr>
            <a:r>
              <a:rPr lang="en-US" altLang="ja-JP" b="0" dirty="0" smtClean="0"/>
              <a:t>ORCID</a:t>
            </a:r>
            <a:r>
              <a:rPr lang="ja-JP" altLang="en-US" b="0" dirty="0" smtClean="0"/>
              <a:t>を利用するには、オンライン登録が必要です。</a:t>
            </a:r>
            <a:endParaRPr lang="en-US" altLang="ja-JP" b="0" dirty="0" smtClean="0"/>
          </a:p>
          <a:p>
            <a:pPr marL="342900" indent="-342900">
              <a:buFont typeface="Arial"/>
              <a:buChar char="•"/>
            </a:pPr>
            <a:r>
              <a:rPr lang="en-US" altLang="ja-JP" b="0" dirty="0" smtClean="0"/>
              <a:t>ORCID</a:t>
            </a:r>
            <a:r>
              <a:rPr lang="ja-JP" altLang="en-US" b="0" dirty="0" smtClean="0"/>
              <a:t>登録者は、自身の</a:t>
            </a:r>
            <a:r>
              <a:rPr lang="en-US" altLang="ja-JP" b="0" dirty="0" smtClean="0"/>
              <a:t>ORCID</a:t>
            </a:r>
            <a:r>
              <a:rPr lang="ja-JP" altLang="en-US" b="0" dirty="0" smtClean="0"/>
              <a:t>レコード上のすべてのアイテムについて、公開・非公開を設定できます。</a:t>
            </a:r>
            <a:endParaRPr lang="en-US" altLang="ja-JP" b="0" dirty="0" smtClean="0"/>
          </a:p>
          <a:p>
            <a:pPr marL="342900" indent="-342900">
              <a:buFont typeface="Arial"/>
              <a:buChar char="•"/>
            </a:pPr>
            <a:r>
              <a:rPr lang="ja-JP" altLang="en-US" b="0" dirty="0" smtClean="0"/>
              <a:t>公開するアイテムは、</a:t>
            </a:r>
            <a:r>
              <a:rPr lang="en-US" altLang="ja-JP" b="0" dirty="0" smtClean="0"/>
              <a:t>ORCID</a:t>
            </a:r>
            <a:r>
              <a:rPr lang="ja-JP" altLang="en-US" b="0" dirty="0" smtClean="0"/>
              <a:t>レジストリ上で誰でも閲覧することができます。</a:t>
            </a:r>
            <a:endParaRPr lang="en-US" altLang="ja-JP" b="0" dirty="0" smtClean="0"/>
          </a:p>
          <a:p>
            <a:pPr marL="342900" indent="-342900">
              <a:buFont typeface="Arial"/>
              <a:buChar char="•"/>
            </a:pPr>
            <a:r>
              <a:rPr lang="ja-JP" altLang="en-US" b="0" dirty="0" smtClean="0"/>
              <a:t>非公開としたアイテムは一般には公開されませんが、電子認証を経て、信頼できる</a:t>
            </a:r>
            <a:r>
              <a:rPr lang="en-US" altLang="ja-JP" b="0" dirty="0" smtClean="0"/>
              <a:t>ORCID</a:t>
            </a:r>
            <a:r>
              <a:rPr lang="ja-JP" altLang="en-US" b="0" dirty="0" smtClean="0"/>
              <a:t>メンバー機関に対してアクセス権限を与えることができます。</a:t>
            </a:r>
            <a:endParaRPr lang="en-US" altLang="ja-JP" b="0" dirty="0" smtClean="0"/>
          </a:p>
        </p:txBody>
      </p:sp>
      <p:sp>
        <p:nvSpPr>
          <p:cNvPr id="4" name="スライド番号プレースホルダー 3"/>
          <p:cNvSpPr>
            <a:spLocks noGrp="1"/>
          </p:cNvSpPr>
          <p:nvPr>
            <p:ph type="sldNum" sz="quarter" idx="12"/>
          </p:nvPr>
        </p:nvSpPr>
        <p:spPr/>
        <p:txBody>
          <a:bodyPr/>
          <a:lstStyle/>
          <a:p>
            <a:fld id="{F38DF745-7D3F-47F4-83A3-874385CFAA69}" type="slidenum">
              <a:rPr lang="en-US" smtClean="0"/>
              <a:pPr/>
              <a:t>9</a:t>
            </a:fld>
            <a:endParaRPr lang="en-US"/>
          </a:p>
        </p:txBody>
      </p:sp>
      <p:pic>
        <p:nvPicPr>
          <p:cNvPr id="10" name="図 9"/>
          <p:cNvPicPr>
            <a:picLocks noChangeAspect="1"/>
          </p:cNvPicPr>
          <p:nvPr/>
        </p:nvPicPr>
        <p:blipFill>
          <a:blip r:embed="rId2"/>
          <a:stretch>
            <a:fillRect/>
          </a:stretch>
        </p:blipFill>
        <p:spPr>
          <a:xfrm>
            <a:off x="5682470" y="2920665"/>
            <a:ext cx="2730500" cy="1739900"/>
          </a:xfrm>
          <a:prstGeom prst="rect">
            <a:avLst/>
          </a:prstGeom>
        </p:spPr>
      </p:pic>
    </p:spTree>
    <p:extLst>
      <p:ext uri="{BB962C8B-B14F-4D97-AF65-F5344CB8AC3E}">
        <p14:creationId xmlns:p14="http://schemas.microsoft.com/office/powerpoint/2010/main" val="7584794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ッセンシャル">
  <a:themeElements>
    <a:clrScheme name="パースペクティブ">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パーセプション.thmx</Template>
  <TotalTime>37734</TotalTime>
  <Words>1837</Words>
  <Application>Microsoft Macintosh PowerPoint</Application>
  <PresentationFormat>画面に合わせる (4:3)</PresentationFormat>
  <Paragraphs>337</Paragraphs>
  <Slides>41</Slides>
  <Notes>2</Notes>
  <HiddenSlides>0</HiddenSlides>
  <MMClips>0</MMClips>
  <ScaleCrop>false</ScaleCrop>
  <HeadingPairs>
    <vt:vector size="4" baseType="variant">
      <vt:variant>
        <vt:lpstr>テーマ</vt:lpstr>
      </vt:variant>
      <vt:variant>
        <vt:i4>1</vt:i4>
      </vt:variant>
      <vt:variant>
        <vt:lpstr>スライド タイトル</vt:lpstr>
      </vt:variant>
      <vt:variant>
        <vt:i4>41</vt:i4>
      </vt:variant>
    </vt:vector>
  </HeadingPairs>
  <TitlesOfParts>
    <vt:vector size="42" baseType="lpstr">
      <vt:lpstr>エッセンシャル</vt:lpstr>
      <vt:lpstr> 国際研究者識別子ORCID   </vt:lpstr>
      <vt:lpstr>自己紹介</vt:lpstr>
      <vt:lpstr>What is ORCID, why, and how?</vt:lpstr>
      <vt:lpstr>What is ORCID?</vt:lpstr>
      <vt:lpstr>Why name disambiguation?</vt:lpstr>
      <vt:lpstr>PowerPoint プレゼンテーション</vt:lpstr>
      <vt:lpstr>ORCID is open</vt:lpstr>
      <vt:lpstr>PowerPoint プレゼンテーション</vt:lpstr>
      <vt:lpstr>ORCID is opt-in</vt:lpstr>
      <vt:lpstr>PowerPoint プレゼンテーション</vt:lpstr>
      <vt:lpstr>PowerPoint プレゼンテーション</vt:lpstr>
      <vt:lpstr>PowerPoint プレゼンテーション</vt:lpstr>
      <vt:lpstr>Got many profiles already?</vt:lpstr>
      <vt:lpstr>ORCID saves time</vt:lpstr>
      <vt:lpstr>Authentication?</vt:lpstr>
      <vt:lpstr>ORCID authentication</vt:lpstr>
      <vt:lpstr>ORCID access permission</vt:lpstr>
      <vt:lpstr>Members build TRUST</vt:lpstr>
      <vt:lpstr>PowerPoint プレゼンテーション</vt:lpstr>
      <vt:lpstr>ORCID integration examples</vt:lpstr>
      <vt:lpstr>ORCID publisher mandates</vt:lpstr>
      <vt:lpstr>ORCID @ journal publication</vt:lpstr>
      <vt:lpstr>ORCID authorization</vt:lpstr>
      <vt:lpstr>PowerPoint プレゼンテーション</vt:lpstr>
      <vt:lpstr>Researcher permissions</vt:lpstr>
      <vt:lpstr>PowerPoint プレゼンテーション</vt:lpstr>
      <vt:lpstr>PowerPoint プレゼンテーション</vt:lpstr>
      <vt:lpstr>ORCID single sign-on</vt:lpstr>
      <vt:lpstr>Credit peer review </vt:lpstr>
      <vt:lpstr>ORCID @ databases</vt:lpstr>
      <vt:lpstr>ORCID @ funders</vt:lpstr>
      <vt:lpstr>ORCID @ institutions</vt:lpstr>
      <vt:lpstr>Enter Once, Reuse often </vt:lpstr>
      <vt:lpstr>Who runs ORCID?</vt:lpstr>
      <vt:lpstr>ORCID, Inc.</vt:lpstr>
      <vt:lpstr>ORCID Today</vt:lpstr>
      <vt:lpstr>ORCID in Japan</vt:lpstr>
      <vt:lpstr>FAQ</vt:lpstr>
      <vt:lpstr>Do I have ORCID already? </vt:lpstr>
      <vt:lpstr>ORCIDサポート</vt:lpstr>
      <vt:lpstr>PowerPoint プレゼンテーション</vt:lpstr>
    </vt:vector>
  </TitlesOfParts>
  <Company>ORCID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Persistent Identifiers and  Open Scholarly Infrastructure  supported by  Community of Practice</dc:title>
  <dc:creator>Miyairi Nobuko</dc:creator>
  <cp:lastModifiedBy>Miyairi Nobuko</cp:lastModifiedBy>
  <cp:revision>218</cp:revision>
  <dcterms:created xsi:type="dcterms:W3CDTF">2018-05-18T01:52:05Z</dcterms:created>
  <dcterms:modified xsi:type="dcterms:W3CDTF">2019-12-15T17:45:36Z</dcterms:modified>
</cp:coreProperties>
</file>