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810" r:id="rId1"/>
  </p:sldMasterIdLst>
  <p:notesMasterIdLst>
    <p:notesMasterId r:id="rId23"/>
  </p:notesMasterIdLst>
  <p:handoutMasterIdLst>
    <p:handoutMasterId r:id="rId24"/>
  </p:handoutMasterIdLst>
  <p:sldIdLst>
    <p:sldId id="259" r:id="rId2"/>
    <p:sldId id="262" r:id="rId3"/>
    <p:sldId id="263" r:id="rId4"/>
    <p:sldId id="282" r:id="rId5"/>
    <p:sldId id="266" r:id="rId6"/>
    <p:sldId id="267" r:id="rId7"/>
    <p:sldId id="268" r:id="rId8"/>
    <p:sldId id="269" r:id="rId9"/>
    <p:sldId id="270" r:id="rId10"/>
    <p:sldId id="265" r:id="rId11"/>
    <p:sldId id="275" r:id="rId12"/>
    <p:sldId id="271" r:id="rId13"/>
    <p:sldId id="273" r:id="rId14"/>
    <p:sldId id="274" r:id="rId15"/>
    <p:sldId id="272" r:id="rId16"/>
    <p:sldId id="277" r:id="rId17"/>
    <p:sldId id="278" r:id="rId18"/>
    <p:sldId id="279" r:id="rId19"/>
    <p:sldId id="280" r:id="rId20"/>
    <p:sldId id="281" r:id="rId21"/>
    <p:sldId id="284" r:id="rId22"/>
  </p:sldIdLst>
  <p:sldSz cx="9144000" cy="5143500" type="screen16x9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45 Helvetica Light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45 Helvetica Light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45 Helvetica Light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45 Helvetica Light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45 Helvetica Light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45 Helvetica Light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45 Helvetica Light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45 Helvetica Light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45 Helvetica Light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969894"/>
    <a:srgbClr val="BB0027"/>
    <a:srgbClr val="BB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5"/>
    <p:restoredTop sz="94522"/>
  </p:normalViewPr>
  <p:slideViewPr>
    <p:cSldViewPr>
      <p:cViewPr varScale="1">
        <p:scale>
          <a:sx n="160" d="100"/>
          <a:sy n="160" d="100"/>
        </p:scale>
        <p:origin x="432" y="16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0" d="100"/>
        <a:sy n="140" d="100"/>
      </p:scale>
      <p:origin x="0" y="0"/>
    </p:cViewPr>
  </p:sorterViewPr>
  <p:notesViewPr>
    <p:cSldViewPr>
      <p:cViewPr>
        <p:scale>
          <a:sx n="77" d="100"/>
          <a:sy n="77" d="100"/>
        </p:scale>
        <p:origin x="5504" y="24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Open San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Open Sans" charset="0"/>
              </a:defRPr>
            </a:lvl1pPr>
          </a:lstStyle>
          <a:p>
            <a:pPr>
              <a:defRPr/>
            </a:pPr>
            <a:fld id="{59AAF3D2-EDFA-BA42-9460-032E57456FC5}" type="datetimeFigureOut">
              <a:rPr lang="en-US"/>
              <a:pPr>
                <a:defRPr/>
              </a:pPr>
              <a:t>7/31/19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Open San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Open Sans" charset="0"/>
              </a:defRPr>
            </a:lvl1pPr>
          </a:lstStyle>
          <a:p>
            <a:pPr>
              <a:defRPr/>
            </a:pPr>
            <a:fld id="{53E6B18D-BC97-A741-A494-5A40B396D8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aseline="0">
                <a:latin typeface="Open Sans" charset="0"/>
                <a:ea typeface="ＭＳ Ｐゴシック" charset="0"/>
                <a:cs typeface="Genev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aseline="0">
                <a:latin typeface="Open Sans" charset="0"/>
                <a:ea typeface="ＭＳ Ｐゴシック" charset="0"/>
                <a:cs typeface="Genev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aseline="0">
                <a:latin typeface="Open Sans" charset="0"/>
                <a:ea typeface="ＭＳ Ｐゴシック" charset="0"/>
                <a:cs typeface="Genev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aseline="0">
                <a:latin typeface="Open Sans" charset="0"/>
              </a:defRPr>
            </a:lvl1pPr>
          </a:lstStyle>
          <a:p>
            <a:pPr>
              <a:defRPr/>
            </a:pPr>
            <a:fld id="{2B24F439-14CB-B64A-A38E-43868DBA8F9B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Open Sans" charset="0"/>
        <a:ea typeface="ＭＳ Ｐゴシック" charset="0"/>
        <a:cs typeface="Geneva" pitchFamily="-110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Open Sans" charset="0"/>
        <a:ea typeface="Geneva" pitchFamily="-110" charset="-128"/>
        <a:cs typeface="Geneva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Open Sans" charset="0"/>
        <a:ea typeface="Geneva" pitchFamily="-110" charset="-128"/>
        <a:cs typeface="Geneva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Open Sans" charset="0"/>
        <a:ea typeface="Geneva" pitchFamily="-110" charset="-128"/>
        <a:cs typeface="Geneva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Open Sans" charset="0"/>
        <a:ea typeface="Geneva" pitchFamily="-110" charset="-128"/>
        <a:cs typeface="Geneva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45 Helvetica Light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45 Helvetica Light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45 Helvetica Light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45 Helvetica Light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45 Helvetica Light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45 Helvetica Light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45 Helvetica Light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45 Helvetica Light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45 Helvetica Light" charset="0"/>
                <a:ea typeface="ＭＳ Ｐゴシック" charset="-128"/>
              </a:defRPr>
            </a:lvl9pPr>
          </a:lstStyle>
          <a:p>
            <a:fld id="{A4676FBE-E17B-9F40-B294-2A0EC4B80004}" type="slidenum">
              <a:rPr lang="en-US" altLang="x-none" sz="1200">
                <a:latin typeface="Open Sans" charset="0"/>
              </a:rPr>
              <a:pPr/>
              <a:t>1</a:t>
            </a:fld>
            <a:endParaRPr lang="en-US" altLang="x-none" sz="1200">
              <a:latin typeface="Open Sans" charset="0"/>
            </a:endParaRPr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x-none">
                <a:ea typeface="ＭＳ Ｐゴシック" charset="-128"/>
                <a:cs typeface="Geneva" charset="0"/>
              </a:rPr>
              <a:t>Main title: 40 pt. Arial</a:t>
            </a:r>
          </a:p>
          <a:p>
            <a:pPr eaLnBrk="1" hangingPunct="1"/>
            <a:br>
              <a:rPr lang="en-US" altLang="x-none">
                <a:ea typeface="ＭＳ Ｐゴシック" charset="-128"/>
                <a:cs typeface="Geneva" charset="0"/>
              </a:rPr>
            </a:br>
            <a:r>
              <a:rPr lang="en-US" altLang="x-none">
                <a:ea typeface="ＭＳ Ｐゴシック" charset="-128"/>
                <a:cs typeface="Geneva" charset="0"/>
              </a:rPr>
              <a:t>Presenter Name: 16 pt. Arial</a:t>
            </a:r>
          </a:p>
          <a:p>
            <a:pPr eaLnBrk="1" hangingPunct="1"/>
            <a:r>
              <a:rPr lang="en-US" altLang="x-none">
                <a:ea typeface="ＭＳ Ｐゴシック" charset="-128"/>
                <a:cs typeface="Geneva" charset="0"/>
              </a:rPr>
              <a:t>Presenters Title: 16 pt. Arial Italic</a:t>
            </a:r>
          </a:p>
          <a:p>
            <a:pPr eaLnBrk="1" hangingPunct="1"/>
            <a:endParaRPr lang="en-US" altLang="x-none">
              <a:ea typeface="ＭＳ Ｐゴシック" charset="-128"/>
              <a:cs typeface="Genev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63642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2f2e7dd232_0_1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2f2e7dd232_0_1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Renoir at the Portland Museum of Art, and a Renoir we have here at the JPGM.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2373225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2f2e7dd232_0_1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2f2e7dd232_0_1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Renoir at the Portland Museum of Art, and a Renoir we have here at the JPGM.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5636885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2f2e7dd232_0_1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2f2e7dd232_0_1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Renoir at the Portland Museum of Art, and a Renoir we have here at the JPGM.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415643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B24F439-14CB-B64A-A38E-43868DBA8F9B}" type="slidenum">
              <a:rPr lang="en-US" altLang="x-none" smtClean="0"/>
              <a:pPr>
                <a:defRPr/>
              </a:pPr>
              <a:t>10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8410214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rgbClr val="BB00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45 Helvetica Light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45 Helvetica Light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45 Helvetica Light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45 Helvetica Light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45 Helvetica Light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45 Helvetica Light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45 Helvetica Light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45 Helvetica Light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45 Helvetica Light" charset="0"/>
                <a:ea typeface="ＭＳ Ｐゴシック" charset="-128"/>
              </a:defRPr>
            </a:lvl9pPr>
          </a:lstStyle>
          <a:p>
            <a:pPr>
              <a:defRPr/>
            </a:pPr>
            <a:endParaRPr lang="x-none" altLang="x-none">
              <a:latin typeface="Open Sans Regular" charset="0"/>
            </a:endParaRPr>
          </a:p>
        </p:txBody>
      </p:sp>
      <p:pic>
        <p:nvPicPr>
          <p:cNvPr id="3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895350"/>
            <a:ext cx="3429000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6" descr="_Plaid-Digital_FINAL-NEW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37" t="23988" r="4771" b="1990"/>
          <a:stretch>
            <a:fillRect/>
          </a:stretch>
        </p:blipFill>
        <p:spPr bwMode="auto">
          <a:xfrm>
            <a:off x="457200" y="0"/>
            <a:ext cx="79057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5"/>
          <p:cNvSpPr>
            <a:spLocks noChangeArrowheads="1"/>
          </p:cNvSpPr>
          <p:nvPr userDrawn="1"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rgbClr val="BB00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45 Helvetica Light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45 Helvetica Light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45 Helvetica Light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45 Helvetica Light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45 Helvetica Light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45 Helvetica Light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45 Helvetica Light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45 Helvetica Light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45 Helvetica Light" charset="0"/>
                <a:ea typeface="ＭＳ Ｐゴシック" charset="-128"/>
              </a:defRPr>
            </a:lvl9pPr>
          </a:lstStyle>
          <a:p>
            <a:pPr>
              <a:defRPr/>
            </a:pPr>
            <a:endParaRPr lang="x-none" altLang="x-none">
              <a:latin typeface="Open Sans Regular" charset="0"/>
            </a:endParaRPr>
          </a:p>
        </p:txBody>
      </p:sp>
      <p:pic>
        <p:nvPicPr>
          <p:cNvPr id="6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895350"/>
            <a:ext cx="3429000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2" descr="_Plaid-Digital_FINAL-NEW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37" t="23988" r="4771" b="1990"/>
          <a:stretch>
            <a:fillRect/>
          </a:stretch>
        </p:blipFill>
        <p:spPr bwMode="auto">
          <a:xfrm>
            <a:off x="457200" y="0"/>
            <a:ext cx="79057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9314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1613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457200" y="1200150"/>
            <a:ext cx="8229600" cy="3429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81116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457200" y="1200150"/>
            <a:ext cx="3962400" cy="3429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1"/>
          </p:nvPr>
        </p:nvSpPr>
        <p:spPr>
          <a:xfrm>
            <a:off x="4727448" y="1212300"/>
            <a:ext cx="3959352" cy="3429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8285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457200" y="1200150"/>
            <a:ext cx="2590800" cy="3429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Content Placeholder 3"/>
          <p:cNvSpPr>
            <a:spLocks noGrp="1"/>
          </p:cNvSpPr>
          <p:nvPr>
            <p:ph sz="quarter" idx="11"/>
          </p:nvPr>
        </p:nvSpPr>
        <p:spPr>
          <a:xfrm>
            <a:off x="3276600" y="1200150"/>
            <a:ext cx="2590800" cy="3429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sz="quarter" idx="12"/>
          </p:nvPr>
        </p:nvSpPr>
        <p:spPr>
          <a:xfrm>
            <a:off x="6096000" y="1200150"/>
            <a:ext cx="2590800" cy="3429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71100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457200" y="1200150"/>
            <a:ext cx="1905000" cy="3429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sz="quarter" idx="11"/>
          </p:nvPr>
        </p:nvSpPr>
        <p:spPr>
          <a:xfrm>
            <a:off x="2565400" y="1200150"/>
            <a:ext cx="1905000" cy="3429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quarter" idx="12"/>
          </p:nvPr>
        </p:nvSpPr>
        <p:spPr>
          <a:xfrm>
            <a:off x="4673600" y="1200150"/>
            <a:ext cx="1905000" cy="3429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quarter" idx="13"/>
          </p:nvPr>
        </p:nvSpPr>
        <p:spPr>
          <a:xfrm>
            <a:off x="6781800" y="1200150"/>
            <a:ext cx="1905000" cy="3429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99064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33381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6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342900" lvl="0" indent="-257175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685800" lvl="1" indent="-238125">
              <a:spcBef>
                <a:spcPts val="1200"/>
              </a:spcBef>
              <a:spcAft>
                <a:spcPts val="0"/>
              </a:spcAft>
              <a:buSzPts val="1400"/>
              <a:buChar char="○"/>
              <a:defRPr/>
            </a:lvl2pPr>
            <a:lvl3pPr marL="1028700" lvl="2" indent="-238125">
              <a:spcBef>
                <a:spcPts val="120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lvl="3" indent="-238125">
              <a:spcBef>
                <a:spcPts val="1200"/>
              </a:spcBef>
              <a:spcAft>
                <a:spcPts val="0"/>
              </a:spcAft>
              <a:buSzPts val="1400"/>
              <a:buChar char="●"/>
              <a:defRPr/>
            </a:lvl4pPr>
            <a:lvl5pPr marL="1714500" lvl="4" indent="-238125">
              <a:spcBef>
                <a:spcPts val="1200"/>
              </a:spcBef>
              <a:spcAft>
                <a:spcPts val="0"/>
              </a:spcAft>
              <a:buSzPts val="1400"/>
              <a:buChar char="○"/>
              <a:defRPr/>
            </a:lvl5pPr>
            <a:lvl6pPr marL="2057400" lvl="5" indent="-238125">
              <a:spcBef>
                <a:spcPts val="1200"/>
              </a:spcBef>
              <a:spcAft>
                <a:spcPts val="0"/>
              </a:spcAft>
              <a:buSzPts val="1400"/>
              <a:buChar char="■"/>
              <a:defRPr/>
            </a:lvl6pPr>
            <a:lvl7pPr marL="2400300" lvl="6" indent="-238125">
              <a:spcBef>
                <a:spcPts val="1200"/>
              </a:spcBef>
              <a:spcAft>
                <a:spcPts val="0"/>
              </a:spcAft>
              <a:buSzPts val="1400"/>
              <a:buChar char="●"/>
              <a:defRPr/>
            </a:lvl7pPr>
            <a:lvl8pPr marL="2743200" lvl="7" indent="-238125">
              <a:spcBef>
                <a:spcPts val="1200"/>
              </a:spcBef>
              <a:spcAft>
                <a:spcPts val="0"/>
              </a:spcAft>
              <a:buSzPts val="1400"/>
              <a:buChar char="○"/>
              <a:defRPr/>
            </a:lvl8pPr>
            <a:lvl9pPr marL="3086100" lvl="8" indent="-238125">
              <a:spcBef>
                <a:spcPts val="1200"/>
              </a:spcBef>
              <a:spcAft>
                <a:spcPts val="12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52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>
              <a:spcBef>
                <a:spcPts val="0"/>
              </a:spcBef>
              <a:spcAft>
                <a:spcPts val="0"/>
              </a:spcAft>
            </a:pPr>
            <a:fld id="{00000000-1234-1234-1234-123412341234}" type="slidenum">
              <a:rPr lang="en" smtClean="0"/>
              <a:pPr algn="r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79115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_Plaid-Digital_FINAL-NEW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50" t="20876" r="39888" b="2893"/>
          <a:stretch>
            <a:fillRect/>
          </a:stretch>
        </p:blipFill>
        <p:spPr bwMode="auto">
          <a:xfrm rot="5400000">
            <a:off x="3798887" y="1046163"/>
            <a:ext cx="60325" cy="765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3" descr="_Plaid-Digital_FINAL-NEW.png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50" t="20876" r="39888" b="2893"/>
          <a:stretch>
            <a:fillRect/>
          </a:stretch>
        </p:blipFill>
        <p:spPr bwMode="auto">
          <a:xfrm rot="5400000">
            <a:off x="3798887" y="1046163"/>
            <a:ext cx="60325" cy="765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61950"/>
            <a:ext cx="822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/>
              <a:t>Click to edit Master title style</a:t>
            </a:r>
          </a:p>
        </p:txBody>
      </p:sp>
      <p:sp>
        <p:nvSpPr>
          <p:cNvPr id="103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/>
              <a:t>Click to edit Master text styles</a:t>
            </a:r>
          </a:p>
          <a:p>
            <a:pPr lvl="1"/>
            <a:r>
              <a:rPr lang="en-US" altLang="x-none"/>
              <a:t>Second level</a:t>
            </a:r>
          </a:p>
          <a:p>
            <a:pPr lvl="2"/>
            <a:r>
              <a:rPr lang="en-US" altLang="x-none"/>
              <a:t>Third level</a:t>
            </a:r>
          </a:p>
          <a:p>
            <a:pPr lvl="3"/>
            <a:r>
              <a:rPr lang="en-US" altLang="x-none"/>
              <a:t>Fourth level</a:t>
            </a:r>
          </a:p>
          <a:p>
            <a:pPr lvl="4"/>
            <a:r>
              <a:rPr lang="en-US" altLang="x-none"/>
              <a:t>Fifth level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4248150"/>
            <a:ext cx="1154590" cy="73639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6" r:id="rId8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Open Sans" charset="0"/>
          <a:ea typeface="Open Sans" charset="0"/>
          <a:cs typeface="Open Sans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Open Sans" charset="0"/>
          <a:ea typeface="Open Sans" charset="0"/>
          <a:cs typeface="Open Sans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Open Sans" charset="0"/>
          <a:ea typeface="Open Sans" charset="0"/>
          <a:cs typeface="Open Sans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Open Sans" charset="0"/>
          <a:ea typeface="Open Sans" charset="0"/>
          <a:cs typeface="Open Sans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Open Sans" charset="0"/>
          <a:ea typeface="Open Sans" charset="0"/>
          <a:cs typeface="Open Sans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" pitchFamily="-110" charset="0"/>
          <a:ea typeface="Osaka" pitchFamily="-110" charset="-128"/>
          <a:cs typeface="Osaka" pitchFamily="-110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" pitchFamily="-110" charset="0"/>
          <a:ea typeface="Osaka" pitchFamily="-110" charset="-128"/>
          <a:cs typeface="Osaka" pitchFamily="-110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" pitchFamily="-110" charset="0"/>
          <a:ea typeface="Osaka" pitchFamily="-110" charset="-128"/>
          <a:cs typeface="Osaka" pitchFamily="-110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" pitchFamily="-110" charset="0"/>
          <a:ea typeface="Osaka" pitchFamily="-110" charset="-128"/>
          <a:cs typeface="Osaka" pitchFamily="-110" charset="-128"/>
        </a:defRPr>
      </a:lvl9pPr>
    </p:titleStyle>
    <p:bodyStyle>
      <a:lvl1pPr marL="6350" indent="-6350" algn="l" rtl="0" eaLnBrk="1" fontAlgn="base" hangingPunct="1">
        <a:spcBef>
          <a:spcPts val="600"/>
        </a:spcBef>
        <a:spcAft>
          <a:spcPct val="0"/>
        </a:spcAft>
        <a:defRPr sz="14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1pPr>
      <a:lvl2pPr marL="742950" indent="-285750" algn="l" rtl="0" eaLnBrk="1" fontAlgn="base" hangingPunct="1">
        <a:spcBef>
          <a:spcPts val="600"/>
        </a:spcBef>
        <a:spcAft>
          <a:spcPct val="0"/>
        </a:spcAft>
        <a:buSzPct val="110000"/>
        <a:buFont typeface="Arial" charset="0"/>
        <a:buChar char="•"/>
        <a:defRPr sz="14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2pPr>
      <a:lvl3pPr marL="1200150" indent="-285750" algn="l" rtl="0" eaLnBrk="1" fontAlgn="base" hangingPunct="1">
        <a:spcBef>
          <a:spcPts val="600"/>
        </a:spcBef>
        <a:spcAft>
          <a:spcPct val="0"/>
        </a:spcAft>
        <a:buSzPct val="110000"/>
        <a:buFont typeface=".AppleSystemUIFont" charset="-120"/>
        <a:buChar char="–"/>
        <a:defRPr sz="1400" i="1">
          <a:solidFill>
            <a:schemeClr val="tx1"/>
          </a:solidFill>
          <a:latin typeface="Open Sans" charset="0"/>
          <a:ea typeface="Open Sans" charset="0"/>
          <a:cs typeface="Open Sans" charset="0"/>
        </a:defRPr>
      </a:lvl3pPr>
      <a:lvl4pPr marL="1657350" indent="-285750" algn="l" rtl="0" eaLnBrk="1" fontAlgn="base" hangingPunct="1">
        <a:spcBef>
          <a:spcPts val="600"/>
        </a:spcBef>
        <a:spcAft>
          <a:spcPct val="0"/>
        </a:spcAft>
        <a:buSzPct val="110000"/>
        <a:buFont typeface="Arial" charset="0"/>
        <a:buChar char="•"/>
        <a:defRPr sz="14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4pPr>
      <a:lvl5pPr marL="2057400" indent="-228600" algn="l" rtl="0" eaLnBrk="1" fontAlgn="base" hangingPunct="1">
        <a:spcBef>
          <a:spcPts val="600"/>
        </a:spcBef>
        <a:spcAft>
          <a:spcPct val="0"/>
        </a:spcAft>
        <a:buSzPct val="110000"/>
        <a:buFont typeface=".AppleSystemUIFont" charset="-120"/>
        <a:buChar char="–"/>
        <a:defRPr sz="1400" i="1">
          <a:solidFill>
            <a:schemeClr val="tx1"/>
          </a:solidFill>
          <a:latin typeface="Open Sans" charset="0"/>
          <a:ea typeface="Open Sans" charset="0"/>
          <a:cs typeface="Open Sans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-110" charset="0"/>
          <a:ea typeface="+mn-ea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-110" charset="0"/>
          <a:ea typeface="+mn-ea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-110" charset="0"/>
          <a:ea typeface="+mn-ea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-110" charset="0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5.png"/><Relationship Id="rId7" Type="http://schemas.openxmlformats.org/officeDocument/2006/relationships/image" Target="../media/image2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linked.art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NUL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americanartcollaborative.org/tools/" TargetMode="External"/><Relationship Id="rId7" Type="http://schemas.openxmlformats.org/officeDocument/2006/relationships/hyperlink" Target="http://www.getty.edu/research/tools/vocabularies/contribute.html" TargetMode="External"/><Relationship Id="rId2" Type="http://schemas.openxmlformats.org/officeDocument/2006/relationships/hyperlink" Target="https://www.slideshare.net/azaroth42/linked-open-data-at-the-getty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linked.art/" TargetMode="External"/><Relationship Id="rId5" Type="http://schemas.openxmlformats.org/officeDocument/2006/relationships/hyperlink" Target="https://programminghistorian.org/en/lessons/graph-databases-and-SPARQL" TargetMode="External"/><Relationship Id="rId4" Type="http://schemas.openxmlformats.org/officeDocument/2006/relationships/hyperlink" Target="https://programminghistorian.org/en/lessons/intro-to-linked-data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etty.edu/art/collection/objects/818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png"/><Relationship Id="rId5" Type="http://schemas.openxmlformats.org/officeDocument/2006/relationships/hyperlink" Target="http://collections.portlandmuseum.org/Obj2851" TargetMode="Externa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etty.edu/art/collection/objects/818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png"/><Relationship Id="rId5" Type="http://schemas.openxmlformats.org/officeDocument/2006/relationships/hyperlink" Target="http://collections.portlandmuseum.org/Obj2851" TargetMode="Externa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etty.edu/art/collection/objects/818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png"/><Relationship Id="rId5" Type="http://schemas.openxmlformats.org/officeDocument/2006/relationships/hyperlink" Target="http://collections.portlandmuseum.org/Obj2851" TargetMode="Externa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121" name="Straight Connector 11"/>
          <p:cNvCxnSpPr>
            <a:cxnSpLocks noChangeShapeType="1"/>
          </p:cNvCxnSpPr>
          <p:nvPr/>
        </p:nvCxnSpPr>
        <p:spPr bwMode="auto">
          <a:xfrm>
            <a:off x="2209800" y="3486150"/>
            <a:ext cx="5486400" cy="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122" name="Text Placeholder 14"/>
          <p:cNvSpPr txBox="1">
            <a:spLocks/>
          </p:cNvSpPr>
          <p:nvPr/>
        </p:nvSpPr>
        <p:spPr bwMode="auto">
          <a:xfrm>
            <a:off x="2133600" y="2038350"/>
            <a:ext cx="518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175" indent="-3175">
              <a:spcBef>
                <a:spcPts val="600"/>
              </a:spcBef>
              <a:defRPr sz="140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 marL="742950" indent="-285750">
              <a:spcBef>
                <a:spcPts val="600"/>
              </a:spcBef>
              <a:buSzPct val="110000"/>
              <a:buFont typeface="Arial" charset="0"/>
              <a:buChar char="•"/>
              <a:defRPr sz="140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2pPr>
            <a:lvl3pPr marL="1143000" indent="-228600">
              <a:spcBef>
                <a:spcPts val="600"/>
              </a:spcBef>
              <a:buSzPct val="110000"/>
              <a:buFont typeface=".AppleSystemUIFont" charset="-120"/>
              <a:buChar char="–"/>
              <a:defRPr sz="1400" i="1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3pPr>
            <a:lvl4pPr marL="1600200" indent="-228600">
              <a:spcBef>
                <a:spcPts val="600"/>
              </a:spcBef>
              <a:buSzPct val="110000"/>
              <a:buFont typeface="Arial" charset="0"/>
              <a:buChar char="•"/>
              <a:defRPr sz="140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4pPr>
            <a:lvl5pPr marL="2057400" indent="-228600">
              <a:spcBef>
                <a:spcPts val="600"/>
              </a:spcBef>
              <a:buSzPct val="110000"/>
              <a:buFont typeface=".AppleSystemUIFont" charset="-120"/>
              <a:buChar char="–"/>
              <a:defRPr sz="1400" i="1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5pPr>
            <a:lvl6pPr marL="2514600" indent="-228600" fontAlgn="base">
              <a:spcBef>
                <a:spcPts val="600"/>
              </a:spcBef>
              <a:spcAft>
                <a:spcPct val="0"/>
              </a:spcAft>
              <a:buSzPct val="110000"/>
              <a:buFont typeface=".AppleSystemUIFont" charset="-120"/>
              <a:buChar char="–"/>
              <a:defRPr sz="1400" i="1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6pPr>
            <a:lvl7pPr marL="2971800" indent="-228600" fontAlgn="base">
              <a:spcBef>
                <a:spcPts val="600"/>
              </a:spcBef>
              <a:spcAft>
                <a:spcPct val="0"/>
              </a:spcAft>
              <a:buSzPct val="110000"/>
              <a:buFont typeface=".AppleSystemUIFont" charset="-120"/>
              <a:buChar char="–"/>
              <a:defRPr sz="1400" i="1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7pPr>
            <a:lvl8pPr marL="3429000" indent="-228600" fontAlgn="base">
              <a:spcBef>
                <a:spcPts val="600"/>
              </a:spcBef>
              <a:spcAft>
                <a:spcPct val="0"/>
              </a:spcAft>
              <a:buSzPct val="110000"/>
              <a:buFont typeface=".AppleSystemUIFont" charset="-120"/>
              <a:buChar char="–"/>
              <a:defRPr sz="1400" i="1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8pPr>
            <a:lvl9pPr marL="3886200" indent="-228600" fontAlgn="base">
              <a:spcBef>
                <a:spcPts val="600"/>
              </a:spcBef>
              <a:spcAft>
                <a:spcPct val="0"/>
              </a:spcAft>
              <a:buSzPct val="110000"/>
              <a:buFont typeface=".AppleSystemUIFont" charset="-120"/>
              <a:buChar char="–"/>
              <a:defRPr sz="1400" i="1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9pPr>
          </a:lstStyle>
          <a:p>
            <a:pPr>
              <a:spcBef>
                <a:spcPts val="0"/>
              </a:spcBef>
            </a:pPr>
            <a:r>
              <a:rPr lang="en-US" altLang="x-none" sz="4000" dirty="0">
                <a:solidFill>
                  <a:schemeClr val="bg1"/>
                </a:solidFill>
                <a:ea typeface="ＭＳ Ｐゴシック" charset="-128"/>
              </a:rPr>
              <a:t>Linked Open Data:</a:t>
            </a:r>
          </a:p>
          <a:p>
            <a:pPr>
              <a:spcBef>
                <a:spcPts val="0"/>
              </a:spcBef>
            </a:pPr>
            <a:r>
              <a:rPr lang="en-US" altLang="x-none" sz="4000" dirty="0">
                <a:solidFill>
                  <a:schemeClr val="bg1"/>
                </a:solidFill>
                <a:ea typeface="ＭＳ Ｐゴシック" charset="-128"/>
              </a:rPr>
              <a:t>Who Cares?!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3973A49-3369-0445-A956-D2037A3BA0B5}"/>
              </a:ext>
            </a:extLst>
          </p:cNvPr>
          <p:cNvSpPr txBox="1"/>
          <p:nvPr/>
        </p:nvSpPr>
        <p:spPr>
          <a:xfrm rot="1135929">
            <a:off x="6688151" y="2112204"/>
            <a:ext cx="2209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You </a:t>
            </a:r>
            <a:r>
              <a:rPr lang="en-US" b="1" i="1" dirty="0"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should!</a:t>
            </a:r>
          </a:p>
          <a:p>
            <a:pPr algn="ctr"/>
            <a:r>
              <a:rPr lang="en-US" b="1" i="1" u="sng" dirty="0"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But only a little bit.</a:t>
            </a:r>
          </a:p>
        </p:txBody>
      </p:sp>
      <p:sp>
        <p:nvSpPr>
          <p:cNvPr id="6" name="Text Placeholder 16">
            <a:extLst>
              <a:ext uri="{FF2B5EF4-FFF2-40B4-BE49-F238E27FC236}">
                <a16:creationId xmlns:a16="http://schemas.microsoft.com/office/drawing/2014/main" id="{22F19FC5-4AE7-ED4D-9906-340104EF9EB9}"/>
              </a:ext>
            </a:extLst>
          </p:cNvPr>
          <p:cNvSpPr txBox="1">
            <a:spLocks/>
          </p:cNvSpPr>
          <p:nvPr/>
        </p:nvSpPr>
        <p:spPr bwMode="auto">
          <a:xfrm>
            <a:off x="2133600" y="3638549"/>
            <a:ext cx="5257800" cy="914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175" indent="-3175">
              <a:spcBef>
                <a:spcPts val="600"/>
              </a:spcBef>
              <a:defRPr sz="140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 marL="742950" indent="-285750">
              <a:spcBef>
                <a:spcPts val="600"/>
              </a:spcBef>
              <a:buSzPct val="110000"/>
              <a:buFont typeface="Arial" charset="0"/>
              <a:buChar char="•"/>
              <a:defRPr sz="140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2pPr>
            <a:lvl3pPr marL="1143000" indent="-228600">
              <a:spcBef>
                <a:spcPts val="600"/>
              </a:spcBef>
              <a:buSzPct val="110000"/>
              <a:buFont typeface=".AppleSystemUIFont" charset="-120"/>
              <a:buChar char="–"/>
              <a:defRPr sz="1400" i="1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3pPr>
            <a:lvl4pPr marL="1600200" indent="-228600">
              <a:spcBef>
                <a:spcPts val="600"/>
              </a:spcBef>
              <a:buSzPct val="110000"/>
              <a:buFont typeface="Arial" charset="0"/>
              <a:buChar char="•"/>
              <a:defRPr sz="140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4pPr>
            <a:lvl5pPr marL="2057400" indent="-228600">
              <a:spcBef>
                <a:spcPts val="600"/>
              </a:spcBef>
              <a:buSzPct val="110000"/>
              <a:buFont typeface=".AppleSystemUIFont" charset="-120"/>
              <a:buChar char="–"/>
              <a:defRPr sz="1400" i="1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5pPr>
            <a:lvl6pPr marL="2514600" indent="-228600" fontAlgn="base">
              <a:spcBef>
                <a:spcPts val="600"/>
              </a:spcBef>
              <a:spcAft>
                <a:spcPct val="0"/>
              </a:spcAft>
              <a:buSzPct val="110000"/>
              <a:buFont typeface=".AppleSystemUIFont" charset="-120"/>
              <a:buChar char="–"/>
              <a:defRPr sz="1400" i="1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6pPr>
            <a:lvl7pPr marL="2971800" indent="-228600" fontAlgn="base">
              <a:spcBef>
                <a:spcPts val="600"/>
              </a:spcBef>
              <a:spcAft>
                <a:spcPct val="0"/>
              </a:spcAft>
              <a:buSzPct val="110000"/>
              <a:buFont typeface=".AppleSystemUIFont" charset="-120"/>
              <a:buChar char="–"/>
              <a:defRPr sz="1400" i="1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7pPr>
            <a:lvl8pPr marL="3429000" indent="-228600" fontAlgn="base">
              <a:spcBef>
                <a:spcPts val="600"/>
              </a:spcBef>
              <a:spcAft>
                <a:spcPct val="0"/>
              </a:spcAft>
              <a:buSzPct val="110000"/>
              <a:buFont typeface=".AppleSystemUIFont" charset="-120"/>
              <a:buChar char="–"/>
              <a:defRPr sz="1400" i="1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8pPr>
            <a:lvl9pPr marL="3886200" indent="-228600" fontAlgn="base">
              <a:spcBef>
                <a:spcPts val="600"/>
              </a:spcBef>
              <a:spcAft>
                <a:spcPct val="0"/>
              </a:spcAft>
              <a:buSzPct val="110000"/>
              <a:buFont typeface=".AppleSystemUIFont" charset="-120"/>
              <a:buChar char="–"/>
              <a:defRPr sz="1400" i="1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x-none" sz="1600" dirty="0">
                <a:solidFill>
                  <a:srgbClr val="FFFFFF"/>
                </a:solidFill>
                <a:ea typeface="ＭＳ Ｐゴシック" charset="-128"/>
              </a:rPr>
              <a:t>Matthew Lincoln, PhD</a:t>
            </a:r>
          </a:p>
          <a:p>
            <a:pPr>
              <a:spcBef>
                <a:spcPct val="20000"/>
              </a:spcBef>
            </a:pPr>
            <a:r>
              <a:rPr lang="en-US" altLang="x-none" sz="1600" i="1" dirty="0">
                <a:solidFill>
                  <a:srgbClr val="FFFFFF"/>
                </a:solidFill>
                <a:ea typeface="ＭＳ Ｐゴシック" charset="-128"/>
              </a:rPr>
              <a:t>Research Software Engineer</a:t>
            </a:r>
          </a:p>
          <a:p>
            <a:pPr>
              <a:spcBef>
                <a:spcPct val="20000"/>
              </a:spcBef>
            </a:pPr>
            <a:r>
              <a:rPr lang="en-US" altLang="x-none" sz="1600" dirty="0">
                <a:solidFill>
                  <a:srgbClr val="FFFFFF"/>
                </a:solidFill>
                <a:ea typeface="ＭＳ Ｐゴシック" charset="-128"/>
              </a:rPr>
              <a:t>@matthewdlincoln</a:t>
            </a:r>
          </a:p>
        </p:txBody>
      </p:sp>
    </p:spTree>
    <p:extLst>
      <p:ext uri="{BB962C8B-B14F-4D97-AF65-F5344CB8AC3E}">
        <p14:creationId xmlns:p14="http://schemas.microsoft.com/office/powerpoint/2010/main" val="27115888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68;p24">
            <a:extLst>
              <a:ext uri="{FF2B5EF4-FFF2-40B4-BE49-F238E27FC236}">
                <a16:creationId xmlns:a16="http://schemas.microsoft.com/office/drawing/2014/main" id="{D1AFFAE7-4406-3749-8A01-E5599B0017C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1700" y="57150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Shared Ontologies </a:t>
            </a:r>
            <a:endParaRPr dirty="0"/>
          </a:p>
        </p:txBody>
      </p:sp>
      <p:pic>
        <p:nvPicPr>
          <p:cNvPr id="4" name="Google Shape;169;p24">
            <a:extLst>
              <a:ext uri="{FF2B5EF4-FFF2-40B4-BE49-F238E27FC236}">
                <a16:creationId xmlns:a16="http://schemas.microsoft.com/office/drawing/2014/main" id="{E6045575-3A0A-6A4C-8E64-04F712CF5AD1}"/>
              </a:ext>
            </a:extLst>
          </p:cNvPr>
          <p:cNvPicPr preferRelativeResize="0"/>
          <p:nvPr/>
        </p:nvPicPr>
        <p:blipFill>
          <a:blip r:embed="rId3">
            <a:alphaModFix/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64775" y="973055"/>
            <a:ext cx="981150" cy="981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170;p24">
            <a:extLst>
              <a:ext uri="{FF2B5EF4-FFF2-40B4-BE49-F238E27FC236}">
                <a16:creationId xmlns:a16="http://schemas.microsoft.com/office/drawing/2014/main" id="{E7633805-B111-094C-B3E9-13627B2790C9}"/>
              </a:ext>
            </a:extLst>
          </p:cNvPr>
          <p:cNvPicPr preferRelativeResize="0"/>
          <p:nvPr/>
        </p:nvPicPr>
        <p:blipFill>
          <a:blip r:embed="rId4">
            <a:alphaModFix/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442824" y="3792534"/>
            <a:ext cx="981150" cy="981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171;p24">
            <a:extLst>
              <a:ext uri="{FF2B5EF4-FFF2-40B4-BE49-F238E27FC236}">
                <a16:creationId xmlns:a16="http://schemas.microsoft.com/office/drawing/2014/main" id="{6C6ECACA-8DEF-A948-9415-18854405C37E}"/>
              </a:ext>
            </a:extLst>
          </p:cNvPr>
          <p:cNvPicPr preferRelativeResize="0"/>
          <p:nvPr/>
        </p:nvPicPr>
        <p:blipFill>
          <a:blip r:embed="rId5">
            <a:alphaModFix/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917971" y="200759"/>
            <a:ext cx="1080275" cy="1080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172;p24">
            <a:extLst>
              <a:ext uri="{FF2B5EF4-FFF2-40B4-BE49-F238E27FC236}">
                <a16:creationId xmlns:a16="http://schemas.microsoft.com/office/drawing/2014/main" id="{A200BD61-0C84-DA40-8E5E-E6D8BBBC2287}"/>
              </a:ext>
            </a:extLst>
          </p:cNvPr>
          <p:cNvPicPr preferRelativeResize="0"/>
          <p:nvPr/>
        </p:nvPicPr>
        <p:blipFill>
          <a:blip r:embed="rId6">
            <a:alphaModFix/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076273" y="332237"/>
            <a:ext cx="821474" cy="82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173;p24">
            <a:extLst>
              <a:ext uri="{FF2B5EF4-FFF2-40B4-BE49-F238E27FC236}">
                <a16:creationId xmlns:a16="http://schemas.microsoft.com/office/drawing/2014/main" id="{C0D1D05B-0C8D-1A40-832E-17373458A899}"/>
              </a:ext>
            </a:extLst>
          </p:cNvPr>
          <p:cNvPicPr preferRelativeResize="0"/>
          <p:nvPr/>
        </p:nvPicPr>
        <p:blipFill>
          <a:blip r:embed="rId7">
            <a:alphaModFix/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788267" y="1258638"/>
            <a:ext cx="981150" cy="981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174;p24">
            <a:extLst>
              <a:ext uri="{FF2B5EF4-FFF2-40B4-BE49-F238E27FC236}">
                <a16:creationId xmlns:a16="http://schemas.microsoft.com/office/drawing/2014/main" id="{27CF95B8-84D4-8D43-A236-FF68AD84346B}"/>
              </a:ext>
            </a:extLst>
          </p:cNvPr>
          <p:cNvPicPr preferRelativeResize="0"/>
          <p:nvPr/>
        </p:nvPicPr>
        <p:blipFill>
          <a:blip r:embed="rId7">
            <a:alphaModFix/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722453" y="1632843"/>
            <a:ext cx="821474" cy="82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75;p24">
            <a:extLst>
              <a:ext uri="{FF2B5EF4-FFF2-40B4-BE49-F238E27FC236}">
                <a16:creationId xmlns:a16="http://schemas.microsoft.com/office/drawing/2014/main" id="{A78E0A9B-C5C2-5243-AA67-3802F12A2525}"/>
              </a:ext>
            </a:extLst>
          </p:cNvPr>
          <p:cNvPicPr preferRelativeResize="0"/>
          <p:nvPr/>
        </p:nvPicPr>
        <p:blipFill>
          <a:blip r:embed="rId8">
            <a:alphaModFix/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904503" y="2485387"/>
            <a:ext cx="925725" cy="925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76;p24">
            <a:extLst>
              <a:ext uri="{FF2B5EF4-FFF2-40B4-BE49-F238E27FC236}">
                <a16:creationId xmlns:a16="http://schemas.microsoft.com/office/drawing/2014/main" id="{D04B92AB-B082-1940-A7AA-AD4AA37EC14C}"/>
              </a:ext>
            </a:extLst>
          </p:cNvPr>
          <p:cNvPicPr preferRelativeResize="0"/>
          <p:nvPr/>
        </p:nvPicPr>
        <p:blipFill>
          <a:blip r:embed="rId9">
            <a:alphaModFix/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210775" y="2308626"/>
            <a:ext cx="821474" cy="82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77;p24">
            <a:extLst>
              <a:ext uri="{FF2B5EF4-FFF2-40B4-BE49-F238E27FC236}">
                <a16:creationId xmlns:a16="http://schemas.microsoft.com/office/drawing/2014/main" id="{DA7728EF-74B8-6645-8073-17CC25EA543F}"/>
              </a:ext>
            </a:extLst>
          </p:cNvPr>
          <p:cNvPicPr preferRelativeResize="0"/>
          <p:nvPr/>
        </p:nvPicPr>
        <p:blipFill>
          <a:blip r:embed="rId10">
            <a:alphaModFix/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97649" y="3029381"/>
            <a:ext cx="886700" cy="88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78;p24">
            <a:extLst>
              <a:ext uri="{FF2B5EF4-FFF2-40B4-BE49-F238E27FC236}">
                <a16:creationId xmlns:a16="http://schemas.microsoft.com/office/drawing/2014/main" id="{6840EB00-82FD-914E-9855-4CE572F2F4FF}"/>
              </a:ext>
            </a:extLst>
          </p:cNvPr>
          <p:cNvPicPr preferRelativeResize="0"/>
          <p:nvPr/>
        </p:nvPicPr>
        <p:blipFill>
          <a:blip r:embed="rId11">
            <a:alphaModFix/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873958" y="3839759"/>
            <a:ext cx="886700" cy="8867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" name="Google Shape;179;p24">
            <a:extLst>
              <a:ext uri="{FF2B5EF4-FFF2-40B4-BE49-F238E27FC236}">
                <a16:creationId xmlns:a16="http://schemas.microsoft.com/office/drawing/2014/main" id="{3297B4C2-58BC-8E40-8B32-1EEDBD0E1FE0}"/>
              </a:ext>
            </a:extLst>
          </p:cNvPr>
          <p:cNvCxnSpPr>
            <a:stCxn id="4" idx="3"/>
            <a:endCxn id="11" idx="0"/>
          </p:cNvCxnSpPr>
          <p:nvPr/>
        </p:nvCxnSpPr>
        <p:spPr>
          <a:xfrm>
            <a:off x="1945925" y="1463630"/>
            <a:ext cx="675600" cy="845100"/>
          </a:xfrm>
          <a:prstGeom prst="curvedConnector2">
            <a:avLst/>
          </a:prstGeom>
          <a:noFill/>
          <a:ln w="28575" cap="flat" cmpd="sng">
            <a:solidFill>
              <a:srgbClr val="FF9900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15" name="Google Shape;180;p24">
            <a:extLst>
              <a:ext uri="{FF2B5EF4-FFF2-40B4-BE49-F238E27FC236}">
                <a16:creationId xmlns:a16="http://schemas.microsoft.com/office/drawing/2014/main" id="{FC563C38-4E9C-9546-AD85-C0DE5CD3912B}"/>
              </a:ext>
            </a:extLst>
          </p:cNvPr>
          <p:cNvCxnSpPr>
            <a:stCxn id="8" idx="1"/>
            <a:endCxn id="11" idx="3"/>
          </p:cNvCxnSpPr>
          <p:nvPr/>
        </p:nvCxnSpPr>
        <p:spPr>
          <a:xfrm rot="10800000" flipV="1">
            <a:off x="3032249" y="1749212"/>
            <a:ext cx="756018" cy="970151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rgbClr val="FF9900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16" name="Google Shape;181;p24">
            <a:extLst>
              <a:ext uri="{FF2B5EF4-FFF2-40B4-BE49-F238E27FC236}">
                <a16:creationId xmlns:a16="http://schemas.microsoft.com/office/drawing/2014/main" id="{D924DE00-067B-BF4E-AE08-9B467295A700}"/>
              </a:ext>
            </a:extLst>
          </p:cNvPr>
          <p:cNvCxnSpPr>
            <a:stCxn id="8" idx="2"/>
            <a:endCxn id="10" idx="1"/>
          </p:cNvCxnSpPr>
          <p:nvPr/>
        </p:nvCxnSpPr>
        <p:spPr>
          <a:xfrm rot="16200000" flipH="1">
            <a:off x="4237441" y="2281188"/>
            <a:ext cx="708462" cy="625661"/>
          </a:xfrm>
          <a:prstGeom prst="curvedConnector2">
            <a:avLst/>
          </a:prstGeom>
          <a:noFill/>
          <a:ln w="28575" cap="flat" cmpd="sng">
            <a:solidFill>
              <a:srgbClr val="FF9900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17" name="Google Shape;182;p24">
            <a:extLst>
              <a:ext uri="{FF2B5EF4-FFF2-40B4-BE49-F238E27FC236}">
                <a16:creationId xmlns:a16="http://schemas.microsoft.com/office/drawing/2014/main" id="{7A264445-B495-7140-ABD6-E821A74581CF}"/>
              </a:ext>
            </a:extLst>
          </p:cNvPr>
          <p:cNvCxnSpPr>
            <a:stCxn id="5" idx="0"/>
            <a:endCxn id="10" idx="3"/>
          </p:cNvCxnSpPr>
          <p:nvPr/>
        </p:nvCxnSpPr>
        <p:spPr>
          <a:xfrm rot="5400000" flipH="1" flipV="1">
            <a:off x="4959671" y="2921978"/>
            <a:ext cx="844284" cy="896829"/>
          </a:xfrm>
          <a:prstGeom prst="curvedConnector4">
            <a:avLst>
              <a:gd name="adj1" fmla="val 22588"/>
              <a:gd name="adj2" fmla="val 125490"/>
            </a:avLst>
          </a:prstGeom>
          <a:noFill/>
          <a:ln w="28575" cap="flat" cmpd="sng">
            <a:solidFill>
              <a:srgbClr val="FF9900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18" name="Google Shape;183;p24">
            <a:extLst>
              <a:ext uri="{FF2B5EF4-FFF2-40B4-BE49-F238E27FC236}">
                <a16:creationId xmlns:a16="http://schemas.microsoft.com/office/drawing/2014/main" id="{FD8994BB-ABA9-2948-854F-A7EE9E9C09FE}"/>
              </a:ext>
            </a:extLst>
          </p:cNvPr>
          <p:cNvCxnSpPr>
            <a:stCxn id="10" idx="0"/>
            <a:endCxn id="9" idx="1"/>
          </p:cNvCxnSpPr>
          <p:nvPr/>
        </p:nvCxnSpPr>
        <p:spPr>
          <a:xfrm rot="5400000" flipH="1" flipV="1">
            <a:off x="5824006" y="1586941"/>
            <a:ext cx="441806" cy="1355087"/>
          </a:xfrm>
          <a:prstGeom prst="curvedConnector2">
            <a:avLst/>
          </a:prstGeom>
          <a:noFill/>
          <a:ln w="28575" cap="flat" cmpd="sng">
            <a:solidFill>
              <a:srgbClr val="FF9900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19" name="Google Shape;184;p24">
            <a:extLst>
              <a:ext uri="{FF2B5EF4-FFF2-40B4-BE49-F238E27FC236}">
                <a16:creationId xmlns:a16="http://schemas.microsoft.com/office/drawing/2014/main" id="{E38A7763-2D3E-7940-A10B-8FEE4515388C}"/>
              </a:ext>
            </a:extLst>
          </p:cNvPr>
          <p:cNvCxnSpPr>
            <a:stCxn id="9" idx="0"/>
            <a:endCxn id="7" idx="2"/>
          </p:cNvCxnSpPr>
          <p:nvPr/>
        </p:nvCxnSpPr>
        <p:spPr>
          <a:xfrm rot="16200000" flipV="1">
            <a:off x="6570535" y="1070188"/>
            <a:ext cx="479131" cy="64618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rgbClr val="FF9900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20" name="Google Shape;185;p24">
            <a:extLst>
              <a:ext uri="{FF2B5EF4-FFF2-40B4-BE49-F238E27FC236}">
                <a16:creationId xmlns:a16="http://schemas.microsoft.com/office/drawing/2014/main" id="{9838B194-D9F2-0A4C-A5FD-EB5248BE5FF8}"/>
              </a:ext>
            </a:extLst>
          </p:cNvPr>
          <p:cNvCxnSpPr>
            <a:stCxn id="7" idx="3"/>
            <a:endCxn id="6" idx="1"/>
          </p:cNvCxnSpPr>
          <p:nvPr/>
        </p:nvCxnSpPr>
        <p:spPr>
          <a:xfrm flipV="1">
            <a:off x="6897747" y="740897"/>
            <a:ext cx="1020224" cy="2078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rgbClr val="FF9900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21" name="Google Shape;186;p24">
            <a:extLst>
              <a:ext uri="{FF2B5EF4-FFF2-40B4-BE49-F238E27FC236}">
                <a16:creationId xmlns:a16="http://schemas.microsoft.com/office/drawing/2014/main" id="{DE778F2E-623A-9645-8B3A-8DDD695B0463}"/>
              </a:ext>
            </a:extLst>
          </p:cNvPr>
          <p:cNvCxnSpPr>
            <a:stCxn id="5" idx="1"/>
            <a:endCxn id="13" idx="3"/>
          </p:cNvCxnSpPr>
          <p:nvPr/>
        </p:nvCxnSpPr>
        <p:spPr>
          <a:xfrm rot="10800000">
            <a:off x="2760658" y="4283109"/>
            <a:ext cx="1682166" cy="127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rgbClr val="FF9900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22" name="Google Shape;187;p24">
            <a:extLst>
              <a:ext uri="{FF2B5EF4-FFF2-40B4-BE49-F238E27FC236}">
                <a16:creationId xmlns:a16="http://schemas.microsoft.com/office/drawing/2014/main" id="{A733A15D-4603-FF45-AC86-A88D7E59AADD}"/>
              </a:ext>
            </a:extLst>
          </p:cNvPr>
          <p:cNvCxnSpPr>
            <a:stCxn id="13" idx="1"/>
            <a:endCxn id="12" idx="2"/>
          </p:cNvCxnSpPr>
          <p:nvPr/>
        </p:nvCxnSpPr>
        <p:spPr>
          <a:xfrm rot="10800000">
            <a:off x="1241000" y="3916081"/>
            <a:ext cx="632959" cy="367028"/>
          </a:xfrm>
          <a:prstGeom prst="curvedConnector2">
            <a:avLst/>
          </a:prstGeom>
          <a:noFill/>
          <a:ln w="28575" cap="flat" cmpd="sng">
            <a:solidFill>
              <a:srgbClr val="FF9900"/>
            </a:solidFill>
            <a:prstDash val="solid"/>
            <a:round/>
            <a:headEnd type="stealth" w="med" len="med"/>
            <a:tailEnd type="none" w="med" len="med"/>
          </a:ln>
        </p:spPr>
      </p:cxnSp>
      <p:cxnSp>
        <p:nvCxnSpPr>
          <p:cNvPr id="23" name="Google Shape;188;p24">
            <a:extLst>
              <a:ext uri="{FF2B5EF4-FFF2-40B4-BE49-F238E27FC236}">
                <a16:creationId xmlns:a16="http://schemas.microsoft.com/office/drawing/2014/main" id="{53191663-01A3-DB42-BCCE-464AAC947FEF}"/>
              </a:ext>
            </a:extLst>
          </p:cNvPr>
          <p:cNvCxnSpPr>
            <a:stCxn id="12" idx="0"/>
            <a:endCxn id="11" idx="1"/>
          </p:cNvCxnSpPr>
          <p:nvPr/>
        </p:nvCxnSpPr>
        <p:spPr>
          <a:xfrm rot="5400000" flipH="1" flipV="1">
            <a:off x="1570879" y="2389485"/>
            <a:ext cx="310017" cy="969776"/>
          </a:xfrm>
          <a:prstGeom prst="curvedConnector2">
            <a:avLst/>
          </a:prstGeom>
          <a:noFill/>
          <a:ln w="28575" cap="flat" cmpd="sng">
            <a:solidFill>
              <a:srgbClr val="FF9900"/>
            </a:solidFill>
            <a:prstDash val="solid"/>
            <a:round/>
            <a:headEnd type="none" w="med" len="med"/>
            <a:tailEnd type="stealth" w="med" len="med"/>
          </a:ln>
        </p:spPr>
      </p:cxnSp>
      <p:sp>
        <p:nvSpPr>
          <p:cNvPr id="24" name="Google Shape;189;p24">
            <a:extLst>
              <a:ext uri="{FF2B5EF4-FFF2-40B4-BE49-F238E27FC236}">
                <a16:creationId xmlns:a16="http://schemas.microsoft.com/office/drawing/2014/main" id="{6F21A601-3399-4449-9435-54628A4F081E}"/>
              </a:ext>
            </a:extLst>
          </p:cNvPr>
          <p:cNvSpPr txBox="1"/>
          <p:nvPr/>
        </p:nvSpPr>
        <p:spPr>
          <a:xfrm>
            <a:off x="3584434" y="916868"/>
            <a:ext cx="1499100" cy="4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/>
              <a:t>Renoir (ulan:500115467)</a:t>
            </a:r>
            <a:endParaRPr sz="1000" dirty="0"/>
          </a:p>
        </p:txBody>
      </p:sp>
      <p:sp>
        <p:nvSpPr>
          <p:cNvPr id="25" name="Google Shape;190;p24">
            <a:extLst>
              <a:ext uri="{FF2B5EF4-FFF2-40B4-BE49-F238E27FC236}">
                <a16:creationId xmlns:a16="http://schemas.microsoft.com/office/drawing/2014/main" id="{003D072D-B2DA-7446-8775-36398D3B541B}"/>
              </a:ext>
            </a:extLst>
          </p:cNvPr>
          <p:cNvSpPr txBox="1"/>
          <p:nvPr/>
        </p:nvSpPr>
        <p:spPr>
          <a:xfrm>
            <a:off x="6448525" y="2280223"/>
            <a:ext cx="1499100" cy="23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/>
              <a:t>Albert </a:t>
            </a:r>
            <a:r>
              <a:rPr lang="en" sz="1000" dirty="0" err="1"/>
              <a:t>Cahen</a:t>
            </a:r>
            <a:r>
              <a:rPr lang="en" sz="1000" dirty="0"/>
              <a:t> </a:t>
            </a:r>
            <a:r>
              <a:rPr lang="en" sz="1000" dirty="0" err="1"/>
              <a:t>d'Anvers</a:t>
            </a:r>
            <a:r>
              <a:rPr lang="en" sz="1000" dirty="0"/>
              <a:t> (ulan:500354828)</a:t>
            </a:r>
            <a:endParaRPr sz="1000" dirty="0"/>
          </a:p>
        </p:txBody>
      </p:sp>
      <p:sp>
        <p:nvSpPr>
          <p:cNvPr id="26" name="Google Shape;191;p24">
            <a:extLst>
              <a:ext uri="{FF2B5EF4-FFF2-40B4-BE49-F238E27FC236}">
                <a16:creationId xmlns:a16="http://schemas.microsoft.com/office/drawing/2014/main" id="{55468B3F-D1D4-AA44-9B3F-61D6113750B9}"/>
              </a:ext>
            </a:extLst>
          </p:cNvPr>
          <p:cNvSpPr txBox="1"/>
          <p:nvPr/>
        </p:nvSpPr>
        <p:spPr>
          <a:xfrm rot="3089233">
            <a:off x="2014736" y="1531782"/>
            <a:ext cx="1058955" cy="2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has_ownership</a:t>
            </a:r>
            <a:endParaRPr sz="800"/>
          </a:p>
        </p:txBody>
      </p:sp>
      <p:sp>
        <p:nvSpPr>
          <p:cNvPr id="27" name="Google Shape;192;p24">
            <a:extLst>
              <a:ext uri="{FF2B5EF4-FFF2-40B4-BE49-F238E27FC236}">
                <a16:creationId xmlns:a16="http://schemas.microsoft.com/office/drawing/2014/main" id="{5C6D9090-7E10-274E-9CE9-FC1FA14ABE26}"/>
              </a:ext>
            </a:extLst>
          </p:cNvPr>
          <p:cNvSpPr txBox="1"/>
          <p:nvPr/>
        </p:nvSpPr>
        <p:spPr>
          <a:xfrm rot="20525484">
            <a:off x="5214711" y="3568171"/>
            <a:ext cx="1058963" cy="237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dirty="0" err="1"/>
              <a:t>has_ownership</a:t>
            </a:r>
            <a:endParaRPr sz="800" dirty="0"/>
          </a:p>
        </p:txBody>
      </p:sp>
      <p:sp>
        <p:nvSpPr>
          <p:cNvPr id="28" name="Google Shape;193;p24">
            <a:extLst>
              <a:ext uri="{FF2B5EF4-FFF2-40B4-BE49-F238E27FC236}">
                <a16:creationId xmlns:a16="http://schemas.microsoft.com/office/drawing/2014/main" id="{A2F504BE-224E-9D48-BD14-7FF9C9E1514B}"/>
              </a:ext>
            </a:extLst>
          </p:cNvPr>
          <p:cNvSpPr txBox="1"/>
          <p:nvPr/>
        </p:nvSpPr>
        <p:spPr>
          <a:xfrm rot="2701377">
            <a:off x="3864322" y="2651758"/>
            <a:ext cx="1058963" cy="237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dirty="0"/>
              <a:t>created</a:t>
            </a:r>
            <a:endParaRPr sz="800" dirty="0"/>
          </a:p>
        </p:txBody>
      </p:sp>
      <p:sp>
        <p:nvSpPr>
          <p:cNvPr id="29" name="Google Shape;194;p24">
            <a:extLst>
              <a:ext uri="{FF2B5EF4-FFF2-40B4-BE49-F238E27FC236}">
                <a16:creationId xmlns:a16="http://schemas.microsoft.com/office/drawing/2014/main" id="{EFB7B777-7B07-A74C-9CB7-E64466896040}"/>
              </a:ext>
            </a:extLst>
          </p:cNvPr>
          <p:cNvSpPr txBox="1"/>
          <p:nvPr/>
        </p:nvSpPr>
        <p:spPr>
          <a:xfrm rot="20598767">
            <a:off x="5415096" y="1888468"/>
            <a:ext cx="1059041" cy="237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dirty="0"/>
              <a:t>depicts</a:t>
            </a:r>
            <a:endParaRPr sz="800" dirty="0"/>
          </a:p>
        </p:txBody>
      </p:sp>
      <p:sp>
        <p:nvSpPr>
          <p:cNvPr id="30" name="Google Shape;195;p24">
            <a:extLst>
              <a:ext uri="{FF2B5EF4-FFF2-40B4-BE49-F238E27FC236}">
                <a16:creationId xmlns:a16="http://schemas.microsoft.com/office/drawing/2014/main" id="{C8B48E61-A1EE-EF47-AFE4-5C4B321D3F3C}"/>
              </a:ext>
            </a:extLst>
          </p:cNvPr>
          <p:cNvSpPr txBox="1"/>
          <p:nvPr/>
        </p:nvSpPr>
        <p:spPr>
          <a:xfrm rot="18826361">
            <a:off x="3072458" y="1724347"/>
            <a:ext cx="675600" cy="2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dirty="0"/>
              <a:t>created</a:t>
            </a:r>
            <a:endParaRPr sz="800" dirty="0"/>
          </a:p>
        </p:txBody>
      </p:sp>
      <p:sp>
        <p:nvSpPr>
          <p:cNvPr id="31" name="Google Shape;196;p24">
            <a:extLst>
              <a:ext uri="{FF2B5EF4-FFF2-40B4-BE49-F238E27FC236}">
                <a16:creationId xmlns:a16="http://schemas.microsoft.com/office/drawing/2014/main" id="{B51A7308-FABF-D943-85FD-4993A1802379}"/>
              </a:ext>
            </a:extLst>
          </p:cNvPr>
          <p:cNvSpPr txBox="1"/>
          <p:nvPr/>
        </p:nvSpPr>
        <p:spPr>
          <a:xfrm rot="1849198">
            <a:off x="6138341" y="1274480"/>
            <a:ext cx="1059054" cy="2375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referenced_by</a:t>
            </a:r>
            <a:endParaRPr sz="800"/>
          </a:p>
        </p:txBody>
      </p:sp>
      <p:sp>
        <p:nvSpPr>
          <p:cNvPr id="32" name="Google Shape;197;p24">
            <a:extLst>
              <a:ext uri="{FF2B5EF4-FFF2-40B4-BE49-F238E27FC236}">
                <a16:creationId xmlns:a16="http://schemas.microsoft.com/office/drawing/2014/main" id="{B1D77657-E37C-5144-BE0F-BED0C9BA2DA6}"/>
              </a:ext>
            </a:extLst>
          </p:cNvPr>
          <p:cNvSpPr txBox="1"/>
          <p:nvPr/>
        </p:nvSpPr>
        <p:spPr>
          <a:xfrm>
            <a:off x="6857057" y="488323"/>
            <a:ext cx="1058955" cy="237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dirty="0" err="1"/>
              <a:t>held_by</a:t>
            </a:r>
            <a:endParaRPr sz="800" dirty="0"/>
          </a:p>
        </p:txBody>
      </p:sp>
      <p:sp>
        <p:nvSpPr>
          <p:cNvPr id="33" name="Google Shape;198;p24">
            <a:extLst>
              <a:ext uri="{FF2B5EF4-FFF2-40B4-BE49-F238E27FC236}">
                <a16:creationId xmlns:a16="http://schemas.microsoft.com/office/drawing/2014/main" id="{88EA93E5-9FFD-4944-AA9B-9C0A33929390}"/>
              </a:ext>
            </a:extLst>
          </p:cNvPr>
          <p:cNvSpPr txBox="1"/>
          <p:nvPr/>
        </p:nvSpPr>
        <p:spPr>
          <a:xfrm rot="-974">
            <a:off x="3072239" y="3988881"/>
            <a:ext cx="1059000" cy="2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dirty="0" err="1"/>
              <a:t>held_by</a:t>
            </a:r>
            <a:endParaRPr sz="800" dirty="0"/>
          </a:p>
        </p:txBody>
      </p:sp>
      <p:sp>
        <p:nvSpPr>
          <p:cNvPr id="34" name="Google Shape;199;p24">
            <a:extLst>
              <a:ext uri="{FF2B5EF4-FFF2-40B4-BE49-F238E27FC236}">
                <a16:creationId xmlns:a16="http://schemas.microsoft.com/office/drawing/2014/main" id="{F863EC85-EB7E-C54D-B10F-65948450316E}"/>
              </a:ext>
            </a:extLst>
          </p:cNvPr>
          <p:cNvSpPr txBox="1"/>
          <p:nvPr/>
        </p:nvSpPr>
        <p:spPr>
          <a:xfrm rot="1895366">
            <a:off x="801879" y="4088210"/>
            <a:ext cx="1059111" cy="2377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referenced_by</a:t>
            </a:r>
            <a:endParaRPr sz="800"/>
          </a:p>
        </p:txBody>
      </p:sp>
      <p:sp>
        <p:nvSpPr>
          <p:cNvPr id="35" name="Google Shape;200;p24">
            <a:extLst>
              <a:ext uri="{FF2B5EF4-FFF2-40B4-BE49-F238E27FC236}">
                <a16:creationId xmlns:a16="http://schemas.microsoft.com/office/drawing/2014/main" id="{195873DD-F1AB-6747-96C3-590E6D16B58D}"/>
              </a:ext>
            </a:extLst>
          </p:cNvPr>
          <p:cNvSpPr txBox="1"/>
          <p:nvPr/>
        </p:nvSpPr>
        <p:spPr>
          <a:xfrm rot="20395911">
            <a:off x="709813" y="2576801"/>
            <a:ext cx="1392223" cy="237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dirty="0" err="1"/>
              <a:t>transferred_custody_of</a:t>
            </a:r>
            <a:endParaRPr sz="800" dirty="0"/>
          </a:p>
        </p:txBody>
      </p:sp>
      <p:sp>
        <p:nvSpPr>
          <p:cNvPr id="36" name="Google Shape;201;p24">
            <a:extLst>
              <a:ext uri="{FF2B5EF4-FFF2-40B4-BE49-F238E27FC236}">
                <a16:creationId xmlns:a16="http://schemas.microsoft.com/office/drawing/2014/main" id="{261BBEA2-0EC1-1B43-90B7-CC64C89C810D}"/>
              </a:ext>
            </a:extLst>
          </p:cNvPr>
          <p:cNvSpPr txBox="1"/>
          <p:nvPr/>
        </p:nvSpPr>
        <p:spPr>
          <a:xfrm>
            <a:off x="3655700" y="57158"/>
            <a:ext cx="3000000" cy="4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(a.k.a. Shared ways of connecting each resource together)</a:t>
            </a:r>
            <a:endParaRPr sz="1200"/>
          </a:p>
        </p:txBody>
      </p:sp>
      <p:sp>
        <p:nvSpPr>
          <p:cNvPr id="37" name="Content Placeholder 2">
            <a:extLst>
              <a:ext uri="{FF2B5EF4-FFF2-40B4-BE49-F238E27FC236}">
                <a16:creationId xmlns:a16="http://schemas.microsoft.com/office/drawing/2014/main" id="{9208CA75-47F2-D54D-ACD3-654E09A4C949}"/>
              </a:ext>
            </a:extLst>
          </p:cNvPr>
          <p:cNvSpPr txBox="1">
            <a:spLocks/>
          </p:cNvSpPr>
          <p:nvPr/>
        </p:nvSpPr>
        <p:spPr bwMode="auto">
          <a:xfrm>
            <a:off x="0" y="4552950"/>
            <a:ext cx="1751903" cy="13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6350" indent="-6350" algn="l" rtl="0" eaLnBrk="1" fontAlgn="base" hangingPunct="1">
              <a:spcBef>
                <a:spcPts val="6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 marL="742950" indent="-285750" algn="l" rtl="0" eaLnBrk="1" fontAlgn="base" hangingPunct="1">
              <a:spcBef>
                <a:spcPts val="600"/>
              </a:spcBef>
              <a:spcAft>
                <a:spcPct val="0"/>
              </a:spcAft>
              <a:buSzPct val="110000"/>
              <a:buFont typeface="Arial" charset="0"/>
              <a:buChar char="•"/>
              <a:defRPr sz="140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2pPr>
            <a:lvl3pPr marL="1200150" indent="-285750" algn="l" rtl="0" eaLnBrk="1" fontAlgn="base" hangingPunct="1">
              <a:spcBef>
                <a:spcPts val="600"/>
              </a:spcBef>
              <a:spcAft>
                <a:spcPct val="0"/>
              </a:spcAft>
              <a:buSzPct val="110000"/>
              <a:buFont typeface=".AppleSystemUIFont" charset="-120"/>
              <a:buChar char="–"/>
              <a:defRPr sz="1400" i="1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3pPr>
            <a:lvl4pPr marL="1657350" indent="-285750" algn="l" rtl="0" eaLnBrk="1" fontAlgn="base" hangingPunct="1">
              <a:spcBef>
                <a:spcPts val="600"/>
              </a:spcBef>
              <a:spcAft>
                <a:spcPct val="0"/>
              </a:spcAft>
              <a:buSzPct val="110000"/>
              <a:buFont typeface="Arial" charset="0"/>
              <a:buChar char="•"/>
              <a:defRPr sz="140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4pPr>
            <a:lvl5pPr marL="2057400" indent="-228600" algn="l" rtl="0" eaLnBrk="1" fontAlgn="base" hangingPunct="1">
              <a:spcBef>
                <a:spcPts val="600"/>
              </a:spcBef>
              <a:spcAft>
                <a:spcPct val="0"/>
              </a:spcAft>
              <a:buSzPct val="110000"/>
              <a:buFont typeface=".AppleSystemUIFont" charset="-120"/>
              <a:buChar char="–"/>
              <a:defRPr sz="1400" i="1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defRPr>
            </a:lvl9pPr>
          </a:lstStyle>
          <a:p>
            <a:pPr marL="0" indent="0"/>
            <a:r>
              <a:rPr lang="en-US" kern="0" dirty="0"/>
              <a:t>@matthewdlincoln</a:t>
            </a:r>
          </a:p>
        </p:txBody>
      </p:sp>
    </p:spTree>
    <p:extLst>
      <p:ext uri="{BB962C8B-B14F-4D97-AF65-F5344CB8AC3E}">
        <p14:creationId xmlns:p14="http://schemas.microsoft.com/office/powerpoint/2010/main" val="1435109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ACB1D2-48F1-1E49-863F-C95FA7117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Putting the data online</a:t>
            </a:r>
          </a:p>
        </p:txBody>
      </p:sp>
      <p:sp>
        <p:nvSpPr>
          <p:cNvPr id="3" name="Google Shape;201;p24">
            <a:extLst>
              <a:ext uri="{FF2B5EF4-FFF2-40B4-BE49-F238E27FC236}">
                <a16:creationId xmlns:a16="http://schemas.microsoft.com/office/drawing/2014/main" id="{A9E8744D-3968-F141-9CBB-3AF2F0283A88}"/>
              </a:ext>
            </a:extLst>
          </p:cNvPr>
          <p:cNvSpPr txBox="1"/>
          <p:nvPr/>
        </p:nvSpPr>
        <p:spPr>
          <a:xfrm>
            <a:off x="4343400" y="361950"/>
            <a:ext cx="3000000" cy="4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/>
              <a:t>(</a:t>
            </a:r>
            <a:r>
              <a:rPr lang="en" sz="1200" dirty="0" err="1"/>
              <a:t>tbqh</a:t>
            </a:r>
            <a:r>
              <a:rPr lang="en" sz="1200" dirty="0"/>
              <a:t>, we’re still working on this)</a:t>
            </a:r>
            <a:endParaRPr sz="12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6651203-6BA0-E44E-A40A-32843615523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3704"/>
          <a:stretch/>
        </p:blipFill>
        <p:spPr>
          <a:xfrm>
            <a:off x="5551004" y="852750"/>
            <a:ext cx="3354785" cy="260422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43345E0-3E73-6E47-B0C5-CDABB1E37D3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4074"/>
          <a:stretch/>
        </p:blipFill>
        <p:spPr>
          <a:xfrm>
            <a:off x="4343400" y="1509596"/>
            <a:ext cx="3354784" cy="219686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B32C2B9-E40E-A74D-9992-8FA9B5718761}"/>
              </a:ext>
            </a:extLst>
          </p:cNvPr>
          <p:cNvSpPr txBox="1"/>
          <p:nvPr/>
        </p:nvSpPr>
        <p:spPr>
          <a:xfrm>
            <a:off x="304800" y="1122817"/>
            <a:ext cx="403860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Make individual records accessible at persistent URLs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Shared onto. + vocab. + online = able to easily merge data from many places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(ideally) be able to subscribe to institutions to know when they have updated their knowledge about an entity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82BD197-27C3-6B46-8D86-40C0818F86A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35545"/>
          <a:stretch/>
        </p:blipFill>
        <p:spPr>
          <a:xfrm>
            <a:off x="5551004" y="2539018"/>
            <a:ext cx="2621702" cy="197863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346398A-564E-ED46-822D-01740FADFAC5}"/>
              </a:ext>
            </a:extLst>
          </p:cNvPr>
          <p:cNvSpPr txBox="1">
            <a:spLocks/>
          </p:cNvSpPr>
          <p:nvPr/>
        </p:nvSpPr>
        <p:spPr bwMode="auto">
          <a:xfrm>
            <a:off x="0" y="4552950"/>
            <a:ext cx="1751903" cy="13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6350" indent="-6350" algn="l" rtl="0" eaLnBrk="1" fontAlgn="base" hangingPunct="1">
              <a:spcBef>
                <a:spcPts val="6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 marL="742950" indent="-285750" algn="l" rtl="0" eaLnBrk="1" fontAlgn="base" hangingPunct="1">
              <a:spcBef>
                <a:spcPts val="600"/>
              </a:spcBef>
              <a:spcAft>
                <a:spcPct val="0"/>
              </a:spcAft>
              <a:buSzPct val="110000"/>
              <a:buFont typeface="Arial" charset="0"/>
              <a:buChar char="•"/>
              <a:defRPr sz="140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2pPr>
            <a:lvl3pPr marL="1200150" indent="-285750" algn="l" rtl="0" eaLnBrk="1" fontAlgn="base" hangingPunct="1">
              <a:spcBef>
                <a:spcPts val="600"/>
              </a:spcBef>
              <a:spcAft>
                <a:spcPct val="0"/>
              </a:spcAft>
              <a:buSzPct val="110000"/>
              <a:buFont typeface=".AppleSystemUIFont" charset="-120"/>
              <a:buChar char="–"/>
              <a:defRPr sz="1400" i="1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3pPr>
            <a:lvl4pPr marL="1657350" indent="-285750" algn="l" rtl="0" eaLnBrk="1" fontAlgn="base" hangingPunct="1">
              <a:spcBef>
                <a:spcPts val="600"/>
              </a:spcBef>
              <a:spcAft>
                <a:spcPct val="0"/>
              </a:spcAft>
              <a:buSzPct val="110000"/>
              <a:buFont typeface="Arial" charset="0"/>
              <a:buChar char="•"/>
              <a:defRPr sz="140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4pPr>
            <a:lvl5pPr marL="2057400" indent="-228600" algn="l" rtl="0" eaLnBrk="1" fontAlgn="base" hangingPunct="1">
              <a:spcBef>
                <a:spcPts val="600"/>
              </a:spcBef>
              <a:spcAft>
                <a:spcPct val="0"/>
              </a:spcAft>
              <a:buSzPct val="110000"/>
              <a:buFont typeface=".AppleSystemUIFont" charset="-120"/>
              <a:buChar char="–"/>
              <a:defRPr sz="1400" i="1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defRPr>
            </a:lvl9pPr>
          </a:lstStyle>
          <a:p>
            <a:pPr marL="0" indent="0"/>
            <a:r>
              <a:rPr lang="en-US" kern="0" dirty="0"/>
              <a:t>@matthewdlincoln</a:t>
            </a:r>
          </a:p>
        </p:txBody>
      </p:sp>
    </p:spTree>
    <p:extLst>
      <p:ext uri="{BB962C8B-B14F-4D97-AF65-F5344CB8AC3E}">
        <p14:creationId xmlns:p14="http://schemas.microsoft.com/office/powerpoint/2010/main" val="25153163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06;p25">
            <a:extLst>
              <a:ext uri="{FF2B5EF4-FFF2-40B4-BE49-F238E27FC236}">
                <a16:creationId xmlns:a16="http://schemas.microsoft.com/office/drawing/2014/main" id="{09F39BFE-6972-5D41-9D25-963777E0057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4488" y="153038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LOD is for programmers </a:t>
            </a:r>
            <a:r>
              <a:rPr lang="en" sz="1800" dirty="0"/>
              <a:t>(who build things for everyone else!)</a:t>
            </a:r>
            <a:endParaRPr sz="1800" dirty="0"/>
          </a:p>
        </p:txBody>
      </p:sp>
      <p:pic>
        <p:nvPicPr>
          <p:cNvPr id="4" name="Google Shape;207;p25">
            <a:extLst>
              <a:ext uri="{FF2B5EF4-FFF2-40B4-BE49-F238E27FC236}">
                <a16:creationId xmlns:a16="http://schemas.microsoft.com/office/drawing/2014/main" id="{33919414-D80C-A043-AB39-DD2347243405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b="24025"/>
          <a:stretch/>
        </p:blipFill>
        <p:spPr>
          <a:xfrm>
            <a:off x="3124199" y="2597970"/>
            <a:ext cx="2121451" cy="1905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5" name="Google Shape;208;p25">
            <a:extLst>
              <a:ext uri="{FF2B5EF4-FFF2-40B4-BE49-F238E27FC236}">
                <a16:creationId xmlns:a16="http://schemas.microsoft.com/office/drawing/2014/main" id="{49120DCE-E2B7-E143-83D2-0F01190BEEE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25478" b="20056"/>
          <a:stretch/>
        </p:blipFill>
        <p:spPr>
          <a:xfrm>
            <a:off x="3124199" y="1215408"/>
            <a:ext cx="2121450" cy="115879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6" name="Google Shape;209;p25">
            <a:extLst>
              <a:ext uri="{FF2B5EF4-FFF2-40B4-BE49-F238E27FC236}">
                <a16:creationId xmlns:a16="http://schemas.microsoft.com/office/drawing/2014/main" id="{5C1819B8-F1C4-7240-8885-AD6D70AEB198}"/>
              </a:ext>
            </a:extLst>
          </p:cNvPr>
          <p:cNvPicPr preferRelativeResize="0"/>
          <p:nvPr/>
        </p:nvPicPr>
        <p:blipFill>
          <a:blip r:embed="rId4">
            <a:alphaModFix/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042834" y="2460672"/>
            <a:ext cx="911378" cy="91137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210;p25">
            <a:extLst>
              <a:ext uri="{FF2B5EF4-FFF2-40B4-BE49-F238E27FC236}">
                <a16:creationId xmlns:a16="http://schemas.microsoft.com/office/drawing/2014/main" id="{F09EE343-964C-F748-8AE1-9801BAB70858}"/>
              </a:ext>
            </a:extLst>
          </p:cNvPr>
          <p:cNvPicPr preferRelativeResize="0"/>
          <p:nvPr/>
        </p:nvPicPr>
        <p:blipFill>
          <a:blip r:embed="rId5">
            <a:alphaModFix/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451264" y="3517701"/>
            <a:ext cx="1241782" cy="124178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211;p25">
            <a:extLst>
              <a:ext uri="{FF2B5EF4-FFF2-40B4-BE49-F238E27FC236}">
                <a16:creationId xmlns:a16="http://schemas.microsoft.com/office/drawing/2014/main" id="{904082CA-30BC-444C-9C15-6A744E20E748}"/>
              </a:ext>
            </a:extLst>
          </p:cNvPr>
          <p:cNvPicPr preferRelativeResize="0"/>
          <p:nvPr/>
        </p:nvPicPr>
        <p:blipFill>
          <a:blip r:embed="rId6">
            <a:alphaModFix/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567863" y="1290511"/>
            <a:ext cx="1008587" cy="100858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" name="Google Shape;212;p25">
            <a:extLst>
              <a:ext uri="{FF2B5EF4-FFF2-40B4-BE49-F238E27FC236}">
                <a16:creationId xmlns:a16="http://schemas.microsoft.com/office/drawing/2014/main" id="{AE5F567F-B234-2C4B-AB0C-9748DAB4784D}"/>
              </a:ext>
            </a:extLst>
          </p:cNvPr>
          <p:cNvCxnSpPr>
            <a:cxnSpLocks/>
            <a:stCxn id="4" idx="3"/>
            <a:endCxn id="7" idx="1"/>
          </p:cNvCxnSpPr>
          <p:nvPr/>
        </p:nvCxnSpPr>
        <p:spPr>
          <a:xfrm>
            <a:off x="5245650" y="3550470"/>
            <a:ext cx="1205614" cy="588122"/>
          </a:xfrm>
          <a:prstGeom prst="curvedConnector3">
            <a:avLst>
              <a:gd name="adj1" fmla="val 50000"/>
            </a:avLst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0" name="Google Shape;213;p25">
            <a:extLst>
              <a:ext uri="{FF2B5EF4-FFF2-40B4-BE49-F238E27FC236}">
                <a16:creationId xmlns:a16="http://schemas.microsoft.com/office/drawing/2014/main" id="{81E06D79-FFA4-E445-942A-277C84105152}"/>
              </a:ext>
            </a:extLst>
          </p:cNvPr>
          <p:cNvCxnSpPr>
            <a:cxnSpLocks/>
            <a:stCxn id="5" idx="3"/>
            <a:endCxn id="8" idx="1"/>
          </p:cNvCxnSpPr>
          <p:nvPr/>
        </p:nvCxnSpPr>
        <p:spPr>
          <a:xfrm>
            <a:off x="5245649" y="1794804"/>
            <a:ext cx="1322214" cy="1"/>
          </a:xfrm>
          <a:prstGeom prst="curvedConnector3">
            <a:avLst>
              <a:gd name="adj1" fmla="val 50000"/>
            </a:avLst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1" name="Google Shape;214;p25">
            <a:extLst>
              <a:ext uri="{FF2B5EF4-FFF2-40B4-BE49-F238E27FC236}">
                <a16:creationId xmlns:a16="http://schemas.microsoft.com/office/drawing/2014/main" id="{3F410534-3B31-F744-BA86-09283926DFF9}"/>
              </a:ext>
            </a:extLst>
          </p:cNvPr>
          <p:cNvCxnSpPr>
            <a:cxnSpLocks/>
            <a:stCxn id="5" idx="3"/>
            <a:endCxn id="6" idx="1"/>
          </p:cNvCxnSpPr>
          <p:nvPr/>
        </p:nvCxnSpPr>
        <p:spPr>
          <a:xfrm>
            <a:off x="5245649" y="1794804"/>
            <a:ext cx="1797185" cy="1121557"/>
          </a:xfrm>
          <a:prstGeom prst="curvedConnector3">
            <a:avLst>
              <a:gd name="adj1" fmla="val 50000"/>
            </a:avLst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2" name="Google Shape;215;p25">
            <a:extLst>
              <a:ext uri="{FF2B5EF4-FFF2-40B4-BE49-F238E27FC236}">
                <a16:creationId xmlns:a16="http://schemas.microsoft.com/office/drawing/2014/main" id="{342E2972-080B-5648-93D9-0B835760CC85}"/>
              </a:ext>
            </a:extLst>
          </p:cNvPr>
          <p:cNvSpPr txBox="1"/>
          <p:nvPr/>
        </p:nvSpPr>
        <p:spPr>
          <a:xfrm>
            <a:off x="6244806" y="1070472"/>
            <a:ext cx="1671900" cy="43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Internal CMS</a:t>
            </a:r>
            <a:endParaRPr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Google Shape;216;p25">
            <a:extLst>
              <a:ext uri="{FF2B5EF4-FFF2-40B4-BE49-F238E27FC236}">
                <a16:creationId xmlns:a16="http://schemas.microsoft.com/office/drawing/2014/main" id="{1801809A-6437-1948-B24F-1ABAC1C3F8B0}"/>
              </a:ext>
            </a:extLst>
          </p:cNvPr>
          <p:cNvSpPr txBox="1"/>
          <p:nvPr/>
        </p:nvSpPr>
        <p:spPr>
          <a:xfrm>
            <a:off x="6299322" y="2165050"/>
            <a:ext cx="2450088" cy="43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Institution-developed apps</a:t>
            </a:r>
            <a:endParaRPr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" name="Google Shape;217;p25">
            <a:extLst>
              <a:ext uri="{FF2B5EF4-FFF2-40B4-BE49-F238E27FC236}">
                <a16:creationId xmlns:a16="http://schemas.microsoft.com/office/drawing/2014/main" id="{16D3002C-E3C7-0646-B747-24D191C4056B}"/>
              </a:ext>
            </a:extLst>
          </p:cNvPr>
          <p:cNvSpPr txBox="1"/>
          <p:nvPr/>
        </p:nvSpPr>
        <p:spPr>
          <a:xfrm>
            <a:off x="6330443" y="3340207"/>
            <a:ext cx="1483425" cy="43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Public website</a:t>
            </a:r>
            <a:endParaRPr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5" name="Google Shape;218;p25">
            <a:extLst>
              <a:ext uri="{FF2B5EF4-FFF2-40B4-BE49-F238E27FC236}">
                <a16:creationId xmlns:a16="http://schemas.microsoft.com/office/drawing/2014/main" id="{42ACCBCF-CB70-D64F-9844-C811989CC987}"/>
              </a:ext>
            </a:extLst>
          </p:cNvPr>
          <p:cNvSpPr txBox="1"/>
          <p:nvPr/>
        </p:nvSpPr>
        <p:spPr>
          <a:xfrm>
            <a:off x="5630706" y="681350"/>
            <a:ext cx="2900100" cy="43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Institution-specific applications</a:t>
            </a:r>
            <a:endParaRPr sz="1400" i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1" name="Google Shape;225;p26">
            <a:extLst>
              <a:ext uri="{FF2B5EF4-FFF2-40B4-BE49-F238E27FC236}">
                <a16:creationId xmlns:a16="http://schemas.microsoft.com/office/drawing/2014/main" id="{284A23D4-9CB5-BB45-8E8E-0897886870DF}"/>
              </a:ext>
            </a:extLst>
          </p:cNvPr>
          <p:cNvPicPr preferRelativeResize="0"/>
          <p:nvPr/>
        </p:nvPicPr>
        <p:blipFill>
          <a:blip r:embed="rId7">
            <a:alphaModFix/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59422" y="3633602"/>
            <a:ext cx="869368" cy="869368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226;p26">
            <a:extLst>
              <a:ext uri="{FF2B5EF4-FFF2-40B4-BE49-F238E27FC236}">
                <a16:creationId xmlns:a16="http://schemas.microsoft.com/office/drawing/2014/main" id="{D6F1D378-100A-AD48-B84E-39F5268D729B}"/>
              </a:ext>
            </a:extLst>
          </p:cNvPr>
          <p:cNvPicPr preferRelativeResize="0"/>
          <p:nvPr/>
        </p:nvPicPr>
        <p:blipFill>
          <a:blip r:embed="rId4">
            <a:alphaModFix/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rot="1043819">
            <a:off x="869149" y="1385791"/>
            <a:ext cx="761856" cy="761866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oogle Shape;227;p26">
            <a:extLst>
              <a:ext uri="{FF2B5EF4-FFF2-40B4-BE49-F238E27FC236}">
                <a16:creationId xmlns:a16="http://schemas.microsoft.com/office/drawing/2014/main" id="{60E34B21-9294-F64E-B23F-0873D4E0AD19}"/>
              </a:ext>
            </a:extLst>
          </p:cNvPr>
          <p:cNvPicPr preferRelativeResize="0"/>
          <p:nvPr/>
        </p:nvPicPr>
        <p:blipFill>
          <a:blip r:embed="rId8">
            <a:alphaModFix/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84376" y="2517125"/>
            <a:ext cx="630792" cy="630792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234;p26">
            <a:extLst>
              <a:ext uri="{FF2B5EF4-FFF2-40B4-BE49-F238E27FC236}">
                <a16:creationId xmlns:a16="http://schemas.microsoft.com/office/drawing/2014/main" id="{C0317644-EC22-694E-8523-8B937E2A3A23}"/>
              </a:ext>
            </a:extLst>
          </p:cNvPr>
          <p:cNvSpPr txBox="1"/>
          <p:nvPr/>
        </p:nvSpPr>
        <p:spPr>
          <a:xfrm>
            <a:off x="715869" y="1105700"/>
            <a:ext cx="1272501" cy="2499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3rd party apps</a:t>
            </a:r>
            <a:endParaRPr sz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5" name="Google Shape;235;p26">
            <a:extLst>
              <a:ext uri="{FF2B5EF4-FFF2-40B4-BE49-F238E27FC236}">
                <a16:creationId xmlns:a16="http://schemas.microsoft.com/office/drawing/2014/main" id="{82BC20F7-E478-7042-A291-9CB573D0F591}"/>
              </a:ext>
            </a:extLst>
          </p:cNvPr>
          <p:cNvSpPr txBox="1"/>
          <p:nvPr/>
        </p:nvSpPr>
        <p:spPr>
          <a:xfrm>
            <a:off x="337301" y="2210702"/>
            <a:ext cx="1205614" cy="2499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Aggregators</a:t>
            </a:r>
            <a:endParaRPr sz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6" name="Google Shape;236;p26">
            <a:extLst>
              <a:ext uri="{FF2B5EF4-FFF2-40B4-BE49-F238E27FC236}">
                <a16:creationId xmlns:a16="http://schemas.microsoft.com/office/drawing/2014/main" id="{64B402F1-DF6B-A942-AE2F-2DE5C9293CD8}"/>
              </a:ext>
            </a:extLst>
          </p:cNvPr>
          <p:cNvSpPr txBox="1"/>
          <p:nvPr/>
        </p:nvSpPr>
        <p:spPr>
          <a:xfrm>
            <a:off x="524761" y="3507036"/>
            <a:ext cx="1393824" cy="2499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Researchers</a:t>
            </a:r>
            <a:endParaRPr sz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8" name="Google Shape;218;p25">
            <a:extLst>
              <a:ext uri="{FF2B5EF4-FFF2-40B4-BE49-F238E27FC236}">
                <a16:creationId xmlns:a16="http://schemas.microsoft.com/office/drawing/2014/main" id="{BBA52487-4123-EF4F-B327-A4A1C7B0569D}"/>
              </a:ext>
            </a:extLst>
          </p:cNvPr>
          <p:cNvSpPr txBox="1"/>
          <p:nvPr/>
        </p:nvSpPr>
        <p:spPr>
          <a:xfrm>
            <a:off x="-22436" y="680460"/>
            <a:ext cx="2900100" cy="43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Cross-institution applications</a:t>
            </a:r>
            <a:endParaRPr sz="1400" i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49" name="Google Shape;213;p25">
            <a:extLst>
              <a:ext uri="{FF2B5EF4-FFF2-40B4-BE49-F238E27FC236}">
                <a16:creationId xmlns:a16="http://schemas.microsoft.com/office/drawing/2014/main" id="{553975E8-0DB6-6E4D-8F45-5D7CD6C04F34}"/>
              </a:ext>
            </a:extLst>
          </p:cNvPr>
          <p:cNvCxnSpPr>
            <a:cxnSpLocks/>
            <a:stCxn id="5" idx="1"/>
            <a:endCxn id="42" idx="3"/>
          </p:cNvCxnSpPr>
          <p:nvPr/>
        </p:nvCxnSpPr>
        <p:spPr>
          <a:xfrm rot="10800000" flipV="1">
            <a:off x="1613581" y="1794804"/>
            <a:ext cx="1510619" cy="85814"/>
          </a:xfrm>
          <a:prstGeom prst="curvedConnector3">
            <a:avLst>
              <a:gd name="adj1" fmla="val 50000"/>
            </a:avLst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52" name="Google Shape;213;p25">
            <a:extLst>
              <a:ext uri="{FF2B5EF4-FFF2-40B4-BE49-F238E27FC236}">
                <a16:creationId xmlns:a16="http://schemas.microsoft.com/office/drawing/2014/main" id="{93A673D0-9372-6C4F-B7FD-7FE20F2F1C8D}"/>
              </a:ext>
            </a:extLst>
          </p:cNvPr>
          <p:cNvCxnSpPr>
            <a:cxnSpLocks/>
            <a:stCxn id="5" idx="1"/>
            <a:endCxn id="43" idx="3"/>
          </p:cNvCxnSpPr>
          <p:nvPr/>
        </p:nvCxnSpPr>
        <p:spPr>
          <a:xfrm rot="10800000" flipV="1">
            <a:off x="1115169" y="1794803"/>
            <a:ext cx="2009031" cy="1037717"/>
          </a:xfrm>
          <a:prstGeom prst="curvedConnector3">
            <a:avLst>
              <a:gd name="adj1" fmla="val 50000"/>
            </a:avLst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56" name="Google Shape;213;p25">
            <a:extLst>
              <a:ext uri="{FF2B5EF4-FFF2-40B4-BE49-F238E27FC236}">
                <a16:creationId xmlns:a16="http://schemas.microsoft.com/office/drawing/2014/main" id="{CAF3946B-8872-E640-AC04-B648A6423D01}"/>
              </a:ext>
            </a:extLst>
          </p:cNvPr>
          <p:cNvCxnSpPr>
            <a:cxnSpLocks/>
            <a:stCxn id="5" idx="1"/>
            <a:endCxn id="41" idx="3"/>
          </p:cNvCxnSpPr>
          <p:nvPr/>
        </p:nvCxnSpPr>
        <p:spPr>
          <a:xfrm rot="10800000" flipV="1">
            <a:off x="1628791" y="1794804"/>
            <a:ext cx="1495409" cy="2273482"/>
          </a:xfrm>
          <a:prstGeom prst="curvedConnector3">
            <a:avLst>
              <a:gd name="adj1" fmla="val 50000"/>
            </a:avLst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59" name="Google Shape;213;p25">
            <a:extLst>
              <a:ext uri="{FF2B5EF4-FFF2-40B4-BE49-F238E27FC236}">
                <a16:creationId xmlns:a16="http://schemas.microsoft.com/office/drawing/2014/main" id="{49C8DB36-B956-3344-BCD8-EBD6CE5B239E}"/>
              </a:ext>
            </a:extLst>
          </p:cNvPr>
          <p:cNvCxnSpPr>
            <a:cxnSpLocks/>
            <a:stCxn id="4" idx="1"/>
            <a:endCxn id="42" idx="3"/>
          </p:cNvCxnSpPr>
          <p:nvPr/>
        </p:nvCxnSpPr>
        <p:spPr>
          <a:xfrm rot="10800000">
            <a:off x="1613581" y="1880618"/>
            <a:ext cx="1510619" cy="1669852"/>
          </a:xfrm>
          <a:prstGeom prst="curvedConnector3">
            <a:avLst>
              <a:gd name="adj1" fmla="val 50000"/>
            </a:avLst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62" name="Google Shape;213;p25">
            <a:extLst>
              <a:ext uri="{FF2B5EF4-FFF2-40B4-BE49-F238E27FC236}">
                <a16:creationId xmlns:a16="http://schemas.microsoft.com/office/drawing/2014/main" id="{50325877-3449-6248-AB7A-EEE367199B5A}"/>
              </a:ext>
            </a:extLst>
          </p:cNvPr>
          <p:cNvCxnSpPr>
            <a:cxnSpLocks/>
            <a:stCxn id="4" idx="1"/>
            <a:endCxn id="43" idx="3"/>
          </p:cNvCxnSpPr>
          <p:nvPr/>
        </p:nvCxnSpPr>
        <p:spPr>
          <a:xfrm rot="10800000">
            <a:off x="1115169" y="2832522"/>
            <a:ext cx="2009031" cy="717949"/>
          </a:xfrm>
          <a:prstGeom prst="curvedConnector3">
            <a:avLst>
              <a:gd name="adj1" fmla="val 50000"/>
            </a:avLst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65" name="Google Shape;213;p25">
            <a:extLst>
              <a:ext uri="{FF2B5EF4-FFF2-40B4-BE49-F238E27FC236}">
                <a16:creationId xmlns:a16="http://schemas.microsoft.com/office/drawing/2014/main" id="{9256558F-E814-FA43-977B-0E2BF3679C94}"/>
              </a:ext>
            </a:extLst>
          </p:cNvPr>
          <p:cNvCxnSpPr>
            <a:cxnSpLocks/>
            <a:stCxn id="4" idx="1"/>
            <a:endCxn id="41" idx="3"/>
          </p:cNvCxnSpPr>
          <p:nvPr/>
        </p:nvCxnSpPr>
        <p:spPr>
          <a:xfrm rot="10800000" flipV="1">
            <a:off x="1628791" y="3550470"/>
            <a:ext cx="1495409" cy="517816"/>
          </a:xfrm>
          <a:prstGeom prst="curvedConnector3">
            <a:avLst>
              <a:gd name="adj1" fmla="val 50000"/>
            </a:avLst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FEF03572-7941-554C-8D06-44ECB6979365}"/>
              </a:ext>
            </a:extLst>
          </p:cNvPr>
          <p:cNvSpPr txBox="1">
            <a:spLocks/>
          </p:cNvSpPr>
          <p:nvPr/>
        </p:nvSpPr>
        <p:spPr bwMode="auto">
          <a:xfrm>
            <a:off x="0" y="4552950"/>
            <a:ext cx="1751903" cy="13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6350" indent="-6350" algn="l" rtl="0" eaLnBrk="1" fontAlgn="base" hangingPunct="1">
              <a:spcBef>
                <a:spcPts val="6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 marL="742950" indent="-285750" algn="l" rtl="0" eaLnBrk="1" fontAlgn="base" hangingPunct="1">
              <a:spcBef>
                <a:spcPts val="600"/>
              </a:spcBef>
              <a:spcAft>
                <a:spcPct val="0"/>
              </a:spcAft>
              <a:buSzPct val="110000"/>
              <a:buFont typeface="Arial" charset="0"/>
              <a:buChar char="•"/>
              <a:defRPr sz="140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2pPr>
            <a:lvl3pPr marL="1200150" indent="-285750" algn="l" rtl="0" eaLnBrk="1" fontAlgn="base" hangingPunct="1">
              <a:spcBef>
                <a:spcPts val="600"/>
              </a:spcBef>
              <a:spcAft>
                <a:spcPct val="0"/>
              </a:spcAft>
              <a:buSzPct val="110000"/>
              <a:buFont typeface=".AppleSystemUIFont" charset="-120"/>
              <a:buChar char="–"/>
              <a:defRPr sz="1400" i="1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3pPr>
            <a:lvl4pPr marL="1657350" indent="-285750" algn="l" rtl="0" eaLnBrk="1" fontAlgn="base" hangingPunct="1">
              <a:spcBef>
                <a:spcPts val="600"/>
              </a:spcBef>
              <a:spcAft>
                <a:spcPct val="0"/>
              </a:spcAft>
              <a:buSzPct val="110000"/>
              <a:buFont typeface="Arial" charset="0"/>
              <a:buChar char="•"/>
              <a:defRPr sz="140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4pPr>
            <a:lvl5pPr marL="2057400" indent="-228600" algn="l" rtl="0" eaLnBrk="1" fontAlgn="base" hangingPunct="1">
              <a:spcBef>
                <a:spcPts val="600"/>
              </a:spcBef>
              <a:spcAft>
                <a:spcPct val="0"/>
              </a:spcAft>
              <a:buSzPct val="110000"/>
              <a:buFont typeface=".AppleSystemUIFont" charset="-120"/>
              <a:buChar char="–"/>
              <a:defRPr sz="1400" i="1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defRPr>
            </a:lvl9pPr>
          </a:lstStyle>
          <a:p>
            <a:pPr marL="0" indent="0"/>
            <a:r>
              <a:rPr lang="en-US" kern="0" dirty="0"/>
              <a:t>@matthewdlincoln</a:t>
            </a:r>
          </a:p>
        </p:txBody>
      </p:sp>
    </p:spTree>
    <p:extLst>
      <p:ext uri="{BB962C8B-B14F-4D97-AF65-F5344CB8AC3E}">
        <p14:creationId xmlns:p14="http://schemas.microsoft.com/office/powerpoint/2010/main" val="3285962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ACB1D2-48F1-1E49-863F-C95FA7117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LOD in academic research projects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DEECEF9-363D-A74D-A1DE-8B41269FAF66}"/>
              </a:ext>
            </a:extLst>
          </p:cNvPr>
          <p:cNvSpPr txBox="1"/>
          <p:nvPr/>
        </p:nvSpPr>
        <p:spPr>
          <a:xfrm>
            <a:off x="457200" y="2190750"/>
            <a:ext cx="6705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Our sources usually </a:t>
            </a:r>
            <a:r>
              <a:rPr lang="en-US" sz="1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belong to other institutions </a:t>
            </a:r>
            <a:r>
              <a:rPr 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(museums, archives)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Our research questions are usually so specialized that they </a:t>
            </a:r>
            <a:r>
              <a:rPr lang="en-US" sz="1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can’t be fully expressed in existing ontologies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Our </a:t>
            </a:r>
            <a:r>
              <a:rPr lang="en-US" sz="1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primary goal </a:t>
            </a:r>
            <a:r>
              <a:rPr 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is usually not to enrich another institution’s database</a:t>
            </a:r>
          </a:p>
        </p:txBody>
      </p:sp>
      <p:sp>
        <p:nvSpPr>
          <p:cNvPr id="7" name="Google Shape;62;p14">
            <a:extLst>
              <a:ext uri="{FF2B5EF4-FFF2-40B4-BE49-F238E27FC236}">
                <a16:creationId xmlns:a16="http://schemas.microsoft.com/office/drawing/2014/main" id="{43A1780C-8BEA-B040-A73D-6647DFFDBE8F}"/>
              </a:ext>
            </a:extLst>
          </p:cNvPr>
          <p:cNvSpPr txBox="1">
            <a:spLocks/>
          </p:cNvSpPr>
          <p:nvPr/>
        </p:nvSpPr>
        <p:spPr>
          <a:xfrm>
            <a:off x="541351" y="1018490"/>
            <a:ext cx="5554649" cy="7912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350" indent="-6350" algn="l" rtl="0" eaLnBrk="1" fontAlgn="base" hangingPunct="1">
              <a:spcBef>
                <a:spcPts val="6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 marL="742950" indent="-285750" algn="l" rtl="0" eaLnBrk="1" fontAlgn="base" hangingPunct="1">
              <a:spcBef>
                <a:spcPts val="600"/>
              </a:spcBef>
              <a:spcAft>
                <a:spcPct val="0"/>
              </a:spcAft>
              <a:buSzPct val="110000"/>
              <a:buFont typeface="Arial" charset="0"/>
              <a:buChar char="•"/>
              <a:defRPr sz="140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2pPr>
            <a:lvl3pPr marL="1200150" indent="-285750" algn="l" rtl="0" eaLnBrk="1" fontAlgn="base" hangingPunct="1">
              <a:spcBef>
                <a:spcPts val="600"/>
              </a:spcBef>
              <a:spcAft>
                <a:spcPct val="0"/>
              </a:spcAft>
              <a:buSzPct val="110000"/>
              <a:buFont typeface=".AppleSystemUIFont" charset="-120"/>
              <a:buChar char="–"/>
              <a:defRPr sz="1400" i="1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3pPr>
            <a:lvl4pPr marL="1657350" indent="-285750" algn="l" rtl="0" eaLnBrk="1" fontAlgn="base" hangingPunct="1">
              <a:spcBef>
                <a:spcPts val="600"/>
              </a:spcBef>
              <a:spcAft>
                <a:spcPct val="0"/>
              </a:spcAft>
              <a:buSzPct val="110000"/>
              <a:buFont typeface="Arial" charset="0"/>
              <a:buChar char="•"/>
              <a:defRPr sz="140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4pPr>
            <a:lvl5pPr marL="2057400" indent="-228600" algn="l" rtl="0" eaLnBrk="1" fontAlgn="base" hangingPunct="1">
              <a:spcBef>
                <a:spcPts val="600"/>
              </a:spcBef>
              <a:spcAft>
                <a:spcPct val="0"/>
              </a:spcAft>
              <a:buSzPct val="110000"/>
              <a:buFont typeface=".AppleSystemUIFont" charset="-120"/>
              <a:buChar char="–"/>
              <a:defRPr sz="1400" i="1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defRPr>
            </a:lvl9pPr>
          </a:lstStyle>
          <a:p>
            <a:pPr marL="0" indent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</a:pPr>
            <a:r>
              <a:rPr lang="en-US" sz="2000" kern="0" dirty="0"/>
              <a:t>If you are a lone researcher, probably don’t try to make pure, gold-standard LOD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C0D0DD7-9116-2E48-B23C-9C4D9725F48A}"/>
              </a:ext>
            </a:extLst>
          </p:cNvPr>
          <p:cNvSpPr txBox="1">
            <a:spLocks/>
          </p:cNvSpPr>
          <p:nvPr/>
        </p:nvSpPr>
        <p:spPr bwMode="auto">
          <a:xfrm>
            <a:off x="0" y="4552950"/>
            <a:ext cx="1751903" cy="13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6350" indent="-6350" algn="l" rtl="0" eaLnBrk="1" fontAlgn="base" hangingPunct="1">
              <a:spcBef>
                <a:spcPts val="6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 marL="742950" indent="-285750" algn="l" rtl="0" eaLnBrk="1" fontAlgn="base" hangingPunct="1">
              <a:spcBef>
                <a:spcPts val="600"/>
              </a:spcBef>
              <a:spcAft>
                <a:spcPct val="0"/>
              </a:spcAft>
              <a:buSzPct val="110000"/>
              <a:buFont typeface="Arial" charset="0"/>
              <a:buChar char="•"/>
              <a:defRPr sz="140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2pPr>
            <a:lvl3pPr marL="1200150" indent="-285750" algn="l" rtl="0" eaLnBrk="1" fontAlgn="base" hangingPunct="1">
              <a:spcBef>
                <a:spcPts val="600"/>
              </a:spcBef>
              <a:spcAft>
                <a:spcPct val="0"/>
              </a:spcAft>
              <a:buSzPct val="110000"/>
              <a:buFont typeface=".AppleSystemUIFont" charset="-120"/>
              <a:buChar char="–"/>
              <a:defRPr sz="1400" i="1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3pPr>
            <a:lvl4pPr marL="1657350" indent="-285750" algn="l" rtl="0" eaLnBrk="1" fontAlgn="base" hangingPunct="1">
              <a:spcBef>
                <a:spcPts val="600"/>
              </a:spcBef>
              <a:spcAft>
                <a:spcPct val="0"/>
              </a:spcAft>
              <a:buSzPct val="110000"/>
              <a:buFont typeface="Arial" charset="0"/>
              <a:buChar char="•"/>
              <a:defRPr sz="140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4pPr>
            <a:lvl5pPr marL="2057400" indent="-228600" algn="l" rtl="0" eaLnBrk="1" fontAlgn="base" hangingPunct="1">
              <a:spcBef>
                <a:spcPts val="600"/>
              </a:spcBef>
              <a:spcAft>
                <a:spcPct val="0"/>
              </a:spcAft>
              <a:buSzPct val="110000"/>
              <a:buFont typeface=".AppleSystemUIFont" charset="-120"/>
              <a:buChar char="–"/>
              <a:defRPr sz="1400" i="1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defRPr>
            </a:lvl9pPr>
          </a:lstStyle>
          <a:p>
            <a:pPr marL="0" indent="0"/>
            <a:r>
              <a:rPr lang="en-US" kern="0" dirty="0"/>
              <a:t>@matthewdlincoln</a:t>
            </a:r>
          </a:p>
        </p:txBody>
      </p:sp>
    </p:spTree>
    <p:extLst>
      <p:ext uri="{BB962C8B-B14F-4D97-AF65-F5344CB8AC3E}">
        <p14:creationId xmlns:p14="http://schemas.microsoft.com/office/powerpoint/2010/main" val="26308266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ACB1D2-48F1-1E49-863F-C95FA7117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LOD in academic research projects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DEECEF9-363D-A74D-A1DE-8B41269FAF66}"/>
              </a:ext>
            </a:extLst>
          </p:cNvPr>
          <p:cNvSpPr txBox="1"/>
          <p:nvPr/>
        </p:nvSpPr>
        <p:spPr>
          <a:xfrm>
            <a:off x="420757" y="1962150"/>
            <a:ext cx="7239000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Find the intersections (the “sticky points”) of our data where adding references to shared vocabularies (</a:t>
            </a:r>
            <a:r>
              <a:rPr lang="en-US" sz="1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reconciliation</a:t>
            </a:r>
            <a:r>
              <a:rPr 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 makes sense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Get a sense of what ontologies are used by major institutions (a.k.a. </a:t>
            </a:r>
            <a:r>
              <a:rPr 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2"/>
              </a:rPr>
              <a:t>https://linked.art</a:t>
            </a:r>
            <a:r>
              <a:rPr 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 so that eventual integration or enhancement may be possible.</a:t>
            </a:r>
          </a:p>
        </p:txBody>
      </p:sp>
      <p:sp>
        <p:nvSpPr>
          <p:cNvPr id="7" name="Google Shape;62;p14">
            <a:extLst>
              <a:ext uri="{FF2B5EF4-FFF2-40B4-BE49-F238E27FC236}">
                <a16:creationId xmlns:a16="http://schemas.microsoft.com/office/drawing/2014/main" id="{43A1780C-8BEA-B040-A73D-6647DFFDBE8F}"/>
              </a:ext>
            </a:extLst>
          </p:cNvPr>
          <p:cNvSpPr txBox="1">
            <a:spLocks/>
          </p:cNvSpPr>
          <p:nvPr/>
        </p:nvSpPr>
        <p:spPr>
          <a:xfrm>
            <a:off x="533400" y="1174847"/>
            <a:ext cx="7196700" cy="50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350" indent="-6350" algn="l" rtl="0" eaLnBrk="1" fontAlgn="base" hangingPunct="1">
              <a:spcBef>
                <a:spcPts val="6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 marL="742950" indent="-285750" algn="l" rtl="0" eaLnBrk="1" fontAlgn="base" hangingPunct="1">
              <a:spcBef>
                <a:spcPts val="600"/>
              </a:spcBef>
              <a:spcAft>
                <a:spcPct val="0"/>
              </a:spcAft>
              <a:buSzPct val="110000"/>
              <a:buFont typeface="Arial" charset="0"/>
              <a:buChar char="•"/>
              <a:defRPr sz="140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2pPr>
            <a:lvl3pPr marL="1200150" indent="-285750" algn="l" rtl="0" eaLnBrk="1" fontAlgn="base" hangingPunct="1">
              <a:spcBef>
                <a:spcPts val="600"/>
              </a:spcBef>
              <a:spcAft>
                <a:spcPct val="0"/>
              </a:spcAft>
              <a:buSzPct val="110000"/>
              <a:buFont typeface=".AppleSystemUIFont" charset="-120"/>
              <a:buChar char="–"/>
              <a:defRPr sz="1400" i="1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3pPr>
            <a:lvl4pPr marL="1657350" indent="-285750" algn="l" rtl="0" eaLnBrk="1" fontAlgn="base" hangingPunct="1">
              <a:spcBef>
                <a:spcPts val="600"/>
              </a:spcBef>
              <a:spcAft>
                <a:spcPct val="0"/>
              </a:spcAft>
              <a:buSzPct val="110000"/>
              <a:buFont typeface="Arial" charset="0"/>
              <a:buChar char="•"/>
              <a:defRPr sz="140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4pPr>
            <a:lvl5pPr marL="2057400" indent="-228600" algn="l" rtl="0" eaLnBrk="1" fontAlgn="base" hangingPunct="1">
              <a:spcBef>
                <a:spcPts val="600"/>
              </a:spcBef>
              <a:spcAft>
                <a:spcPct val="0"/>
              </a:spcAft>
              <a:buSzPct val="110000"/>
              <a:buFont typeface=".AppleSystemUIFont" charset="-120"/>
              <a:buChar char="–"/>
              <a:defRPr sz="1400" i="1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defRPr>
            </a:lvl9pPr>
          </a:lstStyle>
          <a:p>
            <a:pPr marL="0" indent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</a:pPr>
            <a:r>
              <a:rPr lang="en-US" sz="2000" kern="0" dirty="0"/>
              <a:t>But! We </a:t>
            </a:r>
            <a:r>
              <a:rPr lang="en-US" sz="2000" b="1" kern="0" dirty="0"/>
              <a:t>should</a:t>
            </a:r>
            <a:r>
              <a:rPr lang="en-US" sz="2000" kern="0" dirty="0"/>
              <a:t> try to make LOD-friendly research data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DDA4C43-1BBD-FE41-B103-32B8C6F6418E}"/>
              </a:ext>
            </a:extLst>
          </p:cNvPr>
          <p:cNvSpPr txBox="1">
            <a:spLocks/>
          </p:cNvSpPr>
          <p:nvPr/>
        </p:nvSpPr>
        <p:spPr bwMode="auto">
          <a:xfrm>
            <a:off x="0" y="4552950"/>
            <a:ext cx="1751903" cy="13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6350" indent="-6350" algn="l" rtl="0" eaLnBrk="1" fontAlgn="base" hangingPunct="1">
              <a:spcBef>
                <a:spcPts val="6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 marL="742950" indent="-285750" algn="l" rtl="0" eaLnBrk="1" fontAlgn="base" hangingPunct="1">
              <a:spcBef>
                <a:spcPts val="600"/>
              </a:spcBef>
              <a:spcAft>
                <a:spcPct val="0"/>
              </a:spcAft>
              <a:buSzPct val="110000"/>
              <a:buFont typeface="Arial" charset="0"/>
              <a:buChar char="•"/>
              <a:defRPr sz="140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2pPr>
            <a:lvl3pPr marL="1200150" indent="-285750" algn="l" rtl="0" eaLnBrk="1" fontAlgn="base" hangingPunct="1">
              <a:spcBef>
                <a:spcPts val="600"/>
              </a:spcBef>
              <a:spcAft>
                <a:spcPct val="0"/>
              </a:spcAft>
              <a:buSzPct val="110000"/>
              <a:buFont typeface=".AppleSystemUIFont" charset="-120"/>
              <a:buChar char="–"/>
              <a:defRPr sz="1400" i="1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3pPr>
            <a:lvl4pPr marL="1657350" indent="-285750" algn="l" rtl="0" eaLnBrk="1" fontAlgn="base" hangingPunct="1">
              <a:spcBef>
                <a:spcPts val="600"/>
              </a:spcBef>
              <a:spcAft>
                <a:spcPct val="0"/>
              </a:spcAft>
              <a:buSzPct val="110000"/>
              <a:buFont typeface="Arial" charset="0"/>
              <a:buChar char="•"/>
              <a:defRPr sz="140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4pPr>
            <a:lvl5pPr marL="2057400" indent="-228600" algn="l" rtl="0" eaLnBrk="1" fontAlgn="base" hangingPunct="1">
              <a:spcBef>
                <a:spcPts val="600"/>
              </a:spcBef>
              <a:spcAft>
                <a:spcPct val="0"/>
              </a:spcAft>
              <a:buSzPct val="110000"/>
              <a:buFont typeface=".AppleSystemUIFont" charset="-120"/>
              <a:buChar char="–"/>
              <a:defRPr sz="1400" i="1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defRPr>
            </a:lvl9pPr>
          </a:lstStyle>
          <a:p>
            <a:pPr marL="0" indent="0"/>
            <a:r>
              <a:rPr lang="en-US" kern="0" dirty="0"/>
              <a:t>@matthewdlincoln</a:t>
            </a:r>
          </a:p>
        </p:txBody>
      </p:sp>
    </p:spTree>
    <p:extLst>
      <p:ext uri="{BB962C8B-B14F-4D97-AF65-F5344CB8AC3E}">
        <p14:creationId xmlns:p14="http://schemas.microsoft.com/office/powerpoint/2010/main" val="36692546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DF71B0-076E-0440-A30F-DBB24FC7B7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Vocabularies in reality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8F73088-74AE-C945-B0BF-9965F84CFC86}"/>
              </a:ext>
            </a:extLst>
          </p:cNvPr>
          <p:cNvSpPr txBox="1"/>
          <p:nvPr/>
        </p:nvSpPr>
        <p:spPr>
          <a:xfrm>
            <a:off x="132522" y="1463754"/>
            <a:ext cx="4267200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 vocabulary will cover ALL of the terms in your data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Maintain a local ID alongside an optional vocabulary URI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See contribution guides to ULAN, AAT to add those entities not yet in those vocabularies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96440B33-0071-4B49-80F6-92CC0A0262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3419709"/>
              </p:ext>
            </p:extLst>
          </p:nvPr>
        </p:nvGraphicFramePr>
        <p:xfrm>
          <a:off x="4572000" y="514350"/>
          <a:ext cx="4267200" cy="28194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422400">
                  <a:extLst>
                    <a:ext uri="{9D8B030D-6E8A-4147-A177-3AD203B41FA5}">
                      <a16:colId xmlns:a16="http://schemas.microsoft.com/office/drawing/2014/main" val="3634051992"/>
                    </a:ext>
                  </a:extLst>
                </a:gridCol>
                <a:gridCol w="1422400">
                  <a:extLst>
                    <a:ext uri="{9D8B030D-6E8A-4147-A177-3AD203B41FA5}">
                      <a16:colId xmlns:a16="http://schemas.microsoft.com/office/drawing/2014/main" val="1224409306"/>
                    </a:ext>
                  </a:extLst>
                </a:gridCol>
                <a:gridCol w="1422400">
                  <a:extLst>
                    <a:ext uri="{9D8B030D-6E8A-4147-A177-3AD203B41FA5}">
                      <a16:colId xmlns:a16="http://schemas.microsoft.com/office/drawing/2014/main" val="406434632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my_uid</a:t>
                      </a:r>
                      <a:endParaRPr lang="en-US" sz="140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ulan</a:t>
                      </a:r>
                      <a:endParaRPr lang="en-US" sz="140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9348467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Rembrandt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500011051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6510812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Jacob van Ruisdael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500027077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716627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John Doe III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2783463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John Singleton Copley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500009177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1420468"/>
                  </a:ext>
                </a:extLst>
              </a:tr>
            </a:tbl>
          </a:graphicData>
        </a:graphic>
      </p:graphicFrame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8F168F4-96AD-B14B-8EAD-C7B617522156}"/>
              </a:ext>
            </a:extLst>
          </p:cNvPr>
          <p:cNvSpPr txBox="1">
            <a:spLocks/>
          </p:cNvSpPr>
          <p:nvPr/>
        </p:nvSpPr>
        <p:spPr bwMode="auto">
          <a:xfrm>
            <a:off x="0" y="4552950"/>
            <a:ext cx="1751903" cy="13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6350" indent="-6350" algn="l" rtl="0" eaLnBrk="1" fontAlgn="base" hangingPunct="1">
              <a:spcBef>
                <a:spcPts val="6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 marL="742950" indent="-285750" algn="l" rtl="0" eaLnBrk="1" fontAlgn="base" hangingPunct="1">
              <a:spcBef>
                <a:spcPts val="600"/>
              </a:spcBef>
              <a:spcAft>
                <a:spcPct val="0"/>
              </a:spcAft>
              <a:buSzPct val="110000"/>
              <a:buFont typeface="Arial" charset="0"/>
              <a:buChar char="•"/>
              <a:defRPr sz="140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2pPr>
            <a:lvl3pPr marL="1200150" indent="-285750" algn="l" rtl="0" eaLnBrk="1" fontAlgn="base" hangingPunct="1">
              <a:spcBef>
                <a:spcPts val="600"/>
              </a:spcBef>
              <a:spcAft>
                <a:spcPct val="0"/>
              </a:spcAft>
              <a:buSzPct val="110000"/>
              <a:buFont typeface=".AppleSystemUIFont" charset="-120"/>
              <a:buChar char="–"/>
              <a:defRPr sz="1400" i="1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3pPr>
            <a:lvl4pPr marL="1657350" indent="-285750" algn="l" rtl="0" eaLnBrk="1" fontAlgn="base" hangingPunct="1">
              <a:spcBef>
                <a:spcPts val="600"/>
              </a:spcBef>
              <a:spcAft>
                <a:spcPct val="0"/>
              </a:spcAft>
              <a:buSzPct val="110000"/>
              <a:buFont typeface="Arial" charset="0"/>
              <a:buChar char="•"/>
              <a:defRPr sz="140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4pPr>
            <a:lvl5pPr marL="2057400" indent="-228600" algn="l" rtl="0" eaLnBrk="1" fontAlgn="base" hangingPunct="1">
              <a:spcBef>
                <a:spcPts val="600"/>
              </a:spcBef>
              <a:spcAft>
                <a:spcPct val="0"/>
              </a:spcAft>
              <a:buSzPct val="110000"/>
              <a:buFont typeface=".AppleSystemUIFont" charset="-120"/>
              <a:buChar char="–"/>
              <a:defRPr sz="1400" i="1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defRPr>
            </a:lvl9pPr>
          </a:lstStyle>
          <a:p>
            <a:pPr marL="0" indent="0"/>
            <a:r>
              <a:rPr lang="en-US" kern="0" dirty="0"/>
              <a:t>@matthewdlincoln</a:t>
            </a:r>
          </a:p>
        </p:txBody>
      </p:sp>
    </p:spTree>
    <p:extLst>
      <p:ext uri="{BB962C8B-B14F-4D97-AF65-F5344CB8AC3E}">
        <p14:creationId xmlns:p14="http://schemas.microsoft.com/office/powerpoint/2010/main" val="19608941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BF7622B-831B-2F49-AADA-AF316BADE6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43123"/>
            <a:ext cx="7999229" cy="46482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508E32B-E997-BD47-A8DA-981A6DF3DA32}"/>
              </a:ext>
            </a:extLst>
          </p:cNvPr>
          <p:cNvSpPr/>
          <p:nvPr/>
        </p:nvSpPr>
        <p:spPr bwMode="auto">
          <a:xfrm>
            <a:off x="376362" y="171450"/>
            <a:ext cx="4343400" cy="3009900"/>
          </a:xfrm>
          <a:prstGeom prst="rect">
            <a:avLst/>
          </a:prstGeom>
          <a:solidFill>
            <a:srgbClr val="969894">
              <a:alpha val="69804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45 Helvetica Light" pitchFamily="-110" charset="0"/>
              <a:ea typeface="Geneva" pitchFamily="-110" charset="-128"/>
              <a:cs typeface="Geneva" pitchFamily="-110" charset="-128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DF71B0-076E-0440-A30F-DBB24FC7B7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Reconcile in </a:t>
            </a:r>
            <a:r>
              <a:rPr lang="en-US" dirty="0" err="1"/>
              <a:t>OpenRefine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8F73088-74AE-C945-B0BF-9965F84CFC86}"/>
              </a:ext>
            </a:extLst>
          </p:cNvPr>
          <p:cNvSpPr txBox="1"/>
          <p:nvPr/>
        </p:nvSpPr>
        <p:spPr>
          <a:xfrm>
            <a:off x="457200" y="1047750"/>
            <a:ext cx="4267200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5400"/>
              </a:spcAft>
              <a:buFont typeface="+mj-lt"/>
              <a:buAutoNum type="arabicPeriod"/>
            </a:pPr>
            <a:r>
              <a:rPr 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Load first 20 rows of Knoedler data from yesterday</a:t>
            </a:r>
          </a:p>
          <a:p>
            <a:pPr marL="342900" indent="-342900">
              <a:spcAft>
                <a:spcPts val="5400"/>
              </a:spcAft>
              <a:buFont typeface="+mj-lt"/>
              <a:buAutoNum type="arabicPeriod"/>
            </a:pPr>
            <a:r>
              <a:rPr 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(OR use your own data, but just a few rows for now)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DB91CB4-1E43-A148-BF6B-1D3C75474D37}"/>
              </a:ext>
            </a:extLst>
          </p:cNvPr>
          <p:cNvSpPr/>
          <p:nvPr/>
        </p:nvSpPr>
        <p:spPr bwMode="auto">
          <a:xfrm>
            <a:off x="5334000" y="3257550"/>
            <a:ext cx="2362200" cy="533400"/>
          </a:xfrm>
          <a:prstGeom prst="ellipse">
            <a:avLst/>
          </a:prstGeom>
          <a:noFill/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45 Helvetica Light" pitchFamily="-110" charset="0"/>
              <a:ea typeface="Geneva" pitchFamily="-110" charset="-128"/>
              <a:cs typeface="Geneva" pitchFamily="-110" charset="-128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2396181-8894-B94E-873E-25EF140955DF}"/>
              </a:ext>
            </a:extLst>
          </p:cNvPr>
          <p:cNvSpPr txBox="1">
            <a:spLocks/>
          </p:cNvSpPr>
          <p:nvPr/>
        </p:nvSpPr>
        <p:spPr bwMode="auto">
          <a:xfrm>
            <a:off x="0" y="4552950"/>
            <a:ext cx="1751903" cy="13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6350" indent="-6350" algn="l" rtl="0" eaLnBrk="1" fontAlgn="base" hangingPunct="1">
              <a:spcBef>
                <a:spcPts val="6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 marL="742950" indent="-285750" algn="l" rtl="0" eaLnBrk="1" fontAlgn="base" hangingPunct="1">
              <a:spcBef>
                <a:spcPts val="600"/>
              </a:spcBef>
              <a:spcAft>
                <a:spcPct val="0"/>
              </a:spcAft>
              <a:buSzPct val="110000"/>
              <a:buFont typeface="Arial" charset="0"/>
              <a:buChar char="•"/>
              <a:defRPr sz="140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2pPr>
            <a:lvl3pPr marL="1200150" indent="-285750" algn="l" rtl="0" eaLnBrk="1" fontAlgn="base" hangingPunct="1">
              <a:spcBef>
                <a:spcPts val="600"/>
              </a:spcBef>
              <a:spcAft>
                <a:spcPct val="0"/>
              </a:spcAft>
              <a:buSzPct val="110000"/>
              <a:buFont typeface=".AppleSystemUIFont" charset="-120"/>
              <a:buChar char="–"/>
              <a:defRPr sz="1400" i="1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3pPr>
            <a:lvl4pPr marL="1657350" indent="-285750" algn="l" rtl="0" eaLnBrk="1" fontAlgn="base" hangingPunct="1">
              <a:spcBef>
                <a:spcPts val="600"/>
              </a:spcBef>
              <a:spcAft>
                <a:spcPct val="0"/>
              </a:spcAft>
              <a:buSzPct val="110000"/>
              <a:buFont typeface="Arial" charset="0"/>
              <a:buChar char="•"/>
              <a:defRPr sz="140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4pPr>
            <a:lvl5pPr marL="2057400" indent="-228600" algn="l" rtl="0" eaLnBrk="1" fontAlgn="base" hangingPunct="1">
              <a:spcBef>
                <a:spcPts val="600"/>
              </a:spcBef>
              <a:spcAft>
                <a:spcPct val="0"/>
              </a:spcAft>
              <a:buSzPct val="110000"/>
              <a:buFont typeface=".AppleSystemUIFont" charset="-120"/>
              <a:buChar char="–"/>
              <a:defRPr sz="1400" i="1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defRPr>
            </a:lvl9pPr>
          </a:lstStyle>
          <a:p>
            <a:pPr marL="0" indent="0"/>
            <a:r>
              <a:rPr lang="en-US" kern="0" dirty="0"/>
              <a:t>@matthewdlincoln</a:t>
            </a:r>
          </a:p>
        </p:txBody>
      </p:sp>
    </p:spTree>
    <p:extLst>
      <p:ext uri="{BB962C8B-B14F-4D97-AF65-F5344CB8AC3E}">
        <p14:creationId xmlns:p14="http://schemas.microsoft.com/office/powerpoint/2010/main" val="17170586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508E32B-E997-BD47-A8DA-981A6DF3DA32}"/>
              </a:ext>
            </a:extLst>
          </p:cNvPr>
          <p:cNvSpPr/>
          <p:nvPr/>
        </p:nvSpPr>
        <p:spPr bwMode="auto">
          <a:xfrm>
            <a:off x="376362" y="171450"/>
            <a:ext cx="4343400" cy="1752600"/>
          </a:xfrm>
          <a:prstGeom prst="rect">
            <a:avLst/>
          </a:prstGeom>
          <a:solidFill>
            <a:srgbClr val="969894">
              <a:alpha val="69804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45 Helvetica Light" pitchFamily="-110" charset="0"/>
              <a:ea typeface="Geneva" pitchFamily="-110" charset="-128"/>
              <a:cs typeface="Geneva" pitchFamily="-110" charset="-128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DF71B0-076E-0440-A30F-DBB24FC7B7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Reconcile in </a:t>
            </a:r>
            <a:r>
              <a:rPr lang="en-US" dirty="0" err="1"/>
              <a:t>OpenRefine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8F73088-74AE-C945-B0BF-9965F84CFC86}"/>
              </a:ext>
            </a:extLst>
          </p:cNvPr>
          <p:cNvSpPr txBox="1"/>
          <p:nvPr/>
        </p:nvSpPr>
        <p:spPr>
          <a:xfrm>
            <a:off x="457200" y="1047750"/>
            <a:ext cx="426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5400"/>
              </a:spcAft>
            </a:pPr>
            <a:r>
              <a:rPr 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2. Begin the reconciliation process</a:t>
            </a:r>
          </a:p>
        </p:txBody>
      </p:sp>
      <p:sp>
        <p:nvSpPr>
          <p:cNvPr id="9" name="Google Shape;62;p14">
            <a:extLst>
              <a:ext uri="{FF2B5EF4-FFF2-40B4-BE49-F238E27FC236}">
                <a16:creationId xmlns:a16="http://schemas.microsoft.com/office/drawing/2014/main" id="{0CC142A6-B7C7-4B45-98C3-BCC1A8A7453A}"/>
              </a:ext>
            </a:extLst>
          </p:cNvPr>
          <p:cNvSpPr txBox="1">
            <a:spLocks/>
          </p:cNvSpPr>
          <p:nvPr/>
        </p:nvSpPr>
        <p:spPr>
          <a:xfrm>
            <a:off x="228600" y="2150497"/>
            <a:ext cx="6324600" cy="24832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350" indent="-6350" algn="l" rtl="0" eaLnBrk="1" fontAlgn="base" hangingPunct="1">
              <a:spcBef>
                <a:spcPts val="6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 marL="742950" indent="-285750" algn="l" rtl="0" eaLnBrk="1" fontAlgn="base" hangingPunct="1">
              <a:spcBef>
                <a:spcPts val="600"/>
              </a:spcBef>
              <a:spcAft>
                <a:spcPct val="0"/>
              </a:spcAft>
              <a:buSzPct val="110000"/>
              <a:buFont typeface="Arial" charset="0"/>
              <a:buChar char="•"/>
              <a:defRPr sz="140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2pPr>
            <a:lvl3pPr marL="1200150" indent="-285750" algn="l" rtl="0" eaLnBrk="1" fontAlgn="base" hangingPunct="1">
              <a:spcBef>
                <a:spcPts val="600"/>
              </a:spcBef>
              <a:spcAft>
                <a:spcPct val="0"/>
              </a:spcAft>
              <a:buSzPct val="110000"/>
              <a:buFont typeface=".AppleSystemUIFont" charset="-120"/>
              <a:buChar char="–"/>
              <a:defRPr sz="1400" i="1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3pPr>
            <a:lvl4pPr marL="1657350" indent="-285750" algn="l" rtl="0" eaLnBrk="1" fontAlgn="base" hangingPunct="1">
              <a:spcBef>
                <a:spcPts val="600"/>
              </a:spcBef>
              <a:spcAft>
                <a:spcPct val="0"/>
              </a:spcAft>
              <a:buSzPct val="110000"/>
              <a:buFont typeface="Arial" charset="0"/>
              <a:buChar char="•"/>
              <a:defRPr sz="140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4pPr>
            <a:lvl5pPr marL="2057400" indent="-228600" algn="l" rtl="0" eaLnBrk="1" fontAlgn="base" hangingPunct="1">
              <a:spcBef>
                <a:spcPts val="600"/>
              </a:spcBef>
              <a:spcAft>
                <a:spcPct val="0"/>
              </a:spcAft>
              <a:buSzPct val="110000"/>
              <a:buFont typeface=".AppleSystemUIFont" charset="-120"/>
              <a:buChar char="–"/>
              <a:defRPr sz="1400" i="1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defRPr>
            </a:lvl9pPr>
          </a:lstStyle>
          <a:p>
            <a:pPr marL="0" indent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</a:pPr>
            <a:r>
              <a:rPr lang="en-US" sz="1600" kern="0" dirty="0">
                <a:solidFill>
                  <a:schemeClr val="accent1"/>
                </a:solidFill>
              </a:rPr>
              <a:t>1. artists &gt; Reconcile &gt; Start reconciling…</a:t>
            </a:r>
          </a:p>
          <a:p>
            <a:pPr marL="0" indent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</a:pPr>
            <a:r>
              <a:rPr lang="en-US" sz="1600" kern="0" dirty="0">
                <a:solidFill>
                  <a:schemeClr val="accent1"/>
                </a:solidFill>
              </a:rPr>
              <a:t>2. Add standard service: </a:t>
            </a:r>
            <a:r>
              <a:rPr lang="en-US" sz="1600" kern="0" dirty="0">
                <a:solidFill>
                  <a:schemeClr val="accent1"/>
                </a:solidFill>
                <a:latin typeface="Monaco" pitchFamily="2" charset="77"/>
                <a:hlinkClick r:id="rId2" invalidUrl="http:///"/>
              </a:rPr>
              <a:t>http://</a:t>
            </a:r>
            <a:r>
              <a:rPr lang="en-US" sz="1600" kern="0" dirty="0" err="1">
                <a:solidFill>
                  <a:schemeClr val="accent1"/>
                </a:solidFill>
                <a:latin typeface="Monaco" pitchFamily="2" charset="77"/>
              </a:rPr>
              <a:t>services.getty.edu</a:t>
            </a:r>
            <a:r>
              <a:rPr lang="en-US" sz="1600" kern="0" dirty="0">
                <a:solidFill>
                  <a:schemeClr val="accent1"/>
                </a:solidFill>
                <a:latin typeface="Monaco" pitchFamily="2" charset="77"/>
              </a:rPr>
              <a:t>/vocab/reconcile</a:t>
            </a:r>
            <a:r>
              <a:rPr lang="en-US" sz="1600" kern="0" dirty="0">
                <a:solidFill>
                  <a:schemeClr val="accent1"/>
                </a:solidFill>
              </a:rPr>
              <a:t>&gt; Add service &gt; Start Reconciling</a:t>
            </a:r>
          </a:p>
          <a:p>
            <a:pPr marL="0" indent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</a:pPr>
            <a:r>
              <a:rPr lang="en-US" sz="1600" kern="0" dirty="0">
                <a:solidFill>
                  <a:schemeClr val="accent1"/>
                </a:solidFill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6D0690-15FB-B84F-A655-B4D90A0590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0050" y="298238"/>
            <a:ext cx="3206750" cy="115782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84AC818-BA42-F843-A32C-5299C8F451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24247" y="1646563"/>
            <a:ext cx="1740078" cy="29083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Google Shape;201;p24">
            <a:extLst>
              <a:ext uri="{FF2B5EF4-FFF2-40B4-BE49-F238E27FC236}">
                <a16:creationId xmlns:a16="http://schemas.microsoft.com/office/drawing/2014/main" id="{36AE0A34-7670-2540-BF87-F1D9B9AF6A5F}"/>
              </a:ext>
            </a:extLst>
          </p:cNvPr>
          <p:cNvSpPr txBox="1"/>
          <p:nvPr/>
        </p:nvSpPr>
        <p:spPr>
          <a:xfrm>
            <a:off x="5648042" y="1417082"/>
            <a:ext cx="13716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/>
              <a:t>You should see something like this if you did the steps right!</a:t>
            </a:r>
            <a:endParaRPr sz="1200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61443695-8244-1947-A43A-191F02C51B14}"/>
              </a:ext>
            </a:extLst>
          </p:cNvPr>
          <p:cNvSpPr txBox="1">
            <a:spLocks/>
          </p:cNvSpPr>
          <p:nvPr/>
        </p:nvSpPr>
        <p:spPr bwMode="auto">
          <a:xfrm>
            <a:off x="0" y="4552950"/>
            <a:ext cx="1751903" cy="13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6350" indent="-6350" algn="l" rtl="0" eaLnBrk="1" fontAlgn="base" hangingPunct="1">
              <a:spcBef>
                <a:spcPts val="6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 marL="742950" indent="-285750" algn="l" rtl="0" eaLnBrk="1" fontAlgn="base" hangingPunct="1">
              <a:spcBef>
                <a:spcPts val="600"/>
              </a:spcBef>
              <a:spcAft>
                <a:spcPct val="0"/>
              </a:spcAft>
              <a:buSzPct val="110000"/>
              <a:buFont typeface="Arial" charset="0"/>
              <a:buChar char="•"/>
              <a:defRPr sz="140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2pPr>
            <a:lvl3pPr marL="1200150" indent="-285750" algn="l" rtl="0" eaLnBrk="1" fontAlgn="base" hangingPunct="1">
              <a:spcBef>
                <a:spcPts val="600"/>
              </a:spcBef>
              <a:spcAft>
                <a:spcPct val="0"/>
              </a:spcAft>
              <a:buSzPct val="110000"/>
              <a:buFont typeface=".AppleSystemUIFont" charset="-120"/>
              <a:buChar char="–"/>
              <a:defRPr sz="1400" i="1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3pPr>
            <a:lvl4pPr marL="1657350" indent="-285750" algn="l" rtl="0" eaLnBrk="1" fontAlgn="base" hangingPunct="1">
              <a:spcBef>
                <a:spcPts val="600"/>
              </a:spcBef>
              <a:spcAft>
                <a:spcPct val="0"/>
              </a:spcAft>
              <a:buSzPct val="110000"/>
              <a:buFont typeface="Arial" charset="0"/>
              <a:buChar char="•"/>
              <a:defRPr sz="140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4pPr>
            <a:lvl5pPr marL="2057400" indent="-228600" algn="l" rtl="0" eaLnBrk="1" fontAlgn="base" hangingPunct="1">
              <a:spcBef>
                <a:spcPts val="600"/>
              </a:spcBef>
              <a:spcAft>
                <a:spcPct val="0"/>
              </a:spcAft>
              <a:buSzPct val="110000"/>
              <a:buFont typeface=".AppleSystemUIFont" charset="-120"/>
              <a:buChar char="–"/>
              <a:defRPr sz="1400" i="1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defRPr>
            </a:lvl9pPr>
          </a:lstStyle>
          <a:p>
            <a:pPr marL="0" indent="0"/>
            <a:r>
              <a:rPr lang="en-US" kern="0" dirty="0"/>
              <a:t>@matthewdlincoln</a:t>
            </a:r>
          </a:p>
        </p:txBody>
      </p:sp>
    </p:spTree>
    <p:extLst>
      <p:ext uri="{BB962C8B-B14F-4D97-AF65-F5344CB8AC3E}">
        <p14:creationId xmlns:p14="http://schemas.microsoft.com/office/powerpoint/2010/main" val="38815961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508E32B-E997-BD47-A8DA-981A6DF3DA32}"/>
              </a:ext>
            </a:extLst>
          </p:cNvPr>
          <p:cNvSpPr/>
          <p:nvPr/>
        </p:nvSpPr>
        <p:spPr bwMode="auto">
          <a:xfrm>
            <a:off x="376362" y="171450"/>
            <a:ext cx="4343400" cy="1752600"/>
          </a:xfrm>
          <a:prstGeom prst="rect">
            <a:avLst/>
          </a:prstGeom>
          <a:solidFill>
            <a:srgbClr val="969894">
              <a:alpha val="69804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45 Helvetica Light" pitchFamily="-110" charset="0"/>
              <a:ea typeface="Geneva" pitchFamily="-110" charset="-128"/>
              <a:cs typeface="Geneva" pitchFamily="-110" charset="-128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DF71B0-076E-0440-A30F-DBB24FC7B7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Reconcile in </a:t>
            </a:r>
            <a:r>
              <a:rPr lang="en-US" dirty="0" err="1"/>
              <a:t>OpenRefine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8F73088-74AE-C945-B0BF-9965F84CFC86}"/>
              </a:ext>
            </a:extLst>
          </p:cNvPr>
          <p:cNvSpPr txBox="1"/>
          <p:nvPr/>
        </p:nvSpPr>
        <p:spPr>
          <a:xfrm>
            <a:off x="457200" y="1047750"/>
            <a:ext cx="426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5400"/>
              </a:spcAft>
            </a:pPr>
            <a:r>
              <a:rPr 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3. Make your reconciliation selections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553FFD6-52FB-2942-AB8D-9369C0BAD3F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037" t="24814" r="46296" b="8518"/>
          <a:stretch/>
        </p:blipFill>
        <p:spPr>
          <a:xfrm>
            <a:off x="4876800" y="361950"/>
            <a:ext cx="1676400" cy="4191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22C9704-A9E8-3C40-880A-4A670981463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963" t="26440" r="47166" b="27407"/>
          <a:stretch/>
        </p:blipFill>
        <p:spPr>
          <a:xfrm>
            <a:off x="6669156" y="361950"/>
            <a:ext cx="1941443" cy="37658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9DE8B08F-B23B-1D4D-9AF9-5005836E820E}"/>
              </a:ext>
            </a:extLst>
          </p:cNvPr>
          <p:cNvSpPr txBox="1">
            <a:spLocks/>
          </p:cNvSpPr>
          <p:nvPr/>
        </p:nvSpPr>
        <p:spPr bwMode="auto">
          <a:xfrm>
            <a:off x="0" y="4552950"/>
            <a:ext cx="1751903" cy="13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6350" indent="-6350" algn="l" rtl="0" eaLnBrk="1" fontAlgn="base" hangingPunct="1">
              <a:spcBef>
                <a:spcPts val="6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 marL="742950" indent="-285750" algn="l" rtl="0" eaLnBrk="1" fontAlgn="base" hangingPunct="1">
              <a:spcBef>
                <a:spcPts val="600"/>
              </a:spcBef>
              <a:spcAft>
                <a:spcPct val="0"/>
              </a:spcAft>
              <a:buSzPct val="110000"/>
              <a:buFont typeface="Arial" charset="0"/>
              <a:buChar char="•"/>
              <a:defRPr sz="140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2pPr>
            <a:lvl3pPr marL="1200150" indent="-285750" algn="l" rtl="0" eaLnBrk="1" fontAlgn="base" hangingPunct="1">
              <a:spcBef>
                <a:spcPts val="600"/>
              </a:spcBef>
              <a:spcAft>
                <a:spcPct val="0"/>
              </a:spcAft>
              <a:buSzPct val="110000"/>
              <a:buFont typeface=".AppleSystemUIFont" charset="-120"/>
              <a:buChar char="–"/>
              <a:defRPr sz="1400" i="1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3pPr>
            <a:lvl4pPr marL="1657350" indent="-285750" algn="l" rtl="0" eaLnBrk="1" fontAlgn="base" hangingPunct="1">
              <a:spcBef>
                <a:spcPts val="600"/>
              </a:spcBef>
              <a:spcAft>
                <a:spcPct val="0"/>
              </a:spcAft>
              <a:buSzPct val="110000"/>
              <a:buFont typeface="Arial" charset="0"/>
              <a:buChar char="•"/>
              <a:defRPr sz="140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4pPr>
            <a:lvl5pPr marL="2057400" indent="-228600" algn="l" rtl="0" eaLnBrk="1" fontAlgn="base" hangingPunct="1">
              <a:spcBef>
                <a:spcPts val="600"/>
              </a:spcBef>
              <a:spcAft>
                <a:spcPct val="0"/>
              </a:spcAft>
              <a:buSzPct val="110000"/>
              <a:buFont typeface=".AppleSystemUIFont" charset="-120"/>
              <a:buChar char="–"/>
              <a:defRPr sz="1400" i="1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defRPr>
            </a:lvl9pPr>
          </a:lstStyle>
          <a:p>
            <a:pPr marL="0" indent="0"/>
            <a:r>
              <a:rPr lang="en-US" kern="0" dirty="0"/>
              <a:t>@matthewdlincoln</a:t>
            </a:r>
          </a:p>
        </p:txBody>
      </p:sp>
    </p:spTree>
    <p:extLst>
      <p:ext uri="{BB962C8B-B14F-4D97-AF65-F5344CB8AC3E}">
        <p14:creationId xmlns:p14="http://schemas.microsoft.com/office/powerpoint/2010/main" val="28740402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508E32B-E997-BD47-A8DA-981A6DF3DA32}"/>
              </a:ext>
            </a:extLst>
          </p:cNvPr>
          <p:cNvSpPr/>
          <p:nvPr/>
        </p:nvSpPr>
        <p:spPr bwMode="auto">
          <a:xfrm>
            <a:off x="376362" y="171450"/>
            <a:ext cx="4343400" cy="1752600"/>
          </a:xfrm>
          <a:prstGeom prst="rect">
            <a:avLst/>
          </a:prstGeom>
          <a:solidFill>
            <a:srgbClr val="969894">
              <a:alpha val="69804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45 Helvetica Light" pitchFamily="-110" charset="0"/>
              <a:ea typeface="Geneva" pitchFamily="-110" charset="-128"/>
              <a:cs typeface="Geneva" pitchFamily="-110" charset="-128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DF71B0-076E-0440-A30F-DBB24FC7B7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Reconcile in </a:t>
            </a:r>
            <a:r>
              <a:rPr lang="en-US" dirty="0" err="1"/>
              <a:t>OpenRefine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8F73088-74AE-C945-B0BF-9965F84CFC86}"/>
              </a:ext>
            </a:extLst>
          </p:cNvPr>
          <p:cNvSpPr txBox="1"/>
          <p:nvPr/>
        </p:nvSpPr>
        <p:spPr>
          <a:xfrm>
            <a:off x="457200" y="1047750"/>
            <a:ext cx="426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5400"/>
              </a:spcAft>
            </a:pPr>
            <a:r>
              <a:rPr 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3. Extract the ULAN ids</a:t>
            </a:r>
          </a:p>
        </p:txBody>
      </p:sp>
      <p:sp>
        <p:nvSpPr>
          <p:cNvPr id="8" name="Google Shape;62;p14">
            <a:extLst>
              <a:ext uri="{FF2B5EF4-FFF2-40B4-BE49-F238E27FC236}">
                <a16:creationId xmlns:a16="http://schemas.microsoft.com/office/drawing/2014/main" id="{663A8095-59C9-E040-AB24-E3D5EE6DE314}"/>
              </a:ext>
            </a:extLst>
          </p:cNvPr>
          <p:cNvSpPr txBox="1">
            <a:spLocks/>
          </p:cNvSpPr>
          <p:nvPr/>
        </p:nvSpPr>
        <p:spPr>
          <a:xfrm>
            <a:off x="228600" y="2952749"/>
            <a:ext cx="4491162" cy="168099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350" indent="-6350" algn="l" rtl="0" eaLnBrk="1" fontAlgn="base" hangingPunct="1">
              <a:spcBef>
                <a:spcPts val="6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 marL="742950" indent="-285750" algn="l" rtl="0" eaLnBrk="1" fontAlgn="base" hangingPunct="1">
              <a:spcBef>
                <a:spcPts val="600"/>
              </a:spcBef>
              <a:spcAft>
                <a:spcPct val="0"/>
              </a:spcAft>
              <a:buSzPct val="110000"/>
              <a:buFont typeface="Arial" charset="0"/>
              <a:buChar char="•"/>
              <a:defRPr sz="140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2pPr>
            <a:lvl3pPr marL="1200150" indent="-285750" algn="l" rtl="0" eaLnBrk="1" fontAlgn="base" hangingPunct="1">
              <a:spcBef>
                <a:spcPts val="600"/>
              </a:spcBef>
              <a:spcAft>
                <a:spcPct val="0"/>
              </a:spcAft>
              <a:buSzPct val="110000"/>
              <a:buFont typeface=".AppleSystemUIFont" charset="-120"/>
              <a:buChar char="–"/>
              <a:defRPr sz="1400" i="1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3pPr>
            <a:lvl4pPr marL="1657350" indent="-285750" algn="l" rtl="0" eaLnBrk="1" fontAlgn="base" hangingPunct="1">
              <a:spcBef>
                <a:spcPts val="600"/>
              </a:spcBef>
              <a:spcAft>
                <a:spcPct val="0"/>
              </a:spcAft>
              <a:buSzPct val="110000"/>
              <a:buFont typeface="Arial" charset="0"/>
              <a:buChar char="•"/>
              <a:defRPr sz="140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4pPr>
            <a:lvl5pPr marL="2057400" indent="-228600" algn="l" rtl="0" eaLnBrk="1" fontAlgn="base" hangingPunct="1">
              <a:spcBef>
                <a:spcPts val="600"/>
              </a:spcBef>
              <a:spcAft>
                <a:spcPct val="0"/>
              </a:spcAft>
              <a:buSzPct val="110000"/>
              <a:buFont typeface=".AppleSystemUIFont" charset="-120"/>
              <a:buChar char="–"/>
              <a:defRPr sz="1400" i="1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defRPr>
            </a:lvl9pPr>
          </a:lstStyle>
          <a:p>
            <a:pPr marL="0" indent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</a:pPr>
            <a:r>
              <a:rPr lang="en-US" sz="1600" kern="0" dirty="0">
                <a:solidFill>
                  <a:schemeClr val="accent1"/>
                </a:solidFill>
              </a:rPr>
              <a:t>1. artists &gt; Edit Column &gt; </a:t>
            </a:r>
            <a:br>
              <a:rPr lang="en-US" sz="1600" kern="0" dirty="0">
                <a:solidFill>
                  <a:schemeClr val="accent1"/>
                </a:solidFill>
              </a:rPr>
            </a:br>
            <a:r>
              <a:rPr lang="en-US" sz="1600" kern="0" dirty="0">
                <a:solidFill>
                  <a:schemeClr val="accent1"/>
                </a:solidFill>
              </a:rPr>
              <a:t>Add column based on this column…</a:t>
            </a:r>
          </a:p>
          <a:p>
            <a:pPr marL="0" indent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</a:pPr>
            <a:r>
              <a:rPr lang="en-US" sz="1600" kern="0" dirty="0">
                <a:solidFill>
                  <a:schemeClr val="accent1"/>
                </a:solidFill>
              </a:rPr>
              <a:t>2. Enter a new column name (e.g. “ULAN”)</a:t>
            </a:r>
          </a:p>
          <a:p>
            <a:pPr marL="0" indent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</a:pPr>
            <a:r>
              <a:rPr lang="en-US" sz="1600" kern="0" dirty="0">
                <a:solidFill>
                  <a:schemeClr val="accent1"/>
                </a:solidFill>
              </a:rPr>
              <a:t>3. Expression: </a:t>
            </a:r>
            <a:r>
              <a:rPr lang="en-US" sz="1600" kern="0" dirty="0" err="1">
                <a:solidFill>
                  <a:schemeClr val="accent1"/>
                </a:solidFill>
                <a:latin typeface="Monaco" pitchFamily="2" charset="77"/>
              </a:rPr>
              <a:t>cell.recon.match.id</a:t>
            </a:r>
            <a:endParaRPr lang="en-US" sz="1600" kern="0" dirty="0">
              <a:solidFill>
                <a:schemeClr val="accent1"/>
              </a:solidFill>
              <a:latin typeface="Monaco" pitchFamily="2" charset="77"/>
            </a:endParaRPr>
          </a:p>
          <a:p>
            <a:pPr marL="0" indent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</a:pPr>
            <a:r>
              <a:rPr lang="en-US" sz="1600" kern="0" dirty="0">
                <a:solidFill>
                  <a:schemeClr val="accent1"/>
                </a:solidFill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EBDFCEA-F4E6-EF40-9976-EA9AF8FEF0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6200" y="737024"/>
            <a:ext cx="5039802" cy="257259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97597AB0-34A2-EA42-B6DC-4A5777AA75E1}"/>
              </a:ext>
            </a:extLst>
          </p:cNvPr>
          <p:cNvSpPr txBox="1">
            <a:spLocks/>
          </p:cNvSpPr>
          <p:nvPr/>
        </p:nvSpPr>
        <p:spPr bwMode="auto">
          <a:xfrm>
            <a:off x="0" y="4552950"/>
            <a:ext cx="1751903" cy="13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6350" indent="-6350" algn="l" rtl="0" eaLnBrk="1" fontAlgn="base" hangingPunct="1">
              <a:spcBef>
                <a:spcPts val="6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 marL="742950" indent="-285750" algn="l" rtl="0" eaLnBrk="1" fontAlgn="base" hangingPunct="1">
              <a:spcBef>
                <a:spcPts val="600"/>
              </a:spcBef>
              <a:spcAft>
                <a:spcPct val="0"/>
              </a:spcAft>
              <a:buSzPct val="110000"/>
              <a:buFont typeface="Arial" charset="0"/>
              <a:buChar char="•"/>
              <a:defRPr sz="140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2pPr>
            <a:lvl3pPr marL="1200150" indent="-285750" algn="l" rtl="0" eaLnBrk="1" fontAlgn="base" hangingPunct="1">
              <a:spcBef>
                <a:spcPts val="600"/>
              </a:spcBef>
              <a:spcAft>
                <a:spcPct val="0"/>
              </a:spcAft>
              <a:buSzPct val="110000"/>
              <a:buFont typeface=".AppleSystemUIFont" charset="-120"/>
              <a:buChar char="–"/>
              <a:defRPr sz="1400" i="1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3pPr>
            <a:lvl4pPr marL="1657350" indent="-285750" algn="l" rtl="0" eaLnBrk="1" fontAlgn="base" hangingPunct="1">
              <a:spcBef>
                <a:spcPts val="600"/>
              </a:spcBef>
              <a:spcAft>
                <a:spcPct val="0"/>
              </a:spcAft>
              <a:buSzPct val="110000"/>
              <a:buFont typeface="Arial" charset="0"/>
              <a:buChar char="•"/>
              <a:defRPr sz="140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4pPr>
            <a:lvl5pPr marL="2057400" indent="-228600" algn="l" rtl="0" eaLnBrk="1" fontAlgn="base" hangingPunct="1">
              <a:spcBef>
                <a:spcPts val="600"/>
              </a:spcBef>
              <a:spcAft>
                <a:spcPct val="0"/>
              </a:spcAft>
              <a:buSzPct val="110000"/>
              <a:buFont typeface=".AppleSystemUIFont" charset="-120"/>
              <a:buChar char="–"/>
              <a:defRPr sz="1400" i="1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defRPr>
            </a:lvl9pPr>
          </a:lstStyle>
          <a:p>
            <a:pPr marL="0" indent="0"/>
            <a:r>
              <a:rPr lang="en-US" kern="0" dirty="0"/>
              <a:t>@matthewdlincoln</a:t>
            </a:r>
          </a:p>
        </p:txBody>
      </p:sp>
    </p:spTree>
    <p:extLst>
      <p:ext uri="{BB962C8B-B14F-4D97-AF65-F5344CB8AC3E}">
        <p14:creationId xmlns:p14="http://schemas.microsoft.com/office/powerpoint/2010/main" val="31310345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A7F41A0-D14F-0848-8012-C13C55E25E06}"/>
              </a:ext>
            </a:extLst>
          </p:cNvPr>
          <p:cNvSpPr txBox="1"/>
          <p:nvPr/>
        </p:nvSpPr>
        <p:spPr>
          <a:xfrm>
            <a:off x="875951" y="514350"/>
            <a:ext cx="693420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@matthewdlincoln		</a:t>
            </a:r>
            <a:r>
              <a:rPr lang="en-US" dirty="0" err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matthewlincoln.net</a:t>
            </a:r>
            <a:endParaRPr lang="en-US" dirty="0">
              <a:solidFill>
                <a:schemeClr val="accent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spcAft>
                <a:spcPts val="1200"/>
              </a:spcAft>
            </a:pPr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Once:</a:t>
            </a: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PhD in art history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Then:</a:t>
            </a: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Data Research Specialist at the Getty Research Institute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Now:</a:t>
            </a: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DH Developer / Research Software Engineer at CMU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A2248E0-17B5-FA4F-9D82-795FD8EFFCE7}"/>
              </a:ext>
            </a:extLst>
          </p:cNvPr>
          <p:cNvSpPr txBox="1">
            <a:spLocks/>
          </p:cNvSpPr>
          <p:nvPr/>
        </p:nvSpPr>
        <p:spPr bwMode="auto">
          <a:xfrm>
            <a:off x="0" y="4552950"/>
            <a:ext cx="1751903" cy="13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6350" indent="-6350" algn="l" rtl="0" eaLnBrk="1" fontAlgn="base" hangingPunct="1">
              <a:spcBef>
                <a:spcPts val="6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 marL="742950" indent="-285750" algn="l" rtl="0" eaLnBrk="1" fontAlgn="base" hangingPunct="1">
              <a:spcBef>
                <a:spcPts val="600"/>
              </a:spcBef>
              <a:spcAft>
                <a:spcPct val="0"/>
              </a:spcAft>
              <a:buSzPct val="110000"/>
              <a:buFont typeface="Arial" charset="0"/>
              <a:buChar char="•"/>
              <a:defRPr sz="140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2pPr>
            <a:lvl3pPr marL="1200150" indent="-285750" algn="l" rtl="0" eaLnBrk="1" fontAlgn="base" hangingPunct="1">
              <a:spcBef>
                <a:spcPts val="600"/>
              </a:spcBef>
              <a:spcAft>
                <a:spcPct val="0"/>
              </a:spcAft>
              <a:buSzPct val="110000"/>
              <a:buFont typeface=".AppleSystemUIFont" charset="-120"/>
              <a:buChar char="–"/>
              <a:defRPr sz="1400" i="1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3pPr>
            <a:lvl4pPr marL="1657350" indent="-285750" algn="l" rtl="0" eaLnBrk="1" fontAlgn="base" hangingPunct="1">
              <a:spcBef>
                <a:spcPts val="600"/>
              </a:spcBef>
              <a:spcAft>
                <a:spcPct val="0"/>
              </a:spcAft>
              <a:buSzPct val="110000"/>
              <a:buFont typeface="Arial" charset="0"/>
              <a:buChar char="•"/>
              <a:defRPr sz="140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4pPr>
            <a:lvl5pPr marL="2057400" indent="-228600" algn="l" rtl="0" eaLnBrk="1" fontAlgn="base" hangingPunct="1">
              <a:spcBef>
                <a:spcPts val="600"/>
              </a:spcBef>
              <a:spcAft>
                <a:spcPct val="0"/>
              </a:spcAft>
              <a:buSzPct val="110000"/>
              <a:buFont typeface=".AppleSystemUIFont" charset="-120"/>
              <a:buChar char="–"/>
              <a:defRPr sz="1400" i="1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defRPr>
            </a:lvl9pPr>
          </a:lstStyle>
          <a:p>
            <a:pPr marL="0" indent="0"/>
            <a:r>
              <a:rPr lang="en-US" kern="0" dirty="0"/>
              <a:t>@matthewdlincoln</a:t>
            </a:r>
          </a:p>
        </p:txBody>
      </p:sp>
    </p:spTree>
    <p:extLst>
      <p:ext uri="{BB962C8B-B14F-4D97-AF65-F5344CB8AC3E}">
        <p14:creationId xmlns:p14="http://schemas.microsoft.com/office/powerpoint/2010/main" val="14151680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ACEEAA0-D331-9148-9AC6-54F490808E1F}"/>
              </a:ext>
            </a:extLst>
          </p:cNvPr>
          <p:cNvSpPr txBox="1"/>
          <p:nvPr/>
        </p:nvSpPr>
        <p:spPr>
          <a:xfrm>
            <a:off x="952500" y="1171366"/>
            <a:ext cx="72390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Final exercise with your project team:</a:t>
            </a:r>
          </a:p>
          <a:p>
            <a:pPr>
              <a:spcAft>
                <a:spcPts val="1200"/>
              </a:spcAft>
            </a:pPr>
            <a:endParaRPr lang="en-US" sz="1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spcAft>
                <a:spcPts val="1200"/>
              </a:spcAft>
              <a:buAutoNum type="arabicPeriod"/>
            </a:pPr>
            <a:r>
              <a:rPr 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Identify one or two fields in your data you would like to match to a controlled vocabulary</a:t>
            </a:r>
          </a:p>
          <a:p>
            <a:pPr marL="342900" indent="-342900">
              <a:spcAft>
                <a:spcPts val="1200"/>
              </a:spcAft>
              <a:buAutoNum type="arabicPeriod"/>
            </a:pPr>
            <a:r>
              <a:rPr 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Does a potential vocabulary exist yet? Which one?</a:t>
            </a:r>
          </a:p>
          <a:p>
            <a:pPr marL="342900" indent="-342900">
              <a:spcAft>
                <a:spcPts val="1200"/>
              </a:spcAft>
              <a:buAutoNum type="arabicPeriod"/>
            </a:pPr>
            <a:r>
              <a:rPr 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Present out to the rest of us.</a:t>
            </a:r>
          </a:p>
          <a:p>
            <a:pPr marL="342900" indent="-342900">
              <a:spcAft>
                <a:spcPts val="1200"/>
              </a:spcAft>
              <a:buAutoNum type="arabicPeriod"/>
            </a:pPr>
            <a:endParaRPr lang="en-US" sz="1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271CF2-FA7C-C049-B4FD-C90D3FB45C88}"/>
              </a:ext>
            </a:extLst>
          </p:cNvPr>
          <p:cNvSpPr txBox="1">
            <a:spLocks/>
          </p:cNvSpPr>
          <p:nvPr/>
        </p:nvSpPr>
        <p:spPr bwMode="auto">
          <a:xfrm>
            <a:off x="0" y="4552950"/>
            <a:ext cx="1751903" cy="13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6350" indent="-6350" algn="l" rtl="0" eaLnBrk="1" fontAlgn="base" hangingPunct="1">
              <a:spcBef>
                <a:spcPts val="6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 marL="742950" indent="-285750" algn="l" rtl="0" eaLnBrk="1" fontAlgn="base" hangingPunct="1">
              <a:spcBef>
                <a:spcPts val="600"/>
              </a:spcBef>
              <a:spcAft>
                <a:spcPct val="0"/>
              </a:spcAft>
              <a:buSzPct val="110000"/>
              <a:buFont typeface="Arial" charset="0"/>
              <a:buChar char="•"/>
              <a:defRPr sz="140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2pPr>
            <a:lvl3pPr marL="1200150" indent="-285750" algn="l" rtl="0" eaLnBrk="1" fontAlgn="base" hangingPunct="1">
              <a:spcBef>
                <a:spcPts val="600"/>
              </a:spcBef>
              <a:spcAft>
                <a:spcPct val="0"/>
              </a:spcAft>
              <a:buSzPct val="110000"/>
              <a:buFont typeface=".AppleSystemUIFont" charset="-120"/>
              <a:buChar char="–"/>
              <a:defRPr sz="1400" i="1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3pPr>
            <a:lvl4pPr marL="1657350" indent="-285750" algn="l" rtl="0" eaLnBrk="1" fontAlgn="base" hangingPunct="1">
              <a:spcBef>
                <a:spcPts val="600"/>
              </a:spcBef>
              <a:spcAft>
                <a:spcPct val="0"/>
              </a:spcAft>
              <a:buSzPct val="110000"/>
              <a:buFont typeface="Arial" charset="0"/>
              <a:buChar char="•"/>
              <a:defRPr sz="140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4pPr>
            <a:lvl5pPr marL="2057400" indent="-228600" algn="l" rtl="0" eaLnBrk="1" fontAlgn="base" hangingPunct="1">
              <a:spcBef>
                <a:spcPts val="600"/>
              </a:spcBef>
              <a:spcAft>
                <a:spcPct val="0"/>
              </a:spcAft>
              <a:buSzPct val="110000"/>
              <a:buFont typeface=".AppleSystemUIFont" charset="-120"/>
              <a:buChar char="–"/>
              <a:defRPr sz="1400" i="1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defRPr>
            </a:lvl9pPr>
          </a:lstStyle>
          <a:p>
            <a:pPr marL="0" indent="0"/>
            <a:r>
              <a:rPr lang="en-US" kern="0" dirty="0"/>
              <a:t>@matthewdlincoln</a:t>
            </a:r>
          </a:p>
        </p:txBody>
      </p:sp>
    </p:spTree>
    <p:extLst>
      <p:ext uri="{BB962C8B-B14F-4D97-AF65-F5344CB8AC3E}">
        <p14:creationId xmlns:p14="http://schemas.microsoft.com/office/powerpoint/2010/main" val="4659271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BEC99D-E5EE-364A-8F0F-D37F0012D4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042D1D-98DE-EA45-BC2B-F681B2888836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LOD principles for museums: </a:t>
            </a:r>
            <a:r>
              <a:rPr lang="en" u="sng" dirty="0">
                <a:solidFill>
                  <a:schemeClr val="hlink"/>
                </a:solidFill>
                <a:hlinkClick r:id="rId2"/>
              </a:rPr>
              <a:t>https://www.slideshare.net/azaroth42/linked-open-data-at-the-getty</a:t>
            </a:r>
            <a:endParaRPr lang="en" u="sng" dirty="0">
              <a:solidFill>
                <a:schemeClr val="hlin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American Art Collaborative Report (excellent “lessons learned” section)</a:t>
            </a:r>
            <a:br>
              <a:rPr lang="en-US" dirty="0"/>
            </a:br>
            <a:r>
              <a:rPr lang="en-US" u="sng" dirty="0">
                <a:solidFill>
                  <a:schemeClr val="hlink"/>
                </a:solidFill>
                <a:hlinkClick r:id="rId3"/>
              </a:rPr>
              <a:t>http://americanartcollaborative.org/tools/</a:t>
            </a:r>
            <a:endParaRPr lang="en-US" u="sng" dirty="0">
              <a:solidFill>
                <a:schemeClr val="hlin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Intro for historians: </a:t>
            </a:r>
            <a:r>
              <a:rPr lang="en-US" dirty="0">
                <a:hlinkClick r:id="rId4"/>
              </a:rPr>
              <a:t>https://programminghistorian.org/en/lessons/intro-to-linked-data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How to query LOD using SPARQL: </a:t>
            </a:r>
            <a:r>
              <a:rPr lang="en-US" dirty="0">
                <a:hlinkClick r:id="rId5"/>
              </a:rPr>
              <a:t>https://programminghistorian.org/en/lessons/graph-databases-and-SPARQL</a:t>
            </a:r>
            <a:r>
              <a:rPr lang="en-US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Linked Art (more technical, example of an ontology for describing art, exhibitions, provenance) </a:t>
            </a:r>
            <a:r>
              <a:rPr lang="en-US" dirty="0">
                <a:hlinkClick r:id="rId6"/>
              </a:rPr>
              <a:t>https://linked.art</a:t>
            </a:r>
            <a:r>
              <a:rPr lang="en-US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Contribution guidelines for Getty Vocabularies: </a:t>
            </a:r>
            <a:r>
              <a:rPr lang="en-US" dirty="0">
                <a:hlinkClick r:id="rId7"/>
              </a:rPr>
              <a:t>http://www.getty.edu/research/tools/vocabularies/contribute.html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060102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A8D02A-11AA-4B44-87EB-771A2E40BC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/>
              <a:t>Why does LOD matter?</a:t>
            </a:r>
            <a:endParaRPr lang="en-US" dirty="0"/>
          </a:p>
        </p:txBody>
      </p:sp>
      <p:sp>
        <p:nvSpPr>
          <p:cNvPr id="3" name="Google Shape;61;p14">
            <a:extLst>
              <a:ext uri="{FF2B5EF4-FFF2-40B4-BE49-F238E27FC236}">
                <a16:creationId xmlns:a16="http://schemas.microsoft.com/office/drawing/2014/main" id="{B63FF396-DA6B-8649-BDEB-B6832E0C5845}"/>
              </a:ext>
            </a:extLst>
          </p:cNvPr>
          <p:cNvSpPr txBox="1">
            <a:spLocks/>
          </p:cNvSpPr>
          <p:nvPr/>
        </p:nvSpPr>
        <p:spPr>
          <a:xfrm>
            <a:off x="311700" y="2114550"/>
            <a:ext cx="7460700" cy="15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350" indent="-6350" algn="l" rtl="0" eaLnBrk="1" fontAlgn="base" hangingPunct="1">
              <a:spcBef>
                <a:spcPts val="6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 marL="742950" indent="-285750" algn="l" rtl="0" eaLnBrk="1" fontAlgn="base" hangingPunct="1">
              <a:spcBef>
                <a:spcPts val="600"/>
              </a:spcBef>
              <a:spcAft>
                <a:spcPct val="0"/>
              </a:spcAft>
              <a:buSzPct val="110000"/>
              <a:buFont typeface="Arial" charset="0"/>
              <a:buChar char="•"/>
              <a:defRPr sz="140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2pPr>
            <a:lvl3pPr marL="1200150" indent="-285750" algn="l" rtl="0" eaLnBrk="1" fontAlgn="base" hangingPunct="1">
              <a:spcBef>
                <a:spcPts val="600"/>
              </a:spcBef>
              <a:spcAft>
                <a:spcPct val="0"/>
              </a:spcAft>
              <a:buSzPct val="110000"/>
              <a:buFont typeface=".AppleSystemUIFont" charset="-120"/>
              <a:buChar char="–"/>
              <a:defRPr sz="1400" i="1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3pPr>
            <a:lvl4pPr marL="1657350" indent="-285750" algn="l" rtl="0" eaLnBrk="1" fontAlgn="base" hangingPunct="1">
              <a:spcBef>
                <a:spcPts val="600"/>
              </a:spcBef>
              <a:spcAft>
                <a:spcPct val="0"/>
              </a:spcAft>
              <a:buSzPct val="110000"/>
              <a:buFont typeface="Arial" charset="0"/>
              <a:buChar char="•"/>
              <a:defRPr sz="140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4pPr>
            <a:lvl5pPr marL="2057400" indent="-228600" algn="l" rtl="0" eaLnBrk="1" fontAlgn="base" hangingPunct="1">
              <a:spcBef>
                <a:spcPts val="600"/>
              </a:spcBef>
              <a:spcAft>
                <a:spcPct val="0"/>
              </a:spcAft>
              <a:buSzPct val="110000"/>
              <a:buFont typeface=".AppleSystemUIFont" charset="-120"/>
              <a:buChar char="–"/>
              <a:defRPr sz="1400" i="1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defRPr>
            </a:lvl9pPr>
          </a:lstStyle>
          <a:p>
            <a:pPr marL="400050" indent="-285750">
              <a:spcBef>
                <a:spcPts val="0"/>
              </a:spcBef>
              <a:spcAft>
                <a:spcPts val="1200"/>
              </a:spcAft>
              <a:buSzPts val="1800"/>
              <a:buFont typeface="Arial" panose="020B0604020202020204" pitchFamily="34" charset="0"/>
              <a:buChar char="•"/>
            </a:pPr>
            <a:r>
              <a:rPr lang="en-US" sz="1800" kern="0" dirty="0"/>
              <a:t>We often reference the same real-world </a:t>
            </a:r>
            <a:r>
              <a:rPr lang="en-US" sz="1800" b="1" kern="0" dirty="0"/>
              <a:t>things</a:t>
            </a:r>
            <a:r>
              <a:rPr lang="en-US" sz="1800" kern="0" dirty="0"/>
              <a:t>: people, places, objects, and events</a:t>
            </a:r>
          </a:p>
          <a:p>
            <a:pPr marL="400050" indent="-285750">
              <a:spcBef>
                <a:spcPts val="0"/>
              </a:spcBef>
              <a:spcAft>
                <a:spcPts val="1200"/>
              </a:spcAft>
              <a:buSzPts val="1800"/>
              <a:buFont typeface="Arial" panose="020B0604020202020204" pitchFamily="34" charset="0"/>
              <a:buChar char="•"/>
            </a:pPr>
            <a:r>
              <a:rPr lang="en-US" sz="1800" kern="0" dirty="0"/>
              <a:t>We’d like to know when someone else is talking about our </a:t>
            </a:r>
            <a:r>
              <a:rPr lang="en-US" sz="1800" b="1" kern="0" dirty="0"/>
              <a:t>thing </a:t>
            </a:r>
            <a:r>
              <a:rPr lang="en-US" sz="1800" kern="0" dirty="0"/>
              <a:t>(and maybe harvest their data – but without replacing our own?)</a:t>
            </a:r>
          </a:p>
          <a:p>
            <a:pPr marL="400050" indent="-285750">
              <a:spcBef>
                <a:spcPts val="0"/>
              </a:spcBef>
              <a:spcAft>
                <a:spcPts val="1200"/>
              </a:spcAft>
              <a:buSzPts val="1800"/>
              <a:buFont typeface="Arial" panose="020B0604020202020204" pitchFamily="34" charset="0"/>
              <a:buChar char="•"/>
            </a:pPr>
            <a:r>
              <a:rPr lang="en-US" sz="1800" kern="0" dirty="0"/>
              <a:t>We want others to do the same with our research! </a:t>
            </a:r>
            <a:r>
              <a:rPr lang="en-US" sz="1800" i="1" kern="0" dirty="0"/>
              <a:t>#impact</a:t>
            </a:r>
          </a:p>
        </p:txBody>
      </p:sp>
      <p:sp>
        <p:nvSpPr>
          <p:cNvPr id="4" name="Google Shape;62;p14">
            <a:extLst>
              <a:ext uri="{FF2B5EF4-FFF2-40B4-BE49-F238E27FC236}">
                <a16:creationId xmlns:a16="http://schemas.microsoft.com/office/drawing/2014/main" id="{801AC2AF-5579-E742-8B46-074886CFC76D}"/>
              </a:ext>
            </a:extLst>
          </p:cNvPr>
          <p:cNvSpPr txBox="1">
            <a:spLocks/>
          </p:cNvSpPr>
          <p:nvPr/>
        </p:nvSpPr>
        <p:spPr>
          <a:xfrm>
            <a:off x="533400" y="1123950"/>
            <a:ext cx="5715000" cy="50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350" indent="-6350" algn="l" rtl="0" eaLnBrk="1" fontAlgn="base" hangingPunct="1">
              <a:spcBef>
                <a:spcPts val="6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 marL="742950" indent="-285750" algn="l" rtl="0" eaLnBrk="1" fontAlgn="base" hangingPunct="1">
              <a:spcBef>
                <a:spcPts val="600"/>
              </a:spcBef>
              <a:spcAft>
                <a:spcPct val="0"/>
              </a:spcAft>
              <a:buSzPct val="110000"/>
              <a:buFont typeface="Arial" charset="0"/>
              <a:buChar char="•"/>
              <a:defRPr sz="140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2pPr>
            <a:lvl3pPr marL="1200150" indent="-285750" algn="l" rtl="0" eaLnBrk="1" fontAlgn="base" hangingPunct="1">
              <a:spcBef>
                <a:spcPts val="600"/>
              </a:spcBef>
              <a:spcAft>
                <a:spcPct val="0"/>
              </a:spcAft>
              <a:buSzPct val="110000"/>
              <a:buFont typeface=".AppleSystemUIFont" charset="-120"/>
              <a:buChar char="–"/>
              <a:defRPr sz="1400" i="1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3pPr>
            <a:lvl4pPr marL="1657350" indent="-285750" algn="l" rtl="0" eaLnBrk="1" fontAlgn="base" hangingPunct="1">
              <a:spcBef>
                <a:spcPts val="600"/>
              </a:spcBef>
              <a:spcAft>
                <a:spcPct val="0"/>
              </a:spcAft>
              <a:buSzPct val="110000"/>
              <a:buFont typeface="Arial" charset="0"/>
              <a:buChar char="•"/>
              <a:defRPr sz="140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4pPr>
            <a:lvl5pPr marL="2057400" indent="-228600" algn="l" rtl="0" eaLnBrk="1" fontAlgn="base" hangingPunct="1">
              <a:spcBef>
                <a:spcPts val="600"/>
              </a:spcBef>
              <a:spcAft>
                <a:spcPct val="0"/>
              </a:spcAft>
              <a:buSzPct val="110000"/>
              <a:buFont typeface=".AppleSystemUIFont" charset="-120"/>
              <a:buChar char="–"/>
              <a:defRPr sz="1400" i="1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defRPr>
            </a:lvl9pPr>
          </a:lstStyle>
          <a:p>
            <a:pPr marL="0" indent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</a:pPr>
            <a:r>
              <a:rPr lang="en-US" sz="2000" kern="0" dirty="0"/>
              <a:t>Art historical specialties cover a huge range and are </a:t>
            </a:r>
            <a:r>
              <a:rPr lang="en-US" sz="2000" i="1" kern="0" dirty="0"/>
              <a:t>all very unique and special </a:t>
            </a:r>
            <a:r>
              <a:rPr lang="en-US" sz="2000" kern="0" dirty="0"/>
              <a:t>🦄 🦄 🦄 but: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3AD10C9-2F6E-0F43-B211-2AC0AD66E0C0}"/>
              </a:ext>
            </a:extLst>
          </p:cNvPr>
          <p:cNvSpPr txBox="1">
            <a:spLocks/>
          </p:cNvSpPr>
          <p:nvPr/>
        </p:nvSpPr>
        <p:spPr bwMode="auto">
          <a:xfrm>
            <a:off x="0" y="4552950"/>
            <a:ext cx="1751903" cy="13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6350" indent="-6350" algn="l" rtl="0" eaLnBrk="1" fontAlgn="base" hangingPunct="1">
              <a:spcBef>
                <a:spcPts val="6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 marL="742950" indent="-285750" algn="l" rtl="0" eaLnBrk="1" fontAlgn="base" hangingPunct="1">
              <a:spcBef>
                <a:spcPts val="600"/>
              </a:spcBef>
              <a:spcAft>
                <a:spcPct val="0"/>
              </a:spcAft>
              <a:buSzPct val="110000"/>
              <a:buFont typeface="Arial" charset="0"/>
              <a:buChar char="•"/>
              <a:defRPr sz="140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2pPr>
            <a:lvl3pPr marL="1200150" indent="-285750" algn="l" rtl="0" eaLnBrk="1" fontAlgn="base" hangingPunct="1">
              <a:spcBef>
                <a:spcPts val="600"/>
              </a:spcBef>
              <a:spcAft>
                <a:spcPct val="0"/>
              </a:spcAft>
              <a:buSzPct val="110000"/>
              <a:buFont typeface=".AppleSystemUIFont" charset="-120"/>
              <a:buChar char="–"/>
              <a:defRPr sz="1400" i="1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3pPr>
            <a:lvl4pPr marL="1657350" indent="-285750" algn="l" rtl="0" eaLnBrk="1" fontAlgn="base" hangingPunct="1">
              <a:spcBef>
                <a:spcPts val="600"/>
              </a:spcBef>
              <a:spcAft>
                <a:spcPct val="0"/>
              </a:spcAft>
              <a:buSzPct val="110000"/>
              <a:buFont typeface="Arial" charset="0"/>
              <a:buChar char="•"/>
              <a:defRPr sz="140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4pPr>
            <a:lvl5pPr marL="2057400" indent="-228600" algn="l" rtl="0" eaLnBrk="1" fontAlgn="base" hangingPunct="1">
              <a:spcBef>
                <a:spcPts val="600"/>
              </a:spcBef>
              <a:spcAft>
                <a:spcPct val="0"/>
              </a:spcAft>
              <a:buSzPct val="110000"/>
              <a:buFont typeface=".AppleSystemUIFont" charset="-120"/>
              <a:buChar char="–"/>
              <a:defRPr sz="1400" i="1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defRPr>
            </a:lvl9pPr>
          </a:lstStyle>
          <a:p>
            <a:pPr marL="0" indent="0"/>
            <a:r>
              <a:rPr lang="en-US" kern="0" dirty="0"/>
              <a:t>@matthewdlincoln</a:t>
            </a:r>
          </a:p>
        </p:txBody>
      </p:sp>
    </p:spTree>
    <p:extLst>
      <p:ext uri="{BB962C8B-B14F-4D97-AF65-F5344CB8AC3E}">
        <p14:creationId xmlns:p14="http://schemas.microsoft.com/office/powerpoint/2010/main" val="41587256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A8D02A-11AA-4B44-87EB-771A2E40BC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Google Shape;61;p14">
            <a:extLst>
              <a:ext uri="{FF2B5EF4-FFF2-40B4-BE49-F238E27FC236}">
                <a16:creationId xmlns:a16="http://schemas.microsoft.com/office/drawing/2014/main" id="{B63FF396-DA6B-8649-BDEB-B6832E0C5845}"/>
              </a:ext>
            </a:extLst>
          </p:cNvPr>
          <p:cNvSpPr txBox="1">
            <a:spLocks/>
          </p:cNvSpPr>
          <p:nvPr/>
        </p:nvSpPr>
        <p:spPr>
          <a:xfrm>
            <a:off x="838200" y="1428750"/>
            <a:ext cx="6927300" cy="16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350" indent="-6350" algn="l" rtl="0" eaLnBrk="1" fontAlgn="base" hangingPunct="1">
              <a:spcBef>
                <a:spcPts val="6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 marL="742950" indent="-285750" algn="l" rtl="0" eaLnBrk="1" fontAlgn="base" hangingPunct="1">
              <a:spcBef>
                <a:spcPts val="600"/>
              </a:spcBef>
              <a:spcAft>
                <a:spcPct val="0"/>
              </a:spcAft>
              <a:buSzPct val="110000"/>
              <a:buFont typeface="Arial" charset="0"/>
              <a:buChar char="•"/>
              <a:defRPr sz="140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2pPr>
            <a:lvl3pPr marL="1200150" indent="-285750" algn="l" rtl="0" eaLnBrk="1" fontAlgn="base" hangingPunct="1">
              <a:spcBef>
                <a:spcPts val="600"/>
              </a:spcBef>
              <a:spcAft>
                <a:spcPct val="0"/>
              </a:spcAft>
              <a:buSzPct val="110000"/>
              <a:buFont typeface=".AppleSystemUIFont" charset="-120"/>
              <a:buChar char="–"/>
              <a:defRPr sz="1400" i="1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3pPr>
            <a:lvl4pPr marL="1657350" indent="-285750" algn="l" rtl="0" eaLnBrk="1" fontAlgn="base" hangingPunct="1">
              <a:spcBef>
                <a:spcPts val="600"/>
              </a:spcBef>
              <a:spcAft>
                <a:spcPct val="0"/>
              </a:spcAft>
              <a:buSzPct val="110000"/>
              <a:buFont typeface="Arial" charset="0"/>
              <a:buChar char="•"/>
              <a:defRPr sz="140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4pPr>
            <a:lvl5pPr marL="2057400" indent="-228600" algn="l" rtl="0" eaLnBrk="1" fontAlgn="base" hangingPunct="1">
              <a:spcBef>
                <a:spcPts val="600"/>
              </a:spcBef>
              <a:spcAft>
                <a:spcPct val="0"/>
              </a:spcAft>
              <a:buSzPct val="110000"/>
              <a:buFont typeface=".AppleSystemUIFont" charset="-120"/>
              <a:buChar char="–"/>
              <a:defRPr sz="1400" i="1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defRPr>
            </a:lvl9pPr>
          </a:lstStyle>
          <a:p>
            <a:pPr marL="400050" indent="-285750">
              <a:spcBef>
                <a:spcPts val="0"/>
              </a:spcBef>
              <a:spcAft>
                <a:spcPts val="1200"/>
              </a:spcAft>
              <a:buSzPts val="1800"/>
              <a:buFont typeface="Arial" panose="020B0604020202020204" pitchFamily="34" charset="0"/>
              <a:buChar char="•"/>
            </a:pPr>
            <a:r>
              <a:rPr lang="en-US" sz="1800" i="1" kern="0" dirty="0"/>
              <a:t>We will not talk about: </a:t>
            </a:r>
            <a:r>
              <a:rPr lang="en-US" sz="1800" kern="0" dirty="0"/>
              <a:t>triples, RDF, SPARQL, JSON-LD conceptual reference models</a:t>
            </a:r>
          </a:p>
          <a:p>
            <a:pPr marL="400050" indent="-285750">
              <a:spcBef>
                <a:spcPts val="0"/>
              </a:spcBef>
              <a:spcAft>
                <a:spcPts val="1200"/>
              </a:spcAft>
              <a:buSzPts val="1800"/>
              <a:buFont typeface="Arial" panose="020B0604020202020204" pitchFamily="34" charset="0"/>
              <a:buChar char="•"/>
            </a:pPr>
            <a:r>
              <a:rPr lang="en-US" sz="1800" i="1" kern="0" dirty="0"/>
              <a:t>We will talk about:</a:t>
            </a:r>
            <a:r>
              <a:rPr lang="en-US" sz="1800" kern="0" dirty="0"/>
              <a:t> why museums &amp; libraries are interested in LOD, end uses for data, how research data can play nice with LOD</a:t>
            </a:r>
            <a:endParaRPr lang="en-US" sz="1800" i="1" kern="0" dirty="0"/>
          </a:p>
          <a:p>
            <a:pPr marL="400050" indent="-285750">
              <a:spcBef>
                <a:spcPts val="0"/>
              </a:spcBef>
              <a:spcAft>
                <a:spcPts val="1200"/>
              </a:spcAft>
              <a:buSzPts val="1800"/>
              <a:buFont typeface="Arial" panose="020B0604020202020204" pitchFamily="34" charset="0"/>
              <a:buChar char="•"/>
            </a:pPr>
            <a:endParaRPr lang="en-US" sz="1800" kern="0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3AD10C9-2F6E-0F43-B211-2AC0AD66E0C0}"/>
              </a:ext>
            </a:extLst>
          </p:cNvPr>
          <p:cNvSpPr txBox="1">
            <a:spLocks/>
          </p:cNvSpPr>
          <p:nvPr/>
        </p:nvSpPr>
        <p:spPr bwMode="auto">
          <a:xfrm>
            <a:off x="0" y="4552950"/>
            <a:ext cx="1751903" cy="13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6350" indent="-6350" algn="l" rtl="0" eaLnBrk="1" fontAlgn="base" hangingPunct="1">
              <a:spcBef>
                <a:spcPts val="6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 marL="742950" indent="-285750" algn="l" rtl="0" eaLnBrk="1" fontAlgn="base" hangingPunct="1">
              <a:spcBef>
                <a:spcPts val="600"/>
              </a:spcBef>
              <a:spcAft>
                <a:spcPct val="0"/>
              </a:spcAft>
              <a:buSzPct val="110000"/>
              <a:buFont typeface="Arial" charset="0"/>
              <a:buChar char="•"/>
              <a:defRPr sz="140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2pPr>
            <a:lvl3pPr marL="1200150" indent="-285750" algn="l" rtl="0" eaLnBrk="1" fontAlgn="base" hangingPunct="1">
              <a:spcBef>
                <a:spcPts val="600"/>
              </a:spcBef>
              <a:spcAft>
                <a:spcPct val="0"/>
              </a:spcAft>
              <a:buSzPct val="110000"/>
              <a:buFont typeface=".AppleSystemUIFont" charset="-120"/>
              <a:buChar char="–"/>
              <a:defRPr sz="1400" i="1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3pPr>
            <a:lvl4pPr marL="1657350" indent="-285750" algn="l" rtl="0" eaLnBrk="1" fontAlgn="base" hangingPunct="1">
              <a:spcBef>
                <a:spcPts val="600"/>
              </a:spcBef>
              <a:spcAft>
                <a:spcPct val="0"/>
              </a:spcAft>
              <a:buSzPct val="110000"/>
              <a:buFont typeface="Arial" charset="0"/>
              <a:buChar char="•"/>
              <a:defRPr sz="140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4pPr>
            <a:lvl5pPr marL="2057400" indent="-228600" algn="l" rtl="0" eaLnBrk="1" fontAlgn="base" hangingPunct="1">
              <a:spcBef>
                <a:spcPts val="600"/>
              </a:spcBef>
              <a:spcAft>
                <a:spcPct val="0"/>
              </a:spcAft>
              <a:buSzPct val="110000"/>
              <a:buFont typeface=".AppleSystemUIFont" charset="-120"/>
              <a:buChar char="–"/>
              <a:defRPr sz="1400" i="1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defRPr>
            </a:lvl9pPr>
          </a:lstStyle>
          <a:p>
            <a:pPr marL="0" indent="0"/>
            <a:r>
              <a:rPr lang="en-US" kern="0" dirty="0"/>
              <a:t>@matthewdlincoln</a:t>
            </a:r>
          </a:p>
        </p:txBody>
      </p:sp>
    </p:spTree>
    <p:extLst>
      <p:ext uri="{BB962C8B-B14F-4D97-AF65-F5344CB8AC3E}">
        <p14:creationId xmlns:p14="http://schemas.microsoft.com/office/powerpoint/2010/main" val="17243630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>
            <a:spLocks noGrp="1"/>
          </p:cNvSpPr>
          <p:nvPr>
            <p:ph type="title"/>
          </p:nvPr>
        </p:nvSpPr>
        <p:spPr>
          <a:xfrm>
            <a:off x="152400" y="152942"/>
            <a:ext cx="6781800" cy="572625"/>
          </a:xfrm>
          <a:prstGeom prst="rect">
            <a:avLst/>
          </a:prstGeom>
        </p:spPr>
        <p:txBody>
          <a:bodyPr spcFirstLastPara="1" vert="horz" wrap="square" lIns="68569" tIns="68569" rIns="68569" bIns="68569" numCol="1" anchor="t" anchorCtr="0" compatLnSpc="1">
            <a:prstTxWarp prst="textNoShape">
              <a:avLst/>
            </a:prstTxWarp>
            <a:noAutofit/>
          </a:bodyPr>
          <a:lstStyle/>
          <a:p>
            <a:r>
              <a:rPr lang="en" dirty="0"/>
              <a:t>A tale of two Renoirs</a:t>
            </a:r>
            <a:endParaRPr dirty="0"/>
          </a:p>
        </p:txBody>
      </p:sp>
      <p:pic>
        <p:nvPicPr>
          <p:cNvPr id="68" name="Google Shape;68;p15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81600" y="871425"/>
            <a:ext cx="3022426" cy="35722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69" name="Google Shape;69;p15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05145" y="871425"/>
            <a:ext cx="3562055" cy="35722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70" name="Google Shape;70;p15"/>
          <p:cNvSpPr txBox="1"/>
          <p:nvPr/>
        </p:nvSpPr>
        <p:spPr>
          <a:xfrm>
            <a:off x="1056707" y="554045"/>
            <a:ext cx="2607169" cy="205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" sz="1400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Portland Museum of Art</a:t>
            </a:r>
            <a:endParaRPr sz="1400" dirty="0">
              <a:solidFill>
                <a:schemeClr val="accent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1" name="Google Shape;71;p15"/>
          <p:cNvSpPr txBox="1"/>
          <p:nvPr/>
        </p:nvSpPr>
        <p:spPr>
          <a:xfrm>
            <a:off x="5842701" y="554045"/>
            <a:ext cx="2061675" cy="205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" sz="1400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J. Paul Getty Museum</a:t>
            </a:r>
            <a:endParaRPr sz="1400" dirty="0">
              <a:solidFill>
                <a:schemeClr val="accent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7A7ECCA-6208-7A43-95DD-1E83C5AA9DE1}"/>
              </a:ext>
            </a:extLst>
          </p:cNvPr>
          <p:cNvSpPr txBox="1">
            <a:spLocks/>
          </p:cNvSpPr>
          <p:nvPr/>
        </p:nvSpPr>
        <p:spPr bwMode="auto">
          <a:xfrm>
            <a:off x="0" y="4552950"/>
            <a:ext cx="1751903" cy="13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6350" indent="-6350" algn="l" rtl="0" eaLnBrk="1" fontAlgn="base" hangingPunct="1">
              <a:spcBef>
                <a:spcPts val="6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 marL="742950" indent="-285750" algn="l" rtl="0" eaLnBrk="1" fontAlgn="base" hangingPunct="1">
              <a:spcBef>
                <a:spcPts val="600"/>
              </a:spcBef>
              <a:spcAft>
                <a:spcPct val="0"/>
              </a:spcAft>
              <a:buSzPct val="110000"/>
              <a:buFont typeface="Arial" charset="0"/>
              <a:buChar char="•"/>
              <a:defRPr sz="140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2pPr>
            <a:lvl3pPr marL="1200150" indent="-285750" algn="l" rtl="0" eaLnBrk="1" fontAlgn="base" hangingPunct="1">
              <a:spcBef>
                <a:spcPts val="600"/>
              </a:spcBef>
              <a:spcAft>
                <a:spcPct val="0"/>
              </a:spcAft>
              <a:buSzPct val="110000"/>
              <a:buFont typeface=".AppleSystemUIFont" charset="-120"/>
              <a:buChar char="–"/>
              <a:defRPr sz="1400" i="1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3pPr>
            <a:lvl4pPr marL="1657350" indent="-285750" algn="l" rtl="0" eaLnBrk="1" fontAlgn="base" hangingPunct="1">
              <a:spcBef>
                <a:spcPts val="600"/>
              </a:spcBef>
              <a:spcAft>
                <a:spcPct val="0"/>
              </a:spcAft>
              <a:buSzPct val="110000"/>
              <a:buFont typeface="Arial" charset="0"/>
              <a:buChar char="•"/>
              <a:defRPr sz="140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4pPr>
            <a:lvl5pPr marL="2057400" indent="-228600" algn="l" rtl="0" eaLnBrk="1" fontAlgn="base" hangingPunct="1">
              <a:spcBef>
                <a:spcPts val="600"/>
              </a:spcBef>
              <a:spcAft>
                <a:spcPct val="0"/>
              </a:spcAft>
              <a:buSzPct val="110000"/>
              <a:buFont typeface=".AppleSystemUIFont" charset="-120"/>
              <a:buChar char="–"/>
              <a:defRPr sz="1400" i="1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defRPr>
            </a:lvl9pPr>
          </a:lstStyle>
          <a:p>
            <a:pPr marL="0" indent="0"/>
            <a:r>
              <a:rPr lang="en-US" kern="0" dirty="0"/>
              <a:t>@matthewdlincoln</a:t>
            </a:r>
          </a:p>
        </p:txBody>
      </p:sp>
    </p:spTree>
    <p:extLst>
      <p:ext uri="{BB962C8B-B14F-4D97-AF65-F5344CB8AC3E}">
        <p14:creationId xmlns:p14="http://schemas.microsoft.com/office/powerpoint/2010/main" val="21733383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>
            <a:spLocks noGrp="1"/>
          </p:cNvSpPr>
          <p:nvPr>
            <p:ph type="title"/>
          </p:nvPr>
        </p:nvSpPr>
        <p:spPr>
          <a:xfrm>
            <a:off x="152400" y="152942"/>
            <a:ext cx="6781800" cy="572625"/>
          </a:xfrm>
          <a:prstGeom prst="rect">
            <a:avLst/>
          </a:prstGeom>
        </p:spPr>
        <p:txBody>
          <a:bodyPr spcFirstLastPara="1" vert="horz" wrap="square" lIns="68569" tIns="68569" rIns="68569" bIns="68569" numCol="1" anchor="t" anchorCtr="0" compatLnSpc="1">
            <a:prstTxWarp prst="textNoShape">
              <a:avLst/>
            </a:prstTxWarp>
            <a:noAutofit/>
          </a:bodyPr>
          <a:lstStyle/>
          <a:p>
            <a:r>
              <a:rPr lang="en" dirty="0"/>
              <a:t>A tale of two Renoirs: What do they share?</a:t>
            </a:r>
            <a:endParaRPr dirty="0"/>
          </a:p>
        </p:txBody>
      </p:sp>
      <p:pic>
        <p:nvPicPr>
          <p:cNvPr id="68" name="Google Shape;68;p15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l="16023" t="72806" r="35318"/>
          <a:stretch/>
        </p:blipFill>
        <p:spPr>
          <a:xfrm>
            <a:off x="4648865" y="1254746"/>
            <a:ext cx="4163062" cy="274986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70" name="Google Shape;70;p15"/>
          <p:cNvSpPr txBox="1"/>
          <p:nvPr/>
        </p:nvSpPr>
        <p:spPr>
          <a:xfrm>
            <a:off x="666965" y="650407"/>
            <a:ext cx="2607169" cy="205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" sz="1400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Portland Museum of Art</a:t>
            </a:r>
            <a:endParaRPr sz="1400" dirty="0">
              <a:solidFill>
                <a:schemeClr val="accent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1" name="Google Shape;71;p15"/>
          <p:cNvSpPr txBox="1"/>
          <p:nvPr/>
        </p:nvSpPr>
        <p:spPr>
          <a:xfrm>
            <a:off x="5791200" y="711932"/>
            <a:ext cx="2061675" cy="205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" sz="1400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J. Paul Getty Museum</a:t>
            </a:r>
            <a:endParaRPr sz="1400" dirty="0">
              <a:solidFill>
                <a:schemeClr val="accent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9" name="Google Shape;69;p15">
            <a:hlinkClick r:id="rId5"/>
            <a:extLst>
              <a:ext uri="{FF2B5EF4-FFF2-40B4-BE49-F238E27FC236}">
                <a16:creationId xmlns:a16="http://schemas.microsoft.com/office/drawing/2014/main" id="{CCD17894-1126-CB4E-BDAB-86CA35CF823E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 l="32594" t="26241" r="7017" b="55025"/>
          <a:stretch/>
        </p:blipFill>
        <p:spPr>
          <a:xfrm>
            <a:off x="13286" y="979123"/>
            <a:ext cx="4253914" cy="13234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0" name="Google Shape;69;p15">
            <a:hlinkClick r:id="rId5"/>
            <a:extLst>
              <a:ext uri="{FF2B5EF4-FFF2-40B4-BE49-F238E27FC236}">
                <a16:creationId xmlns:a16="http://schemas.microsoft.com/office/drawing/2014/main" id="{47ACF0DC-21F7-6541-AC9E-B3E195EE8491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 l="2287" t="72946" r="61822" b="7626"/>
          <a:stretch/>
        </p:blipFill>
        <p:spPr>
          <a:xfrm>
            <a:off x="457200" y="2512496"/>
            <a:ext cx="3352799" cy="18200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1B599625-E282-C046-98FE-DC3FF0EF5AE3}"/>
              </a:ext>
            </a:extLst>
          </p:cNvPr>
          <p:cNvCxnSpPr/>
          <p:nvPr/>
        </p:nvCxnSpPr>
        <p:spPr bwMode="auto">
          <a:xfrm>
            <a:off x="4343400" y="843312"/>
            <a:ext cx="0" cy="3489243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7E5AE56-B690-1B49-AE8B-0D48C2BB018A}"/>
              </a:ext>
            </a:extLst>
          </p:cNvPr>
          <p:cNvSpPr txBox="1">
            <a:spLocks/>
          </p:cNvSpPr>
          <p:nvPr/>
        </p:nvSpPr>
        <p:spPr bwMode="auto">
          <a:xfrm>
            <a:off x="0" y="4552950"/>
            <a:ext cx="1751903" cy="13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6350" indent="-6350" algn="l" rtl="0" eaLnBrk="1" fontAlgn="base" hangingPunct="1">
              <a:spcBef>
                <a:spcPts val="6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 marL="742950" indent="-285750" algn="l" rtl="0" eaLnBrk="1" fontAlgn="base" hangingPunct="1">
              <a:spcBef>
                <a:spcPts val="600"/>
              </a:spcBef>
              <a:spcAft>
                <a:spcPct val="0"/>
              </a:spcAft>
              <a:buSzPct val="110000"/>
              <a:buFont typeface="Arial" charset="0"/>
              <a:buChar char="•"/>
              <a:defRPr sz="140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2pPr>
            <a:lvl3pPr marL="1200150" indent="-285750" algn="l" rtl="0" eaLnBrk="1" fontAlgn="base" hangingPunct="1">
              <a:spcBef>
                <a:spcPts val="600"/>
              </a:spcBef>
              <a:spcAft>
                <a:spcPct val="0"/>
              </a:spcAft>
              <a:buSzPct val="110000"/>
              <a:buFont typeface=".AppleSystemUIFont" charset="-120"/>
              <a:buChar char="–"/>
              <a:defRPr sz="1400" i="1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3pPr>
            <a:lvl4pPr marL="1657350" indent="-285750" algn="l" rtl="0" eaLnBrk="1" fontAlgn="base" hangingPunct="1">
              <a:spcBef>
                <a:spcPts val="600"/>
              </a:spcBef>
              <a:spcAft>
                <a:spcPct val="0"/>
              </a:spcAft>
              <a:buSzPct val="110000"/>
              <a:buFont typeface="Arial" charset="0"/>
              <a:buChar char="•"/>
              <a:defRPr sz="140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4pPr>
            <a:lvl5pPr marL="2057400" indent="-228600" algn="l" rtl="0" eaLnBrk="1" fontAlgn="base" hangingPunct="1">
              <a:spcBef>
                <a:spcPts val="600"/>
              </a:spcBef>
              <a:spcAft>
                <a:spcPct val="0"/>
              </a:spcAft>
              <a:buSzPct val="110000"/>
              <a:buFont typeface=".AppleSystemUIFont" charset="-120"/>
              <a:buChar char="–"/>
              <a:defRPr sz="1400" i="1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defRPr>
            </a:lvl9pPr>
          </a:lstStyle>
          <a:p>
            <a:pPr marL="0" indent="0"/>
            <a:r>
              <a:rPr lang="en-US" kern="0" dirty="0"/>
              <a:t>@matthewdlincoln</a:t>
            </a:r>
          </a:p>
        </p:txBody>
      </p:sp>
    </p:spTree>
    <p:extLst>
      <p:ext uri="{BB962C8B-B14F-4D97-AF65-F5344CB8AC3E}">
        <p14:creationId xmlns:p14="http://schemas.microsoft.com/office/powerpoint/2010/main" val="23074783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>
            <a:spLocks noGrp="1"/>
          </p:cNvSpPr>
          <p:nvPr>
            <p:ph type="title"/>
          </p:nvPr>
        </p:nvSpPr>
        <p:spPr>
          <a:xfrm>
            <a:off x="152399" y="152942"/>
            <a:ext cx="7238989" cy="572625"/>
          </a:xfrm>
          <a:prstGeom prst="rect">
            <a:avLst/>
          </a:prstGeom>
        </p:spPr>
        <p:txBody>
          <a:bodyPr spcFirstLastPara="1" vert="horz" wrap="square" lIns="68569" tIns="68569" rIns="68569" bIns="68569" numCol="1" anchor="t" anchorCtr="0" compatLnSpc="1">
            <a:prstTxWarp prst="textNoShape">
              <a:avLst/>
            </a:prstTxWarp>
            <a:noAutofit/>
          </a:bodyPr>
          <a:lstStyle/>
          <a:p>
            <a:r>
              <a:rPr lang="en" dirty="0"/>
              <a:t>A tale of two Renoirs: How are they different?</a:t>
            </a:r>
            <a:endParaRPr dirty="0"/>
          </a:p>
        </p:txBody>
      </p:sp>
      <p:pic>
        <p:nvPicPr>
          <p:cNvPr id="68" name="Google Shape;68;p15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l="16023" t="72806" r="35318"/>
          <a:stretch/>
        </p:blipFill>
        <p:spPr>
          <a:xfrm>
            <a:off x="4648865" y="1254746"/>
            <a:ext cx="4163062" cy="274986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70" name="Google Shape;70;p15"/>
          <p:cNvSpPr txBox="1"/>
          <p:nvPr/>
        </p:nvSpPr>
        <p:spPr>
          <a:xfrm>
            <a:off x="666965" y="650407"/>
            <a:ext cx="2607169" cy="205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" sz="1400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Portland Museum of Art</a:t>
            </a:r>
            <a:endParaRPr sz="1400" dirty="0">
              <a:solidFill>
                <a:schemeClr val="accent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1" name="Google Shape;71;p15"/>
          <p:cNvSpPr txBox="1"/>
          <p:nvPr/>
        </p:nvSpPr>
        <p:spPr>
          <a:xfrm>
            <a:off x="5791200" y="711932"/>
            <a:ext cx="2061675" cy="205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" sz="1400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J. Paul Getty Museum</a:t>
            </a:r>
            <a:endParaRPr sz="1400" dirty="0">
              <a:solidFill>
                <a:schemeClr val="accent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9" name="Google Shape;69;p15">
            <a:hlinkClick r:id="rId5"/>
            <a:extLst>
              <a:ext uri="{FF2B5EF4-FFF2-40B4-BE49-F238E27FC236}">
                <a16:creationId xmlns:a16="http://schemas.microsoft.com/office/drawing/2014/main" id="{CCD17894-1126-CB4E-BDAB-86CA35CF823E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 l="32594" t="26241" r="7017" b="55025"/>
          <a:stretch/>
        </p:blipFill>
        <p:spPr>
          <a:xfrm>
            <a:off x="13286" y="979123"/>
            <a:ext cx="4253914" cy="13234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0" name="Google Shape;69;p15">
            <a:hlinkClick r:id="rId5"/>
            <a:extLst>
              <a:ext uri="{FF2B5EF4-FFF2-40B4-BE49-F238E27FC236}">
                <a16:creationId xmlns:a16="http://schemas.microsoft.com/office/drawing/2014/main" id="{47ACF0DC-21F7-6541-AC9E-B3E195EE8491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 l="2287" t="72946" r="61822" b="7626"/>
          <a:stretch/>
        </p:blipFill>
        <p:spPr>
          <a:xfrm>
            <a:off x="457200" y="2512496"/>
            <a:ext cx="3352799" cy="18200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1B599625-E282-C046-98FE-DC3FF0EF5AE3}"/>
              </a:ext>
            </a:extLst>
          </p:cNvPr>
          <p:cNvCxnSpPr/>
          <p:nvPr/>
        </p:nvCxnSpPr>
        <p:spPr bwMode="auto">
          <a:xfrm>
            <a:off x="4343400" y="843312"/>
            <a:ext cx="0" cy="3489243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7A06766-4947-8147-8AFA-F78233BB184A}"/>
              </a:ext>
            </a:extLst>
          </p:cNvPr>
          <p:cNvSpPr txBox="1">
            <a:spLocks/>
          </p:cNvSpPr>
          <p:nvPr/>
        </p:nvSpPr>
        <p:spPr bwMode="auto">
          <a:xfrm>
            <a:off x="0" y="4552950"/>
            <a:ext cx="1751903" cy="13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6350" indent="-6350" algn="l" rtl="0" eaLnBrk="1" fontAlgn="base" hangingPunct="1">
              <a:spcBef>
                <a:spcPts val="6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 marL="742950" indent="-285750" algn="l" rtl="0" eaLnBrk="1" fontAlgn="base" hangingPunct="1">
              <a:spcBef>
                <a:spcPts val="600"/>
              </a:spcBef>
              <a:spcAft>
                <a:spcPct val="0"/>
              </a:spcAft>
              <a:buSzPct val="110000"/>
              <a:buFont typeface="Arial" charset="0"/>
              <a:buChar char="•"/>
              <a:defRPr sz="140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2pPr>
            <a:lvl3pPr marL="1200150" indent="-285750" algn="l" rtl="0" eaLnBrk="1" fontAlgn="base" hangingPunct="1">
              <a:spcBef>
                <a:spcPts val="600"/>
              </a:spcBef>
              <a:spcAft>
                <a:spcPct val="0"/>
              </a:spcAft>
              <a:buSzPct val="110000"/>
              <a:buFont typeface=".AppleSystemUIFont" charset="-120"/>
              <a:buChar char="–"/>
              <a:defRPr sz="1400" i="1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3pPr>
            <a:lvl4pPr marL="1657350" indent="-285750" algn="l" rtl="0" eaLnBrk="1" fontAlgn="base" hangingPunct="1">
              <a:spcBef>
                <a:spcPts val="600"/>
              </a:spcBef>
              <a:spcAft>
                <a:spcPct val="0"/>
              </a:spcAft>
              <a:buSzPct val="110000"/>
              <a:buFont typeface="Arial" charset="0"/>
              <a:buChar char="•"/>
              <a:defRPr sz="140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4pPr>
            <a:lvl5pPr marL="2057400" indent="-228600" algn="l" rtl="0" eaLnBrk="1" fontAlgn="base" hangingPunct="1">
              <a:spcBef>
                <a:spcPts val="600"/>
              </a:spcBef>
              <a:spcAft>
                <a:spcPct val="0"/>
              </a:spcAft>
              <a:buSzPct val="110000"/>
              <a:buFont typeface=".AppleSystemUIFont" charset="-120"/>
              <a:buChar char="–"/>
              <a:defRPr sz="1400" i="1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defRPr>
            </a:lvl9pPr>
          </a:lstStyle>
          <a:p>
            <a:pPr marL="0" indent="0"/>
            <a:r>
              <a:rPr lang="en-US" kern="0" dirty="0"/>
              <a:t>@matthewdlincoln</a:t>
            </a:r>
          </a:p>
        </p:txBody>
      </p:sp>
    </p:spTree>
    <p:extLst>
      <p:ext uri="{BB962C8B-B14F-4D97-AF65-F5344CB8AC3E}">
        <p14:creationId xmlns:p14="http://schemas.microsoft.com/office/powerpoint/2010/main" val="37380930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36;p21">
            <a:extLst>
              <a:ext uri="{FF2B5EF4-FFF2-40B4-BE49-F238E27FC236}">
                <a16:creationId xmlns:a16="http://schemas.microsoft.com/office/drawing/2014/main" id="{0E192310-F7F8-2841-9D24-72C334C1D569}"/>
              </a:ext>
            </a:extLst>
          </p:cNvPr>
          <p:cNvSpPr txBox="1">
            <a:spLocks/>
          </p:cNvSpPr>
          <p:nvPr/>
        </p:nvSpPr>
        <p:spPr>
          <a:xfrm>
            <a:off x="457200" y="742950"/>
            <a:ext cx="7982100" cy="340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350" indent="-6350" algn="l" rtl="0" eaLnBrk="1" fontAlgn="base" hangingPunct="1">
              <a:spcBef>
                <a:spcPts val="6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 marL="742950" indent="-285750" algn="l" rtl="0" eaLnBrk="1" fontAlgn="base" hangingPunct="1">
              <a:spcBef>
                <a:spcPts val="600"/>
              </a:spcBef>
              <a:spcAft>
                <a:spcPct val="0"/>
              </a:spcAft>
              <a:buSzPct val="110000"/>
              <a:buFont typeface="Arial" charset="0"/>
              <a:buChar char="•"/>
              <a:defRPr sz="140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2pPr>
            <a:lvl3pPr marL="1200150" indent="-285750" algn="l" rtl="0" eaLnBrk="1" fontAlgn="base" hangingPunct="1">
              <a:spcBef>
                <a:spcPts val="600"/>
              </a:spcBef>
              <a:spcAft>
                <a:spcPct val="0"/>
              </a:spcAft>
              <a:buSzPct val="110000"/>
              <a:buFont typeface=".AppleSystemUIFont" charset="-120"/>
              <a:buChar char="–"/>
              <a:defRPr sz="1400" i="1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3pPr>
            <a:lvl4pPr marL="1657350" indent="-285750" algn="l" rtl="0" eaLnBrk="1" fontAlgn="base" hangingPunct="1">
              <a:spcBef>
                <a:spcPts val="600"/>
              </a:spcBef>
              <a:spcAft>
                <a:spcPct val="0"/>
              </a:spcAft>
              <a:buSzPct val="110000"/>
              <a:buFont typeface="Arial" charset="0"/>
              <a:buChar char="•"/>
              <a:defRPr sz="140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4pPr>
            <a:lvl5pPr marL="2057400" indent="-228600" algn="l" rtl="0" eaLnBrk="1" fontAlgn="base" hangingPunct="1">
              <a:spcBef>
                <a:spcPts val="600"/>
              </a:spcBef>
              <a:spcAft>
                <a:spcPct val="0"/>
              </a:spcAft>
              <a:buSzPct val="110000"/>
              <a:buFont typeface=".AppleSystemUIFont" charset="-120"/>
              <a:buChar char="–"/>
              <a:defRPr sz="1400" i="1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defRPr>
            </a:lvl9pPr>
          </a:lstStyle>
          <a:p>
            <a:pPr marL="457200" indent="-381000">
              <a:spcBef>
                <a:spcPts val="0"/>
              </a:spcBef>
              <a:spcAft>
                <a:spcPts val="0"/>
              </a:spcAft>
              <a:buSzPts val="2400"/>
              <a:buFontTx/>
              <a:buAutoNum type="arabicPeriod"/>
            </a:pPr>
            <a:r>
              <a:rPr lang="en-US" sz="2400" kern="0" dirty="0"/>
              <a:t>Use </a:t>
            </a:r>
            <a:r>
              <a:rPr lang="en-US" sz="2400" b="1" kern="0" dirty="0">
                <a:solidFill>
                  <a:schemeClr val="accent1"/>
                </a:solidFill>
              </a:rPr>
              <a:t>shared</a:t>
            </a:r>
            <a:r>
              <a:rPr lang="en-US" sz="2400" kern="0" dirty="0">
                <a:solidFill>
                  <a:schemeClr val="accent1"/>
                </a:solidFill>
              </a:rPr>
              <a:t> </a:t>
            </a:r>
            <a:r>
              <a:rPr lang="en-US" sz="2400" b="1" kern="0" dirty="0">
                <a:solidFill>
                  <a:schemeClr val="accent1"/>
                </a:solidFill>
              </a:rPr>
              <a:t>vocabularies</a:t>
            </a:r>
            <a:r>
              <a:rPr lang="en-US" sz="2400" kern="0" dirty="0">
                <a:solidFill>
                  <a:schemeClr val="accent1"/>
                </a:solidFill>
              </a:rPr>
              <a:t> </a:t>
            </a:r>
            <a:r>
              <a:rPr lang="en-US" sz="2400" kern="0" dirty="0"/>
              <a:t>to refer to people, places, objects, events, and concepts</a:t>
            </a:r>
          </a:p>
          <a:p>
            <a:pPr marL="457200" indent="-381000">
              <a:spcBef>
                <a:spcPts val="1000"/>
              </a:spcBef>
              <a:spcAft>
                <a:spcPts val="0"/>
              </a:spcAft>
              <a:buSzPts val="2400"/>
              <a:buFontTx/>
              <a:buAutoNum type="arabicPeriod"/>
            </a:pPr>
            <a:r>
              <a:rPr lang="en-US" sz="2400" kern="0" dirty="0"/>
              <a:t>Use </a:t>
            </a:r>
            <a:r>
              <a:rPr lang="en-US" sz="2400" b="1" kern="0" dirty="0">
                <a:solidFill>
                  <a:schemeClr val="accent3"/>
                </a:solidFill>
              </a:rPr>
              <a:t>shared</a:t>
            </a:r>
            <a:r>
              <a:rPr lang="en-US" sz="2400" kern="0" dirty="0">
                <a:solidFill>
                  <a:schemeClr val="accent3"/>
                </a:solidFill>
              </a:rPr>
              <a:t> </a:t>
            </a:r>
            <a:r>
              <a:rPr lang="en-US" sz="2400" b="1" kern="0" dirty="0">
                <a:solidFill>
                  <a:schemeClr val="accent3"/>
                </a:solidFill>
              </a:rPr>
              <a:t>ontologies</a:t>
            </a:r>
            <a:r>
              <a:rPr lang="en-US" sz="2400" kern="0" dirty="0">
                <a:solidFill>
                  <a:schemeClr val="accent3"/>
                </a:solidFill>
              </a:rPr>
              <a:t> </a:t>
            </a:r>
            <a:r>
              <a:rPr lang="en-US" sz="2400" kern="0" dirty="0"/>
              <a:t>to connect those entities together </a:t>
            </a:r>
            <a:r>
              <a:rPr lang="en-US" sz="2400" i="1" kern="0" dirty="0"/>
              <a:t>in the same way</a:t>
            </a:r>
          </a:p>
          <a:p>
            <a:pPr marL="457200" indent="-381000">
              <a:spcBef>
                <a:spcPts val="1000"/>
              </a:spcBef>
              <a:spcAft>
                <a:spcPts val="1000"/>
              </a:spcAft>
              <a:buSzPts val="2400"/>
              <a:buFontTx/>
              <a:buAutoNum type="arabicPeriod"/>
            </a:pPr>
            <a:r>
              <a:rPr lang="en-US" sz="2400" kern="0" dirty="0"/>
              <a:t>Putting the resulting data online openly, so we can treat the accumulated information as one unified </a:t>
            </a:r>
            <a:r>
              <a:rPr lang="en-US" sz="2400" b="1" kern="0" dirty="0">
                <a:solidFill>
                  <a:schemeClr val="accent5"/>
                </a:solidFill>
              </a:rPr>
              <a:t>knowledge graph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225F60-EA11-2C4B-A633-A8D9228257EC}"/>
              </a:ext>
            </a:extLst>
          </p:cNvPr>
          <p:cNvSpPr txBox="1">
            <a:spLocks/>
          </p:cNvSpPr>
          <p:nvPr/>
        </p:nvSpPr>
        <p:spPr bwMode="auto">
          <a:xfrm>
            <a:off x="0" y="4552950"/>
            <a:ext cx="1751903" cy="13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6350" indent="-6350" algn="l" rtl="0" eaLnBrk="1" fontAlgn="base" hangingPunct="1">
              <a:spcBef>
                <a:spcPts val="6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 marL="742950" indent="-285750" algn="l" rtl="0" eaLnBrk="1" fontAlgn="base" hangingPunct="1">
              <a:spcBef>
                <a:spcPts val="600"/>
              </a:spcBef>
              <a:spcAft>
                <a:spcPct val="0"/>
              </a:spcAft>
              <a:buSzPct val="110000"/>
              <a:buFont typeface="Arial" charset="0"/>
              <a:buChar char="•"/>
              <a:defRPr sz="140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2pPr>
            <a:lvl3pPr marL="1200150" indent="-285750" algn="l" rtl="0" eaLnBrk="1" fontAlgn="base" hangingPunct="1">
              <a:spcBef>
                <a:spcPts val="600"/>
              </a:spcBef>
              <a:spcAft>
                <a:spcPct val="0"/>
              </a:spcAft>
              <a:buSzPct val="110000"/>
              <a:buFont typeface=".AppleSystemUIFont" charset="-120"/>
              <a:buChar char="–"/>
              <a:defRPr sz="1400" i="1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3pPr>
            <a:lvl4pPr marL="1657350" indent="-285750" algn="l" rtl="0" eaLnBrk="1" fontAlgn="base" hangingPunct="1">
              <a:spcBef>
                <a:spcPts val="600"/>
              </a:spcBef>
              <a:spcAft>
                <a:spcPct val="0"/>
              </a:spcAft>
              <a:buSzPct val="110000"/>
              <a:buFont typeface="Arial" charset="0"/>
              <a:buChar char="•"/>
              <a:defRPr sz="140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4pPr>
            <a:lvl5pPr marL="2057400" indent="-228600" algn="l" rtl="0" eaLnBrk="1" fontAlgn="base" hangingPunct="1">
              <a:spcBef>
                <a:spcPts val="600"/>
              </a:spcBef>
              <a:spcAft>
                <a:spcPct val="0"/>
              </a:spcAft>
              <a:buSzPct val="110000"/>
              <a:buFont typeface=".AppleSystemUIFont" charset="-120"/>
              <a:buChar char="–"/>
              <a:defRPr sz="1400" i="1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defRPr>
            </a:lvl9pPr>
          </a:lstStyle>
          <a:p>
            <a:pPr marL="0" indent="0"/>
            <a:r>
              <a:rPr lang="en-US" kern="0" dirty="0"/>
              <a:t>@matthewdlincoln</a:t>
            </a:r>
          </a:p>
        </p:txBody>
      </p:sp>
    </p:spTree>
    <p:extLst>
      <p:ext uri="{BB962C8B-B14F-4D97-AF65-F5344CB8AC3E}">
        <p14:creationId xmlns:p14="http://schemas.microsoft.com/office/powerpoint/2010/main" val="41875667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ACB1D2-48F1-1E49-863F-C95FA7117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Shared Vocabularies</a:t>
            </a:r>
          </a:p>
        </p:txBody>
      </p:sp>
      <p:sp>
        <p:nvSpPr>
          <p:cNvPr id="3" name="Google Shape;201;p24">
            <a:extLst>
              <a:ext uri="{FF2B5EF4-FFF2-40B4-BE49-F238E27FC236}">
                <a16:creationId xmlns:a16="http://schemas.microsoft.com/office/drawing/2014/main" id="{A9E8744D-3968-F141-9CBB-3AF2F0283A88}"/>
              </a:ext>
            </a:extLst>
          </p:cNvPr>
          <p:cNvSpPr txBox="1"/>
          <p:nvPr/>
        </p:nvSpPr>
        <p:spPr>
          <a:xfrm>
            <a:off x="4343400" y="361950"/>
            <a:ext cx="3000000" cy="4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/>
              <a:t>(a.k.a. Shared ways of referring to concepts)</a:t>
            </a:r>
            <a:endParaRPr sz="1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DEECEF9-363D-A74D-A1DE-8B41269FAF66}"/>
              </a:ext>
            </a:extLst>
          </p:cNvPr>
          <p:cNvSpPr txBox="1"/>
          <p:nvPr/>
        </p:nvSpPr>
        <p:spPr>
          <a:xfrm>
            <a:off x="152400" y="1200150"/>
            <a:ext cx="4495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Actors (people &amp; corporate bodies)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VIAF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Getty ULAN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Places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Getty TGN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Geonames</a:t>
            </a:r>
            <a:endParaRPr lang="en-US" sz="1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Concepts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Getty AAT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Iconclass</a:t>
            </a:r>
            <a:endParaRPr lang="en-US" sz="1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LoC Subject Headings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Right Brace 4">
            <a:extLst>
              <a:ext uri="{FF2B5EF4-FFF2-40B4-BE49-F238E27FC236}">
                <a16:creationId xmlns:a16="http://schemas.microsoft.com/office/drawing/2014/main" id="{9299E062-F68D-364C-BD34-AA04EBDA4202}"/>
              </a:ext>
            </a:extLst>
          </p:cNvPr>
          <p:cNvSpPr/>
          <p:nvPr/>
        </p:nvSpPr>
        <p:spPr bwMode="auto">
          <a:xfrm>
            <a:off x="4800600" y="1352550"/>
            <a:ext cx="990600" cy="2590800"/>
          </a:xfrm>
          <a:prstGeom prst="rightBrace">
            <a:avLst/>
          </a:prstGeom>
          <a:ln w="3810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45 Helvetica Light" pitchFamily="-110" charset="0"/>
              <a:ea typeface="Geneva" pitchFamily="-110" charset="-128"/>
              <a:cs typeface="Geneva" pitchFamily="-110" charset="-128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F7CF4A0-D047-5642-A2AD-26F0E7B5A5BD}"/>
              </a:ext>
            </a:extLst>
          </p:cNvPr>
          <p:cNvSpPr/>
          <p:nvPr/>
        </p:nvSpPr>
        <p:spPr>
          <a:xfrm>
            <a:off x="5798489" y="2114550"/>
            <a:ext cx="2538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sampling of most of these = </a:t>
            </a:r>
            <a:r>
              <a:rPr lang="en-U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wikidata</a:t>
            </a:r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FF34C70-FD2A-D84B-99EB-22DA16189A43}"/>
              </a:ext>
            </a:extLst>
          </p:cNvPr>
          <p:cNvSpPr txBox="1">
            <a:spLocks/>
          </p:cNvSpPr>
          <p:nvPr/>
        </p:nvSpPr>
        <p:spPr bwMode="auto">
          <a:xfrm>
            <a:off x="0" y="4552950"/>
            <a:ext cx="1751903" cy="13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6350" indent="-6350" algn="l" rtl="0" eaLnBrk="1" fontAlgn="base" hangingPunct="1">
              <a:spcBef>
                <a:spcPts val="6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 marL="742950" indent="-285750" algn="l" rtl="0" eaLnBrk="1" fontAlgn="base" hangingPunct="1">
              <a:spcBef>
                <a:spcPts val="600"/>
              </a:spcBef>
              <a:spcAft>
                <a:spcPct val="0"/>
              </a:spcAft>
              <a:buSzPct val="110000"/>
              <a:buFont typeface="Arial" charset="0"/>
              <a:buChar char="•"/>
              <a:defRPr sz="140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2pPr>
            <a:lvl3pPr marL="1200150" indent="-285750" algn="l" rtl="0" eaLnBrk="1" fontAlgn="base" hangingPunct="1">
              <a:spcBef>
                <a:spcPts val="600"/>
              </a:spcBef>
              <a:spcAft>
                <a:spcPct val="0"/>
              </a:spcAft>
              <a:buSzPct val="110000"/>
              <a:buFont typeface=".AppleSystemUIFont" charset="-120"/>
              <a:buChar char="–"/>
              <a:defRPr sz="1400" i="1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3pPr>
            <a:lvl4pPr marL="1657350" indent="-285750" algn="l" rtl="0" eaLnBrk="1" fontAlgn="base" hangingPunct="1">
              <a:spcBef>
                <a:spcPts val="600"/>
              </a:spcBef>
              <a:spcAft>
                <a:spcPct val="0"/>
              </a:spcAft>
              <a:buSzPct val="110000"/>
              <a:buFont typeface="Arial" charset="0"/>
              <a:buChar char="•"/>
              <a:defRPr sz="140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4pPr>
            <a:lvl5pPr marL="2057400" indent="-228600" algn="l" rtl="0" eaLnBrk="1" fontAlgn="base" hangingPunct="1">
              <a:spcBef>
                <a:spcPts val="600"/>
              </a:spcBef>
              <a:spcAft>
                <a:spcPct val="0"/>
              </a:spcAft>
              <a:buSzPct val="110000"/>
              <a:buFont typeface=".AppleSystemUIFont" charset="-120"/>
              <a:buChar char="–"/>
              <a:defRPr sz="1400" i="1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defRPr>
            </a:lvl9pPr>
          </a:lstStyle>
          <a:p>
            <a:pPr marL="0" indent="0"/>
            <a:r>
              <a:rPr lang="en-US" kern="0" dirty="0"/>
              <a:t>@matthewdlincoln</a:t>
            </a:r>
          </a:p>
        </p:txBody>
      </p:sp>
    </p:spTree>
    <p:extLst>
      <p:ext uri="{BB962C8B-B14F-4D97-AF65-F5344CB8AC3E}">
        <p14:creationId xmlns:p14="http://schemas.microsoft.com/office/powerpoint/2010/main" val="1758939535"/>
      </p:ext>
    </p:extLst>
  </p:cSld>
  <p:clrMapOvr>
    <a:masterClrMapping/>
  </p:clrMapOvr>
</p:sld>
</file>

<file path=ppt/theme/theme1.xml><?xml version="1.0" encoding="utf-8"?>
<a:theme xmlns:a="http://schemas.openxmlformats.org/drawingml/2006/main" name="CMU PPT Theme">
  <a:themeElements>
    <a:clrScheme name="Custom 1">
      <a:dk1>
        <a:srgbClr val="000000"/>
      </a:dk1>
      <a:lt1>
        <a:srgbClr val="FFFFFF"/>
      </a:lt1>
      <a:dk2>
        <a:srgbClr val="75787B"/>
      </a:dk2>
      <a:lt2>
        <a:srgbClr val="C8C9C7"/>
      </a:lt2>
      <a:accent1>
        <a:srgbClr val="BB0000"/>
      </a:accent1>
      <a:accent2>
        <a:srgbClr val="75787B"/>
      </a:accent2>
      <a:accent3>
        <a:srgbClr val="00833C"/>
      </a:accent3>
      <a:accent4>
        <a:srgbClr val="F2A900"/>
      </a:accent4>
      <a:accent5>
        <a:srgbClr val="002C71"/>
      </a:accent5>
      <a:accent6>
        <a:srgbClr val="C8C9C7"/>
      </a:accent6>
      <a:hlink>
        <a:srgbClr val="BB0000"/>
      </a:hlink>
      <a:folHlink>
        <a:srgbClr val="8200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45 Helvetica Light" pitchFamily="-110" charset="0"/>
            <a:ea typeface="Geneva" pitchFamily="-110" charset="-128"/>
            <a:cs typeface="Geneva" pitchFamily="-11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45 Helvetica Light" pitchFamily="-110" charset="0"/>
            <a:ea typeface="Geneva" pitchFamily="-110" charset="-128"/>
            <a:cs typeface="Geneva" pitchFamily="-110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CMU_PPT_Template" id="{DB2D8003-C580-7940-9974-E3F0DE4BFAC9}" vid="{B3C37CB1-306B-BF44-AB84-35F53A677EF9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CMU PPT Theme</Template>
  <TotalTime>1956</TotalTime>
  <Words>908</Words>
  <Application>Microsoft Macintosh PowerPoint</Application>
  <PresentationFormat>On-screen Show (16:9)</PresentationFormat>
  <Paragraphs>156</Paragraphs>
  <Slides>21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1" baseType="lpstr">
      <vt:lpstr>.AppleSystemUIFont</vt:lpstr>
      <vt:lpstr>45 Helvetica Light</vt:lpstr>
      <vt:lpstr>Arial</vt:lpstr>
      <vt:lpstr>Monaco</vt:lpstr>
      <vt:lpstr>Open Sans</vt:lpstr>
      <vt:lpstr>Open Sans Extrabold</vt:lpstr>
      <vt:lpstr>Open Sans Regular</vt:lpstr>
      <vt:lpstr>Open Sans Semibold</vt:lpstr>
      <vt:lpstr>Times</vt:lpstr>
      <vt:lpstr>CMU PPT Theme</vt:lpstr>
      <vt:lpstr>PowerPoint Presentation</vt:lpstr>
      <vt:lpstr>PowerPoint Presentation</vt:lpstr>
      <vt:lpstr>Why does LOD matter?</vt:lpstr>
      <vt:lpstr>Today</vt:lpstr>
      <vt:lpstr>A tale of two Renoirs</vt:lpstr>
      <vt:lpstr>A tale of two Renoirs: What do they share?</vt:lpstr>
      <vt:lpstr>A tale of two Renoirs: How are they different?</vt:lpstr>
      <vt:lpstr>PowerPoint Presentation</vt:lpstr>
      <vt:lpstr>Shared Vocabularies</vt:lpstr>
      <vt:lpstr>Shared Ontologies </vt:lpstr>
      <vt:lpstr>Putting the data online</vt:lpstr>
      <vt:lpstr>LOD is for programmers (who build things for everyone else!)</vt:lpstr>
      <vt:lpstr>LOD in academic research projects</vt:lpstr>
      <vt:lpstr>LOD in academic research projects</vt:lpstr>
      <vt:lpstr>Vocabularies in reality</vt:lpstr>
      <vt:lpstr>Reconcile in OpenRefine</vt:lpstr>
      <vt:lpstr>Reconcile in OpenRefine</vt:lpstr>
      <vt:lpstr>Reconcile in OpenRefine</vt:lpstr>
      <vt:lpstr>Reconcile in OpenRefine</vt:lpstr>
      <vt:lpstr>PowerPoint Presentation</vt:lpstr>
      <vt:lpstr>Links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mlincoln</dc:creator>
  <cp:lastModifiedBy>mlincoln</cp:lastModifiedBy>
  <cp:revision>107</cp:revision>
  <cp:lastPrinted>2016-12-06T18:52:42Z</cp:lastPrinted>
  <dcterms:created xsi:type="dcterms:W3CDTF">2019-07-29T17:55:37Z</dcterms:created>
  <dcterms:modified xsi:type="dcterms:W3CDTF">2019-07-31T13:57:52Z</dcterms:modified>
</cp:coreProperties>
</file>