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82" r:id="rId3"/>
    <p:sldId id="281" r:id="rId4"/>
    <p:sldId id="283" r:id="rId5"/>
    <p:sldId id="284" r:id="rId6"/>
    <p:sldId id="294" r:id="rId7"/>
    <p:sldId id="286" r:id="rId8"/>
    <p:sldId id="288" r:id="rId9"/>
    <p:sldId id="287" r:id="rId10"/>
    <p:sldId id="290" r:id="rId11"/>
    <p:sldId id="291" r:id="rId12"/>
    <p:sldId id="289" r:id="rId13"/>
    <p:sldId id="292" r:id="rId14"/>
    <p:sldId id="293"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Ingrid Thomson" initials="IT" lastIdx="1" clrIdx="0">
    <p:extLst>
      <p:ext uri="{19B8F6BF-5375-455C-9EA6-DF929625EA0E}">
        <p15:presenceInfo xmlns:p15="http://schemas.microsoft.com/office/powerpoint/2012/main" userId="c24f37cbe51c1cdd"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6" autoAdjust="0"/>
    <p:restoredTop sz="94660"/>
  </p:normalViewPr>
  <p:slideViewPr>
    <p:cSldViewPr snapToGrid="0">
      <p:cViewPr varScale="1">
        <p:scale>
          <a:sx n="76" d="100"/>
          <a:sy n="76" d="100"/>
        </p:scale>
        <p:origin x="126" y="7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EB46F970-C7E2-428F-85FC-D7C716EFAD68}" type="datetimeFigureOut">
              <a:rPr lang="en-ZA" smtClean="0"/>
              <a:t>2019/12/05</a:t>
            </a:fld>
            <a:endParaRPr lang="en-ZA"/>
          </a:p>
        </p:txBody>
      </p:sp>
      <p:sp>
        <p:nvSpPr>
          <p:cNvPr id="5" name="Footer Placeholder 4"/>
          <p:cNvSpPr>
            <a:spLocks noGrp="1"/>
          </p:cNvSpPr>
          <p:nvPr>
            <p:ph type="ftr" sz="quarter" idx="11"/>
          </p:nvPr>
        </p:nvSpPr>
        <p:spPr>
          <a:xfrm>
            <a:off x="2692397" y="5037663"/>
            <a:ext cx="5214635" cy="279400"/>
          </a:xfrm>
        </p:spPr>
        <p:txBody>
          <a:bodyPr/>
          <a:lstStyle/>
          <a:p>
            <a:endParaRPr lang="en-ZA"/>
          </a:p>
        </p:txBody>
      </p:sp>
      <p:sp>
        <p:nvSpPr>
          <p:cNvPr id="6" name="Slide Number Placeholder 5"/>
          <p:cNvSpPr>
            <a:spLocks noGrp="1"/>
          </p:cNvSpPr>
          <p:nvPr>
            <p:ph type="sldNum" sz="quarter" idx="12"/>
          </p:nvPr>
        </p:nvSpPr>
        <p:spPr>
          <a:xfrm>
            <a:off x="8956900" y="5037663"/>
            <a:ext cx="551167" cy="279400"/>
          </a:xfrm>
        </p:spPr>
        <p:txBody>
          <a:bodyPr/>
          <a:lstStyle/>
          <a:p>
            <a:fld id="{39952D66-936C-485A-98AE-1F16E37D857C}" type="slidenum">
              <a:rPr lang="en-ZA" smtClean="0"/>
              <a:t>‹#›</a:t>
            </a:fld>
            <a:endParaRPr lang="en-ZA"/>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332543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B46F970-C7E2-428F-85FC-D7C716EFAD68}" type="datetimeFigureOut">
              <a:rPr lang="en-ZA" smtClean="0"/>
              <a:t>2019/12/05</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39952D66-936C-485A-98AE-1F16E37D857C}" type="slidenum">
              <a:rPr lang="en-ZA" smtClean="0"/>
              <a:t>‹#›</a:t>
            </a:fld>
            <a:endParaRPr lang="en-ZA"/>
          </a:p>
        </p:txBody>
      </p:sp>
    </p:spTree>
    <p:extLst>
      <p:ext uri="{BB962C8B-B14F-4D97-AF65-F5344CB8AC3E}">
        <p14:creationId xmlns:p14="http://schemas.microsoft.com/office/powerpoint/2010/main" val="19145061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B46F970-C7E2-428F-85FC-D7C716EFAD68}" type="datetimeFigureOut">
              <a:rPr lang="en-ZA" smtClean="0"/>
              <a:t>2019/12/05</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39952D66-936C-485A-98AE-1F16E37D857C}" type="slidenum">
              <a:rPr lang="en-ZA" smtClean="0"/>
              <a:t>‹#›</a:t>
            </a:fld>
            <a:endParaRPr lang="en-ZA"/>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227442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B46F970-C7E2-428F-85FC-D7C716EFAD68}" type="datetimeFigureOut">
              <a:rPr lang="en-ZA" smtClean="0"/>
              <a:t>2019/12/05</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39952D66-936C-485A-98AE-1F16E37D857C}" type="slidenum">
              <a:rPr lang="en-ZA" smtClean="0"/>
              <a:t>‹#›</a:t>
            </a:fld>
            <a:endParaRPr lang="en-ZA"/>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5575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B46F970-C7E2-428F-85FC-D7C716EFAD68}" type="datetimeFigureOut">
              <a:rPr lang="en-ZA" smtClean="0"/>
              <a:t>2019/12/05</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39952D66-936C-485A-98AE-1F16E37D857C}" type="slidenum">
              <a:rPr lang="en-ZA" smtClean="0"/>
              <a:t>‹#›</a:t>
            </a:fld>
            <a:endParaRPr lang="en-ZA"/>
          </a:p>
        </p:txBody>
      </p:sp>
    </p:spTree>
    <p:extLst>
      <p:ext uri="{BB962C8B-B14F-4D97-AF65-F5344CB8AC3E}">
        <p14:creationId xmlns:p14="http://schemas.microsoft.com/office/powerpoint/2010/main" val="21475106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B46F970-C7E2-428F-85FC-D7C716EFAD68}" type="datetimeFigureOut">
              <a:rPr lang="en-ZA" smtClean="0"/>
              <a:t>2019/12/05</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39952D66-936C-485A-98AE-1F16E37D857C}" type="slidenum">
              <a:rPr lang="en-ZA" smtClean="0"/>
              <a:t>‹#›</a:t>
            </a:fld>
            <a:endParaRPr lang="en-ZA"/>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823557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B46F970-C7E2-428F-85FC-D7C716EFAD68}" type="datetimeFigureOut">
              <a:rPr lang="en-ZA" smtClean="0"/>
              <a:t>2019/12/05</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39952D66-936C-485A-98AE-1F16E37D857C}" type="slidenum">
              <a:rPr lang="en-ZA" smtClean="0"/>
              <a:t>‹#›</a:t>
            </a:fld>
            <a:endParaRPr lang="en-ZA"/>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494059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B46F970-C7E2-428F-85FC-D7C716EFAD68}" type="datetimeFigureOut">
              <a:rPr lang="en-ZA" smtClean="0"/>
              <a:t>2019/12/05</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39952D66-936C-485A-98AE-1F16E37D857C}" type="slidenum">
              <a:rPr lang="en-ZA" smtClean="0"/>
              <a:t>‹#›</a:t>
            </a:fld>
            <a:endParaRPr lang="en-ZA"/>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378143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B46F970-C7E2-428F-85FC-D7C716EFAD68}" type="datetimeFigureOut">
              <a:rPr lang="en-ZA" smtClean="0"/>
              <a:t>2019/12/05</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39952D66-936C-485A-98AE-1F16E37D857C}" type="slidenum">
              <a:rPr lang="en-ZA" smtClean="0"/>
              <a:t>‹#›</a:t>
            </a:fld>
            <a:endParaRPr lang="en-ZA"/>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97875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B46F970-C7E2-428F-85FC-D7C716EFAD68}" type="datetimeFigureOut">
              <a:rPr lang="en-ZA" smtClean="0"/>
              <a:t>2019/12/05</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39952D66-936C-485A-98AE-1F16E37D857C}" type="slidenum">
              <a:rPr lang="en-ZA" smtClean="0"/>
              <a:t>‹#›</a:t>
            </a:fld>
            <a:endParaRPr lang="en-ZA"/>
          </a:p>
        </p:txBody>
      </p:sp>
    </p:spTree>
    <p:extLst>
      <p:ext uri="{BB962C8B-B14F-4D97-AF65-F5344CB8AC3E}">
        <p14:creationId xmlns:p14="http://schemas.microsoft.com/office/powerpoint/2010/main" val="9675986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B46F970-C7E2-428F-85FC-D7C716EFAD68}" type="datetimeFigureOut">
              <a:rPr lang="en-ZA" smtClean="0"/>
              <a:t>2019/12/05</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39952D66-936C-485A-98AE-1F16E37D857C}" type="slidenum">
              <a:rPr lang="en-ZA" smtClean="0"/>
              <a:t>‹#›</a:t>
            </a:fld>
            <a:endParaRPr lang="en-ZA"/>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429262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B46F970-C7E2-428F-85FC-D7C716EFAD68}" type="datetimeFigureOut">
              <a:rPr lang="en-ZA" smtClean="0"/>
              <a:t>2019/12/05</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39952D66-936C-485A-98AE-1F16E37D857C}" type="slidenum">
              <a:rPr lang="en-ZA" smtClean="0"/>
              <a:t>‹#›</a:t>
            </a:fld>
            <a:endParaRPr lang="en-ZA"/>
          </a:p>
        </p:txBody>
      </p:sp>
    </p:spTree>
    <p:extLst>
      <p:ext uri="{BB962C8B-B14F-4D97-AF65-F5344CB8AC3E}">
        <p14:creationId xmlns:p14="http://schemas.microsoft.com/office/powerpoint/2010/main" val="29818432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B46F970-C7E2-428F-85FC-D7C716EFAD68}" type="datetimeFigureOut">
              <a:rPr lang="en-ZA" smtClean="0"/>
              <a:t>2019/12/05</a:t>
            </a:fld>
            <a:endParaRPr lang="en-ZA"/>
          </a:p>
        </p:txBody>
      </p:sp>
      <p:sp>
        <p:nvSpPr>
          <p:cNvPr id="8" name="Footer Placeholder 7"/>
          <p:cNvSpPr>
            <a:spLocks noGrp="1"/>
          </p:cNvSpPr>
          <p:nvPr>
            <p:ph type="ftr" sz="quarter" idx="11"/>
          </p:nvPr>
        </p:nvSpPr>
        <p:spPr/>
        <p:txBody>
          <a:bodyPr/>
          <a:lstStyle/>
          <a:p>
            <a:endParaRPr lang="en-ZA"/>
          </a:p>
        </p:txBody>
      </p:sp>
      <p:sp>
        <p:nvSpPr>
          <p:cNvPr id="9" name="Slide Number Placeholder 8"/>
          <p:cNvSpPr>
            <a:spLocks noGrp="1"/>
          </p:cNvSpPr>
          <p:nvPr>
            <p:ph type="sldNum" sz="quarter" idx="12"/>
          </p:nvPr>
        </p:nvSpPr>
        <p:spPr/>
        <p:txBody>
          <a:bodyPr/>
          <a:lstStyle/>
          <a:p>
            <a:fld id="{39952D66-936C-485A-98AE-1F16E37D857C}" type="slidenum">
              <a:rPr lang="en-ZA" smtClean="0"/>
              <a:t>‹#›</a:t>
            </a:fld>
            <a:endParaRPr lang="en-ZA"/>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807700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B46F970-C7E2-428F-85FC-D7C716EFAD68}" type="datetimeFigureOut">
              <a:rPr lang="en-ZA" smtClean="0"/>
              <a:t>2019/12/05</a:t>
            </a:fld>
            <a:endParaRPr lang="en-ZA"/>
          </a:p>
        </p:txBody>
      </p:sp>
      <p:sp>
        <p:nvSpPr>
          <p:cNvPr id="4" name="Footer Placeholder 3"/>
          <p:cNvSpPr>
            <a:spLocks noGrp="1"/>
          </p:cNvSpPr>
          <p:nvPr>
            <p:ph type="ftr" sz="quarter" idx="11"/>
          </p:nvPr>
        </p:nvSpPr>
        <p:spPr/>
        <p:txBody>
          <a:bodyPr/>
          <a:lstStyle/>
          <a:p>
            <a:endParaRPr lang="en-ZA"/>
          </a:p>
        </p:txBody>
      </p:sp>
      <p:sp>
        <p:nvSpPr>
          <p:cNvPr id="5" name="Slide Number Placeholder 4"/>
          <p:cNvSpPr>
            <a:spLocks noGrp="1"/>
          </p:cNvSpPr>
          <p:nvPr>
            <p:ph type="sldNum" sz="quarter" idx="12"/>
          </p:nvPr>
        </p:nvSpPr>
        <p:spPr/>
        <p:txBody>
          <a:bodyPr/>
          <a:lstStyle/>
          <a:p>
            <a:fld id="{39952D66-936C-485A-98AE-1F16E37D857C}" type="slidenum">
              <a:rPr lang="en-ZA" smtClean="0"/>
              <a:t>‹#›</a:t>
            </a:fld>
            <a:endParaRPr lang="en-ZA"/>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84843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B46F970-C7E2-428F-85FC-D7C716EFAD68}" type="datetimeFigureOut">
              <a:rPr lang="en-ZA" smtClean="0"/>
              <a:t>2019/12/05</a:t>
            </a:fld>
            <a:endParaRPr lang="en-ZA"/>
          </a:p>
        </p:txBody>
      </p:sp>
      <p:sp>
        <p:nvSpPr>
          <p:cNvPr id="3" name="Footer Placeholder 2"/>
          <p:cNvSpPr>
            <a:spLocks noGrp="1"/>
          </p:cNvSpPr>
          <p:nvPr>
            <p:ph type="ftr" sz="quarter" idx="11"/>
          </p:nvPr>
        </p:nvSpPr>
        <p:spPr/>
        <p:txBody>
          <a:bodyPr/>
          <a:lstStyle/>
          <a:p>
            <a:endParaRPr lang="en-ZA"/>
          </a:p>
        </p:txBody>
      </p:sp>
      <p:sp>
        <p:nvSpPr>
          <p:cNvPr id="4" name="Slide Number Placeholder 3"/>
          <p:cNvSpPr>
            <a:spLocks noGrp="1"/>
          </p:cNvSpPr>
          <p:nvPr>
            <p:ph type="sldNum" sz="quarter" idx="12"/>
          </p:nvPr>
        </p:nvSpPr>
        <p:spPr/>
        <p:txBody>
          <a:bodyPr/>
          <a:lstStyle/>
          <a:p>
            <a:fld id="{39952D66-936C-485A-98AE-1F16E37D857C}" type="slidenum">
              <a:rPr lang="en-ZA" smtClean="0"/>
              <a:t>‹#›</a:t>
            </a:fld>
            <a:endParaRPr lang="en-ZA"/>
          </a:p>
        </p:txBody>
      </p:sp>
    </p:spTree>
    <p:extLst>
      <p:ext uri="{BB962C8B-B14F-4D97-AF65-F5344CB8AC3E}">
        <p14:creationId xmlns:p14="http://schemas.microsoft.com/office/powerpoint/2010/main" val="25404215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B46F970-C7E2-428F-85FC-D7C716EFAD68}" type="datetimeFigureOut">
              <a:rPr lang="en-ZA" smtClean="0"/>
              <a:t>2019/12/05</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39952D66-936C-485A-98AE-1F16E37D857C}" type="slidenum">
              <a:rPr lang="en-ZA" smtClean="0"/>
              <a:t>‹#›</a:t>
            </a:fld>
            <a:endParaRPr lang="en-ZA"/>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362435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B46F970-C7E2-428F-85FC-D7C716EFAD68}" type="datetimeFigureOut">
              <a:rPr lang="en-ZA" smtClean="0"/>
              <a:t>2019/12/05</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39952D66-936C-485A-98AE-1F16E37D857C}" type="slidenum">
              <a:rPr lang="en-ZA" smtClean="0"/>
              <a:t>‹#›</a:t>
            </a:fld>
            <a:endParaRPr lang="en-ZA"/>
          </a:p>
        </p:txBody>
      </p:sp>
    </p:spTree>
    <p:extLst>
      <p:ext uri="{BB962C8B-B14F-4D97-AF65-F5344CB8AC3E}">
        <p14:creationId xmlns:p14="http://schemas.microsoft.com/office/powerpoint/2010/main" val="12253309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EB46F970-C7E2-428F-85FC-D7C716EFAD68}" type="datetimeFigureOut">
              <a:rPr lang="en-ZA" smtClean="0"/>
              <a:t>2019/12/05</a:t>
            </a:fld>
            <a:endParaRPr lang="en-ZA"/>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ZA"/>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39952D66-936C-485A-98AE-1F16E37D857C}" type="slidenum">
              <a:rPr lang="en-ZA" smtClean="0"/>
              <a:t>‹#›</a:t>
            </a:fld>
            <a:endParaRPr lang="en-ZA"/>
          </a:p>
        </p:txBody>
      </p:sp>
    </p:spTree>
    <p:extLst>
      <p:ext uri="{BB962C8B-B14F-4D97-AF65-F5344CB8AC3E}">
        <p14:creationId xmlns:p14="http://schemas.microsoft.com/office/powerpoint/2010/main" val="192475662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hyperlink" Target="https://blog.wikimedia.org/2017/06/19/wikipedia-information-literacy-study/" TargetMode="External"/><Relationship Id="rId13" Type="http://schemas.openxmlformats.org/officeDocument/2006/relationships/hyperlink" Target="https://www.emerald.com/insight/search?q=John%20Thomas%20Oliver" TargetMode="External"/><Relationship Id="rId3" Type="http://schemas.openxmlformats.org/officeDocument/2006/relationships/hyperlink" Target="https://doi.org/10.1080/01639269.2015.1062587" TargetMode="External"/><Relationship Id="rId7" Type="http://schemas.openxmlformats.org/officeDocument/2006/relationships/hyperlink" Target="https://en.wikipedia.org/wiki/Wikipedia:Research_help/Librarians_and_Teachers" TargetMode="External"/><Relationship Id="rId12" Type="http://schemas.openxmlformats.org/officeDocument/2006/relationships/hyperlink" Target="https://doi.org/10.1108/ILS-09-2016-0067" TargetMode="External"/><Relationship Id="rId2" Type="http://schemas.openxmlformats.org/officeDocument/2006/relationships/hyperlink" Target="https://doi.org/10.1080/10691310802554895" TargetMode="External"/><Relationship Id="rId1" Type="http://schemas.openxmlformats.org/officeDocument/2006/relationships/slideLayout" Target="../slideLayouts/slideLayout2.xml"/><Relationship Id="rId6" Type="http://schemas.openxmlformats.org/officeDocument/2006/relationships/hyperlink" Target="https://en.wikipedia.org/wiki/File:Evaluating_Wikipedia_brochure.pdf" TargetMode="External"/><Relationship Id="rId11" Type="http://schemas.openxmlformats.org/officeDocument/2006/relationships/hyperlink" Target="https://www.emerald.com/insight/publication/issn/2398-5348" TargetMode="External"/><Relationship Id="rId5" Type="http://schemas.openxmlformats.org/officeDocument/2006/relationships/hyperlink" Target="https://doi-org.ezproxy.uct.ac.za/10.1016/j.acalib.2019.01.003" TargetMode="External"/><Relationship Id="rId15" Type="http://schemas.openxmlformats.org/officeDocument/2006/relationships/hyperlink" Target="https://doi.org/10.1108/RSR-10-2014-0043" TargetMode="External"/><Relationship Id="rId10" Type="http://schemas.openxmlformats.org/officeDocument/2006/relationships/hyperlink" Target="https://www.emerald.com/insight/search?q=Ainslie%20Robinson" TargetMode="External"/><Relationship Id="rId4" Type="http://schemas.openxmlformats.org/officeDocument/2006/relationships/hyperlink" Target="https://doi.org/10.1080/02602938.2015.1127322" TargetMode="External"/><Relationship Id="rId9" Type="http://schemas.openxmlformats.org/officeDocument/2006/relationships/hyperlink" Target="https://www.emerald.com/insight/search?q=Lydia%20Dawe" TargetMode="External"/><Relationship Id="rId14" Type="http://schemas.openxmlformats.org/officeDocument/2006/relationships/hyperlink" Target="https://www.emerald.com/insight/publication/issn/0090-7324"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doi.org/10.1080/01639269.2015.1062587"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376934" y="-42336"/>
            <a:ext cx="7514332" cy="6858000"/>
          </a:xfrm>
          <a:prstGeom prst="rect">
            <a:avLst/>
          </a:prstGeom>
        </p:spPr>
      </p:pic>
      <p:sp>
        <p:nvSpPr>
          <p:cNvPr id="2" name="Title 1"/>
          <p:cNvSpPr>
            <a:spLocks noGrp="1"/>
          </p:cNvSpPr>
          <p:nvPr>
            <p:ph type="ctrTitle"/>
          </p:nvPr>
        </p:nvSpPr>
        <p:spPr/>
        <p:txBody>
          <a:bodyPr/>
          <a:lstStyle/>
          <a:p>
            <a:r>
              <a:rPr lang="en-ZA" dirty="0"/>
              <a:t>Wikipedia and </a:t>
            </a:r>
            <a:r>
              <a:rPr lang="en-ZA" dirty="0" err="1"/>
              <a:t>InfoLit</a:t>
            </a:r>
            <a:endParaRPr lang="en-ZA" dirty="0"/>
          </a:p>
        </p:txBody>
      </p:sp>
      <p:sp>
        <p:nvSpPr>
          <p:cNvPr id="3" name="Subtitle 2"/>
          <p:cNvSpPr>
            <a:spLocks noGrp="1"/>
          </p:cNvSpPr>
          <p:nvPr>
            <p:ph type="subTitle" idx="1"/>
          </p:nvPr>
        </p:nvSpPr>
        <p:spPr/>
        <p:txBody>
          <a:bodyPr>
            <a:normAutofit/>
          </a:bodyPr>
          <a:lstStyle/>
          <a:p>
            <a:r>
              <a:rPr lang="en-ZA" b="1" dirty="0">
                <a:latin typeface="Bodoni MT" panose="02070603080606020203" pitchFamily="18" charset="0"/>
              </a:rPr>
              <a:t>Ingrid Thomson</a:t>
            </a:r>
          </a:p>
          <a:p>
            <a:r>
              <a:rPr lang="en-ZA" b="1" dirty="0">
                <a:latin typeface="Bodoni MT" panose="02070603080606020203" pitchFamily="18" charset="0"/>
              </a:rPr>
              <a:t>WCHELIG </a:t>
            </a:r>
          </a:p>
        </p:txBody>
      </p:sp>
    </p:spTree>
    <p:extLst>
      <p:ext uri="{BB962C8B-B14F-4D97-AF65-F5344CB8AC3E}">
        <p14:creationId xmlns:p14="http://schemas.microsoft.com/office/powerpoint/2010/main" val="32368351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32CC89-2DDD-4C55-B6EA-36574ABD6E51}"/>
              </a:ext>
            </a:extLst>
          </p:cNvPr>
          <p:cNvSpPr>
            <a:spLocks noGrp="1"/>
          </p:cNvSpPr>
          <p:nvPr>
            <p:ph type="title"/>
          </p:nvPr>
        </p:nvSpPr>
        <p:spPr/>
        <p:txBody>
          <a:bodyPr/>
          <a:lstStyle/>
          <a:p>
            <a:r>
              <a:rPr lang="en-ZA" dirty="0"/>
              <a:t>Some strategies to consider using</a:t>
            </a:r>
          </a:p>
        </p:txBody>
      </p:sp>
      <p:sp>
        <p:nvSpPr>
          <p:cNvPr id="3" name="Content Placeholder 2">
            <a:extLst>
              <a:ext uri="{FF2B5EF4-FFF2-40B4-BE49-F238E27FC236}">
                <a16:creationId xmlns:a16="http://schemas.microsoft.com/office/drawing/2014/main" id="{8D9C310B-A44F-4416-8237-AAEDD7ECB5FC}"/>
              </a:ext>
            </a:extLst>
          </p:cNvPr>
          <p:cNvSpPr>
            <a:spLocks noGrp="1"/>
          </p:cNvSpPr>
          <p:nvPr>
            <p:ph idx="1"/>
          </p:nvPr>
        </p:nvSpPr>
        <p:spPr/>
        <p:txBody>
          <a:bodyPr/>
          <a:lstStyle/>
          <a:p>
            <a:r>
              <a:rPr lang="en-ZA" dirty="0"/>
              <a:t>Teach students how to evaluate Wikipedia, within its editorial standards</a:t>
            </a:r>
          </a:p>
          <a:p>
            <a:r>
              <a:rPr lang="en-ZA" dirty="0"/>
              <a:t>Teach students how to use Wikipedia as a starting point for research, showing how to use information, footnotes and external links to guide searches in library resources</a:t>
            </a:r>
          </a:p>
          <a:p>
            <a:r>
              <a:rPr lang="en-ZA" dirty="0"/>
              <a:t>Show students how to use article histories and discussion pages to evaluate the articles’ current status within the Wikipedia community.</a:t>
            </a:r>
          </a:p>
        </p:txBody>
      </p:sp>
    </p:spTree>
    <p:extLst>
      <p:ext uri="{BB962C8B-B14F-4D97-AF65-F5344CB8AC3E}">
        <p14:creationId xmlns:p14="http://schemas.microsoft.com/office/powerpoint/2010/main" val="13114862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More reasons .... </a:t>
            </a:r>
          </a:p>
        </p:txBody>
      </p:sp>
      <p:sp>
        <p:nvSpPr>
          <p:cNvPr id="3" name="Content Placeholder 2"/>
          <p:cNvSpPr>
            <a:spLocks noGrp="1"/>
          </p:cNvSpPr>
          <p:nvPr>
            <p:ph idx="1"/>
          </p:nvPr>
        </p:nvSpPr>
        <p:spPr/>
        <p:txBody>
          <a:bodyPr>
            <a:normAutofit fontScale="85000" lnSpcReduction="20000"/>
          </a:bodyPr>
          <a:lstStyle/>
          <a:p>
            <a:r>
              <a:rPr lang="en-ZA" dirty="0"/>
              <a:t>Encourages creativity and critical thinking in research and writing online, and requires students to write with a neutral point of view.</a:t>
            </a:r>
          </a:p>
          <a:p>
            <a:r>
              <a:rPr lang="en-ZA" dirty="0"/>
              <a:t>Fills gaps in Wikipedia’s content, giving more exposure to typically underrepresented groups and content areas.</a:t>
            </a:r>
          </a:p>
          <a:p>
            <a:r>
              <a:rPr lang="en-ZA" dirty="0"/>
              <a:t>Wikipedia gives students first-hand experience with the peer-review process </a:t>
            </a:r>
          </a:p>
          <a:p>
            <a:r>
              <a:rPr lang="en-ZA" dirty="0"/>
              <a:t>Allows students to participate in a strong global community and practice effective public engagement.</a:t>
            </a:r>
          </a:p>
          <a:p>
            <a:r>
              <a:rPr lang="en-ZA" dirty="0"/>
              <a:t>It gives students the opportunity to “give back” to a resource they’ve benefitted from</a:t>
            </a:r>
          </a:p>
          <a:p>
            <a:r>
              <a:rPr lang="en-ZA" dirty="0"/>
              <a:t>Wikipedia editing promotes active-learning, motivation and engagement with research and course content.</a:t>
            </a:r>
          </a:p>
        </p:txBody>
      </p:sp>
    </p:spTree>
    <p:extLst>
      <p:ext uri="{BB962C8B-B14F-4D97-AF65-F5344CB8AC3E}">
        <p14:creationId xmlns:p14="http://schemas.microsoft.com/office/powerpoint/2010/main" val="29350150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B6C432-68AB-42B2-BFDD-09EF9CB3DFB5}"/>
              </a:ext>
            </a:extLst>
          </p:cNvPr>
          <p:cNvSpPr>
            <a:spLocks noGrp="1"/>
          </p:cNvSpPr>
          <p:nvPr>
            <p:ph type="title"/>
          </p:nvPr>
        </p:nvSpPr>
        <p:spPr/>
        <p:txBody>
          <a:bodyPr>
            <a:normAutofit fontScale="90000"/>
          </a:bodyPr>
          <a:lstStyle/>
          <a:p>
            <a:br>
              <a:rPr lang="en-ZA" dirty="0"/>
            </a:br>
            <a:br>
              <a:rPr lang="en-ZA" dirty="0"/>
            </a:br>
            <a:r>
              <a:rPr lang="en-ZA" dirty="0"/>
              <a:t>Wikipedia and IL Frameworks: Consider how  to Wikipedia to align with the framework of your choosing and its standards</a:t>
            </a:r>
            <a:br>
              <a:rPr lang="en-ZA" dirty="0"/>
            </a:br>
            <a:endParaRPr lang="en-ZA" dirty="0"/>
          </a:p>
        </p:txBody>
      </p:sp>
      <p:sp>
        <p:nvSpPr>
          <p:cNvPr id="3" name="Content Placeholder 2">
            <a:extLst>
              <a:ext uri="{FF2B5EF4-FFF2-40B4-BE49-F238E27FC236}">
                <a16:creationId xmlns:a16="http://schemas.microsoft.com/office/drawing/2014/main" id="{E1888BDF-5226-40EB-B841-73337E5F44FB}"/>
              </a:ext>
            </a:extLst>
          </p:cNvPr>
          <p:cNvSpPr>
            <a:spLocks noGrp="1"/>
          </p:cNvSpPr>
          <p:nvPr>
            <p:ph idx="1"/>
          </p:nvPr>
        </p:nvSpPr>
        <p:spPr/>
        <p:txBody>
          <a:bodyPr/>
          <a:lstStyle/>
          <a:p>
            <a:endParaRPr lang="en-ZA" dirty="0"/>
          </a:p>
          <a:p>
            <a:endParaRPr lang="en-ZA" dirty="0"/>
          </a:p>
        </p:txBody>
      </p:sp>
      <p:pic>
        <p:nvPicPr>
          <p:cNvPr id="4" name="Picture 3"/>
          <p:cNvPicPr>
            <a:picLocks noChangeAspect="1"/>
          </p:cNvPicPr>
          <p:nvPr/>
        </p:nvPicPr>
        <p:blipFill>
          <a:blip r:embed="rId2"/>
          <a:stretch>
            <a:fillRect/>
          </a:stretch>
        </p:blipFill>
        <p:spPr>
          <a:xfrm>
            <a:off x="1130300" y="2857500"/>
            <a:ext cx="6647056" cy="3289301"/>
          </a:xfrm>
          <a:prstGeom prst="rect">
            <a:avLst/>
          </a:prstGeom>
        </p:spPr>
      </p:pic>
      <p:sp>
        <p:nvSpPr>
          <p:cNvPr id="7" name="TextBox 6"/>
          <p:cNvSpPr txBox="1"/>
          <p:nvPr/>
        </p:nvSpPr>
        <p:spPr>
          <a:xfrm>
            <a:off x="8064500" y="5438915"/>
            <a:ext cx="3642441" cy="707886"/>
          </a:xfrm>
          <a:prstGeom prst="rect">
            <a:avLst/>
          </a:prstGeom>
          <a:noFill/>
        </p:spPr>
        <p:txBody>
          <a:bodyPr wrap="square" rtlCol="0">
            <a:spAutoFit/>
          </a:bodyPr>
          <a:lstStyle/>
          <a:p>
            <a:r>
              <a:rPr lang="en-ZA" sz="1000" dirty="0"/>
              <a:t>Ball, C., and White, J. (2019)</a:t>
            </a:r>
          </a:p>
          <a:p>
            <a:r>
              <a:rPr lang="en-ZA" sz="1000" dirty="0"/>
              <a:t>“Wiki literacy: using Wikipedia</a:t>
            </a:r>
          </a:p>
          <a:p>
            <a:r>
              <a:rPr lang="en-ZA" sz="1000" dirty="0"/>
              <a:t>as a teaching tool” [Presentation], LILAC Conference, University of</a:t>
            </a:r>
          </a:p>
          <a:p>
            <a:r>
              <a:rPr lang="en-ZA" sz="1000" dirty="0"/>
              <a:t>Nottingham, 24-26 April 2019 </a:t>
            </a:r>
          </a:p>
        </p:txBody>
      </p:sp>
    </p:spTree>
    <p:extLst>
      <p:ext uri="{BB962C8B-B14F-4D97-AF65-F5344CB8AC3E}">
        <p14:creationId xmlns:p14="http://schemas.microsoft.com/office/powerpoint/2010/main" val="33960370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ZA"/>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536470" y="715432"/>
            <a:ext cx="7119059" cy="5339294"/>
          </a:xfrm>
        </p:spPr>
      </p:pic>
    </p:spTree>
    <p:extLst>
      <p:ext uri="{BB962C8B-B14F-4D97-AF65-F5344CB8AC3E}">
        <p14:creationId xmlns:p14="http://schemas.microsoft.com/office/powerpoint/2010/main" val="40854900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FURTHER READING/REFERENCES </a:t>
            </a:r>
          </a:p>
        </p:txBody>
      </p:sp>
      <p:sp>
        <p:nvSpPr>
          <p:cNvPr id="3" name="Content Placeholder 2"/>
          <p:cNvSpPr>
            <a:spLocks noGrp="1"/>
          </p:cNvSpPr>
          <p:nvPr>
            <p:ph idx="1"/>
          </p:nvPr>
        </p:nvSpPr>
        <p:spPr/>
        <p:txBody>
          <a:bodyPr>
            <a:normAutofit fontScale="47500" lnSpcReduction="20000"/>
          </a:bodyPr>
          <a:lstStyle/>
          <a:p>
            <a:r>
              <a:rPr lang="en-ZA" dirty="0"/>
              <a:t>Eric Jennings (2008) Using Wikipedia to Teach Information Literacy, College &amp; Undergraduate Libraries, 15:4, 432-437, DOI: </a:t>
            </a:r>
            <a:r>
              <a:rPr lang="en-ZA" u="sng" dirty="0">
                <a:hlinkClick r:id="rId2"/>
              </a:rPr>
              <a:t>10.1080/10691310802554895</a:t>
            </a:r>
            <a:endParaRPr lang="en-ZA" u="sng" dirty="0"/>
          </a:p>
          <a:p>
            <a:r>
              <a:rPr lang="en-ZA" dirty="0"/>
              <a:t>Bernd W. Becker (2015) Research Faux Pas: The Stigma of Wikipedia, </a:t>
            </a:r>
            <a:r>
              <a:rPr lang="en-ZA" dirty="0" err="1"/>
              <a:t>Behavioral</a:t>
            </a:r>
            <a:r>
              <a:rPr lang="en-ZA" dirty="0"/>
              <a:t> &amp; Social Sciences Librarian, 34:3, 165-169, DOI: </a:t>
            </a:r>
            <a:r>
              <a:rPr lang="en-ZA" u="sng" dirty="0">
                <a:hlinkClick r:id="rId3"/>
              </a:rPr>
              <a:t>10.1080/01639269.2015.1062587</a:t>
            </a:r>
            <a:endParaRPr lang="en-ZA" u="sng" dirty="0"/>
          </a:p>
          <a:p>
            <a:r>
              <a:rPr lang="en-ZA" dirty="0"/>
              <a:t>Frances Di </a:t>
            </a:r>
            <a:r>
              <a:rPr lang="en-ZA" dirty="0" err="1"/>
              <a:t>Lauro</a:t>
            </a:r>
            <a:r>
              <a:rPr lang="en-ZA" dirty="0"/>
              <a:t> &amp; Rebecca </a:t>
            </a:r>
            <a:r>
              <a:rPr lang="en-ZA" dirty="0" err="1"/>
              <a:t>Johinke</a:t>
            </a:r>
            <a:r>
              <a:rPr lang="en-ZA" dirty="0"/>
              <a:t> (2017) Employing Wikipedia for good not evil: innovative approaches to collaborative writing assessment, Assessment &amp; Evaluation in Higher Education,42:3, 478-491, DOI: </a:t>
            </a:r>
            <a:r>
              <a:rPr lang="en-ZA" u="sng" dirty="0">
                <a:hlinkClick r:id="rId4"/>
              </a:rPr>
              <a:t>10.1080/02602938.2015.1127322</a:t>
            </a:r>
            <a:endParaRPr lang="en-ZA" u="sng" dirty="0"/>
          </a:p>
          <a:p>
            <a:r>
              <a:rPr lang="en-ZA" dirty="0"/>
              <a:t>Meghan L. Dowell &amp; Laurie M . Bridges(2019)  A Perspective on Wikipedia: Your Students Are Here, Why Aren’t You?  Journal of Academic Librarianship, 45:2, 81-83,  DOI: </a:t>
            </a:r>
            <a:r>
              <a:rPr lang="en-ZA" u="sng" dirty="0">
                <a:hlinkClick r:id="rId5" tooltip="Persistent link using digital object identifier"/>
              </a:rPr>
              <a:t>10.1016/j.acalib.2019.01.003</a:t>
            </a:r>
            <a:endParaRPr lang="en-ZA" u="sng" dirty="0"/>
          </a:p>
          <a:p>
            <a:r>
              <a:rPr lang="en-ZA" dirty="0"/>
              <a:t>Evaluating Wikipedia: Tracing the evolution and evaluating the quality of articles </a:t>
            </a:r>
            <a:r>
              <a:rPr lang="en-ZA" dirty="0">
                <a:hlinkClick r:id="rId6"/>
              </a:rPr>
              <a:t>https://en.wikipedia.org/wiki/File:Evaluating_Wikipedia_brochure.pdf</a:t>
            </a:r>
            <a:endParaRPr lang="en-ZA" dirty="0"/>
          </a:p>
          <a:p>
            <a:r>
              <a:rPr lang="en-ZA" dirty="0" err="1"/>
              <a:t>Wikipedia:Research</a:t>
            </a:r>
            <a:r>
              <a:rPr lang="en-ZA" dirty="0"/>
              <a:t> help/Librarians and Teachers  </a:t>
            </a:r>
            <a:r>
              <a:rPr lang="en-ZA" dirty="0">
                <a:hlinkClick r:id="rId7"/>
              </a:rPr>
              <a:t>https://en.wikipedia.org/wiki/Wikipedia:Research_help/Librarians_and_Teachers</a:t>
            </a:r>
            <a:endParaRPr lang="en-ZA" dirty="0"/>
          </a:p>
          <a:p>
            <a:r>
              <a:rPr lang="en-ZA" dirty="0" err="1"/>
              <a:t>LiAnna</a:t>
            </a:r>
            <a:r>
              <a:rPr lang="en-ZA" dirty="0"/>
              <a:t> Davis (2017) Writing Wikipedia articles teaches information literacy skills, study finds </a:t>
            </a:r>
            <a:r>
              <a:rPr lang="en-ZA" dirty="0">
                <a:hlinkClick r:id="rId8"/>
              </a:rPr>
              <a:t>https://blog.wikimedia.org/2017/06/19/wikipedia-information-literacy-study/</a:t>
            </a:r>
            <a:endParaRPr lang="en-ZA" dirty="0"/>
          </a:p>
          <a:p>
            <a:r>
              <a:rPr lang="en-ZA" dirty="0">
                <a:hlinkClick r:id="rId9" tooltip="Lydia Dawe"/>
              </a:rPr>
              <a:t>Dawe, L.</a:t>
            </a:r>
            <a:r>
              <a:rPr lang="en-ZA" dirty="0"/>
              <a:t> and </a:t>
            </a:r>
            <a:r>
              <a:rPr lang="en-ZA" dirty="0">
                <a:hlinkClick r:id="rId10" tooltip="Ainslie Robinson"/>
              </a:rPr>
              <a:t>Robinson, A.</a:t>
            </a:r>
            <a:r>
              <a:rPr lang="en-ZA" dirty="0"/>
              <a:t> (2017), "Wikipedia editing and information literacy: a case study", </a:t>
            </a:r>
            <a:r>
              <a:rPr lang="en-ZA" i="1" dirty="0">
                <a:hlinkClick r:id="rId11"/>
              </a:rPr>
              <a:t>Information and Learning Sciences</a:t>
            </a:r>
            <a:r>
              <a:rPr lang="en-ZA" dirty="0"/>
              <a:t>, Vol. 118 No. 1/2, pp. 5-16. </a:t>
            </a:r>
            <a:r>
              <a:rPr lang="en-ZA" dirty="0">
                <a:hlinkClick r:id="rId12" tooltip="DOI: https://doi.org/10.1108/ILS-09-2016-0067"/>
              </a:rPr>
              <a:t>https://doi.org/10.1108/ILS-09-2016-0067</a:t>
            </a:r>
            <a:endParaRPr lang="en-ZA" dirty="0"/>
          </a:p>
          <a:p>
            <a:r>
              <a:rPr lang="en-ZA" dirty="0">
                <a:hlinkClick r:id="rId13" tooltip="John Thomas Oliver"/>
              </a:rPr>
              <a:t>Oliver, J.</a:t>
            </a:r>
            <a:r>
              <a:rPr lang="en-ZA" dirty="0"/>
              <a:t> (2015), "One-shot Wikipedia: an edit-sprint toward information literacy", </a:t>
            </a:r>
            <a:r>
              <a:rPr lang="en-ZA" i="1" dirty="0">
                <a:hlinkClick r:id="rId14"/>
              </a:rPr>
              <a:t>Reference Services Review</a:t>
            </a:r>
            <a:r>
              <a:rPr lang="en-ZA" dirty="0"/>
              <a:t>, Vol. 43 No. 1, pp. 81-97. </a:t>
            </a:r>
            <a:r>
              <a:rPr lang="en-ZA" dirty="0">
                <a:hlinkClick r:id="rId15" tooltip="DOI: https://doi.org/10.1108/RSR-10-2014-0043"/>
              </a:rPr>
              <a:t>https://doi.org/10.1108/RSR-10-2014-0043</a:t>
            </a:r>
            <a:endParaRPr lang="en-ZA" dirty="0"/>
          </a:p>
        </p:txBody>
      </p:sp>
    </p:spTree>
    <p:extLst>
      <p:ext uri="{BB962C8B-B14F-4D97-AF65-F5344CB8AC3E}">
        <p14:creationId xmlns:p14="http://schemas.microsoft.com/office/powerpoint/2010/main" val="19665493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1E79EC-B7DF-42CD-AF37-EEC7927B2DEB}"/>
              </a:ext>
            </a:extLst>
          </p:cNvPr>
          <p:cNvSpPr>
            <a:spLocks noGrp="1"/>
          </p:cNvSpPr>
          <p:nvPr>
            <p:ph type="title"/>
          </p:nvPr>
        </p:nvSpPr>
        <p:spPr/>
        <p:txBody>
          <a:bodyPr/>
          <a:lstStyle/>
          <a:p>
            <a:endParaRPr lang="en-ZA"/>
          </a:p>
        </p:txBody>
      </p:sp>
      <p:pic>
        <p:nvPicPr>
          <p:cNvPr id="4" name="Content Placeholder 3">
            <a:extLst>
              <a:ext uri="{FF2B5EF4-FFF2-40B4-BE49-F238E27FC236}">
                <a16:creationId xmlns:a16="http://schemas.microsoft.com/office/drawing/2014/main" id="{63BDF747-BFA7-4F8B-AB14-6D50485069ED}"/>
              </a:ext>
            </a:extLst>
          </p:cNvPr>
          <p:cNvPicPr>
            <a:picLocks noGrp="1" noChangeAspect="1"/>
          </p:cNvPicPr>
          <p:nvPr>
            <p:ph idx="1"/>
          </p:nvPr>
        </p:nvPicPr>
        <p:blipFill>
          <a:blip r:embed="rId2"/>
          <a:stretch>
            <a:fillRect/>
          </a:stretch>
        </p:blipFill>
        <p:spPr>
          <a:xfrm>
            <a:off x="3286539" y="613920"/>
            <a:ext cx="5618921" cy="5630159"/>
          </a:xfrm>
          <a:prstGeom prst="rect">
            <a:avLst/>
          </a:prstGeom>
        </p:spPr>
      </p:pic>
    </p:spTree>
    <p:extLst>
      <p:ext uri="{BB962C8B-B14F-4D97-AF65-F5344CB8AC3E}">
        <p14:creationId xmlns:p14="http://schemas.microsoft.com/office/powerpoint/2010/main" val="17190824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82F2EC-82DD-4F3C-A742-FC1391C5A272}"/>
              </a:ext>
            </a:extLst>
          </p:cNvPr>
          <p:cNvSpPr>
            <a:spLocks noGrp="1"/>
          </p:cNvSpPr>
          <p:nvPr>
            <p:ph type="title"/>
          </p:nvPr>
        </p:nvSpPr>
        <p:spPr/>
        <p:txBody>
          <a:bodyPr/>
          <a:lstStyle/>
          <a:p>
            <a:endParaRPr lang="en-ZA" dirty="0"/>
          </a:p>
        </p:txBody>
      </p:sp>
      <p:pic>
        <p:nvPicPr>
          <p:cNvPr id="4" name="Content Placeholder 3">
            <a:extLst>
              <a:ext uri="{FF2B5EF4-FFF2-40B4-BE49-F238E27FC236}">
                <a16:creationId xmlns:a16="http://schemas.microsoft.com/office/drawing/2014/main" id="{017E0BA0-1305-49FC-B243-2F8F9977B0E8}"/>
              </a:ext>
            </a:extLst>
          </p:cNvPr>
          <p:cNvPicPr>
            <a:picLocks noGrp="1" noChangeAspect="1"/>
          </p:cNvPicPr>
          <p:nvPr>
            <p:ph idx="1"/>
          </p:nvPr>
        </p:nvPicPr>
        <p:blipFill>
          <a:blip r:embed="rId2"/>
          <a:stretch>
            <a:fillRect/>
          </a:stretch>
        </p:blipFill>
        <p:spPr>
          <a:xfrm>
            <a:off x="2266123" y="743593"/>
            <a:ext cx="7331920" cy="4887947"/>
          </a:xfrm>
          <a:prstGeom prst="rect">
            <a:avLst/>
          </a:prstGeom>
        </p:spPr>
      </p:pic>
    </p:spTree>
    <p:extLst>
      <p:ext uri="{BB962C8B-B14F-4D97-AF65-F5344CB8AC3E}">
        <p14:creationId xmlns:p14="http://schemas.microsoft.com/office/powerpoint/2010/main" val="36863378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1DBF20-CEBE-40E2-B122-E90CADB0AD78}"/>
              </a:ext>
            </a:extLst>
          </p:cNvPr>
          <p:cNvSpPr>
            <a:spLocks noGrp="1"/>
          </p:cNvSpPr>
          <p:nvPr>
            <p:ph type="title"/>
          </p:nvPr>
        </p:nvSpPr>
        <p:spPr/>
        <p:txBody>
          <a:bodyPr/>
          <a:lstStyle/>
          <a:p>
            <a:r>
              <a:rPr lang="en-ZA" dirty="0"/>
              <a:t>Wikipedia and IL </a:t>
            </a:r>
          </a:p>
        </p:txBody>
      </p:sp>
      <p:sp>
        <p:nvSpPr>
          <p:cNvPr id="3" name="Content Placeholder 2">
            <a:extLst>
              <a:ext uri="{FF2B5EF4-FFF2-40B4-BE49-F238E27FC236}">
                <a16:creationId xmlns:a16="http://schemas.microsoft.com/office/drawing/2014/main" id="{5C6D5EE9-9F08-4429-9134-803809892F5B}"/>
              </a:ext>
            </a:extLst>
          </p:cNvPr>
          <p:cNvSpPr>
            <a:spLocks noGrp="1"/>
          </p:cNvSpPr>
          <p:nvPr>
            <p:ph idx="1"/>
          </p:nvPr>
        </p:nvSpPr>
        <p:spPr/>
        <p:txBody>
          <a:bodyPr>
            <a:normAutofit lnSpcReduction="10000"/>
          </a:bodyPr>
          <a:lstStyle/>
          <a:p>
            <a:r>
              <a:rPr lang="en-ZA" dirty="0"/>
              <a:t>One of the top five most heavily used websites in the world</a:t>
            </a:r>
          </a:p>
          <a:p>
            <a:r>
              <a:rPr lang="en-ZA" dirty="0"/>
              <a:t>(Often) Readers don’t understand how Wikipedia is created and how to use in within a research process and other critical thinking and digital research skills</a:t>
            </a:r>
          </a:p>
          <a:p>
            <a:r>
              <a:rPr lang="en-ZA" dirty="0"/>
              <a:t>Yes,  there are problems (like the thinking that it is a one-stop shop for all information needs;  that anyone can edit and add content; and that vandals deliberately change entries….)</a:t>
            </a:r>
          </a:p>
          <a:p>
            <a:r>
              <a:rPr lang="en-ZA" dirty="0"/>
              <a:t>But this is what makes Wikipedia relevant and effective as an IL tool.</a:t>
            </a:r>
          </a:p>
        </p:txBody>
      </p:sp>
    </p:spTree>
    <p:extLst>
      <p:ext uri="{BB962C8B-B14F-4D97-AF65-F5344CB8AC3E}">
        <p14:creationId xmlns:p14="http://schemas.microsoft.com/office/powerpoint/2010/main" val="31367448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3ED1C-B47E-4D25-A701-3988E99F8FB1}"/>
              </a:ext>
            </a:extLst>
          </p:cNvPr>
          <p:cNvSpPr>
            <a:spLocks noGrp="1"/>
          </p:cNvSpPr>
          <p:nvPr>
            <p:ph type="title"/>
          </p:nvPr>
        </p:nvSpPr>
        <p:spPr/>
        <p:txBody>
          <a:bodyPr/>
          <a:lstStyle/>
          <a:p>
            <a:r>
              <a:rPr lang="en-ZA" dirty="0"/>
              <a:t>Wikipedia and IL</a:t>
            </a:r>
          </a:p>
        </p:txBody>
      </p:sp>
      <p:sp>
        <p:nvSpPr>
          <p:cNvPr id="3" name="Content Placeholder 2">
            <a:extLst>
              <a:ext uri="{FF2B5EF4-FFF2-40B4-BE49-F238E27FC236}">
                <a16:creationId xmlns:a16="http://schemas.microsoft.com/office/drawing/2014/main" id="{09E5FD12-5825-492C-8E97-4515473A4B4D}"/>
              </a:ext>
            </a:extLst>
          </p:cNvPr>
          <p:cNvSpPr>
            <a:spLocks noGrp="1"/>
          </p:cNvSpPr>
          <p:nvPr>
            <p:ph idx="1"/>
          </p:nvPr>
        </p:nvSpPr>
        <p:spPr/>
        <p:txBody>
          <a:bodyPr/>
          <a:lstStyle/>
          <a:p>
            <a:r>
              <a:rPr lang="en-ZA" dirty="0"/>
              <a:t>For librarians to use and understand Wikipedia as a pedagogical tool for IL,   we need to be familiar with this resource.</a:t>
            </a:r>
          </a:p>
          <a:p>
            <a:r>
              <a:rPr lang="en-ZA" dirty="0"/>
              <a:t>We need to know how Wikipedia formats, collects and disseminates information.</a:t>
            </a:r>
          </a:p>
          <a:p>
            <a:r>
              <a:rPr lang="en-ZA" dirty="0"/>
              <a:t>We need to understand the components of a Wikipedia article  (the notable topic,  neutral point of view,  no original research, references to solid, reliable, secondary sources and links to other Wikipedia articles</a:t>
            </a:r>
          </a:p>
          <a:p>
            <a:endParaRPr lang="en-ZA" dirty="0"/>
          </a:p>
          <a:p>
            <a:endParaRPr lang="en-ZA" dirty="0"/>
          </a:p>
          <a:p>
            <a:endParaRPr lang="en-ZA" dirty="0"/>
          </a:p>
          <a:p>
            <a:endParaRPr lang="en-ZA" dirty="0"/>
          </a:p>
        </p:txBody>
      </p:sp>
    </p:spTree>
    <p:extLst>
      <p:ext uri="{BB962C8B-B14F-4D97-AF65-F5344CB8AC3E}">
        <p14:creationId xmlns:p14="http://schemas.microsoft.com/office/powerpoint/2010/main" val="36422108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ZA"/>
          </a:p>
        </p:txBody>
      </p:sp>
      <p:sp>
        <p:nvSpPr>
          <p:cNvPr id="3" name="Content Placeholder 2"/>
          <p:cNvSpPr>
            <a:spLocks noGrp="1"/>
          </p:cNvSpPr>
          <p:nvPr>
            <p:ph idx="1"/>
          </p:nvPr>
        </p:nvSpPr>
        <p:spPr>
          <a:xfrm>
            <a:off x="1295401" y="1104900"/>
            <a:ext cx="9601196" cy="4770968"/>
          </a:xfrm>
        </p:spPr>
        <p:txBody>
          <a:bodyPr>
            <a:normAutofit/>
          </a:bodyPr>
          <a:lstStyle/>
          <a:p>
            <a:r>
              <a:rPr lang="en-ZA" dirty="0"/>
              <a:t>“As librarians, we need to confront the stigma of Wikipedia and learn how to incorporate this resource into our reference and information literacy instruction. The current generation of patrons has been told repeatedly that Wikipedia is untrustworthy and that they cannot use it in their research. By “use it in their research,” I suspect that the instructors are stating that students cannot cite Wikipedia. However, in my experience, it seems that students take this restriction to mean that they should not consult Wikipedia. This approach needs to change, and a few librarians have been able to work Wikipedia into their instruction” </a:t>
            </a:r>
          </a:p>
          <a:p>
            <a:pPr marL="0" indent="0">
              <a:buNone/>
            </a:pPr>
            <a:r>
              <a:rPr lang="en-ZA" sz="1100" dirty="0"/>
              <a:t>         Bernd W. Becker (2015) Research Faux Pas: The Stigma of Wikipedia, </a:t>
            </a:r>
            <a:r>
              <a:rPr lang="en-ZA" sz="1100" dirty="0" err="1"/>
              <a:t>Behavioral</a:t>
            </a:r>
            <a:r>
              <a:rPr lang="en-ZA" sz="1100" dirty="0"/>
              <a:t> &amp; Social Sciences Librarian, 34:3, 165-169, DOI: </a:t>
            </a:r>
            <a:r>
              <a:rPr lang="en-ZA" sz="1100" u="sng" dirty="0">
                <a:hlinkClick r:id="rId2"/>
              </a:rPr>
              <a:t>10.1080/01639269.2015.1062587</a:t>
            </a:r>
            <a:r>
              <a:rPr lang="en-ZA" sz="1100" dirty="0"/>
              <a:t> </a:t>
            </a:r>
          </a:p>
        </p:txBody>
      </p:sp>
    </p:spTree>
    <p:extLst>
      <p:ext uri="{BB962C8B-B14F-4D97-AF65-F5344CB8AC3E}">
        <p14:creationId xmlns:p14="http://schemas.microsoft.com/office/powerpoint/2010/main" val="23826708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ABC1CDF-EFA8-4F74-8459-A5D2C7180450}"/>
              </a:ext>
            </a:extLst>
          </p:cNvPr>
          <p:cNvPicPr>
            <a:picLocks noChangeAspect="1"/>
          </p:cNvPicPr>
          <p:nvPr/>
        </p:nvPicPr>
        <p:blipFill rotWithShape="1">
          <a:blip r:embed="rId2"/>
          <a:srcRect t="10254" r="2377" b="7958"/>
          <a:stretch/>
        </p:blipFill>
        <p:spPr>
          <a:xfrm>
            <a:off x="144905" y="465999"/>
            <a:ext cx="11902190" cy="5606321"/>
          </a:xfrm>
          <a:prstGeom prst="rect">
            <a:avLst/>
          </a:prstGeom>
        </p:spPr>
      </p:pic>
      <p:sp>
        <p:nvSpPr>
          <p:cNvPr id="2" name="Title 1">
            <a:extLst>
              <a:ext uri="{FF2B5EF4-FFF2-40B4-BE49-F238E27FC236}">
                <a16:creationId xmlns:a16="http://schemas.microsoft.com/office/drawing/2014/main" id="{1AF9EE14-127A-442B-9445-FD298F6DB660}"/>
              </a:ext>
            </a:extLst>
          </p:cNvPr>
          <p:cNvSpPr>
            <a:spLocks noGrp="1"/>
          </p:cNvSpPr>
          <p:nvPr>
            <p:ph type="title"/>
          </p:nvPr>
        </p:nvSpPr>
        <p:spPr/>
        <p:txBody>
          <a:bodyPr/>
          <a:lstStyle/>
          <a:p>
            <a:endParaRPr lang="en-ZA" dirty="0"/>
          </a:p>
        </p:txBody>
      </p:sp>
      <p:sp>
        <p:nvSpPr>
          <p:cNvPr id="3" name="Content Placeholder 2">
            <a:extLst>
              <a:ext uri="{FF2B5EF4-FFF2-40B4-BE49-F238E27FC236}">
                <a16:creationId xmlns:a16="http://schemas.microsoft.com/office/drawing/2014/main" id="{02CD3CF0-CDD6-433C-BDEC-6048E45EAB36}"/>
              </a:ext>
            </a:extLst>
          </p:cNvPr>
          <p:cNvSpPr>
            <a:spLocks noGrp="1"/>
          </p:cNvSpPr>
          <p:nvPr>
            <p:ph idx="1"/>
          </p:nvPr>
        </p:nvSpPr>
        <p:spPr/>
        <p:txBody>
          <a:bodyPr/>
          <a:lstStyle/>
          <a:p>
            <a:endParaRPr lang="en-ZA" dirty="0"/>
          </a:p>
        </p:txBody>
      </p:sp>
      <p:sp>
        <p:nvSpPr>
          <p:cNvPr id="6" name="Arrow: Up 5">
            <a:extLst>
              <a:ext uri="{FF2B5EF4-FFF2-40B4-BE49-F238E27FC236}">
                <a16:creationId xmlns:a16="http://schemas.microsoft.com/office/drawing/2014/main" id="{887F8AFB-4B58-4B69-ADF8-CEF2D6DC6A3C}"/>
              </a:ext>
            </a:extLst>
          </p:cNvPr>
          <p:cNvSpPr/>
          <p:nvPr/>
        </p:nvSpPr>
        <p:spPr>
          <a:xfrm>
            <a:off x="7392461" y="1178585"/>
            <a:ext cx="1948070" cy="1303866"/>
          </a:xfrm>
          <a:prstGeom prst="upArrow">
            <a:avLst>
              <a:gd name="adj1" fmla="val 50000"/>
              <a:gd name="adj2" fmla="val 4458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t>History</a:t>
            </a:r>
          </a:p>
        </p:txBody>
      </p:sp>
      <p:sp>
        <p:nvSpPr>
          <p:cNvPr id="8" name="Arrow: Left 7">
            <a:extLst>
              <a:ext uri="{FF2B5EF4-FFF2-40B4-BE49-F238E27FC236}">
                <a16:creationId xmlns:a16="http://schemas.microsoft.com/office/drawing/2014/main" id="{95C7A448-F5EA-4BD4-8488-25F0E4D8C70F}"/>
              </a:ext>
            </a:extLst>
          </p:cNvPr>
          <p:cNvSpPr/>
          <p:nvPr/>
        </p:nvSpPr>
        <p:spPr>
          <a:xfrm>
            <a:off x="2888973" y="785680"/>
            <a:ext cx="2107097" cy="601497"/>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t>Discussions</a:t>
            </a:r>
          </a:p>
        </p:txBody>
      </p:sp>
      <p:sp>
        <p:nvSpPr>
          <p:cNvPr id="10" name="Arrow: Right 9">
            <a:extLst>
              <a:ext uri="{FF2B5EF4-FFF2-40B4-BE49-F238E27FC236}">
                <a16:creationId xmlns:a16="http://schemas.microsoft.com/office/drawing/2014/main" id="{901BA9E1-7089-4C46-B114-2FE62EF301E5}"/>
              </a:ext>
            </a:extLst>
          </p:cNvPr>
          <p:cNvSpPr/>
          <p:nvPr/>
        </p:nvSpPr>
        <p:spPr>
          <a:xfrm>
            <a:off x="4810539" y="5075582"/>
            <a:ext cx="2581922"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t>hyperlinks</a:t>
            </a:r>
          </a:p>
        </p:txBody>
      </p:sp>
    </p:spTree>
    <p:extLst>
      <p:ext uri="{BB962C8B-B14F-4D97-AF65-F5344CB8AC3E}">
        <p14:creationId xmlns:p14="http://schemas.microsoft.com/office/powerpoint/2010/main" val="31314083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4FC565D-3CA1-4720-9FF9-F2246F30EC0B}"/>
              </a:ext>
            </a:extLst>
          </p:cNvPr>
          <p:cNvPicPr>
            <a:picLocks noChangeAspect="1"/>
          </p:cNvPicPr>
          <p:nvPr/>
        </p:nvPicPr>
        <p:blipFill>
          <a:blip r:embed="rId2"/>
          <a:stretch>
            <a:fillRect/>
          </a:stretch>
        </p:blipFill>
        <p:spPr>
          <a:xfrm>
            <a:off x="0" y="1673"/>
            <a:ext cx="12192000" cy="6854653"/>
          </a:xfrm>
          <a:prstGeom prst="rect">
            <a:avLst/>
          </a:prstGeom>
        </p:spPr>
      </p:pic>
      <p:sp>
        <p:nvSpPr>
          <p:cNvPr id="2" name="Title 1">
            <a:extLst>
              <a:ext uri="{FF2B5EF4-FFF2-40B4-BE49-F238E27FC236}">
                <a16:creationId xmlns:a16="http://schemas.microsoft.com/office/drawing/2014/main" id="{44D30790-13EF-488C-9C3D-692AAE524171}"/>
              </a:ext>
            </a:extLst>
          </p:cNvPr>
          <p:cNvSpPr>
            <a:spLocks noGrp="1"/>
          </p:cNvSpPr>
          <p:nvPr>
            <p:ph type="title"/>
          </p:nvPr>
        </p:nvSpPr>
        <p:spPr/>
        <p:txBody>
          <a:bodyPr/>
          <a:lstStyle/>
          <a:p>
            <a:endParaRPr lang="en-ZA" dirty="0"/>
          </a:p>
        </p:txBody>
      </p:sp>
      <p:sp>
        <p:nvSpPr>
          <p:cNvPr id="3" name="Content Placeholder 2">
            <a:extLst>
              <a:ext uri="{FF2B5EF4-FFF2-40B4-BE49-F238E27FC236}">
                <a16:creationId xmlns:a16="http://schemas.microsoft.com/office/drawing/2014/main" id="{17786FCE-B6B3-4892-B4AE-7DD7A424BC0B}"/>
              </a:ext>
            </a:extLst>
          </p:cNvPr>
          <p:cNvSpPr>
            <a:spLocks noGrp="1"/>
          </p:cNvSpPr>
          <p:nvPr>
            <p:ph idx="1"/>
          </p:nvPr>
        </p:nvSpPr>
        <p:spPr/>
        <p:txBody>
          <a:bodyPr/>
          <a:lstStyle/>
          <a:p>
            <a:endParaRPr lang="en-ZA" dirty="0"/>
          </a:p>
        </p:txBody>
      </p:sp>
      <p:sp>
        <p:nvSpPr>
          <p:cNvPr id="5" name="Arrow: Right 4">
            <a:extLst>
              <a:ext uri="{FF2B5EF4-FFF2-40B4-BE49-F238E27FC236}">
                <a16:creationId xmlns:a16="http://schemas.microsoft.com/office/drawing/2014/main" id="{5A9C7902-D2F9-426F-AB28-2AA59F178A06}"/>
              </a:ext>
            </a:extLst>
          </p:cNvPr>
          <p:cNvSpPr/>
          <p:nvPr/>
        </p:nvSpPr>
        <p:spPr>
          <a:xfrm>
            <a:off x="238539" y="3429000"/>
            <a:ext cx="1881809" cy="105778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t>Links to other articles</a:t>
            </a:r>
          </a:p>
        </p:txBody>
      </p:sp>
    </p:spTree>
    <p:extLst>
      <p:ext uri="{BB962C8B-B14F-4D97-AF65-F5344CB8AC3E}">
        <p14:creationId xmlns:p14="http://schemas.microsoft.com/office/powerpoint/2010/main" val="11531951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A7D228-F816-4191-B533-49E0D92BD8F8}"/>
              </a:ext>
            </a:extLst>
          </p:cNvPr>
          <p:cNvSpPr>
            <a:spLocks noGrp="1"/>
          </p:cNvSpPr>
          <p:nvPr>
            <p:ph type="title"/>
          </p:nvPr>
        </p:nvSpPr>
        <p:spPr/>
        <p:txBody>
          <a:bodyPr/>
          <a:lstStyle/>
          <a:p>
            <a:endParaRPr lang="en-ZA"/>
          </a:p>
        </p:txBody>
      </p:sp>
      <p:pic>
        <p:nvPicPr>
          <p:cNvPr id="4" name="Content Placeholder 3">
            <a:extLst>
              <a:ext uri="{FF2B5EF4-FFF2-40B4-BE49-F238E27FC236}">
                <a16:creationId xmlns:a16="http://schemas.microsoft.com/office/drawing/2014/main" id="{7B1A49AE-27FE-4D2A-A543-C85CC4C71DB5}"/>
              </a:ext>
            </a:extLst>
          </p:cNvPr>
          <p:cNvPicPr>
            <a:picLocks noGrp="1" noChangeAspect="1"/>
          </p:cNvPicPr>
          <p:nvPr>
            <p:ph idx="1"/>
          </p:nvPr>
        </p:nvPicPr>
        <p:blipFill rotWithShape="1">
          <a:blip r:embed="rId2"/>
          <a:srcRect l="2026" t="11379" r="1637" b="7348"/>
          <a:stretch/>
        </p:blipFill>
        <p:spPr>
          <a:xfrm>
            <a:off x="1060175" y="982132"/>
            <a:ext cx="9978196" cy="4732860"/>
          </a:xfrm>
          <a:prstGeom prst="rect">
            <a:avLst/>
          </a:prstGeom>
        </p:spPr>
      </p:pic>
      <p:sp>
        <p:nvSpPr>
          <p:cNvPr id="5" name="Arrow: Right 4">
            <a:extLst>
              <a:ext uri="{FF2B5EF4-FFF2-40B4-BE49-F238E27FC236}">
                <a16:creationId xmlns:a16="http://schemas.microsoft.com/office/drawing/2014/main" id="{2D757C7D-FE6E-48D8-8ABD-9485BA44A680}"/>
              </a:ext>
            </a:extLst>
          </p:cNvPr>
          <p:cNvSpPr/>
          <p:nvPr/>
        </p:nvSpPr>
        <p:spPr>
          <a:xfrm>
            <a:off x="649357" y="4757531"/>
            <a:ext cx="1482680"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t>Categories</a:t>
            </a:r>
          </a:p>
        </p:txBody>
      </p:sp>
      <p:sp>
        <p:nvSpPr>
          <p:cNvPr id="7" name="Arrow: Right 6">
            <a:extLst>
              <a:ext uri="{FF2B5EF4-FFF2-40B4-BE49-F238E27FC236}">
                <a16:creationId xmlns:a16="http://schemas.microsoft.com/office/drawing/2014/main" id="{527F60AB-1F8F-4830-8CE6-A096FF608CED}"/>
              </a:ext>
            </a:extLst>
          </p:cNvPr>
          <p:cNvSpPr/>
          <p:nvPr/>
        </p:nvSpPr>
        <p:spPr>
          <a:xfrm>
            <a:off x="649357" y="3790123"/>
            <a:ext cx="1482680" cy="63610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t>Templates</a:t>
            </a:r>
          </a:p>
        </p:txBody>
      </p:sp>
    </p:spTree>
    <p:extLst>
      <p:ext uri="{BB962C8B-B14F-4D97-AF65-F5344CB8AC3E}">
        <p14:creationId xmlns:p14="http://schemas.microsoft.com/office/powerpoint/2010/main" val="3032863081"/>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562</TotalTime>
  <Words>507</Words>
  <Application>Microsoft Office PowerPoint</Application>
  <PresentationFormat>Widescreen</PresentationFormat>
  <Paragraphs>48</Paragraphs>
  <Slides>14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Bodoni MT</vt:lpstr>
      <vt:lpstr>Garamond</vt:lpstr>
      <vt:lpstr>Organic</vt:lpstr>
      <vt:lpstr>Wikipedia and InfoLit</vt:lpstr>
      <vt:lpstr>PowerPoint Presentation</vt:lpstr>
      <vt:lpstr>PowerPoint Presentation</vt:lpstr>
      <vt:lpstr>Wikipedia and IL </vt:lpstr>
      <vt:lpstr>Wikipedia and IL</vt:lpstr>
      <vt:lpstr>PowerPoint Presentation</vt:lpstr>
      <vt:lpstr>PowerPoint Presentation</vt:lpstr>
      <vt:lpstr>PowerPoint Presentation</vt:lpstr>
      <vt:lpstr>PowerPoint Presentation</vt:lpstr>
      <vt:lpstr>Some strategies to consider using</vt:lpstr>
      <vt:lpstr>More reasons .... </vt:lpstr>
      <vt:lpstr>  Wikipedia and IL Frameworks: Consider how  to Wikipedia to align with the framework of your choosing and its standards </vt:lpstr>
      <vt:lpstr>PowerPoint Presentation</vt:lpstr>
      <vt:lpstr>FURTHER READING/REFERENCES </vt:lpstr>
    </vt:vector>
  </TitlesOfParts>
  <Company>University of Cape Town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Ingrid Thomson</dc:creator>
  <cp:lastModifiedBy>Ingrid Thomson</cp:lastModifiedBy>
  <cp:revision>79</cp:revision>
  <dcterms:created xsi:type="dcterms:W3CDTF">2019-05-20T12:49:10Z</dcterms:created>
  <dcterms:modified xsi:type="dcterms:W3CDTF">2019-12-05T05:37:35Z</dcterms:modified>
</cp:coreProperties>
</file>