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35" autoAdjust="0"/>
    <p:restoredTop sz="86092" autoAdjust="0"/>
  </p:normalViewPr>
  <p:slideViewPr>
    <p:cSldViewPr>
      <p:cViewPr varScale="1">
        <p:scale>
          <a:sx n="64" d="100"/>
          <a:sy n="64" d="100"/>
        </p:scale>
        <p:origin x="-15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901046A-38DA-4557-900C-FAC96FBC13CE}" type="slidenum">
              <a:rPr lang="id-ID" smtClean="0"/>
              <a:pPr/>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01046A-38DA-4557-900C-FAC96FBC13C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01046A-38DA-4557-900C-FAC96FBC13C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01046A-38DA-4557-900C-FAC96FBC13CE}" type="slidenum">
              <a:rPr lang="id-ID" smtClean="0"/>
              <a:pPr/>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5" name="Footer Placeholder 4"/>
          <p:cNvSpPr>
            <a:spLocks noGrp="1"/>
          </p:cNvSpPr>
          <p:nvPr>
            <p:ph type="ftr" sz="quarter" idx="11"/>
          </p:nvPr>
        </p:nvSpPr>
        <p:spPr>
          <a:xfrm>
            <a:off x="800100" y="6172200"/>
            <a:ext cx="4000500" cy="457200"/>
          </a:xfrm>
        </p:spPr>
        <p:txBody>
          <a:bodyPr/>
          <a:lstStyle/>
          <a:p>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901046A-38DA-4557-900C-FAC96FBC13CE}"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901046A-38DA-4557-900C-FAC96FBC13CE}" type="slidenum">
              <a:rPr lang="id-ID" smtClean="0"/>
              <a:pPr/>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901046A-38DA-4557-900C-FAC96FBC13CE}" type="slidenum">
              <a:rPr lang="id-ID" smtClean="0"/>
              <a:pPr/>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901046A-38DA-4557-900C-FAC96FBC13CE}"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901046A-38DA-4557-900C-FAC96FBC13C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901046A-38DA-4557-900C-FAC96FBC13CE}" type="slidenum">
              <a:rPr lang="id-ID" smtClean="0"/>
              <a:pPr/>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79894C-CE7A-49C6-973F-9E570A8E3988}" type="datetimeFigureOut">
              <a:rPr lang="id-ID" smtClean="0"/>
              <a:pPr/>
              <a:t>03/11/2018</a:t>
            </a:fld>
            <a:endParaRPr lang="id-ID"/>
          </a:p>
        </p:txBody>
      </p:sp>
      <p:sp>
        <p:nvSpPr>
          <p:cNvPr id="6" name="Footer Placeholder 5"/>
          <p:cNvSpPr>
            <a:spLocks noGrp="1"/>
          </p:cNvSpPr>
          <p:nvPr>
            <p:ph type="ftr" sz="quarter" idx="11"/>
          </p:nvPr>
        </p:nvSpPr>
        <p:spPr>
          <a:xfrm>
            <a:off x="914400" y="6172200"/>
            <a:ext cx="3886200" cy="457200"/>
          </a:xfrm>
        </p:spPr>
        <p:txBody>
          <a:bodyPr/>
          <a:lstStyle/>
          <a:p>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B901046A-38DA-4557-900C-FAC96FBC13CE}" type="slidenum">
              <a:rPr lang="id-ID" smtClean="0"/>
              <a:pPr/>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379894C-CE7A-49C6-973F-9E570A8E3988}" type="datetimeFigureOut">
              <a:rPr lang="id-ID" smtClean="0"/>
              <a:pPr/>
              <a:t>03/11/2018</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901046A-38DA-4557-900C-FAC96FBC13C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3714752"/>
            <a:ext cx="8715436" cy="1600200"/>
          </a:xfrm>
        </p:spPr>
        <p:txBody>
          <a:bodyPr>
            <a:normAutofit/>
          </a:bodyPr>
          <a:lstStyle/>
          <a:p>
            <a:r>
              <a:rPr lang="id-ID" sz="2400" b="1" dirty="0" smtClean="0">
                <a:solidFill>
                  <a:schemeClr val="tx1"/>
                </a:solidFill>
              </a:rPr>
              <a:t>Sachrul Iswahyudi, Laskarul Wildan Attabik, Novan Arif Saifrudin</a:t>
            </a:r>
          </a:p>
          <a:p>
            <a:r>
              <a:rPr lang="id-ID" sz="2000" dirty="0" smtClean="0">
                <a:solidFill>
                  <a:schemeClr val="tx1"/>
                </a:solidFill>
              </a:rPr>
              <a:t>Teknik Geologi, Fakultas Teknik, Universitas Jenderal Soedirman</a:t>
            </a:r>
            <a:endParaRPr lang="id-ID" sz="2000" dirty="0">
              <a:solidFill>
                <a:schemeClr val="tx1"/>
              </a:solidFill>
            </a:endParaRPr>
          </a:p>
        </p:txBody>
      </p:sp>
      <p:sp>
        <p:nvSpPr>
          <p:cNvPr id="2" name="Title 1"/>
          <p:cNvSpPr>
            <a:spLocks noGrp="1"/>
          </p:cNvSpPr>
          <p:nvPr>
            <p:ph type="ctrTitle"/>
          </p:nvPr>
        </p:nvSpPr>
        <p:spPr>
          <a:xfrm>
            <a:off x="500034" y="1500174"/>
            <a:ext cx="8229600" cy="1500198"/>
          </a:xfrm>
        </p:spPr>
        <p:txBody>
          <a:bodyPr>
            <a:normAutofit/>
          </a:bodyPr>
          <a:lstStyle/>
          <a:p>
            <a:r>
              <a:rPr sz="2800" b="1" smtClean="0">
                <a:solidFill>
                  <a:schemeClr val="bg1"/>
                </a:solidFill>
                <a:latin typeface="Times New Roman" pitchFamily="18" charset="0"/>
                <a:cs typeface="Times New Roman" pitchFamily="18" charset="0"/>
              </a:rPr>
              <a:t>STUDI </a:t>
            </a:r>
            <a:r>
              <a:rPr sz="2800" b="1" i="1" smtClean="0">
                <a:solidFill>
                  <a:schemeClr val="bg1"/>
                </a:solidFill>
                <a:latin typeface="Times New Roman" pitchFamily="18" charset="0"/>
                <a:cs typeface="Times New Roman" pitchFamily="18" charset="0"/>
              </a:rPr>
              <a:t>MIXING</a:t>
            </a:r>
            <a:r>
              <a:rPr sz="2800" b="1" smtClean="0">
                <a:solidFill>
                  <a:schemeClr val="bg1"/>
                </a:solidFill>
                <a:latin typeface="Times New Roman" pitchFamily="18" charset="0"/>
                <a:cs typeface="Times New Roman" pitchFamily="18" charset="0"/>
              </a:rPr>
              <a:t> AIR PANAS BUMI DAERAH REMBUL, GUNUNGAPI SLAMET, JAWA TENGAH</a:t>
            </a:r>
            <a:endParaRPr lang="id-ID"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00042"/>
            <a:ext cx="4943484" cy="571504"/>
          </a:xfrm>
        </p:spPr>
        <p:txBody>
          <a:bodyPr/>
          <a:lstStyle/>
          <a:p>
            <a:r>
              <a:rPr lang="id-ID" sz="2400" dirty="0" smtClean="0">
                <a:latin typeface="Times New Roman" pitchFamily="18" charset="0"/>
                <a:cs typeface="Times New Roman" pitchFamily="18" charset="0"/>
              </a:rPr>
              <a:t>Temperatur Reservoir Panasbumi</a:t>
            </a:r>
          </a:p>
          <a:p>
            <a:pPr>
              <a:buNone/>
            </a:pPr>
            <a:endParaRPr lang="id-ID" dirty="0"/>
          </a:p>
        </p:txBody>
      </p:sp>
      <p:pic>
        <p:nvPicPr>
          <p:cNvPr id="4" name="Picture 3" descr="Silica Enthalpy 2.jpg"/>
          <p:cNvPicPr>
            <a:picLocks noChangeAspect="1"/>
          </p:cNvPicPr>
          <p:nvPr/>
        </p:nvPicPr>
        <p:blipFill>
          <a:blip r:embed="rId2" cstate="print"/>
          <a:stretch>
            <a:fillRect/>
          </a:stretch>
        </p:blipFill>
        <p:spPr>
          <a:xfrm>
            <a:off x="1000100" y="1214422"/>
            <a:ext cx="5356563" cy="5040000"/>
          </a:xfrm>
          <a:prstGeom prst="rect">
            <a:avLst/>
          </a:prstGeom>
        </p:spPr>
      </p:pic>
      <p:sp>
        <p:nvSpPr>
          <p:cNvPr id="5" name="Rectangle 4"/>
          <p:cNvSpPr/>
          <p:nvPr/>
        </p:nvSpPr>
        <p:spPr>
          <a:xfrm>
            <a:off x="6572264" y="1285860"/>
            <a:ext cx="2286016"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imes New Roman" pitchFamily="18" charset="0"/>
                <a:cs typeface="Times New Roman" pitchFamily="18" charset="0"/>
              </a:rPr>
              <a:t>Diperoleh nilai entalpi yaitu 1094 kJ/kg, atau temperatur reservoir sebesar </a:t>
            </a:r>
            <a:r>
              <a:rPr lang="id-ID" sz="2000" dirty="0">
                <a:latin typeface="Times New Roman" pitchFamily="18" charset="0"/>
                <a:cs typeface="Times New Roman" pitchFamily="18" charset="0"/>
              </a:rPr>
              <a:t>252</a:t>
            </a:r>
            <a:r>
              <a:rPr lang="id-ID" sz="2000" baseline="30000" dirty="0">
                <a:latin typeface="Times New Roman" pitchFamily="18" charset="0"/>
                <a:cs typeface="Times New Roman" pitchFamily="18" charset="0"/>
              </a:rPr>
              <a:t>o</a:t>
            </a:r>
            <a:r>
              <a:rPr lang="id-ID" sz="2000" dirty="0">
                <a:latin typeface="Times New Roman" pitchFamily="18" charset="0"/>
                <a:cs typeface="Times New Roman" pitchFamily="18" charset="0"/>
              </a:rPr>
              <a: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428604"/>
            <a:ext cx="5929354" cy="642942"/>
          </a:xfrm>
        </p:spPr>
        <p:txBody>
          <a:bodyPr>
            <a:normAutofit/>
          </a:bodyPr>
          <a:lstStyle/>
          <a:p>
            <a:r>
              <a:rPr lang="id-ID" sz="2400" dirty="0" smtClean="0">
                <a:latin typeface="Times New Roman" pitchFamily="18" charset="0"/>
                <a:cs typeface="Times New Roman" pitchFamily="18" charset="0"/>
              </a:rPr>
              <a:t>Kandungan Klorida Reservoir Panasbumi</a:t>
            </a:r>
            <a:endParaRPr lang="id-ID" sz="2400" dirty="0">
              <a:latin typeface="Times New Roman" pitchFamily="18" charset="0"/>
              <a:cs typeface="Times New Roman" pitchFamily="18" charset="0"/>
            </a:endParaRPr>
          </a:p>
        </p:txBody>
      </p:sp>
      <p:pic>
        <p:nvPicPr>
          <p:cNvPr id="4" name="Picture 3" descr="Chloride Enthalpy 1.jpg"/>
          <p:cNvPicPr>
            <a:picLocks noChangeAspect="1"/>
          </p:cNvPicPr>
          <p:nvPr/>
        </p:nvPicPr>
        <p:blipFill>
          <a:blip r:embed="rId2" cstate="print"/>
          <a:stretch>
            <a:fillRect/>
          </a:stretch>
        </p:blipFill>
        <p:spPr>
          <a:xfrm>
            <a:off x="357158" y="1214422"/>
            <a:ext cx="6238033" cy="5040000"/>
          </a:xfrm>
          <a:prstGeom prst="rect">
            <a:avLst/>
          </a:prstGeom>
        </p:spPr>
      </p:pic>
      <p:sp>
        <p:nvSpPr>
          <p:cNvPr id="5" name="Rectangle 4"/>
          <p:cNvSpPr/>
          <p:nvPr/>
        </p:nvSpPr>
        <p:spPr>
          <a:xfrm>
            <a:off x="6858016" y="1214422"/>
            <a:ext cx="2071702" cy="271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Times New Roman" pitchFamily="18" charset="0"/>
                <a:cs typeface="Times New Roman" pitchFamily="18" charset="0"/>
              </a:rPr>
              <a:t>Kandungan klorida reservoir sebesar </a:t>
            </a:r>
            <a:r>
              <a:rPr lang="id-ID" sz="2000" dirty="0">
                <a:latin typeface="Times New Roman" pitchFamily="18" charset="0"/>
                <a:cs typeface="Times New Roman" pitchFamily="18" charset="0"/>
              </a:rPr>
              <a:t>3138 </a:t>
            </a:r>
            <a:r>
              <a:rPr lang="id-ID" sz="2000" dirty="0" smtClean="0">
                <a:latin typeface="Times New Roman" pitchFamily="18" charset="0"/>
                <a:cs typeface="Times New Roman" pitchFamily="18" charset="0"/>
              </a:rPr>
              <a:t>mg/kg, dengan proses yang bekerja yaitu </a:t>
            </a:r>
            <a:r>
              <a:rPr lang="id-ID" sz="2000" i="1" dirty="0" smtClean="0">
                <a:latin typeface="Times New Roman" pitchFamily="18" charset="0"/>
                <a:cs typeface="Times New Roman" pitchFamily="18" charset="0"/>
              </a:rPr>
              <a:t>mixing/dilution</a:t>
            </a:r>
          </a:p>
          <a:p>
            <a:pPr algn="ct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428604"/>
            <a:ext cx="8401080" cy="714380"/>
          </a:xfrm>
        </p:spPr>
        <p:txBody>
          <a:bodyPr>
            <a:normAutofit/>
          </a:bodyPr>
          <a:lstStyle/>
          <a:p>
            <a:r>
              <a:rPr lang="id-ID" sz="2400" dirty="0" smtClean="0">
                <a:latin typeface="Times New Roman" pitchFamily="18" charset="0"/>
                <a:cs typeface="Times New Roman" pitchFamily="18" charset="0"/>
              </a:rPr>
              <a:t>Rasio Percampuran (Diagram Entalpi-Klorida)</a:t>
            </a:r>
            <a:endParaRPr lang="id-ID" sz="2400" dirty="0">
              <a:latin typeface="Times New Roman" pitchFamily="18" charset="0"/>
              <a:cs typeface="Times New Roman" pitchFamily="18" charset="0"/>
            </a:endParaRPr>
          </a:p>
        </p:txBody>
      </p:sp>
      <p:pic>
        <p:nvPicPr>
          <p:cNvPr id="4" name="Picture 3" descr="Chloride Enthalpy 2.jpg"/>
          <p:cNvPicPr>
            <a:picLocks noChangeAspect="1"/>
          </p:cNvPicPr>
          <p:nvPr/>
        </p:nvPicPr>
        <p:blipFill>
          <a:blip r:embed="rId2" cstate="print"/>
          <a:stretch>
            <a:fillRect/>
          </a:stretch>
        </p:blipFill>
        <p:spPr>
          <a:xfrm>
            <a:off x="428596" y="1214422"/>
            <a:ext cx="6245319" cy="5040000"/>
          </a:xfrm>
          <a:prstGeom prst="rect">
            <a:avLst/>
          </a:prstGeom>
        </p:spPr>
      </p:pic>
      <p:sp>
        <p:nvSpPr>
          <p:cNvPr id="5" name="Rectangle 4"/>
          <p:cNvSpPr/>
          <p:nvPr/>
        </p:nvSpPr>
        <p:spPr>
          <a:xfrm>
            <a:off x="6858016" y="1214422"/>
            <a:ext cx="2071702" cy="300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latin typeface="Times New Roman" pitchFamily="18" charset="0"/>
                <a:cs typeface="Times New Roman" pitchFamily="18" charset="0"/>
              </a:rPr>
              <a:t>98-99% </a:t>
            </a:r>
            <a:r>
              <a:rPr lang="en-US" sz="2000" dirty="0" err="1">
                <a:latin typeface="Times New Roman" pitchFamily="18" charset="0"/>
                <a:cs typeface="Times New Roman" pitchFamily="18" charset="0"/>
              </a:rPr>
              <a:t>kehadiran</a:t>
            </a:r>
            <a:r>
              <a:rPr lang="en-US" sz="2000" dirty="0">
                <a:latin typeface="Times New Roman" pitchFamily="18" charset="0"/>
                <a:cs typeface="Times New Roman" pitchFamily="18" charset="0"/>
              </a:rPr>
              <a:t> air </a:t>
            </a:r>
            <a:r>
              <a:rPr lang="en-US" sz="2000" dirty="0" err="1">
                <a:latin typeface="Times New Roman" pitchFamily="18" charset="0"/>
                <a:cs typeface="Times New Roman" pitchFamily="18" charset="0"/>
              </a:rPr>
              <a:t>meteorik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MAP </a:t>
            </a:r>
            <a:r>
              <a:rPr lang="en-US" sz="2000" dirty="0" err="1">
                <a:latin typeface="Times New Roman" pitchFamily="18" charset="0"/>
                <a:cs typeface="Times New Roman" pitchFamily="18" charset="0"/>
              </a:rPr>
              <a:t>Gua</a:t>
            </a:r>
            <a:r>
              <a:rPr lang="en-US" sz="2000" dirty="0">
                <a:latin typeface="Times New Roman" pitchFamily="18" charset="0"/>
                <a:cs typeface="Times New Roman" pitchFamily="18" charset="0"/>
              </a:rPr>
              <a:t>, MAP </a:t>
            </a:r>
            <a:r>
              <a:rPr lang="en-US" sz="2000" dirty="0" err="1" smtClean="0">
                <a:latin typeface="Times New Roman" pitchFamily="18" charset="0"/>
                <a:cs typeface="Times New Roman" pitchFamily="18" charset="0"/>
              </a:rPr>
              <a:t>Cahaya</a:t>
            </a:r>
            <a:r>
              <a:rPr lang="id-ID"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MAP </a:t>
            </a:r>
            <a:r>
              <a:rPr lang="en-US" sz="2000" dirty="0" err="1">
                <a:latin typeface="Times New Roman" pitchFamily="18" charset="0"/>
                <a:cs typeface="Times New Roman" pitchFamily="18" charset="0"/>
              </a:rPr>
              <a:t>Pancuran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13</a:t>
            </a:r>
            <a:r>
              <a:rPr lang="id-ID" sz="2000" dirty="0" smtClean="0">
                <a:latin typeface="Times New Roman" pitchFamily="18" charset="0"/>
                <a:cs typeface="Times New Roman" pitchFamily="18" charset="0"/>
              </a:rPr>
              <a:t> dan </a:t>
            </a:r>
            <a:r>
              <a:rPr lang="en-US" sz="2000" dirty="0">
                <a:latin typeface="Times New Roman" pitchFamily="18" charset="0"/>
                <a:cs typeface="Times New Roman" pitchFamily="18" charset="0"/>
              </a:rPr>
              <a:t>94% </a:t>
            </a:r>
            <a:r>
              <a:rPr lang="en-US" sz="2000" dirty="0" err="1">
                <a:latin typeface="Times New Roman" pitchFamily="18" charset="0"/>
                <a:cs typeface="Times New Roman" pitchFamily="18" charset="0"/>
              </a:rPr>
              <a:t>kehadiran</a:t>
            </a:r>
            <a:r>
              <a:rPr lang="en-US" sz="2000" dirty="0">
                <a:latin typeface="Times New Roman" pitchFamily="18" charset="0"/>
                <a:cs typeface="Times New Roman" pitchFamily="18" charset="0"/>
              </a:rPr>
              <a:t> air </a:t>
            </a:r>
            <a:r>
              <a:rPr lang="en-US" sz="2000" dirty="0" err="1" smtClean="0">
                <a:latin typeface="Times New Roman" pitchFamily="18" charset="0"/>
                <a:cs typeface="Times New Roman" pitchFamily="18" charset="0"/>
              </a:rPr>
              <a:t>meteorik</a:t>
            </a:r>
            <a:r>
              <a:rPr lang="id-ID" sz="2000" dirty="0" smtClean="0">
                <a:latin typeface="Times New Roman" pitchFamily="18" charset="0"/>
                <a:cs typeface="Times New Roman" pitchFamily="18" charset="0"/>
              </a:rPr>
              <a:t> untuk MAP Pengasihan</a:t>
            </a:r>
            <a:endParaRPr lang="id-ID"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00042"/>
            <a:ext cx="7772400" cy="5519758"/>
          </a:xfrm>
        </p:spPr>
        <p:txBody>
          <a:bodyPr/>
          <a:lstStyle/>
          <a:p>
            <a:r>
              <a:rPr lang="id-ID" sz="2400" dirty="0" smtClean="0">
                <a:latin typeface="Times New Roman" pitchFamily="18" charset="0"/>
                <a:cs typeface="Times New Roman" pitchFamily="18" charset="0"/>
              </a:rPr>
              <a:t>Rasio Percampuran (Perbandingan Klorida)</a:t>
            </a:r>
          </a:p>
          <a:p>
            <a:pPr>
              <a:buNone/>
            </a:pPr>
            <a:endParaRPr lang="id-ID" dirty="0" smtClean="0"/>
          </a:p>
        </p:txBody>
      </p:sp>
      <p:pic>
        <p:nvPicPr>
          <p:cNvPr id="5" name="Picture 4" descr="newww.png"/>
          <p:cNvPicPr>
            <a:picLocks noChangeAspect="1"/>
          </p:cNvPicPr>
          <p:nvPr/>
        </p:nvPicPr>
        <p:blipFill>
          <a:blip r:embed="rId2"/>
          <a:stretch>
            <a:fillRect/>
          </a:stretch>
        </p:blipFill>
        <p:spPr>
          <a:xfrm>
            <a:off x="1219407" y="1209396"/>
            <a:ext cx="5209981" cy="522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1714488"/>
            <a:ext cx="7786742" cy="3714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914400" y="582578"/>
            <a:ext cx="7772400" cy="774720"/>
          </a:xfrm>
        </p:spPr>
        <p:txBody>
          <a:bodyPr>
            <a:normAutofit/>
          </a:bodyPr>
          <a:lstStyle/>
          <a:p>
            <a:r>
              <a:rPr lang="id-ID" sz="3600" dirty="0" smtClean="0">
                <a:solidFill>
                  <a:schemeClr val="tx1"/>
                </a:solidFill>
                <a:latin typeface="Times New Roman" pitchFamily="18" charset="0"/>
                <a:cs typeface="Times New Roman" pitchFamily="18" charset="0"/>
              </a:rPr>
              <a:t>KESIMPULAN</a:t>
            </a:r>
            <a:endParaRPr lang="id-ID"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714488"/>
            <a:ext cx="7772400" cy="4305312"/>
          </a:xfrm>
        </p:spPr>
        <p:txBody>
          <a:bodyPr>
            <a:normAutofit/>
          </a:bodyPr>
          <a:lstStyle/>
          <a:p>
            <a:pPr lvl="0" algn="just">
              <a:buClrTx/>
            </a:pPr>
            <a:r>
              <a:rPr lang="id-ID" sz="2000" dirty="0" smtClean="0">
                <a:solidFill>
                  <a:schemeClr val="bg1"/>
                </a:solidFill>
                <a:latin typeface="Times New Roman" pitchFamily="18" charset="0"/>
                <a:cs typeface="Times New Roman" pitchFamily="18" charset="0"/>
              </a:rPr>
              <a:t>Percampuran air panasbumi daerah penelitian ditunjukkan oleh tipe air bikarbonat dan air yang berada pada kondisi </a:t>
            </a:r>
            <a:r>
              <a:rPr lang="id-ID" sz="2000" i="1" dirty="0" smtClean="0">
                <a:solidFill>
                  <a:schemeClr val="bg1"/>
                </a:solidFill>
                <a:latin typeface="Times New Roman" pitchFamily="18" charset="0"/>
                <a:cs typeface="Times New Roman" pitchFamily="18" charset="0"/>
              </a:rPr>
              <a:t>immature water</a:t>
            </a:r>
            <a:r>
              <a:rPr lang="id-ID" sz="2000" dirty="0" smtClean="0">
                <a:solidFill>
                  <a:schemeClr val="bg1"/>
                </a:solidFill>
                <a:latin typeface="Times New Roman" pitchFamily="18" charset="0"/>
                <a:cs typeface="Times New Roman" pitchFamily="18" charset="0"/>
              </a:rPr>
              <a:t>.</a:t>
            </a:r>
          </a:p>
          <a:p>
            <a:pPr lvl="0" algn="just">
              <a:buClrTx/>
            </a:pPr>
            <a:endParaRPr lang="id-ID" sz="2000" dirty="0" smtClean="0">
              <a:solidFill>
                <a:schemeClr val="bg1"/>
              </a:solidFill>
              <a:latin typeface="Times New Roman" pitchFamily="18" charset="0"/>
              <a:cs typeface="Times New Roman" pitchFamily="18" charset="0"/>
            </a:endParaRPr>
          </a:p>
          <a:p>
            <a:pPr lvl="0" algn="just">
              <a:buClrTx/>
            </a:pPr>
            <a:r>
              <a:rPr lang="id-ID" sz="2000" dirty="0" smtClean="0">
                <a:solidFill>
                  <a:schemeClr val="bg1"/>
                </a:solidFill>
                <a:latin typeface="Times New Roman" pitchFamily="18" charset="0"/>
                <a:cs typeface="Times New Roman" pitchFamily="18" charset="0"/>
              </a:rPr>
              <a:t>Diagram entalpi-klorida menunjukkan rasio </a:t>
            </a:r>
            <a:r>
              <a:rPr lang="id-ID" sz="2000" i="1" dirty="0" smtClean="0">
                <a:solidFill>
                  <a:schemeClr val="bg1"/>
                </a:solidFill>
                <a:latin typeface="Times New Roman" pitchFamily="18" charset="0"/>
                <a:cs typeface="Times New Roman" pitchFamily="18" charset="0"/>
              </a:rPr>
              <a:t>mixing</a:t>
            </a:r>
            <a:r>
              <a:rPr lang="id-ID" sz="2000" dirty="0" smtClean="0">
                <a:solidFill>
                  <a:schemeClr val="bg1"/>
                </a:solidFill>
                <a:latin typeface="Times New Roman" pitchFamily="18" charset="0"/>
                <a:cs typeface="Times New Roman" pitchFamily="18" charset="0"/>
              </a:rPr>
              <a:t> kehadiran air meteorik MAP Gua, MAP Cahaya, MAP Pancuran-13 antara 98-99 dan MAP Pengasihan 94%.  Sama halnya dengan perbandingan klorida mata air panas-air dingin yang menghasilkan rasio dengan angka serupa.</a:t>
            </a:r>
          </a:p>
          <a:p>
            <a:pPr lvl="0" algn="just">
              <a:buClrTx/>
            </a:pPr>
            <a:endParaRPr lang="id-ID" sz="2000" dirty="0" smtClean="0">
              <a:solidFill>
                <a:schemeClr val="bg1"/>
              </a:solidFill>
              <a:latin typeface="Times New Roman" pitchFamily="18" charset="0"/>
              <a:cs typeface="Times New Roman" pitchFamily="18" charset="0"/>
            </a:endParaRPr>
          </a:p>
          <a:p>
            <a:pPr algn="just">
              <a:buClrTx/>
            </a:pPr>
            <a:r>
              <a:rPr lang="id-ID" sz="2000" dirty="0" smtClean="0">
                <a:solidFill>
                  <a:schemeClr val="bg1"/>
                </a:solidFill>
                <a:latin typeface="Times New Roman" pitchFamily="18" charset="0"/>
                <a:cs typeface="Times New Roman" pitchFamily="18" charset="0"/>
              </a:rPr>
              <a:t>Air meteorik merupakan komponen dominan yang bekerja pada proses </a:t>
            </a:r>
            <a:r>
              <a:rPr lang="id-ID" sz="2000" i="1" dirty="0" smtClean="0">
                <a:solidFill>
                  <a:schemeClr val="bg1"/>
                </a:solidFill>
                <a:latin typeface="Times New Roman" pitchFamily="18" charset="0"/>
                <a:cs typeface="Times New Roman" pitchFamily="18" charset="0"/>
              </a:rPr>
              <a:t>mixing</a:t>
            </a:r>
            <a:r>
              <a:rPr lang="id-ID" sz="2000" dirty="0" smtClean="0">
                <a:solidFill>
                  <a:schemeClr val="bg1"/>
                </a:solidFill>
                <a:latin typeface="Times New Roman" pitchFamily="18" charset="0"/>
                <a:cs typeface="Times New Roman" pitchFamily="18" charset="0"/>
              </a:rPr>
              <a:t> daerah penelitian.</a:t>
            </a:r>
            <a:endParaRPr lang="id-ID"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785926"/>
            <a:ext cx="8858312" cy="300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smtClean="0">
                <a:latin typeface="Times New Roman" pitchFamily="18" charset="0"/>
                <a:cs typeface="Times New Roman" pitchFamily="18" charset="0"/>
              </a:rPr>
              <a:t>Sekian</a:t>
            </a:r>
          </a:p>
          <a:p>
            <a:pPr algn="ctr"/>
            <a:r>
              <a:rPr lang="id-ID" sz="4800" b="1" dirty="0" smtClean="0">
                <a:latin typeface="Times New Roman" pitchFamily="18" charset="0"/>
                <a:cs typeface="Times New Roman" pitchFamily="18" charset="0"/>
              </a:rPr>
              <a:t>&amp;</a:t>
            </a:r>
          </a:p>
          <a:p>
            <a:pPr algn="ctr"/>
            <a:r>
              <a:rPr lang="id-ID" sz="4800" b="1" dirty="0" smtClean="0">
                <a:latin typeface="Times New Roman" pitchFamily="18" charset="0"/>
                <a:cs typeface="Times New Roman" pitchFamily="18" charset="0"/>
              </a:rPr>
              <a:t>Terimakasih</a:t>
            </a:r>
            <a:endParaRPr lang="id-ID"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solidFill>
                  <a:schemeClr val="tx1"/>
                </a:solidFill>
                <a:latin typeface="Times New Roman" pitchFamily="18" charset="0"/>
                <a:cs typeface="Times New Roman" pitchFamily="18" charset="0"/>
              </a:rPr>
              <a:t>PENDAHULUAN</a:t>
            </a:r>
            <a:endParaRPr lang="id-ID"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1085880" y="5072074"/>
            <a:ext cx="7772400" cy="857256"/>
          </a:xfrm>
        </p:spPr>
        <p:txBody>
          <a:bodyPr>
            <a:noAutofit/>
          </a:bodyPr>
          <a:lstStyle/>
          <a:p>
            <a:r>
              <a:rPr lang="id-ID" sz="2400" dirty="0" smtClean="0">
                <a:latin typeface="Times New Roman" pitchFamily="18" charset="0"/>
                <a:cs typeface="Times New Roman" pitchFamily="18" charset="0"/>
              </a:rPr>
              <a:t>Keberadaan mata air panas dan air dingin di Daerah Rembul sebagai awal indikasi percampuran</a:t>
            </a:r>
          </a:p>
        </p:txBody>
      </p:sp>
      <p:pic>
        <p:nvPicPr>
          <p:cNvPr id="4" name="Picture 3" descr="IMG_0874.JPG"/>
          <p:cNvPicPr>
            <a:picLocks noChangeAspect="1"/>
          </p:cNvPicPr>
          <p:nvPr/>
        </p:nvPicPr>
        <p:blipFill>
          <a:blip r:embed="rId2"/>
          <a:stretch>
            <a:fillRect/>
          </a:stretch>
        </p:blipFill>
        <p:spPr>
          <a:xfrm>
            <a:off x="4214810" y="1714488"/>
            <a:ext cx="3844660" cy="2880000"/>
          </a:xfrm>
          <a:prstGeom prst="rect">
            <a:avLst/>
          </a:prstGeom>
        </p:spPr>
      </p:pic>
      <p:sp>
        <p:nvSpPr>
          <p:cNvPr id="6" name="Content Placeholder 2"/>
          <p:cNvSpPr txBox="1">
            <a:spLocks/>
          </p:cNvSpPr>
          <p:nvPr/>
        </p:nvSpPr>
        <p:spPr>
          <a:xfrm>
            <a:off x="1071538" y="1785926"/>
            <a:ext cx="3000396" cy="2857520"/>
          </a:xfrm>
          <a:prstGeom prst="rect">
            <a:avLst/>
          </a:prstGeom>
        </p:spPr>
        <p:txBody>
          <a:bodyPr vert="horz">
            <a:noAutofit/>
          </a:bodyPr>
          <a:lstStyle/>
          <a:p>
            <a:pPr marL="274320" marR="0" lvl="0" indent="-274320"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id-ID"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Gunungapi Slamet sebagai salah satu penyimpan potensi panasbumi di Provinsi</a:t>
            </a:r>
            <a:r>
              <a:rPr kumimoji="0" lang="id-ID" sz="2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Jawa Tengah</a:t>
            </a:r>
            <a:endParaRPr kumimoji="0" lang="id-ID"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28662" y="1357298"/>
            <a:ext cx="3643338" cy="450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914400" y="274638"/>
            <a:ext cx="7772400" cy="796908"/>
          </a:xfrm>
        </p:spPr>
        <p:txBody>
          <a:bodyPr>
            <a:normAutofit/>
          </a:bodyPr>
          <a:lstStyle/>
          <a:p>
            <a:r>
              <a:rPr lang="id-ID" sz="3600" dirty="0" smtClean="0">
                <a:solidFill>
                  <a:schemeClr val="tx1"/>
                </a:solidFill>
                <a:latin typeface="Times New Roman" pitchFamily="18" charset="0"/>
                <a:cs typeface="Times New Roman" pitchFamily="18" charset="0"/>
              </a:rPr>
              <a:t>LOKASI PENELITIAN</a:t>
            </a:r>
            <a:endParaRPr lang="id-ID" sz="3600" dirty="0">
              <a:solidFill>
                <a:schemeClr val="tx1"/>
              </a:solidFill>
              <a:latin typeface="Times New Roman" pitchFamily="18" charset="0"/>
              <a:cs typeface="Times New Roman" pitchFamily="18" charset="0"/>
            </a:endParaRPr>
          </a:p>
        </p:txBody>
      </p:sp>
      <p:sp>
        <p:nvSpPr>
          <p:cNvPr id="6" name="Content Placeholder 5"/>
          <p:cNvSpPr>
            <a:spLocks noGrp="1"/>
          </p:cNvSpPr>
          <p:nvPr>
            <p:ph sz="quarter" idx="1"/>
          </p:nvPr>
        </p:nvSpPr>
        <p:spPr>
          <a:xfrm>
            <a:off x="914400" y="1447800"/>
            <a:ext cx="3657600" cy="4695844"/>
          </a:xfrm>
        </p:spPr>
        <p:txBody>
          <a:bodyPr>
            <a:normAutofit/>
          </a:bodyPr>
          <a:lstStyle/>
          <a:p>
            <a:pPr>
              <a:buClrTx/>
            </a:pPr>
            <a:r>
              <a:rPr lang="id-ID" sz="2400" dirty="0" smtClean="0">
                <a:solidFill>
                  <a:schemeClr val="bg1"/>
                </a:solidFill>
                <a:latin typeface="Times New Roman" pitchFamily="18" charset="0"/>
                <a:cs typeface="Times New Roman" pitchFamily="18" charset="0"/>
              </a:rPr>
              <a:t>Daerah penelitian secara administratif  berada di Desa Rembul, Kabupaten Tegal, Jawa Tengah</a:t>
            </a:r>
          </a:p>
          <a:p>
            <a:pPr>
              <a:buClrTx/>
            </a:pPr>
            <a:r>
              <a:rPr lang="id-ID" sz="2400" dirty="0" smtClean="0">
                <a:solidFill>
                  <a:schemeClr val="bg1"/>
                </a:solidFill>
                <a:latin typeface="Times New Roman" pitchFamily="18" charset="0"/>
                <a:cs typeface="Times New Roman" pitchFamily="18" charset="0"/>
              </a:rPr>
              <a:t>Penelitian berfokus pada 4 mata air panas yaitu MAP Cahaya, MAP Gua, MAP Pancuran 13 dan MAP Pengasihan yang dikolaborasikan dengan keberadaan air dingin</a:t>
            </a:r>
            <a:endParaRPr lang="id-ID" sz="2400" dirty="0">
              <a:solidFill>
                <a:schemeClr val="bg1"/>
              </a:solidFill>
              <a:latin typeface="Times New Roman" pitchFamily="18" charset="0"/>
              <a:cs typeface="Times New Roman" pitchFamily="18" charset="0"/>
            </a:endParaRPr>
          </a:p>
        </p:txBody>
      </p:sp>
      <p:pic>
        <p:nvPicPr>
          <p:cNvPr id="7" name="Picture 6" descr="peta penlitian.jpg"/>
          <p:cNvPicPr>
            <a:picLocks noChangeAspect="1"/>
          </p:cNvPicPr>
          <p:nvPr/>
        </p:nvPicPr>
        <p:blipFill>
          <a:blip r:embed="rId2" cstate="print"/>
          <a:stretch>
            <a:fillRect/>
          </a:stretch>
        </p:blipFill>
        <p:spPr>
          <a:xfrm>
            <a:off x="5043966" y="1285860"/>
            <a:ext cx="3600000" cy="47582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786" y="1357298"/>
            <a:ext cx="4000528" cy="457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914400" y="274638"/>
            <a:ext cx="7772400" cy="939784"/>
          </a:xfrm>
        </p:spPr>
        <p:txBody>
          <a:bodyPr>
            <a:normAutofit/>
          </a:bodyPr>
          <a:lstStyle/>
          <a:p>
            <a:r>
              <a:rPr lang="id-ID" sz="3600" dirty="0" smtClean="0">
                <a:solidFill>
                  <a:schemeClr val="tx1"/>
                </a:solidFill>
                <a:latin typeface="Times New Roman" pitchFamily="18" charset="0"/>
                <a:cs typeface="Times New Roman" pitchFamily="18" charset="0"/>
              </a:rPr>
              <a:t>KONDISI GEOLOGI</a:t>
            </a:r>
            <a:endParaRPr lang="id-ID"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447800"/>
            <a:ext cx="3871914" cy="4572000"/>
          </a:xfrm>
        </p:spPr>
        <p:txBody>
          <a:bodyPr>
            <a:normAutofit lnSpcReduction="10000"/>
          </a:bodyPr>
          <a:lstStyle/>
          <a:p>
            <a:pPr>
              <a:buClrTx/>
            </a:pPr>
            <a:r>
              <a:rPr lang="id-ID" sz="2400" dirty="0" smtClean="0">
                <a:solidFill>
                  <a:schemeClr val="bg1"/>
                </a:solidFill>
                <a:latin typeface="Times New Roman" pitchFamily="18" charset="0"/>
                <a:cs typeface="Times New Roman" pitchFamily="18" charset="0"/>
              </a:rPr>
              <a:t>Daerah penelitian tersusun atas beberapa batuan dari tua ke muda :</a:t>
            </a:r>
          </a:p>
          <a:p>
            <a:pPr lvl="1">
              <a:buClrTx/>
              <a:buFont typeface="Wingdings" pitchFamily="2" charset="2"/>
              <a:buChar char="Ø"/>
            </a:pPr>
            <a:r>
              <a:rPr lang="id-ID" dirty="0" smtClean="0">
                <a:solidFill>
                  <a:schemeClr val="bg1"/>
                </a:solidFill>
                <a:latin typeface="Times New Roman" pitchFamily="18" charset="0"/>
                <a:cs typeface="Times New Roman" pitchFamily="18" charset="0"/>
              </a:rPr>
              <a:t>Aliran Lava G. Mingkrik</a:t>
            </a:r>
          </a:p>
          <a:p>
            <a:pPr lvl="1">
              <a:buClrTx/>
              <a:buFont typeface="Wingdings" pitchFamily="2" charset="2"/>
              <a:buChar char="Ø"/>
            </a:pPr>
            <a:r>
              <a:rPr lang="id-ID" dirty="0" smtClean="0">
                <a:solidFill>
                  <a:schemeClr val="bg1"/>
                </a:solidFill>
                <a:latin typeface="Times New Roman" pitchFamily="18" charset="0"/>
                <a:cs typeface="Times New Roman" pitchFamily="18" charset="0"/>
              </a:rPr>
              <a:t>Endapan Jatuhan Piroklastika Angrun</a:t>
            </a:r>
          </a:p>
          <a:p>
            <a:pPr lvl="1">
              <a:buClrTx/>
              <a:buFont typeface="Wingdings" pitchFamily="2" charset="2"/>
              <a:buChar char="Ø"/>
            </a:pPr>
            <a:r>
              <a:rPr lang="id-ID" dirty="0" smtClean="0">
                <a:solidFill>
                  <a:schemeClr val="bg1"/>
                </a:solidFill>
                <a:latin typeface="Times New Roman" pitchFamily="18" charset="0"/>
                <a:cs typeface="Times New Roman" pitchFamily="18" charset="0"/>
              </a:rPr>
              <a:t>Endapan Jatuhan Piroklastika Slamet</a:t>
            </a:r>
          </a:p>
          <a:p>
            <a:pPr lvl="1">
              <a:buClrTx/>
              <a:buFont typeface="Wingdings" pitchFamily="2" charset="2"/>
              <a:buChar char="Ø"/>
            </a:pPr>
            <a:r>
              <a:rPr lang="id-ID" dirty="0" smtClean="0">
                <a:solidFill>
                  <a:schemeClr val="bg1"/>
                </a:solidFill>
                <a:latin typeface="Times New Roman" pitchFamily="18" charset="0"/>
                <a:cs typeface="Times New Roman" pitchFamily="18" charset="0"/>
              </a:rPr>
              <a:t>Endapan Guguran Guci</a:t>
            </a:r>
          </a:p>
          <a:p>
            <a:pPr>
              <a:buClrTx/>
            </a:pPr>
            <a:r>
              <a:rPr lang="id-ID" sz="2400" dirty="0" smtClean="0">
                <a:solidFill>
                  <a:schemeClr val="bg1"/>
                </a:solidFill>
                <a:latin typeface="Times New Roman" pitchFamily="18" charset="0"/>
                <a:cs typeface="Times New Roman" pitchFamily="18" charset="0"/>
              </a:rPr>
              <a:t>Keberadaan patahan sebagai tempat keluar air panas</a:t>
            </a:r>
          </a:p>
          <a:p>
            <a:pPr lvl="2">
              <a:buNone/>
            </a:pPr>
            <a:endParaRPr lang="id-ID" dirty="0"/>
          </a:p>
        </p:txBody>
      </p:sp>
      <p:pic>
        <p:nvPicPr>
          <p:cNvPr id="4" name="Picture 3" descr="peta geo.jpg"/>
          <p:cNvPicPr>
            <a:picLocks noChangeAspect="1"/>
          </p:cNvPicPr>
          <p:nvPr/>
        </p:nvPicPr>
        <p:blipFill>
          <a:blip r:embed="rId2" cstate="print"/>
          <a:stretch>
            <a:fillRect/>
          </a:stretch>
        </p:blipFill>
        <p:spPr>
          <a:xfrm>
            <a:off x="5115404" y="1285860"/>
            <a:ext cx="3600000" cy="47582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solidFill>
                  <a:schemeClr val="tx1"/>
                </a:solidFill>
                <a:latin typeface="Times New Roman" pitchFamily="18" charset="0"/>
                <a:cs typeface="Times New Roman" pitchFamily="18" charset="0"/>
              </a:rPr>
              <a:t>METODE</a:t>
            </a:r>
            <a:endParaRPr lang="id-ID"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r>
              <a:rPr lang="id-ID" sz="2400" dirty="0" smtClean="0">
                <a:latin typeface="Times New Roman" pitchFamily="18" charset="0"/>
                <a:cs typeface="Times New Roman" pitchFamily="18" charset="0"/>
              </a:rPr>
              <a:t>Studi pustaka penelitian terdahulu</a:t>
            </a:r>
          </a:p>
          <a:p>
            <a:r>
              <a:rPr lang="id-ID" sz="2400" dirty="0" smtClean="0">
                <a:latin typeface="Times New Roman" pitchFamily="18" charset="0"/>
                <a:cs typeface="Times New Roman" pitchFamily="18" charset="0"/>
              </a:rPr>
              <a:t>Observasi </a:t>
            </a:r>
            <a:r>
              <a:rPr lang="id-ID" sz="2400" dirty="0" smtClean="0">
                <a:latin typeface="Times New Roman" pitchFamily="18" charset="0"/>
                <a:cs typeface="Times New Roman" pitchFamily="18" charset="0"/>
              </a:rPr>
              <a:t>lapangan</a:t>
            </a:r>
          </a:p>
          <a:p>
            <a:r>
              <a:rPr lang="id-ID" sz="2400" dirty="0" smtClean="0">
                <a:latin typeface="Times New Roman" pitchFamily="18" charset="0"/>
                <a:cs typeface="Times New Roman" pitchFamily="18" charset="0"/>
              </a:rPr>
              <a:t>Geokimia</a:t>
            </a:r>
          </a:p>
          <a:p>
            <a:pPr lvl="1">
              <a:buFont typeface="Wingdings" pitchFamily="2" charset="2"/>
              <a:buChar char="Ø"/>
            </a:pPr>
            <a:r>
              <a:rPr lang="id-ID" dirty="0" smtClean="0">
                <a:latin typeface="Times New Roman" pitchFamily="18" charset="0"/>
                <a:cs typeface="Times New Roman" pitchFamily="18" charset="0"/>
              </a:rPr>
              <a:t>Karakteristik mata air panas = Diagram segitiga</a:t>
            </a:r>
          </a:p>
          <a:p>
            <a:pPr lvl="2">
              <a:buFont typeface="Wingdings" pitchFamily="2" charset="2"/>
              <a:buChar char="§"/>
            </a:pPr>
            <a:r>
              <a:rPr lang="id-ID" sz="2400" dirty="0" smtClean="0">
                <a:latin typeface="Times New Roman" pitchFamily="18" charset="0"/>
                <a:cs typeface="Times New Roman" pitchFamily="18" charset="0"/>
              </a:rPr>
              <a:t>Tipe air</a:t>
            </a:r>
          </a:p>
          <a:p>
            <a:pPr lvl="2">
              <a:buFont typeface="Wingdings" pitchFamily="2" charset="2"/>
              <a:buChar char="§"/>
            </a:pPr>
            <a:r>
              <a:rPr lang="id-ID" sz="2400" dirty="0" smtClean="0">
                <a:latin typeface="Times New Roman" pitchFamily="18" charset="0"/>
                <a:cs typeface="Times New Roman" pitchFamily="18" charset="0"/>
              </a:rPr>
              <a:t>Kesetimbangan fluida</a:t>
            </a:r>
          </a:p>
          <a:p>
            <a:pPr lvl="2">
              <a:buFont typeface="Wingdings" pitchFamily="2" charset="2"/>
              <a:buChar char="§"/>
            </a:pPr>
            <a:r>
              <a:rPr lang="id-ID" sz="2400" dirty="0" smtClean="0">
                <a:latin typeface="Times New Roman" pitchFamily="18" charset="0"/>
                <a:cs typeface="Times New Roman" pitchFamily="18" charset="0"/>
              </a:rPr>
              <a:t>Geoindikator</a:t>
            </a:r>
          </a:p>
          <a:p>
            <a:pPr lvl="1">
              <a:buFont typeface="Wingdings" pitchFamily="2" charset="2"/>
              <a:buChar char="Ø"/>
            </a:pPr>
            <a:r>
              <a:rPr lang="id-ID" dirty="0" smtClean="0">
                <a:latin typeface="Times New Roman" pitchFamily="18" charset="0"/>
                <a:cs typeface="Times New Roman" pitchFamily="18" charset="0"/>
              </a:rPr>
              <a:t>Percampuran air = Diagram entalpi-silika, diagram entalpi-klorida &amp; perbandingan klorida</a:t>
            </a:r>
          </a:p>
          <a:p>
            <a:pPr lvl="2">
              <a:buFont typeface="Wingdings" pitchFamily="2" charset="2"/>
              <a:buChar char="§"/>
            </a:pPr>
            <a:r>
              <a:rPr lang="id-ID" sz="2400" dirty="0" smtClean="0">
                <a:latin typeface="Times New Roman" pitchFamily="18" charset="0"/>
                <a:cs typeface="Times New Roman" pitchFamily="18" charset="0"/>
              </a:rPr>
              <a:t>Temperatur reservoir</a:t>
            </a:r>
          </a:p>
          <a:p>
            <a:pPr lvl="2">
              <a:buFont typeface="Wingdings" pitchFamily="2" charset="2"/>
              <a:buChar char="§"/>
            </a:pPr>
            <a:r>
              <a:rPr lang="id-ID" sz="2400" dirty="0" smtClean="0">
                <a:latin typeface="Times New Roman" pitchFamily="18" charset="0"/>
                <a:cs typeface="Times New Roman" pitchFamily="18" charset="0"/>
              </a:rPr>
              <a:t>Rasio percampuran</a:t>
            </a:r>
          </a:p>
          <a:p>
            <a:pPr lvl="2">
              <a:buNone/>
            </a:pPr>
            <a:endParaRPr lang="id-ID"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42852"/>
            <a:ext cx="7772400" cy="725470"/>
          </a:xfrm>
        </p:spPr>
        <p:txBody>
          <a:bodyPr>
            <a:normAutofit/>
          </a:bodyPr>
          <a:lstStyle/>
          <a:p>
            <a:r>
              <a:rPr lang="id-ID" sz="3600" dirty="0" smtClean="0">
                <a:solidFill>
                  <a:schemeClr val="tx1"/>
                </a:solidFill>
                <a:latin typeface="Times New Roman" pitchFamily="18" charset="0"/>
                <a:cs typeface="Times New Roman" pitchFamily="18" charset="0"/>
              </a:rPr>
              <a:t>HASIL DAN PEMBAHASAN</a:t>
            </a:r>
            <a:endParaRPr lang="id-ID"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695324"/>
            <a:ext cx="7772400" cy="5162568"/>
          </a:xfrm>
        </p:spPr>
        <p:txBody>
          <a:bodyPr/>
          <a:lstStyle/>
          <a:p>
            <a:r>
              <a:rPr lang="id-ID" sz="2400" dirty="0" smtClean="0">
                <a:latin typeface="Times New Roman" pitchFamily="18" charset="0"/>
                <a:cs typeface="Times New Roman" pitchFamily="18" charset="0"/>
              </a:rPr>
              <a:t>Manifestasi air panas daerah penelitian</a:t>
            </a:r>
          </a:p>
          <a:p>
            <a:pPr lvl="1">
              <a:buFont typeface="Wingdings" pitchFamily="2" charset="2"/>
              <a:buChar char="Ø"/>
            </a:pPr>
            <a:r>
              <a:rPr lang="id-ID" dirty="0" smtClean="0">
                <a:latin typeface="Times New Roman" pitchFamily="18" charset="0"/>
                <a:cs typeface="Times New Roman" pitchFamily="18" charset="0"/>
              </a:rPr>
              <a:t>Mata Air Panas Cahaya</a:t>
            </a: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lnSpc>
                <a:spcPct val="200000"/>
              </a:lnSpc>
              <a:buFont typeface="Wingdings" pitchFamily="2" charset="2"/>
              <a:buChar char="Ø"/>
            </a:pPr>
            <a:r>
              <a:rPr lang="id-ID" dirty="0" smtClean="0">
                <a:latin typeface="Times New Roman" pitchFamily="18" charset="0"/>
                <a:cs typeface="Times New Roman" pitchFamily="18" charset="0"/>
              </a:rPr>
              <a:t>Mata Air Panas Pengasihan</a:t>
            </a:r>
            <a:endParaRPr lang="id-ID" dirty="0">
              <a:latin typeface="Times New Roman" pitchFamily="18" charset="0"/>
              <a:cs typeface="Times New Roman" pitchFamily="18" charset="0"/>
            </a:endParaRPr>
          </a:p>
        </p:txBody>
      </p:sp>
      <p:pic>
        <p:nvPicPr>
          <p:cNvPr id="4" name="Picture 3" descr="pancuran 5.jpg"/>
          <p:cNvPicPr>
            <a:picLocks noChangeAspect="1"/>
          </p:cNvPicPr>
          <p:nvPr/>
        </p:nvPicPr>
        <p:blipFill>
          <a:blip r:embed="rId2" cstate="print"/>
          <a:stretch>
            <a:fillRect/>
          </a:stretch>
        </p:blipFill>
        <p:spPr>
          <a:xfrm>
            <a:off x="5249922" y="1428736"/>
            <a:ext cx="3679796" cy="2520000"/>
          </a:xfrm>
          <a:prstGeom prst="rect">
            <a:avLst/>
          </a:prstGeom>
        </p:spPr>
      </p:pic>
      <p:sp>
        <p:nvSpPr>
          <p:cNvPr id="5" name="Rectangle 4"/>
          <p:cNvSpPr/>
          <p:nvPr/>
        </p:nvSpPr>
        <p:spPr>
          <a:xfrm>
            <a:off x="285720" y="1714488"/>
            <a:ext cx="4714908"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latin typeface="Times New Roman" pitchFamily="18" charset="0"/>
                <a:cs typeface="Times New Roman" pitchFamily="18" charset="0"/>
              </a:rPr>
              <a:t>Merupakan tempat wisata pemandian air panas yang terletak di samping sungai dengan litologi lava. Manifestasi keluar sebagai kolam dengan dimensi 5x4 meter. Manifestasi berupa air panas jernih, tidak berbau. Terdapat penguapan pada </a:t>
            </a:r>
            <a:r>
              <a:rPr lang="id-ID" sz="2000" dirty="0" smtClean="0">
                <a:latin typeface="Times New Roman" pitchFamily="18" charset="0"/>
                <a:cs typeface="Times New Roman" pitchFamily="18" charset="0"/>
              </a:rPr>
              <a:t>permukaankolam.</a:t>
            </a:r>
            <a:endParaRPr lang="id-ID" sz="2000" dirty="0">
              <a:latin typeface="Times New Roman" pitchFamily="18" charset="0"/>
              <a:cs typeface="Times New Roman" pitchFamily="18" charset="0"/>
            </a:endParaRPr>
          </a:p>
        </p:txBody>
      </p:sp>
      <p:pic>
        <p:nvPicPr>
          <p:cNvPr id="6" name="Picture 5" descr="pengasihan.jpg"/>
          <p:cNvPicPr>
            <a:picLocks noChangeAspect="1"/>
          </p:cNvPicPr>
          <p:nvPr/>
        </p:nvPicPr>
        <p:blipFill>
          <a:blip r:embed="rId3" cstate="print"/>
          <a:stretch>
            <a:fillRect/>
          </a:stretch>
        </p:blipFill>
        <p:spPr>
          <a:xfrm>
            <a:off x="5286380" y="4195148"/>
            <a:ext cx="3676694" cy="2520000"/>
          </a:xfrm>
          <a:prstGeom prst="rect">
            <a:avLst/>
          </a:prstGeom>
        </p:spPr>
      </p:pic>
      <p:sp>
        <p:nvSpPr>
          <p:cNvPr id="7" name="Rectangle 6"/>
          <p:cNvSpPr/>
          <p:nvPr/>
        </p:nvSpPr>
        <p:spPr>
          <a:xfrm>
            <a:off x="285720" y="4357694"/>
            <a:ext cx="4714908"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latin typeface="Times New Roman" pitchFamily="18" charset="0"/>
                <a:cs typeface="Times New Roman" pitchFamily="18" charset="0"/>
              </a:rPr>
              <a:t>Manifestasi berupa 5 pancuran yang keluar dari penampungan kolam kecil. Kelima pancuran terletak di sebuah bangunan yang dibuat untuk menampung air panas. Air panas jernih, tidak berbau dan tidak mengeluarkan uap.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4348" y="285728"/>
            <a:ext cx="7972452" cy="6143668"/>
          </a:xfrm>
        </p:spPr>
        <p:txBody>
          <a:bodyPr/>
          <a:lstStyle/>
          <a:p>
            <a:pPr lvl="1">
              <a:buFont typeface="Wingdings" pitchFamily="2" charset="2"/>
              <a:buChar char="Ø"/>
            </a:pPr>
            <a:r>
              <a:rPr lang="id-ID" dirty="0" smtClean="0">
                <a:latin typeface="Times New Roman" pitchFamily="18" charset="0"/>
                <a:cs typeface="Times New Roman" pitchFamily="18" charset="0"/>
              </a:rPr>
              <a:t>Mata Air Panas Gua</a:t>
            </a: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buFont typeface="Wingdings" pitchFamily="2" charset="2"/>
              <a:buChar char="Ø"/>
            </a:pPr>
            <a:endParaRPr lang="id-ID" dirty="0" smtClean="0">
              <a:latin typeface="Times New Roman" pitchFamily="18" charset="0"/>
              <a:cs typeface="Times New Roman" pitchFamily="18" charset="0"/>
            </a:endParaRPr>
          </a:p>
          <a:p>
            <a:pPr lvl="1">
              <a:lnSpc>
                <a:spcPct val="150000"/>
              </a:lnSpc>
              <a:buNone/>
            </a:pPr>
            <a:endParaRPr lang="id-ID" dirty="0" smtClean="0">
              <a:latin typeface="Times New Roman" pitchFamily="18" charset="0"/>
              <a:cs typeface="Times New Roman" pitchFamily="18" charset="0"/>
            </a:endParaRPr>
          </a:p>
          <a:p>
            <a:pPr lvl="1">
              <a:buFont typeface="Wingdings" pitchFamily="2" charset="2"/>
              <a:buChar char="Ø"/>
            </a:pPr>
            <a:r>
              <a:rPr lang="id-ID" dirty="0" smtClean="0">
                <a:latin typeface="Times New Roman" pitchFamily="18" charset="0"/>
                <a:cs typeface="Times New Roman" pitchFamily="18" charset="0"/>
              </a:rPr>
              <a:t>Mata Air Panas Pancuran 13</a:t>
            </a:r>
            <a:endParaRPr lang="id-ID" dirty="0">
              <a:latin typeface="Times New Roman" pitchFamily="18" charset="0"/>
              <a:cs typeface="Times New Roman" pitchFamily="18" charset="0"/>
            </a:endParaRPr>
          </a:p>
        </p:txBody>
      </p:sp>
      <p:pic>
        <p:nvPicPr>
          <p:cNvPr id="4" name="Picture 3" descr="gua.jpg"/>
          <p:cNvPicPr>
            <a:picLocks noChangeAspect="1"/>
          </p:cNvPicPr>
          <p:nvPr/>
        </p:nvPicPr>
        <p:blipFill>
          <a:blip r:embed="rId2" cstate="print"/>
          <a:stretch>
            <a:fillRect/>
          </a:stretch>
        </p:blipFill>
        <p:spPr>
          <a:xfrm>
            <a:off x="5214942" y="980438"/>
            <a:ext cx="3676694" cy="2520000"/>
          </a:xfrm>
          <a:prstGeom prst="rect">
            <a:avLst/>
          </a:prstGeom>
        </p:spPr>
      </p:pic>
      <p:sp>
        <p:nvSpPr>
          <p:cNvPr id="5" name="Rectangle 4"/>
          <p:cNvSpPr/>
          <p:nvPr/>
        </p:nvSpPr>
        <p:spPr>
          <a:xfrm>
            <a:off x="428596" y="714356"/>
            <a:ext cx="4500594" cy="300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latin typeface="Times New Roman" pitchFamily="18" charset="0"/>
                <a:cs typeface="Times New Roman" pitchFamily="18" charset="0"/>
              </a:rPr>
              <a:t>Manifestasi berupa rekahan pada litologi lava. Terletak di balik aliran air terjun di daerah sungai. Sungai memiliki lebar 5 meter. Manifestasi adalah air panas yang jernih, tidak berbau dan tidak beruap. Digunakan sebagai tempat wisata pemandian campuran air panas dan air dingin. Keluaran air panas pada rekahan ditampung dalam pipa-pipa karet panjang untuk dijadikan sebagai air pemandian.</a:t>
            </a:r>
          </a:p>
        </p:txBody>
      </p:sp>
      <p:pic>
        <p:nvPicPr>
          <p:cNvPr id="6" name="Picture 5" descr="pancuran 13.jpg"/>
          <p:cNvPicPr>
            <a:picLocks noChangeAspect="1"/>
          </p:cNvPicPr>
          <p:nvPr/>
        </p:nvPicPr>
        <p:blipFill>
          <a:blip r:embed="rId3" cstate="print"/>
          <a:stretch>
            <a:fillRect/>
          </a:stretch>
        </p:blipFill>
        <p:spPr>
          <a:xfrm>
            <a:off x="5214942" y="4071942"/>
            <a:ext cx="3676694" cy="2520000"/>
          </a:xfrm>
          <a:prstGeom prst="rect">
            <a:avLst/>
          </a:prstGeom>
        </p:spPr>
      </p:pic>
      <p:sp>
        <p:nvSpPr>
          <p:cNvPr id="7" name="Rectangle 6"/>
          <p:cNvSpPr/>
          <p:nvPr/>
        </p:nvSpPr>
        <p:spPr>
          <a:xfrm>
            <a:off x="428596" y="4214818"/>
            <a:ext cx="4500594"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latin typeface="Times New Roman" pitchFamily="18" charset="0"/>
                <a:cs typeface="Times New Roman" pitchFamily="18" charset="0"/>
              </a:rPr>
              <a:t>Merupakan tempat wisata pemandian air panas. Manifestasi berupa kolam air panas berdimensi 1,5x2 meter yang kemudian dialirkan pada 13 pancuran air berbeda. Terletak tepian sungai, tepatnya di samping air terjun yang tersusu atas litologi lava. Air panas jernih, tidak berbau dan tidak beruap.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8662" y="5143512"/>
            <a:ext cx="771530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Content Placeholder 2"/>
          <p:cNvSpPr>
            <a:spLocks noGrp="1"/>
          </p:cNvSpPr>
          <p:nvPr>
            <p:ph sz="quarter" idx="1"/>
          </p:nvPr>
        </p:nvSpPr>
        <p:spPr>
          <a:xfrm>
            <a:off x="914400" y="571480"/>
            <a:ext cx="7772400" cy="5857916"/>
          </a:xfrm>
        </p:spPr>
        <p:txBody>
          <a:bodyPr>
            <a:normAutofit fontScale="92500" lnSpcReduction="20000"/>
          </a:bodyPr>
          <a:lstStyle/>
          <a:p>
            <a:r>
              <a:rPr lang="id-ID" dirty="0" smtClean="0"/>
              <a:t>Data Geokimia Mata Air Panas Daerah Penelitian</a:t>
            </a:r>
          </a:p>
          <a:p>
            <a:pPr>
              <a:buNone/>
            </a:pPr>
            <a:r>
              <a:rPr lang="id-ID" dirty="0" smtClean="0"/>
              <a:t>							</a:t>
            </a:r>
          </a:p>
          <a:p>
            <a:pPr>
              <a:buNone/>
            </a:pPr>
            <a:r>
              <a:rPr lang="id-ID" dirty="0" smtClean="0"/>
              <a:t>						</a:t>
            </a:r>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sz="1900" dirty="0" smtClean="0">
              <a:latin typeface="Times New Roman" pitchFamily="18" charset="0"/>
              <a:cs typeface="Times New Roman" pitchFamily="18" charset="0"/>
            </a:endParaRPr>
          </a:p>
          <a:p>
            <a:pPr>
              <a:buNone/>
            </a:pPr>
            <a:endParaRPr lang="id-ID" sz="1900" dirty="0" smtClean="0">
              <a:latin typeface="Times New Roman" pitchFamily="18" charset="0"/>
              <a:cs typeface="Times New Roman" pitchFamily="18" charset="0"/>
            </a:endParaRPr>
          </a:p>
          <a:p>
            <a:pPr>
              <a:buNone/>
            </a:pPr>
            <a:r>
              <a:rPr lang="id-ID" sz="1900" dirty="0" smtClean="0">
                <a:solidFill>
                  <a:schemeClr val="bg1"/>
                </a:solidFill>
                <a:latin typeface="Times New Roman" pitchFamily="18" charset="0"/>
                <a:cs typeface="Times New Roman" pitchFamily="18" charset="0"/>
              </a:rPr>
              <a:t>Keterangan</a:t>
            </a:r>
          </a:p>
          <a:p>
            <a:pPr>
              <a:buNone/>
            </a:pPr>
            <a:r>
              <a:rPr lang="id-ID" sz="1900" dirty="0" smtClean="0">
                <a:solidFill>
                  <a:schemeClr val="bg1"/>
                </a:solidFill>
                <a:latin typeface="Times New Roman" pitchFamily="18" charset="0"/>
                <a:cs typeface="Times New Roman" pitchFamily="18" charset="0"/>
              </a:rPr>
              <a:t>1 = MAP Pancuran 13	2 = MAP Cahaya		3 = MAP Pengasihan</a:t>
            </a:r>
          </a:p>
          <a:p>
            <a:pPr>
              <a:buNone/>
            </a:pPr>
            <a:r>
              <a:rPr lang="id-ID" sz="1900" dirty="0" smtClean="0">
                <a:solidFill>
                  <a:schemeClr val="bg1"/>
                </a:solidFill>
                <a:latin typeface="Times New Roman" pitchFamily="18" charset="0"/>
                <a:cs typeface="Times New Roman" pitchFamily="18" charset="0"/>
              </a:rPr>
              <a:t>4 = MAP Gua	</a:t>
            </a:r>
            <a:r>
              <a:rPr lang="id-ID" sz="1900" dirty="0" smtClean="0">
                <a:solidFill>
                  <a:schemeClr val="bg1"/>
                </a:solidFill>
                <a:latin typeface="Times New Roman" pitchFamily="18" charset="0"/>
                <a:cs typeface="Times New Roman" pitchFamily="18" charset="0"/>
              </a:rPr>
              <a:t>	5 </a:t>
            </a:r>
            <a:r>
              <a:rPr lang="id-ID" sz="1900" dirty="0" smtClean="0">
                <a:solidFill>
                  <a:schemeClr val="bg1"/>
                </a:solidFill>
                <a:latin typeface="Times New Roman" pitchFamily="18" charset="0"/>
                <a:cs typeface="Times New Roman" pitchFamily="18" charset="0"/>
              </a:rPr>
              <a:t>= Kondensat Fumarol	</a:t>
            </a:r>
            <a:r>
              <a:rPr lang="id-ID" sz="1900" dirty="0" smtClean="0">
                <a:solidFill>
                  <a:schemeClr val="bg1"/>
                </a:solidFill>
                <a:latin typeface="Times New Roman" pitchFamily="18" charset="0"/>
                <a:cs typeface="Times New Roman" pitchFamily="18" charset="0"/>
              </a:rPr>
              <a:t>6 </a:t>
            </a:r>
            <a:r>
              <a:rPr lang="id-ID" sz="1900" dirty="0" smtClean="0">
                <a:solidFill>
                  <a:schemeClr val="bg1"/>
                </a:solidFill>
                <a:latin typeface="Times New Roman" pitchFamily="18" charset="0"/>
                <a:cs typeface="Times New Roman" pitchFamily="18" charset="0"/>
              </a:rPr>
              <a:t>= MAD / </a:t>
            </a:r>
            <a:r>
              <a:rPr lang="id-ID" sz="1600" dirty="0" smtClean="0">
                <a:solidFill>
                  <a:schemeClr val="bg1"/>
                </a:solidFill>
                <a:latin typeface="Times New Roman" pitchFamily="18" charset="0"/>
                <a:cs typeface="Times New Roman" pitchFamily="18" charset="0"/>
              </a:rPr>
              <a:t>Air Metrorik</a:t>
            </a:r>
            <a:endParaRPr lang="id-ID" sz="1600" dirty="0" smtClean="0">
              <a:solidFill>
                <a:schemeClr val="bg1"/>
              </a:solidFill>
              <a:latin typeface="Times New Roman" pitchFamily="18" charset="0"/>
              <a:cs typeface="Times New Roman" pitchFamily="18" charset="0"/>
            </a:endParaRPr>
          </a:p>
        </p:txBody>
      </p:sp>
      <p:pic>
        <p:nvPicPr>
          <p:cNvPr id="4" name="Picture 3" descr="2018-11-02 23_17_23-draft_publikasi_paai2018_30102018_fix_final.docx - Microsoft Word.png"/>
          <p:cNvPicPr>
            <a:picLocks noChangeAspect="1"/>
          </p:cNvPicPr>
          <p:nvPr/>
        </p:nvPicPr>
        <p:blipFill>
          <a:blip r:embed="rId2"/>
          <a:stretch>
            <a:fillRect/>
          </a:stretch>
        </p:blipFill>
        <p:spPr>
          <a:xfrm>
            <a:off x="1133889" y="1040636"/>
            <a:ext cx="4866871" cy="3960000"/>
          </a:xfrm>
          <a:prstGeom prst="rect">
            <a:avLst/>
          </a:prstGeom>
        </p:spPr>
      </p:pic>
      <p:sp>
        <p:nvSpPr>
          <p:cNvPr id="6" name="TextBox 5"/>
          <p:cNvSpPr txBox="1"/>
          <p:nvPr/>
        </p:nvSpPr>
        <p:spPr>
          <a:xfrm>
            <a:off x="6143636" y="1142984"/>
            <a:ext cx="2643206" cy="707886"/>
          </a:xfrm>
          <a:prstGeom prst="rect">
            <a:avLst/>
          </a:prstGeom>
          <a:noFill/>
        </p:spPr>
        <p:txBody>
          <a:bodyPr wrap="square" rtlCol="0">
            <a:spAutoFit/>
          </a:bodyPr>
          <a:lstStyle/>
          <a:p>
            <a:r>
              <a:rPr lang="id-ID" sz="2000" dirty="0" smtClean="0">
                <a:latin typeface="Times New Roman" pitchFamily="18" charset="0"/>
                <a:cs typeface="Times New Roman" pitchFamily="18" charset="0"/>
              </a:rPr>
              <a:t>Data tahun 2012 (Surmayadi, 2014)</a:t>
            </a:r>
            <a:endParaRPr lang="id-ID"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42852"/>
            <a:ext cx="8401080" cy="6286544"/>
          </a:xfrm>
        </p:spPr>
        <p:txBody>
          <a:bodyPr>
            <a:normAutofit/>
          </a:bodyPr>
          <a:lstStyle/>
          <a:p>
            <a:pPr algn="ctr">
              <a:buNone/>
            </a:pPr>
            <a:r>
              <a:rPr lang="id-ID" sz="2400" dirty="0" smtClean="0">
                <a:latin typeface="Times New Roman" pitchFamily="18" charset="0"/>
                <a:cs typeface="Times New Roman" pitchFamily="18" charset="0"/>
              </a:rPr>
              <a:t>	Tipe Air Panas			Kesetimbangan Fluida</a:t>
            </a:r>
          </a:p>
          <a:p>
            <a:pPr algn="ctr">
              <a:buNone/>
            </a:pPr>
            <a:endParaRPr lang="id-ID" sz="2400" dirty="0" smtClean="0">
              <a:latin typeface="Times New Roman" pitchFamily="18" charset="0"/>
              <a:cs typeface="Times New Roman" pitchFamily="18" charset="0"/>
            </a:endParaRPr>
          </a:p>
          <a:p>
            <a:pPr algn="ctr">
              <a:buNone/>
            </a:pPr>
            <a:endParaRPr lang="id-ID" sz="2400" dirty="0" smtClean="0">
              <a:latin typeface="Times New Roman" pitchFamily="18" charset="0"/>
              <a:cs typeface="Times New Roman" pitchFamily="18" charset="0"/>
            </a:endParaRPr>
          </a:p>
          <a:p>
            <a:pPr algn="ctr">
              <a:buNone/>
            </a:pPr>
            <a:endParaRPr lang="id-ID" sz="2400" dirty="0" smtClean="0">
              <a:latin typeface="Times New Roman" pitchFamily="18" charset="0"/>
              <a:cs typeface="Times New Roman" pitchFamily="18" charset="0"/>
            </a:endParaRPr>
          </a:p>
          <a:p>
            <a:pPr algn="ctr">
              <a:buNone/>
            </a:pPr>
            <a:endParaRPr lang="id-ID" sz="2400" dirty="0" smtClean="0">
              <a:latin typeface="Times New Roman" pitchFamily="18" charset="0"/>
              <a:cs typeface="Times New Roman" pitchFamily="18" charset="0"/>
            </a:endParaRPr>
          </a:p>
          <a:p>
            <a:pPr algn="ctr">
              <a:lnSpc>
                <a:spcPct val="250000"/>
              </a:lnSpc>
              <a:buNone/>
            </a:pPr>
            <a:endParaRPr lang="id-ID" sz="2400" dirty="0" smtClean="0">
              <a:latin typeface="Times New Roman" pitchFamily="18" charset="0"/>
              <a:cs typeface="Times New Roman" pitchFamily="18" charset="0"/>
            </a:endParaRPr>
          </a:p>
          <a:p>
            <a:pPr algn="ctr">
              <a:buNone/>
            </a:pPr>
            <a:r>
              <a:rPr lang="id-ID" sz="2400" dirty="0" smtClean="0">
                <a:latin typeface="Times New Roman" pitchFamily="18" charset="0"/>
                <a:cs typeface="Times New Roman" pitchFamily="18" charset="0"/>
              </a:rPr>
              <a:t>Geoindikator</a:t>
            </a:r>
          </a:p>
        </p:txBody>
      </p:sp>
      <p:pic>
        <p:nvPicPr>
          <p:cNvPr id="4" name="Picture 3" descr="2018-10-25 13_42_16-Microsoft Excel - Jurnal Geokimia Fix.xlsx.png"/>
          <p:cNvPicPr>
            <a:picLocks noChangeAspect="1"/>
          </p:cNvPicPr>
          <p:nvPr/>
        </p:nvPicPr>
        <p:blipFill>
          <a:blip r:embed="rId2" cstate="print"/>
          <a:stretch>
            <a:fillRect/>
          </a:stretch>
        </p:blipFill>
        <p:spPr>
          <a:xfrm>
            <a:off x="428596" y="571480"/>
            <a:ext cx="3637223" cy="2880000"/>
          </a:xfrm>
          <a:prstGeom prst="rect">
            <a:avLst/>
          </a:prstGeom>
        </p:spPr>
      </p:pic>
      <p:pic>
        <p:nvPicPr>
          <p:cNvPr id="5" name="Picture 4" descr="C:\Users\PCS\Desktop\2018-10-21 19_00_45-Dasar Teori, Metode Penelitian &amp; Hasil Pembahasan.docx - Microsoft Word.png"/>
          <p:cNvPicPr>
            <a:picLocks noChangeAspect="1"/>
          </p:cNvPicPr>
          <p:nvPr/>
        </p:nvPicPr>
        <p:blipFill>
          <a:blip r:embed="rId3" cstate="print"/>
          <a:stretch>
            <a:fillRect/>
          </a:stretch>
        </p:blipFill>
        <p:spPr bwMode="auto">
          <a:xfrm>
            <a:off x="4737517" y="571480"/>
            <a:ext cx="3977887" cy="2880000"/>
          </a:xfrm>
          <a:prstGeom prst="rect">
            <a:avLst/>
          </a:prstGeom>
          <a:noFill/>
          <a:ln w="9525">
            <a:noFill/>
            <a:miter lim="800000"/>
            <a:headEnd/>
            <a:tailEnd/>
          </a:ln>
        </p:spPr>
      </p:pic>
      <p:pic>
        <p:nvPicPr>
          <p:cNvPr id="6" name="Picture 5" descr="2018-10-25 14_09_59-Microsoft Excel - Jurnal Geokimia Fix.xlsx.png"/>
          <p:cNvPicPr>
            <a:picLocks noChangeAspect="1"/>
          </p:cNvPicPr>
          <p:nvPr/>
        </p:nvPicPr>
        <p:blipFill>
          <a:blip r:embed="rId4" cstate="print"/>
          <a:stretch>
            <a:fillRect/>
          </a:stretch>
        </p:blipFill>
        <p:spPr>
          <a:xfrm>
            <a:off x="2643174" y="3786190"/>
            <a:ext cx="3795200" cy="2880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157</TotalTime>
  <Words>541</Words>
  <Application>Microsoft Office PowerPoint</Application>
  <PresentationFormat>On-screen Show (4:3)</PresentationFormat>
  <Paragraphs>89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STUDI MIXING AIR PANAS BUMI DAERAH REMBUL, GUNUNGAPI SLAMET, JAWA TENGAH</vt:lpstr>
      <vt:lpstr>PENDAHULUAN</vt:lpstr>
      <vt:lpstr>LOKASI PENELITIAN</vt:lpstr>
      <vt:lpstr>KONDISI GEOLOGI</vt:lpstr>
      <vt:lpstr>METODE</vt:lpstr>
      <vt:lpstr>HASIL DAN PEMBAHASAN</vt:lpstr>
      <vt:lpstr>Slide 7</vt:lpstr>
      <vt:lpstr>Slide 8</vt:lpstr>
      <vt:lpstr>Slide 9</vt:lpstr>
      <vt:lpstr>Slide 10</vt:lpstr>
      <vt:lpstr>Slide 11</vt:lpstr>
      <vt:lpstr>Slide 12</vt:lpstr>
      <vt:lpstr>Slide 13</vt:lpstr>
      <vt:lpstr>KESIMPULAN</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 MIXING AIR PANAS BUMI DAERAH REMBUL, GUNUNGAPI SLAMET, JAWA TENGAH</dc:title>
  <dc:creator>PCS</dc:creator>
  <cp:lastModifiedBy>Dell</cp:lastModifiedBy>
  <cp:revision>3</cp:revision>
  <dcterms:created xsi:type="dcterms:W3CDTF">2018-11-02T15:00:39Z</dcterms:created>
  <dcterms:modified xsi:type="dcterms:W3CDTF">2018-11-03T01:15:33Z</dcterms:modified>
</cp:coreProperties>
</file>