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12192000" cy="6858000"/>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909">
          <p15:clr>
            <a:srgbClr val="A4A3A4"/>
          </p15:clr>
        </p15:guide>
        <p15:guide id="2" pos="219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hEDUO1kuE3GfvbWyNV6t9URtQM9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D228F9C-4FAA-420D-A707-58CD5429CB40}">
  <a:tblStyle styleId="{1D228F9C-4FAA-420D-A707-58CD5429CB4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55" d="100"/>
          <a:sy n="55" d="100"/>
        </p:scale>
        <p:origin x="-128" y="-888"/>
      </p:cViewPr>
      <p:guideLst>
        <p:guide orient="horz" pos="2160"/>
        <p:guide pos="384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5" Type="http://customschemas.google.com/relationships/presentationmetadata" Target="metadata"/><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2120"/>
          </a:xfrm>
          <a:prstGeom prst="rect">
            <a:avLst/>
          </a:prstGeom>
          <a:noFill/>
          <a:ln>
            <a:noFill/>
          </a:ln>
        </p:spPr>
        <p:txBody>
          <a:bodyPr spcFirstLastPara="1" wrap="square" lIns="92225" tIns="46100" rIns="92225" bIns="461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8377" y="0"/>
            <a:ext cx="3011699" cy="462120"/>
          </a:xfrm>
          <a:prstGeom prst="rect">
            <a:avLst/>
          </a:prstGeom>
          <a:noFill/>
          <a:ln>
            <a:noFill/>
          </a:ln>
        </p:spPr>
        <p:txBody>
          <a:bodyPr spcFirstLastPara="1" wrap="square" lIns="92225" tIns="46100" rIns="92225" bIns="461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3957"/>
            <a:ext cx="3011699" cy="462119"/>
          </a:xfrm>
          <a:prstGeom prst="rect">
            <a:avLst/>
          </a:prstGeom>
          <a:noFill/>
          <a:ln>
            <a:noFill/>
          </a:ln>
        </p:spPr>
        <p:txBody>
          <a:bodyPr spcFirstLastPara="1" wrap="square" lIns="92225" tIns="46100" rIns="92225" bIns="461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700484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s://qdr.syr.edu/guidance/templates"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 name="Google Shape;77;p1: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78" name="Google Shape;78;p1:notes"/>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body" idx="1"/>
          </p:nvPr>
        </p:nvSpPr>
        <p:spPr>
          <a:xfrm>
            <a:off x="695008" y="4444861"/>
            <a:ext cx="5560060" cy="3636856"/>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r>
              <a:rPr lang="en" sz="1200">
                <a:latin typeface="Calibri"/>
                <a:ea typeface="Calibri"/>
                <a:cs typeface="Calibri"/>
                <a:sym typeface="Calibri"/>
              </a:rPr>
              <a:t>"Research data management concerns the organization of data, from its entry to the research cycle through the dissemination and archiving of valuable results. It aims to ensure reliable verification of results, and permits new and innovative research built on existing information."</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Managing your data is common sense organization across a project and/ or a team that allows for accurate communication about that project. You can trace every change and outcome. This is necessary for study reproduction and integrity and it is helpful when you are just coming into a project. </a:t>
            </a:r>
            <a:endParaRPr sz="1200">
              <a:latin typeface="Calibri"/>
              <a:ea typeface="Calibri"/>
              <a:cs typeface="Calibri"/>
              <a:sym typeface="Calibri"/>
            </a:endParaRPr>
          </a:p>
        </p:txBody>
      </p:sp>
      <p:sp>
        <p:nvSpPr>
          <p:cNvPr id="259" name="Google Shape;259;p1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6" name="Google Shape;266;p12: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2" name="Google Shape;272;p13: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8" name="Google Shape;278;p14: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r>
              <a:rPr lang="en" sz="1200"/>
              <a:t>If you remember, it was one of the richest areas of services that librarians can offer.</a:t>
            </a:r>
            <a:endParaRPr sz="1200"/>
          </a:p>
          <a:p>
            <a:pPr marL="0" lvl="0" indent="0" algn="l" rtl="0">
              <a:spcBef>
                <a:spcPts val="0"/>
              </a:spcBef>
              <a:spcAft>
                <a:spcPts val="0"/>
              </a:spcAft>
              <a:buNone/>
            </a:pP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p15: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r>
              <a:rPr lang="en"/>
              <a:t>Sensitive information</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7" name="Google Shape;337;p16: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4" name="Google Shape;344;p20: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Clr>
                <a:schemeClr val="dk1"/>
              </a:buClr>
              <a:buFont typeface="Arial"/>
              <a:buNone/>
            </a:pPr>
            <a:r>
              <a:rPr lang="en"/>
              <a:t>“NOT ALL OR NOTHING” POINT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0" name="Google Shape;350;p21: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285750" marR="0" lvl="0" indent="-285750" algn="l" rtl="0">
              <a:lnSpc>
                <a:spcPct val="100000"/>
              </a:lnSpc>
              <a:spcBef>
                <a:spcPts val="480"/>
              </a:spcBef>
              <a:spcAft>
                <a:spcPts val="0"/>
              </a:spcAft>
              <a:buClr>
                <a:schemeClr val="dk1"/>
              </a:buClr>
              <a:buSzPts val="1600"/>
              <a:buFont typeface="Arial"/>
              <a:buChar char="-"/>
            </a:pPr>
            <a:r>
              <a:rPr lang="en"/>
              <a:t>Table originally from </a:t>
            </a:r>
            <a:r>
              <a:rPr lang="en" sz="1600">
                <a:solidFill>
                  <a:schemeClr val="dk1"/>
                </a:solidFill>
                <a:latin typeface="Arial"/>
                <a:ea typeface="Arial"/>
                <a:cs typeface="Arial"/>
                <a:sym typeface="Arial"/>
              </a:rPr>
              <a:t>http://libguides.library.curtin.edu.au/, via Olesen, Sarah. “Ethics of Data Publication: Same same or different?”. </a:t>
            </a:r>
            <a:r>
              <a:rPr lang="en" sz="1600" i="1">
                <a:solidFill>
                  <a:schemeClr val="dk1"/>
                </a:solidFill>
                <a:latin typeface="Arial"/>
                <a:ea typeface="Arial"/>
                <a:cs typeface="Arial"/>
                <a:sym typeface="Arial"/>
              </a:rPr>
              <a:t>Committee on Publication Ethics</a:t>
            </a:r>
            <a:r>
              <a:rPr lang="en" sz="1600" i="0">
                <a:solidFill>
                  <a:schemeClr val="dk1"/>
                </a:solidFill>
                <a:latin typeface="Arial"/>
                <a:ea typeface="Arial"/>
                <a:cs typeface="Arial"/>
                <a:sym typeface="Arial"/>
              </a:rPr>
              <a:t>. Available at https</a:t>
            </a:r>
            <a:r>
              <a:rPr lang="en" sz="1600">
                <a:solidFill>
                  <a:schemeClr val="dk1"/>
                </a:solidFill>
                <a:latin typeface="Arial"/>
                <a:ea typeface="Arial"/>
                <a:cs typeface="Arial"/>
                <a:sym typeface="Arial"/>
              </a:rPr>
              <a:t>://publicationethics.org/files/COPE%20presentation_S%20Olesen_for%20distribution%20%281%29.pdf</a:t>
            </a:r>
            <a:endParaRPr/>
          </a:p>
          <a:p>
            <a:pPr marL="285750" lvl="0" indent="-21590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Publication: makes the data discoverable (via findable metadata; might lead immediately to actual data assets or not)</a:t>
            </a:r>
            <a:endParaRPr/>
          </a:p>
          <a:p>
            <a:pPr marL="0" lvl="0" indent="0" algn="l" rtl="0">
              <a:spcBef>
                <a:spcPts val="0"/>
              </a:spcBef>
              <a:spcAft>
                <a:spcPts val="0"/>
              </a:spcAft>
              <a:buNone/>
            </a:pPr>
            <a:r>
              <a:rPr lang="en"/>
              <a:t>Access:  the actual dissemination to others (might be fully open or mediated, i.e., have various conditions/restrictions/limitations)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7" name="Google Shape;357;p25: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3" name="Google Shape;363;p26: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2: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85" name="Google Shape;85;p2:notes"/>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9" name="Google Shape;369;p27: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8: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0" name="Google Shape;380;p28: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0" name="Google Shape;390;p29: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9" name="Google Shape;399;p31: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6" name="Google Shape;406;p30: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285750" lvl="0" indent="-285750" algn="l" rtl="0">
              <a:spcBef>
                <a:spcPts val="0"/>
              </a:spcBef>
              <a:spcAft>
                <a:spcPts val="0"/>
              </a:spcAft>
              <a:buClr>
                <a:schemeClr val="dk1"/>
              </a:buClr>
              <a:buSzPts val="1800"/>
              <a:buChar char="-"/>
            </a:pPr>
            <a:r>
              <a:rPr lang="en" sz="1800"/>
              <a:t>different communities, overlapping goals</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6b0c9352dc_0_0:notes"/>
          <p:cNvSpPr>
            <a:spLocks noGrp="1" noRot="1" noChangeAspect="1"/>
          </p:cNvSpPr>
          <p:nvPr>
            <p:ph type="sldImg" idx="2"/>
          </p:nvPr>
        </p:nvSpPr>
        <p:spPr>
          <a:xfrm>
            <a:off x="396875" y="690563"/>
            <a:ext cx="6157800" cy="3465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2" name="Google Shape;412;g6b0c9352dc_0_0:notes"/>
          <p:cNvSpPr txBox="1">
            <a:spLocks noGrp="1"/>
          </p:cNvSpPr>
          <p:nvPr>
            <p:ph type="body" idx="1"/>
          </p:nvPr>
        </p:nvSpPr>
        <p:spPr>
          <a:xfrm>
            <a:off x="926677" y="4387768"/>
            <a:ext cx="5096700" cy="4155900"/>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r>
              <a:rPr lang="en"/>
              <a:t>- Sounds like the questions IRBs would consider, but these are also the factors repos care about and would help a researcher think through</a:t>
            </a:r>
            <a:endParaRPr/>
          </a:p>
        </p:txBody>
      </p:sp>
      <p:sp>
        <p:nvSpPr>
          <p:cNvPr id="413" name="Google Shape;413;g6b0c9352dc_0_0:notes"/>
          <p:cNvSpPr txBox="1">
            <a:spLocks noGrp="1"/>
          </p:cNvSpPr>
          <p:nvPr>
            <p:ph type="sldNum" idx="12"/>
          </p:nvPr>
        </p:nvSpPr>
        <p:spPr>
          <a:xfrm>
            <a:off x="3938377" y="8773957"/>
            <a:ext cx="3011700" cy="462000"/>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af1d8e1a5_2_10:notes"/>
          <p:cNvSpPr>
            <a:spLocks noGrp="1" noRot="1" noChangeAspect="1"/>
          </p:cNvSpPr>
          <p:nvPr>
            <p:ph type="sldImg" idx="2"/>
          </p:nvPr>
        </p:nvSpPr>
        <p:spPr>
          <a:xfrm>
            <a:off x="396875" y="690563"/>
            <a:ext cx="6157800" cy="3465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af1d8e1a5_2_10:notes"/>
          <p:cNvSpPr txBox="1">
            <a:spLocks noGrp="1"/>
          </p:cNvSpPr>
          <p:nvPr>
            <p:ph type="body" idx="1"/>
          </p:nvPr>
        </p:nvSpPr>
        <p:spPr>
          <a:xfrm>
            <a:off x="926677" y="4387768"/>
            <a:ext cx="5096700" cy="4155900"/>
          </a:xfrm>
          <a:prstGeom prst="rect">
            <a:avLst/>
          </a:prstGeom>
        </p:spPr>
        <p:txBody>
          <a:bodyPr spcFirstLastPara="1" wrap="square" lIns="92225" tIns="46100" rIns="92225" bIns="46100" anchor="t" anchorCtr="0">
            <a:noAutofit/>
          </a:bodyPr>
          <a:lstStyle/>
          <a:p>
            <a:pPr marL="0" lvl="0" indent="0" algn="l" rtl="0">
              <a:spcBef>
                <a:spcPts val="480"/>
              </a:spcBef>
              <a:spcAft>
                <a:spcPts val="0"/>
              </a:spcAft>
              <a:buClr>
                <a:schemeClr val="dk1"/>
              </a:buClr>
              <a:buSzPts val="1100"/>
              <a:buFont typeface="Arial"/>
              <a:buNone/>
            </a:pPr>
            <a:r>
              <a:rPr lang="en"/>
              <a:t>Curty, R., Kim Y., &amp; Qin, J. (2013). “What have Scientists Planned for Data Sharing and Reuse? A Content Analysis of NSF Awardees’ Data Management Plans [presentation slides].” Research Data Access &amp; Preservation Summit. Baltimore, 4-5 April 2013. Retrieved from  http://www.slideshare.net/asist_org/rdap13-curty-what-have-scientists-planned-for-data-sharing-and-reuse-a-content-analysis-of-nsf-awardees-data-management-plans.</a:t>
            </a:r>
            <a:endParaRPr/>
          </a:p>
          <a:p>
            <a:pPr marL="0" lvl="0" indent="0" algn="l" rtl="0">
              <a:spcBef>
                <a:spcPts val="480"/>
              </a:spcBef>
              <a:spcAft>
                <a:spcPts val="0"/>
              </a:spcAft>
              <a:buNone/>
            </a:pPr>
            <a:endParaRPr/>
          </a:p>
        </p:txBody>
      </p:sp>
      <p:sp>
        <p:nvSpPr>
          <p:cNvPr id="420" name="Google Shape;420;g6af1d8e1a5_2_10:notes"/>
          <p:cNvSpPr txBox="1">
            <a:spLocks noGrp="1"/>
          </p:cNvSpPr>
          <p:nvPr>
            <p:ph type="sldNum" idx="12"/>
          </p:nvPr>
        </p:nvSpPr>
        <p:spPr>
          <a:xfrm>
            <a:off x="3938377" y="8773957"/>
            <a:ext cx="3011700" cy="462000"/>
          </a:xfrm>
          <a:prstGeom prst="rect">
            <a:avLst/>
          </a:prstGeom>
        </p:spPr>
        <p:txBody>
          <a:bodyPr spcFirstLastPara="1" wrap="square" lIns="92225" tIns="46100" rIns="92225" bIns="461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3: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7" name="Google Shape;427;p33: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4: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34: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r>
              <a:rPr lang="en"/>
              <a:t>SBE = Social, Behavioral and Economic Sciences Directorate</a:t>
            </a: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5: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9" name="Google Shape;439;p35: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3: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6: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5" name="Google Shape;445;p36: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r>
              <a:rPr lang="en">
                <a:latin typeface="Arial"/>
                <a:ea typeface="Arial"/>
                <a:cs typeface="Arial"/>
                <a:sym typeface="Arial"/>
              </a:rPr>
              <a:t>- Some local “freedom of information” (ex: Commonwealth of VA) and minimum retention requirements have necessitated data sharing too</a:t>
            </a:r>
            <a:endParaRPr>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7: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1" name="Google Shape;451;p37: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8: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38: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r>
              <a:rPr lang="en">
                <a:latin typeface="Arial"/>
                <a:ea typeface="Arial"/>
                <a:cs typeface="Arial"/>
                <a:sym typeface="Arial"/>
              </a:rPr>
              <a:t>- Wish might be unrealistic</a:t>
            </a:r>
            <a:endParaRPr>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9: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3" name="Google Shape;463;p39: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285750" lvl="0" indent="-184150" algn="l" rtl="0">
              <a:spcBef>
                <a:spcPts val="0"/>
              </a:spcBef>
              <a:spcAft>
                <a:spcPts val="0"/>
              </a:spcAft>
              <a:buClr>
                <a:schemeClr val="dk1"/>
              </a:buClr>
              <a:buSzPts val="1600"/>
              <a:buFont typeface="Arial"/>
              <a:buNone/>
            </a:pPr>
            <a:endParaRPr/>
          </a:p>
        </p:txBody>
      </p:sp>
      <p:sp>
        <p:nvSpPr>
          <p:cNvPr id="464" name="Google Shape;464;p39:notes"/>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0: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0" name="Google Shape;470;p40: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285750" lvl="0" indent="-285750" algn="l" rtl="0">
              <a:spcBef>
                <a:spcPts val="0"/>
              </a:spcBef>
              <a:spcAft>
                <a:spcPts val="0"/>
              </a:spcAft>
              <a:buClr>
                <a:schemeClr val="dk1"/>
              </a:buClr>
              <a:buSzPts val="1600"/>
              <a:buFont typeface="Arial"/>
              <a:buChar char="-"/>
            </a:pPr>
            <a:r>
              <a:rPr lang="en"/>
              <a:t>Sidenote re: the logistical nightmare of broad consent, which should have / could have been a boon for data sharing; most uni’s not implementing</a:t>
            </a:r>
            <a:endParaRPr/>
          </a:p>
          <a:p>
            <a:pPr marL="285750" lvl="0" indent="-285750" algn="l" rtl="0">
              <a:spcBef>
                <a:spcPts val="480"/>
              </a:spcBef>
              <a:spcAft>
                <a:spcPts val="0"/>
              </a:spcAft>
              <a:buClr>
                <a:schemeClr val="dk1"/>
              </a:buClr>
              <a:buSzPts val="1600"/>
              <a:buFont typeface="Arial"/>
              <a:buChar char="-"/>
            </a:pPr>
            <a:r>
              <a:rPr lang="en"/>
              <a:t>Ref. Kathleen Murphy’s take on the “spirit of broad consent” vs. “the reality of broad consent”</a:t>
            </a:r>
            <a:endParaRPr/>
          </a:p>
        </p:txBody>
      </p:sp>
      <p:sp>
        <p:nvSpPr>
          <p:cNvPr id="471" name="Google Shape;471;p40:notes"/>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1: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7" name="Google Shape;477;p41: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r>
              <a:rPr lang="en"/>
              <a:t>- Our recommendation: review the questions your form asks and think whether they lead researchers to think that a certain default is expected (for example, 5-yr retention minimum rule sometimes is misinterpreted to mean data need to be destroyed after 5 years)</a:t>
            </a:r>
            <a:endParaRPr/>
          </a:p>
        </p:txBody>
      </p:sp>
      <p:sp>
        <p:nvSpPr>
          <p:cNvPr id="478" name="Google Shape;478;p41:notes"/>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2: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4" name="Google Shape;484;p42: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285750" lvl="0" indent="-285750" algn="l" rtl="0">
              <a:spcBef>
                <a:spcPts val="0"/>
              </a:spcBef>
              <a:spcAft>
                <a:spcPts val="0"/>
              </a:spcAft>
              <a:buClr>
                <a:schemeClr val="dk1"/>
              </a:buClr>
              <a:buSzPts val="1600"/>
              <a:buFont typeface="Arial"/>
              <a:buChar char="-"/>
            </a:pPr>
            <a:r>
              <a:rPr lang="en"/>
              <a:t>interestingly, some of the more proactive IRBs have encountered pushback, typically from more established researchers who are used to the default “we’ll just keep the data and we don’t need to say anything about data sharing”</a:t>
            </a:r>
            <a:endParaRPr/>
          </a:p>
          <a:p>
            <a:pPr marL="285750" marR="0" lvl="0" indent="-285750" algn="l" rtl="0">
              <a:lnSpc>
                <a:spcPct val="100000"/>
              </a:lnSpc>
              <a:spcBef>
                <a:spcPts val="480"/>
              </a:spcBef>
              <a:spcAft>
                <a:spcPts val="0"/>
              </a:spcAft>
              <a:buClr>
                <a:schemeClr val="dk1"/>
              </a:buClr>
              <a:buSzPts val="1600"/>
              <a:buFont typeface="Arial"/>
              <a:buChar char="-"/>
            </a:pPr>
            <a:r>
              <a:rPr lang="en"/>
              <a:t>Respondents shared that their IRB staff is thinking whether the IRB actually should have a role in raising data sharing when not mentioned and including the topic in trainings</a:t>
            </a:r>
            <a:endParaRPr/>
          </a:p>
          <a:p>
            <a:pPr marL="285750" lvl="0" indent="-184150" algn="l" rtl="0">
              <a:spcBef>
                <a:spcPts val="480"/>
              </a:spcBef>
              <a:spcAft>
                <a:spcPts val="0"/>
              </a:spcAft>
              <a:buClr>
                <a:schemeClr val="dk1"/>
              </a:buClr>
              <a:buSzPts val="1600"/>
              <a:buFont typeface="Arial"/>
              <a:buNone/>
            </a:pPr>
            <a:endParaRPr/>
          </a:p>
        </p:txBody>
      </p:sp>
      <p:sp>
        <p:nvSpPr>
          <p:cNvPr id="485" name="Google Shape;485;p42:notes"/>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3: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1" name="Google Shape;491;p43: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492" name="Google Shape;492;p43:notes"/>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4: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8" name="Google Shape;498;p44: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457200" lvl="0" indent="-317500" algn="l" rtl="0">
              <a:spcBef>
                <a:spcPts val="0"/>
              </a:spcBef>
              <a:spcAft>
                <a:spcPts val="0"/>
              </a:spcAft>
              <a:buSzPts val="1400"/>
              <a:buChar char="-"/>
            </a:pPr>
            <a:r>
              <a:rPr lang="en"/>
              <a:t>As illustrated in the Venn diagram above</a:t>
            </a:r>
            <a:endParaRPr/>
          </a:p>
        </p:txBody>
      </p:sp>
      <p:sp>
        <p:nvSpPr>
          <p:cNvPr id="499" name="Google Shape;499;p44:notes"/>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5: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5" name="Google Shape;505;p45: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506" name="Google Shape;506;p45:notes"/>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 name="Google Shape;97;p4: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6:notes"/>
          <p:cNvSpPr txBox="1">
            <a:spLocks noGrp="1"/>
          </p:cNvSpPr>
          <p:nvPr>
            <p:ph type="body" idx="1"/>
          </p:nvPr>
        </p:nvSpPr>
        <p:spPr>
          <a:xfrm>
            <a:off x="926677" y="4387768"/>
            <a:ext cx="5096722" cy="4155919"/>
          </a:xfrm>
          <a:prstGeom prst="rect">
            <a:avLst/>
          </a:prstGeom>
        </p:spPr>
        <p:txBody>
          <a:bodyPr spcFirstLastPara="1" wrap="square" lIns="92225" tIns="46100" rIns="92225" bIns="46100" anchor="t" anchorCtr="0">
            <a:noAutofit/>
          </a:bodyPr>
          <a:lstStyle/>
          <a:p>
            <a:pPr marL="0" lvl="0" indent="0" algn="l" rtl="0">
              <a:spcBef>
                <a:spcPts val="480"/>
              </a:spcBef>
              <a:spcAft>
                <a:spcPts val="0"/>
              </a:spcAft>
              <a:buNone/>
            </a:pPr>
            <a:r>
              <a:rPr lang="en" sz="1100" u="sng">
                <a:solidFill>
                  <a:schemeClr val="hlink"/>
                </a:solidFill>
                <a:hlinkClick r:id="rId3"/>
              </a:rPr>
              <a:t>https://qdr.syr.edu/guidance/templates</a:t>
            </a:r>
            <a:endParaRPr/>
          </a:p>
        </p:txBody>
      </p:sp>
      <p:sp>
        <p:nvSpPr>
          <p:cNvPr id="512" name="Google Shape;512;p46: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0:notes"/>
          <p:cNvSpPr txBox="1">
            <a:spLocks noGrp="1"/>
          </p:cNvSpPr>
          <p:nvPr>
            <p:ph type="body" idx="1"/>
          </p:nvPr>
        </p:nvSpPr>
        <p:spPr>
          <a:xfrm>
            <a:off x="926677" y="4387768"/>
            <a:ext cx="5096722" cy="4155919"/>
          </a:xfrm>
          <a:prstGeom prst="rect">
            <a:avLst/>
          </a:prstGeom>
        </p:spPr>
        <p:txBody>
          <a:bodyPr spcFirstLastPara="1" wrap="square" lIns="92225" tIns="46100" rIns="92225" bIns="46100" anchor="t" anchorCtr="0">
            <a:noAutofit/>
          </a:bodyPr>
          <a:lstStyle/>
          <a:p>
            <a:pPr marL="0" lvl="0" indent="0" algn="l" rtl="0">
              <a:spcBef>
                <a:spcPts val="560"/>
              </a:spcBef>
              <a:spcAft>
                <a:spcPts val="0"/>
              </a:spcAft>
              <a:buNone/>
            </a:pPr>
            <a:r>
              <a:rPr lang="en" sz="1000"/>
              <a:t>General discussion of what Boston Children’s Hospital (BCH) process for reviewing research protocols including data repositories</a:t>
            </a:r>
            <a:endParaRPr sz="1000"/>
          </a:p>
          <a:p>
            <a:pPr marL="342891" lvl="0" indent="-228591" algn="l" rtl="0">
              <a:spcBef>
                <a:spcPts val="560"/>
              </a:spcBef>
              <a:spcAft>
                <a:spcPts val="0"/>
              </a:spcAft>
              <a:buClr>
                <a:srgbClr val="7F7F7F"/>
              </a:buClr>
              <a:buSzPts val="1000"/>
              <a:buFont typeface="Noto Sans Symbols"/>
              <a:buChar char="▪"/>
            </a:pPr>
            <a:r>
              <a:rPr lang="en" sz="1000"/>
              <a:t>Types of information typically included in data repository/ registry submissions as well as typical informed consent content</a:t>
            </a:r>
            <a:endParaRPr sz="1000"/>
          </a:p>
          <a:p>
            <a:pPr marL="342891" lvl="0" indent="-175695" algn="l" rtl="0">
              <a:lnSpc>
                <a:spcPct val="115000"/>
              </a:lnSpc>
              <a:spcBef>
                <a:spcPts val="0"/>
              </a:spcBef>
              <a:spcAft>
                <a:spcPts val="0"/>
              </a:spcAft>
              <a:buClr>
                <a:srgbClr val="7F7F7F"/>
              </a:buClr>
              <a:buSzPts val="1100"/>
              <a:buFont typeface="Noto Sans Symbols"/>
              <a:buChar char="▪"/>
            </a:pPr>
            <a:r>
              <a:rPr lang="en" sz="1100"/>
              <a:t>General comments on information learned from the Qualitative Data Repository’s (QDR) work with data repository and IRB communities</a:t>
            </a:r>
            <a:endParaRPr sz="1100"/>
          </a:p>
        </p:txBody>
      </p:sp>
      <p:sp>
        <p:nvSpPr>
          <p:cNvPr id="518" name="Google Shape;518;p50: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1:notes"/>
          <p:cNvSpPr txBox="1">
            <a:spLocks noGrp="1"/>
          </p:cNvSpPr>
          <p:nvPr>
            <p:ph type="body" idx="1"/>
          </p:nvPr>
        </p:nvSpPr>
        <p:spPr>
          <a:xfrm>
            <a:off x="926677" y="4387768"/>
            <a:ext cx="5096722" cy="4155919"/>
          </a:xfrm>
          <a:prstGeom prst="rect">
            <a:avLst/>
          </a:prstGeom>
        </p:spPr>
        <p:txBody>
          <a:bodyPr spcFirstLastPara="1" wrap="square" lIns="92225" tIns="46100" rIns="92225" bIns="46100" anchor="t" anchorCtr="0">
            <a:noAutofit/>
          </a:bodyPr>
          <a:lstStyle/>
          <a:p>
            <a:pPr marL="0" lvl="0" indent="0" algn="l" rtl="0">
              <a:spcBef>
                <a:spcPts val="480"/>
              </a:spcBef>
              <a:spcAft>
                <a:spcPts val="0"/>
              </a:spcAft>
              <a:buNone/>
            </a:pPr>
            <a:endParaRPr/>
          </a:p>
        </p:txBody>
      </p:sp>
      <p:sp>
        <p:nvSpPr>
          <p:cNvPr id="524" name="Google Shape;524;p51: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52:notes"/>
          <p:cNvSpPr txBox="1">
            <a:spLocks noGrp="1"/>
          </p:cNvSpPr>
          <p:nvPr>
            <p:ph type="body" idx="1"/>
          </p:nvPr>
        </p:nvSpPr>
        <p:spPr>
          <a:xfrm>
            <a:off x="926677" y="4387768"/>
            <a:ext cx="5096722" cy="4155919"/>
          </a:xfrm>
          <a:prstGeom prst="rect">
            <a:avLst/>
          </a:prstGeom>
        </p:spPr>
        <p:txBody>
          <a:bodyPr spcFirstLastPara="1" wrap="square" lIns="92225" tIns="46100" rIns="92225" bIns="46100" anchor="t" anchorCtr="0">
            <a:noAutofit/>
          </a:bodyPr>
          <a:lstStyle/>
          <a:p>
            <a:pPr marL="0" lvl="0" indent="0" algn="l" rtl="0">
              <a:spcBef>
                <a:spcPts val="480"/>
              </a:spcBef>
              <a:spcAft>
                <a:spcPts val="0"/>
              </a:spcAft>
              <a:buNone/>
            </a:pPr>
            <a:endParaRPr/>
          </a:p>
        </p:txBody>
      </p:sp>
      <p:sp>
        <p:nvSpPr>
          <p:cNvPr id="530" name="Google Shape;530;p52: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3:notes"/>
          <p:cNvSpPr txBox="1">
            <a:spLocks noGrp="1"/>
          </p:cNvSpPr>
          <p:nvPr>
            <p:ph type="body" idx="1"/>
          </p:nvPr>
        </p:nvSpPr>
        <p:spPr>
          <a:xfrm>
            <a:off x="926677" y="4387768"/>
            <a:ext cx="5096722" cy="4155919"/>
          </a:xfrm>
          <a:prstGeom prst="rect">
            <a:avLst/>
          </a:prstGeom>
        </p:spPr>
        <p:txBody>
          <a:bodyPr spcFirstLastPara="1" wrap="square" lIns="92225" tIns="46100" rIns="92225" bIns="46100" anchor="t" anchorCtr="0">
            <a:noAutofit/>
          </a:bodyPr>
          <a:lstStyle/>
          <a:p>
            <a:pPr marL="0" lvl="0" indent="0" algn="l" rtl="0">
              <a:spcBef>
                <a:spcPts val="480"/>
              </a:spcBef>
              <a:spcAft>
                <a:spcPts val="0"/>
              </a:spcAft>
              <a:buNone/>
            </a:pPr>
            <a:endParaRPr/>
          </a:p>
        </p:txBody>
      </p:sp>
      <p:sp>
        <p:nvSpPr>
          <p:cNvPr id="536" name="Google Shape;536;p53: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4:notes"/>
          <p:cNvSpPr txBox="1">
            <a:spLocks noGrp="1"/>
          </p:cNvSpPr>
          <p:nvPr>
            <p:ph type="body" idx="1"/>
          </p:nvPr>
        </p:nvSpPr>
        <p:spPr>
          <a:xfrm>
            <a:off x="926677" y="4387768"/>
            <a:ext cx="5096722" cy="4155919"/>
          </a:xfrm>
          <a:prstGeom prst="rect">
            <a:avLst/>
          </a:prstGeom>
        </p:spPr>
        <p:txBody>
          <a:bodyPr spcFirstLastPara="1" wrap="square" lIns="92225" tIns="46100" rIns="92225" bIns="46100" anchor="t" anchorCtr="0">
            <a:noAutofit/>
          </a:bodyPr>
          <a:lstStyle/>
          <a:p>
            <a:pPr marL="0" lvl="0" indent="0" algn="l" rtl="0">
              <a:spcBef>
                <a:spcPts val="480"/>
              </a:spcBef>
              <a:spcAft>
                <a:spcPts val="0"/>
              </a:spcAft>
              <a:buNone/>
            </a:pPr>
            <a:endParaRPr/>
          </a:p>
        </p:txBody>
      </p:sp>
      <p:sp>
        <p:nvSpPr>
          <p:cNvPr id="542" name="Google Shape;542;p54: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6af1d8e1a5_0_3:notes"/>
          <p:cNvSpPr txBox="1">
            <a:spLocks noGrp="1"/>
          </p:cNvSpPr>
          <p:nvPr>
            <p:ph type="body" idx="1"/>
          </p:nvPr>
        </p:nvSpPr>
        <p:spPr>
          <a:xfrm>
            <a:off x="926677" y="4387768"/>
            <a:ext cx="5096700" cy="4155900"/>
          </a:xfrm>
          <a:prstGeom prst="rect">
            <a:avLst/>
          </a:prstGeom>
        </p:spPr>
        <p:txBody>
          <a:bodyPr spcFirstLastPara="1" wrap="square" lIns="92225" tIns="46100" rIns="92225" bIns="46100" anchor="t" anchorCtr="0">
            <a:noAutofit/>
          </a:bodyPr>
          <a:lstStyle/>
          <a:p>
            <a:pPr marL="457200" lvl="0" indent="-292100" algn="l" rtl="0">
              <a:spcBef>
                <a:spcPts val="480"/>
              </a:spcBef>
              <a:spcAft>
                <a:spcPts val="0"/>
              </a:spcAft>
              <a:buSzPts val="1000"/>
              <a:buChar char="-"/>
            </a:pPr>
            <a:r>
              <a:rPr lang="en" sz="1000"/>
              <a:t>Informal review of data of one particular question in the data registry/specimen repository protocols. </a:t>
            </a:r>
            <a:endParaRPr sz="1000"/>
          </a:p>
          <a:p>
            <a:pPr marL="457200" lvl="0" indent="-292100" algn="l" rtl="0">
              <a:spcBef>
                <a:spcPts val="0"/>
              </a:spcBef>
              <a:spcAft>
                <a:spcPts val="0"/>
              </a:spcAft>
              <a:buSzPts val="1000"/>
              <a:buChar char="-"/>
            </a:pPr>
            <a:r>
              <a:rPr lang="en" sz="1000"/>
              <a:t>Outside of the institution - Unclear  - this could be that the question was addressed elsewhere in the submission through edits to the submission form, data was only being used by the study team and not sent out, etc.</a:t>
            </a:r>
            <a:endParaRPr sz="1000"/>
          </a:p>
          <a:p>
            <a:pPr marL="457200" lvl="0" indent="-292100" algn="l" rtl="0">
              <a:spcBef>
                <a:spcPts val="0"/>
              </a:spcBef>
              <a:spcAft>
                <a:spcPts val="0"/>
              </a:spcAft>
              <a:buSzPts val="1000"/>
              <a:buChar char="-"/>
            </a:pPr>
            <a:r>
              <a:rPr lang="en" sz="1000"/>
              <a:t>Data distribution - unclear, data was not being sent outside the study team, the questions was more specifically answered in another question of the submission with edits to whole submission form, etc. </a:t>
            </a:r>
            <a:endParaRPr sz="1000"/>
          </a:p>
        </p:txBody>
      </p:sp>
      <p:sp>
        <p:nvSpPr>
          <p:cNvPr id="548" name="Google Shape;548;g6af1d8e1a5_0_3: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5:notes"/>
          <p:cNvSpPr txBox="1">
            <a:spLocks noGrp="1"/>
          </p:cNvSpPr>
          <p:nvPr>
            <p:ph type="body" idx="1"/>
          </p:nvPr>
        </p:nvSpPr>
        <p:spPr>
          <a:xfrm>
            <a:off x="926677" y="4387768"/>
            <a:ext cx="5096722" cy="4155919"/>
          </a:xfrm>
          <a:prstGeom prst="rect">
            <a:avLst/>
          </a:prstGeom>
        </p:spPr>
        <p:txBody>
          <a:bodyPr spcFirstLastPara="1" wrap="square" lIns="92225" tIns="46100" rIns="92225" bIns="46100" anchor="t" anchorCtr="0">
            <a:noAutofit/>
          </a:bodyPr>
          <a:lstStyle/>
          <a:p>
            <a:pPr marL="457200" lvl="0" indent="-298450" algn="l" rtl="0">
              <a:spcBef>
                <a:spcPts val="640"/>
              </a:spcBef>
              <a:spcAft>
                <a:spcPts val="0"/>
              </a:spcAft>
              <a:buSzPts val="1100"/>
              <a:buChar char="-"/>
            </a:pPr>
            <a:r>
              <a:rPr lang="en" sz="1100"/>
              <a:t>We request that the researchers contact these departments and make sure the appropriate process is followed before data is released or received</a:t>
            </a:r>
            <a:endParaRPr sz="1100"/>
          </a:p>
          <a:p>
            <a:pPr marL="457200" lvl="0" indent="-298450" algn="l" rtl="0">
              <a:spcBef>
                <a:spcPts val="0"/>
              </a:spcBef>
              <a:spcAft>
                <a:spcPts val="0"/>
              </a:spcAft>
              <a:buSzPts val="1100"/>
              <a:buChar char="-"/>
            </a:pPr>
            <a:r>
              <a:rPr lang="en" sz="1100">
                <a:solidFill>
                  <a:srgbClr val="1F497D"/>
                </a:solidFill>
                <a:latin typeface="Calibri"/>
                <a:ea typeface="Calibri"/>
                <a:cs typeface="Calibri"/>
                <a:sym typeface="Calibri"/>
              </a:rPr>
              <a:t>More IT related questions to make sure it gets appropriate reviews  by  security and IT professionals . Maybe we are extra careful because we are a HIPAA covered entity but there are more things being stored in cloud transferred etc</a:t>
            </a:r>
            <a:endParaRPr sz="1100"/>
          </a:p>
        </p:txBody>
      </p:sp>
      <p:sp>
        <p:nvSpPr>
          <p:cNvPr id="554" name="Google Shape;554;p55: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6:notes"/>
          <p:cNvSpPr txBox="1">
            <a:spLocks noGrp="1"/>
          </p:cNvSpPr>
          <p:nvPr>
            <p:ph type="body" idx="1"/>
          </p:nvPr>
        </p:nvSpPr>
        <p:spPr>
          <a:xfrm>
            <a:off x="926677" y="4387768"/>
            <a:ext cx="5096722" cy="4155919"/>
          </a:xfrm>
          <a:prstGeom prst="rect">
            <a:avLst/>
          </a:prstGeom>
        </p:spPr>
        <p:txBody>
          <a:bodyPr spcFirstLastPara="1" wrap="square" lIns="92225" tIns="46100" rIns="92225" bIns="46100" anchor="t" anchorCtr="0">
            <a:noAutofit/>
          </a:bodyPr>
          <a:lstStyle/>
          <a:p>
            <a:pPr marL="457200" lvl="0" indent="-298450" algn="l" rtl="0">
              <a:spcBef>
                <a:spcPts val="480"/>
              </a:spcBef>
              <a:spcAft>
                <a:spcPts val="0"/>
              </a:spcAft>
              <a:buSzPts val="1100"/>
              <a:buChar char="-"/>
            </a:pPr>
            <a:r>
              <a:rPr lang="en" sz="1100"/>
              <a:t>Providing clear consent language is always a challenge, IRBs are always working on this</a:t>
            </a:r>
            <a:endParaRPr sz="1100"/>
          </a:p>
          <a:p>
            <a:pPr marL="457200" lvl="0" indent="-298450" algn="l" rtl="0">
              <a:spcBef>
                <a:spcPts val="0"/>
              </a:spcBef>
              <a:spcAft>
                <a:spcPts val="0"/>
              </a:spcAft>
              <a:buSzPts val="1100"/>
              <a:buChar char="-"/>
            </a:pPr>
            <a:r>
              <a:rPr lang="en" sz="1100"/>
              <a:t>Challenge - This is a challenge for the IRB on how to best protect this information  and DUAs are one way but because of the size of the datasets institution feels it is important to add additional protections. This becomes an additional step for the researchers to take but also for the institution.</a:t>
            </a:r>
            <a:endParaRPr sz="1100"/>
          </a:p>
        </p:txBody>
      </p:sp>
      <p:sp>
        <p:nvSpPr>
          <p:cNvPr id="560" name="Google Shape;560;p56: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7:notes"/>
          <p:cNvSpPr txBox="1">
            <a:spLocks noGrp="1"/>
          </p:cNvSpPr>
          <p:nvPr>
            <p:ph type="body" idx="1"/>
          </p:nvPr>
        </p:nvSpPr>
        <p:spPr>
          <a:xfrm>
            <a:off x="926677" y="4387768"/>
            <a:ext cx="5096722" cy="4155919"/>
          </a:xfrm>
          <a:prstGeom prst="rect">
            <a:avLst/>
          </a:prstGeom>
        </p:spPr>
        <p:txBody>
          <a:bodyPr spcFirstLastPara="1" wrap="square" lIns="92225" tIns="46100" rIns="92225" bIns="46100" anchor="t" anchorCtr="0">
            <a:noAutofit/>
          </a:bodyPr>
          <a:lstStyle/>
          <a:p>
            <a:pPr marL="0" lvl="0" indent="0" algn="l" rtl="0">
              <a:spcBef>
                <a:spcPts val="480"/>
              </a:spcBef>
              <a:spcAft>
                <a:spcPts val="0"/>
              </a:spcAft>
              <a:buNone/>
            </a:pPr>
            <a:endParaRPr/>
          </a:p>
        </p:txBody>
      </p:sp>
      <p:sp>
        <p:nvSpPr>
          <p:cNvPr id="566" name="Google Shape;566;p57: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5: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9: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2" name="Google Shape;572;p59: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573" name="Google Shape;573;p59:notes"/>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60:notes"/>
          <p:cNvSpPr>
            <a:spLocks noGrp="1" noRot="1" noChangeAspect="1"/>
          </p:cNvSpPr>
          <p:nvPr>
            <p:ph type="sldImg" idx="2"/>
          </p:nvPr>
        </p:nvSpPr>
        <p:spPr>
          <a:xfrm>
            <a:off x="396875" y="690563"/>
            <a:ext cx="6157913" cy="3465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8" name="Google Shape;578;p60:notes"/>
          <p:cNvSpPr txBox="1">
            <a:spLocks noGrp="1"/>
          </p:cNvSpPr>
          <p:nvPr>
            <p:ph type="body" idx="1"/>
          </p:nvPr>
        </p:nvSpPr>
        <p:spPr>
          <a:xfrm>
            <a:off x="926677" y="4387768"/>
            <a:ext cx="5096722" cy="4155919"/>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endParaRPr/>
          </a:p>
        </p:txBody>
      </p:sp>
      <p:sp>
        <p:nvSpPr>
          <p:cNvPr id="579" name="Google Shape;579;p60:notes"/>
          <p:cNvSpPr txBox="1">
            <a:spLocks noGrp="1"/>
          </p:cNvSpPr>
          <p:nvPr>
            <p:ph type="sldNum" idx="12"/>
          </p:nvPr>
        </p:nvSpPr>
        <p:spPr>
          <a:xfrm>
            <a:off x="3938377" y="8773957"/>
            <a:ext cx="3011699" cy="462119"/>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0" name="Google Shape;150;p6: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r>
              <a:rPr lang="en" sz="1200"/>
              <a:t>For this talk, I have divided the research data lifecycle into six stages:</a:t>
            </a:r>
            <a:endParaRPr sz="1200"/>
          </a:p>
          <a:p>
            <a:pPr marL="0" lvl="0" indent="0" algn="l" rtl="0">
              <a:spcBef>
                <a:spcPts val="0"/>
              </a:spcBef>
              <a:spcAft>
                <a:spcPts val="0"/>
              </a:spcAft>
              <a:buNone/>
            </a:pPr>
            <a:endParaRPr sz="1200"/>
          </a:p>
          <a:p>
            <a:pPr marL="462458" lvl="0" indent="-308305" algn="l" rtl="0">
              <a:spcBef>
                <a:spcPts val="0"/>
              </a:spcBef>
              <a:spcAft>
                <a:spcPts val="0"/>
              </a:spcAft>
              <a:buClr>
                <a:schemeClr val="dk1"/>
              </a:buClr>
              <a:buSzPts val="1200"/>
              <a:buFont typeface="Arial"/>
              <a:buAutoNum type="arabicPeriod"/>
            </a:pPr>
            <a:r>
              <a:rPr lang="en" sz="1200"/>
              <a:t>Planning - Plan for research data needs</a:t>
            </a:r>
            <a:endParaRPr sz="1200"/>
          </a:p>
          <a:p>
            <a:pPr marL="462458" lvl="0" indent="-308305" algn="l" rtl="0">
              <a:spcBef>
                <a:spcPts val="0"/>
              </a:spcBef>
              <a:spcAft>
                <a:spcPts val="0"/>
              </a:spcAft>
              <a:buClr>
                <a:schemeClr val="dk1"/>
              </a:buClr>
              <a:buSzPts val="1200"/>
              <a:buFont typeface="Arial"/>
              <a:buAutoNum type="arabicPeriod"/>
            </a:pPr>
            <a:r>
              <a:rPr lang="en" sz="1200"/>
              <a:t>Collectioning, generating, and storing data - Acquire, organize and store data</a:t>
            </a:r>
            <a:endParaRPr sz="1200"/>
          </a:p>
          <a:p>
            <a:pPr marL="462458" lvl="0" indent="-308305" algn="l" rtl="0">
              <a:spcBef>
                <a:spcPts val="0"/>
              </a:spcBef>
              <a:spcAft>
                <a:spcPts val="0"/>
              </a:spcAft>
              <a:buClr>
                <a:schemeClr val="dk1"/>
              </a:buClr>
              <a:buSzPts val="1200"/>
              <a:buFont typeface="Arial"/>
              <a:buAutoNum type="arabicPeriod"/>
            </a:pPr>
            <a:r>
              <a:rPr lang="en" sz="1200"/>
              <a:t>Cleaning, analyzing, and visualizing data - Process data for current uses</a:t>
            </a:r>
            <a:endParaRPr sz="1200"/>
          </a:p>
          <a:p>
            <a:pPr marL="462458" lvl="0" indent="-308305" algn="l" rtl="0">
              <a:spcBef>
                <a:spcPts val="0"/>
              </a:spcBef>
              <a:spcAft>
                <a:spcPts val="0"/>
              </a:spcAft>
              <a:buClr>
                <a:schemeClr val="dk1"/>
              </a:buClr>
              <a:buSzPts val="1200"/>
              <a:buFont typeface="Arial"/>
              <a:buAutoNum type="arabicPeriod"/>
            </a:pPr>
            <a:r>
              <a:rPr lang="en" sz="1200"/>
              <a:t>Publishing and sharing data - Organize and share data in a repository</a:t>
            </a:r>
            <a:endParaRPr sz="1200"/>
          </a:p>
          <a:p>
            <a:pPr marL="462458" lvl="0" indent="-308305" algn="l" rtl="0">
              <a:spcBef>
                <a:spcPts val="0"/>
              </a:spcBef>
              <a:spcAft>
                <a:spcPts val="0"/>
              </a:spcAft>
              <a:buClr>
                <a:schemeClr val="dk1"/>
              </a:buClr>
              <a:buSzPts val="1200"/>
              <a:buFont typeface="Arial"/>
              <a:buAutoNum type="arabicPeriod"/>
            </a:pPr>
            <a:r>
              <a:rPr lang="en" sz="1200"/>
              <a:t>Archiving and preserving data - Appraise and steward data</a:t>
            </a:r>
            <a:endParaRPr sz="1200"/>
          </a:p>
          <a:p>
            <a:pPr marL="462458" lvl="0" indent="-308305" algn="l" rtl="0">
              <a:spcBef>
                <a:spcPts val="0"/>
              </a:spcBef>
              <a:spcAft>
                <a:spcPts val="0"/>
              </a:spcAft>
              <a:buClr>
                <a:schemeClr val="dk1"/>
              </a:buClr>
              <a:buSzPts val="1200"/>
              <a:buFont typeface="Arial"/>
              <a:buAutoNum type="arabicPeriod"/>
            </a:pPr>
            <a:r>
              <a:rPr lang="en" sz="1200"/>
              <a:t>Data reuse - Discover and reuse data</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In each box, I have provided a summary of the activities in the stage and a few common elements, such as resources or activities.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As you can see, the research data lifecycle is long and complex.</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Next, let’s look at some of the many stakeholders who are involved in these processes.</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6" name="Google Shape;196;p7: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r>
              <a:rPr lang="en" sz="1200">
                <a:solidFill>
                  <a:schemeClr val="dk1"/>
                </a:solidFill>
              </a:rPr>
              <a:t>For this talk, I have divided the research data lifecycle into six stages:</a:t>
            </a:r>
            <a:endParaRPr sz="1200">
              <a:solidFill>
                <a:schemeClr val="dk1"/>
              </a:solidFill>
            </a:endParaRPr>
          </a:p>
          <a:p>
            <a:pPr marL="0" lvl="0" indent="0" algn="l" rtl="0">
              <a:spcBef>
                <a:spcPts val="0"/>
              </a:spcBef>
              <a:spcAft>
                <a:spcPts val="0"/>
              </a:spcAft>
              <a:buNone/>
            </a:pPr>
            <a:endParaRPr sz="1200">
              <a:solidFill>
                <a:schemeClr val="dk1"/>
              </a:solidFill>
            </a:endParaRPr>
          </a:p>
          <a:p>
            <a:pPr marL="462458" lvl="0" indent="-308305" algn="l" rtl="0">
              <a:spcBef>
                <a:spcPts val="0"/>
              </a:spcBef>
              <a:spcAft>
                <a:spcPts val="0"/>
              </a:spcAft>
              <a:buClr>
                <a:schemeClr val="dk1"/>
              </a:buClr>
              <a:buSzPts val="1200"/>
              <a:buFont typeface="Arial"/>
              <a:buAutoNum type="arabicPeriod"/>
            </a:pPr>
            <a:r>
              <a:rPr lang="en" sz="1200">
                <a:solidFill>
                  <a:schemeClr val="dk1"/>
                </a:solidFill>
              </a:rPr>
              <a:t>Planning - Plan for research data needs</a:t>
            </a:r>
            <a:endParaRPr sz="1200">
              <a:solidFill>
                <a:schemeClr val="dk1"/>
              </a:solidFill>
            </a:endParaRPr>
          </a:p>
          <a:p>
            <a:pPr marL="462458" lvl="0" indent="-308305" algn="l" rtl="0">
              <a:spcBef>
                <a:spcPts val="0"/>
              </a:spcBef>
              <a:spcAft>
                <a:spcPts val="0"/>
              </a:spcAft>
              <a:buClr>
                <a:schemeClr val="dk1"/>
              </a:buClr>
              <a:buSzPts val="1200"/>
              <a:buFont typeface="Arial"/>
              <a:buAutoNum type="arabicPeriod"/>
            </a:pPr>
            <a:r>
              <a:rPr lang="en" sz="1200">
                <a:solidFill>
                  <a:schemeClr val="dk1"/>
                </a:solidFill>
              </a:rPr>
              <a:t>Collectioning, generating, and storing data - Acquire, organize and store data</a:t>
            </a:r>
            <a:endParaRPr sz="1200">
              <a:solidFill>
                <a:schemeClr val="dk1"/>
              </a:solidFill>
            </a:endParaRPr>
          </a:p>
          <a:p>
            <a:pPr marL="462458" lvl="0" indent="-308305" algn="l" rtl="0">
              <a:spcBef>
                <a:spcPts val="0"/>
              </a:spcBef>
              <a:spcAft>
                <a:spcPts val="0"/>
              </a:spcAft>
              <a:buClr>
                <a:schemeClr val="dk1"/>
              </a:buClr>
              <a:buSzPts val="1200"/>
              <a:buFont typeface="Arial"/>
              <a:buAutoNum type="arabicPeriod"/>
            </a:pPr>
            <a:r>
              <a:rPr lang="en" sz="1200">
                <a:solidFill>
                  <a:schemeClr val="dk1"/>
                </a:solidFill>
              </a:rPr>
              <a:t>Cleaning, analyzing, and visualizing data - Process data for current uses</a:t>
            </a:r>
            <a:endParaRPr sz="1200">
              <a:solidFill>
                <a:schemeClr val="dk1"/>
              </a:solidFill>
            </a:endParaRPr>
          </a:p>
          <a:p>
            <a:pPr marL="462458" lvl="0" indent="-308305" algn="l" rtl="0">
              <a:spcBef>
                <a:spcPts val="0"/>
              </a:spcBef>
              <a:spcAft>
                <a:spcPts val="0"/>
              </a:spcAft>
              <a:buClr>
                <a:schemeClr val="dk1"/>
              </a:buClr>
              <a:buSzPts val="1200"/>
              <a:buFont typeface="Arial"/>
              <a:buAutoNum type="arabicPeriod"/>
            </a:pPr>
            <a:r>
              <a:rPr lang="en" sz="1200">
                <a:solidFill>
                  <a:schemeClr val="dk1"/>
                </a:solidFill>
              </a:rPr>
              <a:t>Publishing and sharing data - Organize and share data in a repository</a:t>
            </a:r>
            <a:endParaRPr sz="1200">
              <a:solidFill>
                <a:schemeClr val="dk1"/>
              </a:solidFill>
            </a:endParaRPr>
          </a:p>
          <a:p>
            <a:pPr marL="462458" lvl="0" indent="-308305" algn="l" rtl="0">
              <a:spcBef>
                <a:spcPts val="0"/>
              </a:spcBef>
              <a:spcAft>
                <a:spcPts val="0"/>
              </a:spcAft>
              <a:buClr>
                <a:schemeClr val="dk1"/>
              </a:buClr>
              <a:buSzPts val="1200"/>
              <a:buFont typeface="Arial"/>
              <a:buAutoNum type="arabicPeriod"/>
            </a:pPr>
            <a:r>
              <a:rPr lang="en" sz="1200">
                <a:solidFill>
                  <a:schemeClr val="dk1"/>
                </a:solidFill>
              </a:rPr>
              <a:t>Archiving and preserving data - Appraise and steward data</a:t>
            </a:r>
            <a:endParaRPr sz="1200">
              <a:solidFill>
                <a:schemeClr val="dk1"/>
              </a:solidFill>
            </a:endParaRPr>
          </a:p>
          <a:p>
            <a:pPr marL="462458" lvl="0" indent="-308305" algn="l" rtl="0">
              <a:spcBef>
                <a:spcPts val="0"/>
              </a:spcBef>
              <a:spcAft>
                <a:spcPts val="0"/>
              </a:spcAft>
              <a:buClr>
                <a:schemeClr val="dk1"/>
              </a:buClr>
              <a:buSzPts val="1200"/>
              <a:buFont typeface="Arial"/>
              <a:buAutoNum type="arabicPeriod"/>
            </a:pPr>
            <a:r>
              <a:rPr lang="en" sz="1200">
                <a:solidFill>
                  <a:schemeClr val="dk1"/>
                </a:solidFill>
              </a:rPr>
              <a:t>Data reuse - Discover and reuse data</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In each box, I have provided a summary of the activities in the stage and a few common elements, such as resources or activities.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af1d8e1a5_1_256:notes"/>
          <p:cNvSpPr>
            <a:spLocks noGrp="1" noRot="1" noChangeAspect="1"/>
          </p:cNvSpPr>
          <p:nvPr>
            <p:ph type="sldImg" idx="2"/>
          </p:nvPr>
        </p:nvSpPr>
        <p:spPr>
          <a:xfrm>
            <a:off x="396875" y="690563"/>
            <a:ext cx="6157800" cy="3465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af1d8e1a5_1_256:notes"/>
          <p:cNvSpPr txBox="1">
            <a:spLocks noGrp="1"/>
          </p:cNvSpPr>
          <p:nvPr>
            <p:ph type="body" idx="1"/>
          </p:nvPr>
        </p:nvSpPr>
        <p:spPr>
          <a:xfrm>
            <a:off x="926677" y="4387768"/>
            <a:ext cx="5096700" cy="4155900"/>
          </a:xfrm>
          <a:prstGeom prst="rect">
            <a:avLst/>
          </a:prstGeom>
        </p:spPr>
        <p:txBody>
          <a:bodyPr spcFirstLastPara="1" wrap="square" lIns="92225" tIns="46100" rIns="92225" bIns="46100" anchor="t" anchorCtr="0">
            <a:noAutofit/>
          </a:bodyPr>
          <a:lstStyle/>
          <a:p>
            <a:pPr marL="0" lvl="0" indent="0" algn="l" rtl="0">
              <a:spcBef>
                <a:spcPts val="0"/>
              </a:spcBef>
              <a:spcAft>
                <a:spcPts val="0"/>
              </a:spcAft>
              <a:buClr>
                <a:schemeClr val="dk1"/>
              </a:buClr>
              <a:buFont typeface="Arial"/>
              <a:buNone/>
            </a:pPr>
            <a:r>
              <a:rPr lang="en" sz="1200"/>
              <a:t>Surprisingly, data itself is a bit difficult to define.</a:t>
            </a:r>
            <a:endParaRPr sz="1200"/>
          </a:p>
          <a:p>
            <a:pPr marL="0" lvl="0" indent="0" algn="l" rtl="0">
              <a:spcBef>
                <a:spcPts val="0"/>
              </a:spcBef>
              <a:spcAft>
                <a:spcPts val="0"/>
              </a:spcAft>
              <a:buClr>
                <a:schemeClr val="dk1"/>
              </a:buClr>
              <a:buFont typeface="Arial"/>
              <a:buNone/>
            </a:pPr>
            <a:endParaRPr sz="1200"/>
          </a:p>
          <a:p>
            <a:pPr marL="0" lvl="0" indent="0" algn="l" rtl="0">
              <a:spcBef>
                <a:spcPts val="0"/>
              </a:spcBef>
              <a:spcAft>
                <a:spcPts val="0"/>
              </a:spcAft>
              <a:buClr>
                <a:schemeClr val="dk1"/>
              </a:buClr>
              <a:buFont typeface="Arial"/>
              <a:buNone/>
            </a:pPr>
            <a:r>
              <a:rPr lang="en" sz="1200"/>
              <a:t>If you get too specific in your definition, such as saying that data must be digital, then you end up leaving out important categories of data, such as physical samples like ice cores.</a:t>
            </a:r>
            <a:endParaRPr sz="1200"/>
          </a:p>
          <a:p>
            <a:pPr marL="0" lvl="0" indent="0" algn="l" rtl="0">
              <a:spcBef>
                <a:spcPts val="0"/>
              </a:spcBef>
              <a:spcAft>
                <a:spcPts val="0"/>
              </a:spcAft>
              <a:buClr>
                <a:schemeClr val="dk1"/>
              </a:buClr>
              <a:buFont typeface="Arial"/>
              <a:buNone/>
            </a:pPr>
            <a:endParaRPr sz="1200"/>
          </a:p>
          <a:p>
            <a:pPr marL="0" lvl="0" indent="0" algn="l" rtl="0">
              <a:spcBef>
                <a:spcPts val="0"/>
              </a:spcBef>
              <a:spcAft>
                <a:spcPts val="0"/>
              </a:spcAft>
              <a:buClr>
                <a:schemeClr val="dk1"/>
              </a:buClr>
              <a:buFont typeface="Arial"/>
              <a:buNone/>
            </a:pPr>
            <a:r>
              <a:rPr lang="en" sz="1200"/>
              <a:t>Also, science is constantly changing, and so what is not considered to be data today, might one day become data due to new methods of research.</a:t>
            </a:r>
            <a:endParaRPr sz="1200"/>
          </a:p>
          <a:p>
            <a:pPr marL="0" lvl="0" indent="0" algn="l" rtl="0">
              <a:spcBef>
                <a:spcPts val="0"/>
              </a:spcBef>
              <a:spcAft>
                <a:spcPts val="0"/>
              </a:spcAft>
              <a:buClr>
                <a:schemeClr val="dk1"/>
              </a:buClr>
              <a:buFont typeface="Arial"/>
              <a:buNone/>
            </a:pPr>
            <a:endParaRPr sz="1200"/>
          </a:p>
          <a:p>
            <a:pPr marL="0" lvl="0" indent="0" algn="l" rtl="0">
              <a:spcBef>
                <a:spcPts val="0"/>
              </a:spcBef>
              <a:spcAft>
                <a:spcPts val="0"/>
              </a:spcAft>
              <a:buClr>
                <a:schemeClr val="dk1"/>
              </a:buClr>
              <a:buFont typeface="Arial"/>
              <a:buNone/>
            </a:pPr>
            <a:r>
              <a:rPr lang="en" sz="1200"/>
              <a:t>I like Christine Borgman’s definition, show here because it is broad enough to encompass the sciences, social sciences, and humanities:</a:t>
            </a:r>
            <a:endParaRPr sz="1200"/>
          </a:p>
          <a:p>
            <a:pPr marL="0" lvl="0" indent="0" algn="l" rtl="0">
              <a:spcBef>
                <a:spcPts val="0"/>
              </a:spcBef>
              <a:spcAft>
                <a:spcPts val="0"/>
              </a:spcAft>
              <a:buClr>
                <a:schemeClr val="dk1"/>
              </a:buClr>
              <a:buFont typeface="Arial"/>
              <a:buNone/>
            </a:pPr>
            <a:endParaRPr sz="1200"/>
          </a:p>
          <a:p>
            <a:pPr marL="0" lvl="0" indent="0" algn="l" rtl="0">
              <a:spcBef>
                <a:spcPts val="0"/>
              </a:spcBef>
              <a:spcAft>
                <a:spcPts val="0"/>
              </a:spcAft>
              <a:buNone/>
            </a:pPr>
            <a:r>
              <a:rPr lang="en" sz="1200"/>
              <a:t>Data refers to entities used as evidence of phenomena for the purposes of research or scholarship</a:t>
            </a:r>
            <a:endParaRPr/>
          </a:p>
        </p:txBody>
      </p:sp>
      <p:sp>
        <p:nvSpPr>
          <p:cNvPr id="247" name="Google Shape;247;g6af1d8e1a5_1_256:notes"/>
          <p:cNvSpPr txBox="1">
            <a:spLocks noGrp="1"/>
          </p:cNvSpPr>
          <p:nvPr>
            <p:ph type="sldNum" idx="12"/>
          </p:nvPr>
        </p:nvSpPr>
        <p:spPr>
          <a:xfrm>
            <a:off x="3938377" y="8773957"/>
            <a:ext cx="3011700" cy="462000"/>
          </a:xfrm>
          <a:prstGeom prst="rect">
            <a:avLst/>
          </a:prstGeom>
        </p:spPr>
        <p:txBody>
          <a:bodyPr spcFirstLastPara="1" wrap="square" lIns="92225" tIns="46100" rIns="92225" bIns="461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0:notes"/>
          <p:cNvSpPr txBox="1">
            <a:spLocks noGrp="1"/>
          </p:cNvSpPr>
          <p:nvPr>
            <p:ph type="body" idx="1"/>
          </p:nvPr>
        </p:nvSpPr>
        <p:spPr>
          <a:xfrm>
            <a:off x="695008" y="4387136"/>
            <a:ext cx="5560060" cy="4156234"/>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r>
              <a:rPr lang="en" sz="1200"/>
              <a:t>Let’s take a look at some examples of data, by discipline.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Remember here that data can be digital or non-digital, too.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In this workshop, we will be seeing how digital data can be stored in the Dataverse data repository.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Much of that data is in tabular form, such as spreadsheets.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However it is good to remember that not all data takes that shape, not all data is numerical, and not all data is digital</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64"/>
          <p:cNvPicPr preferRelativeResize="0"/>
          <p:nvPr/>
        </p:nvPicPr>
        <p:blipFill rotWithShape="1">
          <a:blip r:embed="rId2">
            <a:alphaModFix/>
          </a:blip>
          <a:srcRect/>
          <a:stretch/>
        </p:blipFill>
        <p:spPr>
          <a:xfrm>
            <a:off x="0" y="0"/>
            <a:ext cx="12188954" cy="6858000"/>
          </a:xfrm>
          <a:prstGeom prst="rect">
            <a:avLst/>
          </a:prstGeom>
          <a:noFill/>
          <a:ln>
            <a:noFill/>
          </a:ln>
        </p:spPr>
      </p:pic>
      <p:sp>
        <p:nvSpPr>
          <p:cNvPr id="16" name="Google Shape;16;p64"/>
          <p:cNvSpPr txBox="1">
            <a:spLocks noGrp="1"/>
          </p:cNvSpPr>
          <p:nvPr>
            <p:ph type="ctrTitle"/>
          </p:nvPr>
        </p:nvSpPr>
        <p:spPr>
          <a:xfrm>
            <a:off x="0" y="5359401"/>
            <a:ext cx="12192000" cy="657225"/>
          </a:xfrm>
          <a:prstGeom prst="rect">
            <a:avLst/>
          </a:prstGeom>
          <a:solidFill>
            <a:srgbClr val="14375D"/>
          </a:solidFill>
          <a:ln>
            <a:noFill/>
          </a:ln>
        </p:spPr>
        <p:txBody>
          <a:bodyPr spcFirstLastPara="1" wrap="square" lIns="91425" tIns="45700" rIns="91425" bIns="45700" anchor="ctr" anchorCtr="0">
            <a:normAutofit/>
          </a:bodyPr>
          <a:lstStyle>
            <a:lvl1pPr lvl="0" algn="ctr">
              <a:spcBef>
                <a:spcPts val="0"/>
              </a:spcBef>
              <a:spcAft>
                <a:spcPts val="0"/>
              </a:spcAft>
              <a:buSzPts val="1400"/>
              <a:buNone/>
              <a:defRPr sz="4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64"/>
          <p:cNvSpPr txBox="1">
            <a:spLocks noGrp="1"/>
          </p:cNvSpPr>
          <p:nvPr>
            <p:ph type="subTitle" idx="1"/>
          </p:nvPr>
        </p:nvSpPr>
        <p:spPr>
          <a:xfrm>
            <a:off x="0" y="5969000"/>
            <a:ext cx="12192000" cy="508000"/>
          </a:xfrm>
          <a:prstGeom prst="rect">
            <a:avLst/>
          </a:prstGeom>
          <a:solidFill>
            <a:srgbClr val="14375D"/>
          </a:solidFill>
          <a:ln>
            <a:noFill/>
          </a:ln>
        </p:spPr>
        <p:txBody>
          <a:bodyPr spcFirstLastPara="1" wrap="square" lIns="91425" tIns="45700" rIns="91425" bIns="45700" anchor="t" anchorCtr="0">
            <a:noAutofit/>
          </a:bodyPr>
          <a:lstStyle>
            <a:lvl1pPr marR="0" lvl="0" algn="ctr" rtl="0">
              <a:spcBef>
                <a:spcPts val="640"/>
              </a:spcBef>
              <a:spcAft>
                <a:spcPts val="0"/>
              </a:spcAft>
              <a:buClr>
                <a:srgbClr val="B20838"/>
              </a:buClr>
              <a:buSzPts val="3200"/>
              <a:buFont typeface="Noto Sans Symbols"/>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rgbClr val="B20838"/>
              </a:buClr>
              <a:buSzPts val="2800"/>
              <a:buFont typeface="Courier New"/>
              <a:buChar char="o"/>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B20838"/>
              </a:buClr>
              <a:buSzPts val="2400"/>
              <a:buFont typeface="Noto Sans Symbols"/>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1400"/>
              <a:buFont typeface="Noto Sans Symbols"/>
              <a:buChar char="◻"/>
              <a:defRPr sz="2000" b="0" i="0" u="none" strike="noStrike" cap="none">
                <a:solidFill>
                  <a:srgbClr val="00447C"/>
                </a:solidFill>
                <a:latin typeface="Arial"/>
                <a:ea typeface="Arial"/>
                <a:cs typeface="Arial"/>
                <a:sym typeface="Arial"/>
              </a:defRPr>
            </a:lvl4pPr>
            <a:lvl5pPr marR="0" lvl="4" algn="l" rtl="0">
              <a:spcBef>
                <a:spcPts val="400"/>
              </a:spcBef>
              <a:spcAft>
                <a:spcPts val="0"/>
              </a:spcAft>
              <a:buClr>
                <a:schemeClr val="lt2"/>
              </a:buClr>
              <a:buSzPts val="2000"/>
              <a:buFont typeface="Noto Sans Symbols"/>
              <a:buChar char="▪"/>
              <a:defRPr sz="2000" b="0" i="0" u="none" strike="noStrike" cap="none">
                <a:solidFill>
                  <a:srgbClr val="00447C"/>
                </a:solidFill>
                <a:latin typeface="Arial"/>
                <a:ea typeface="Arial"/>
                <a:cs typeface="Arial"/>
                <a:sym typeface="Arial"/>
              </a:defRPr>
            </a:lvl5pPr>
            <a:lvl6pPr marR="0" lvl="5"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48"/>
        <p:cNvGrpSpPr/>
        <p:nvPr/>
      </p:nvGrpSpPr>
      <p:grpSpPr>
        <a:xfrm>
          <a:off x="0" y="0"/>
          <a:ext cx="0" cy="0"/>
          <a:chOff x="0" y="0"/>
          <a:chExt cx="0" cy="0"/>
        </a:xfrm>
      </p:grpSpPr>
      <p:sp>
        <p:nvSpPr>
          <p:cNvPr id="49" name="Google Shape;49;p72"/>
          <p:cNvSpPr txBox="1">
            <a:spLocks noGrp="1"/>
          </p:cNvSpPr>
          <p:nvPr>
            <p:ph type="title"/>
          </p:nvPr>
        </p:nvSpPr>
        <p:spPr>
          <a:xfrm>
            <a:off x="3336725" y="2675559"/>
            <a:ext cx="5518400" cy="1506800"/>
          </a:xfrm>
          <a:prstGeom prst="rect">
            <a:avLst/>
          </a:prstGeom>
          <a:noFill/>
          <a:ln>
            <a:noFill/>
          </a:ln>
        </p:spPr>
        <p:txBody>
          <a:bodyPr spcFirstLastPara="1" wrap="square" lIns="91425" tIns="45675" rIns="91425" bIns="45675" anchor="ctr" anchorCtr="0">
            <a:noAutofit/>
          </a:bodyPr>
          <a:lstStyle>
            <a:lvl1pPr lvl="0" algn="l">
              <a:lnSpc>
                <a:spcPct val="90000"/>
              </a:lnSpc>
              <a:spcBef>
                <a:spcPts val="0"/>
              </a:spcBef>
              <a:spcAft>
                <a:spcPts val="0"/>
              </a:spcAft>
              <a:buClr>
                <a:schemeClr val="dk1"/>
              </a:buClr>
              <a:buSzPts val="1400"/>
              <a:buFont typeface="Arial"/>
              <a:buNone/>
              <a:defRPr/>
            </a:lvl1pPr>
            <a:lvl2pPr lvl="1" algn="l">
              <a:spcBef>
                <a:spcPts val="0"/>
              </a:spcBef>
              <a:spcAft>
                <a:spcPts val="0"/>
              </a:spcAft>
              <a:buClr>
                <a:srgbClr val="007CC2"/>
              </a:buClr>
              <a:buSzPts val="1100"/>
              <a:buFont typeface="Arial"/>
              <a:buNone/>
              <a:defRPr/>
            </a:lvl2pPr>
            <a:lvl3pPr lvl="2" algn="l">
              <a:spcBef>
                <a:spcPts val="0"/>
              </a:spcBef>
              <a:spcAft>
                <a:spcPts val="0"/>
              </a:spcAft>
              <a:buClr>
                <a:srgbClr val="007CC2"/>
              </a:buClr>
              <a:buSzPts val="1100"/>
              <a:buFont typeface="Arial"/>
              <a:buNone/>
              <a:defRPr/>
            </a:lvl3pPr>
            <a:lvl4pPr lvl="3" algn="l">
              <a:spcBef>
                <a:spcPts val="0"/>
              </a:spcBef>
              <a:spcAft>
                <a:spcPts val="0"/>
              </a:spcAft>
              <a:buClr>
                <a:srgbClr val="007CC2"/>
              </a:buClr>
              <a:buSzPts val="1100"/>
              <a:buFont typeface="Arial"/>
              <a:buNone/>
              <a:defRPr/>
            </a:lvl4pPr>
            <a:lvl5pPr lvl="4" algn="l">
              <a:spcBef>
                <a:spcPts val="0"/>
              </a:spcBef>
              <a:spcAft>
                <a:spcPts val="0"/>
              </a:spcAft>
              <a:buClr>
                <a:srgbClr val="007CC2"/>
              </a:buClr>
              <a:buSzPts val="1100"/>
              <a:buFont typeface="Arial"/>
              <a:buNone/>
              <a:defRPr/>
            </a:lvl5pPr>
            <a:lvl6pPr lvl="5" algn="l">
              <a:spcBef>
                <a:spcPts val="0"/>
              </a:spcBef>
              <a:spcAft>
                <a:spcPts val="0"/>
              </a:spcAft>
              <a:buClr>
                <a:srgbClr val="B20838"/>
              </a:buClr>
              <a:buSzPts val="1100"/>
              <a:buFont typeface="Arial"/>
              <a:buNone/>
              <a:defRPr/>
            </a:lvl6pPr>
            <a:lvl7pPr lvl="6" algn="l">
              <a:spcBef>
                <a:spcPts val="0"/>
              </a:spcBef>
              <a:spcAft>
                <a:spcPts val="0"/>
              </a:spcAft>
              <a:buClr>
                <a:srgbClr val="B20838"/>
              </a:buClr>
              <a:buSzPts val="1100"/>
              <a:buFont typeface="Arial"/>
              <a:buNone/>
              <a:defRPr/>
            </a:lvl7pPr>
            <a:lvl8pPr lvl="7" algn="l">
              <a:spcBef>
                <a:spcPts val="0"/>
              </a:spcBef>
              <a:spcAft>
                <a:spcPts val="0"/>
              </a:spcAft>
              <a:buClr>
                <a:srgbClr val="B20838"/>
              </a:buClr>
              <a:buSzPts val="1100"/>
              <a:buFont typeface="Arial"/>
              <a:buNone/>
              <a:defRPr/>
            </a:lvl8pPr>
            <a:lvl9pPr lvl="8" algn="l">
              <a:spcBef>
                <a:spcPts val="0"/>
              </a:spcBef>
              <a:spcAft>
                <a:spcPts val="0"/>
              </a:spcAft>
              <a:buClr>
                <a:srgbClr val="B20838"/>
              </a:buClr>
              <a:buSzPts val="1100"/>
              <a:buFont typeface="Arial"/>
              <a:buNone/>
              <a:defRPr/>
            </a:lvl9pPr>
          </a:lstStyle>
          <a:p>
            <a:endParaRPr/>
          </a:p>
        </p:txBody>
      </p:sp>
      <p:sp>
        <p:nvSpPr>
          <p:cNvPr id="50" name="Google Shape;50;p72"/>
          <p:cNvSpPr txBox="1">
            <a:spLocks noGrp="1"/>
          </p:cNvSpPr>
          <p:nvPr>
            <p:ph type="sldNum" idx="12"/>
          </p:nvPr>
        </p:nvSpPr>
        <p:spPr>
          <a:xfrm>
            <a:off x="8610600" y="6356351"/>
            <a:ext cx="2743200" cy="365200"/>
          </a:xfrm>
          <a:prstGeom prst="rect">
            <a:avLst/>
          </a:prstGeom>
          <a:noFill/>
          <a:ln>
            <a:noFill/>
          </a:ln>
        </p:spPr>
        <p:txBody>
          <a:bodyPr spcFirstLastPara="1" wrap="square" lIns="91425" tIns="45675" rIns="91425" bIns="45675" anchor="ctr" anchorCtr="0">
            <a:noAutofit/>
          </a:bodyPr>
          <a:lstStyle>
            <a:lvl1pPr marL="0" marR="0" lvl="0" indent="0" algn="r" rtl="0">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50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73"/>
          <p:cNvSpPr txBox="1">
            <a:spLocks noGrp="1"/>
          </p:cNvSpPr>
          <p:nvPr>
            <p:ph type="title"/>
          </p:nvPr>
        </p:nvSpPr>
        <p:spPr>
          <a:xfrm>
            <a:off x="838200" y="365128"/>
            <a:ext cx="10515600" cy="1325600"/>
          </a:xfrm>
          <a:prstGeom prst="rect">
            <a:avLst/>
          </a:prstGeom>
          <a:noFill/>
          <a:ln>
            <a:noFill/>
          </a:ln>
        </p:spPr>
        <p:txBody>
          <a:bodyPr spcFirstLastPara="1" wrap="square" lIns="91425" tIns="45675" rIns="91425" bIns="45675" anchor="ctr" anchorCtr="0">
            <a:noAutofit/>
          </a:bodyPr>
          <a:lstStyle>
            <a:lvl1pPr marR="0" lvl="0" algn="l">
              <a:lnSpc>
                <a:spcPct val="90000"/>
              </a:lnSpc>
              <a:spcBef>
                <a:spcPts val="0"/>
              </a:spcBef>
              <a:spcAft>
                <a:spcPts val="0"/>
              </a:spcAft>
              <a:buClr>
                <a:schemeClr val="dk1"/>
              </a:buClr>
              <a:buSzPts val="3300"/>
              <a:buFont typeface="Montserrat"/>
              <a:buNone/>
              <a:defRPr sz="4400" i="0" u="none" strike="noStrike" cap="none">
                <a:solidFill>
                  <a:schemeClr val="dk1"/>
                </a:solidFill>
                <a:latin typeface="Montserrat"/>
                <a:ea typeface="Montserrat"/>
                <a:cs typeface="Montserrat"/>
                <a:sym typeface="Montserrat"/>
              </a:defRPr>
            </a:lvl1pPr>
            <a:lvl2pPr lvl="1" algn="l">
              <a:spcBef>
                <a:spcPts val="0"/>
              </a:spcBef>
              <a:spcAft>
                <a:spcPts val="0"/>
              </a:spcAft>
              <a:buClr>
                <a:srgbClr val="007CC2"/>
              </a:buClr>
              <a:buSzPts val="1100"/>
              <a:buFont typeface="Montserrat"/>
              <a:buNone/>
              <a:defRPr sz="1900">
                <a:latin typeface="Montserrat"/>
                <a:ea typeface="Montserrat"/>
                <a:cs typeface="Montserrat"/>
                <a:sym typeface="Montserrat"/>
              </a:defRPr>
            </a:lvl2pPr>
            <a:lvl3pPr lvl="2" algn="l">
              <a:spcBef>
                <a:spcPts val="0"/>
              </a:spcBef>
              <a:spcAft>
                <a:spcPts val="0"/>
              </a:spcAft>
              <a:buClr>
                <a:srgbClr val="007CC2"/>
              </a:buClr>
              <a:buSzPts val="1100"/>
              <a:buFont typeface="Montserrat"/>
              <a:buNone/>
              <a:defRPr sz="1900">
                <a:latin typeface="Montserrat"/>
                <a:ea typeface="Montserrat"/>
                <a:cs typeface="Montserrat"/>
                <a:sym typeface="Montserrat"/>
              </a:defRPr>
            </a:lvl3pPr>
            <a:lvl4pPr lvl="3" algn="l">
              <a:spcBef>
                <a:spcPts val="0"/>
              </a:spcBef>
              <a:spcAft>
                <a:spcPts val="0"/>
              </a:spcAft>
              <a:buClr>
                <a:srgbClr val="007CC2"/>
              </a:buClr>
              <a:buSzPts val="1100"/>
              <a:buFont typeface="Montserrat"/>
              <a:buNone/>
              <a:defRPr sz="1900">
                <a:latin typeface="Montserrat"/>
                <a:ea typeface="Montserrat"/>
                <a:cs typeface="Montserrat"/>
                <a:sym typeface="Montserrat"/>
              </a:defRPr>
            </a:lvl4pPr>
            <a:lvl5pPr lvl="4" algn="l">
              <a:spcBef>
                <a:spcPts val="0"/>
              </a:spcBef>
              <a:spcAft>
                <a:spcPts val="0"/>
              </a:spcAft>
              <a:buClr>
                <a:srgbClr val="007CC2"/>
              </a:buClr>
              <a:buSzPts val="1100"/>
              <a:buFont typeface="Montserrat"/>
              <a:buNone/>
              <a:defRPr sz="1900">
                <a:latin typeface="Montserrat"/>
                <a:ea typeface="Montserrat"/>
                <a:cs typeface="Montserrat"/>
                <a:sym typeface="Montserrat"/>
              </a:defRPr>
            </a:lvl5pPr>
            <a:lvl6pPr lvl="5" algn="l">
              <a:spcBef>
                <a:spcPts val="0"/>
              </a:spcBef>
              <a:spcAft>
                <a:spcPts val="0"/>
              </a:spcAft>
              <a:buClr>
                <a:srgbClr val="B20838"/>
              </a:buClr>
              <a:buSzPts val="1100"/>
              <a:buFont typeface="Montserrat"/>
              <a:buNone/>
              <a:defRPr sz="1900">
                <a:latin typeface="Montserrat"/>
                <a:ea typeface="Montserrat"/>
                <a:cs typeface="Montserrat"/>
                <a:sym typeface="Montserrat"/>
              </a:defRPr>
            </a:lvl6pPr>
            <a:lvl7pPr lvl="6" algn="l">
              <a:spcBef>
                <a:spcPts val="0"/>
              </a:spcBef>
              <a:spcAft>
                <a:spcPts val="0"/>
              </a:spcAft>
              <a:buClr>
                <a:srgbClr val="B20838"/>
              </a:buClr>
              <a:buSzPts val="1100"/>
              <a:buFont typeface="Montserrat"/>
              <a:buNone/>
              <a:defRPr sz="1900">
                <a:latin typeface="Montserrat"/>
                <a:ea typeface="Montserrat"/>
                <a:cs typeface="Montserrat"/>
                <a:sym typeface="Montserrat"/>
              </a:defRPr>
            </a:lvl7pPr>
            <a:lvl8pPr lvl="7" algn="l">
              <a:spcBef>
                <a:spcPts val="0"/>
              </a:spcBef>
              <a:spcAft>
                <a:spcPts val="0"/>
              </a:spcAft>
              <a:buClr>
                <a:srgbClr val="B20838"/>
              </a:buClr>
              <a:buSzPts val="1100"/>
              <a:buFont typeface="Montserrat"/>
              <a:buNone/>
              <a:defRPr sz="1900">
                <a:latin typeface="Montserrat"/>
                <a:ea typeface="Montserrat"/>
                <a:cs typeface="Montserrat"/>
                <a:sym typeface="Montserrat"/>
              </a:defRPr>
            </a:lvl8pPr>
            <a:lvl9pPr lvl="8" algn="l">
              <a:spcBef>
                <a:spcPts val="0"/>
              </a:spcBef>
              <a:spcAft>
                <a:spcPts val="0"/>
              </a:spcAft>
              <a:buClr>
                <a:srgbClr val="B20838"/>
              </a:buClr>
              <a:buSzPts val="1100"/>
              <a:buFont typeface="Montserrat"/>
              <a:buNone/>
              <a:defRPr sz="1900">
                <a:latin typeface="Montserrat"/>
                <a:ea typeface="Montserrat"/>
                <a:cs typeface="Montserrat"/>
                <a:sym typeface="Montserrat"/>
              </a:defRPr>
            </a:lvl9pPr>
          </a:lstStyle>
          <a:p>
            <a:endParaRPr/>
          </a:p>
        </p:txBody>
      </p:sp>
      <p:sp>
        <p:nvSpPr>
          <p:cNvPr id="53" name="Google Shape;53;p73"/>
          <p:cNvSpPr txBox="1">
            <a:spLocks noGrp="1"/>
          </p:cNvSpPr>
          <p:nvPr>
            <p:ph type="body" idx="1"/>
          </p:nvPr>
        </p:nvSpPr>
        <p:spPr>
          <a:xfrm>
            <a:off x="838200" y="1825625"/>
            <a:ext cx="5181600" cy="4351200"/>
          </a:xfrm>
          <a:prstGeom prst="rect">
            <a:avLst/>
          </a:prstGeom>
          <a:noFill/>
          <a:ln>
            <a:noFill/>
          </a:ln>
        </p:spPr>
        <p:txBody>
          <a:bodyPr spcFirstLastPara="1" wrap="square" lIns="91425" tIns="45675" rIns="91425" bIns="45675" anchor="t" anchorCtr="0">
            <a:noAutofit/>
          </a:bodyPr>
          <a:lstStyle>
            <a:lvl1pPr marL="457200" marR="0" lvl="0" indent="-361950" algn="l" rtl="0">
              <a:lnSpc>
                <a:spcPct val="90000"/>
              </a:lnSpc>
              <a:spcBef>
                <a:spcPts val="1067"/>
              </a:spcBef>
              <a:spcAft>
                <a:spcPts val="0"/>
              </a:spcAft>
              <a:buClr>
                <a:srgbClr val="857B6F"/>
              </a:buClr>
              <a:buSzPts val="2100"/>
              <a:buFont typeface="Lora"/>
              <a:buChar char="●"/>
              <a:defRPr sz="2800" b="0" i="0" u="none" strike="noStrike" cap="none">
                <a:solidFill>
                  <a:schemeClr val="dk1"/>
                </a:solidFill>
                <a:latin typeface="Lora"/>
                <a:ea typeface="Lora"/>
                <a:cs typeface="Lora"/>
                <a:sym typeface="Lora"/>
              </a:defRPr>
            </a:lvl1pPr>
            <a:lvl2pPr marL="914400" marR="0" lvl="1" indent="-342900" algn="l" rtl="0">
              <a:lnSpc>
                <a:spcPct val="90000"/>
              </a:lnSpc>
              <a:spcBef>
                <a:spcPts val="533"/>
              </a:spcBef>
              <a:spcAft>
                <a:spcPts val="0"/>
              </a:spcAft>
              <a:buClr>
                <a:srgbClr val="857B6F"/>
              </a:buClr>
              <a:buSzPts val="1800"/>
              <a:buFont typeface="Lora"/>
              <a:buChar char="○"/>
              <a:defRPr sz="2400" b="0" i="0" u="none" strike="noStrike" cap="none">
                <a:solidFill>
                  <a:schemeClr val="dk1"/>
                </a:solidFill>
                <a:latin typeface="Lora"/>
                <a:ea typeface="Lora"/>
                <a:cs typeface="Lora"/>
                <a:sym typeface="Lora"/>
              </a:defRPr>
            </a:lvl2pPr>
            <a:lvl3pPr marL="1371600" marR="0" lvl="2" indent="-323850" algn="l" rtl="0">
              <a:lnSpc>
                <a:spcPct val="90000"/>
              </a:lnSpc>
              <a:spcBef>
                <a:spcPts val="533"/>
              </a:spcBef>
              <a:spcAft>
                <a:spcPts val="0"/>
              </a:spcAft>
              <a:buClr>
                <a:srgbClr val="857B6F"/>
              </a:buClr>
              <a:buSzPts val="1500"/>
              <a:buFont typeface="Lora"/>
              <a:buChar char="■"/>
              <a:defRPr sz="2000" b="0" i="0" u="none" strike="noStrike" cap="none">
                <a:solidFill>
                  <a:schemeClr val="dk1"/>
                </a:solidFill>
                <a:latin typeface="Lora"/>
                <a:ea typeface="Lora"/>
                <a:cs typeface="Lora"/>
                <a:sym typeface="Lora"/>
              </a:defRPr>
            </a:lvl3pPr>
            <a:lvl4pPr marL="1828800" marR="0" lvl="3" indent="-317500" algn="l" rtl="0">
              <a:lnSpc>
                <a:spcPct val="90000"/>
              </a:lnSpc>
              <a:spcBef>
                <a:spcPts val="533"/>
              </a:spcBef>
              <a:spcAft>
                <a:spcPts val="0"/>
              </a:spcAft>
              <a:buClr>
                <a:srgbClr val="857B6F"/>
              </a:buClr>
              <a:buSzPts val="1400"/>
              <a:buFont typeface="Lora"/>
              <a:buChar char="●"/>
              <a:defRPr sz="1900" b="0" i="0" u="none" strike="noStrike" cap="none">
                <a:solidFill>
                  <a:schemeClr val="dk1"/>
                </a:solidFill>
                <a:latin typeface="Lora"/>
                <a:ea typeface="Lora"/>
                <a:cs typeface="Lora"/>
                <a:sym typeface="Lora"/>
              </a:defRPr>
            </a:lvl4pPr>
            <a:lvl5pPr marL="2286000" marR="0" lvl="4" indent="-317500" algn="l" rtl="0">
              <a:lnSpc>
                <a:spcPct val="90000"/>
              </a:lnSpc>
              <a:spcBef>
                <a:spcPts val="533"/>
              </a:spcBef>
              <a:spcAft>
                <a:spcPts val="0"/>
              </a:spcAft>
              <a:buClr>
                <a:srgbClr val="857B6F"/>
              </a:buClr>
              <a:buSzPts val="1400"/>
              <a:buFont typeface="Lora"/>
              <a:buChar char="○"/>
              <a:defRPr sz="1900" b="0" i="0" u="none" strike="noStrike" cap="none">
                <a:solidFill>
                  <a:schemeClr val="dk1"/>
                </a:solidFill>
                <a:latin typeface="Lora"/>
                <a:ea typeface="Lora"/>
                <a:cs typeface="Lora"/>
                <a:sym typeface="Lora"/>
              </a:defRPr>
            </a:lvl5pPr>
            <a:lvl6pPr marL="2743200" marR="0" lvl="5"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6pPr>
            <a:lvl7pPr marL="3200400" marR="0" lvl="6"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7pPr>
            <a:lvl8pPr marL="3657600" marR="0" lvl="7"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8pPr>
            <a:lvl9pPr marL="4114800" marR="0" lvl="8"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9pPr>
          </a:lstStyle>
          <a:p>
            <a:endParaRPr/>
          </a:p>
        </p:txBody>
      </p:sp>
      <p:sp>
        <p:nvSpPr>
          <p:cNvPr id="54" name="Google Shape;54;p73"/>
          <p:cNvSpPr txBox="1">
            <a:spLocks noGrp="1"/>
          </p:cNvSpPr>
          <p:nvPr>
            <p:ph type="body" idx="2"/>
          </p:nvPr>
        </p:nvSpPr>
        <p:spPr>
          <a:xfrm>
            <a:off x="6172200" y="1825625"/>
            <a:ext cx="5181600" cy="4351200"/>
          </a:xfrm>
          <a:prstGeom prst="rect">
            <a:avLst/>
          </a:prstGeom>
          <a:noFill/>
          <a:ln>
            <a:noFill/>
          </a:ln>
        </p:spPr>
        <p:txBody>
          <a:bodyPr spcFirstLastPara="1" wrap="square" lIns="91425" tIns="45675" rIns="91425" bIns="45675" anchor="t" anchorCtr="0">
            <a:noAutofit/>
          </a:bodyPr>
          <a:lstStyle>
            <a:lvl1pPr marL="457200" marR="0" lvl="0" indent="-361950" algn="l" rtl="0">
              <a:lnSpc>
                <a:spcPct val="90000"/>
              </a:lnSpc>
              <a:spcBef>
                <a:spcPts val="1067"/>
              </a:spcBef>
              <a:spcAft>
                <a:spcPts val="0"/>
              </a:spcAft>
              <a:buClr>
                <a:srgbClr val="857B6F"/>
              </a:buClr>
              <a:buSzPts val="2100"/>
              <a:buFont typeface="Lora"/>
              <a:buChar char="●"/>
              <a:defRPr sz="2800" b="0" i="0" u="none" strike="noStrike" cap="none">
                <a:solidFill>
                  <a:schemeClr val="dk1"/>
                </a:solidFill>
                <a:latin typeface="Lora"/>
                <a:ea typeface="Lora"/>
                <a:cs typeface="Lora"/>
                <a:sym typeface="Lora"/>
              </a:defRPr>
            </a:lvl1pPr>
            <a:lvl2pPr marL="914400" marR="0" lvl="1" indent="-342900" algn="l" rtl="0">
              <a:lnSpc>
                <a:spcPct val="90000"/>
              </a:lnSpc>
              <a:spcBef>
                <a:spcPts val="533"/>
              </a:spcBef>
              <a:spcAft>
                <a:spcPts val="0"/>
              </a:spcAft>
              <a:buClr>
                <a:srgbClr val="857B6F"/>
              </a:buClr>
              <a:buSzPts val="1800"/>
              <a:buFont typeface="Lora"/>
              <a:buChar char="○"/>
              <a:defRPr sz="2400" b="0" i="0" u="none" strike="noStrike" cap="none">
                <a:solidFill>
                  <a:schemeClr val="dk1"/>
                </a:solidFill>
                <a:latin typeface="Lora"/>
                <a:ea typeface="Lora"/>
                <a:cs typeface="Lora"/>
                <a:sym typeface="Lora"/>
              </a:defRPr>
            </a:lvl2pPr>
            <a:lvl3pPr marL="1371600" marR="0" lvl="2" indent="-323850" algn="l" rtl="0">
              <a:lnSpc>
                <a:spcPct val="90000"/>
              </a:lnSpc>
              <a:spcBef>
                <a:spcPts val="533"/>
              </a:spcBef>
              <a:spcAft>
                <a:spcPts val="0"/>
              </a:spcAft>
              <a:buClr>
                <a:srgbClr val="857B6F"/>
              </a:buClr>
              <a:buSzPts val="1500"/>
              <a:buFont typeface="Lora"/>
              <a:buChar char="■"/>
              <a:defRPr sz="2000" b="0" i="0" u="none" strike="noStrike" cap="none">
                <a:solidFill>
                  <a:schemeClr val="dk1"/>
                </a:solidFill>
                <a:latin typeface="Lora"/>
                <a:ea typeface="Lora"/>
                <a:cs typeface="Lora"/>
                <a:sym typeface="Lora"/>
              </a:defRPr>
            </a:lvl3pPr>
            <a:lvl4pPr marL="1828800" marR="0" lvl="3" indent="-317500" algn="l" rtl="0">
              <a:lnSpc>
                <a:spcPct val="90000"/>
              </a:lnSpc>
              <a:spcBef>
                <a:spcPts val="533"/>
              </a:spcBef>
              <a:spcAft>
                <a:spcPts val="0"/>
              </a:spcAft>
              <a:buClr>
                <a:srgbClr val="857B6F"/>
              </a:buClr>
              <a:buSzPts val="1400"/>
              <a:buFont typeface="Lora"/>
              <a:buChar char="●"/>
              <a:defRPr sz="1900" b="0" i="0" u="none" strike="noStrike" cap="none">
                <a:solidFill>
                  <a:schemeClr val="dk1"/>
                </a:solidFill>
                <a:latin typeface="Lora"/>
                <a:ea typeface="Lora"/>
                <a:cs typeface="Lora"/>
                <a:sym typeface="Lora"/>
              </a:defRPr>
            </a:lvl4pPr>
            <a:lvl5pPr marL="2286000" marR="0" lvl="4" indent="-317500" algn="l" rtl="0">
              <a:lnSpc>
                <a:spcPct val="90000"/>
              </a:lnSpc>
              <a:spcBef>
                <a:spcPts val="533"/>
              </a:spcBef>
              <a:spcAft>
                <a:spcPts val="0"/>
              </a:spcAft>
              <a:buClr>
                <a:srgbClr val="857B6F"/>
              </a:buClr>
              <a:buSzPts val="1400"/>
              <a:buFont typeface="Lora"/>
              <a:buChar char="○"/>
              <a:defRPr sz="1900" b="0" i="0" u="none" strike="noStrike" cap="none">
                <a:solidFill>
                  <a:schemeClr val="dk1"/>
                </a:solidFill>
                <a:latin typeface="Lora"/>
                <a:ea typeface="Lora"/>
                <a:cs typeface="Lora"/>
                <a:sym typeface="Lora"/>
              </a:defRPr>
            </a:lvl5pPr>
            <a:lvl6pPr marL="2743200" marR="0" lvl="5"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6pPr>
            <a:lvl7pPr marL="3200400" marR="0" lvl="6"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7pPr>
            <a:lvl8pPr marL="3657600" marR="0" lvl="7"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8pPr>
            <a:lvl9pPr marL="4114800" marR="0" lvl="8"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74"/>
          <p:cNvSpPr txBox="1">
            <a:spLocks noGrp="1"/>
          </p:cNvSpPr>
          <p:nvPr>
            <p:ph type="body" idx="1"/>
          </p:nvPr>
        </p:nvSpPr>
        <p:spPr>
          <a:xfrm>
            <a:off x="415600" y="5640767"/>
            <a:ext cx="7998400" cy="806800"/>
          </a:xfrm>
          <a:prstGeom prst="rect">
            <a:avLst/>
          </a:prstGeom>
          <a:noFill/>
          <a:ln>
            <a:noFill/>
          </a:ln>
        </p:spPr>
        <p:txBody>
          <a:bodyPr spcFirstLastPara="1" wrap="square" lIns="91425" tIns="45675" rIns="91425" bIns="45675" anchor="ctr" anchorCtr="0">
            <a:noAutofit/>
          </a:bodyPr>
          <a:lstStyle>
            <a:lvl1pPr marL="457200" marR="0" lvl="0" indent="-228600" algn="l" rtl="0">
              <a:lnSpc>
                <a:spcPct val="100000"/>
              </a:lnSpc>
              <a:spcBef>
                <a:spcPts val="1067"/>
              </a:spcBef>
              <a:spcAft>
                <a:spcPts val="0"/>
              </a:spcAft>
              <a:buClr>
                <a:srgbClr val="B20838"/>
              </a:buClr>
              <a:buSzPts val="2100"/>
              <a:buFont typeface="Noto Sans Symbols"/>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B20838"/>
              </a:buClr>
              <a:buSzPts val="2800"/>
              <a:buFont typeface="Courier New"/>
              <a:buChar char="o"/>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B20838"/>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rgbClr val="00447C"/>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rgbClr val="00447C"/>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74"/>
          <p:cNvSpPr txBox="1">
            <a:spLocks noGrp="1"/>
          </p:cNvSpPr>
          <p:nvPr>
            <p:ph type="sldNum" idx="12"/>
          </p:nvPr>
        </p:nvSpPr>
        <p:spPr>
          <a:xfrm>
            <a:off x="11296611" y="6217623"/>
            <a:ext cx="731600" cy="524800"/>
          </a:xfrm>
          <a:prstGeom prst="rect">
            <a:avLst/>
          </a:prstGeom>
          <a:noFill/>
          <a:ln>
            <a:noFill/>
          </a:ln>
        </p:spPr>
        <p:txBody>
          <a:bodyPr spcFirstLastPara="1" wrap="square" lIns="121875" tIns="121875" rIns="121875" bIns="121875" anchor="ctr" anchorCtr="0">
            <a:noAutofit/>
          </a:bodyPr>
          <a:lstStyle>
            <a:lvl1pPr marL="0" marR="0" lvl="0"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column slide">
  <p:cSld name="Two-column slide">
    <p:spTree>
      <p:nvGrpSpPr>
        <p:cNvPr id="1" name="Shape 58"/>
        <p:cNvGrpSpPr/>
        <p:nvPr/>
      </p:nvGrpSpPr>
      <p:grpSpPr>
        <a:xfrm>
          <a:off x="0" y="0"/>
          <a:ext cx="0" cy="0"/>
          <a:chOff x="0" y="0"/>
          <a:chExt cx="0" cy="0"/>
        </a:xfrm>
      </p:grpSpPr>
      <p:sp>
        <p:nvSpPr>
          <p:cNvPr id="59" name="Google Shape;59;p75"/>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5"/>
          <p:cNvSpPr txBox="1">
            <a:spLocks noGrp="1"/>
          </p:cNvSpPr>
          <p:nvPr>
            <p:ph type="body" idx="1"/>
          </p:nvPr>
        </p:nvSpPr>
        <p:spPr>
          <a:xfrm>
            <a:off x="609600" y="1544637"/>
            <a:ext cx="5384800" cy="4525963"/>
          </a:xfrm>
          <a:prstGeom prst="rect">
            <a:avLst/>
          </a:prstGeom>
          <a:noFill/>
          <a:ln>
            <a:noFill/>
          </a:ln>
        </p:spPr>
        <p:txBody>
          <a:bodyPr spcFirstLastPara="1" wrap="square" lIns="91425" tIns="45700" rIns="91425" bIns="45700" anchor="t" anchorCtr="0">
            <a:noAutofit/>
          </a:bodyPr>
          <a:lstStyle>
            <a:lvl1pPr marL="457200" marR="0" lvl="0" indent="-465645" algn="l" rtl="0">
              <a:spcBef>
                <a:spcPts val="747"/>
              </a:spcBef>
              <a:spcAft>
                <a:spcPts val="0"/>
              </a:spcAft>
              <a:buClr>
                <a:srgbClr val="7F7F7F"/>
              </a:buClr>
              <a:buSzPts val="3733"/>
              <a:buFont typeface="Noto Sans Symbols"/>
              <a:buChar char="▪"/>
              <a:defRPr sz="3733" b="0" i="0" u="none" strike="noStrike" cap="none">
                <a:solidFill>
                  <a:schemeClr val="accent4"/>
                </a:solidFill>
                <a:latin typeface="Arial"/>
                <a:ea typeface="Arial"/>
                <a:cs typeface="Arial"/>
                <a:sym typeface="Arial"/>
              </a:defRPr>
            </a:lvl1pPr>
            <a:lvl2pPr marL="914400" marR="0" lvl="1" indent="-431800" algn="l" rtl="0">
              <a:spcBef>
                <a:spcPts val="640"/>
              </a:spcBef>
              <a:spcAft>
                <a:spcPts val="0"/>
              </a:spcAft>
              <a:buClr>
                <a:srgbClr val="7F7F7F"/>
              </a:buClr>
              <a:buSzPts val="3200"/>
              <a:buFont typeface="Courier New"/>
              <a:buChar char="o"/>
              <a:defRPr sz="3200" b="0" i="0" u="none" strike="noStrike" cap="none">
                <a:solidFill>
                  <a:schemeClr val="accent4"/>
                </a:solidFill>
                <a:latin typeface="Arial"/>
                <a:ea typeface="Arial"/>
                <a:cs typeface="Arial"/>
                <a:sym typeface="Arial"/>
              </a:defRPr>
            </a:lvl2pPr>
            <a:lvl3pPr marL="1371600" marR="0" lvl="2" indent="-397954" algn="l" rtl="0">
              <a:spcBef>
                <a:spcPts val="533"/>
              </a:spcBef>
              <a:spcAft>
                <a:spcPts val="0"/>
              </a:spcAft>
              <a:buClr>
                <a:srgbClr val="7F7F7F"/>
              </a:buClr>
              <a:buSzPts val="2667"/>
              <a:buFont typeface="Arial"/>
              <a:buChar char="•"/>
              <a:defRPr sz="2667" b="0" i="0" u="none" strike="noStrike" cap="none">
                <a:solidFill>
                  <a:schemeClr val="accent4"/>
                </a:solidFill>
                <a:latin typeface="Arial"/>
                <a:ea typeface="Arial"/>
                <a:cs typeface="Arial"/>
                <a:sym typeface="Arial"/>
              </a:defRPr>
            </a:lvl3pPr>
            <a:lvl4pPr marL="1828800" marR="0" lvl="3" indent="-335280" algn="l" rtl="0">
              <a:spcBef>
                <a:spcPts val="480"/>
              </a:spcBef>
              <a:spcAft>
                <a:spcPts val="0"/>
              </a:spcAft>
              <a:buClr>
                <a:srgbClr val="7F7F7F"/>
              </a:buClr>
              <a:buSzPts val="1680"/>
              <a:buFont typeface="Noto Sans Symbols"/>
              <a:buChar char="◻"/>
              <a:defRPr sz="2400" b="0" i="0" u="none" strike="noStrike" cap="none">
                <a:solidFill>
                  <a:schemeClr val="accent4"/>
                </a:solidFill>
                <a:latin typeface="Arial"/>
                <a:ea typeface="Arial"/>
                <a:cs typeface="Arial"/>
                <a:sym typeface="Arial"/>
              </a:defRPr>
            </a:lvl4pPr>
            <a:lvl5pPr marL="2286000" marR="0" lvl="4" indent="-381000" algn="l" rtl="0">
              <a:spcBef>
                <a:spcPts val="480"/>
              </a:spcBef>
              <a:spcAft>
                <a:spcPts val="0"/>
              </a:spcAft>
              <a:buClr>
                <a:srgbClr val="7F7F7F"/>
              </a:buClr>
              <a:buSzPts val="2400"/>
              <a:buFont typeface="Noto Sans Symbols"/>
              <a:buChar char="▪"/>
              <a:defRPr sz="2400" b="0" i="0" u="none" strike="noStrike" cap="none">
                <a:solidFill>
                  <a:schemeClr val="accent4"/>
                </a:solidFill>
                <a:latin typeface="Arial"/>
                <a:ea typeface="Arial"/>
                <a:cs typeface="Arial"/>
                <a:sym typeface="Arial"/>
              </a:defRPr>
            </a:lvl5pPr>
            <a:lvl6pPr marL="2743200" marR="0" lvl="5" indent="-381000" algn="l" rtl="0">
              <a:spcBef>
                <a:spcPts val="480"/>
              </a:spcBef>
              <a:spcAft>
                <a:spcPts val="0"/>
              </a:spcAft>
              <a:buClr>
                <a:schemeClr val="lt2"/>
              </a:buClr>
              <a:buSzPts val="2400"/>
              <a:buFont typeface="Noto Sans Symbols"/>
              <a:buChar char="▪"/>
              <a:defRPr sz="2400" b="0" i="0" u="none" strike="noStrike" cap="none">
                <a:solidFill>
                  <a:schemeClr val="dk1"/>
                </a:solidFill>
                <a:latin typeface="Arial"/>
                <a:ea typeface="Arial"/>
                <a:cs typeface="Arial"/>
                <a:sym typeface="Arial"/>
              </a:defRPr>
            </a:lvl6pPr>
            <a:lvl7pPr marL="3200400" marR="0" lvl="6" indent="-381000" algn="l" rtl="0">
              <a:spcBef>
                <a:spcPts val="480"/>
              </a:spcBef>
              <a:spcAft>
                <a:spcPts val="0"/>
              </a:spcAft>
              <a:buClr>
                <a:schemeClr val="lt2"/>
              </a:buClr>
              <a:buSzPts val="2400"/>
              <a:buFont typeface="Noto Sans Symbols"/>
              <a:buChar char="▪"/>
              <a:defRPr sz="2400" b="0" i="0" u="none" strike="noStrike" cap="none">
                <a:solidFill>
                  <a:schemeClr val="dk1"/>
                </a:solidFill>
                <a:latin typeface="Arial"/>
                <a:ea typeface="Arial"/>
                <a:cs typeface="Arial"/>
                <a:sym typeface="Arial"/>
              </a:defRPr>
            </a:lvl7pPr>
            <a:lvl8pPr marL="3657600" marR="0" lvl="7" indent="-381000" algn="l" rtl="0">
              <a:spcBef>
                <a:spcPts val="480"/>
              </a:spcBef>
              <a:spcAft>
                <a:spcPts val="0"/>
              </a:spcAft>
              <a:buClr>
                <a:schemeClr val="lt2"/>
              </a:buClr>
              <a:buSzPts val="2400"/>
              <a:buFont typeface="Noto Sans Symbols"/>
              <a:buChar char="▪"/>
              <a:defRPr sz="2400" b="0" i="0" u="none" strike="noStrike" cap="none">
                <a:solidFill>
                  <a:schemeClr val="dk1"/>
                </a:solidFill>
                <a:latin typeface="Arial"/>
                <a:ea typeface="Arial"/>
                <a:cs typeface="Arial"/>
                <a:sym typeface="Arial"/>
              </a:defRPr>
            </a:lvl8pPr>
            <a:lvl9pPr marL="4114800" marR="0" lvl="8" indent="-381000" algn="l" rtl="0">
              <a:spcBef>
                <a:spcPts val="480"/>
              </a:spcBef>
              <a:spcAft>
                <a:spcPts val="0"/>
              </a:spcAft>
              <a:buClr>
                <a:schemeClr val="lt2"/>
              </a:buClr>
              <a:buSzPts val="2400"/>
              <a:buFont typeface="Noto Sans Symbols"/>
              <a:buChar char="▪"/>
              <a:defRPr sz="2400" b="0" i="0" u="none" strike="noStrike" cap="none">
                <a:solidFill>
                  <a:schemeClr val="dk1"/>
                </a:solidFill>
                <a:latin typeface="Arial"/>
                <a:ea typeface="Arial"/>
                <a:cs typeface="Arial"/>
                <a:sym typeface="Arial"/>
              </a:defRPr>
            </a:lvl9pPr>
          </a:lstStyle>
          <a:p>
            <a:endParaRPr/>
          </a:p>
        </p:txBody>
      </p:sp>
      <p:sp>
        <p:nvSpPr>
          <p:cNvPr id="61" name="Google Shape;61;p75"/>
          <p:cNvSpPr txBox="1">
            <a:spLocks noGrp="1"/>
          </p:cNvSpPr>
          <p:nvPr>
            <p:ph type="body" idx="2"/>
          </p:nvPr>
        </p:nvSpPr>
        <p:spPr>
          <a:xfrm>
            <a:off x="6197600" y="1544637"/>
            <a:ext cx="5384800" cy="4525963"/>
          </a:xfrm>
          <a:prstGeom prst="rect">
            <a:avLst/>
          </a:prstGeom>
          <a:noFill/>
          <a:ln>
            <a:noFill/>
          </a:ln>
        </p:spPr>
        <p:txBody>
          <a:bodyPr spcFirstLastPara="1" wrap="square" lIns="91425" tIns="45700" rIns="91425" bIns="45700" anchor="t" anchorCtr="0">
            <a:noAutofit/>
          </a:bodyPr>
          <a:lstStyle>
            <a:lvl1pPr marL="457200" marR="0" lvl="0" indent="-465645" algn="l" rtl="0">
              <a:spcBef>
                <a:spcPts val="747"/>
              </a:spcBef>
              <a:spcAft>
                <a:spcPts val="0"/>
              </a:spcAft>
              <a:buClr>
                <a:srgbClr val="7F7F7F"/>
              </a:buClr>
              <a:buSzPts val="3733"/>
              <a:buFont typeface="Noto Sans Symbols"/>
              <a:buChar char="▪"/>
              <a:defRPr sz="3733" b="0" i="0" u="none" strike="noStrike" cap="none">
                <a:solidFill>
                  <a:schemeClr val="accent4"/>
                </a:solidFill>
                <a:latin typeface="Arial"/>
                <a:ea typeface="Arial"/>
                <a:cs typeface="Arial"/>
                <a:sym typeface="Arial"/>
              </a:defRPr>
            </a:lvl1pPr>
            <a:lvl2pPr marL="914400" marR="0" lvl="1" indent="-431800" algn="l" rtl="0">
              <a:spcBef>
                <a:spcPts val="640"/>
              </a:spcBef>
              <a:spcAft>
                <a:spcPts val="0"/>
              </a:spcAft>
              <a:buClr>
                <a:srgbClr val="7F7F7F"/>
              </a:buClr>
              <a:buSzPts val="3200"/>
              <a:buFont typeface="Courier New"/>
              <a:buChar char="o"/>
              <a:defRPr sz="3200" b="0" i="0" u="none" strike="noStrike" cap="none">
                <a:solidFill>
                  <a:schemeClr val="accent4"/>
                </a:solidFill>
                <a:latin typeface="Arial"/>
                <a:ea typeface="Arial"/>
                <a:cs typeface="Arial"/>
                <a:sym typeface="Arial"/>
              </a:defRPr>
            </a:lvl2pPr>
            <a:lvl3pPr marL="1371600" marR="0" lvl="2" indent="-397954" algn="l" rtl="0">
              <a:spcBef>
                <a:spcPts val="533"/>
              </a:spcBef>
              <a:spcAft>
                <a:spcPts val="0"/>
              </a:spcAft>
              <a:buClr>
                <a:srgbClr val="7F7F7F"/>
              </a:buClr>
              <a:buSzPts val="2667"/>
              <a:buFont typeface="Arial"/>
              <a:buChar char="•"/>
              <a:defRPr sz="2667" b="0" i="0" u="none" strike="noStrike" cap="none">
                <a:solidFill>
                  <a:schemeClr val="accent4"/>
                </a:solidFill>
                <a:latin typeface="Arial"/>
                <a:ea typeface="Arial"/>
                <a:cs typeface="Arial"/>
                <a:sym typeface="Arial"/>
              </a:defRPr>
            </a:lvl3pPr>
            <a:lvl4pPr marL="1828800" marR="0" lvl="3" indent="-335280" algn="l" rtl="0">
              <a:spcBef>
                <a:spcPts val="480"/>
              </a:spcBef>
              <a:spcAft>
                <a:spcPts val="0"/>
              </a:spcAft>
              <a:buClr>
                <a:srgbClr val="7F7F7F"/>
              </a:buClr>
              <a:buSzPts val="1680"/>
              <a:buFont typeface="Noto Sans Symbols"/>
              <a:buChar char="◻"/>
              <a:defRPr sz="2400" b="0" i="0" u="none" strike="noStrike" cap="none">
                <a:solidFill>
                  <a:schemeClr val="accent4"/>
                </a:solidFill>
                <a:latin typeface="Arial"/>
                <a:ea typeface="Arial"/>
                <a:cs typeface="Arial"/>
                <a:sym typeface="Arial"/>
              </a:defRPr>
            </a:lvl4pPr>
            <a:lvl5pPr marL="2286000" marR="0" lvl="4" indent="-381000" algn="l" rtl="0">
              <a:spcBef>
                <a:spcPts val="480"/>
              </a:spcBef>
              <a:spcAft>
                <a:spcPts val="0"/>
              </a:spcAft>
              <a:buClr>
                <a:srgbClr val="7F7F7F"/>
              </a:buClr>
              <a:buSzPts val="2400"/>
              <a:buFont typeface="Noto Sans Symbols"/>
              <a:buChar char="▪"/>
              <a:defRPr sz="2400" b="0" i="0" u="none" strike="noStrike" cap="none">
                <a:solidFill>
                  <a:schemeClr val="accent4"/>
                </a:solidFill>
                <a:latin typeface="Arial"/>
                <a:ea typeface="Arial"/>
                <a:cs typeface="Arial"/>
                <a:sym typeface="Arial"/>
              </a:defRPr>
            </a:lvl5pPr>
            <a:lvl6pPr marL="2743200" marR="0" lvl="5" indent="-381000" algn="l" rtl="0">
              <a:spcBef>
                <a:spcPts val="480"/>
              </a:spcBef>
              <a:spcAft>
                <a:spcPts val="0"/>
              </a:spcAft>
              <a:buClr>
                <a:schemeClr val="lt2"/>
              </a:buClr>
              <a:buSzPts val="2400"/>
              <a:buFont typeface="Noto Sans Symbols"/>
              <a:buChar char="▪"/>
              <a:defRPr sz="2400" b="0" i="0" u="none" strike="noStrike" cap="none">
                <a:solidFill>
                  <a:schemeClr val="dk1"/>
                </a:solidFill>
                <a:latin typeface="Arial"/>
                <a:ea typeface="Arial"/>
                <a:cs typeface="Arial"/>
                <a:sym typeface="Arial"/>
              </a:defRPr>
            </a:lvl6pPr>
            <a:lvl7pPr marL="3200400" marR="0" lvl="6" indent="-381000" algn="l" rtl="0">
              <a:spcBef>
                <a:spcPts val="480"/>
              </a:spcBef>
              <a:spcAft>
                <a:spcPts val="0"/>
              </a:spcAft>
              <a:buClr>
                <a:schemeClr val="lt2"/>
              </a:buClr>
              <a:buSzPts val="2400"/>
              <a:buFont typeface="Noto Sans Symbols"/>
              <a:buChar char="▪"/>
              <a:defRPr sz="2400" b="0" i="0" u="none" strike="noStrike" cap="none">
                <a:solidFill>
                  <a:schemeClr val="dk1"/>
                </a:solidFill>
                <a:latin typeface="Arial"/>
                <a:ea typeface="Arial"/>
                <a:cs typeface="Arial"/>
                <a:sym typeface="Arial"/>
              </a:defRPr>
            </a:lvl7pPr>
            <a:lvl8pPr marL="3657600" marR="0" lvl="7" indent="-381000" algn="l" rtl="0">
              <a:spcBef>
                <a:spcPts val="480"/>
              </a:spcBef>
              <a:spcAft>
                <a:spcPts val="0"/>
              </a:spcAft>
              <a:buClr>
                <a:schemeClr val="lt2"/>
              </a:buClr>
              <a:buSzPts val="2400"/>
              <a:buFont typeface="Noto Sans Symbols"/>
              <a:buChar char="▪"/>
              <a:defRPr sz="2400" b="0" i="0" u="none" strike="noStrike" cap="none">
                <a:solidFill>
                  <a:schemeClr val="dk1"/>
                </a:solidFill>
                <a:latin typeface="Arial"/>
                <a:ea typeface="Arial"/>
                <a:cs typeface="Arial"/>
                <a:sym typeface="Arial"/>
              </a:defRPr>
            </a:lvl8pPr>
            <a:lvl9pPr marL="4114800" marR="0" lvl="8" indent="-381000" algn="l" rtl="0">
              <a:spcBef>
                <a:spcPts val="480"/>
              </a:spcBef>
              <a:spcAft>
                <a:spcPts val="0"/>
              </a:spcAft>
              <a:buClr>
                <a:schemeClr val="lt2"/>
              </a:buClr>
              <a:buSzPts val="2400"/>
              <a:buFont typeface="Noto Sans Symbols"/>
              <a:buChar char="▪"/>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2"/>
        <p:cNvGrpSpPr/>
        <p:nvPr/>
      </p:nvGrpSpPr>
      <p:grpSpPr>
        <a:xfrm>
          <a:off x="0" y="0"/>
          <a:ext cx="0" cy="0"/>
          <a:chOff x="0" y="0"/>
          <a:chExt cx="0" cy="0"/>
        </a:xfrm>
      </p:grpSpPr>
      <p:pic>
        <p:nvPicPr>
          <p:cNvPr id="63" name="Google Shape;63;p63"/>
          <p:cNvPicPr preferRelativeResize="0"/>
          <p:nvPr/>
        </p:nvPicPr>
        <p:blipFill rotWithShape="1">
          <a:blip r:embed="rId2">
            <a:alphaModFix/>
          </a:blip>
          <a:srcRect/>
          <a:stretch/>
        </p:blipFill>
        <p:spPr>
          <a:xfrm>
            <a:off x="0" y="0"/>
            <a:ext cx="12188954" cy="6858000"/>
          </a:xfrm>
          <a:prstGeom prst="rect">
            <a:avLst/>
          </a:prstGeom>
          <a:noFill/>
          <a:ln>
            <a:noFill/>
          </a:ln>
        </p:spPr>
      </p:pic>
      <p:sp>
        <p:nvSpPr>
          <p:cNvPr id="64" name="Google Shape;64;p63"/>
          <p:cNvSpPr txBox="1">
            <a:spLocks noGrp="1"/>
          </p:cNvSpPr>
          <p:nvPr>
            <p:ph type="ctrTitle"/>
          </p:nvPr>
        </p:nvSpPr>
        <p:spPr>
          <a:xfrm>
            <a:off x="0" y="5359401"/>
            <a:ext cx="12192000" cy="657225"/>
          </a:xfrm>
          <a:prstGeom prst="rect">
            <a:avLst/>
          </a:prstGeom>
          <a:solidFill>
            <a:srgbClr val="14375D"/>
          </a:solidFill>
          <a:ln>
            <a:noFill/>
          </a:ln>
        </p:spPr>
        <p:txBody>
          <a:bodyPr spcFirstLastPara="1" wrap="square" lIns="91425" tIns="45700" rIns="91425" bIns="45700" anchor="ctr" anchorCtr="0">
            <a:normAutofit/>
          </a:bodyPr>
          <a:lstStyle>
            <a:lvl1pPr lvl="0" algn="ctr">
              <a:spcBef>
                <a:spcPts val="0"/>
              </a:spcBef>
              <a:spcAft>
                <a:spcPts val="0"/>
              </a:spcAft>
              <a:buSzPts val="1400"/>
              <a:buNone/>
              <a:defRPr sz="4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3"/>
          <p:cNvSpPr txBox="1">
            <a:spLocks noGrp="1"/>
          </p:cNvSpPr>
          <p:nvPr>
            <p:ph type="subTitle" idx="1"/>
          </p:nvPr>
        </p:nvSpPr>
        <p:spPr>
          <a:xfrm>
            <a:off x="0" y="5969000"/>
            <a:ext cx="12192000" cy="508000"/>
          </a:xfrm>
          <a:prstGeom prst="rect">
            <a:avLst/>
          </a:prstGeom>
          <a:solidFill>
            <a:srgbClr val="14375D"/>
          </a:solidFill>
          <a:ln>
            <a:noFill/>
          </a:ln>
        </p:spPr>
        <p:txBody>
          <a:bodyPr spcFirstLastPara="1" wrap="square" lIns="91425" tIns="45700" rIns="91425" bIns="45700" anchor="t" anchorCtr="0">
            <a:noAutofit/>
          </a:bodyPr>
          <a:lstStyle>
            <a:lvl1pPr marR="0" lvl="0" algn="ctr" rtl="0">
              <a:spcBef>
                <a:spcPts val="640"/>
              </a:spcBef>
              <a:spcAft>
                <a:spcPts val="0"/>
              </a:spcAft>
              <a:buClr>
                <a:srgbClr val="B20838"/>
              </a:buClr>
              <a:buSzPts val="3200"/>
              <a:buFont typeface="Noto Sans Symbols"/>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rgbClr val="B20838"/>
              </a:buClr>
              <a:buSzPts val="2800"/>
              <a:buFont typeface="Courier New"/>
              <a:buChar char="o"/>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B20838"/>
              </a:buClr>
              <a:buSzPts val="2400"/>
              <a:buFont typeface="Noto Sans Symbols"/>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1400"/>
              <a:buFont typeface="Noto Sans Symbols"/>
              <a:buChar char="◻"/>
              <a:defRPr sz="2000" b="0" i="0" u="none" strike="noStrike" cap="none">
                <a:solidFill>
                  <a:srgbClr val="00447C"/>
                </a:solidFill>
                <a:latin typeface="Arial"/>
                <a:ea typeface="Arial"/>
                <a:cs typeface="Arial"/>
                <a:sym typeface="Arial"/>
              </a:defRPr>
            </a:lvl4pPr>
            <a:lvl5pPr marR="0" lvl="4" algn="l" rtl="0">
              <a:spcBef>
                <a:spcPts val="400"/>
              </a:spcBef>
              <a:spcAft>
                <a:spcPts val="0"/>
              </a:spcAft>
              <a:buClr>
                <a:schemeClr val="lt2"/>
              </a:buClr>
              <a:buSzPts val="2000"/>
              <a:buFont typeface="Noto Sans Symbols"/>
              <a:buChar char="▪"/>
              <a:defRPr sz="2000" b="0" i="0" u="none" strike="noStrike" cap="none">
                <a:solidFill>
                  <a:srgbClr val="00447C"/>
                </a:solidFill>
                <a:latin typeface="Arial"/>
                <a:ea typeface="Arial"/>
                <a:cs typeface="Arial"/>
                <a:sym typeface="Arial"/>
              </a:defRPr>
            </a:lvl5pPr>
            <a:lvl6pPr marR="0" lvl="5"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66"/>
        <p:cNvGrpSpPr/>
        <p:nvPr/>
      </p:nvGrpSpPr>
      <p:grpSpPr>
        <a:xfrm>
          <a:off x="0" y="0"/>
          <a:ext cx="0" cy="0"/>
          <a:chOff x="0" y="0"/>
          <a:chExt cx="0" cy="0"/>
        </a:xfrm>
      </p:grpSpPr>
      <p:sp>
        <p:nvSpPr>
          <p:cNvPr id="67" name="Google Shape;67;p78"/>
          <p:cNvSpPr txBox="1">
            <a:spLocks noGrp="1"/>
          </p:cNvSpPr>
          <p:nvPr>
            <p:ph type="title"/>
          </p:nvPr>
        </p:nvSpPr>
        <p:spPr>
          <a:xfrm>
            <a:off x="609600" y="2"/>
            <a:ext cx="10515600" cy="12953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_2" type="title">
  <p:cSld name="TITLE">
    <p:spTree>
      <p:nvGrpSpPr>
        <p:cNvPr id="1" name="Shape 68"/>
        <p:cNvGrpSpPr/>
        <p:nvPr/>
      </p:nvGrpSpPr>
      <p:grpSpPr>
        <a:xfrm>
          <a:off x="0" y="0"/>
          <a:ext cx="0" cy="0"/>
          <a:chOff x="0" y="0"/>
          <a:chExt cx="0" cy="0"/>
        </a:xfrm>
      </p:grpSpPr>
      <p:sp>
        <p:nvSpPr>
          <p:cNvPr id="69" name="Google Shape;69;p76"/>
          <p:cNvSpPr/>
          <p:nvPr/>
        </p:nvSpPr>
        <p:spPr>
          <a:xfrm>
            <a:off x="0" y="-25401"/>
            <a:ext cx="12192000" cy="5499100"/>
          </a:xfrm>
          <a:prstGeom prst="rect">
            <a:avLst/>
          </a:prstGeom>
          <a:solidFill>
            <a:srgbClr val="14375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70" name="Google Shape;70;p76"/>
          <p:cNvSpPr txBox="1">
            <a:spLocks noGrp="1"/>
          </p:cNvSpPr>
          <p:nvPr>
            <p:ph type="ctrTitle"/>
          </p:nvPr>
        </p:nvSpPr>
        <p:spPr>
          <a:xfrm>
            <a:off x="914400" y="114617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6"/>
          <p:cNvSpPr txBox="1">
            <a:spLocks noGrp="1"/>
          </p:cNvSpPr>
          <p:nvPr>
            <p:ph type="subTitle" idx="1"/>
          </p:nvPr>
        </p:nvSpPr>
        <p:spPr>
          <a:xfrm>
            <a:off x="1828800" y="28956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B20838"/>
              </a:buClr>
              <a:buSzPts val="3200"/>
              <a:buFont typeface="Noto Sans Symbols"/>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rgbClr val="B20838"/>
              </a:buClr>
              <a:buSzPts val="2800"/>
              <a:buFont typeface="Courier New"/>
              <a:buChar char="o"/>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B20838"/>
              </a:buClr>
              <a:buSzPts val="2400"/>
              <a:buFont typeface="Noto Sans Symbols"/>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1400"/>
              <a:buFont typeface="Noto Sans Symbols"/>
              <a:buChar char="◻"/>
              <a:defRPr sz="2000" b="0" i="0" u="none" strike="noStrike" cap="none">
                <a:solidFill>
                  <a:srgbClr val="00447C"/>
                </a:solidFill>
                <a:latin typeface="Arial"/>
                <a:ea typeface="Arial"/>
                <a:cs typeface="Arial"/>
                <a:sym typeface="Arial"/>
              </a:defRPr>
            </a:lvl4pPr>
            <a:lvl5pPr marR="0" lvl="4" algn="l" rtl="0">
              <a:spcBef>
                <a:spcPts val="400"/>
              </a:spcBef>
              <a:spcAft>
                <a:spcPts val="0"/>
              </a:spcAft>
              <a:buClr>
                <a:schemeClr val="lt2"/>
              </a:buClr>
              <a:buSzPts val="2000"/>
              <a:buFont typeface="Noto Sans Symbols"/>
              <a:buChar char="▪"/>
              <a:defRPr sz="2000" b="0" i="0" u="none" strike="noStrike" cap="none">
                <a:solidFill>
                  <a:srgbClr val="00447C"/>
                </a:solidFill>
                <a:latin typeface="Arial"/>
                <a:ea typeface="Arial"/>
                <a:cs typeface="Arial"/>
                <a:sym typeface="Arial"/>
              </a:defRPr>
            </a:lvl5pPr>
            <a:lvl6pPr marR="0" lvl="5"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76"/>
          <p:cNvSpPr/>
          <p:nvPr/>
        </p:nvSpPr>
        <p:spPr>
          <a:xfrm>
            <a:off x="0" y="5473700"/>
            <a:ext cx="12192000" cy="177800"/>
          </a:xfrm>
          <a:prstGeom prst="rect">
            <a:avLst/>
          </a:prstGeom>
          <a:solidFill>
            <a:srgbClr val="3A96C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73" name="Google Shape;73;p76" descr="A close up of a sign&#10;&#10;Description automatically generated"/>
          <p:cNvPicPr preferRelativeResize="0"/>
          <p:nvPr/>
        </p:nvPicPr>
        <p:blipFill rotWithShape="1">
          <a:blip r:embed="rId2">
            <a:alphaModFix/>
          </a:blip>
          <a:srcRect/>
          <a:stretch/>
        </p:blipFill>
        <p:spPr>
          <a:xfrm>
            <a:off x="406401" y="5867400"/>
            <a:ext cx="5588000" cy="698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_2" type="title">
  <p:cSld name="TITLE">
    <p:spTree>
      <p:nvGrpSpPr>
        <p:cNvPr id="1" name="Shape 18"/>
        <p:cNvGrpSpPr/>
        <p:nvPr/>
      </p:nvGrpSpPr>
      <p:grpSpPr>
        <a:xfrm>
          <a:off x="0" y="0"/>
          <a:ext cx="0" cy="0"/>
          <a:chOff x="0" y="0"/>
          <a:chExt cx="0" cy="0"/>
        </a:xfrm>
      </p:grpSpPr>
      <p:sp>
        <p:nvSpPr>
          <p:cNvPr id="19" name="Google Shape;19;p77"/>
          <p:cNvSpPr/>
          <p:nvPr/>
        </p:nvSpPr>
        <p:spPr>
          <a:xfrm>
            <a:off x="0" y="-25401"/>
            <a:ext cx="12192000" cy="5499100"/>
          </a:xfrm>
          <a:prstGeom prst="rect">
            <a:avLst/>
          </a:prstGeom>
          <a:solidFill>
            <a:srgbClr val="14375D"/>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 name="Google Shape;20;p77"/>
          <p:cNvSpPr txBox="1">
            <a:spLocks noGrp="1"/>
          </p:cNvSpPr>
          <p:nvPr>
            <p:ph type="ctrTitle"/>
          </p:nvPr>
        </p:nvSpPr>
        <p:spPr>
          <a:xfrm>
            <a:off x="914400" y="114617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7"/>
          <p:cNvSpPr txBox="1">
            <a:spLocks noGrp="1"/>
          </p:cNvSpPr>
          <p:nvPr>
            <p:ph type="subTitle" idx="1"/>
          </p:nvPr>
        </p:nvSpPr>
        <p:spPr>
          <a:xfrm>
            <a:off x="1828800" y="28956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B20838"/>
              </a:buClr>
              <a:buSzPts val="3200"/>
              <a:buFont typeface="Noto Sans Symbols"/>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rgbClr val="B20838"/>
              </a:buClr>
              <a:buSzPts val="2800"/>
              <a:buFont typeface="Courier New"/>
              <a:buChar char="o"/>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B20838"/>
              </a:buClr>
              <a:buSzPts val="2400"/>
              <a:buFont typeface="Noto Sans Symbols"/>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1400"/>
              <a:buFont typeface="Noto Sans Symbols"/>
              <a:buChar char="◻"/>
              <a:defRPr sz="2000" b="0" i="0" u="none" strike="noStrike" cap="none">
                <a:solidFill>
                  <a:srgbClr val="00447C"/>
                </a:solidFill>
                <a:latin typeface="Arial"/>
                <a:ea typeface="Arial"/>
                <a:cs typeface="Arial"/>
                <a:sym typeface="Arial"/>
              </a:defRPr>
            </a:lvl4pPr>
            <a:lvl5pPr marR="0" lvl="4" algn="l" rtl="0">
              <a:spcBef>
                <a:spcPts val="400"/>
              </a:spcBef>
              <a:spcAft>
                <a:spcPts val="0"/>
              </a:spcAft>
              <a:buClr>
                <a:schemeClr val="lt2"/>
              </a:buClr>
              <a:buSzPts val="2000"/>
              <a:buFont typeface="Noto Sans Symbols"/>
              <a:buChar char="▪"/>
              <a:defRPr sz="2000" b="0" i="0" u="none" strike="noStrike" cap="none">
                <a:solidFill>
                  <a:srgbClr val="00447C"/>
                </a:solidFill>
                <a:latin typeface="Arial"/>
                <a:ea typeface="Arial"/>
                <a:cs typeface="Arial"/>
                <a:sym typeface="Arial"/>
              </a:defRPr>
            </a:lvl5pPr>
            <a:lvl6pPr marR="0" lvl="5"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77"/>
          <p:cNvSpPr/>
          <p:nvPr/>
        </p:nvSpPr>
        <p:spPr>
          <a:xfrm>
            <a:off x="0" y="5473700"/>
            <a:ext cx="12192000" cy="177800"/>
          </a:xfrm>
          <a:prstGeom prst="rect">
            <a:avLst/>
          </a:prstGeom>
          <a:solidFill>
            <a:srgbClr val="3A96CF"/>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3" name="Google Shape;23;p77" descr="A close up of a sign&#10;&#10;Description automatically generated"/>
          <p:cNvPicPr preferRelativeResize="0"/>
          <p:nvPr/>
        </p:nvPicPr>
        <p:blipFill rotWithShape="1">
          <a:blip r:embed="rId2">
            <a:alphaModFix/>
          </a:blip>
          <a:srcRect/>
          <a:stretch/>
        </p:blipFill>
        <p:spPr>
          <a:xfrm>
            <a:off x="406401" y="5867400"/>
            <a:ext cx="5588000" cy="698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 slide">
  <p:cSld name="Bullet slide">
    <p:spTree>
      <p:nvGrpSpPr>
        <p:cNvPr id="1" name="Shape 29"/>
        <p:cNvGrpSpPr/>
        <p:nvPr/>
      </p:nvGrpSpPr>
      <p:grpSpPr>
        <a:xfrm>
          <a:off x="0" y="0"/>
          <a:ext cx="0" cy="0"/>
          <a:chOff x="0" y="0"/>
          <a:chExt cx="0" cy="0"/>
        </a:xfrm>
      </p:grpSpPr>
      <p:sp>
        <p:nvSpPr>
          <p:cNvPr id="30" name="Google Shape;30;p65"/>
          <p:cNvSpPr txBox="1">
            <a:spLocks noGrp="1"/>
          </p:cNvSpPr>
          <p:nvPr>
            <p:ph type="body" idx="1"/>
          </p:nvPr>
        </p:nvSpPr>
        <p:spPr>
          <a:xfrm>
            <a:off x="609600" y="1524000"/>
            <a:ext cx="11074400" cy="4648200"/>
          </a:xfrm>
          <a:prstGeom prst="rect">
            <a:avLst/>
          </a:prstGeom>
          <a:noFill/>
          <a:ln>
            <a:noFill/>
          </a:ln>
        </p:spPr>
        <p:txBody>
          <a:bodyPr spcFirstLastPara="1" wrap="square" lIns="91425" tIns="45700" rIns="91425" bIns="45700" anchor="t" anchorCtr="0">
            <a:noAutofit/>
          </a:bodyPr>
          <a:lstStyle>
            <a:lvl1pPr marL="457200" marR="0" lvl="0" indent="-465645" algn="l" rtl="0">
              <a:spcBef>
                <a:spcPts val="747"/>
              </a:spcBef>
              <a:spcAft>
                <a:spcPts val="0"/>
              </a:spcAft>
              <a:buClr>
                <a:srgbClr val="7F7F7F"/>
              </a:buClr>
              <a:buSzPts val="3733"/>
              <a:buFont typeface="Noto Sans Symbols"/>
              <a:buChar char="▪"/>
              <a:defRPr sz="3733" b="0" i="0" u="none" strike="noStrike" cap="none">
                <a:solidFill>
                  <a:schemeClr val="dk1"/>
                </a:solidFill>
                <a:latin typeface="Arial"/>
                <a:ea typeface="Arial"/>
                <a:cs typeface="Arial"/>
                <a:sym typeface="Arial"/>
              </a:defRPr>
            </a:lvl1pPr>
            <a:lvl2pPr marL="914400" marR="0" lvl="1" indent="-431800" algn="l" rtl="0">
              <a:spcBef>
                <a:spcPts val="640"/>
              </a:spcBef>
              <a:spcAft>
                <a:spcPts val="0"/>
              </a:spcAft>
              <a:buClr>
                <a:srgbClr val="7F7F7F"/>
              </a:buClr>
              <a:buSzPts val="3200"/>
              <a:buFont typeface="Courier New"/>
              <a:buChar char="o"/>
              <a:defRPr sz="3200" b="0" i="0" u="none" strike="noStrike" cap="none">
                <a:solidFill>
                  <a:schemeClr val="dk1"/>
                </a:solidFill>
                <a:latin typeface="Arial"/>
                <a:ea typeface="Arial"/>
                <a:cs typeface="Arial"/>
                <a:sym typeface="Arial"/>
              </a:defRPr>
            </a:lvl2pPr>
            <a:lvl3pPr marL="1371600" marR="0" lvl="2" indent="-397954" algn="l" rtl="0">
              <a:spcBef>
                <a:spcPts val="533"/>
              </a:spcBef>
              <a:spcAft>
                <a:spcPts val="0"/>
              </a:spcAft>
              <a:buClr>
                <a:srgbClr val="7F7F7F"/>
              </a:buClr>
              <a:buSzPts val="2667"/>
              <a:buFont typeface="Arial"/>
              <a:buChar char="•"/>
              <a:defRPr sz="2667"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rgbClr val="FDB924"/>
              </a:buClr>
              <a:buSzPts val="14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FDB924"/>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65"/>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 slide">
  <p:cSld name="Number slide">
    <p:spTree>
      <p:nvGrpSpPr>
        <p:cNvPr id="1" name="Shape 32"/>
        <p:cNvGrpSpPr/>
        <p:nvPr/>
      </p:nvGrpSpPr>
      <p:grpSpPr>
        <a:xfrm>
          <a:off x="0" y="0"/>
          <a:ext cx="0" cy="0"/>
          <a:chOff x="0" y="0"/>
          <a:chExt cx="0" cy="0"/>
        </a:xfrm>
      </p:grpSpPr>
      <p:sp>
        <p:nvSpPr>
          <p:cNvPr id="33" name="Google Shape;33;p66"/>
          <p:cNvSpPr txBox="1">
            <a:spLocks noGrp="1"/>
          </p:cNvSpPr>
          <p:nvPr>
            <p:ph type="body" idx="1"/>
          </p:nvPr>
        </p:nvSpPr>
        <p:spPr>
          <a:xfrm>
            <a:off x="609600" y="1524000"/>
            <a:ext cx="11074400" cy="4648200"/>
          </a:xfrm>
          <a:prstGeom prst="rect">
            <a:avLst/>
          </a:prstGeom>
          <a:noFill/>
          <a:ln>
            <a:noFill/>
          </a:ln>
        </p:spPr>
        <p:txBody>
          <a:bodyPr spcFirstLastPara="1" wrap="square" lIns="91425" tIns="45700" rIns="91425" bIns="45700" anchor="t" anchorCtr="0">
            <a:noAutofit/>
          </a:bodyPr>
          <a:lstStyle>
            <a:lvl1pPr marL="457200" marR="0" lvl="0" indent="-465645" algn="l" rtl="0">
              <a:spcBef>
                <a:spcPts val="747"/>
              </a:spcBef>
              <a:spcAft>
                <a:spcPts val="0"/>
              </a:spcAft>
              <a:buClr>
                <a:srgbClr val="7F7F7F"/>
              </a:buClr>
              <a:buSzPts val="3733"/>
              <a:buFont typeface="Arial"/>
              <a:buAutoNum type="arabicPeriod"/>
              <a:defRPr sz="3733" b="0" i="0" u="none" strike="noStrike" cap="none">
                <a:solidFill>
                  <a:schemeClr val="dk1"/>
                </a:solidFill>
                <a:latin typeface="Arial"/>
                <a:ea typeface="Arial"/>
                <a:cs typeface="Arial"/>
                <a:sym typeface="Arial"/>
              </a:defRPr>
            </a:lvl1pPr>
            <a:lvl2pPr marL="914400" marR="0" lvl="1" indent="-431800" algn="l" rtl="0">
              <a:spcBef>
                <a:spcPts val="640"/>
              </a:spcBef>
              <a:spcAft>
                <a:spcPts val="0"/>
              </a:spcAft>
              <a:buClr>
                <a:srgbClr val="7F7F7F"/>
              </a:buClr>
              <a:buSzPts val="3200"/>
              <a:buFont typeface="Arial"/>
              <a:buAutoNum type="alphaLcPeriod"/>
              <a:defRPr sz="3200" b="0" i="0" u="none" strike="noStrike" cap="none">
                <a:solidFill>
                  <a:schemeClr val="dk1"/>
                </a:solidFill>
                <a:latin typeface="Arial"/>
                <a:ea typeface="Arial"/>
                <a:cs typeface="Arial"/>
                <a:sym typeface="Arial"/>
              </a:defRPr>
            </a:lvl2pPr>
            <a:lvl3pPr marL="1371600" marR="0" lvl="2" indent="-397954" algn="l" rtl="0">
              <a:spcBef>
                <a:spcPts val="533"/>
              </a:spcBef>
              <a:spcAft>
                <a:spcPts val="0"/>
              </a:spcAft>
              <a:buClr>
                <a:srgbClr val="7F7F7F"/>
              </a:buClr>
              <a:buSzPts val="2667"/>
              <a:buFont typeface="Arial"/>
              <a:buAutoNum type="romanLcPeriod"/>
              <a:defRPr sz="2667"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rgbClr val="FDB924"/>
              </a:buClr>
              <a:buSzPts val="1400"/>
              <a:buFont typeface="Arial"/>
              <a:buAutoNum type="arabicPeriod"/>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FDB924"/>
              </a:buClr>
              <a:buSzPts val="2000"/>
              <a:buFont typeface="Arial"/>
              <a:buAutoNum type="arabicPeriod"/>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66"/>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7"/>
          <p:cNvSpPr txBox="1">
            <a:spLocks noGrp="1"/>
          </p:cNvSpPr>
          <p:nvPr>
            <p:ph type="title"/>
          </p:nvPr>
        </p:nvSpPr>
        <p:spPr>
          <a:xfrm>
            <a:off x="838200" y="365128"/>
            <a:ext cx="10515600" cy="1325600"/>
          </a:xfrm>
          <a:prstGeom prst="rect">
            <a:avLst/>
          </a:prstGeom>
          <a:noFill/>
          <a:ln>
            <a:noFill/>
          </a:ln>
        </p:spPr>
        <p:txBody>
          <a:bodyPr spcFirstLastPara="1" wrap="square" lIns="91425" tIns="45675" rIns="91425" bIns="45675" anchor="ctr" anchorCtr="0">
            <a:noAutofit/>
          </a:bodyPr>
          <a:lstStyle>
            <a:lvl1pPr marR="0" lvl="0" algn="l">
              <a:lnSpc>
                <a:spcPct val="90000"/>
              </a:lnSpc>
              <a:spcBef>
                <a:spcPts val="0"/>
              </a:spcBef>
              <a:spcAft>
                <a:spcPts val="0"/>
              </a:spcAft>
              <a:buClr>
                <a:schemeClr val="dk1"/>
              </a:buClr>
              <a:buSzPts val="3300"/>
              <a:buFont typeface="Montserrat"/>
              <a:buNone/>
              <a:defRPr sz="4400" i="0" u="none" strike="noStrike" cap="none">
                <a:solidFill>
                  <a:schemeClr val="dk1"/>
                </a:solidFill>
                <a:latin typeface="Montserrat"/>
                <a:ea typeface="Montserrat"/>
                <a:cs typeface="Montserrat"/>
                <a:sym typeface="Montserrat"/>
              </a:defRPr>
            </a:lvl1pPr>
            <a:lvl2pPr lvl="1" algn="l">
              <a:spcBef>
                <a:spcPts val="0"/>
              </a:spcBef>
              <a:spcAft>
                <a:spcPts val="0"/>
              </a:spcAft>
              <a:buClr>
                <a:srgbClr val="007CC2"/>
              </a:buClr>
              <a:buSzPts val="1100"/>
              <a:buFont typeface="Montserrat"/>
              <a:buNone/>
              <a:defRPr sz="1900">
                <a:latin typeface="Montserrat"/>
                <a:ea typeface="Montserrat"/>
                <a:cs typeface="Montserrat"/>
                <a:sym typeface="Montserrat"/>
              </a:defRPr>
            </a:lvl2pPr>
            <a:lvl3pPr lvl="2" algn="l">
              <a:spcBef>
                <a:spcPts val="0"/>
              </a:spcBef>
              <a:spcAft>
                <a:spcPts val="0"/>
              </a:spcAft>
              <a:buClr>
                <a:srgbClr val="007CC2"/>
              </a:buClr>
              <a:buSzPts val="1100"/>
              <a:buFont typeface="Montserrat"/>
              <a:buNone/>
              <a:defRPr sz="1900">
                <a:latin typeface="Montserrat"/>
                <a:ea typeface="Montserrat"/>
                <a:cs typeface="Montserrat"/>
                <a:sym typeface="Montserrat"/>
              </a:defRPr>
            </a:lvl3pPr>
            <a:lvl4pPr lvl="3" algn="l">
              <a:spcBef>
                <a:spcPts val="0"/>
              </a:spcBef>
              <a:spcAft>
                <a:spcPts val="0"/>
              </a:spcAft>
              <a:buClr>
                <a:srgbClr val="007CC2"/>
              </a:buClr>
              <a:buSzPts val="1100"/>
              <a:buFont typeface="Montserrat"/>
              <a:buNone/>
              <a:defRPr sz="1900">
                <a:latin typeface="Montserrat"/>
                <a:ea typeface="Montserrat"/>
                <a:cs typeface="Montserrat"/>
                <a:sym typeface="Montserrat"/>
              </a:defRPr>
            </a:lvl4pPr>
            <a:lvl5pPr lvl="4" algn="l">
              <a:spcBef>
                <a:spcPts val="0"/>
              </a:spcBef>
              <a:spcAft>
                <a:spcPts val="0"/>
              </a:spcAft>
              <a:buClr>
                <a:srgbClr val="007CC2"/>
              </a:buClr>
              <a:buSzPts val="1100"/>
              <a:buFont typeface="Montserrat"/>
              <a:buNone/>
              <a:defRPr sz="1900">
                <a:latin typeface="Montserrat"/>
                <a:ea typeface="Montserrat"/>
                <a:cs typeface="Montserrat"/>
                <a:sym typeface="Montserrat"/>
              </a:defRPr>
            </a:lvl5pPr>
            <a:lvl6pPr lvl="5" algn="l">
              <a:spcBef>
                <a:spcPts val="0"/>
              </a:spcBef>
              <a:spcAft>
                <a:spcPts val="0"/>
              </a:spcAft>
              <a:buClr>
                <a:srgbClr val="B20838"/>
              </a:buClr>
              <a:buSzPts val="1100"/>
              <a:buFont typeface="Montserrat"/>
              <a:buNone/>
              <a:defRPr sz="1900">
                <a:latin typeface="Montserrat"/>
                <a:ea typeface="Montserrat"/>
                <a:cs typeface="Montserrat"/>
                <a:sym typeface="Montserrat"/>
              </a:defRPr>
            </a:lvl6pPr>
            <a:lvl7pPr lvl="6" algn="l">
              <a:spcBef>
                <a:spcPts val="0"/>
              </a:spcBef>
              <a:spcAft>
                <a:spcPts val="0"/>
              </a:spcAft>
              <a:buClr>
                <a:srgbClr val="B20838"/>
              </a:buClr>
              <a:buSzPts val="1100"/>
              <a:buFont typeface="Montserrat"/>
              <a:buNone/>
              <a:defRPr sz="1900">
                <a:latin typeface="Montserrat"/>
                <a:ea typeface="Montserrat"/>
                <a:cs typeface="Montserrat"/>
                <a:sym typeface="Montserrat"/>
              </a:defRPr>
            </a:lvl7pPr>
            <a:lvl8pPr lvl="7" algn="l">
              <a:spcBef>
                <a:spcPts val="0"/>
              </a:spcBef>
              <a:spcAft>
                <a:spcPts val="0"/>
              </a:spcAft>
              <a:buClr>
                <a:srgbClr val="B20838"/>
              </a:buClr>
              <a:buSzPts val="1100"/>
              <a:buFont typeface="Montserrat"/>
              <a:buNone/>
              <a:defRPr sz="1900">
                <a:latin typeface="Montserrat"/>
                <a:ea typeface="Montserrat"/>
                <a:cs typeface="Montserrat"/>
                <a:sym typeface="Montserrat"/>
              </a:defRPr>
            </a:lvl8pPr>
            <a:lvl9pPr lvl="8" algn="l">
              <a:spcBef>
                <a:spcPts val="0"/>
              </a:spcBef>
              <a:spcAft>
                <a:spcPts val="0"/>
              </a:spcAft>
              <a:buClr>
                <a:srgbClr val="B20838"/>
              </a:buClr>
              <a:buSzPts val="1100"/>
              <a:buFont typeface="Montserrat"/>
              <a:buNone/>
              <a:defRPr sz="1900">
                <a:latin typeface="Montserrat"/>
                <a:ea typeface="Montserrat"/>
                <a:cs typeface="Montserrat"/>
                <a:sym typeface="Montserra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68"/>
          <p:cNvSpPr txBox="1">
            <a:spLocks noGrp="1"/>
          </p:cNvSpPr>
          <p:nvPr>
            <p:ph type="title"/>
          </p:nvPr>
        </p:nvSpPr>
        <p:spPr>
          <a:xfrm>
            <a:off x="838200" y="365128"/>
            <a:ext cx="10515600" cy="1325600"/>
          </a:xfrm>
          <a:prstGeom prst="rect">
            <a:avLst/>
          </a:prstGeom>
          <a:noFill/>
          <a:ln>
            <a:noFill/>
          </a:ln>
        </p:spPr>
        <p:txBody>
          <a:bodyPr spcFirstLastPara="1" wrap="square" lIns="91425" tIns="45675" rIns="91425" bIns="45675" anchor="ctr" anchorCtr="0">
            <a:noAutofit/>
          </a:bodyPr>
          <a:lstStyle>
            <a:lvl1pPr marR="0" lvl="0" algn="l">
              <a:lnSpc>
                <a:spcPct val="90000"/>
              </a:lnSpc>
              <a:spcBef>
                <a:spcPts val="0"/>
              </a:spcBef>
              <a:spcAft>
                <a:spcPts val="0"/>
              </a:spcAft>
              <a:buClr>
                <a:schemeClr val="dk1"/>
              </a:buClr>
              <a:buSzPts val="3300"/>
              <a:buFont typeface="Montserrat"/>
              <a:buNone/>
              <a:defRPr sz="4400" i="0" u="none" strike="noStrike" cap="none">
                <a:solidFill>
                  <a:schemeClr val="dk1"/>
                </a:solidFill>
                <a:latin typeface="Montserrat"/>
                <a:ea typeface="Montserrat"/>
                <a:cs typeface="Montserrat"/>
                <a:sym typeface="Montserrat"/>
              </a:defRPr>
            </a:lvl1pPr>
            <a:lvl2pPr lvl="1" algn="l">
              <a:spcBef>
                <a:spcPts val="0"/>
              </a:spcBef>
              <a:spcAft>
                <a:spcPts val="0"/>
              </a:spcAft>
              <a:buClr>
                <a:srgbClr val="007CC2"/>
              </a:buClr>
              <a:buSzPts val="1100"/>
              <a:buFont typeface="Montserrat"/>
              <a:buNone/>
              <a:defRPr sz="1900">
                <a:latin typeface="Montserrat"/>
                <a:ea typeface="Montserrat"/>
                <a:cs typeface="Montserrat"/>
                <a:sym typeface="Montserrat"/>
              </a:defRPr>
            </a:lvl2pPr>
            <a:lvl3pPr lvl="2" algn="l">
              <a:spcBef>
                <a:spcPts val="0"/>
              </a:spcBef>
              <a:spcAft>
                <a:spcPts val="0"/>
              </a:spcAft>
              <a:buClr>
                <a:srgbClr val="007CC2"/>
              </a:buClr>
              <a:buSzPts val="1100"/>
              <a:buFont typeface="Montserrat"/>
              <a:buNone/>
              <a:defRPr sz="1900">
                <a:latin typeface="Montserrat"/>
                <a:ea typeface="Montserrat"/>
                <a:cs typeface="Montserrat"/>
                <a:sym typeface="Montserrat"/>
              </a:defRPr>
            </a:lvl3pPr>
            <a:lvl4pPr lvl="3" algn="l">
              <a:spcBef>
                <a:spcPts val="0"/>
              </a:spcBef>
              <a:spcAft>
                <a:spcPts val="0"/>
              </a:spcAft>
              <a:buClr>
                <a:srgbClr val="007CC2"/>
              </a:buClr>
              <a:buSzPts val="1100"/>
              <a:buFont typeface="Montserrat"/>
              <a:buNone/>
              <a:defRPr sz="1900">
                <a:latin typeface="Montserrat"/>
                <a:ea typeface="Montserrat"/>
                <a:cs typeface="Montserrat"/>
                <a:sym typeface="Montserrat"/>
              </a:defRPr>
            </a:lvl4pPr>
            <a:lvl5pPr lvl="4" algn="l">
              <a:spcBef>
                <a:spcPts val="0"/>
              </a:spcBef>
              <a:spcAft>
                <a:spcPts val="0"/>
              </a:spcAft>
              <a:buClr>
                <a:srgbClr val="007CC2"/>
              </a:buClr>
              <a:buSzPts val="1100"/>
              <a:buFont typeface="Montserrat"/>
              <a:buNone/>
              <a:defRPr sz="1900">
                <a:latin typeface="Montserrat"/>
                <a:ea typeface="Montserrat"/>
                <a:cs typeface="Montserrat"/>
                <a:sym typeface="Montserrat"/>
              </a:defRPr>
            </a:lvl5pPr>
            <a:lvl6pPr lvl="5" algn="l">
              <a:spcBef>
                <a:spcPts val="0"/>
              </a:spcBef>
              <a:spcAft>
                <a:spcPts val="0"/>
              </a:spcAft>
              <a:buClr>
                <a:srgbClr val="B20838"/>
              </a:buClr>
              <a:buSzPts val="1100"/>
              <a:buFont typeface="Montserrat"/>
              <a:buNone/>
              <a:defRPr sz="1900">
                <a:latin typeface="Montserrat"/>
                <a:ea typeface="Montserrat"/>
                <a:cs typeface="Montserrat"/>
                <a:sym typeface="Montserrat"/>
              </a:defRPr>
            </a:lvl6pPr>
            <a:lvl7pPr lvl="6" algn="l">
              <a:spcBef>
                <a:spcPts val="0"/>
              </a:spcBef>
              <a:spcAft>
                <a:spcPts val="0"/>
              </a:spcAft>
              <a:buClr>
                <a:srgbClr val="B20838"/>
              </a:buClr>
              <a:buSzPts val="1100"/>
              <a:buFont typeface="Montserrat"/>
              <a:buNone/>
              <a:defRPr sz="1900">
                <a:latin typeface="Montserrat"/>
                <a:ea typeface="Montserrat"/>
                <a:cs typeface="Montserrat"/>
                <a:sym typeface="Montserrat"/>
              </a:defRPr>
            </a:lvl7pPr>
            <a:lvl8pPr lvl="7" algn="l">
              <a:spcBef>
                <a:spcPts val="0"/>
              </a:spcBef>
              <a:spcAft>
                <a:spcPts val="0"/>
              </a:spcAft>
              <a:buClr>
                <a:srgbClr val="B20838"/>
              </a:buClr>
              <a:buSzPts val="1100"/>
              <a:buFont typeface="Montserrat"/>
              <a:buNone/>
              <a:defRPr sz="1900">
                <a:latin typeface="Montserrat"/>
                <a:ea typeface="Montserrat"/>
                <a:cs typeface="Montserrat"/>
                <a:sym typeface="Montserrat"/>
              </a:defRPr>
            </a:lvl8pPr>
            <a:lvl9pPr lvl="8" algn="l">
              <a:spcBef>
                <a:spcPts val="0"/>
              </a:spcBef>
              <a:spcAft>
                <a:spcPts val="0"/>
              </a:spcAft>
              <a:buClr>
                <a:srgbClr val="B20838"/>
              </a:buClr>
              <a:buSzPts val="1100"/>
              <a:buFont typeface="Montserrat"/>
              <a:buNone/>
              <a:defRPr sz="1900">
                <a:latin typeface="Montserrat"/>
                <a:ea typeface="Montserrat"/>
                <a:cs typeface="Montserrat"/>
                <a:sym typeface="Montserrat"/>
              </a:defRPr>
            </a:lvl9pPr>
          </a:lstStyle>
          <a:p>
            <a:endParaRPr/>
          </a:p>
        </p:txBody>
      </p:sp>
      <p:sp>
        <p:nvSpPr>
          <p:cNvPr id="39" name="Google Shape;39;p68"/>
          <p:cNvSpPr txBox="1">
            <a:spLocks noGrp="1"/>
          </p:cNvSpPr>
          <p:nvPr>
            <p:ph type="body" idx="1"/>
          </p:nvPr>
        </p:nvSpPr>
        <p:spPr>
          <a:xfrm>
            <a:off x="838200" y="1825625"/>
            <a:ext cx="10515600" cy="4351200"/>
          </a:xfrm>
          <a:prstGeom prst="rect">
            <a:avLst/>
          </a:prstGeom>
          <a:noFill/>
          <a:ln>
            <a:noFill/>
          </a:ln>
        </p:spPr>
        <p:txBody>
          <a:bodyPr spcFirstLastPara="1" wrap="square" lIns="91425" tIns="45675" rIns="91425" bIns="45675" anchor="t" anchorCtr="0">
            <a:noAutofit/>
          </a:bodyPr>
          <a:lstStyle>
            <a:lvl1pPr marL="457200" marR="0" lvl="0" indent="-361950" algn="l" rtl="0">
              <a:lnSpc>
                <a:spcPct val="90000"/>
              </a:lnSpc>
              <a:spcBef>
                <a:spcPts val="1067"/>
              </a:spcBef>
              <a:spcAft>
                <a:spcPts val="0"/>
              </a:spcAft>
              <a:buClr>
                <a:srgbClr val="857B6F"/>
              </a:buClr>
              <a:buSzPts val="2100"/>
              <a:buFont typeface="Lora"/>
              <a:buChar char="●"/>
              <a:defRPr sz="2800" b="0" i="0" u="none" strike="noStrike" cap="none">
                <a:solidFill>
                  <a:schemeClr val="dk1"/>
                </a:solidFill>
                <a:latin typeface="Lora"/>
                <a:ea typeface="Lora"/>
                <a:cs typeface="Lora"/>
                <a:sym typeface="Lora"/>
              </a:defRPr>
            </a:lvl1pPr>
            <a:lvl2pPr marL="914400" marR="0" lvl="1" indent="-342900" algn="l" rtl="0">
              <a:lnSpc>
                <a:spcPct val="90000"/>
              </a:lnSpc>
              <a:spcBef>
                <a:spcPts val="533"/>
              </a:spcBef>
              <a:spcAft>
                <a:spcPts val="0"/>
              </a:spcAft>
              <a:buClr>
                <a:srgbClr val="857B6F"/>
              </a:buClr>
              <a:buSzPts val="1800"/>
              <a:buFont typeface="Lora"/>
              <a:buChar char="○"/>
              <a:defRPr sz="2400" b="0" i="0" u="none" strike="noStrike" cap="none">
                <a:solidFill>
                  <a:schemeClr val="dk1"/>
                </a:solidFill>
                <a:latin typeface="Lora"/>
                <a:ea typeface="Lora"/>
                <a:cs typeface="Lora"/>
                <a:sym typeface="Lora"/>
              </a:defRPr>
            </a:lvl2pPr>
            <a:lvl3pPr marL="1371600" marR="0" lvl="2" indent="-323850" algn="l" rtl="0">
              <a:lnSpc>
                <a:spcPct val="90000"/>
              </a:lnSpc>
              <a:spcBef>
                <a:spcPts val="533"/>
              </a:spcBef>
              <a:spcAft>
                <a:spcPts val="0"/>
              </a:spcAft>
              <a:buClr>
                <a:srgbClr val="857B6F"/>
              </a:buClr>
              <a:buSzPts val="1500"/>
              <a:buFont typeface="Lora"/>
              <a:buChar char="■"/>
              <a:defRPr sz="2000" b="0" i="0" u="none" strike="noStrike" cap="none">
                <a:solidFill>
                  <a:schemeClr val="dk1"/>
                </a:solidFill>
                <a:latin typeface="Lora"/>
                <a:ea typeface="Lora"/>
                <a:cs typeface="Lora"/>
                <a:sym typeface="Lora"/>
              </a:defRPr>
            </a:lvl3pPr>
            <a:lvl4pPr marL="1828800" marR="0" lvl="3" indent="-317500" algn="l" rtl="0">
              <a:lnSpc>
                <a:spcPct val="90000"/>
              </a:lnSpc>
              <a:spcBef>
                <a:spcPts val="533"/>
              </a:spcBef>
              <a:spcAft>
                <a:spcPts val="0"/>
              </a:spcAft>
              <a:buClr>
                <a:srgbClr val="857B6F"/>
              </a:buClr>
              <a:buSzPts val="1400"/>
              <a:buFont typeface="Lora"/>
              <a:buChar char="●"/>
              <a:defRPr sz="1900" b="0" i="0" u="none" strike="noStrike" cap="none">
                <a:solidFill>
                  <a:schemeClr val="dk1"/>
                </a:solidFill>
                <a:latin typeface="Lora"/>
                <a:ea typeface="Lora"/>
                <a:cs typeface="Lora"/>
                <a:sym typeface="Lora"/>
              </a:defRPr>
            </a:lvl4pPr>
            <a:lvl5pPr marL="2286000" marR="0" lvl="4" indent="-317500" algn="l" rtl="0">
              <a:lnSpc>
                <a:spcPct val="90000"/>
              </a:lnSpc>
              <a:spcBef>
                <a:spcPts val="533"/>
              </a:spcBef>
              <a:spcAft>
                <a:spcPts val="0"/>
              </a:spcAft>
              <a:buClr>
                <a:srgbClr val="857B6F"/>
              </a:buClr>
              <a:buSzPts val="1400"/>
              <a:buFont typeface="Lora"/>
              <a:buChar char="○"/>
              <a:defRPr sz="1900" b="0" i="0" u="none" strike="noStrike" cap="none">
                <a:solidFill>
                  <a:schemeClr val="dk1"/>
                </a:solidFill>
                <a:latin typeface="Lora"/>
                <a:ea typeface="Lora"/>
                <a:cs typeface="Lora"/>
                <a:sym typeface="Lora"/>
              </a:defRPr>
            </a:lvl5pPr>
            <a:lvl6pPr marL="2743200" marR="0" lvl="5"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6pPr>
            <a:lvl7pPr marL="3200400" marR="0" lvl="6"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7pPr>
            <a:lvl8pPr marL="3657600" marR="0" lvl="7"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8pPr>
            <a:lvl9pPr marL="4114800" marR="0" lvl="8" indent="-317500" algn="l" rtl="0">
              <a:lnSpc>
                <a:spcPct val="90000"/>
              </a:lnSpc>
              <a:spcBef>
                <a:spcPts val="533"/>
              </a:spcBef>
              <a:spcAft>
                <a:spcPts val="0"/>
              </a:spcAft>
              <a:buClr>
                <a:schemeClr val="dk1"/>
              </a:buClr>
              <a:buSzPts val="1400"/>
              <a:buFont typeface="Lora"/>
              <a:buChar char="■"/>
              <a:defRPr sz="19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1"/>
        <p:cNvGrpSpPr/>
        <p:nvPr/>
      </p:nvGrpSpPr>
      <p:grpSpPr>
        <a:xfrm>
          <a:off x="0" y="0"/>
          <a:ext cx="0" cy="0"/>
          <a:chOff x="0" y="0"/>
          <a:chExt cx="0" cy="0"/>
        </a:xfrm>
      </p:grpSpPr>
      <p:sp>
        <p:nvSpPr>
          <p:cNvPr id="42" name="Google Shape;42;p70"/>
          <p:cNvSpPr txBox="1">
            <a:spLocks noGrp="1"/>
          </p:cNvSpPr>
          <p:nvPr>
            <p:ph type="subTitle" idx="1"/>
          </p:nvPr>
        </p:nvSpPr>
        <p:spPr>
          <a:xfrm>
            <a:off x="1524000" y="2601204"/>
            <a:ext cx="9144000" cy="1655600"/>
          </a:xfrm>
          <a:prstGeom prst="rect">
            <a:avLst/>
          </a:prstGeom>
          <a:noFill/>
          <a:ln>
            <a:noFill/>
          </a:ln>
        </p:spPr>
        <p:txBody>
          <a:bodyPr spcFirstLastPara="1" wrap="square" lIns="91425" tIns="45675" rIns="91425" bIns="45675" anchor="b" anchorCtr="0">
            <a:noAutofit/>
          </a:bodyPr>
          <a:lstStyle>
            <a:lvl1pPr marR="0" lvl="0" algn="l" rtl="0">
              <a:lnSpc>
                <a:spcPct val="90000"/>
              </a:lnSpc>
              <a:spcBef>
                <a:spcPts val="1067"/>
              </a:spcBef>
              <a:spcAft>
                <a:spcPts val="0"/>
              </a:spcAft>
              <a:buClr>
                <a:srgbClr val="857B6F"/>
              </a:buClr>
              <a:buSzPts val="4800"/>
              <a:buFont typeface="Montserrat"/>
              <a:buNone/>
              <a:defRPr sz="6400" b="0" i="0" u="none" strike="noStrike" cap="none">
                <a:solidFill>
                  <a:schemeClr val="dk1"/>
                </a:solidFill>
                <a:latin typeface="Montserrat"/>
                <a:ea typeface="Montserrat"/>
                <a:cs typeface="Montserrat"/>
                <a:sym typeface="Montserrat"/>
              </a:defRPr>
            </a:lvl1pPr>
            <a:lvl2pPr marR="0" lvl="1" algn="ctr" rtl="0">
              <a:lnSpc>
                <a:spcPct val="90000"/>
              </a:lnSpc>
              <a:spcBef>
                <a:spcPts val="533"/>
              </a:spcBef>
              <a:spcAft>
                <a:spcPts val="0"/>
              </a:spcAft>
              <a:buClr>
                <a:srgbClr val="857B6F"/>
              </a:buClr>
              <a:buSzPts val="1500"/>
              <a:buFont typeface="Noto Sans Symbols"/>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33"/>
              </a:spcBef>
              <a:spcAft>
                <a:spcPts val="0"/>
              </a:spcAft>
              <a:buClr>
                <a:srgbClr val="857B6F"/>
              </a:buClr>
              <a:buSzPts val="1400"/>
              <a:buFont typeface="Noto Sans Symbols"/>
              <a:buNone/>
              <a:defRPr sz="19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33"/>
              </a:spcBef>
              <a:spcAft>
                <a:spcPts val="0"/>
              </a:spcAft>
              <a:buClr>
                <a:srgbClr val="857B6F"/>
              </a:buClr>
              <a:buSzPts val="1200"/>
              <a:buFont typeface="Noto Sans Symbols"/>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33"/>
              </a:spcBef>
              <a:spcAft>
                <a:spcPts val="0"/>
              </a:spcAft>
              <a:buClr>
                <a:srgbClr val="857B6F"/>
              </a:buClr>
              <a:buSzPts val="1200"/>
              <a:buFont typeface="Noto Sans Symbols"/>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3" name="Google Shape;43;p70"/>
          <p:cNvSpPr txBox="1">
            <a:spLocks noGrp="1"/>
          </p:cNvSpPr>
          <p:nvPr>
            <p:ph type="subTitle" idx="2"/>
          </p:nvPr>
        </p:nvSpPr>
        <p:spPr>
          <a:xfrm>
            <a:off x="1511667" y="4261700"/>
            <a:ext cx="9164000" cy="2126400"/>
          </a:xfrm>
          <a:prstGeom prst="rect">
            <a:avLst/>
          </a:prstGeom>
          <a:noFill/>
          <a:ln>
            <a:noFill/>
          </a:ln>
        </p:spPr>
        <p:txBody>
          <a:bodyPr spcFirstLastPara="1" wrap="square" lIns="91425" tIns="45675" rIns="91425" bIns="45675" anchor="t" anchorCtr="0">
            <a:noAutofit/>
          </a:bodyPr>
          <a:lstStyle>
            <a:lvl1pPr marR="0" lvl="0" algn="l" rtl="0">
              <a:spcBef>
                <a:spcPts val="1067"/>
              </a:spcBef>
              <a:spcAft>
                <a:spcPts val="0"/>
              </a:spcAft>
              <a:buClr>
                <a:srgbClr val="B20838"/>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1067"/>
              </a:spcBef>
              <a:spcAft>
                <a:spcPts val="0"/>
              </a:spcAft>
              <a:buClr>
                <a:srgbClr val="B20838"/>
              </a:buClr>
              <a:buSzPts val="2800"/>
              <a:buFont typeface="Courier New"/>
              <a:buNone/>
              <a:defRPr sz="2800" b="0" i="0" u="none" strike="noStrike" cap="none">
                <a:solidFill>
                  <a:schemeClr val="dk1"/>
                </a:solidFill>
                <a:latin typeface="Arial"/>
                <a:ea typeface="Arial"/>
                <a:cs typeface="Arial"/>
                <a:sym typeface="Arial"/>
              </a:defRPr>
            </a:lvl2pPr>
            <a:lvl3pPr marR="0" lvl="2" algn="l" rtl="0">
              <a:spcBef>
                <a:spcPts val="1067"/>
              </a:spcBef>
              <a:spcAft>
                <a:spcPts val="0"/>
              </a:spcAft>
              <a:buClr>
                <a:srgbClr val="B20838"/>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1067"/>
              </a:spcBef>
              <a:spcAft>
                <a:spcPts val="0"/>
              </a:spcAft>
              <a:buClr>
                <a:schemeClr val="accent2"/>
              </a:buClr>
              <a:buSzPts val="1400"/>
              <a:buFont typeface="Noto Sans Symbols"/>
              <a:buNone/>
              <a:defRPr sz="2000" b="0" i="0" u="none" strike="noStrike" cap="none">
                <a:solidFill>
                  <a:srgbClr val="00447C"/>
                </a:solidFill>
                <a:latin typeface="Arial"/>
                <a:ea typeface="Arial"/>
                <a:cs typeface="Arial"/>
                <a:sym typeface="Arial"/>
              </a:defRPr>
            </a:lvl4pPr>
            <a:lvl5pPr marR="0" lvl="4" algn="l" rtl="0">
              <a:spcBef>
                <a:spcPts val="1067"/>
              </a:spcBef>
              <a:spcAft>
                <a:spcPts val="0"/>
              </a:spcAft>
              <a:buClr>
                <a:schemeClr val="lt2"/>
              </a:buClr>
              <a:buSzPts val="2000"/>
              <a:buFont typeface="Noto Sans Symbols"/>
              <a:buNone/>
              <a:defRPr sz="2000" b="0" i="0" u="none" strike="noStrike" cap="none">
                <a:solidFill>
                  <a:srgbClr val="00447C"/>
                </a:solidFill>
                <a:latin typeface="Arial"/>
                <a:ea typeface="Arial"/>
                <a:cs typeface="Arial"/>
                <a:sym typeface="Arial"/>
              </a:defRPr>
            </a:lvl5pPr>
            <a:lvl6pPr marR="0" lvl="5" algn="l" rtl="0">
              <a:spcBef>
                <a:spcPts val="1067"/>
              </a:spcBef>
              <a:spcAft>
                <a:spcPts val="0"/>
              </a:spcAft>
              <a:buClr>
                <a:schemeClr val="lt2"/>
              </a:buClr>
              <a:buSzPts val="2000"/>
              <a:buFont typeface="Noto Sans Symbols"/>
              <a:buNone/>
              <a:defRPr sz="2000" b="0" i="0" u="none" strike="noStrike" cap="none">
                <a:solidFill>
                  <a:schemeClr val="dk1"/>
                </a:solidFill>
                <a:latin typeface="Arial"/>
                <a:ea typeface="Arial"/>
                <a:cs typeface="Arial"/>
                <a:sym typeface="Arial"/>
              </a:defRPr>
            </a:lvl6pPr>
            <a:lvl7pPr marR="0" lvl="6" algn="l" rtl="0">
              <a:spcBef>
                <a:spcPts val="1067"/>
              </a:spcBef>
              <a:spcAft>
                <a:spcPts val="0"/>
              </a:spcAft>
              <a:buClr>
                <a:schemeClr val="lt2"/>
              </a:buClr>
              <a:buSzPts val="2000"/>
              <a:buFont typeface="Noto Sans Symbols"/>
              <a:buNone/>
              <a:defRPr sz="2000" b="0" i="0" u="none" strike="noStrike" cap="none">
                <a:solidFill>
                  <a:schemeClr val="dk1"/>
                </a:solidFill>
                <a:latin typeface="Arial"/>
                <a:ea typeface="Arial"/>
                <a:cs typeface="Arial"/>
                <a:sym typeface="Arial"/>
              </a:defRPr>
            </a:lvl7pPr>
            <a:lvl8pPr marR="0" lvl="7" algn="l" rtl="0">
              <a:spcBef>
                <a:spcPts val="1067"/>
              </a:spcBef>
              <a:spcAft>
                <a:spcPts val="0"/>
              </a:spcAft>
              <a:buClr>
                <a:schemeClr val="lt2"/>
              </a:buClr>
              <a:buSzPts val="2000"/>
              <a:buFont typeface="Noto Sans Symbols"/>
              <a:buNone/>
              <a:defRPr sz="2000" b="0" i="0" u="none" strike="noStrike" cap="none">
                <a:solidFill>
                  <a:schemeClr val="dk1"/>
                </a:solidFill>
                <a:latin typeface="Arial"/>
                <a:ea typeface="Arial"/>
                <a:cs typeface="Arial"/>
                <a:sym typeface="Arial"/>
              </a:defRPr>
            </a:lvl8pPr>
            <a:lvl9pPr marR="0" lvl="8" algn="l" rtl="0">
              <a:spcBef>
                <a:spcPts val="1067"/>
              </a:spcBef>
              <a:spcAft>
                <a:spcPts val="0"/>
              </a:spcAft>
              <a:buClr>
                <a:schemeClr val="lt2"/>
              </a:buClr>
              <a:buSzPts val="2000"/>
              <a:buFont typeface="Noto Sans Symbols"/>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71"/>
          <p:cNvSpPr txBox="1">
            <a:spLocks noGrp="1"/>
          </p:cNvSpPr>
          <p:nvPr>
            <p:ph type="title"/>
          </p:nvPr>
        </p:nvSpPr>
        <p:spPr>
          <a:xfrm>
            <a:off x="415600" y="593367"/>
            <a:ext cx="11360800" cy="763600"/>
          </a:xfrm>
          <a:prstGeom prst="rect">
            <a:avLst/>
          </a:prstGeom>
          <a:noFill/>
          <a:ln>
            <a:noFill/>
          </a:ln>
        </p:spPr>
        <p:txBody>
          <a:bodyPr spcFirstLastPara="1" wrap="square" lIns="91425" tIns="45675" rIns="91425" bIns="45675" anchor="ctr" anchorCtr="0">
            <a:noAutofit/>
          </a:bodyPr>
          <a:lstStyle>
            <a:lvl1pPr lvl="0" algn="l">
              <a:spcBef>
                <a:spcPts val="0"/>
              </a:spcBef>
              <a:spcAft>
                <a:spcPts val="0"/>
              </a:spcAft>
              <a:buClr>
                <a:schemeClr val="lt1"/>
              </a:buClr>
              <a:buSzPts val="3300"/>
              <a:buFont typeface="Arial"/>
              <a:buNone/>
              <a:defRPr/>
            </a:lvl1pPr>
            <a:lvl2pPr lvl="1" algn="l">
              <a:spcBef>
                <a:spcPts val="0"/>
              </a:spcBef>
              <a:spcAft>
                <a:spcPts val="0"/>
              </a:spcAft>
              <a:buClr>
                <a:srgbClr val="007CC2"/>
              </a:buClr>
              <a:buSzPts val="1100"/>
              <a:buFont typeface="Arial"/>
              <a:buNone/>
              <a:defRPr/>
            </a:lvl2pPr>
            <a:lvl3pPr lvl="2" algn="l">
              <a:spcBef>
                <a:spcPts val="0"/>
              </a:spcBef>
              <a:spcAft>
                <a:spcPts val="0"/>
              </a:spcAft>
              <a:buClr>
                <a:srgbClr val="007CC2"/>
              </a:buClr>
              <a:buSzPts val="1100"/>
              <a:buFont typeface="Arial"/>
              <a:buNone/>
              <a:defRPr/>
            </a:lvl3pPr>
            <a:lvl4pPr lvl="3" algn="l">
              <a:spcBef>
                <a:spcPts val="0"/>
              </a:spcBef>
              <a:spcAft>
                <a:spcPts val="0"/>
              </a:spcAft>
              <a:buClr>
                <a:srgbClr val="007CC2"/>
              </a:buClr>
              <a:buSzPts val="1100"/>
              <a:buFont typeface="Arial"/>
              <a:buNone/>
              <a:defRPr/>
            </a:lvl4pPr>
            <a:lvl5pPr lvl="4" algn="l">
              <a:spcBef>
                <a:spcPts val="0"/>
              </a:spcBef>
              <a:spcAft>
                <a:spcPts val="0"/>
              </a:spcAft>
              <a:buClr>
                <a:srgbClr val="007CC2"/>
              </a:buClr>
              <a:buSzPts val="1100"/>
              <a:buFont typeface="Arial"/>
              <a:buNone/>
              <a:defRPr/>
            </a:lvl5pPr>
            <a:lvl6pPr lvl="5" algn="l">
              <a:spcBef>
                <a:spcPts val="0"/>
              </a:spcBef>
              <a:spcAft>
                <a:spcPts val="0"/>
              </a:spcAft>
              <a:buClr>
                <a:srgbClr val="B20838"/>
              </a:buClr>
              <a:buSzPts val="1100"/>
              <a:buFont typeface="Arial"/>
              <a:buNone/>
              <a:defRPr/>
            </a:lvl6pPr>
            <a:lvl7pPr lvl="6" algn="l">
              <a:spcBef>
                <a:spcPts val="0"/>
              </a:spcBef>
              <a:spcAft>
                <a:spcPts val="0"/>
              </a:spcAft>
              <a:buClr>
                <a:srgbClr val="B20838"/>
              </a:buClr>
              <a:buSzPts val="1100"/>
              <a:buFont typeface="Arial"/>
              <a:buNone/>
              <a:defRPr/>
            </a:lvl7pPr>
            <a:lvl8pPr lvl="7" algn="l">
              <a:spcBef>
                <a:spcPts val="0"/>
              </a:spcBef>
              <a:spcAft>
                <a:spcPts val="0"/>
              </a:spcAft>
              <a:buClr>
                <a:srgbClr val="B20838"/>
              </a:buClr>
              <a:buSzPts val="1100"/>
              <a:buFont typeface="Arial"/>
              <a:buNone/>
              <a:defRPr/>
            </a:lvl8pPr>
            <a:lvl9pPr lvl="8" algn="l">
              <a:spcBef>
                <a:spcPts val="0"/>
              </a:spcBef>
              <a:spcAft>
                <a:spcPts val="0"/>
              </a:spcAft>
              <a:buClr>
                <a:srgbClr val="B20838"/>
              </a:buClr>
              <a:buSzPts val="1100"/>
              <a:buFont typeface="Arial"/>
              <a:buNone/>
              <a:defRPr/>
            </a:lvl9pPr>
          </a:lstStyle>
          <a:p>
            <a:endParaRPr/>
          </a:p>
        </p:txBody>
      </p:sp>
      <p:sp>
        <p:nvSpPr>
          <p:cNvPr id="46" name="Google Shape;46;p71"/>
          <p:cNvSpPr txBox="1">
            <a:spLocks noGrp="1"/>
          </p:cNvSpPr>
          <p:nvPr>
            <p:ph type="body" idx="1"/>
          </p:nvPr>
        </p:nvSpPr>
        <p:spPr>
          <a:xfrm>
            <a:off x="415600" y="1536633"/>
            <a:ext cx="11360800" cy="4555200"/>
          </a:xfrm>
          <a:prstGeom prst="rect">
            <a:avLst/>
          </a:prstGeom>
          <a:noFill/>
          <a:ln>
            <a:noFill/>
          </a:ln>
        </p:spPr>
        <p:txBody>
          <a:bodyPr spcFirstLastPara="1" wrap="square" lIns="91425" tIns="45675" rIns="91425" bIns="45675" anchor="t" anchorCtr="0">
            <a:noAutofit/>
          </a:bodyPr>
          <a:lstStyle>
            <a:lvl1pPr marL="457200" marR="0" lvl="0" indent="-361950" algn="l" rtl="0">
              <a:spcBef>
                <a:spcPts val="1067"/>
              </a:spcBef>
              <a:spcAft>
                <a:spcPts val="0"/>
              </a:spcAft>
              <a:buClr>
                <a:srgbClr val="B20838"/>
              </a:buClr>
              <a:buSzPts val="2100"/>
              <a:buFont typeface="Noto Sans Symbols"/>
              <a:buChar char="●"/>
              <a:defRPr sz="3200" b="0" i="0" u="none" strike="noStrike" cap="none">
                <a:solidFill>
                  <a:schemeClr val="dk1"/>
                </a:solidFill>
                <a:latin typeface="Arial"/>
                <a:ea typeface="Arial"/>
                <a:cs typeface="Arial"/>
                <a:sym typeface="Arial"/>
              </a:defRPr>
            </a:lvl1pPr>
            <a:lvl2pPr marL="914400" marR="0" lvl="1" indent="-342900" algn="l" rtl="0">
              <a:spcBef>
                <a:spcPts val="533"/>
              </a:spcBef>
              <a:spcAft>
                <a:spcPts val="0"/>
              </a:spcAft>
              <a:buClr>
                <a:srgbClr val="B20838"/>
              </a:buClr>
              <a:buSzPts val="1800"/>
              <a:buFont typeface="Courier New"/>
              <a:buChar char="▪"/>
              <a:defRPr sz="2800" b="0" i="0" u="none" strike="noStrike" cap="none">
                <a:solidFill>
                  <a:schemeClr val="dk1"/>
                </a:solidFill>
                <a:latin typeface="Arial"/>
                <a:ea typeface="Arial"/>
                <a:cs typeface="Arial"/>
                <a:sym typeface="Arial"/>
              </a:defRPr>
            </a:lvl2pPr>
            <a:lvl3pPr marL="1371600" marR="0" lvl="2" indent="-323850" algn="l" rtl="0">
              <a:spcBef>
                <a:spcPts val="533"/>
              </a:spcBef>
              <a:spcAft>
                <a:spcPts val="0"/>
              </a:spcAft>
              <a:buClr>
                <a:srgbClr val="B20838"/>
              </a:buClr>
              <a:buSzPts val="150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533"/>
              </a:spcBef>
              <a:spcAft>
                <a:spcPts val="0"/>
              </a:spcAft>
              <a:buClr>
                <a:schemeClr val="accent2"/>
              </a:buClr>
              <a:buSzPts val="1400"/>
              <a:buFont typeface="Noto Sans Symbols"/>
              <a:buChar char="●"/>
              <a:defRPr sz="2000" b="0" i="0" u="none" strike="noStrike" cap="none">
                <a:solidFill>
                  <a:srgbClr val="00447C"/>
                </a:solidFill>
                <a:latin typeface="Arial"/>
                <a:ea typeface="Arial"/>
                <a:cs typeface="Arial"/>
                <a:sym typeface="Arial"/>
              </a:defRPr>
            </a:lvl4pPr>
            <a:lvl5pPr marL="2286000" marR="0" lvl="4" indent="-317500" algn="l" rtl="0">
              <a:spcBef>
                <a:spcPts val="533"/>
              </a:spcBef>
              <a:spcAft>
                <a:spcPts val="0"/>
              </a:spcAft>
              <a:buClr>
                <a:schemeClr val="lt2"/>
              </a:buClr>
              <a:buSzPts val="1400"/>
              <a:buFont typeface="Noto Sans Symbols"/>
              <a:buChar char="●"/>
              <a:defRPr sz="2000" b="0" i="0" u="none" strike="noStrike" cap="none">
                <a:solidFill>
                  <a:srgbClr val="00447C"/>
                </a:solidFill>
                <a:latin typeface="Arial"/>
                <a:ea typeface="Arial"/>
                <a:cs typeface="Arial"/>
                <a:sym typeface="Arial"/>
              </a:defRPr>
            </a:lvl5pPr>
            <a:lvl6pPr marL="2743200" marR="0" lvl="5" indent="-317500" algn="l" rtl="0">
              <a:spcBef>
                <a:spcPts val="533"/>
              </a:spcBef>
              <a:spcAft>
                <a:spcPts val="0"/>
              </a:spcAft>
              <a:buClr>
                <a:schemeClr val="lt2"/>
              </a:buClr>
              <a:buSzPts val="1400"/>
              <a:buFont typeface="Noto Sans Symbols"/>
              <a:buChar char="●"/>
              <a:defRPr sz="2000" b="0" i="0" u="none" strike="noStrike" cap="none">
                <a:solidFill>
                  <a:schemeClr val="dk1"/>
                </a:solidFill>
                <a:latin typeface="Arial"/>
                <a:ea typeface="Arial"/>
                <a:cs typeface="Arial"/>
                <a:sym typeface="Arial"/>
              </a:defRPr>
            </a:lvl6pPr>
            <a:lvl7pPr marL="3200400" marR="0" lvl="6" indent="-317500" algn="l" rtl="0">
              <a:spcBef>
                <a:spcPts val="533"/>
              </a:spcBef>
              <a:spcAft>
                <a:spcPts val="0"/>
              </a:spcAft>
              <a:buClr>
                <a:schemeClr val="lt2"/>
              </a:buClr>
              <a:buSzPts val="1400"/>
              <a:buFont typeface="Noto Sans Symbols"/>
              <a:buChar char="●"/>
              <a:defRPr sz="2000" b="0" i="0" u="none" strike="noStrike" cap="none">
                <a:solidFill>
                  <a:schemeClr val="dk1"/>
                </a:solidFill>
                <a:latin typeface="Arial"/>
                <a:ea typeface="Arial"/>
                <a:cs typeface="Arial"/>
                <a:sym typeface="Arial"/>
              </a:defRPr>
            </a:lvl7pPr>
            <a:lvl8pPr marL="3657600" marR="0" lvl="7" indent="-317500" algn="l" rtl="0">
              <a:spcBef>
                <a:spcPts val="533"/>
              </a:spcBef>
              <a:spcAft>
                <a:spcPts val="0"/>
              </a:spcAft>
              <a:buClr>
                <a:schemeClr val="lt2"/>
              </a:buClr>
              <a:buSzPts val="1400"/>
              <a:buFont typeface="Noto Sans Symbols"/>
              <a:buChar char="●"/>
              <a:defRPr sz="2000" b="0" i="0" u="none" strike="noStrike" cap="none">
                <a:solidFill>
                  <a:schemeClr val="dk1"/>
                </a:solidFill>
                <a:latin typeface="Arial"/>
                <a:ea typeface="Arial"/>
                <a:cs typeface="Arial"/>
                <a:sym typeface="Arial"/>
              </a:defRPr>
            </a:lvl8pPr>
            <a:lvl9pPr marL="4114800" marR="0" lvl="8" indent="-317500" algn="l" rtl="0">
              <a:spcBef>
                <a:spcPts val="533"/>
              </a:spcBef>
              <a:spcAft>
                <a:spcPts val="0"/>
              </a:spcAft>
              <a:buClr>
                <a:schemeClr val="lt2"/>
              </a:buClr>
              <a:buSzPts val="14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71"/>
          <p:cNvSpPr txBox="1">
            <a:spLocks noGrp="1"/>
          </p:cNvSpPr>
          <p:nvPr>
            <p:ph type="sldNum" idx="12"/>
          </p:nvPr>
        </p:nvSpPr>
        <p:spPr>
          <a:xfrm>
            <a:off x="11296611" y="6217623"/>
            <a:ext cx="731600" cy="524800"/>
          </a:xfrm>
          <a:prstGeom prst="rect">
            <a:avLst/>
          </a:prstGeom>
          <a:noFill/>
          <a:ln>
            <a:noFill/>
          </a:ln>
        </p:spPr>
        <p:txBody>
          <a:bodyPr spcFirstLastPara="1" wrap="square" lIns="121875" tIns="121875" rIns="121875" bIns="121875" anchor="ctr" anchorCtr="0">
            <a:noAutofit/>
          </a:bodyPr>
          <a:lstStyle>
            <a:lvl1pPr marL="0" marR="0" lvl="0"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2"/>
          <p:cNvSpPr/>
          <p:nvPr/>
        </p:nvSpPr>
        <p:spPr>
          <a:xfrm>
            <a:off x="0" y="0"/>
            <a:ext cx="11125200" cy="1295400"/>
          </a:xfrm>
          <a:prstGeom prst="rect">
            <a:avLst/>
          </a:prstGeom>
          <a:solidFill>
            <a:srgbClr val="14375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62"/>
          <p:cNvSpPr txBox="1">
            <a:spLocks noGrp="1"/>
          </p:cNvSpPr>
          <p:nvPr>
            <p:ph type="title"/>
          </p:nvPr>
        </p:nvSpPr>
        <p:spPr>
          <a:xfrm>
            <a:off x="609600" y="2"/>
            <a:ext cx="10515600" cy="1295399"/>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2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4200" b="1" i="0" u="none" strike="noStrike" cap="none">
                <a:solidFill>
                  <a:srgbClr val="007CC2"/>
                </a:solidFill>
                <a:latin typeface="Arial"/>
                <a:ea typeface="Arial"/>
                <a:cs typeface="Arial"/>
                <a:sym typeface="Arial"/>
              </a:defRPr>
            </a:lvl2pPr>
            <a:lvl3pPr marR="0" lvl="2" algn="l" rtl="0">
              <a:spcBef>
                <a:spcPts val="0"/>
              </a:spcBef>
              <a:spcAft>
                <a:spcPts val="0"/>
              </a:spcAft>
              <a:buSzPts val="1400"/>
              <a:buNone/>
              <a:defRPr sz="4200" b="1" i="0" u="none" strike="noStrike" cap="none">
                <a:solidFill>
                  <a:srgbClr val="007CC2"/>
                </a:solidFill>
                <a:latin typeface="Arial"/>
                <a:ea typeface="Arial"/>
                <a:cs typeface="Arial"/>
                <a:sym typeface="Arial"/>
              </a:defRPr>
            </a:lvl3pPr>
            <a:lvl4pPr marR="0" lvl="3" algn="l" rtl="0">
              <a:spcBef>
                <a:spcPts val="0"/>
              </a:spcBef>
              <a:spcAft>
                <a:spcPts val="0"/>
              </a:spcAft>
              <a:buSzPts val="1400"/>
              <a:buNone/>
              <a:defRPr sz="4200" b="1" i="0" u="none" strike="noStrike" cap="none">
                <a:solidFill>
                  <a:srgbClr val="007CC2"/>
                </a:solidFill>
                <a:latin typeface="Arial"/>
                <a:ea typeface="Arial"/>
                <a:cs typeface="Arial"/>
                <a:sym typeface="Arial"/>
              </a:defRPr>
            </a:lvl4pPr>
            <a:lvl5pPr marR="0" lvl="4" algn="l" rtl="0">
              <a:spcBef>
                <a:spcPts val="0"/>
              </a:spcBef>
              <a:spcAft>
                <a:spcPts val="0"/>
              </a:spcAft>
              <a:buSzPts val="1400"/>
              <a:buNone/>
              <a:defRPr sz="4200" b="1" i="0" u="none" strike="noStrike" cap="none">
                <a:solidFill>
                  <a:srgbClr val="007CC2"/>
                </a:solidFill>
                <a:latin typeface="Arial"/>
                <a:ea typeface="Arial"/>
                <a:cs typeface="Arial"/>
                <a:sym typeface="Arial"/>
              </a:defRPr>
            </a:lvl5pPr>
            <a:lvl6pPr marR="0" lvl="5" algn="l" rtl="0">
              <a:spcBef>
                <a:spcPts val="0"/>
              </a:spcBef>
              <a:spcAft>
                <a:spcPts val="0"/>
              </a:spcAft>
              <a:buSzPts val="1400"/>
              <a:buNone/>
              <a:defRPr sz="4200" b="1" i="0" u="none" strike="noStrike" cap="none">
                <a:solidFill>
                  <a:srgbClr val="B20838"/>
                </a:solidFill>
                <a:latin typeface="Arial"/>
                <a:ea typeface="Arial"/>
                <a:cs typeface="Arial"/>
                <a:sym typeface="Arial"/>
              </a:defRPr>
            </a:lvl6pPr>
            <a:lvl7pPr marR="0" lvl="6" algn="l" rtl="0">
              <a:spcBef>
                <a:spcPts val="0"/>
              </a:spcBef>
              <a:spcAft>
                <a:spcPts val="0"/>
              </a:spcAft>
              <a:buSzPts val="1400"/>
              <a:buNone/>
              <a:defRPr sz="4200" b="1" i="0" u="none" strike="noStrike" cap="none">
                <a:solidFill>
                  <a:srgbClr val="B20838"/>
                </a:solidFill>
                <a:latin typeface="Arial"/>
                <a:ea typeface="Arial"/>
                <a:cs typeface="Arial"/>
                <a:sym typeface="Arial"/>
              </a:defRPr>
            </a:lvl7pPr>
            <a:lvl8pPr marR="0" lvl="7" algn="l" rtl="0">
              <a:spcBef>
                <a:spcPts val="0"/>
              </a:spcBef>
              <a:spcAft>
                <a:spcPts val="0"/>
              </a:spcAft>
              <a:buSzPts val="1400"/>
              <a:buNone/>
              <a:defRPr sz="4200" b="1" i="0" u="none" strike="noStrike" cap="none">
                <a:solidFill>
                  <a:srgbClr val="B20838"/>
                </a:solidFill>
                <a:latin typeface="Arial"/>
                <a:ea typeface="Arial"/>
                <a:cs typeface="Arial"/>
                <a:sym typeface="Arial"/>
              </a:defRPr>
            </a:lvl8pPr>
            <a:lvl9pPr marR="0" lvl="8" algn="l" rtl="0">
              <a:spcBef>
                <a:spcPts val="0"/>
              </a:spcBef>
              <a:spcAft>
                <a:spcPts val="0"/>
              </a:spcAft>
              <a:buSzPts val="1400"/>
              <a:buNone/>
              <a:defRPr sz="4200" b="1" i="0" u="none" strike="noStrike" cap="none">
                <a:solidFill>
                  <a:srgbClr val="B20838"/>
                </a:solidFill>
                <a:latin typeface="Arial"/>
                <a:ea typeface="Arial"/>
                <a:cs typeface="Arial"/>
                <a:sym typeface="Arial"/>
              </a:defRPr>
            </a:lvl9pPr>
          </a:lstStyle>
          <a:p>
            <a:endParaRPr/>
          </a:p>
        </p:txBody>
      </p:sp>
      <p:sp>
        <p:nvSpPr>
          <p:cNvPr id="12" name="Google Shape;12;p62"/>
          <p:cNvSpPr/>
          <p:nvPr/>
        </p:nvSpPr>
        <p:spPr>
          <a:xfrm>
            <a:off x="11125194" y="0"/>
            <a:ext cx="1066807" cy="1295400"/>
          </a:xfrm>
          <a:prstGeom prst="rect">
            <a:avLst/>
          </a:prstGeom>
          <a:solidFill>
            <a:srgbClr val="F8981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 name="Google Shape;13;p62"/>
          <p:cNvSpPr/>
          <p:nvPr/>
        </p:nvSpPr>
        <p:spPr>
          <a:xfrm rot="10800000" flipH="1">
            <a:off x="11125187" y="-3048"/>
            <a:ext cx="304812" cy="1298448"/>
          </a:xfrm>
          <a:prstGeom prst="triangle">
            <a:avLst>
              <a:gd name="adj" fmla="val 0"/>
            </a:avLst>
          </a:prstGeom>
          <a:solidFill>
            <a:srgbClr val="14375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61"/>
          <p:cNvSpPr/>
          <p:nvPr/>
        </p:nvSpPr>
        <p:spPr>
          <a:xfrm>
            <a:off x="0" y="0"/>
            <a:ext cx="11125200" cy="1295400"/>
          </a:xfrm>
          <a:prstGeom prst="rect">
            <a:avLst/>
          </a:prstGeom>
          <a:solidFill>
            <a:srgbClr val="14375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61"/>
          <p:cNvSpPr txBox="1">
            <a:spLocks noGrp="1"/>
          </p:cNvSpPr>
          <p:nvPr>
            <p:ph type="title"/>
          </p:nvPr>
        </p:nvSpPr>
        <p:spPr>
          <a:xfrm>
            <a:off x="609600" y="2"/>
            <a:ext cx="10515600" cy="1295399"/>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2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4200" b="1" i="0" u="none" strike="noStrike" cap="none">
                <a:solidFill>
                  <a:srgbClr val="007CC2"/>
                </a:solidFill>
                <a:latin typeface="Arial"/>
                <a:ea typeface="Arial"/>
                <a:cs typeface="Arial"/>
                <a:sym typeface="Arial"/>
              </a:defRPr>
            </a:lvl2pPr>
            <a:lvl3pPr marR="0" lvl="2" algn="l" rtl="0">
              <a:spcBef>
                <a:spcPts val="0"/>
              </a:spcBef>
              <a:spcAft>
                <a:spcPts val="0"/>
              </a:spcAft>
              <a:buSzPts val="1400"/>
              <a:buNone/>
              <a:defRPr sz="4200" b="1" i="0" u="none" strike="noStrike" cap="none">
                <a:solidFill>
                  <a:srgbClr val="007CC2"/>
                </a:solidFill>
                <a:latin typeface="Arial"/>
                <a:ea typeface="Arial"/>
                <a:cs typeface="Arial"/>
                <a:sym typeface="Arial"/>
              </a:defRPr>
            </a:lvl3pPr>
            <a:lvl4pPr marR="0" lvl="3" algn="l" rtl="0">
              <a:spcBef>
                <a:spcPts val="0"/>
              </a:spcBef>
              <a:spcAft>
                <a:spcPts val="0"/>
              </a:spcAft>
              <a:buSzPts val="1400"/>
              <a:buNone/>
              <a:defRPr sz="4200" b="1" i="0" u="none" strike="noStrike" cap="none">
                <a:solidFill>
                  <a:srgbClr val="007CC2"/>
                </a:solidFill>
                <a:latin typeface="Arial"/>
                <a:ea typeface="Arial"/>
                <a:cs typeface="Arial"/>
                <a:sym typeface="Arial"/>
              </a:defRPr>
            </a:lvl4pPr>
            <a:lvl5pPr marR="0" lvl="4" algn="l" rtl="0">
              <a:spcBef>
                <a:spcPts val="0"/>
              </a:spcBef>
              <a:spcAft>
                <a:spcPts val="0"/>
              </a:spcAft>
              <a:buSzPts val="1400"/>
              <a:buNone/>
              <a:defRPr sz="4200" b="1" i="0" u="none" strike="noStrike" cap="none">
                <a:solidFill>
                  <a:srgbClr val="007CC2"/>
                </a:solidFill>
                <a:latin typeface="Arial"/>
                <a:ea typeface="Arial"/>
                <a:cs typeface="Arial"/>
                <a:sym typeface="Arial"/>
              </a:defRPr>
            </a:lvl5pPr>
            <a:lvl6pPr marR="0" lvl="5" algn="l" rtl="0">
              <a:spcBef>
                <a:spcPts val="0"/>
              </a:spcBef>
              <a:spcAft>
                <a:spcPts val="0"/>
              </a:spcAft>
              <a:buSzPts val="1400"/>
              <a:buNone/>
              <a:defRPr sz="4200" b="1" i="0" u="none" strike="noStrike" cap="none">
                <a:solidFill>
                  <a:srgbClr val="B20838"/>
                </a:solidFill>
                <a:latin typeface="Arial"/>
                <a:ea typeface="Arial"/>
                <a:cs typeface="Arial"/>
                <a:sym typeface="Arial"/>
              </a:defRPr>
            </a:lvl6pPr>
            <a:lvl7pPr marR="0" lvl="6" algn="l" rtl="0">
              <a:spcBef>
                <a:spcPts val="0"/>
              </a:spcBef>
              <a:spcAft>
                <a:spcPts val="0"/>
              </a:spcAft>
              <a:buSzPts val="1400"/>
              <a:buNone/>
              <a:defRPr sz="4200" b="1" i="0" u="none" strike="noStrike" cap="none">
                <a:solidFill>
                  <a:srgbClr val="B20838"/>
                </a:solidFill>
                <a:latin typeface="Arial"/>
                <a:ea typeface="Arial"/>
                <a:cs typeface="Arial"/>
                <a:sym typeface="Arial"/>
              </a:defRPr>
            </a:lvl7pPr>
            <a:lvl8pPr marR="0" lvl="7" algn="l" rtl="0">
              <a:spcBef>
                <a:spcPts val="0"/>
              </a:spcBef>
              <a:spcAft>
                <a:spcPts val="0"/>
              </a:spcAft>
              <a:buSzPts val="1400"/>
              <a:buNone/>
              <a:defRPr sz="4200" b="1" i="0" u="none" strike="noStrike" cap="none">
                <a:solidFill>
                  <a:srgbClr val="B20838"/>
                </a:solidFill>
                <a:latin typeface="Arial"/>
                <a:ea typeface="Arial"/>
                <a:cs typeface="Arial"/>
                <a:sym typeface="Arial"/>
              </a:defRPr>
            </a:lvl8pPr>
            <a:lvl9pPr marR="0" lvl="8" algn="l" rtl="0">
              <a:spcBef>
                <a:spcPts val="0"/>
              </a:spcBef>
              <a:spcAft>
                <a:spcPts val="0"/>
              </a:spcAft>
              <a:buSzPts val="1400"/>
              <a:buNone/>
              <a:defRPr sz="4200" b="1" i="0" u="none" strike="noStrike" cap="none">
                <a:solidFill>
                  <a:srgbClr val="B20838"/>
                </a:solidFill>
                <a:latin typeface="Arial"/>
                <a:ea typeface="Arial"/>
                <a:cs typeface="Arial"/>
                <a:sym typeface="Arial"/>
              </a:defRPr>
            </a:lvl9pPr>
          </a:lstStyle>
          <a:p>
            <a:endParaRPr/>
          </a:p>
        </p:txBody>
      </p:sp>
      <p:sp>
        <p:nvSpPr>
          <p:cNvPr id="27" name="Google Shape;27;p61"/>
          <p:cNvSpPr/>
          <p:nvPr/>
        </p:nvSpPr>
        <p:spPr>
          <a:xfrm>
            <a:off x="11125194" y="0"/>
            <a:ext cx="1066807" cy="1295400"/>
          </a:xfrm>
          <a:prstGeom prst="rect">
            <a:avLst/>
          </a:prstGeom>
          <a:solidFill>
            <a:srgbClr val="F8981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28;p61"/>
          <p:cNvSpPr/>
          <p:nvPr/>
        </p:nvSpPr>
        <p:spPr>
          <a:xfrm rot="10800000" flipH="1">
            <a:off x="11125187" y="-3048"/>
            <a:ext cx="304812" cy="1298448"/>
          </a:xfrm>
          <a:prstGeom prst="triangle">
            <a:avLst>
              <a:gd name="adj" fmla="val 0"/>
            </a:avLst>
          </a:prstGeom>
          <a:solidFill>
            <a:srgbClr val="14375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http://www.dcc.ac.uk/resources/briefing-paper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6084/m9.figshare.9980783.v2" TargetMode="External"/><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libguides.library.curtin.edu.a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gif"/><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s://dash.harvard.edu/" TargetMode="External"/><Relationship Id="rId6" Type="http://schemas.openxmlformats.org/officeDocument/2006/relationships/hyperlink" Target="https://dataverse.harvard.edu/" TargetMode="External"/><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qdr.syr.edu/guidance/template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0" y="5359401"/>
            <a:ext cx="12192000" cy="657225"/>
          </a:xfrm>
          <a:prstGeom prst="rect">
            <a:avLst/>
          </a:prstGeom>
          <a:solidFill>
            <a:srgbClr val="14375D"/>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400"/>
              <a:t>Optimizing Openness in Human Subjects Research: </a:t>
            </a:r>
            <a:br>
              <a:rPr lang="en" sz="2400"/>
            </a:br>
            <a:r>
              <a:rPr lang="en" sz="2400"/>
              <a:t>Balancing Transparency and Human Research Protections</a:t>
            </a:r>
            <a:endParaRPr sz="2400"/>
          </a:p>
        </p:txBody>
      </p:sp>
      <p:sp>
        <p:nvSpPr>
          <p:cNvPr id="81" name="Google Shape;81;p1"/>
          <p:cNvSpPr txBox="1">
            <a:spLocks noGrp="1"/>
          </p:cNvSpPr>
          <p:nvPr>
            <p:ph type="subTitle" idx="1"/>
          </p:nvPr>
        </p:nvSpPr>
        <p:spPr>
          <a:xfrm>
            <a:off x="0" y="6019800"/>
            <a:ext cx="12192000" cy="508000"/>
          </a:xfrm>
          <a:prstGeom prst="rect">
            <a:avLst/>
          </a:prstGeom>
          <a:solidFill>
            <a:srgbClr val="14375D"/>
          </a:solidFill>
          <a:ln>
            <a:noFill/>
          </a:ln>
        </p:spPr>
        <p:txBody>
          <a:bodyPr spcFirstLastPara="1" wrap="square" lIns="91425" tIns="45700" rIns="91425" bIns="45700" anchor="t" anchorCtr="0">
            <a:noAutofit/>
          </a:bodyPr>
          <a:lstStyle/>
          <a:p>
            <a:pPr marL="0" lvl="0" indent="0" algn="ctr" rtl="0">
              <a:spcBef>
                <a:spcPts val="0"/>
              </a:spcBef>
              <a:spcAft>
                <a:spcPts val="0"/>
              </a:spcAft>
              <a:buSzPts val="2000"/>
              <a:buFont typeface="Noto Sans Symbols"/>
              <a:buNone/>
            </a:pPr>
            <a:r>
              <a:rPr lang="en" sz="2000"/>
              <a:t>Julie Goldman, Dessi Kirilova, Diana Kapiszewski, Anna M. Mitchell</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title"/>
          </p:nvPr>
        </p:nvSpPr>
        <p:spPr>
          <a:xfrm>
            <a:off x="119000" y="1462400"/>
            <a:ext cx="11954100" cy="3933300"/>
          </a:xfrm>
          <a:prstGeom prst="rect">
            <a:avLst/>
          </a:prstGeom>
          <a:noFill/>
          <a:ln>
            <a:noFill/>
          </a:ln>
        </p:spPr>
        <p:txBody>
          <a:bodyPr spcFirstLastPara="1" wrap="square" lIns="91425" tIns="45675" rIns="91425" bIns="45675" anchor="ctr" anchorCtr="0">
            <a:noAutofit/>
          </a:bodyPr>
          <a:lstStyle/>
          <a:p>
            <a:pPr marL="0" lvl="0" indent="0" algn="ctr" rtl="0">
              <a:lnSpc>
                <a:spcPct val="100000"/>
              </a:lnSpc>
              <a:spcBef>
                <a:spcPts val="0"/>
              </a:spcBef>
              <a:spcAft>
                <a:spcPts val="0"/>
              </a:spcAft>
              <a:buSzPts val="2100"/>
              <a:buFont typeface="Roboto"/>
              <a:buNone/>
            </a:pPr>
            <a:r>
              <a:rPr lang="en" sz="4000" b="0">
                <a:solidFill>
                  <a:schemeClr val="dk1"/>
                </a:solidFill>
                <a:latin typeface="Roboto"/>
                <a:ea typeface="Roboto"/>
                <a:cs typeface="Roboto"/>
                <a:sym typeface="Roboto"/>
              </a:rPr>
              <a:t>“</a:t>
            </a:r>
            <a:r>
              <a:rPr lang="en" sz="4000" b="0">
                <a:solidFill>
                  <a:srgbClr val="F8981D"/>
                </a:solidFill>
                <a:latin typeface="Roboto"/>
                <a:ea typeface="Roboto"/>
                <a:cs typeface="Roboto"/>
                <a:sym typeface="Roboto"/>
              </a:rPr>
              <a:t>Research data management</a:t>
            </a:r>
            <a:r>
              <a:rPr lang="en" sz="4000" b="0">
                <a:solidFill>
                  <a:srgbClr val="3A5B6E"/>
                </a:solidFill>
                <a:latin typeface="Roboto"/>
                <a:ea typeface="Roboto"/>
                <a:cs typeface="Roboto"/>
                <a:sym typeface="Roboto"/>
              </a:rPr>
              <a:t> </a:t>
            </a:r>
            <a:r>
              <a:rPr lang="en" sz="4000" b="0">
                <a:solidFill>
                  <a:schemeClr val="dk1"/>
                </a:solidFill>
                <a:latin typeface="Roboto"/>
                <a:ea typeface="Roboto"/>
                <a:cs typeface="Roboto"/>
                <a:sym typeface="Roboto"/>
              </a:rPr>
              <a:t>concerns the organization of data, from its entry to the research cycle through the dissemination and archiving of valuable results. It aims to </a:t>
            </a:r>
            <a:r>
              <a:rPr lang="en" sz="4000" b="0">
                <a:solidFill>
                  <a:srgbClr val="F8981D"/>
                </a:solidFill>
                <a:latin typeface="Roboto"/>
                <a:ea typeface="Roboto"/>
                <a:cs typeface="Roboto"/>
                <a:sym typeface="Roboto"/>
              </a:rPr>
              <a:t>ensure reliable verification</a:t>
            </a:r>
            <a:r>
              <a:rPr lang="en" sz="4000" b="0">
                <a:solidFill>
                  <a:srgbClr val="3A5C6E"/>
                </a:solidFill>
                <a:latin typeface="Roboto"/>
                <a:ea typeface="Roboto"/>
                <a:cs typeface="Roboto"/>
                <a:sym typeface="Roboto"/>
              </a:rPr>
              <a:t> </a:t>
            </a:r>
            <a:r>
              <a:rPr lang="en" sz="4000" b="0">
                <a:solidFill>
                  <a:schemeClr val="dk1"/>
                </a:solidFill>
                <a:latin typeface="Roboto"/>
                <a:ea typeface="Roboto"/>
                <a:cs typeface="Roboto"/>
                <a:sym typeface="Roboto"/>
              </a:rPr>
              <a:t>of results, and permits new and </a:t>
            </a:r>
            <a:r>
              <a:rPr lang="en" sz="4000" b="0">
                <a:solidFill>
                  <a:srgbClr val="F8981D"/>
                </a:solidFill>
                <a:latin typeface="Roboto"/>
                <a:ea typeface="Roboto"/>
                <a:cs typeface="Roboto"/>
                <a:sym typeface="Roboto"/>
              </a:rPr>
              <a:t>innovative research</a:t>
            </a:r>
            <a:r>
              <a:rPr lang="en" sz="4000" b="0">
                <a:solidFill>
                  <a:srgbClr val="3A5C6E"/>
                </a:solidFill>
                <a:latin typeface="Roboto"/>
                <a:ea typeface="Roboto"/>
                <a:cs typeface="Roboto"/>
                <a:sym typeface="Roboto"/>
              </a:rPr>
              <a:t> </a:t>
            </a:r>
            <a:r>
              <a:rPr lang="en" sz="4000" b="0">
                <a:solidFill>
                  <a:schemeClr val="dk1"/>
                </a:solidFill>
                <a:latin typeface="Roboto"/>
                <a:ea typeface="Roboto"/>
                <a:cs typeface="Roboto"/>
                <a:sym typeface="Roboto"/>
              </a:rPr>
              <a:t>built on existing information.”</a:t>
            </a:r>
            <a:endParaRPr sz="4000" b="0">
              <a:solidFill>
                <a:schemeClr val="dk1"/>
              </a:solidFill>
              <a:latin typeface="Roboto"/>
              <a:ea typeface="Roboto"/>
              <a:cs typeface="Roboto"/>
              <a:sym typeface="Roboto"/>
            </a:endParaRPr>
          </a:p>
        </p:txBody>
      </p:sp>
      <p:sp>
        <p:nvSpPr>
          <p:cNvPr id="262" name="Google Shape;262;p11"/>
          <p:cNvSpPr txBox="1">
            <a:spLocks noGrp="1"/>
          </p:cNvSpPr>
          <p:nvPr>
            <p:ph type="body" idx="1"/>
          </p:nvPr>
        </p:nvSpPr>
        <p:spPr>
          <a:xfrm>
            <a:off x="415600" y="6019042"/>
            <a:ext cx="10204800" cy="603600"/>
          </a:xfrm>
          <a:prstGeom prst="rect">
            <a:avLst/>
          </a:prstGeom>
          <a:noFill/>
          <a:ln>
            <a:noFill/>
          </a:ln>
        </p:spPr>
        <p:txBody>
          <a:bodyPr spcFirstLastPara="1" wrap="square" lIns="91425" tIns="45675" rIns="91425" bIns="45675" anchor="t" anchorCtr="0">
            <a:noAutofit/>
          </a:bodyPr>
          <a:lstStyle/>
          <a:p>
            <a:pPr marL="0" marR="0" lvl="0" indent="0" algn="l" rtl="0">
              <a:spcBef>
                <a:spcPts val="0"/>
              </a:spcBef>
              <a:spcAft>
                <a:spcPts val="0"/>
              </a:spcAft>
              <a:buClr>
                <a:srgbClr val="B20838"/>
              </a:buClr>
              <a:buSzPts val="1200"/>
              <a:buFont typeface="Noto Sans Symbols"/>
              <a:buNone/>
            </a:pPr>
            <a:r>
              <a:rPr lang="en" sz="1200">
                <a:solidFill>
                  <a:schemeClr val="dk1"/>
                </a:solidFill>
                <a:latin typeface="Roboto"/>
                <a:ea typeface="Roboto"/>
                <a:cs typeface="Roboto"/>
                <a:sym typeface="Roboto"/>
              </a:rPr>
              <a:t>Whyte, A., Tedds, J. 2011. ‘Making the Case for Research Data Management’. DCC Briefing Papers. Edinburgh: Digital Curation Centre. </a:t>
            </a:r>
            <a:r>
              <a:rPr lang="en" sz="1200" u="sng">
                <a:solidFill>
                  <a:schemeClr val="hlink"/>
                </a:solidFill>
                <a:latin typeface="Roboto"/>
                <a:ea typeface="Roboto"/>
                <a:cs typeface="Roboto"/>
                <a:sym typeface="Roboto"/>
                <a:hlinkClick r:id="rId3"/>
              </a:rPr>
              <a:t>http://www.dcc.ac.uk/resources/briefing-papers</a:t>
            </a:r>
            <a:r>
              <a:rPr lang="en" sz="1200">
                <a:solidFill>
                  <a:schemeClr val="dk1"/>
                </a:solidFill>
                <a:latin typeface="Roboto"/>
                <a:ea typeface="Roboto"/>
                <a:cs typeface="Roboto"/>
                <a:sym typeface="Roboto"/>
              </a:rPr>
              <a:t> </a:t>
            </a:r>
            <a:endParaRPr sz="1200" b="0" i="0" u="none" strike="noStrike" cap="none">
              <a:solidFill>
                <a:srgbClr val="0070C0"/>
              </a:solidFill>
              <a:latin typeface="Roboto"/>
              <a:ea typeface="Roboto"/>
              <a:cs typeface="Roboto"/>
              <a:sym typeface="Roboto"/>
            </a:endParaRPr>
          </a:p>
        </p:txBody>
      </p:sp>
      <p:sp>
        <p:nvSpPr>
          <p:cNvPr id="263" name="Google Shape;263;p11"/>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Data Management</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Data Management Planning</a:t>
            </a:r>
            <a:endParaRPr>
              <a:solidFill>
                <a:srgbClr val="FFFFFF"/>
              </a:solidFill>
            </a:endParaRPr>
          </a:p>
        </p:txBody>
      </p:sp>
      <p:sp>
        <p:nvSpPr>
          <p:cNvPr id="269" name="Google Shape;269;p12"/>
          <p:cNvSpPr txBox="1">
            <a:spLocks noGrp="1"/>
          </p:cNvSpPr>
          <p:nvPr>
            <p:ph type="body" idx="1"/>
          </p:nvPr>
        </p:nvSpPr>
        <p:spPr>
          <a:xfrm>
            <a:off x="609600" y="1524000"/>
            <a:ext cx="11074500" cy="4648200"/>
          </a:xfrm>
          <a:prstGeom prst="rect">
            <a:avLst/>
          </a:prstGeom>
          <a:noFill/>
          <a:ln>
            <a:noFill/>
          </a:ln>
        </p:spPr>
        <p:txBody>
          <a:bodyPr spcFirstLastPara="1" wrap="square" lIns="91425" tIns="45675" rIns="91425" bIns="45675" anchor="t" anchorCtr="0">
            <a:noAutofit/>
          </a:bodyPr>
          <a:lstStyle/>
          <a:p>
            <a:pPr marL="609585" lvl="0" indent="-457188" algn="l" rtl="0">
              <a:lnSpc>
                <a:spcPct val="150000"/>
              </a:lnSpc>
              <a:spcBef>
                <a:spcPts val="1067"/>
              </a:spcBef>
              <a:spcAft>
                <a:spcPts val="0"/>
              </a:spcAft>
              <a:buSzPts val="1800"/>
              <a:buFont typeface="Roboto"/>
              <a:buAutoNum type="arabicPeriod"/>
            </a:pPr>
            <a:r>
              <a:rPr lang="en" sz="2400">
                <a:latin typeface="Roboto"/>
                <a:ea typeface="Roboto"/>
                <a:cs typeface="Roboto"/>
                <a:sym typeface="Roboto"/>
              </a:rPr>
              <a:t>Which datasets will be generated in your research?</a:t>
            </a:r>
            <a:endParaRPr sz="2400">
              <a:latin typeface="Roboto"/>
              <a:ea typeface="Roboto"/>
              <a:cs typeface="Roboto"/>
              <a:sym typeface="Roboto"/>
            </a:endParaRPr>
          </a:p>
          <a:p>
            <a:pPr marL="609585" lvl="0" indent="-457188" algn="l" rtl="0">
              <a:lnSpc>
                <a:spcPct val="150000"/>
              </a:lnSpc>
              <a:spcBef>
                <a:spcPts val="0"/>
              </a:spcBef>
              <a:spcAft>
                <a:spcPts val="0"/>
              </a:spcAft>
              <a:buSzPts val="1800"/>
              <a:buFont typeface="Roboto"/>
              <a:buAutoNum type="arabicPeriod"/>
            </a:pPr>
            <a:r>
              <a:rPr lang="en" sz="2400">
                <a:latin typeface="Roboto"/>
                <a:ea typeface="Roboto"/>
                <a:cs typeface="Roboto"/>
                <a:sym typeface="Roboto"/>
              </a:rPr>
              <a:t>How will your datasets be named and referenced?</a:t>
            </a:r>
            <a:endParaRPr sz="2400">
              <a:latin typeface="Roboto"/>
              <a:ea typeface="Roboto"/>
              <a:cs typeface="Roboto"/>
              <a:sym typeface="Roboto"/>
            </a:endParaRPr>
          </a:p>
          <a:p>
            <a:pPr marL="609585" lvl="0" indent="-457188" algn="l" rtl="0">
              <a:lnSpc>
                <a:spcPct val="150000"/>
              </a:lnSpc>
              <a:spcBef>
                <a:spcPts val="0"/>
              </a:spcBef>
              <a:spcAft>
                <a:spcPts val="0"/>
              </a:spcAft>
              <a:buSzPts val="1800"/>
              <a:buFont typeface="Roboto"/>
              <a:buAutoNum type="arabicPeriod"/>
            </a:pPr>
            <a:r>
              <a:rPr lang="en" sz="2400">
                <a:latin typeface="Roboto"/>
                <a:ea typeface="Roboto"/>
                <a:cs typeface="Roboto"/>
                <a:sym typeface="Roboto"/>
              </a:rPr>
              <a:t>Which file formats will be used for each dataset?</a:t>
            </a:r>
            <a:endParaRPr sz="2400">
              <a:latin typeface="Roboto"/>
              <a:ea typeface="Roboto"/>
              <a:cs typeface="Roboto"/>
              <a:sym typeface="Roboto"/>
            </a:endParaRPr>
          </a:p>
          <a:p>
            <a:pPr marL="609585" lvl="0" indent="-457188" algn="l" rtl="0">
              <a:lnSpc>
                <a:spcPct val="150000"/>
              </a:lnSpc>
              <a:spcBef>
                <a:spcPts val="0"/>
              </a:spcBef>
              <a:spcAft>
                <a:spcPts val="0"/>
              </a:spcAft>
              <a:buSzPts val="1800"/>
              <a:buFont typeface="Roboto"/>
              <a:buAutoNum type="arabicPeriod"/>
            </a:pPr>
            <a:r>
              <a:rPr lang="en" sz="2400">
                <a:latin typeface="Roboto"/>
                <a:ea typeface="Roboto"/>
                <a:cs typeface="Roboto"/>
                <a:sym typeface="Roboto"/>
              </a:rPr>
              <a:t>What data standards and metadata standards will each dataset follow?</a:t>
            </a:r>
            <a:endParaRPr sz="2400">
              <a:latin typeface="Roboto"/>
              <a:ea typeface="Roboto"/>
              <a:cs typeface="Roboto"/>
              <a:sym typeface="Roboto"/>
            </a:endParaRPr>
          </a:p>
          <a:p>
            <a:pPr marL="609585" lvl="0" indent="-457188" algn="l" rtl="0">
              <a:lnSpc>
                <a:spcPct val="150000"/>
              </a:lnSpc>
              <a:spcBef>
                <a:spcPts val="0"/>
              </a:spcBef>
              <a:spcAft>
                <a:spcPts val="0"/>
              </a:spcAft>
              <a:buSzPts val="1800"/>
              <a:buFont typeface="Roboto"/>
              <a:buAutoNum type="arabicPeriod"/>
            </a:pPr>
            <a:r>
              <a:rPr lang="en" sz="2400">
                <a:latin typeface="Roboto"/>
                <a:ea typeface="Roboto"/>
                <a:cs typeface="Roboto"/>
                <a:sym typeface="Roboto"/>
              </a:rPr>
              <a:t>Who will have access to your datasets?</a:t>
            </a:r>
            <a:endParaRPr sz="2400">
              <a:latin typeface="Roboto"/>
              <a:ea typeface="Roboto"/>
              <a:cs typeface="Roboto"/>
              <a:sym typeface="Roboto"/>
            </a:endParaRPr>
          </a:p>
          <a:p>
            <a:pPr marL="609585" lvl="0" indent="-457188" algn="l" rtl="0">
              <a:lnSpc>
                <a:spcPct val="150000"/>
              </a:lnSpc>
              <a:spcBef>
                <a:spcPts val="0"/>
              </a:spcBef>
              <a:spcAft>
                <a:spcPts val="0"/>
              </a:spcAft>
              <a:buSzPts val="1800"/>
              <a:buFont typeface="Roboto"/>
              <a:buAutoNum type="arabicPeriod"/>
            </a:pPr>
            <a:r>
              <a:rPr lang="en" sz="2400">
                <a:latin typeface="Roboto"/>
                <a:ea typeface="Roboto"/>
                <a:cs typeface="Roboto"/>
                <a:sym typeface="Roboto"/>
              </a:rPr>
              <a:t>How and when will you share your datasets, if applicable?</a:t>
            </a:r>
            <a:endParaRPr sz="2400">
              <a:latin typeface="Roboto"/>
              <a:ea typeface="Roboto"/>
              <a:cs typeface="Roboto"/>
              <a:sym typeface="Roboto"/>
            </a:endParaRPr>
          </a:p>
          <a:p>
            <a:pPr marL="609585" lvl="0" indent="-457188" algn="l" rtl="0">
              <a:lnSpc>
                <a:spcPct val="150000"/>
              </a:lnSpc>
              <a:spcBef>
                <a:spcPts val="0"/>
              </a:spcBef>
              <a:spcAft>
                <a:spcPts val="0"/>
              </a:spcAft>
              <a:buSzPts val="1800"/>
              <a:buFont typeface="Roboto"/>
              <a:buAutoNum type="arabicPeriod"/>
            </a:pPr>
            <a:r>
              <a:rPr lang="en" sz="2400">
                <a:latin typeface="Roboto"/>
                <a:ea typeface="Roboto"/>
                <a:cs typeface="Roboto"/>
                <a:sym typeface="Roboto"/>
              </a:rPr>
              <a:t>How will you archive and preserve your datasets?</a:t>
            </a:r>
            <a:endParaRPr sz="2400">
              <a:latin typeface="Roboto"/>
              <a:ea typeface="Roboto"/>
              <a:cs typeface="Roboto"/>
              <a:sym typeface="Roboto"/>
            </a:endParaRPr>
          </a:p>
          <a:p>
            <a:pPr marL="609585" lvl="0" indent="-457188" algn="l" rtl="0">
              <a:lnSpc>
                <a:spcPct val="150000"/>
              </a:lnSpc>
              <a:spcBef>
                <a:spcPts val="0"/>
              </a:spcBef>
              <a:spcAft>
                <a:spcPts val="0"/>
              </a:spcAft>
              <a:buSzPts val="1800"/>
              <a:buFont typeface="Roboto"/>
              <a:buAutoNum type="arabicPeriod"/>
            </a:pPr>
            <a:r>
              <a:rPr lang="en" sz="2400">
                <a:latin typeface="Roboto"/>
                <a:ea typeface="Roboto"/>
                <a:cs typeface="Roboto"/>
                <a:sym typeface="Roboto"/>
              </a:rPr>
              <a:t>How will you license your datasets?</a:t>
            </a:r>
            <a:endParaRPr sz="2400">
              <a:latin typeface="Roboto"/>
              <a:ea typeface="Roboto"/>
              <a:cs typeface="Roboto"/>
              <a:sym typeface="Roboto"/>
            </a:endParaRPr>
          </a:p>
          <a:p>
            <a:pPr marL="609585" lvl="0" indent="-457188" algn="l" rtl="0">
              <a:lnSpc>
                <a:spcPct val="150000"/>
              </a:lnSpc>
              <a:spcBef>
                <a:spcPts val="0"/>
              </a:spcBef>
              <a:spcAft>
                <a:spcPts val="0"/>
              </a:spcAft>
              <a:buSzPts val="1800"/>
              <a:buFont typeface="Roboto"/>
              <a:buAutoNum type="arabicPeriod"/>
            </a:pPr>
            <a:r>
              <a:rPr lang="en" sz="2400">
                <a:latin typeface="Roboto"/>
                <a:ea typeface="Roboto"/>
                <a:cs typeface="Roboto"/>
                <a:sym typeface="Roboto"/>
              </a:rPr>
              <a:t>How will you deal with privacy or confidentiality, if applicable?</a:t>
            </a:r>
            <a:endParaRPr sz="24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Data Management &amp; Ethics</a:t>
            </a:r>
            <a:endParaRPr>
              <a:solidFill>
                <a:srgbClr val="FFFFFF"/>
              </a:solidFill>
            </a:endParaRPr>
          </a:p>
        </p:txBody>
      </p:sp>
      <p:sp>
        <p:nvSpPr>
          <p:cNvPr id="275" name="Google Shape;275;p13"/>
          <p:cNvSpPr txBox="1">
            <a:spLocks noGrp="1"/>
          </p:cNvSpPr>
          <p:nvPr>
            <p:ph type="body" idx="1"/>
          </p:nvPr>
        </p:nvSpPr>
        <p:spPr>
          <a:xfrm>
            <a:off x="609600" y="1524000"/>
            <a:ext cx="11074500" cy="4648200"/>
          </a:xfrm>
          <a:prstGeom prst="rect">
            <a:avLst/>
          </a:prstGeom>
          <a:noFill/>
          <a:ln>
            <a:noFill/>
          </a:ln>
        </p:spPr>
        <p:txBody>
          <a:bodyPr spcFirstLastPara="1" wrap="square" lIns="91425" tIns="45675" rIns="91425" bIns="45675" anchor="t" anchorCtr="0">
            <a:noAutofit/>
          </a:bodyPr>
          <a:lstStyle/>
          <a:p>
            <a:pPr marL="609585" lvl="0" indent="-457188" algn="l" rtl="0">
              <a:lnSpc>
                <a:spcPct val="115000"/>
              </a:lnSpc>
              <a:spcBef>
                <a:spcPts val="1067"/>
              </a:spcBef>
              <a:spcAft>
                <a:spcPts val="0"/>
              </a:spcAft>
              <a:buSzPts val="1800"/>
              <a:buFont typeface="Roboto"/>
              <a:buChar char="●"/>
            </a:pPr>
            <a:r>
              <a:rPr lang="en" sz="2400">
                <a:latin typeface="Roboto"/>
                <a:ea typeface="Roboto"/>
                <a:cs typeface="Roboto"/>
                <a:sym typeface="Roboto"/>
              </a:rPr>
              <a:t>Ethical component remains primary for all research involving human participants</a:t>
            </a:r>
            <a:endParaRPr sz="2400">
              <a:latin typeface="Roboto"/>
              <a:ea typeface="Roboto"/>
              <a:cs typeface="Roboto"/>
              <a:sym typeface="Roboto"/>
            </a:endParaRPr>
          </a:p>
          <a:p>
            <a:pPr marL="609585" lvl="0" indent="-457188" algn="l" rtl="0">
              <a:lnSpc>
                <a:spcPct val="115000"/>
              </a:lnSpc>
              <a:spcBef>
                <a:spcPts val="1333"/>
              </a:spcBef>
              <a:spcAft>
                <a:spcPts val="0"/>
              </a:spcAft>
              <a:buSzPts val="1800"/>
              <a:buFont typeface="Roboto"/>
              <a:buChar char="●"/>
            </a:pPr>
            <a:r>
              <a:rPr lang="en" sz="2400">
                <a:latin typeface="Roboto"/>
                <a:ea typeface="Roboto"/>
                <a:cs typeface="Roboto"/>
                <a:sym typeface="Roboto"/>
              </a:rPr>
              <a:t>Legal statutes and regulations</a:t>
            </a:r>
            <a:endParaRPr sz="2400">
              <a:latin typeface="Roboto"/>
              <a:ea typeface="Roboto"/>
              <a:cs typeface="Roboto"/>
              <a:sym typeface="Roboto"/>
            </a:endParaRPr>
          </a:p>
          <a:p>
            <a:pPr marL="609585" lvl="0" indent="-457188" algn="l" rtl="0">
              <a:lnSpc>
                <a:spcPct val="115000"/>
              </a:lnSpc>
              <a:spcBef>
                <a:spcPts val="1333"/>
              </a:spcBef>
              <a:spcAft>
                <a:spcPts val="0"/>
              </a:spcAft>
              <a:buSzPts val="1800"/>
              <a:buFont typeface="Roboto"/>
              <a:buChar char="●"/>
            </a:pPr>
            <a:r>
              <a:rPr lang="en" sz="2400">
                <a:latin typeface="Roboto"/>
                <a:ea typeface="Roboto"/>
                <a:cs typeface="Roboto"/>
                <a:sym typeface="Roboto"/>
              </a:rPr>
              <a:t>Funders, but also individual institutions, might require formal DMPs</a:t>
            </a:r>
            <a:endParaRPr sz="2400">
              <a:latin typeface="Roboto"/>
              <a:ea typeface="Roboto"/>
              <a:cs typeface="Roboto"/>
              <a:sym typeface="Roboto"/>
            </a:endParaRPr>
          </a:p>
          <a:p>
            <a:pPr marL="609585" lvl="0" indent="-457188" algn="l" rtl="0">
              <a:lnSpc>
                <a:spcPct val="115000"/>
              </a:lnSpc>
              <a:spcBef>
                <a:spcPts val="1333"/>
              </a:spcBef>
              <a:spcAft>
                <a:spcPts val="0"/>
              </a:spcAft>
              <a:buSzPts val="1800"/>
              <a:buFont typeface="Roboto"/>
              <a:buChar char="●"/>
            </a:pPr>
            <a:r>
              <a:rPr lang="en" sz="2400">
                <a:latin typeface="Roboto"/>
                <a:ea typeface="Roboto"/>
                <a:cs typeface="Roboto"/>
                <a:sym typeface="Roboto"/>
              </a:rPr>
              <a:t>Effective research data management is vital to managing risk and the potential for ethical and legal data publication and sharing</a:t>
            </a:r>
            <a:endParaRPr sz="2400">
              <a:latin typeface="Roboto"/>
              <a:ea typeface="Roboto"/>
              <a:cs typeface="Roboto"/>
              <a:sym typeface="Roboto"/>
            </a:endParaRPr>
          </a:p>
          <a:p>
            <a:pPr marL="609585" lvl="0" indent="-457188" algn="l" rtl="0">
              <a:lnSpc>
                <a:spcPct val="115000"/>
              </a:lnSpc>
              <a:spcBef>
                <a:spcPts val="1333"/>
              </a:spcBef>
              <a:spcAft>
                <a:spcPts val="1333"/>
              </a:spcAft>
              <a:buSzPts val="1800"/>
              <a:buFont typeface="Roboto"/>
              <a:buChar char="●"/>
            </a:pPr>
            <a:r>
              <a:rPr lang="en" sz="2400">
                <a:latin typeface="Roboto"/>
                <a:ea typeface="Roboto"/>
                <a:cs typeface="Roboto"/>
                <a:sym typeface="Roboto"/>
              </a:rPr>
              <a:t>Reuse reduces societal cost and participant fatigue</a:t>
            </a:r>
            <a:endParaRPr sz="24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4"/>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Data curation for sharing &amp; reuse</a:t>
            </a:r>
            <a:endParaRPr>
              <a:solidFill>
                <a:srgbClr val="FFFFFF"/>
              </a:solidFill>
            </a:endParaRPr>
          </a:p>
        </p:txBody>
      </p:sp>
      <p:grpSp>
        <p:nvGrpSpPr>
          <p:cNvPr id="281" name="Google Shape;281;p14"/>
          <p:cNvGrpSpPr/>
          <p:nvPr/>
        </p:nvGrpSpPr>
        <p:grpSpPr>
          <a:xfrm>
            <a:off x="10157517" y="2518945"/>
            <a:ext cx="2034432" cy="3797271"/>
            <a:chOff x="3048000" y="2295578"/>
            <a:chExt cx="1524300" cy="2847953"/>
          </a:xfrm>
        </p:grpSpPr>
        <p:grpSp>
          <p:nvGrpSpPr>
            <p:cNvPr id="282" name="Google Shape;282;p14"/>
            <p:cNvGrpSpPr/>
            <p:nvPr/>
          </p:nvGrpSpPr>
          <p:grpSpPr>
            <a:xfrm>
              <a:off x="3048000" y="2295578"/>
              <a:ext cx="1524000" cy="2847953"/>
              <a:chOff x="0" y="2295575"/>
              <a:chExt cx="1524000" cy="2837455"/>
            </a:xfrm>
          </p:grpSpPr>
          <p:sp>
            <p:nvSpPr>
              <p:cNvPr id="283" name="Google Shape;283;p14"/>
              <p:cNvSpPr/>
              <p:nvPr/>
            </p:nvSpPr>
            <p:spPr>
              <a:xfrm>
                <a:off x="0" y="2823930"/>
                <a:ext cx="1524000" cy="23091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84" name="Google Shape;284;p14"/>
              <p:cNvSpPr/>
              <p:nvPr/>
            </p:nvSpPr>
            <p:spPr>
              <a:xfrm>
                <a:off x="0" y="2295575"/>
                <a:ext cx="1524000" cy="537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285" name="Google Shape;285;p14"/>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rgbClr val="38761D"/>
                  </a:solidFill>
                  <a:latin typeface="Roboto"/>
                  <a:ea typeface="Roboto"/>
                  <a:cs typeface="Roboto"/>
                  <a:sym typeface="Roboto"/>
                </a:rPr>
                <a:t>Discover &amp; reuse data</a:t>
              </a:r>
              <a:endParaRPr sz="1600" b="1" i="0" u="none" strike="noStrike" cap="none">
                <a:solidFill>
                  <a:srgbClr val="38761D"/>
                </a:solidFill>
                <a:latin typeface="Roboto"/>
                <a:ea typeface="Roboto"/>
                <a:cs typeface="Roboto"/>
                <a:sym typeface="Roboto"/>
              </a:endParaRPr>
            </a:p>
          </p:txBody>
        </p:sp>
        <p:sp>
          <p:nvSpPr>
            <p:cNvPr id="286" name="Google Shape;286;p14"/>
            <p:cNvSpPr txBox="1"/>
            <p:nvPr/>
          </p:nvSpPr>
          <p:spPr>
            <a:xfrm>
              <a:off x="3224550" y="3798450"/>
              <a:ext cx="1170900" cy="1094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300" b="0" i="0" u="none" strike="noStrike" cap="none">
                  <a:solidFill>
                    <a:srgbClr val="38761D"/>
                  </a:solidFill>
                  <a:latin typeface="Roboto"/>
                  <a:ea typeface="Roboto"/>
                  <a:cs typeface="Roboto"/>
                  <a:sym typeface="Roboto"/>
                </a:rPr>
                <a:t>Locate data for new project</a:t>
              </a:r>
              <a:endParaRPr sz="1300" b="0" i="0" u="none" strike="noStrike" cap="none">
                <a:solidFill>
                  <a:srgbClr val="38761D"/>
                </a:solidFill>
                <a:latin typeface="Roboto"/>
                <a:ea typeface="Roboto"/>
                <a:cs typeface="Roboto"/>
                <a:sym typeface="Roboto"/>
              </a:endParaRPr>
            </a:p>
            <a:p>
              <a:pPr marL="0" marR="0" lvl="0" indent="0" algn="l" rtl="0">
                <a:lnSpc>
                  <a:spcPct val="115000"/>
                </a:lnSpc>
                <a:spcBef>
                  <a:spcPts val="2133"/>
                </a:spcBef>
                <a:spcAft>
                  <a:spcPts val="2133"/>
                </a:spcAft>
                <a:buNone/>
              </a:pPr>
              <a:r>
                <a:rPr lang="en" sz="1300" b="0" i="0" u="none" strike="noStrike" cap="none">
                  <a:solidFill>
                    <a:srgbClr val="38761D"/>
                  </a:solidFill>
                  <a:latin typeface="Roboto"/>
                  <a:ea typeface="Roboto"/>
                  <a:cs typeface="Roboto"/>
                  <a:sym typeface="Roboto"/>
                </a:rPr>
                <a:t>Data repository</a:t>
              </a:r>
              <a:endParaRPr sz="1300" b="0" i="0" u="none" strike="noStrike" cap="none">
                <a:solidFill>
                  <a:srgbClr val="38761D"/>
                </a:solidFill>
                <a:latin typeface="Roboto"/>
                <a:ea typeface="Roboto"/>
                <a:cs typeface="Roboto"/>
                <a:sym typeface="Roboto"/>
              </a:endParaRPr>
            </a:p>
          </p:txBody>
        </p:sp>
        <p:sp>
          <p:nvSpPr>
            <p:cNvPr id="287" name="Google Shape;287;p14"/>
            <p:cNvSpPr txBox="1"/>
            <p:nvPr/>
          </p:nvSpPr>
          <p:spPr>
            <a:xfrm>
              <a:off x="3048000" y="2441095"/>
              <a:ext cx="15243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6AA84F"/>
                  </a:solidFill>
                  <a:latin typeface="Roboto"/>
                  <a:ea typeface="Roboto"/>
                  <a:cs typeface="Roboto"/>
                  <a:sym typeface="Roboto"/>
                </a:rPr>
                <a:t>REUSE</a:t>
              </a:r>
              <a:endParaRPr sz="1300" b="1" i="0" u="none" strike="noStrike" cap="none">
                <a:solidFill>
                  <a:srgbClr val="6AA84F"/>
                </a:solidFill>
                <a:latin typeface="Roboto"/>
                <a:ea typeface="Roboto"/>
                <a:cs typeface="Roboto"/>
                <a:sym typeface="Roboto"/>
              </a:endParaRPr>
            </a:p>
          </p:txBody>
        </p:sp>
      </p:grpSp>
      <p:grpSp>
        <p:nvGrpSpPr>
          <p:cNvPr id="288" name="Google Shape;288;p14"/>
          <p:cNvGrpSpPr/>
          <p:nvPr/>
        </p:nvGrpSpPr>
        <p:grpSpPr>
          <a:xfrm>
            <a:off x="8123484" y="2518940"/>
            <a:ext cx="2034232" cy="3797275"/>
            <a:chOff x="3048000" y="2295575"/>
            <a:chExt cx="1524150" cy="2847956"/>
          </a:xfrm>
        </p:grpSpPr>
        <p:grpSp>
          <p:nvGrpSpPr>
            <p:cNvPr id="289" name="Google Shape;289;p14"/>
            <p:cNvGrpSpPr/>
            <p:nvPr/>
          </p:nvGrpSpPr>
          <p:grpSpPr>
            <a:xfrm>
              <a:off x="3048000" y="2295578"/>
              <a:ext cx="1524000" cy="2847953"/>
              <a:chOff x="0" y="2295575"/>
              <a:chExt cx="1524000" cy="2837455"/>
            </a:xfrm>
          </p:grpSpPr>
          <p:sp>
            <p:nvSpPr>
              <p:cNvPr id="290" name="Google Shape;290;p14"/>
              <p:cNvSpPr/>
              <p:nvPr/>
            </p:nvSpPr>
            <p:spPr>
              <a:xfrm>
                <a:off x="0" y="2823930"/>
                <a:ext cx="1524000" cy="2309100"/>
              </a:xfrm>
              <a:prstGeom prst="rect">
                <a:avLst/>
              </a:prstGeom>
              <a:solidFill>
                <a:srgbClr val="B6D7A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91" name="Google Shape;291;p14"/>
              <p:cNvSpPr/>
              <p:nvPr/>
            </p:nvSpPr>
            <p:spPr>
              <a:xfrm>
                <a:off x="0" y="2295575"/>
                <a:ext cx="1524000" cy="53700"/>
              </a:xfrm>
              <a:prstGeom prst="rect">
                <a:avLst/>
              </a:prstGeom>
              <a:solidFill>
                <a:srgbClr val="B6D7A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cxnSp>
          <p:nvCxnSpPr>
            <p:cNvPr id="292" name="Google Shape;292;p14"/>
            <p:cNvCxnSpPr/>
            <p:nvPr/>
          </p:nvCxnSpPr>
          <p:spPr>
            <a:xfrm>
              <a:off x="4572000" y="2295575"/>
              <a:ext cx="0" cy="2837400"/>
            </a:xfrm>
            <a:prstGeom prst="straightConnector1">
              <a:avLst/>
            </a:prstGeom>
            <a:noFill/>
            <a:ln w="9525" cap="flat" cmpd="sng">
              <a:solidFill>
                <a:srgbClr val="B6D7A8"/>
              </a:solidFill>
              <a:prstDash val="dot"/>
              <a:round/>
              <a:headEnd type="none" w="sm" len="sm"/>
              <a:tailEnd type="none" w="sm" len="sm"/>
            </a:ln>
          </p:spPr>
        </p:cxnSp>
        <p:sp>
          <p:nvSpPr>
            <p:cNvPr id="293" name="Google Shape;293;p14"/>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rgbClr val="38761D"/>
                  </a:solidFill>
                  <a:latin typeface="Roboto"/>
                  <a:ea typeface="Roboto"/>
                  <a:cs typeface="Roboto"/>
                  <a:sym typeface="Roboto"/>
                </a:rPr>
                <a:t>Appraise &amp; steward data</a:t>
              </a:r>
              <a:r>
                <a:rPr lang="en" sz="1600" b="1" i="0" u="none" strike="noStrike" cap="none">
                  <a:solidFill>
                    <a:srgbClr val="333333"/>
                  </a:solidFill>
                  <a:latin typeface="Roboto"/>
                  <a:ea typeface="Roboto"/>
                  <a:cs typeface="Roboto"/>
                  <a:sym typeface="Roboto"/>
                </a:rPr>
                <a:t> </a:t>
              </a:r>
              <a:endParaRPr sz="1600" b="1" i="0" u="none" strike="noStrike" cap="none">
                <a:solidFill>
                  <a:srgbClr val="333333"/>
                </a:solidFill>
                <a:latin typeface="Roboto"/>
                <a:ea typeface="Roboto"/>
                <a:cs typeface="Roboto"/>
                <a:sym typeface="Roboto"/>
              </a:endParaRPr>
            </a:p>
          </p:txBody>
        </p:sp>
        <p:sp>
          <p:nvSpPr>
            <p:cNvPr id="294" name="Google Shape;294;p14"/>
            <p:cNvSpPr txBox="1"/>
            <p:nvPr/>
          </p:nvSpPr>
          <p:spPr>
            <a:xfrm>
              <a:off x="3224550" y="3798450"/>
              <a:ext cx="1170900" cy="1094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300" b="0" i="0" u="none" strike="noStrike" cap="none">
                  <a:solidFill>
                    <a:srgbClr val="38761D"/>
                  </a:solidFill>
                  <a:latin typeface="Roboto"/>
                  <a:ea typeface="Roboto"/>
                  <a:cs typeface="Roboto"/>
                  <a:sym typeface="Roboto"/>
                </a:rPr>
                <a:t>Appraise for enduring value</a:t>
              </a:r>
              <a:endParaRPr sz="1300" b="0" i="0" u="none" strike="noStrike" cap="none">
                <a:solidFill>
                  <a:srgbClr val="38761D"/>
                </a:solidFill>
                <a:latin typeface="Roboto"/>
                <a:ea typeface="Roboto"/>
                <a:cs typeface="Roboto"/>
                <a:sym typeface="Roboto"/>
              </a:endParaRPr>
            </a:p>
            <a:p>
              <a:pPr marL="0" marR="0" lvl="0" indent="0" algn="l" rtl="0">
                <a:spcBef>
                  <a:spcPts val="0"/>
                </a:spcBef>
                <a:spcAft>
                  <a:spcPts val="0"/>
                </a:spcAft>
                <a:buNone/>
              </a:pPr>
              <a:endParaRPr sz="1300" b="0" i="0" u="none" strike="noStrike" cap="none">
                <a:solidFill>
                  <a:srgbClr val="38761D"/>
                </a:solidFill>
                <a:latin typeface="Roboto"/>
                <a:ea typeface="Roboto"/>
                <a:cs typeface="Roboto"/>
                <a:sym typeface="Roboto"/>
              </a:endParaRPr>
            </a:p>
            <a:p>
              <a:pPr marL="0" marR="0" lvl="0" indent="0" algn="l" rtl="0">
                <a:spcBef>
                  <a:spcPts val="0"/>
                </a:spcBef>
                <a:spcAft>
                  <a:spcPts val="0"/>
                </a:spcAft>
                <a:buNone/>
              </a:pPr>
              <a:r>
                <a:rPr lang="en" sz="1300" b="0" i="0" u="none" strike="noStrike" cap="none">
                  <a:solidFill>
                    <a:srgbClr val="38761D"/>
                  </a:solidFill>
                  <a:latin typeface="Roboto"/>
                  <a:ea typeface="Roboto"/>
                  <a:cs typeface="Roboto"/>
                  <a:sym typeface="Roboto"/>
                </a:rPr>
                <a:t>Migrate data to preservation repository</a:t>
              </a:r>
              <a:r>
                <a:rPr lang="en" sz="1300" b="0" i="0" u="none" strike="noStrike" cap="none">
                  <a:solidFill>
                    <a:srgbClr val="333333"/>
                  </a:solidFill>
                  <a:latin typeface="Roboto"/>
                  <a:ea typeface="Roboto"/>
                  <a:cs typeface="Roboto"/>
                  <a:sym typeface="Roboto"/>
                </a:rPr>
                <a:t> </a:t>
              </a:r>
              <a:endParaRPr sz="1300" b="0" i="0" u="none" strike="noStrike" cap="none">
                <a:solidFill>
                  <a:srgbClr val="333333"/>
                </a:solidFill>
                <a:latin typeface="Roboto"/>
                <a:ea typeface="Roboto"/>
                <a:cs typeface="Roboto"/>
                <a:sym typeface="Roboto"/>
              </a:endParaRPr>
            </a:p>
          </p:txBody>
        </p:sp>
        <p:sp>
          <p:nvSpPr>
            <p:cNvPr id="295" name="Google Shape;295;p14"/>
            <p:cNvSpPr txBox="1"/>
            <p:nvPr/>
          </p:nvSpPr>
          <p:spPr>
            <a:xfrm>
              <a:off x="3048150" y="2441095"/>
              <a:ext cx="15240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6AA84F"/>
                  </a:solidFill>
                  <a:latin typeface="Roboto"/>
                  <a:ea typeface="Roboto"/>
                  <a:cs typeface="Roboto"/>
                  <a:sym typeface="Roboto"/>
                </a:rPr>
                <a:t>ARCHIVE &amp; PRESERVE</a:t>
              </a:r>
              <a:endParaRPr sz="1300" b="1" i="0" u="none" strike="noStrike" cap="none">
                <a:solidFill>
                  <a:srgbClr val="6AA84F"/>
                </a:solidFill>
                <a:latin typeface="Roboto"/>
                <a:ea typeface="Roboto"/>
                <a:cs typeface="Roboto"/>
                <a:sym typeface="Roboto"/>
              </a:endParaRPr>
            </a:p>
          </p:txBody>
        </p:sp>
      </p:grpSp>
      <p:grpSp>
        <p:nvGrpSpPr>
          <p:cNvPr id="296" name="Google Shape;296;p14"/>
          <p:cNvGrpSpPr/>
          <p:nvPr/>
        </p:nvGrpSpPr>
        <p:grpSpPr>
          <a:xfrm>
            <a:off x="6089451" y="2518940"/>
            <a:ext cx="2034232" cy="3797275"/>
            <a:chOff x="3048000" y="2295575"/>
            <a:chExt cx="1524150" cy="2847956"/>
          </a:xfrm>
        </p:grpSpPr>
        <p:grpSp>
          <p:nvGrpSpPr>
            <p:cNvPr id="297" name="Google Shape;297;p14"/>
            <p:cNvGrpSpPr/>
            <p:nvPr/>
          </p:nvGrpSpPr>
          <p:grpSpPr>
            <a:xfrm>
              <a:off x="3048000" y="2295578"/>
              <a:ext cx="1524000" cy="2847953"/>
              <a:chOff x="0" y="2295575"/>
              <a:chExt cx="1524000" cy="2837455"/>
            </a:xfrm>
          </p:grpSpPr>
          <p:sp>
            <p:nvSpPr>
              <p:cNvPr id="298" name="Google Shape;298;p14"/>
              <p:cNvSpPr/>
              <p:nvPr/>
            </p:nvSpPr>
            <p:spPr>
              <a:xfrm>
                <a:off x="0" y="2823930"/>
                <a:ext cx="1524000" cy="23091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99" name="Google Shape;299;p14"/>
              <p:cNvSpPr/>
              <p:nvPr/>
            </p:nvSpPr>
            <p:spPr>
              <a:xfrm>
                <a:off x="0" y="2295575"/>
                <a:ext cx="1524000" cy="537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cxnSp>
          <p:nvCxnSpPr>
            <p:cNvPr id="300" name="Google Shape;300;p14"/>
            <p:cNvCxnSpPr/>
            <p:nvPr/>
          </p:nvCxnSpPr>
          <p:spPr>
            <a:xfrm>
              <a:off x="4572000" y="2295575"/>
              <a:ext cx="0" cy="2837400"/>
            </a:xfrm>
            <a:prstGeom prst="straightConnector1">
              <a:avLst/>
            </a:prstGeom>
            <a:noFill/>
            <a:ln w="9525" cap="flat" cmpd="sng">
              <a:solidFill>
                <a:srgbClr val="93C47D"/>
              </a:solidFill>
              <a:prstDash val="dot"/>
              <a:round/>
              <a:headEnd type="none" w="sm" len="sm"/>
              <a:tailEnd type="none" w="sm" len="sm"/>
            </a:ln>
          </p:spPr>
        </p:cxnSp>
        <p:sp>
          <p:nvSpPr>
            <p:cNvPr id="301" name="Google Shape;301;p14"/>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rgbClr val="274E13"/>
                  </a:solidFill>
                  <a:latin typeface="Roboto"/>
                  <a:ea typeface="Roboto"/>
                  <a:cs typeface="Roboto"/>
                  <a:sym typeface="Roboto"/>
                </a:rPr>
                <a:t>Organize &amp; share data in repository</a:t>
              </a:r>
              <a:endParaRPr sz="1600" b="1" i="0" u="none" strike="noStrike" cap="none">
                <a:solidFill>
                  <a:srgbClr val="274E13"/>
                </a:solidFill>
                <a:latin typeface="Roboto"/>
                <a:ea typeface="Roboto"/>
                <a:cs typeface="Roboto"/>
                <a:sym typeface="Roboto"/>
              </a:endParaRPr>
            </a:p>
          </p:txBody>
        </p:sp>
        <p:sp>
          <p:nvSpPr>
            <p:cNvPr id="302" name="Google Shape;302;p14"/>
            <p:cNvSpPr txBox="1"/>
            <p:nvPr/>
          </p:nvSpPr>
          <p:spPr>
            <a:xfrm>
              <a:off x="3224550" y="3798450"/>
              <a:ext cx="1170900" cy="1094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300" b="0" i="0" u="none" strike="noStrike" cap="none">
                  <a:solidFill>
                    <a:srgbClr val="274E13"/>
                  </a:solidFill>
                  <a:latin typeface="Roboto"/>
                  <a:ea typeface="Roboto"/>
                  <a:cs typeface="Roboto"/>
                  <a:sym typeface="Roboto"/>
                </a:rPr>
                <a:t>Data curation</a:t>
              </a:r>
              <a:endParaRPr sz="1300" b="0" i="0" u="none" strike="noStrike" cap="none">
                <a:solidFill>
                  <a:srgbClr val="274E13"/>
                </a:solidFill>
                <a:latin typeface="Roboto"/>
                <a:ea typeface="Roboto"/>
                <a:cs typeface="Roboto"/>
                <a:sym typeface="Roboto"/>
              </a:endParaRPr>
            </a:p>
            <a:p>
              <a:pPr marL="0" marR="0" lvl="0" indent="0" algn="l" rtl="0">
                <a:spcBef>
                  <a:spcPts val="0"/>
                </a:spcBef>
                <a:spcAft>
                  <a:spcPts val="0"/>
                </a:spcAft>
                <a:buNone/>
              </a:pPr>
              <a:endParaRPr sz="1300" b="0" i="0" u="none" strike="noStrike" cap="none">
                <a:solidFill>
                  <a:srgbClr val="274E13"/>
                </a:solidFill>
                <a:latin typeface="Roboto"/>
                <a:ea typeface="Roboto"/>
                <a:cs typeface="Roboto"/>
                <a:sym typeface="Roboto"/>
              </a:endParaRPr>
            </a:p>
            <a:p>
              <a:pPr marL="0" marR="0" lvl="0" indent="0" algn="l" rtl="0">
                <a:spcBef>
                  <a:spcPts val="0"/>
                </a:spcBef>
                <a:spcAft>
                  <a:spcPts val="0"/>
                </a:spcAft>
                <a:buNone/>
              </a:pPr>
              <a:r>
                <a:rPr lang="en" sz="1300" b="0" i="0" u="none" strike="noStrike" cap="none">
                  <a:solidFill>
                    <a:srgbClr val="274E13"/>
                  </a:solidFill>
                  <a:latin typeface="Roboto"/>
                  <a:ea typeface="Roboto"/>
                  <a:cs typeface="Roboto"/>
                  <a:sym typeface="Roboto"/>
                </a:rPr>
                <a:t>Data citations, DOIs</a:t>
              </a:r>
              <a:endParaRPr sz="1300" b="0" i="0" u="none" strike="noStrike" cap="none">
                <a:solidFill>
                  <a:srgbClr val="274E13"/>
                </a:solidFill>
                <a:latin typeface="Roboto"/>
                <a:ea typeface="Roboto"/>
                <a:cs typeface="Roboto"/>
                <a:sym typeface="Roboto"/>
              </a:endParaRPr>
            </a:p>
            <a:p>
              <a:pPr marL="0" marR="0" lvl="0" indent="0" algn="l" rtl="0">
                <a:spcBef>
                  <a:spcPts val="0"/>
                </a:spcBef>
                <a:spcAft>
                  <a:spcPts val="0"/>
                </a:spcAft>
                <a:buNone/>
              </a:pPr>
              <a:endParaRPr sz="1300" b="0" i="0" u="none" strike="noStrike" cap="none">
                <a:solidFill>
                  <a:srgbClr val="274E13"/>
                </a:solidFill>
                <a:latin typeface="Roboto"/>
                <a:ea typeface="Roboto"/>
                <a:cs typeface="Roboto"/>
                <a:sym typeface="Roboto"/>
              </a:endParaRPr>
            </a:p>
            <a:p>
              <a:pPr marL="0" marR="0" lvl="0" indent="0" algn="l" rtl="0">
                <a:spcBef>
                  <a:spcPts val="0"/>
                </a:spcBef>
                <a:spcAft>
                  <a:spcPts val="0"/>
                </a:spcAft>
                <a:buNone/>
              </a:pPr>
              <a:r>
                <a:rPr lang="en" sz="1300" b="0" i="0" u="none" strike="noStrike" cap="none">
                  <a:solidFill>
                    <a:srgbClr val="274E13"/>
                  </a:solidFill>
                  <a:latin typeface="Roboto"/>
                  <a:ea typeface="Roboto"/>
                  <a:cs typeface="Roboto"/>
                  <a:sym typeface="Roboto"/>
                </a:rPr>
                <a:t>Data use agreements (DUAs)</a:t>
              </a:r>
              <a:endParaRPr sz="1300" b="0" i="0" u="none" strike="noStrike" cap="none">
                <a:solidFill>
                  <a:srgbClr val="274E13"/>
                </a:solidFill>
                <a:latin typeface="Roboto"/>
                <a:ea typeface="Roboto"/>
                <a:cs typeface="Roboto"/>
                <a:sym typeface="Roboto"/>
              </a:endParaRPr>
            </a:p>
          </p:txBody>
        </p:sp>
        <p:sp>
          <p:nvSpPr>
            <p:cNvPr id="303" name="Google Shape;303;p14"/>
            <p:cNvSpPr txBox="1"/>
            <p:nvPr/>
          </p:nvSpPr>
          <p:spPr>
            <a:xfrm>
              <a:off x="3048150" y="2441095"/>
              <a:ext cx="1524000" cy="260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1300" b="1" i="0" u="none" strike="noStrike" cap="none">
                  <a:solidFill>
                    <a:srgbClr val="6AA84F"/>
                  </a:solidFill>
                  <a:latin typeface="Roboto"/>
                  <a:ea typeface="Roboto"/>
                  <a:cs typeface="Roboto"/>
                  <a:sym typeface="Roboto"/>
                </a:rPr>
                <a:t>PUBLISH &amp; SHARE</a:t>
              </a:r>
              <a:endParaRPr sz="1300" b="1" i="0" u="none" strike="noStrike" cap="none">
                <a:solidFill>
                  <a:srgbClr val="6AA84F"/>
                </a:solidFill>
                <a:latin typeface="Roboto"/>
                <a:ea typeface="Roboto"/>
                <a:cs typeface="Roboto"/>
                <a:sym typeface="Roboto"/>
              </a:endParaRPr>
            </a:p>
          </p:txBody>
        </p:sp>
      </p:grpSp>
      <p:grpSp>
        <p:nvGrpSpPr>
          <p:cNvPr id="304" name="Google Shape;304;p14"/>
          <p:cNvGrpSpPr/>
          <p:nvPr/>
        </p:nvGrpSpPr>
        <p:grpSpPr>
          <a:xfrm>
            <a:off x="4055417" y="2518940"/>
            <a:ext cx="2034232" cy="3797275"/>
            <a:chOff x="3048000" y="2295575"/>
            <a:chExt cx="1524150" cy="2847956"/>
          </a:xfrm>
        </p:grpSpPr>
        <p:grpSp>
          <p:nvGrpSpPr>
            <p:cNvPr id="305" name="Google Shape;305;p14"/>
            <p:cNvGrpSpPr/>
            <p:nvPr/>
          </p:nvGrpSpPr>
          <p:grpSpPr>
            <a:xfrm>
              <a:off x="3048000" y="2295578"/>
              <a:ext cx="1524000" cy="2847953"/>
              <a:chOff x="0" y="2295575"/>
              <a:chExt cx="1524000" cy="2837455"/>
            </a:xfrm>
          </p:grpSpPr>
          <p:sp>
            <p:nvSpPr>
              <p:cNvPr id="306" name="Google Shape;306;p14"/>
              <p:cNvSpPr/>
              <p:nvPr/>
            </p:nvSpPr>
            <p:spPr>
              <a:xfrm>
                <a:off x="0" y="2823930"/>
                <a:ext cx="1524000" cy="2309100"/>
              </a:xfrm>
              <a:prstGeom prst="rect">
                <a:avLst/>
              </a:prstGeom>
              <a:solidFill>
                <a:srgbClr val="6AA84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07" name="Google Shape;307;p14"/>
              <p:cNvSpPr/>
              <p:nvPr/>
            </p:nvSpPr>
            <p:spPr>
              <a:xfrm>
                <a:off x="0" y="2295575"/>
                <a:ext cx="1524000" cy="53700"/>
              </a:xfrm>
              <a:prstGeom prst="rect">
                <a:avLst/>
              </a:prstGeom>
              <a:solidFill>
                <a:srgbClr val="6AA84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cxnSp>
          <p:nvCxnSpPr>
            <p:cNvPr id="308" name="Google Shape;308;p14"/>
            <p:cNvCxnSpPr/>
            <p:nvPr/>
          </p:nvCxnSpPr>
          <p:spPr>
            <a:xfrm>
              <a:off x="4572000" y="2295575"/>
              <a:ext cx="0" cy="2837400"/>
            </a:xfrm>
            <a:prstGeom prst="straightConnector1">
              <a:avLst/>
            </a:prstGeom>
            <a:noFill/>
            <a:ln w="9525" cap="flat" cmpd="sng">
              <a:solidFill>
                <a:srgbClr val="6AA84F"/>
              </a:solidFill>
              <a:prstDash val="dot"/>
              <a:round/>
              <a:headEnd type="none" w="sm" len="sm"/>
              <a:tailEnd type="none" w="sm" len="sm"/>
            </a:ln>
          </p:spPr>
        </p:cxnSp>
        <p:sp>
          <p:nvSpPr>
            <p:cNvPr id="309" name="Google Shape;309;p14"/>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rgbClr val="FFFFFF"/>
                  </a:solidFill>
                  <a:latin typeface="Roboto"/>
                  <a:ea typeface="Roboto"/>
                  <a:cs typeface="Roboto"/>
                  <a:sym typeface="Roboto"/>
                </a:rPr>
                <a:t>Process data for current use</a:t>
              </a:r>
              <a:endParaRPr sz="1600" b="1" i="0" u="none" strike="noStrike" cap="none">
                <a:solidFill>
                  <a:srgbClr val="FFFFFF"/>
                </a:solidFill>
                <a:latin typeface="Roboto"/>
                <a:ea typeface="Roboto"/>
                <a:cs typeface="Roboto"/>
                <a:sym typeface="Roboto"/>
              </a:endParaRPr>
            </a:p>
          </p:txBody>
        </p:sp>
        <p:sp>
          <p:nvSpPr>
            <p:cNvPr id="310" name="Google Shape;310;p14"/>
            <p:cNvSpPr txBox="1"/>
            <p:nvPr/>
          </p:nvSpPr>
          <p:spPr>
            <a:xfrm>
              <a:off x="3224550" y="3798450"/>
              <a:ext cx="1170900" cy="1094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300" b="0" i="0" u="none" strike="noStrike" cap="none">
                  <a:solidFill>
                    <a:srgbClr val="FFFFFF"/>
                  </a:solidFill>
                  <a:latin typeface="Roboto"/>
                  <a:ea typeface="Roboto"/>
                  <a:cs typeface="Roboto"/>
                  <a:sym typeface="Roboto"/>
                </a:rPr>
                <a:t>R, Python, OpenRefine</a:t>
              </a:r>
              <a:endParaRPr sz="13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endParaRPr sz="13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r>
                <a:rPr lang="en" sz="1300" b="0" i="0" u="none" strike="noStrike" cap="none">
                  <a:solidFill>
                    <a:srgbClr val="FFFFFF"/>
                  </a:solidFill>
                  <a:latin typeface="Roboto"/>
                  <a:ea typeface="Roboto"/>
                  <a:cs typeface="Roboto"/>
                  <a:sym typeface="Roboto"/>
                </a:rPr>
                <a:t>Statistical software</a:t>
              </a:r>
              <a:endParaRPr sz="13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r>
                <a:rPr lang="en" sz="1300" b="0" i="0" u="none" strike="noStrike" cap="none">
                  <a:solidFill>
                    <a:srgbClr val="FFFFFF"/>
                  </a:solidFill>
                  <a:latin typeface="Roboto"/>
                  <a:ea typeface="Roboto"/>
                  <a:cs typeface="Roboto"/>
                  <a:sym typeface="Roboto"/>
                </a:rPr>
                <a:t>Tableau, d3.js</a:t>
              </a:r>
              <a:endParaRPr sz="1300" b="0" i="0" u="none" strike="noStrike" cap="none">
                <a:solidFill>
                  <a:srgbClr val="FFFFFF"/>
                </a:solidFill>
                <a:latin typeface="Roboto"/>
                <a:ea typeface="Roboto"/>
                <a:cs typeface="Roboto"/>
                <a:sym typeface="Roboto"/>
              </a:endParaRPr>
            </a:p>
          </p:txBody>
        </p:sp>
        <p:sp>
          <p:nvSpPr>
            <p:cNvPr id="311" name="Google Shape;311;p14"/>
            <p:cNvSpPr txBox="1"/>
            <p:nvPr/>
          </p:nvSpPr>
          <p:spPr>
            <a:xfrm>
              <a:off x="3048150" y="2441095"/>
              <a:ext cx="15240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6AA84F"/>
                  </a:solidFill>
                  <a:latin typeface="Roboto"/>
                  <a:ea typeface="Roboto"/>
                  <a:cs typeface="Roboto"/>
                  <a:sym typeface="Roboto"/>
                </a:rPr>
                <a:t>CLEAN, ANALYZE &amp; VISUALIZE</a:t>
              </a:r>
              <a:endParaRPr sz="1300" b="1" i="0" u="none" strike="noStrike" cap="none">
                <a:solidFill>
                  <a:srgbClr val="6AA84F"/>
                </a:solidFill>
                <a:latin typeface="Roboto"/>
                <a:ea typeface="Roboto"/>
                <a:cs typeface="Roboto"/>
                <a:sym typeface="Roboto"/>
              </a:endParaRPr>
            </a:p>
          </p:txBody>
        </p:sp>
      </p:grpSp>
      <p:grpSp>
        <p:nvGrpSpPr>
          <p:cNvPr id="312" name="Google Shape;312;p14"/>
          <p:cNvGrpSpPr/>
          <p:nvPr/>
        </p:nvGrpSpPr>
        <p:grpSpPr>
          <a:xfrm>
            <a:off x="2021385" y="2518948"/>
            <a:ext cx="2034033" cy="3797267"/>
            <a:chOff x="1515975" y="2295580"/>
            <a:chExt cx="1525525" cy="2847950"/>
          </a:xfrm>
        </p:grpSpPr>
        <p:sp>
          <p:nvSpPr>
            <p:cNvPr id="313" name="Google Shape;313;p14"/>
            <p:cNvSpPr/>
            <p:nvPr/>
          </p:nvSpPr>
          <p:spPr>
            <a:xfrm>
              <a:off x="1515975" y="2823930"/>
              <a:ext cx="1525500" cy="23196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14" name="Google Shape;314;p14"/>
            <p:cNvSpPr/>
            <p:nvPr/>
          </p:nvSpPr>
          <p:spPr>
            <a:xfrm>
              <a:off x="1515975" y="2295580"/>
              <a:ext cx="1525500" cy="537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15" name="Google Shape;315;p14"/>
            <p:cNvSpPr txBox="1"/>
            <p:nvPr/>
          </p:nvSpPr>
          <p:spPr>
            <a:xfrm>
              <a:off x="1692702" y="3050055"/>
              <a:ext cx="1172100" cy="67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rgbClr val="FFFFFF"/>
                  </a:solidFill>
                  <a:latin typeface="Roboto"/>
                  <a:ea typeface="Roboto"/>
                  <a:cs typeface="Roboto"/>
                  <a:sym typeface="Roboto"/>
                </a:rPr>
                <a:t>Acquire, organize &amp; store data</a:t>
              </a:r>
              <a:endParaRPr sz="1600" b="1" i="0" u="none" strike="noStrike" cap="none">
                <a:solidFill>
                  <a:srgbClr val="FFFFFF"/>
                </a:solidFill>
                <a:latin typeface="Roboto"/>
                <a:ea typeface="Roboto"/>
                <a:cs typeface="Roboto"/>
                <a:sym typeface="Roboto"/>
              </a:endParaRPr>
            </a:p>
          </p:txBody>
        </p:sp>
        <p:sp>
          <p:nvSpPr>
            <p:cNvPr id="316" name="Google Shape;316;p14"/>
            <p:cNvSpPr txBox="1"/>
            <p:nvPr/>
          </p:nvSpPr>
          <p:spPr>
            <a:xfrm>
              <a:off x="1692702" y="3798455"/>
              <a:ext cx="1172100" cy="1094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300" b="0" i="0" u="none" strike="noStrike" cap="none">
                  <a:solidFill>
                    <a:srgbClr val="FFFFFF"/>
                  </a:solidFill>
                  <a:latin typeface="Roboto"/>
                  <a:ea typeface="Roboto"/>
                  <a:cs typeface="Roboto"/>
                  <a:sym typeface="Roboto"/>
                </a:rPr>
                <a:t>Instruments, Researchers</a:t>
              </a:r>
              <a:endParaRPr sz="13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endParaRPr sz="13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r>
                <a:rPr lang="en" sz="1300" b="0" i="0" u="none" strike="noStrike" cap="none">
                  <a:solidFill>
                    <a:srgbClr val="FFFFFF"/>
                  </a:solidFill>
                  <a:latin typeface="Roboto"/>
                  <a:ea typeface="Roboto"/>
                  <a:cs typeface="Roboto"/>
                  <a:sym typeface="Roboto"/>
                </a:rPr>
                <a:t>Subscriptions, Licenses</a:t>
              </a:r>
              <a:endParaRPr sz="13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endParaRPr sz="13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r>
                <a:rPr lang="en" sz="1300" b="0" i="0" u="none" strike="noStrike" cap="none">
                  <a:solidFill>
                    <a:srgbClr val="FFFFFF"/>
                  </a:solidFill>
                  <a:latin typeface="Roboto"/>
                  <a:ea typeface="Roboto"/>
                  <a:cs typeface="Roboto"/>
                  <a:sym typeface="Roboto"/>
                </a:rPr>
                <a:t>Asset management</a:t>
              </a:r>
              <a:endParaRPr sz="1200" b="0" i="0" u="none" strike="noStrike" cap="none">
                <a:solidFill>
                  <a:srgbClr val="FFFFFF"/>
                </a:solidFill>
                <a:latin typeface="Roboto"/>
                <a:ea typeface="Roboto"/>
                <a:cs typeface="Roboto"/>
                <a:sym typeface="Roboto"/>
              </a:endParaRPr>
            </a:p>
          </p:txBody>
        </p:sp>
        <p:sp>
          <p:nvSpPr>
            <p:cNvPr id="317" name="Google Shape;317;p14"/>
            <p:cNvSpPr txBox="1"/>
            <p:nvPr/>
          </p:nvSpPr>
          <p:spPr>
            <a:xfrm>
              <a:off x="1516000" y="2441119"/>
              <a:ext cx="15255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0B7140"/>
                  </a:solidFill>
                  <a:latin typeface="Roboto"/>
                  <a:ea typeface="Roboto"/>
                  <a:cs typeface="Roboto"/>
                  <a:sym typeface="Roboto"/>
                </a:rPr>
                <a:t>COLLECT, GENERATE &amp; STORE</a:t>
              </a:r>
              <a:endParaRPr sz="1300" b="1" i="0" u="none" strike="noStrike" cap="none">
                <a:solidFill>
                  <a:srgbClr val="0B7140"/>
                </a:solidFill>
                <a:latin typeface="Roboto"/>
                <a:ea typeface="Roboto"/>
                <a:cs typeface="Roboto"/>
                <a:sym typeface="Roboto"/>
              </a:endParaRPr>
            </a:p>
          </p:txBody>
        </p:sp>
        <p:cxnSp>
          <p:nvCxnSpPr>
            <p:cNvPr id="318" name="Google Shape;318;p14"/>
            <p:cNvCxnSpPr/>
            <p:nvPr/>
          </p:nvCxnSpPr>
          <p:spPr>
            <a:xfrm>
              <a:off x="3041499" y="2295580"/>
              <a:ext cx="0" cy="2837400"/>
            </a:xfrm>
            <a:prstGeom prst="straightConnector1">
              <a:avLst/>
            </a:prstGeom>
            <a:noFill/>
            <a:ln w="9525" cap="flat" cmpd="sng">
              <a:solidFill>
                <a:srgbClr val="38761D"/>
              </a:solidFill>
              <a:prstDash val="dot"/>
              <a:round/>
              <a:headEnd type="none" w="sm" len="sm"/>
              <a:tailEnd type="none" w="sm" len="sm"/>
            </a:ln>
          </p:spPr>
        </p:cxnSp>
      </p:grpSp>
      <p:grpSp>
        <p:nvGrpSpPr>
          <p:cNvPr id="319" name="Google Shape;319;p14"/>
          <p:cNvGrpSpPr/>
          <p:nvPr/>
        </p:nvGrpSpPr>
        <p:grpSpPr>
          <a:xfrm>
            <a:off x="-13101" y="2518948"/>
            <a:ext cx="2047183" cy="3797267"/>
            <a:chOff x="1506112" y="2295580"/>
            <a:chExt cx="1535387" cy="2847950"/>
          </a:xfrm>
        </p:grpSpPr>
        <p:sp>
          <p:nvSpPr>
            <p:cNvPr id="320" name="Google Shape;320;p14"/>
            <p:cNvSpPr/>
            <p:nvPr/>
          </p:nvSpPr>
          <p:spPr>
            <a:xfrm>
              <a:off x="1515975" y="2823930"/>
              <a:ext cx="1525500" cy="2319600"/>
            </a:xfrm>
            <a:prstGeom prst="rect">
              <a:avLst/>
            </a:prstGeom>
            <a:solidFill>
              <a:srgbClr val="274E1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1" name="Google Shape;321;p14"/>
            <p:cNvSpPr/>
            <p:nvPr/>
          </p:nvSpPr>
          <p:spPr>
            <a:xfrm>
              <a:off x="1515975" y="2295580"/>
              <a:ext cx="1525500" cy="53700"/>
            </a:xfrm>
            <a:prstGeom prst="rect">
              <a:avLst/>
            </a:prstGeom>
            <a:solidFill>
              <a:srgbClr val="274E1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2" name="Google Shape;322;p14"/>
            <p:cNvSpPr txBox="1"/>
            <p:nvPr/>
          </p:nvSpPr>
          <p:spPr>
            <a:xfrm>
              <a:off x="1692702" y="3050055"/>
              <a:ext cx="1172100" cy="67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rgbClr val="FFFFFF"/>
                  </a:solidFill>
                  <a:latin typeface="Roboto"/>
                  <a:ea typeface="Roboto"/>
                  <a:cs typeface="Roboto"/>
                  <a:sym typeface="Roboto"/>
                </a:rPr>
                <a:t>Plan for research data needs</a:t>
              </a:r>
              <a:endParaRPr sz="1600" b="1" i="0" u="none" strike="noStrike" cap="none">
                <a:solidFill>
                  <a:srgbClr val="FFFFFF"/>
                </a:solidFill>
                <a:latin typeface="Roboto"/>
                <a:ea typeface="Roboto"/>
                <a:cs typeface="Roboto"/>
                <a:sym typeface="Roboto"/>
              </a:endParaRPr>
            </a:p>
          </p:txBody>
        </p:sp>
        <p:sp>
          <p:nvSpPr>
            <p:cNvPr id="323" name="Google Shape;323;p14"/>
            <p:cNvSpPr txBox="1"/>
            <p:nvPr/>
          </p:nvSpPr>
          <p:spPr>
            <a:xfrm>
              <a:off x="1692702" y="3798455"/>
              <a:ext cx="1172100" cy="1094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300" b="0" i="0" u="none" strike="noStrike" cap="none">
                  <a:solidFill>
                    <a:srgbClr val="FFFFFF"/>
                  </a:solidFill>
                  <a:latin typeface="Roboto"/>
                  <a:ea typeface="Roboto"/>
                  <a:cs typeface="Roboto"/>
                  <a:sym typeface="Roboto"/>
                </a:rPr>
                <a:t>Data Management Plans (DMPs)</a:t>
              </a:r>
              <a:endParaRPr sz="1300" b="0" i="0" u="none" strike="noStrike" cap="none">
                <a:solidFill>
                  <a:srgbClr val="FFFFFF"/>
                </a:solidFill>
                <a:latin typeface="Roboto"/>
                <a:ea typeface="Roboto"/>
                <a:cs typeface="Roboto"/>
                <a:sym typeface="Roboto"/>
              </a:endParaRPr>
            </a:p>
            <a:p>
              <a:pPr marL="0" marR="0" lvl="0" indent="0" algn="l" rtl="0">
                <a:lnSpc>
                  <a:spcPct val="115000"/>
                </a:lnSpc>
                <a:spcBef>
                  <a:spcPts val="2133"/>
                </a:spcBef>
                <a:spcAft>
                  <a:spcPts val="2133"/>
                </a:spcAft>
                <a:buNone/>
              </a:pPr>
              <a:r>
                <a:rPr lang="en" sz="1300" b="0" i="0" u="none" strike="noStrike" cap="none">
                  <a:solidFill>
                    <a:srgbClr val="FFFFFF"/>
                  </a:solidFill>
                  <a:latin typeface="Roboto"/>
                  <a:ea typeface="Roboto"/>
                  <a:cs typeface="Roboto"/>
                  <a:sym typeface="Roboto"/>
                </a:rPr>
                <a:t>DMPTool </a:t>
              </a:r>
              <a:endParaRPr sz="1300" b="0" i="0" u="none" strike="noStrike" cap="none">
                <a:solidFill>
                  <a:srgbClr val="FFFFFF"/>
                </a:solidFill>
                <a:latin typeface="Roboto"/>
                <a:ea typeface="Roboto"/>
                <a:cs typeface="Roboto"/>
                <a:sym typeface="Roboto"/>
              </a:endParaRPr>
            </a:p>
          </p:txBody>
        </p:sp>
        <p:sp>
          <p:nvSpPr>
            <p:cNvPr id="324" name="Google Shape;324;p14"/>
            <p:cNvSpPr txBox="1"/>
            <p:nvPr/>
          </p:nvSpPr>
          <p:spPr>
            <a:xfrm>
              <a:off x="1506112" y="2441119"/>
              <a:ext cx="15258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2133"/>
                </a:spcAft>
                <a:buNone/>
              </a:pPr>
              <a:r>
                <a:rPr lang="en" sz="1300" b="1" i="0" u="none" strike="noStrike" cap="none">
                  <a:solidFill>
                    <a:srgbClr val="274E13"/>
                  </a:solidFill>
                  <a:latin typeface="Roboto"/>
                  <a:ea typeface="Roboto"/>
                  <a:cs typeface="Roboto"/>
                  <a:sym typeface="Roboto"/>
                </a:rPr>
                <a:t>PLAN</a:t>
              </a:r>
              <a:endParaRPr sz="1300" b="1" i="0" u="none" strike="noStrike" cap="none">
                <a:solidFill>
                  <a:srgbClr val="274E13"/>
                </a:solidFill>
                <a:latin typeface="Roboto"/>
                <a:ea typeface="Roboto"/>
                <a:cs typeface="Roboto"/>
                <a:sym typeface="Roboto"/>
              </a:endParaRPr>
            </a:p>
          </p:txBody>
        </p:sp>
        <p:cxnSp>
          <p:nvCxnSpPr>
            <p:cNvPr id="325" name="Google Shape;325;p14"/>
            <p:cNvCxnSpPr/>
            <p:nvPr/>
          </p:nvCxnSpPr>
          <p:spPr>
            <a:xfrm>
              <a:off x="3041499" y="2295580"/>
              <a:ext cx="0" cy="2837400"/>
            </a:xfrm>
            <a:prstGeom prst="straightConnector1">
              <a:avLst/>
            </a:prstGeom>
            <a:noFill/>
            <a:ln w="9525" cap="flat" cmpd="sng">
              <a:solidFill>
                <a:srgbClr val="274E13"/>
              </a:solidFill>
              <a:prstDash val="dot"/>
              <a:round/>
              <a:headEnd type="none" w="sm" len="sm"/>
              <a:tailEnd type="none" w="sm" len="sm"/>
            </a:ln>
          </p:spPr>
        </p:cxnSp>
      </p:grpSp>
      <p:sp>
        <p:nvSpPr>
          <p:cNvPr id="326" name="Google Shape;326;p14"/>
          <p:cNvSpPr/>
          <p:nvPr/>
        </p:nvSpPr>
        <p:spPr>
          <a:xfrm>
            <a:off x="5895167" y="2190767"/>
            <a:ext cx="2430400" cy="4341600"/>
          </a:xfrm>
          <a:prstGeom prst="rect">
            <a:avLst/>
          </a:prstGeom>
          <a:noFill/>
          <a:ln w="19050" cap="flat" cmpd="sng">
            <a:solidFill>
              <a:srgbClr val="FF99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121875" tIns="121875" rIns="121875" bIns="12187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7" name="Google Shape;327;p14"/>
          <p:cNvSpPr/>
          <p:nvPr/>
        </p:nvSpPr>
        <p:spPr>
          <a:xfrm rot="8992388">
            <a:off x="7668242" y="1747525"/>
            <a:ext cx="1629753" cy="482307"/>
          </a:xfrm>
          <a:prstGeom prst="notchedRightArrow">
            <a:avLst>
              <a:gd name="adj1" fmla="val 50000"/>
              <a:gd name="adj2" fmla="val 50000"/>
            </a:avLst>
          </a:prstGeom>
          <a:solidFill>
            <a:srgbClr val="FF9900"/>
          </a:solidFill>
          <a:ln w="9525" cap="flat" cmpd="sng">
            <a:solidFill>
              <a:srgbClr val="FF99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121875" tIns="121875" rIns="121875" bIns="12187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a:spLocks noGrp="1"/>
          </p:cNvSpPr>
          <p:nvPr>
            <p:ph type="body" idx="1"/>
          </p:nvPr>
        </p:nvSpPr>
        <p:spPr>
          <a:xfrm>
            <a:off x="457200" y="6324600"/>
            <a:ext cx="7998300" cy="447300"/>
          </a:xfrm>
          <a:prstGeom prst="rect">
            <a:avLst/>
          </a:prstGeom>
          <a:noFill/>
          <a:ln>
            <a:noFill/>
          </a:ln>
        </p:spPr>
        <p:txBody>
          <a:bodyPr spcFirstLastPara="1" wrap="square" lIns="91425" tIns="45675" rIns="91425" bIns="45675" anchor="t" anchorCtr="0">
            <a:noAutofit/>
          </a:bodyPr>
          <a:lstStyle/>
          <a:p>
            <a:pPr marL="0" marR="0" lvl="0" indent="0" algn="l" rtl="0">
              <a:spcBef>
                <a:spcPts val="0"/>
              </a:spcBef>
              <a:spcAft>
                <a:spcPts val="0"/>
              </a:spcAft>
              <a:buClr>
                <a:srgbClr val="B20838"/>
              </a:buClr>
              <a:buSzPts val="1200"/>
              <a:buFont typeface="Noto Sans Symbols"/>
              <a:buNone/>
            </a:pPr>
            <a:r>
              <a:rPr lang="en" sz="1200" b="0" i="0" u="none" strike="noStrike" cap="none">
                <a:solidFill>
                  <a:schemeClr val="dk1"/>
                </a:solidFill>
                <a:latin typeface="Roboto"/>
                <a:ea typeface="Roboto"/>
                <a:cs typeface="Roboto"/>
                <a:sym typeface="Roboto"/>
              </a:rPr>
              <a:t>Science, Digital, Briony Fane, Paul Ayris, Mark Hahnel, Iain Hrynaszkiewicz, Grace Baynes, and Emily Farrell. 2019. “The State of Open Data Report 2019.” </a:t>
            </a:r>
            <a:r>
              <a:rPr lang="en" sz="1200" b="0" i="1" u="none" strike="noStrike" cap="none">
                <a:solidFill>
                  <a:schemeClr val="dk1"/>
                </a:solidFill>
                <a:latin typeface="Roboto"/>
                <a:ea typeface="Roboto"/>
                <a:cs typeface="Roboto"/>
                <a:sym typeface="Roboto"/>
              </a:rPr>
              <a:t>figshare</a:t>
            </a:r>
            <a:r>
              <a:rPr lang="en" sz="1200" b="0" i="0" u="none" strike="noStrike" cap="none">
                <a:solidFill>
                  <a:schemeClr val="dk1"/>
                </a:solidFill>
                <a:latin typeface="Roboto"/>
                <a:ea typeface="Roboto"/>
                <a:cs typeface="Roboto"/>
                <a:sym typeface="Roboto"/>
              </a:rPr>
              <a:t>. </a:t>
            </a:r>
            <a:r>
              <a:rPr lang="en" sz="1200" b="0" i="0" u="sng" strike="noStrike" cap="none">
                <a:solidFill>
                  <a:schemeClr val="hlink"/>
                </a:solidFill>
                <a:latin typeface="Roboto"/>
                <a:ea typeface="Roboto"/>
                <a:cs typeface="Roboto"/>
                <a:sym typeface="Roboto"/>
                <a:hlinkClick r:id="rId3"/>
              </a:rPr>
              <a:t>https://doi.org/10.6084/m9.figshare.9980783.v2</a:t>
            </a:r>
            <a:r>
              <a:rPr lang="en" sz="1200" b="0" i="0" u="none" strike="noStrike" cap="none">
                <a:solidFill>
                  <a:schemeClr val="dk1"/>
                </a:solidFill>
                <a:latin typeface="Roboto"/>
                <a:ea typeface="Roboto"/>
                <a:cs typeface="Roboto"/>
                <a:sym typeface="Roboto"/>
              </a:rPr>
              <a:t> </a:t>
            </a:r>
            <a:endParaRPr sz="1200" b="0" i="0" u="none" strike="noStrike" cap="none">
              <a:solidFill>
                <a:srgbClr val="0070C0"/>
              </a:solidFill>
              <a:latin typeface="Roboto"/>
              <a:ea typeface="Roboto"/>
              <a:cs typeface="Roboto"/>
              <a:sym typeface="Roboto"/>
            </a:endParaRPr>
          </a:p>
        </p:txBody>
      </p:sp>
      <p:pic>
        <p:nvPicPr>
          <p:cNvPr id="333" name="Google Shape;333;p15"/>
          <p:cNvPicPr preferRelativeResize="0"/>
          <p:nvPr/>
        </p:nvPicPr>
        <p:blipFill rotWithShape="1">
          <a:blip r:embed="rId4">
            <a:alphaModFix/>
          </a:blip>
          <a:srcRect/>
          <a:stretch/>
        </p:blipFill>
        <p:spPr>
          <a:xfrm>
            <a:off x="457200" y="1371600"/>
            <a:ext cx="11734800" cy="4953000"/>
          </a:xfrm>
          <a:prstGeom prst="rect">
            <a:avLst/>
          </a:prstGeom>
          <a:noFill/>
          <a:ln>
            <a:noFill/>
          </a:ln>
          <a:effectLst>
            <a:outerShdw blurRad="57150" dist="19050" dir="5400000" algn="bl" rotWithShape="0">
              <a:srgbClr val="000000">
                <a:alpha val="49803"/>
              </a:srgbClr>
            </a:outerShdw>
          </a:effectLst>
        </p:spPr>
      </p:pic>
      <p:sp>
        <p:nvSpPr>
          <p:cNvPr id="334" name="Google Shape;334;p15"/>
          <p:cNvSpPr txBox="1">
            <a:spLocks noGrp="1"/>
          </p:cNvSpPr>
          <p:nvPr>
            <p:ph type="title"/>
          </p:nvPr>
        </p:nvSpPr>
        <p:spPr>
          <a:xfrm>
            <a:off x="609600" y="325437"/>
            <a:ext cx="11074500" cy="107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Data Sharing Concerns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6"/>
          <p:cNvSpPr txBox="1">
            <a:spLocks noGrp="1"/>
          </p:cNvSpPr>
          <p:nvPr>
            <p:ph type="body" idx="1"/>
          </p:nvPr>
        </p:nvSpPr>
        <p:spPr>
          <a:xfrm>
            <a:off x="533400" y="1825625"/>
            <a:ext cx="5410200" cy="4351200"/>
          </a:xfrm>
          <a:prstGeom prst="rect">
            <a:avLst/>
          </a:prstGeom>
          <a:noFill/>
          <a:ln>
            <a:noFill/>
          </a:ln>
        </p:spPr>
        <p:txBody>
          <a:bodyPr spcFirstLastPara="1" wrap="square" lIns="91425" tIns="45675" rIns="91425" bIns="45675" anchor="t" anchorCtr="0">
            <a:noAutofit/>
          </a:bodyPr>
          <a:lstStyle/>
          <a:p>
            <a:pPr marL="0" lvl="0" indent="0" algn="l" rtl="0">
              <a:lnSpc>
                <a:spcPct val="115000"/>
              </a:lnSpc>
              <a:spcBef>
                <a:spcPts val="1067"/>
              </a:spcBef>
              <a:spcAft>
                <a:spcPts val="0"/>
              </a:spcAft>
              <a:buNone/>
            </a:pPr>
            <a:r>
              <a:rPr lang="en" sz="2400">
                <a:latin typeface="Roboto"/>
                <a:ea typeface="Roboto"/>
                <a:cs typeface="Roboto"/>
                <a:sym typeface="Roboto"/>
              </a:rPr>
              <a:t>Data Generator / Scholarly Community</a:t>
            </a:r>
            <a:endParaRPr sz="2400">
              <a:latin typeface="Roboto"/>
              <a:ea typeface="Roboto"/>
              <a:cs typeface="Roboto"/>
              <a:sym typeface="Roboto"/>
            </a:endParaRPr>
          </a:p>
          <a:p>
            <a:pPr marL="609585" lvl="0" indent="-444488" algn="l" rtl="0">
              <a:lnSpc>
                <a:spcPct val="115000"/>
              </a:lnSpc>
              <a:spcBef>
                <a:spcPts val="1067"/>
              </a:spcBef>
              <a:spcAft>
                <a:spcPts val="0"/>
              </a:spcAft>
              <a:buSzPts val="1600"/>
              <a:buFont typeface="Roboto"/>
              <a:buChar char="●"/>
            </a:pPr>
            <a:r>
              <a:rPr lang="en" sz="1600">
                <a:latin typeface="Roboto"/>
                <a:ea typeface="Roboto"/>
                <a:cs typeface="Roboto"/>
                <a:sym typeface="Roboto"/>
              </a:rPr>
              <a:t>Data collection is expensive</a:t>
            </a:r>
            <a:endParaRPr sz="1600">
              <a:latin typeface="Roboto"/>
              <a:ea typeface="Roboto"/>
              <a:cs typeface="Roboto"/>
              <a:sym typeface="Roboto"/>
            </a:endParaRPr>
          </a:p>
          <a:p>
            <a:pPr marL="609585" lvl="0" indent="-444488" algn="l" rtl="0">
              <a:lnSpc>
                <a:spcPct val="115000"/>
              </a:lnSpc>
              <a:spcBef>
                <a:spcPts val="1333"/>
              </a:spcBef>
              <a:spcAft>
                <a:spcPts val="0"/>
              </a:spcAft>
              <a:buSzPts val="1600"/>
              <a:buFont typeface="Roboto"/>
              <a:buChar char="●"/>
            </a:pPr>
            <a:r>
              <a:rPr lang="en" sz="1600">
                <a:latin typeface="Roboto"/>
                <a:ea typeface="Roboto"/>
                <a:cs typeface="Roboto"/>
                <a:sym typeface="Roboto"/>
              </a:rPr>
              <a:t>Others can learn from shared data or (re)analyze them from new perspectives and for new purposes</a:t>
            </a:r>
            <a:endParaRPr sz="1600">
              <a:latin typeface="Roboto"/>
              <a:ea typeface="Roboto"/>
              <a:cs typeface="Roboto"/>
              <a:sym typeface="Roboto"/>
            </a:endParaRPr>
          </a:p>
          <a:p>
            <a:pPr marL="609585" lvl="0" indent="-444488" algn="l" rtl="0">
              <a:lnSpc>
                <a:spcPct val="115000"/>
              </a:lnSpc>
              <a:spcBef>
                <a:spcPts val="1333"/>
              </a:spcBef>
              <a:spcAft>
                <a:spcPts val="0"/>
              </a:spcAft>
              <a:buSzPts val="1600"/>
              <a:buFont typeface="Roboto"/>
              <a:buChar char="●"/>
            </a:pPr>
            <a:r>
              <a:rPr lang="en" sz="1600">
                <a:latin typeface="Roboto"/>
                <a:ea typeface="Roboto"/>
                <a:cs typeface="Roboto"/>
                <a:sym typeface="Roboto"/>
              </a:rPr>
              <a:t>Teaching of research methods is enhanced as students can practice using analytic techniques on actual (or sample) research data</a:t>
            </a:r>
            <a:endParaRPr sz="1600">
              <a:latin typeface="Roboto"/>
              <a:ea typeface="Roboto"/>
              <a:cs typeface="Roboto"/>
              <a:sym typeface="Roboto"/>
            </a:endParaRPr>
          </a:p>
          <a:p>
            <a:pPr marL="609585" lvl="0" indent="-444488" algn="l" rtl="0">
              <a:lnSpc>
                <a:spcPct val="115000"/>
              </a:lnSpc>
              <a:spcBef>
                <a:spcPts val="1333"/>
              </a:spcBef>
              <a:spcAft>
                <a:spcPts val="1333"/>
              </a:spcAft>
              <a:buSzPts val="1600"/>
              <a:buFont typeface="Roboto"/>
              <a:buChar char="●"/>
            </a:pPr>
            <a:r>
              <a:rPr lang="en" sz="1600">
                <a:latin typeface="Roboto"/>
                <a:ea typeface="Roboto"/>
                <a:cs typeface="Roboto"/>
                <a:sym typeface="Roboto"/>
              </a:rPr>
              <a:t>One’s work can be improved when a plan to share data and documentation about the production and analytical processes used in a project exists and is followed from the beginning</a:t>
            </a:r>
            <a:endParaRPr sz="1600">
              <a:latin typeface="Roboto"/>
              <a:ea typeface="Roboto"/>
              <a:cs typeface="Roboto"/>
              <a:sym typeface="Roboto"/>
            </a:endParaRPr>
          </a:p>
        </p:txBody>
      </p:sp>
      <p:sp>
        <p:nvSpPr>
          <p:cNvPr id="340" name="Google Shape;340;p16"/>
          <p:cNvSpPr txBox="1">
            <a:spLocks noGrp="1"/>
          </p:cNvSpPr>
          <p:nvPr>
            <p:ph type="body" idx="2"/>
          </p:nvPr>
        </p:nvSpPr>
        <p:spPr>
          <a:xfrm>
            <a:off x="6248400" y="1825625"/>
            <a:ext cx="5514900" cy="4351200"/>
          </a:xfrm>
          <a:prstGeom prst="rect">
            <a:avLst/>
          </a:prstGeom>
        </p:spPr>
        <p:txBody>
          <a:bodyPr spcFirstLastPara="1" wrap="square" lIns="91425" tIns="45675" rIns="91425" bIns="45675" anchor="t" anchorCtr="0">
            <a:noAutofit/>
          </a:bodyPr>
          <a:lstStyle/>
          <a:p>
            <a:pPr marL="0" lvl="0" indent="0" algn="l" rtl="0">
              <a:spcBef>
                <a:spcPts val="1067"/>
              </a:spcBef>
              <a:spcAft>
                <a:spcPts val="0"/>
              </a:spcAft>
              <a:buNone/>
            </a:pPr>
            <a:r>
              <a:rPr lang="en" sz="2400">
                <a:latin typeface="Roboto"/>
                <a:ea typeface="Roboto"/>
                <a:cs typeface="Roboto"/>
                <a:sym typeface="Roboto"/>
              </a:rPr>
              <a:t>Research Participants</a:t>
            </a:r>
            <a:endParaRPr sz="2400">
              <a:latin typeface="Roboto"/>
              <a:ea typeface="Roboto"/>
              <a:cs typeface="Roboto"/>
              <a:sym typeface="Roboto"/>
            </a:endParaRPr>
          </a:p>
          <a:p>
            <a:pPr marL="609584" lvl="0" indent="-444488" algn="l" rtl="0">
              <a:lnSpc>
                <a:spcPct val="115000"/>
              </a:lnSpc>
              <a:spcBef>
                <a:spcPts val="1067"/>
              </a:spcBef>
              <a:spcAft>
                <a:spcPts val="0"/>
              </a:spcAft>
              <a:buClr>
                <a:srgbClr val="7F7F7F"/>
              </a:buClr>
              <a:buSzPts val="1600"/>
              <a:buFont typeface="Roboto"/>
              <a:buChar char="●"/>
            </a:pPr>
            <a:r>
              <a:rPr lang="en" sz="1600">
                <a:latin typeface="Roboto"/>
                <a:ea typeface="Roboto"/>
                <a:cs typeface="Roboto"/>
                <a:sym typeface="Roboto"/>
              </a:rPr>
              <a:t>Benefits to research participants/the public also exist!</a:t>
            </a:r>
            <a:endParaRPr sz="1600">
              <a:latin typeface="Roboto"/>
              <a:ea typeface="Roboto"/>
              <a:cs typeface="Roboto"/>
              <a:sym typeface="Roboto"/>
            </a:endParaRPr>
          </a:p>
          <a:p>
            <a:pPr marL="609584" lvl="0" indent="-444488" algn="l" rtl="0">
              <a:lnSpc>
                <a:spcPct val="115000"/>
              </a:lnSpc>
              <a:spcBef>
                <a:spcPts val="1333"/>
              </a:spcBef>
              <a:spcAft>
                <a:spcPts val="0"/>
              </a:spcAft>
              <a:buClr>
                <a:srgbClr val="7F7F7F"/>
              </a:buClr>
              <a:buSzPts val="1600"/>
              <a:buFont typeface="Roboto"/>
              <a:buChar char="●"/>
            </a:pPr>
            <a:r>
              <a:rPr lang="en" sz="1600">
                <a:latin typeface="Roboto"/>
                <a:ea typeface="Roboto"/>
                <a:cs typeface="Roboto"/>
                <a:sym typeface="Roboto"/>
              </a:rPr>
              <a:t>Maximizes the use of their contributions / information</a:t>
            </a:r>
            <a:endParaRPr sz="1600">
              <a:latin typeface="Roboto"/>
              <a:ea typeface="Roboto"/>
              <a:cs typeface="Roboto"/>
              <a:sym typeface="Roboto"/>
            </a:endParaRPr>
          </a:p>
          <a:p>
            <a:pPr marL="609584" lvl="0" indent="-444488" algn="l" rtl="0">
              <a:lnSpc>
                <a:spcPct val="115000"/>
              </a:lnSpc>
              <a:spcBef>
                <a:spcPts val="1333"/>
              </a:spcBef>
              <a:spcAft>
                <a:spcPts val="0"/>
              </a:spcAft>
              <a:buClr>
                <a:srgbClr val="7F7F7F"/>
              </a:buClr>
              <a:buSzPts val="1600"/>
              <a:buFont typeface="Roboto"/>
              <a:buChar char="●"/>
            </a:pPr>
            <a:r>
              <a:rPr lang="en" sz="1600">
                <a:latin typeface="Roboto"/>
                <a:ea typeface="Roboto"/>
                <a:cs typeface="Roboto"/>
                <a:sym typeface="Roboto"/>
              </a:rPr>
              <a:t>Allows them to have their voices / stories heard more widely</a:t>
            </a:r>
            <a:endParaRPr sz="1600">
              <a:latin typeface="Roboto"/>
              <a:ea typeface="Roboto"/>
              <a:cs typeface="Roboto"/>
              <a:sym typeface="Roboto"/>
            </a:endParaRPr>
          </a:p>
          <a:p>
            <a:pPr marL="609584" lvl="0" indent="-444488" algn="l" rtl="0">
              <a:lnSpc>
                <a:spcPct val="115000"/>
              </a:lnSpc>
              <a:spcBef>
                <a:spcPts val="1333"/>
              </a:spcBef>
              <a:spcAft>
                <a:spcPts val="0"/>
              </a:spcAft>
              <a:buClr>
                <a:srgbClr val="7F7F7F"/>
              </a:buClr>
              <a:buSzPts val="1600"/>
              <a:buFont typeface="Roboto"/>
              <a:buChar char="●"/>
            </a:pPr>
            <a:r>
              <a:rPr lang="en" sz="1600">
                <a:latin typeface="Roboto"/>
                <a:ea typeface="Roboto"/>
                <a:cs typeface="Roboto"/>
                <a:sym typeface="Roboto"/>
              </a:rPr>
              <a:t>Minimizes repeated data collection efforts</a:t>
            </a:r>
            <a:endParaRPr sz="1600">
              <a:latin typeface="Roboto"/>
              <a:ea typeface="Roboto"/>
              <a:cs typeface="Roboto"/>
              <a:sym typeface="Roboto"/>
            </a:endParaRPr>
          </a:p>
          <a:p>
            <a:pPr marL="1219169" lvl="1" indent="-440255" algn="l" rtl="0">
              <a:lnSpc>
                <a:spcPct val="115000"/>
              </a:lnSpc>
              <a:spcBef>
                <a:spcPts val="1333"/>
              </a:spcBef>
              <a:spcAft>
                <a:spcPts val="0"/>
              </a:spcAft>
              <a:buClr>
                <a:srgbClr val="7F7F7F"/>
              </a:buClr>
              <a:buSzPts val="1600"/>
              <a:buFont typeface="Roboto"/>
              <a:buChar char="○"/>
            </a:pPr>
            <a:r>
              <a:rPr lang="en" sz="1600">
                <a:latin typeface="Roboto"/>
                <a:ea typeface="Roboto"/>
                <a:cs typeface="Roboto"/>
                <a:sym typeface="Roboto"/>
              </a:rPr>
              <a:t>Especially for hard-to-reach, oversampled, over-studied groups</a:t>
            </a:r>
            <a:endParaRPr sz="1600">
              <a:latin typeface="Roboto"/>
              <a:ea typeface="Roboto"/>
              <a:cs typeface="Roboto"/>
              <a:sym typeface="Roboto"/>
            </a:endParaRPr>
          </a:p>
          <a:p>
            <a:pPr marL="0" lvl="0" indent="0" algn="l" rtl="0">
              <a:spcBef>
                <a:spcPts val="1333"/>
              </a:spcBef>
              <a:spcAft>
                <a:spcPts val="0"/>
              </a:spcAft>
              <a:buNone/>
            </a:pPr>
            <a:endParaRPr>
              <a:latin typeface="Roboto"/>
              <a:ea typeface="Roboto"/>
              <a:cs typeface="Roboto"/>
              <a:sym typeface="Roboto"/>
            </a:endParaRPr>
          </a:p>
        </p:txBody>
      </p:sp>
      <p:sp>
        <p:nvSpPr>
          <p:cNvPr id="341" name="Google Shape;341;p16"/>
          <p:cNvSpPr txBox="1"/>
          <p:nvPr/>
        </p:nvSpPr>
        <p:spPr>
          <a:xfrm>
            <a:off x="609600" y="325437"/>
            <a:ext cx="11074500" cy="107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4200" b="1">
                <a:solidFill>
                  <a:srgbClr val="FFFFFF"/>
                </a:solidFill>
              </a:rPr>
              <a:t>Data Sharing Benefits</a:t>
            </a:r>
            <a:endParaRPr sz="4200" b="1">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0"/>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Achieving Data Sharing </a:t>
            </a:r>
            <a:endParaRPr>
              <a:solidFill>
                <a:srgbClr val="FFFFFF"/>
              </a:solidFill>
            </a:endParaRPr>
          </a:p>
        </p:txBody>
      </p:sp>
      <p:sp>
        <p:nvSpPr>
          <p:cNvPr id="347" name="Google Shape;347;p20"/>
          <p:cNvSpPr txBox="1">
            <a:spLocks noGrp="1"/>
          </p:cNvSpPr>
          <p:nvPr>
            <p:ph type="body" idx="1"/>
          </p:nvPr>
        </p:nvSpPr>
        <p:spPr>
          <a:xfrm>
            <a:off x="609600" y="1524000"/>
            <a:ext cx="11074500" cy="4648200"/>
          </a:xfrm>
          <a:prstGeom prst="rect">
            <a:avLst/>
          </a:prstGeom>
          <a:noFill/>
          <a:ln>
            <a:noFill/>
          </a:ln>
        </p:spPr>
        <p:txBody>
          <a:bodyPr spcFirstLastPara="1" wrap="square" lIns="91425" tIns="45675" rIns="91425" bIns="45675" anchor="t" anchorCtr="0">
            <a:noAutofit/>
          </a:bodyPr>
          <a:lstStyle/>
          <a:p>
            <a:pPr marL="609585" lvl="0" indent="-457188" algn="l" rtl="0">
              <a:lnSpc>
                <a:spcPct val="115000"/>
              </a:lnSpc>
              <a:spcBef>
                <a:spcPts val="1067"/>
              </a:spcBef>
              <a:spcAft>
                <a:spcPts val="0"/>
              </a:spcAft>
              <a:buSzPts val="1800"/>
              <a:buFont typeface="Roboto"/>
              <a:buChar char="●"/>
            </a:pPr>
            <a:r>
              <a:rPr lang="en" sz="2400">
                <a:latin typeface="Roboto"/>
                <a:ea typeface="Roboto"/>
                <a:cs typeface="Roboto"/>
                <a:sym typeface="Roboto"/>
              </a:rPr>
              <a:t>Data need to be managed properly to be effectively published and shared</a:t>
            </a:r>
            <a:endParaRPr sz="2400">
              <a:latin typeface="Roboto"/>
              <a:ea typeface="Roboto"/>
              <a:cs typeface="Roboto"/>
              <a:sym typeface="Roboto"/>
            </a:endParaRPr>
          </a:p>
          <a:p>
            <a:pPr marL="609584" lvl="0" indent="-457188" algn="l" rtl="0">
              <a:lnSpc>
                <a:spcPct val="115000"/>
              </a:lnSpc>
              <a:spcBef>
                <a:spcPts val="1333"/>
              </a:spcBef>
              <a:spcAft>
                <a:spcPts val="0"/>
              </a:spcAft>
              <a:buSzPts val="1800"/>
              <a:buFont typeface="Roboto"/>
              <a:buChar char="●"/>
            </a:pPr>
            <a:r>
              <a:rPr lang="en" sz="2400">
                <a:latin typeface="Roboto"/>
                <a:ea typeface="Roboto"/>
                <a:cs typeface="Roboto"/>
                <a:sym typeface="Roboto"/>
              </a:rPr>
              <a:t>Publishing does not necessarily equal full sharing and even less “open access” </a:t>
            </a:r>
            <a:endParaRPr sz="2400">
              <a:latin typeface="Roboto"/>
              <a:ea typeface="Roboto"/>
              <a:cs typeface="Roboto"/>
              <a:sym typeface="Roboto"/>
            </a:endParaRPr>
          </a:p>
          <a:p>
            <a:pPr marL="1219169" lvl="1" indent="-423322" algn="l" rtl="0">
              <a:lnSpc>
                <a:spcPct val="115000"/>
              </a:lnSpc>
              <a:spcBef>
                <a:spcPts val="1333"/>
              </a:spcBef>
              <a:spcAft>
                <a:spcPts val="0"/>
              </a:spcAft>
              <a:buSzPts val="1400"/>
              <a:buFont typeface="Roboto"/>
              <a:buChar char="○"/>
            </a:pPr>
            <a:r>
              <a:rPr lang="en" sz="1800">
                <a:latin typeface="Roboto"/>
                <a:ea typeface="Roboto"/>
                <a:cs typeface="Roboto"/>
                <a:sym typeface="Roboto"/>
              </a:rPr>
              <a:t>Data underlying just results reported in a paper</a:t>
            </a:r>
            <a:endParaRPr sz="1800">
              <a:latin typeface="Roboto"/>
              <a:ea typeface="Roboto"/>
              <a:cs typeface="Roboto"/>
              <a:sym typeface="Roboto"/>
            </a:endParaRPr>
          </a:p>
          <a:p>
            <a:pPr marL="1219169" lvl="1" indent="-423322" algn="l" rtl="0">
              <a:lnSpc>
                <a:spcPct val="115000"/>
              </a:lnSpc>
              <a:spcBef>
                <a:spcPts val="1333"/>
              </a:spcBef>
              <a:spcAft>
                <a:spcPts val="0"/>
              </a:spcAft>
              <a:buSzPts val="1400"/>
              <a:buFont typeface="Roboto"/>
              <a:buChar char="○"/>
            </a:pPr>
            <a:r>
              <a:rPr lang="en" sz="1800">
                <a:latin typeface="Roboto"/>
                <a:ea typeface="Roboto"/>
                <a:cs typeface="Roboto"/>
                <a:sym typeface="Roboto"/>
              </a:rPr>
              <a:t>Data underlying publication + information about other variables collected</a:t>
            </a:r>
            <a:endParaRPr sz="1800">
              <a:latin typeface="Roboto"/>
              <a:ea typeface="Roboto"/>
              <a:cs typeface="Roboto"/>
              <a:sym typeface="Roboto"/>
            </a:endParaRPr>
          </a:p>
          <a:p>
            <a:pPr marL="1219169" lvl="1" indent="-423322" algn="l" rtl="0">
              <a:lnSpc>
                <a:spcPct val="115000"/>
              </a:lnSpc>
              <a:spcBef>
                <a:spcPts val="1333"/>
              </a:spcBef>
              <a:spcAft>
                <a:spcPts val="0"/>
              </a:spcAft>
              <a:buSzPts val="1400"/>
              <a:buFont typeface="Roboto"/>
              <a:buChar char="○"/>
            </a:pPr>
            <a:r>
              <a:rPr lang="en" sz="1800">
                <a:latin typeface="Roboto"/>
                <a:ea typeface="Roboto"/>
                <a:cs typeface="Roboto"/>
                <a:sym typeface="Roboto"/>
              </a:rPr>
              <a:t>Data underlying publication + embargo on full dataset</a:t>
            </a:r>
            <a:endParaRPr sz="1800">
              <a:latin typeface="Roboto"/>
              <a:ea typeface="Roboto"/>
              <a:cs typeface="Roboto"/>
              <a:sym typeface="Roboto"/>
            </a:endParaRPr>
          </a:p>
          <a:p>
            <a:pPr marL="1219169" lvl="1" indent="-423322" algn="l" rtl="0">
              <a:lnSpc>
                <a:spcPct val="115000"/>
              </a:lnSpc>
              <a:spcBef>
                <a:spcPts val="1333"/>
              </a:spcBef>
              <a:spcAft>
                <a:spcPts val="0"/>
              </a:spcAft>
              <a:buSzPts val="1400"/>
              <a:buFont typeface="Roboto"/>
              <a:buChar char="○"/>
            </a:pPr>
            <a:r>
              <a:rPr lang="en" sz="1800">
                <a:latin typeface="Roboto"/>
                <a:ea typeface="Roboto"/>
                <a:cs typeface="Roboto"/>
                <a:sym typeface="Roboto"/>
              </a:rPr>
              <a:t>All data collected for that study</a:t>
            </a:r>
            <a:endParaRPr sz="1800">
              <a:latin typeface="Roboto"/>
              <a:ea typeface="Roboto"/>
              <a:cs typeface="Roboto"/>
              <a:sym typeface="Roboto"/>
            </a:endParaRPr>
          </a:p>
          <a:p>
            <a:pPr marL="609585" lvl="0" indent="-457188" algn="l" rtl="0">
              <a:lnSpc>
                <a:spcPct val="115000"/>
              </a:lnSpc>
              <a:spcBef>
                <a:spcPts val="1333"/>
              </a:spcBef>
              <a:spcAft>
                <a:spcPts val="0"/>
              </a:spcAft>
              <a:buSzPts val="1800"/>
              <a:buFont typeface="Roboto"/>
              <a:buChar char="●"/>
            </a:pPr>
            <a:r>
              <a:rPr lang="en" sz="2400">
                <a:latin typeface="Roboto"/>
                <a:ea typeface="Roboto"/>
                <a:cs typeface="Roboto"/>
                <a:sym typeface="Roboto"/>
              </a:rPr>
              <a:t>Metadata can be published for discoverability regardless of specific access conditions to the mediated actual data</a:t>
            </a:r>
            <a:endParaRPr sz="2400">
              <a:latin typeface="Roboto"/>
              <a:ea typeface="Roboto"/>
              <a:cs typeface="Roboto"/>
              <a:sym typeface="Roboto"/>
            </a:endParaRPr>
          </a:p>
          <a:p>
            <a:pPr marL="609585" lvl="0" indent="-457188" algn="l" rtl="0">
              <a:lnSpc>
                <a:spcPct val="115000"/>
              </a:lnSpc>
              <a:spcBef>
                <a:spcPts val="1333"/>
              </a:spcBef>
              <a:spcAft>
                <a:spcPts val="1333"/>
              </a:spcAft>
              <a:buSzPts val="1800"/>
              <a:buFont typeface="Roboto"/>
              <a:buChar char="●"/>
            </a:pPr>
            <a:r>
              <a:rPr lang="en" sz="2400">
                <a:latin typeface="Roboto"/>
                <a:ea typeface="Roboto"/>
                <a:cs typeface="Roboto"/>
                <a:sym typeface="Roboto"/>
              </a:rPr>
              <a:t>Publication and sharing might happen on different timelines</a:t>
            </a:r>
            <a:endParaRPr sz="24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1"/>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Options for Data Sharing</a:t>
            </a:r>
            <a:endParaRPr>
              <a:solidFill>
                <a:srgbClr val="FFFFFF"/>
              </a:solidFill>
            </a:endParaRPr>
          </a:p>
        </p:txBody>
      </p:sp>
      <p:graphicFrame>
        <p:nvGraphicFramePr>
          <p:cNvPr id="353" name="Google Shape;353;p21"/>
          <p:cNvGraphicFramePr/>
          <p:nvPr/>
        </p:nvGraphicFramePr>
        <p:xfrm>
          <a:off x="351601" y="1877788"/>
          <a:ext cx="11488800" cy="4067155"/>
        </p:xfrm>
        <a:graphic>
          <a:graphicData uri="http://schemas.openxmlformats.org/drawingml/2006/table">
            <a:tbl>
              <a:tblPr>
                <a:noFill/>
                <a:tableStyleId>{1D228F9C-4FAA-420D-A707-58CD5429CB40}</a:tableStyleId>
              </a:tblPr>
              <a:tblGrid>
                <a:gridCol w="3829600"/>
                <a:gridCol w="3829600"/>
                <a:gridCol w="3829600"/>
              </a:tblGrid>
              <a:tr h="1095475">
                <a:tc>
                  <a:txBody>
                    <a:bodyPr/>
                    <a:lstStyle/>
                    <a:p>
                      <a:pPr marL="0" marR="0" lvl="0" indent="0" algn="l" rtl="0">
                        <a:spcBef>
                          <a:spcPts val="0"/>
                        </a:spcBef>
                        <a:spcAft>
                          <a:spcPts val="0"/>
                        </a:spcAft>
                        <a:buClr>
                          <a:schemeClr val="dk1"/>
                        </a:buClr>
                        <a:buSzPts val="1100"/>
                        <a:buFont typeface="Arial"/>
                        <a:buNone/>
                      </a:pPr>
                      <a:r>
                        <a:rPr lang="en" sz="2400" b="1">
                          <a:solidFill>
                            <a:srgbClr val="FFFFFF"/>
                          </a:solidFill>
                          <a:latin typeface="Roboto"/>
                          <a:ea typeface="Roboto"/>
                          <a:cs typeface="Roboto"/>
                          <a:sym typeface="Roboto"/>
                        </a:rPr>
                        <a:t>Public-Public</a:t>
                      </a:r>
                      <a:endParaRPr sz="2400" b="1">
                        <a:solidFill>
                          <a:srgbClr val="FFFFFF"/>
                        </a:solidFill>
                        <a:latin typeface="Roboto"/>
                        <a:ea typeface="Roboto"/>
                        <a:cs typeface="Roboto"/>
                        <a:sym typeface="Roboto"/>
                      </a:endParaRPr>
                    </a:p>
                    <a:p>
                      <a:pPr marL="0" marR="0" lvl="0" indent="0" algn="l" rtl="0">
                        <a:spcBef>
                          <a:spcPts val="0"/>
                        </a:spcBef>
                        <a:spcAft>
                          <a:spcPts val="0"/>
                        </a:spcAft>
                        <a:buClr>
                          <a:schemeClr val="dk1"/>
                        </a:buClr>
                        <a:buSzPts val="1100"/>
                        <a:buFont typeface="Arial"/>
                        <a:buNone/>
                      </a:pPr>
                      <a:r>
                        <a:rPr lang="en" sz="2400" b="1">
                          <a:solidFill>
                            <a:srgbClr val="FFFFFF"/>
                          </a:solidFill>
                          <a:latin typeface="Roboto"/>
                          <a:ea typeface="Roboto"/>
                          <a:cs typeface="Roboto"/>
                          <a:sym typeface="Roboto"/>
                        </a:rPr>
                        <a:t>(Open access)</a:t>
                      </a:r>
                      <a:endParaRPr sz="2400" b="1">
                        <a:solidFill>
                          <a:srgbClr val="FFFFFF"/>
                        </a:solidFill>
                        <a:latin typeface="Roboto"/>
                        <a:ea typeface="Roboto"/>
                        <a:cs typeface="Roboto"/>
                        <a:sym typeface="Roboto"/>
                      </a:endParaRPr>
                    </a:p>
                  </a:txBody>
                  <a:tcPr marL="121900" marR="121900" marT="121900" marB="1219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marR="0" lvl="0" indent="0" algn="l" rtl="0">
                        <a:spcBef>
                          <a:spcPts val="0"/>
                        </a:spcBef>
                        <a:spcAft>
                          <a:spcPts val="0"/>
                        </a:spcAft>
                        <a:buClr>
                          <a:schemeClr val="dk1"/>
                        </a:buClr>
                        <a:buSzPts val="1100"/>
                        <a:buFont typeface="Arial"/>
                        <a:buNone/>
                      </a:pPr>
                      <a:r>
                        <a:rPr lang="en" sz="2400" b="1">
                          <a:solidFill>
                            <a:srgbClr val="FFFFFF"/>
                          </a:solidFill>
                          <a:latin typeface="Roboto"/>
                          <a:ea typeface="Roboto"/>
                          <a:cs typeface="Roboto"/>
                          <a:sym typeface="Roboto"/>
                        </a:rPr>
                        <a:t>Public-Private</a:t>
                      </a:r>
                      <a:endParaRPr sz="2400" b="1">
                        <a:solidFill>
                          <a:srgbClr val="FFFFFF"/>
                        </a:solidFill>
                        <a:latin typeface="Roboto"/>
                        <a:ea typeface="Roboto"/>
                        <a:cs typeface="Roboto"/>
                        <a:sym typeface="Roboto"/>
                      </a:endParaRPr>
                    </a:p>
                    <a:p>
                      <a:pPr marL="0" marR="0" lvl="0" indent="0" algn="l" rtl="0">
                        <a:spcBef>
                          <a:spcPts val="0"/>
                        </a:spcBef>
                        <a:spcAft>
                          <a:spcPts val="0"/>
                        </a:spcAft>
                        <a:buClr>
                          <a:schemeClr val="dk1"/>
                        </a:buClr>
                        <a:buSzPts val="1100"/>
                        <a:buFont typeface="Arial"/>
                        <a:buNone/>
                      </a:pPr>
                      <a:r>
                        <a:rPr lang="en" sz="2400" b="1">
                          <a:solidFill>
                            <a:srgbClr val="FFFFFF"/>
                          </a:solidFill>
                          <a:latin typeface="Roboto"/>
                          <a:ea typeface="Roboto"/>
                          <a:cs typeface="Roboto"/>
                          <a:sym typeface="Roboto"/>
                        </a:rPr>
                        <a:t>(Mediated open access)</a:t>
                      </a:r>
                      <a:endParaRPr sz="2400" b="1">
                        <a:solidFill>
                          <a:srgbClr val="FFFFFF"/>
                        </a:solidFill>
                        <a:latin typeface="Roboto"/>
                        <a:ea typeface="Roboto"/>
                        <a:cs typeface="Roboto"/>
                        <a:sym typeface="Roboto"/>
                      </a:endParaRPr>
                    </a:p>
                  </a:txBody>
                  <a:tcPr marL="121900" marR="121900" marT="121900" marB="1219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marR="0" lvl="0" indent="0" algn="l" rtl="0">
                        <a:spcBef>
                          <a:spcPts val="0"/>
                        </a:spcBef>
                        <a:spcAft>
                          <a:spcPts val="0"/>
                        </a:spcAft>
                        <a:buClr>
                          <a:schemeClr val="dk1"/>
                        </a:buClr>
                        <a:buSzPts val="1100"/>
                        <a:buFont typeface="Arial"/>
                        <a:buNone/>
                      </a:pPr>
                      <a:r>
                        <a:rPr lang="en" sz="2400" b="1">
                          <a:solidFill>
                            <a:srgbClr val="FFFFFF"/>
                          </a:solidFill>
                          <a:latin typeface="Roboto"/>
                          <a:ea typeface="Roboto"/>
                          <a:cs typeface="Roboto"/>
                          <a:sym typeface="Roboto"/>
                        </a:rPr>
                        <a:t>Private-Private</a:t>
                      </a:r>
                      <a:endParaRPr sz="2400" b="1">
                        <a:solidFill>
                          <a:srgbClr val="FFFFFF"/>
                        </a:solidFill>
                        <a:latin typeface="Roboto"/>
                        <a:ea typeface="Roboto"/>
                        <a:cs typeface="Roboto"/>
                        <a:sym typeface="Roboto"/>
                      </a:endParaRPr>
                    </a:p>
                    <a:p>
                      <a:pPr marL="0" marR="0" lvl="0" indent="0" algn="l" rtl="0">
                        <a:spcBef>
                          <a:spcPts val="0"/>
                        </a:spcBef>
                        <a:spcAft>
                          <a:spcPts val="0"/>
                        </a:spcAft>
                        <a:buClr>
                          <a:schemeClr val="dk1"/>
                        </a:buClr>
                        <a:buSzPts val="1100"/>
                        <a:buFont typeface="Arial"/>
                        <a:buNone/>
                      </a:pPr>
                      <a:r>
                        <a:rPr lang="en" sz="2400" b="1">
                          <a:solidFill>
                            <a:srgbClr val="FFFFFF"/>
                          </a:solidFill>
                          <a:latin typeface="Roboto"/>
                          <a:ea typeface="Roboto"/>
                          <a:cs typeface="Roboto"/>
                          <a:sym typeface="Roboto"/>
                        </a:rPr>
                        <a:t>(Closed access)</a:t>
                      </a:r>
                      <a:endParaRPr sz="2400" b="1">
                        <a:solidFill>
                          <a:srgbClr val="FFFFFF"/>
                        </a:solidFill>
                        <a:latin typeface="Roboto"/>
                        <a:ea typeface="Roboto"/>
                        <a:cs typeface="Roboto"/>
                        <a:sym typeface="Roboto"/>
                      </a:endParaRPr>
                    </a:p>
                  </a:txBody>
                  <a:tcPr marL="121900" marR="121900" marT="121900" marB="1219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r>
              <a:tr h="611950">
                <a:tc>
                  <a:txBody>
                    <a:bodyPr/>
                    <a:lstStyle/>
                    <a:p>
                      <a:pPr marL="0" marR="0" lvl="0" indent="0" algn="l" rtl="0">
                        <a:spcBef>
                          <a:spcPts val="0"/>
                        </a:spcBef>
                        <a:spcAft>
                          <a:spcPts val="0"/>
                        </a:spcAft>
                        <a:buClr>
                          <a:schemeClr val="dk1"/>
                        </a:buClr>
                        <a:buSzPts val="2100"/>
                        <a:buFont typeface="Roboto"/>
                        <a:buNone/>
                      </a:pPr>
                      <a:r>
                        <a:rPr lang="en" sz="2100">
                          <a:latin typeface="Roboto"/>
                          <a:ea typeface="Roboto"/>
                          <a:cs typeface="Roboto"/>
                          <a:sym typeface="Roboto"/>
                        </a:rPr>
                        <a:t>Metadata is fully discoverable</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a:latin typeface="Roboto"/>
                          <a:ea typeface="Roboto"/>
                          <a:cs typeface="Roboto"/>
                          <a:sym typeface="Roboto"/>
                        </a:rPr>
                        <a:t>Metadata is fully discoverable</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a:latin typeface="Roboto"/>
                          <a:ea typeface="Roboto"/>
                          <a:cs typeface="Roboto"/>
                          <a:sym typeface="Roboto"/>
                        </a:rPr>
                        <a:t>Metadata is not publicly available</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r>
              <a:tr h="611950">
                <a:tc>
                  <a:txBody>
                    <a:bodyPr/>
                    <a:lstStyle/>
                    <a:p>
                      <a:pPr marL="0" marR="0" lvl="0" indent="0" algn="l" rtl="0">
                        <a:spcBef>
                          <a:spcPts val="0"/>
                        </a:spcBef>
                        <a:spcAft>
                          <a:spcPts val="0"/>
                        </a:spcAft>
                        <a:buClr>
                          <a:schemeClr val="dk1"/>
                        </a:buClr>
                        <a:buSzPts val="2100"/>
                        <a:buFont typeface="Roboto"/>
                        <a:buNone/>
                      </a:pPr>
                      <a:r>
                        <a:rPr lang="en" sz="2100">
                          <a:latin typeface="Roboto"/>
                          <a:ea typeface="Roboto"/>
                          <a:cs typeface="Roboto"/>
                          <a:sym typeface="Roboto"/>
                        </a:rPr>
                        <a:t>Data are accessible and immediately downloadable</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a:latin typeface="Roboto"/>
                          <a:ea typeface="Roboto"/>
                          <a:cs typeface="Roboto"/>
                          <a:sym typeface="Roboto"/>
                        </a:rPr>
                        <a:t>Mediated access to data via data custodian</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a:latin typeface="Roboto"/>
                          <a:ea typeface="Roboto"/>
                          <a:cs typeface="Roboto"/>
                          <a:sym typeface="Roboto"/>
                        </a:rPr>
                        <a:t>Data not discoverable or available to third parties</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r>
              <a:tr h="884550">
                <a:tc>
                  <a:txBody>
                    <a:bodyPr/>
                    <a:lstStyle/>
                    <a:p>
                      <a:pPr marL="0" marR="0" lvl="0" indent="0" algn="l" rtl="0">
                        <a:spcBef>
                          <a:spcPts val="0"/>
                        </a:spcBef>
                        <a:spcAft>
                          <a:spcPts val="0"/>
                        </a:spcAft>
                        <a:buClr>
                          <a:schemeClr val="dk1"/>
                        </a:buClr>
                        <a:buSzPts val="2100"/>
                        <a:buFont typeface="Roboto"/>
                        <a:buNone/>
                      </a:pPr>
                      <a:r>
                        <a:rPr lang="en" sz="2100">
                          <a:latin typeface="Roboto"/>
                          <a:ea typeface="Roboto"/>
                          <a:cs typeface="Roboto"/>
                          <a:sym typeface="Roboto"/>
                        </a:rPr>
                        <a:t>Preferred option for non-sensitive data from completed projects</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a:latin typeface="Roboto"/>
                          <a:ea typeface="Roboto"/>
                          <a:cs typeface="Roboto"/>
                          <a:sym typeface="Roboto"/>
                        </a:rPr>
                        <a:t>Good option for sensitive or confidential data</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a:solidFill>
                            <a:schemeClr val="dk1"/>
                          </a:solidFill>
                          <a:latin typeface="Roboto"/>
                          <a:ea typeface="Roboto"/>
                          <a:cs typeface="Roboto"/>
                          <a:sym typeface="Roboto"/>
                        </a:rPr>
                        <a:t>Safest option for highly-sensitive data</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r>
            </a:tbl>
          </a:graphicData>
        </a:graphic>
      </p:graphicFrame>
      <p:sp>
        <p:nvSpPr>
          <p:cNvPr id="354" name="Google Shape;354;p21"/>
          <p:cNvSpPr txBox="1">
            <a:spLocks noGrp="1"/>
          </p:cNvSpPr>
          <p:nvPr>
            <p:ph type="body" idx="1"/>
          </p:nvPr>
        </p:nvSpPr>
        <p:spPr>
          <a:xfrm>
            <a:off x="457200" y="6324600"/>
            <a:ext cx="7998300" cy="447300"/>
          </a:xfrm>
          <a:prstGeom prst="rect">
            <a:avLst/>
          </a:prstGeom>
          <a:noFill/>
          <a:ln>
            <a:noFill/>
          </a:ln>
        </p:spPr>
        <p:txBody>
          <a:bodyPr spcFirstLastPara="1" wrap="square" lIns="91425" tIns="45675" rIns="91425" bIns="45675" anchor="t" anchorCtr="0">
            <a:noAutofit/>
          </a:bodyPr>
          <a:lstStyle/>
          <a:p>
            <a:pPr marL="0" marR="0" lvl="0" indent="0" algn="l" rtl="0">
              <a:spcBef>
                <a:spcPts val="0"/>
              </a:spcBef>
              <a:spcAft>
                <a:spcPts val="0"/>
              </a:spcAft>
              <a:buClr>
                <a:srgbClr val="B20838"/>
              </a:buClr>
              <a:buSzPts val="1200"/>
              <a:buFont typeface="Noto Sans Symbols"/>
              <a:buNone/>
            </a:pPr>
            <a:r>
              <a:rPr lang="en" sz="1200">
                <a:solidFill>
                  <a:schemeClr val="dk1"/>
                </a:solidFill>
                <a:latin typeface="Roboto"/>
                <a:ea typeface="Roboto"/>
                <a:cs typeface="Roboto"/>
                <a:sym typeface="Roboto"/>
              </a:rPr>
              <a:t>Table originally from Curtin University, Research Data Team. </a:t>
            </a:r>
            <a:r>
              <a:rPr lang="en" sz="1200" u="sng">
                <a:solidFill>
                  <a:schemeClr val="hlink"/>
                </a:solidFill>
                <a:latin typeface="Roboto"/>
                <a:ea typeface="Roboto"/>
                <a:cs typeface="Roboto"/>
                <a:sym typeface="Roboto"/>
                <a:hlinkClick r:id="rId3"/>
              </a:rPr>
              <a:t>http://libguides.library.curtin.edu.au</a:t>
            </a:r>
            <a:r>
              <a:rPr lang="en" sz="1200">
                <a:solidFill>
                  <a:schemeClr val="dk1"/>
                </a:solidFill>
                <a:latin typeface="Roboto"/>
                <a:ea typeface="Roboto"/>
                <a:cs typeface="Roboto"/>
                <a:sym typeface="Roboto"/>
              </a:rPr>
              <a:t> </a:t>
            </a:r>
            <a:endParaRPr sz="1200" b="0" i="0" u="none" strike="noStrike" cap="none">
              <a:solidFill>
                <a:srgbClr val="0070C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Repositories</a:t>
            </a:r>
            <a:endParaRPr>
              <a:solidFill>
                <a:srgbClr val="FFFFFF"/>
              </a:solidFill>
            </a:endParaRPr>
          </a:p>
        </p:txBody>
      </p:sp>
      <p:sp>
        <p:nvSpPr>
          <p:cNvPr id="360" name="Google Shape;360;p25"/>
          <p:cNvSpPr txBox="1">
            <a:spLocks noGrp="1"/>
          </p:cNvSpPr>
          <p:nvPr>
            <p:ph type="body" idx="1"/>
          </p:nvPr>
        </p:nvSpPr>
        <p:spPr>
          <a:xfrm>
            <a:off x="609600" y="1524000"/>
            <a:ext cx="11074500" cy="4648200"/>
          </a:xfrm>
          <a:prstGeom prst="rect">
            <a:avLst/>
          </a:prstGeom>
          <a:noFill/>
          <a:ln>
            <a:noFill/>
          </a:ln>
        </p:spPr>
        <p:txBody>
          <a:bodyPr spcFirstLastPara="1" wrap="square" lIns="91425" tIns="45675" rIns="91425" bIns="45675" anchor="t" anchorCtr="0">
            <a:noAutofit/>
          </a:bodyPr>
          <a:lstStyle/>
          <a:p>
            <a:pPr marL="609585" lvl="0" indent="-457188" algn="l" rtl="0">
              <a:lnSpc>
                <a:spcPct val="115000"/>
              </a:lnSpc>
              <a:spcBef>
                <a:spcPts val="1067"/>
              </a:spcBef>
              <a:spcAft>
                <a:spcPts val="0"/>
              </a:spcAft>
              <a:buSzPts val="1800"/>
              <a:buFont typeface="Roboto"/>
              <a:buChar char="●"/>
            </a:pPr>
            <a:r>
              <a:rPr lang="en" sz="2400">
                <a:latin typeface="Roboto"/>
                <a:ea typeface="Roboto"/>
                <a:cs typeface="Roboto"/>
                <a:sym typeface="Roboto"/>
              </a:rPr>
              <a:t>Provide a persistent identifier (and url) and a citation for your data</a:t>
            </a:r>
            <a:endParaRPr sz="2400">
              <a:latin typeface="Roboto"/>
              <a:ea typeface="Roboto"/>
              <a:cs typeface="Roboto"/>
              <a:sym typeface="Roboto"/>
            </a:endParaRPr>
          </a:p>
          <a:p>
            <a:pPr marL="609585" lvl="0" indent="-457188" algn="l" rtl="0">
              <a:lnSpc>
                <a:spcPct val="115000"/>
              </a:lnSpc>
              <a:spcBef>
                <a:spcPts val="1067"/>
              </a:spcBef>
              <a:spcAft>
                <a:spcPts val="0"/>
              </a:spcAft>
              <a:buSzPts val="1800"/>
              <a:buFont typeface="Roboto"/>
              <a:buChar char="●"/>
            </a:pPr>
            <a:r>
              <a:rPr lang="en" sz="2400">
                <a:latin typeface="Roboto"/>
                <a:ea typeface="Roboto"/>
                <a:cs typeface="Roboto"/>
                <a:sym typeface="Roboto"/>
              </a:rPr>
              <a:t>Archive your data in a trusted place for long-term access</a:t>
            </a:r>
            <a:endParaRPr sz="2400">
              <a:latin typeface="Roboto"/>
              <a:ea typeface="Roboto"/>
              <a:cs typeface="Roboto"/>
              <a:sym typeface="Roboto"/>
            </a:endParaRPr>
          </a:p>
          <a:p>
            <a:pPr marL="609585" lvl="0" indent="-457188" algn="l" rtl="0">
              <a:lnSpc>
                <a:spcPct val="115000"/>
              </a:lnSpc>
              <a:spcBef>
                <a:spcPts val="1333"/>
              </a:spcBef>
              <a:spcAft>
                <a:spcPts val="0"/>
              </a:spcAft>
              <a:buSzPts val="1800"/>
              <a:buFont typeface="Roboto"/>
              <a:buChar char="●"/>
            </a:pPr>
            <a:r>
              <a:rPr lang="en" sz="2400">
                <a:latin typeface="Roboto"/>
                <a:ea typeface="Roboto"/>
                <a:cs typeface="Roboto"/>
                <a:sym typeface="Roboto"/>
              </a:rPr>
              <a:t>Provide a framework for you to describe your data using metadata standards</a:t>
            </a:r>
            <a:endParaRPr sz="2400">
              <a:latin typeface="Roboto"/>
              <a:ea typeface="Roboto"/>
              <a:cs typeface="Roboto"/>
              <a:sym typeface="Roboto"/>
            </a:endParaRPr>
          </a:p>
          <a:p>
            <a:pPr marL="609585" lvl="0" indent="-457188" algn="l" rtl="0">
              <a:lnSpc>
                <a:spcPct val="115000"/>
              </a:lnSpc>
              <a:spcBef>
                <a:spcPts val="1333"/>
              </a:spcBef>
              <a:spcAft>
                <a:spcPts val="0"/>
              </a:spcAft>
              <a:buSzPts val="1800"/>
              <a:buFont typeface="Roboto"/>
              <a:buChar char="●"/>
            </a:pPr>
            <a:r>
              <a:rPr lang="en" sz="2400">
                <a:latin typeface="Roboto"/>
                <a:ea typeface="Roboto"/>
                <a:cs typeface="Roboto"/>
                <a:sym typeface="Roboto"/>
              </a:rPr>
              <a:t>Provide access control, in case you need to restrict your data</a:t>
            </a:r>
            <a:endParaRPr sz="2400">
              <a:latin typeface="Roboto"/>
              <a:ea typeface="Roboto"/>
              <a:cs typeface="Roboto"/>
              <a:sym typeface="Roboto"/>
            </a:endParaRPr>
          </a:p>
          <a:p>
            <a:pPr marL="609585" lvl="0" indent="-457188" algn="l" rtl="0">
              <a:lnSpc>
                <a:spcPct val="115000"/>
              </a:lnSpc>
              <a:spcBef>
                <a:spcPts val="1333"/>
              </a:spcBef>
              <a:spcAft>
                <a:spcPts val="1333"/>
              </a:spcAft>
              <a:buSzPts val="1800"/>
              <a:buFont typeface="Roboto"/>
              <a:buChar char="●"/>
            </a:pPr>
            <a:r>
              <a:rPr lang="en" sz="2400">
                <a:latin typeface="Roboto"/>
                <a:ea typeface="Roboto"/>
                <a:cs typeface="Roboto"/>
                <a:sym typeface="Roboto"/>
              </a:rPr>
              <a:t>Are compliant with funders’ and journals’ requirements</a:t>
            </a:r>
            <a:endParaRPr sz="24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Repository Services</a:t>
            </a:r>
            <a:endParaRPr>
              <a:solidFill>
                <a:srgbClr val="FFFFFF"/>
              </a:solidFill>
            </a:endParaRPr>
          </a:p>
        </p:txBody>
      </p:sp>
      <p:sp>
        <p:nvSpPr>
          <p:cNvPr id="366" name="Google Shape;366;p26"/>
          <p:cNvSpPr txBox="1">
            <a:spLocks noGrp="1"/>
          </p:cNvSpPr>
          <p:nvPr>
            <p:ph type="body" idx="1"/>
          </p:nvPr>
        </p:nvSpPr>
        <p:spPr>
          <a:xfrm>
            <a:off x="609600" y="1524000"/>
            <a:ext cx="11074500" cy="4648200"/>
          </a:xfrm>
          <a:prstGeom prst="rect">
            <a:avLst/>
          </a:prstGeom>
          <a:noFill/>
          <a:ln>
            <a:noFill/>
          </a:ln>
        </p:spPr>
        <p:txBody>
          <a:bodyPr spcFirstLastPara="1" wrap="square" lIns="91425" tIns="45675" rIns="91425" bIns="45675" anchor="t" anchorCtr="0">
            <a:noAutofit/>
          </a:bodyPr>
          <a:lstStyle/>
          <a:p>
            <a:pPr marL="609585" lvl="0" indent="-457188" algn="l" rtl="0">
              <a:lnSpc>
                <a:spcPct val="115000"/>
              </a:lnSpc>
              <a:spcBef>
                <a:spcPts val="1067"/>
              </a:spcBef>
              <a:spcAft>
                <a:spcPts val="0"/>
              </a:spcAft>
              <a:buSzPts val="1800"/>
              <a:buFont typeface="Roboto"/>
              <a:buChar char="●"/>
            </a:pPr>
            <a:r>
              <a:rPr lang="en" sz="2400">
                <a:latin typeface="Roboto"/>
                <a:ea typeface="Roboto"/>
                <a:cs typeface="Roboto"/>
                <a:sym typeface="Roboto"/>
              </a:rPr>
              <a:t>Workflow-based</a:t>
            </a:r>
            <a:endParaRPr sz="2400">
              <a:latin typeface="Roboto"/>
              <a:ea typeface="Roboto"/>
              <a:cs typeface="Roboto"/>
              <a:sym typeface="Roboto"/>
            </a:endParaRPr>
          </a:p>
          <a:p>
            <a:pPr marL="1219170" lvl="1" indent="-440255" algn="l" rtl="0">
              <a:lnSpc>
                <a:spcPct val="115000"/>
              </a:lnSpc>
              <a:spcBef>
                <a:spcPts val="1333"/>
              </a:spcBef>
              <a:spcAft>
                <a:spcPts val="0"/>
              </a:spcAft>
              <a:buSzPts val="1600"/>
              <a:buFont typeface="Roboto"/>
              <a:buChar char="○"/>
            </a:pPr>
            <a:r>
              <a:rPr lang="en" sz="2100">
                <a:latin typeface="Roboto"/>
                <a:ea typeface="Roboto"/>
                <a:cs typeface="Roboto"/>
                <a:sym typeface="Roboto"/>
              </a:rPr>
              <a:t>Assistance by repository staff in data collection methods decision-making and DM planning</a:t>
            </a:r>
            <a:endParaRPr sz="2100">
              <a:latin typeface="Roboto"/>
              <a:ea typeface="Roboto"/>
              <a:cs typeface="Roboto"/>
              <a:sym typeface="Roboto"/>
            </a:endParaRPr>
          </a:p>
          <a:p>
            <a:pPr marL="609585" lvl="0" indent="-457188" algn="l" rtl="0">
              <a:lnSpc>
                <a:spcPct val="115000"/>
              </a:lnSpc>
              <a:spcBef>
                <a:spcPts val="1333"/>
              </a:spcBef>
              <a:spcAft>
                <a:spcPts val="0"/>
              </a:spcAft>
              <a:buSzPts val="1800"/>
              <a:buFont typeface="Roboto"/>
              <a:buChar char="●"/>
            </a:pPr>
            <a:r>
              <a:rPr lang="en" sz="2400">
                <a:latin typeface="Roboto"/>
                <a:ea typeface="Roboto"/>
                <a:cs typeface="Roboto"/>
                <a:sym typeface="Roboto"/>
              </a:rPr>
              <a:t>Technology-assisted</a:t>
            </a:r>
            <a:endParaRPr sz="2400">
              <a:latin typeface="Roboto"/>
              <a:ea typeface="Roboto"/>
              <a:cs typeface="Roboto"/>
              <a:sym typeface="Roboto"/>
            </a:endParaRPr>
          </a:p>
          <a:p>
            <a:pPr marL="1219170" lvl="1" indent="-440255" algn="l" rtl="0">
              <a:lnSpc>
                <a:spcPct val="115000"/>
              </a:lnSpc>
              <a:spcBef>
                <a:spcPts val="1333"/>
              </a:spcBef>
              <a:spcAft>
                <a:spcPts val="0"/>
              </a:spcAft>
              <a:buSzPts val="1600"/>
              <a:buFont typeface="Roboto"/>
              <a:buChar char="○"/>
            </a:pPr>
            <a:r>
              <a:rPr lang="en" sz="2100">
                <a:latin typeface="Roboto"/>
                <a:ea typeface="Roboto"/>
                <a:cs typeface="Roboto"/>
                <a:sym typeface="Roboto"/>
              </a:rPr>
              <a:t>Access controls (incl. timed embargos, secure downloads, virtual enclaves, physical enclaves=offline access, etc.)</a:t>
            </a:r>
            <a:endParaRPr sz="2100">
              <a:latin typeface="Roboto"/>
              <a:ea typeface="Roboto"/>
              <a:cs typeface="Roboto"/>
              <a:sym typeface="Roboto"/>
            </a:endParaRPr>
          </a:p>
          <a:p>
            <a:pPr marL="609585" lvl="0" indent="-457188" algn="l" rtl="0">
              <a:lnSpc>
                <a:spcPct val="115000"/>
              </a:lnSpc>
              <a:spcBef>
                <a:spcPts val="1333"/>
              </a:spcBef>
              <a:spcAft>
                <a:spcPts val="0"/>
              </a:spcAft>
              <a:buSzPts val="1800"/>
              <a:buFont typeface="Roboto"/>
              <a:buChar char="●"/>
            </a:pPr>
            <a:r>
              <a:rPr lang="en" sz="2400">
                <a:latin typeface="Roboto"/>
                <a:ea typeface="Roboto"/>
                <a:cs typeface="Roboto"/>
                <a:sym typeface="Roboto"/>
              </a:rPr>
              <a:t>Policy-based</a:t>
            </a:r>
            <a:endParaRPr sz="2400">
              <a:latin typeface="Roboto"/>
              <a:ea typeface="Roboto"/>
              <a:cs typeface="Roboto"/>
              <a:sym typeface="Roboto"/>
            </a:endParaRPr>
          </a:p>
          <a:p>
            <a:pPr marL="1219170" lvl="1" indent="-440255" algn="l" rtl="0">
              <a:lnSpc>
                <a:spcPct val="115000"/>
              </a:lnSpc>
              <a:spcBef>
                <a:spcPts val="1333"/>
              </a:spcBef>
              <a:spcAft>
                <a:spcPts val="1333"/>
              </a:spcAft>
              <a:buSzPts val="1600"/>
              <a:buFont typeface="Roboto"/>
              <a:buChar char="○"/>
            </a:pPr>
            <a:r>
              <a:rPr lang="en" sz="2100">
                <a:latin typeface="Roboto"/>
                <a:ea typeface="Roboto"/>
                <a:cs typeface="Roboto"/>
                <a:sym typeface="Roboto"/>
              </a:rPr>
              <a:t>User agreements for both depositor and end-user of the data</a:t>
            </a:r>
            <a:endParaRPr sz="21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body" idx="1"/>
          </p:nvPr>
        </p:nvSpPr>
        <p:spPr>
          <a:xfrm>
            <a:off x="609600" y="1524000"/>
            <a:ext cx="11074400" cy="4648200"/>
          </a:xfrm>
          <a:prstGeom prst="rect">
            <a:avLst/>
          </a:prstGeom>
          <a:noFill/>
          <a:ln>
            <a:noFill/>
          </a:ln>
        </p:spPr>
        <p:txBody>
          <a:bodyPr spcFirstLastPara="1" wrap="square" lIns="91425" tIns="45700" rIns="91425" bIns="45700" anchor="t" anchorCtr="0">
            <a:normAutofit/>
          </a:bodyPr>
          <a:lstStyle/>
          <a:p>
            <a:pPr marL="342891" lvl="0" indent="-342891" algn="ctr" rtl="0">
              <a:lnSpc>
                <a:spcPct val="80000"/>
              </a:lnSpc>
              <a:spcBef>
                <a:spcPts val="0"/>
              </a:spcBef>
              <a:spcAft>
                <a:spcPts val="0"/>
              </a:spcAft>
              <a:buSzPts val="2613"/>
              <a:buNone/>
            </a:pPr>
            <a:endParaRPr/>
          </a:p>
          <a:p>
            <a:pPr marL="342891" lvl="0" indent="-342891" algn="ctr" rtl="0">
              <a:lnSpc>
                <a:spcPct val="80000"/>
              </a:lnSpc>
              <a:spcBef>
                <a:spcPts val="523"/>
              </a:spcBef>
              <a:spcAft>
                <a:spcPts val="0"/>
              </a:spcAft>
              <a:buSzPts val="2613"/>
              <a:buNone/>
            </a:pPr>
            <a:endParaRPr sz="2613" i="1"/>
          </a:p>
          <a:p>
            <a:pPr marL="342891" lvl="0" indent="-342891" algn="ctr" rtl="0">
              <a:lnSpc>
                <a:spcPct val="80000"/>
              </a:lnSpc>
              <a:spcBef>
                <a:spcPts val="523"/>
              </a:spcBef>
              <a:spcAft>
                <a:spcPts val="0"/>
              </a:spcAft>
              <a:buSzPts val="2613"/>
              <a:buNone/>
            </a:pPr>
            <a:r>
              <a:rPr lang="en" sz="2613" i="1"/>
              <a:t>“I have no relevant personal/professional/financial relationship(s) with respect to this educational activity.”</a:t>
            </a:r>
            <a:endParaRPr/>
          </a:p>
          <a:p>
            <a:pPr marL="342891" lvl="0" indent="-342891" algn="ctr" rtl="0">
              <a:lnSpc>
                <a:spcPct val="80000"/>
              </a:lnSpc>
              <a:spcBef>
                <a:spcPts val="523"/>
              </a:spcBef>
              <a:spcAft>
                <a:spcPts val="0"/>
              </a:spcAft>
              <a:buSzPts val="2613"/>
              <a:buNone/>
            </a:pPr>
            <a:endParaRPr sz="2613" i="1"/>
          </a:p>
          <a:p>
            <a:pPr marL="342891" lvl="0" indent="-342891" algn="ctr" rtl="0">
              <a:lnSpc>
                <a:spcPct val="80000"/>
              </a:lnSpc>
              <a:spcBef>
                <a:spcPts val="523"/>
              </a:spcBef>
              <a:spcAft>
                <a:spcPts val="0"/>
              </a:spcAft>
              <a:buSzPts val="2613"/>
              <a:buNone/>
            </a:pPr>
            <a:endParaRPr sz="2613"/>
          </a:p>
        </p:txBody>
      </p:sp>
      <p:sp>
        <p:nvSpPr>
          <p:cNvPr id="88" name="Google Shape;88;p2"/>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sz="5067"/>
              <a:t>Disclosure: All presenters declare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7"/>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Disciplinary Repositories</a:t>
            </a:r>
            <a:endParaRPr>
              <a:solidFill>
                <a:srgbClr val="FFFFFF"/>
              </a:solidFill>
            </a:endParaRPr>
          </a:p>
        </p:txBody>
      </p:sp>
      <p:pic>
        <p:nvPicPr>
          <p:cNvPr id="372" name="Google Shape;372;p27"/>
          <p:cNvPicPr preferRelativeResize="0"/>
          <p:nvPr/>
        </p:nvPicPr>
        <p:blipFill rotWithShape="1">
          <a:blip r:embed="rId3">
            <a:alphaModFix/>
          </a:blip>
          <a:srcRect/>
          <a:stretch/>
        </p:blipFill>
        <p:spPr>
          <a:xfrm>
            <a:off x="838200" y="1847161"/>
            <a:ext cx="5266800" cy="935200"/>
          </a:xfrm>
          <a:prstGeom prst="rect">
            <a:avLst/>
          </a:prstGeom>
          <a:noFill/>
          <a:ln>
            <a:noFill/>
          </a:ln>
        </p:spPr>
      </p:pic>
      <p:pic>
        <p:nvPicPr>
          <p:cNvPr id="373" name="Google Shape;373;p27"/>
          <p:cNvPicPr preferRelativeResize="0"/>
          <p:nvPr/>
        </p:nvPicPr>
        <p:blipFill rotWithShape="1">
          <a:blip r:embed="rId4">
            <a:alphaModFix/>
          </a:blip>
          <a:srcRect/>
          <a:stretch/>
        </p:blipFill>
        <p:spPr>
          <a:xfrm>
            <a:off x="6706603" y="4767267"/>
            <a:ext cx="4647200" cy="1101200"/>
          </a:xfrm>
          <a:prstGeom prst="rect">
            <a:avLst/>
          </a:prstGeom>
          <a:noFill/>
          <a:ln>
            <a:noFill/>
          </a:ln>
        </p:spPr>
      </p:pic>
      <p:pic>
        <p:nvPicPr>
          <p:cNvPr id="374" name="Google Shape;374;p27"/>
          <p:cNvPicPr preferRelativeResize="0"/>
          <p:nvPr/>
        </p:nvPicPr>
        <p:blipFill rotWithShape="1">
          <a:blip r:embed="rId5">
            <a:alphaModFix/>
          </a:blip>
          <a:srcRect/>
          <a:stretch/>
        </p:blipFill>
        <p:spPr>
          <a:xfrm>
            <a:off x="8760071" y="1665751"/>
            <a:ext cx="2828400" cy="1298000"/>
          </a:xfrm>
          <a:prstGeom prst="rect">
            <a:avLst/>
          </a:prstGeom>
          <a:noFill/>
          <a:ln>
            <a:noFill/>
          </a:ln>
        </p:spPr>
      </p:pic>
      <p:pic>
        <p:nvPicPr>
          <p:cNvPr id="375" name="Google Shape;375;p27"/>
          <p:cNvPicPr preferRelativeResize="0"/>
          <p:nvPr/>
        </p:nvPicPr>
        <p:blipFill rotWithShape="1">
          <a:blip r:embed="rId6">
            <a:alphaModFix/>
          </a:blip>
          <a:srcRect/>
          <a:stretch/>
        </p:blipFill>
        <p:spPr>
          <a:xfrm>
            <a:off x="838201" y="4933267"/>
            <a:ext cx="4799600" cy="935200"/>
          </a:xfrm>
          <a:prstGeom prst="rect">
            <a:avLst/>
          </a:prstGeom>
          <a:noFill/>
          <a:ln>
            <a:noFill/>
          </a:ln>
        </p:spPr>
      </p:pic>
      <p:pic>
        <p:nvPicPr>
          <p:cNvPr id="376" name="Google Shape;376;p27"/>
          <p:cNvPicPr preferRelativeResize="0"/>
          <p:nvPr/>
        </p:nvPicPr>
        <p:blipFill rotWithShape="1">
          <a:blip r:embed="rId7">
            <a:alphaModFix/>
          </a:blip>
          <a:srcRect/>
          <a:stretch/>
        </p:blipFill>
        <p:spPr>
          <a:xfrm>
            <a:off x="1604700" y="3400600"/>
            <a:ext cx="3733800" cy="914400"/>
          </a:xfrm>
          <a:prstGeom prst="rect">
            <a:avLst/>
          </a:prstGeom>
          <a:noFill/>
          <a:ln>
            <a:noFill/>
          </a:ln>
        </p:spPr>
      </p:pic>
      <p:pic>
        <p:nvPicPr>
          <p:cNvPr id="377" name="Google Shape;377;p27"/>
          <p:cNvPicPr preferRelativeResize="0"/>
          <p:nvPr/>
        </p:nvPicPr>
        <p:blipFill rotWithShape="1">
          <a:blip r:embed="rId8">
            <a:alphaModFix/>
          </a:blip>
          <a:srcRect/>
          <a:stretch/>
        </p:blipFill>
        <p:spPr>
          <a:xfrm>
            <a:off x="6436633" y="3114916"/>
            <a:ext cx="2323440" cy="129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8"/>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General Repositories</a:t>
            </a:r>
            <a:endParaRPr>
              <a:solidFill>
                <a:srgbClr val="FFFFFF"/>
              </a:solidFill>
            </a:endParaRPr>
          </a:p>
        </p:txBody>
      </p:sp>
      <p:pic>
        <p:nvPicPr>
          <p:cNvPr id="383" name="Google Shape;383;p28"/>
          <p:cNvPicPr preferRelativeResize="0"/>
          <p:nvPr/>
        </p:nvPicPr>
        <p:blipFill rotWithShape="1">
          <a:blip r:embed="rId3">
            <a:alphaModFix/>
          </a:blip>
          <a:srcRect/>
          <a:stretch/>
        </p:blipFill>
        <p:spPr>
          <a:xfrm>
            <a:off x="838200" y="1909567"/>
            <a:ext cx="4391600" cy="1571600"/>
          </a:xfrm>
          <a:prstGeom prst="rect">
            <a:avLst/>
          </a:prstGeom>
          <a:noFill/>
          <a:ln>
            <a:noFill/>
          </a:ln>
        </p:spPr>
      </p:pic>
      <p:pic>
        <p:nvPicPr>
          <p:cNvPr id="384" name="Google Shape;384;p28"/>
          <p:cNvPicPr preferRelativeResize="0"/>
          <p:nvPr/>
        </p:nvPicPr>
        <p:blipFill rotWithShape="1">
          <a:blip r:embed="rId4">
            <a:alphaModFix/>
          </a:blip>
          <a:srcRect/>
          <a:stretch/>
        </p:blipFill>
        <p:spPr>
          <a:xfrm>
            <a:off x="5645367" y="4717869"/>
            <a:ext cx="4391600" cy="1331200"/>
          </a:xfrm>
          <a:prstGeom prst="rect">
            <a:avLst/>
          </a:prstGeom>
          <a:noFill/>
          <a:ln>
            <a:noFill/>
          </a:ln>
        </p:spPr>
      </p:pic>
      <p:pic>
        <p:nvPicPr>
          <p:cNvPr id="385" name="Google Shape;385;p28"/>
          <p:cNvPicPr preferRelativeResize="0"/>
          <p:nvPr/>
        </p:nvPicPr>
        <p:blipFill rotWithShape="1">
          <a:blip r:embed="rId5">
            <a:alphaModFix/>
          </a:blip>
          <a:srcRect/>
          <a:stretch/>
        </p:blipFill>
        <p:spPr>
          <a:xfrm>
            <a:off x="1205667" y="4117400"/>
            <a:ext cx="3929200" cy="1571600"/>
          </a:xfrm>
          <a:prstGeom prst="rect">
            <a:avLst/>
          </a:prstGeom>
          <a:noFill/>
          <a:ln>
            <a:noFill/>
          </a:ln>
        </p:spPr>
      </p:pic>
      <p:pic>
        <p:nvPicPr>
          <p:cNvPr id="386" name="Google Shape;386;p28"/>
          <p:cNvPicPr preferRelativeResize="0"/>
          <p:nvPr/>
        </p:nvPicPr>
        <p:blipFill rotWithShape="1">
          <a:blip r:embed="rId6">
            <a:alphaModFix/>
          </a:blip>
          <a:srcRect b="10983"/>
          <a:stretch/>
        </p:blipFill>
        <p:spPr>
          <a:xfrm>
            <a:off x="8218400" y="2868201"/>
            <a:ext cx="3683000" cy="1967033"/>
          </a:xfrm>
          <a:prstGeom prst="rect">
            <a:avLst/>
          </a:prstGeom>
          <a:noFill/>
          <a:ln>
            <a:noFill/>
          </a:ln>
        </p:spPr>
      </p:pic>
      <p:pic>
        <p:nvPicPr>
          <p:cNvPr id="387" name="Google Shape;387;p28"/>
          <p:cNvPicPr preferRelativeResize="0"/>
          <p:nvPr/>
        </p:nvPicPr>
        <p:blipFill rotWithShape="1">
          <a:blip r:embed="rId7">
            <a:alphaModFix/>
          </a:blip>
          <a:srcRect/>
          <a:stretch/>
        </p:blipFill>
        <p:spPr>
          <a:xfrm>
            <a:off x="5593201" y="1834702"/>
            <a:ext cx="3312737" cy="18516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9"/>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Institutional Repositories</a:t>
            </a:r>
            <a:endParaRPr>
              <a:solidFill>
                <a:srgbClr val="FFFFFF"/>
              </a:solidFill>
            </a:endParaRPr>
          </a:p>
        </p:txBody>
      </p:sp>
      <p:pic>
        <p:nvPicPr>
          <p:cNvPr id="393" name="Google Shape;393;p29"/>
          <p:cNvPicPr preferRelativeResize="0"/>
          <p:nvPr/>
        </p:nvPicPr>
        <p:blipFill rotWithShape="1">
          <a:blip r:embed="rId3">
            <a:alphaModFix/>
          </a:blip>
          <a:srcRect b="59884"/>
          <a:stretch/>
        </p:blipFill>
        <p:spPr>
          <a:xfrm>
            <a:off x="160625" y="1774075"/>
            <a:ext cx="5938274" cy="4237628"/>
          </a:xfrm>
          <a:prstGeom prst="rect">
            <a:avLst/>
          </a:prstGeom>
          <a:noFill/>
          <a:ln>
            <a:noFill/>
          </a:ln>
          <a:effectLst>
            <a:outerShdw blurRad="57150" dist="19050" dir="5400000" algn="bl" rotWithShape="0">
              <a:srgbClr val="000000">
                <a:alpha val="49803"/>
              </a:srgbClr>
            </a:outerShdw>
          </a:effectLst>
        </p:spPr>
      </p:pic>
      <p:pic>
        <p:nvPicPr>
          <p:cNvPr id="394" name="Google Shape;394;p29"/>
          <p:cNvPicPr preferRelativeResize="0"/>
          <p:nvPr/>
        </p:nvPicPr>
        <p:blipFill>
          <a:blip r:embed="rId4">
            <a:alphaModFix/>
          </a:blip>
          <a:stretch>
            <a:fillRect/>
          </a:stretch>
        </p:blipFill>
        <p:spPr>
          <a:xfrm>
            <a:off x="6352028" y="1774075"/>
            <a:ext cx="5644273" cy="4237626"/>
          </a:xfrm>
          <a:prstGeom prst="rect">
            <a:avLst/>
          </a:prstGeom>
          <a:noFill/>
          <a:ln>
            <a:noFill/>
          </a:ln>
          <a:effectLst>
            <a:outerShdw blurRad="57150" dist="19050" dir="5400000" algn="bl" rotWithShape="0">
              <a:srgbClr val="000000">
                <a:alpha val="50000"/>
              </a:srgbClr>
            </a:outerShdw>
          </a:effectLst>
        </p:spPr>
      </p:pic>
      <p:sp>
        <p:nvSpPr>
          <p:cNvPr id="395" name="Google Shape;395;p29"/>
          <p:cNvSpPr txBox="1"/>
          <p:nvPr/>
        </p:nvSpPr>
        <p:spPr>
          <a:xfrm>
            <a:off x="160638" y="6056075"/>
            <a:ext cx="5917800" cy="36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333"/>
              </a:spcBef>
              <a:spcAft>
                <a:spcPts val="0"/>
              </a:spcAft>
              <a:buNone/>
            </a:pPr>
            <a:r>
              <a:rPr lang="en" sz="1800">
                <a:solidFill>
                  <a:schemeClr val="dk1"/>
                </a:solidFill>
                <a:latin typeface="Roboto"/>
                <a:ea typeface="Roboto"/>
                <a:cs typeface="Roboto"/>
                <a:sym typeface="Roboto"/>
              </a:rPr>
              <a:t>Harvard DASH </a:t>
            </a:r>
            <a:r>
              <a:rPr lang="en" sz="1800" u="sng">
                <a:solidFill>
                  <a:schemeClr val="hlink"/>
                </a:solidFill>
                <a:latin typeface="Roboto"/>
                <a:ea typeface="Roboto"/>
                <a:cs typeface="Roboto"/>
                <a:sym typeface="Roboto"/>
                <a:hlinkClick r:id="rId5"/>
              </a:rPr>
              <a:t>https://dash.harvard.edu</a:t>
            </a:r>
            <a:r>
              <a:rPr lang="en" sz="1800">
                <a:solidFill>
                  <a:schemeClr val="dk1"/>
                </a:solidFill>
                <a:latin typeface="Roboto"/>
                <a:ea typeface="Roboto"/>
                <a:cs typeface="Roboto"/>
                <a:sym typeface="Roboto"/>
              </a:rPr>
              <a:t> </a:t>
            </a:r>
            <a:endParaRPr sz="1800">
              <a:latin typeface="Roboto"/>
              <a:ea typeface="Roboto"/>
              <a:cs typeface="Roboto"/>
              <a:sym typeface="Roboto"/>
            </a:endParaRPr>
          </a:p>
        </p:txBody>
      </p:sp>
      <p:sp>
        <p:nvSpPr>
          <p:cNvPr id="396" name="Google Shape;396;p29"/>
          <p:cNvSpPr txBox="1"/>
          <p:nvPr/>
        </p:nvSpPr>
        <p:spPr>
          <a:xfrm>
            <a:off x="6352025" y="6056075"/>
            <a:ext cx="5644200" cy="36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333"/>
              </a:spcBef>
              <a:spcAft>
                <a:spcPts val="0"/>
              </a:spcAft>
              <a:buNone/>
            </a:pPr>
            <a:r>
              <a:rPr lang="en" sz="1800">
                <a:solidFill>
                  <a:schemeClr val="dk1"/>
                </a:solidFill>
                <a:latin typeface="Roboto"/>
                <a:ea typeface="Roboto"/>
                <a:cs typeface="Roboto"/>
                <a:sym typeface="Roboto"/>
              </a:rPr>
              <a:t>Harvard Dataverse </a:t>
            </a:r>
            <a:r>
              <a:rPr lang="en" sz="1800" u="sng">
                <a:solidFill>
                  <a:schemeClr val="hlink"/>
                </a:solidFill>
                <a:latin typeface="Roboto"/>
                <a:ea typeface="Roboto"/>
                <a:cs typeface="Roboto"/>
                <a:sym typeface="Roboto"/>
                <a:hlinkClick r:id="rId6"/>
              </a:rPr>
              <a:t>https://dataverse.harvard.edu</a:t>
            </a:r>
            <a:endParaRPr sz="18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1"/>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RDM is a Collaborative Effort</a:t>
            </a:r>
            <a:endParaRPr>
              <a:solidFill>
                <a:srgbClr val="FFFFFF"/>
              </a:solidFill>
            </a:endParaRPr>
          </a:p>
        </p:txBody>
      </p:sp>
      <p:pic>
        <p:nvPicPr>
          <p:cNvPr id="402" name="Google Shape;402;p31"/>
          <p:cNvPicPr preferRelativeResize="0"/>
          <p:nvPr/>
        </p:nvPicPr>
        <p:blipFill>
          <a:blip r:embed="rId3">
            <a:alphaModFix/>
          </a:blip>
          <a:stretch>
            <a:fillRect/>
          </a:stretch>
        </p:blipFill>
        <p:spPr>
          <a:xfrm>
            <a:off x="2104225" y="1327775"/>
            <a:ext cx="7754408" cy="5530225"/>
          </a:xfrm>
          <a:prstGeom prst="rect">
            <a:avLst/>
          </a:prstGeom>
          <a:noFill/>
          <a:ln>
            <a:noFill/>
          </a:ln>
        </p:spPr>
      </p:pic>
      <p:sp>
        <p:nvSpPr>
          <p:cNvPr id="403" name="Google Shape;403;p31"/>
          <p:cNvSpPr txBox="1"/>
          <p:nvPr/>
        </p:nvSpPr>
        <p:spPr>
          <a:xfrm>
            <a:off x="8389900" y="2317525"/>
            <a:ext cx="685800" cy="45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BB472E"/>
                </a:solidFill>
                <a:latin typeface="Calibri"/>
                <a:ea typeface="Calibri"/>
                <a:cs typeface="Calibri"/>
                <a:sym typeface="Calibri"/>
              </a:rPr>
              <a:t>(IRB)</a:t>
            </a:r>
            <a:endParaRPr sz="1800" b="1">
              <a:solidFill>
                <a:srgbClr val="BB472E"/>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0"/>
          <p:cNvSpPr txBox="1">
            <a:spLocks noGrp="1"/>
          </p:cNvSpPr>
          <p:nvPr>
            <p:ph type="title"/>
          </p:nvPr>
        </p:nvSpPr>
        <p:spPr>
          <a:xfrm>
            <a:off x="609600" y="325437"/>
            <a:ext cx="11074500" cy="107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Collective Management of Tensions</a:t>
            </a:r>
            <a:endParaRPr/>
          </a:p>
        </p:txBody>
      </p:sp>
      <p:sp>
        <p:nvSpPr>
          <p:cNvPr id="409" name="Google Shape;409;p30"/>
          <p:cNvSpPr txBox="1">
            <a:spLocks noGrp="1"/>
          </p:cNvSpPr>
          <p:nvPr>
            <p:ph type="body" idx="1"/>
          </p:nvPr>
        </p:nvSpPr>
        <p:spPr>
          <a:xfrm>
            <a:off x="1357800" y="1524000"/>
            <a:ext cx="9476400" cy="4648200"/>
          </a:xfrm>
          <a:prstGeom prst="rect">
            <a:avLst/>
          </a:prstGeom>
        </p:spPr>
        <p:txBody>
          <a:bodyPr spcFirstLastPara="1" wrap="square" lIns="91425" tIns="45700" rIns="91425" bIns="45700" anchor="ctr" anchorCtr="0">
            <a:noAutofit/>
          </a:bodyPr>
          <a:lstStyle/>
          <a:p>
            <a:pPr marL="0" lvl="0" indent="0" algn="ctr" rtl="0">
              <a:spcBef>
                <a:spcPts val="747"/>
              </a:spcBef>
              <a:spcAft>
                <a:spcPts val="0"/>
              </a:spcAft>
              <a:buNone/>
            </a:pPr>
            <a:r>
              <a:rPr lang="en" sz="4000"/>
              <a:t>All of these actors can help researchers to manage the assumed tensions </a:t>
            </a:r>
            <a:r>
              <a:rPr lang="en" sz="4000" i="1">
                <a:solidFill>
                  <a:srgbClr val="F8981D"/>
                </a:solidFill>
              </a:rPr>
              <a:t>between</a:t>
            </a:r>
            <a:r>
              <a:rPr lang="en" sz="4000">
                <a:solidFill>
                  <a:srgbClr val="F8981D"/>
                </a:solidFill>
              </a:rPr>
              <a:t> </a:t>
            </a:r>
            <a:r>
              <a:rPr lang="en" sz="4000"/>
              <a:t>data sharing imperatives </a:t>
            </a:r>
            <a:r>
              <a:rPr lang="en" sz="4000" i="1">
                <a:solidFill>
                  <a:srgbClr val="F8981D"/>
                </a:solidFill>
              </a:rPr>
              <a:t>and</a:t>
            </a:r>
            <a:r>
              <a:rPr lang="en" sz="4000">
                <a:solidFill>
                  <a:srgbClr val="F8981D"/>
                </a:solidFill>
              </a:rPr>
              <a:t> </a:t>
            </a:r>
            <a:r>
              <a:rPr lang="en" sz="4000"/>
              <a:t>ethical and legal responsibilities to protect human participants in research.</a:t>
            </a:r>
            <a:endParaRPr sz="4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6b0c9352dc_0_0"/>
          <p:cNvSpPr txBox="1">
            <a:spLocks noGrp="1"/>
          </p:cNvSpPr>
          <p:nvPr>
            <p:ph type="title"/>
          </p:nvPr>
        </p:nvSpPr>
        <p:spPr>
          <a:xfrm>
            <a:off x="838200" y="365128"/>
            <a:ext cx="10515600" cy="13257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chemeClr val="lt1"/>
                </a:solidFill>
              </a:rPr>
              <a:t>Considerations for data sharing</a:t>
            </a:r>
            <a:endParaRPr/>
          </a:p>
        </p:txBody>
      </p:sp>
      <p:sp>
        <p:nvSpPr>
          <p:cNvPr id="416" name="Google Shape;416;g6b0c9352dc_0_0"/>
          <p:cNvSpPr txBox="1">
            <a:spLocks noGrp="1"/>
          </p:cNvSpPr>
          <p:nvPr>
            <p:ph type="body" idx="1"/>
          </p:nvPr>
        </p:nvSpPr>
        <p:spPr>
          <a:xfrm>
            <a:off x="711200" y="1882069"/>
            <a:ext cx="10874400" cy="4351200"/>
          </a:xfrm>
          <a:prstGeom prst="rect">
            <a:avLst/>
          </a:prstGeom>
          <a:noFill/>
          <a:ln>
            <a:noFill/>
          </a:ln>
        </p:spPr>
        <p:txBody>
          <a:bodyPr spcFirstLastPara="1" wrap="square" lIns="91425" tIns="45675" rIns="91425" bIns="45675" anchor="t" anchorCtr="0">
            <a:noAutofit/>
          </a:bodyPr>
          <a:lstStyle/>
          <a:p>
            <a:pPr marL="609584" marR="0" lvl="0" indent="-482587" algn="l" rtl="0">
              <a:lnSpc>
                <a:spcPct val="90000"/>
              </a:lnSpc>
              <a:spcBef>
                <a:spcPts val="1067"/>
              </a:spcBef>
              <a:spcAft>
                <a:spcPts val="0"/>
              </a:spcAft>
              <a:buClr>
                <a:srgbClr val="857B6F"/>
              </a:buClr>
              <a:buSzPts val="2100"/>
              <a:buFont typeface="Lora"/>
              <a:buChar char="●"/>
            </a:pPr>
            <a:r>
              <a:rPr lang="en"/>
              <a:t>How much </a:t>
            </a:r>
            <a:r>
              <a:rPr lang="en" b="1"/>
              <a:t>risk</a:t>
            </a:r>
            <a:r>
              <a:rPr lang="en"/>
              <a:t> do the data carry? Is there any additional risk that their sharing might present? Is one sharing scenario or another able of minimizing the additional risk?</a:t>
            </a:r>
            <a:endParaRPr/>
          </a:p>
          <a:p>
            <a:pPr marL="1219169" lvl="1" indent="-457188" algn="l" rtl="0">
              <a:lnSpc>
                <a:spcPct val="90000"/>
              </a:lnSpc>
              <a:spcBef>
                <a:spcPts val="533"/>
              </a:spcBef>
              <a:spcAft>
                <a:spcPts val="0"/>
              </a:spcAft>
              <a:buSzPts val="1800"/>
              <a:buChar char="○"/>
            </a:pPr>
            <a:r>
              <a:rPr lang="en"/>
              <a:t>How </a:t>
            </a:r>
            <a:r>
              <a:rPr lang="en" b="1"/>
              <a:t>likely</a:t>
            </a:r>
            <a:r>
              <a:rPr lang="en"/>
              <a:t> are any of the risks?</a:t>
            </a:r>
            <a:endParaRPr/>
          </a:p>
          <a:p>
            <a:pPr marL="609584" marR="0" lvl="0" indent="-482587" algn="l" rtl="0">
              <a:lnSpc>
                <a:spcPct val="90000"/>
              </a:lnSpc>
              <a:spcBef>
                <a:spcPts val="1067"/>
              </a:spcBef>
              <a:spcAft>
                <a:spcPts val="0"/>
              </a:spcAft>
              <a:buClr>
                <a:srgbClr val="857B6F"/>
              </a:buClr>
              <a:buSzPts val="2100"/>
              <a:buFont typeface="Lora"/>
              <a:buChar char="●"/>
            </a:pPr>
            <a:r>
              <a:rPr lang="en"/>
              <a:t>How much </a:t>
            </a:r>
            <a:r>
              <a:rPr lang="en" b="1"/>
              <a:t>benefit</a:t>
            </a:r>
            <a:r>
              <a:rPr lang="en"/>
              <a:t> does collecting the data bring? Are there additional benefits that data sharing might provide? Is one sharing scenario or another best able to maximize benefits?</a:t>
            </a:r>
            <a:endParaRPr/>
          </a:p>
          <a:p>
            <a:pPr marL="609584" marR="0" lvl="0" indent="-482587" algn="l" rtl="0">
              <a:lnSpc>
                <a:spcPct val="90000"/>
              </a:lnSpc>
              <a:spcBef>
                <a:spcPts val="1067"/>
              </a:spcBef>
              <a:spcAft>
                <a:spcPts val="0"/>
              </a:spcAft>
              <a:buClr>
                <a:srgbClr val="857B6F"/>
              </a:buClr>
              <a:buSzPts val="2100"/>
              <a:buFont typeface="Lora"/>
              <a:buChar char="●"/>
            </a:pPr>
            <a:r>
              <a:rPr lang="en"/>
              <a:t>Were the participants asked for their </a:t>
            </a:r>
            <a:r>
              <a:rPr lang="en" b="1"/>
              <a:t>permission</a:t>
            </a:r>
            <a:r>
              <a:rPr lang="en"/>
              <a:t> to share the data? Were they </a:t>
            </a:r>
            <a:r>
              <a:rPr lang="en" b="1"/>
              <a:t>willing to share </a:t>
            </a:r>
            <a:r>
              <a:rPr lang="en"/>
              <a:t>the data / under certain conditions only?</a:t>
            </a:r>
            <a:endParaRPr/>
          </a:p>
          <a:p>
            <a:pPr marL="609584" marR="0" lvl="0" indent="-349237" algn="l" rtl="0">
              <a:lnSpc>
                <a:spcPct val="90000"/>
              </a:lnSpc>
              <a:spcBef>
                <a:spcPts val="1067"/>
              </a:spcBef>
              <a:spcAft>
                <a:spcPts val="0"/>
              </a:spcAft>
              <a:buClr>
                <a:srgbClr val="857B6F"/>
              </a:buClr>
              <a:buSzPts val="2100"/>
              <a:buFont typeface="Lora"/>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6af1d8e1a5_2_10"/>
          <p:cNvSpPr txBox="1">
            <a:spLocks noGrp="1"/>
          </p:cNvSpPr>
          <p:nvPr>
            <p:ph type="title"/>
          </p:nvPr>
        </p:nvSpPr>
        <p:spPr>
          <a:xfrm>
            <a:off x="838200" y="136528"/>
            <a:ext cx="10515600" cy="1325700"/>
          </a:xfrm>
          <a:prstGeom prst="rect">
            <a:avLst/>
          </a:prstGeom>
        </p:spPr>
        <p:txBody>
          <a:bodyPr spcFirstLastPara="1" wrap="square" lIns="91425" tIns="45675" rIns="91425" bIns="45675" anchor="ctr" anchorCtr="0">
            <a:noAutofit/>
          </a:bodyPr>
          <a:lstStyle/>
          <a:p>
            <a:pPr marL="0" lvl="0" indent="0" algn="l" rtl="0">
              <a:spcBef>
                <a:spcPts val="0"/>
              </a:spcBef>
              <a:spcAft>
                <a:spcPts val="0"/>
              </a:spcAft>
              <a:buNone/>
            </a:pPr>
            <a:r>
              <a:rPr lang="en">
                <a:solidFill>
                  <a:srgbClr val="FFFFFF"/>
                </a:solidFill>
              </a:rPr>
              <a:t>Nexus of DMP and IRB Mandates</a:t>
            </a:r>
            <a:endParaRPr>
              <a:solidFill>
                <a:srgbClr val="FFFFFF"/>
              </a:solidFill>
            </a:endParaRPr>
          </a:p>
        </p:txBody>
      </p:sp>
      <p:pic>
        <p:nvPicPr>
          <p:cNvPr id="423" name="Google Shape;423;g6af1d8e1a5_2_10"/>
          <p:cNvPicPr preferRelativeResize="0"/>
          <p:nvPr/>
        </p:nvPicPr>
        <p:blipFill>
          <a:blip r:embed="rId3">
            <a:alphaModFix/>
          </a:blip>
          <a:stretch>
            <a:fillRect/>
          </a:stretch>
        </p:blipFill>
        <p:spPr>
          <a:xfrm>
            <a:off x="983350" y="1288450"/>
            <a:ext cx="10224226" cy="5493350"/>
          </a:xfrm>
          <a:prstGeom prst="rect">
            <a:avLst/>
          </a:prstGeom>
          <a:noFill/>
          <a:ln>
            <a:noFill/>
          </a:ln>
        </p:spPr>
      </p:pic>
      <p:sp>
        <p:nvSpPr>
          <p:cNvPr id="424" name="Google Shape;424;g6af1d8e1a5_2_10"/>
          <p:cNvSpPr txBox="1"/>
          <p:nvPr/>
        </p:nvSpPr>
        <p:spPr>
          <a:xfrm>
            <a:off x="6350100" y="6371700"/>
            <a:ext cx="5841900" cy="4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Sample narrative replies to a survey of NSF awardees</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3"/>
          <p:cNvSpPr txBox="1">
            <a:spLocks noGrp="1"/>
          </p:cNvSpPr>
          <p:nvPr>
            <p:ph type="body" idx="1"/>
          </p:nvPr>
        </p:nvSpPr>
        <p:spPr>
          <a:xfrm>
            <a:off x="609600" y="1397000"/>
            <a:ext cx="11074500" cy="4648200"/>
          </a:xfrm>
          <a:prstGeom prst="rect">
            <a:avLst/>
          </a:prstGeom>
          <a:noFill/>
          <a:ln>
            <a:noFill/>
          </a:ln>
        </p:spPr>
        <p:txBody>
          <a:bodyPr spcFirstLastPara="1" wrap="square" lIns="91425" tIns="45700" rIns="91425" bIns="45700" anchor="t" anchorCtr="0">
            <a:noAutofit/>
          </a:bodyPr>
          <a:lstStyle/>
          <a:p>
            <a:pPr marL="571500" lvl="0" indent="-334454" algn="l" rtl="0">
              <a:spcBef>
                <a:spcPts val="0"/>
              </a:spcBef>
              <a:spcAft>
                <a:spcPts val="0"/>
              </a:spcAft>
              <a:buSzPts val="3733"/>
              <a:buFont typeface="Arial"/>
              <a:buNone/>
            </a:pPr>
            <a:endParaRPr/>
          </a:p>
          <a:p>
            <a:pPr marL="571500" lvl="0" indent="-571500" algn="l" rtl="0">
              <a:spcBef>
                <a:spcPts val="740"/>
              </a:spcBef>
              <a:spcAft>
                <a:spcPts val="0"/>
              </a:spcAft>
              <a:buSzPts val="3700"/>
              <a:buFont typeface="Arial"/>
              <a:buChar char="-"/>
            </a:pPr>
            <a:r>
              <a:rPr lang="en"/>
              <a:t>Researchers come to repositories wishing to share data but sometimes present restrictive consent forms</a:t>
            </a:r>
            <a:endParaRPr/>
          </a:p>
          <a:p>
            <a:pPr marL="571500" lvl="0" indent="-571500" algn="l" rtl="0">
              <a:spcBef>
                <a:spcPts val="740"/>
              </a:spcBef>
              <a:spcAft>
                <a:spcPts val="0"/>
              </a:spcAft>
              <a:buSzPts val="3700"/>
              <a:buFont typeface="Arial"/>
              <a:buChar char="-"/>
            </a:pPr>
            <a:r>
              <a:rPr lang="en"/>
              <a:t>Reveals little awareness of the need for DMP choices and IC scripts to align</a:t>
            </a:r>
            <a:endParaRPr/>
          </a:p>
          <a:p>
            <a:pPr marL="571500" lvl="0" indent="-571500" algn="l" rtl="0">
              <a:spcBef>
                <a:spcPts val="740"/>
              </a:spcBef>
              <a:spcAft>
                <a:spcPts val="0"/>
              </a:spcAft>
              <a:buSzPts val="3700"/>
              <a:buFont typeface="Arial"/>
              <a:buChar char="-"/>
            </a:pPr>
            <a:r>
              <a:rPr lang="en"/>
              <a:t>No habit of planning for sharing</a:t>
            </a:r>
            <a:endParaRPr/>
          </a:p>
        </p:txBody>
      </p:sp>
      <p:sp>
        <p:nvSpPr>
          <p:cNvPr id="430" name="Google Shape;430;p33"/>
          <p:cNvSpPr txBox="1">
            <a:spLocks noGrp="1"/>
          </p:cNvSpPr>
          <p:nvPr>
            <p:ph type="title"/>
          </p:nvPr>
        </p:nvSpPr>
        <p:spPr>
          <a:xfrm>
            <a:off x="609600" y="325437"/>
            <a:ext cx="11074500" cy="1071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Motivation for QDR’s Empirical Studies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4"/>
          <p:cNvSpPr txBox="1">
            <a:spLocks noGrp="1"/>
          </p:cNvSpPr>
          <p:nvPr>
            <p:ph type="body" idx="1"/>
          </p:nvPr>
        </p:nvSpPr>
        <p:spPr>
          <a:xfrm>
            <a:off x="609600" y="1524000"/>
            <a:ext cx="11277600" cy="4648200"/>
          </a:xfrm>
          <a:prstGeom prst="rect">
            <a:avLst/>
          </a:prstGeom>
          <a:noFill/>
          <a:ln>
            <a:noFill/>
          </a:ln>
        </p:spPr>
        <p:txBody>
          <a:bodyPr spcFirstLastPara="1" wrap="square" lIns="91425" tIns="45700" rIns="91425" bIns="45700" anchor="t" anchorCtr="0">
            <a:noAutofit/>
          </a:bodyPr>
          <a:lstStyle/>
          <a:p>
            <a:pPr marL="571500" lvl="0" indent="-334454" algn="l" rtl="0">
              <a:spcBef>
                <a:spcPts val="0"/>
              </a:spcBef>
              <a:spcAft>
                <a:spcPts val="0"/>
              </a:spcAft>
              <a:buSzPts val="3733"/>
              <a:buFont typeface="Arial"/>
              <a:buNone/>
            </a:pPr>
            <a:endParaRPr/>
          </a:p>
          <a:p>
            <a:pPr marL="571500" lvl="0" indent="-571500" algn="l" rtl="0">
              <a:spcBef>
                <a:spcPts val="740"/>
              </a:spcBef>
              <a:spcAft>
                <a:spcPts val="0"/>
              </a:spcAft>
              <a:buSzPts val="3700"/>
              <a:buFont typeface="Arial"/>
              <a:buChar char="-"/>
            </a:pPr>
            <a:r>
              <a:rPr lang="en"/>
              <a:t>50 universities with top amounts of NSF SBE funding in 2016 (114 SBE guidance documents)</a:t>
            </a:r>
            <a:endParaRPr/>
          </a:p>
          <a:p>
            <a:pPr marL="571500" lvl="0" indent="-571500" algn="l" rtl="0">
              <a:spcBef>
                <a:spcPts val="740"/>
              </a:spcBef>
              <a:spcAft>
                <a:spcPts val="0"/>
              </a:spcAft>
              <a:buSzPts val="3700"/>
              <a:buFont typeface="Arial"/>
              <a:buChar char="-"/>
            </a:pPr>
            <a:r>
              <a:rPr lang="en"/>
              <a:t>0.1% of docs referenced data sharing</a:t>
            </a:r>
            <a:endParaRPr/>
          </a:p>
          <a:p>
            <a:pPr marL="1104887" lvl="1" indent="-571500" algn="l" rtl="0">
              <a:spcBef>
                <a:spcPts val="640"/>
              </a:spcBef>
              <a:spcAft>
                <a:spcPts val="0"/>
              </a:spcAft>
              <a:buSzPts val="3200"/>
              <a:buFont typeface="Arial"/>
              <a:buChar char="-"/>
            </a:pPr>
            <a:r>
              <a:rPr lang="en"/>
              <a:t>3 docs – “sharing”</a:t>
            </a:r>
            <a:endParaRPr/>
          </a:p>
          <a:p>
            <a:pPr marL="1104887" lvl="1" indent="-571500" algn="l" rtl="0">
              <a:spcBef>
                <a:spcPts val="640"/>
              </a:spcBef>
              <a:spcAft>
                <a:spcPts val="0"/>
              </a:spcAft>
              <a:buSzPts val="3200"/>
              <a:buFont typeface="Arial"/>
              <a:buChar char="-"/>
            </a:pPr>
            <a:r>
              <a:rPr lang="en"/>
              <a:t>4 docs – “archive” </a:t>
            </a:r>
            <a:endParaRPr/>
          </a:p>
          <a:p>
            <a:pPr marL="1104887" lvl="1" indent="-571500" algn="l" rtl="0">
              <a:spcBef>
                <a:spcPts val="640"/>
              </a:spcBef>
              <a:spcAft>
                <a:spcPts val="0"/>
              </a:spcAft>
              <a:buSzPts val="3200"/>
              <a:buFont typeface="Arial"/>
              <a:buChar char="-"/>
            </a:pPr>
            <a:r>
              <a:rPr lang="en"/>
              <a:t>5 docs – “repository”</a:t>
            </a:r>
            <a:endParaRPr/>
          </a:p>
          <a:p>
            <a:pPr marL="571500" lvl="0" indent="-334454" algn="l" rtl="0">
              <a:spcBef>
                <a:spcPts val="747"/>
              </a:spcBef>
              <a:spcAft>
                <a:spcPts val="0"/>
              </a:spcAft>
              <a:buSzPts val="3733"/>
              <a:buFont typeface="Arial"/>
              <a:buNone/>
            </a:pPr>
            <a:endParaRPr/>
          </a:p>
        </p:txBody>
      </p:sp>
      <p:sp>
        <p:nvSpPr>
          <p:cNvPr id="436" name="Google Shape;436;p34"/>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2017 IRB Public Guidance Language Study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txBox="1">
            <a:spLocks noGrp="1"/>
          </p:cNvSpPr>
          <p:nvPr>
            <p:ph type="body" idx="1"/>
          </p:nvPr>
        </p:nvSpPr>
        <p:spPr>
          <a:xfrm>
            <a:off x="609600" y="1524000"/>
            <a:ext cx="11074400" cy="4648200"/>
          </a:xfrm>
          <a:prstGeom prst="rect">
            <a:avLst/>
          </a:prstGeom>
          <a:noFill/>
          <a:ln>
            <a:noFill/>
          </a:ln>
        </p:spPr>
        <p:txBody>
          <a:bodyPr spcFirstLastPara="1" wrap="square" lIns="91425" tIns="45700" rIns="91425" bIns="45700" anchor="t" anchorCtr="0">
            <a:noAutofit/>
          </a:bodyPr>
          <a:lstStyle/>
          <a:p>
            <a:pPr marL="571500" lvl="0" indent="-571500" algn="l" rtl="0">
              <a:spcBef>
                <a:spcPts val="0"/>
              </a:spcBef>
              <a:spcAft>
                <a:spcPts val="0"/>
              </a:spcAft>
              <a:buSzPts val="3700"/>
              <a:buFont typeface="Arial"/>
              <a:buChar char="-"/>
            </a:pPr>
            <a:r>
              <a:rPr lang="en"/>
              <a:t>17 universities in individual interviews</a:t>
            </a:r>
            <a:endParaRPr/>
          </a:p>
          <a:p>
            <a:pPr marL="571500" lvl="0" indent="-571500" algn="l" rtl="0">
              <a:spcBef>
                <a:spcPts val="740"/>
              </a:spcBef>
              <a:spcAft>
                <a:spcPts val="0"/>
              </a:spcAft>
              <a:buSzPts val="3700"/>
              <a:buFont typeface="Arial"/>
              <a:buChar char="-"/>
            </a:pPr>
            <a:r>
              <a:rPr lang="en"/>
              <a:t>12 universities in focus groups (Chicago; DC)</a:t>
            </a:r>
            <a:endParaRPr/>
          </a:p>
          <a:p>
            <a:pPr marL="571500" lvl="0" indent="-571500" algn="l" rtl="0">
              <a:spcBef>
                <a:spcPts val="740"/>
              </a:spcBef>
              <a:spcAft>
                <a:spcPts val="0"/>
              </a:spcAft>
              <a:buSzPts val="3700"/>
              <a:buFont typeface="Arial"/>
              <a:buChar char="-"/>
            </a:pPr>
            <a:r>
              <a:rPr lang="en"/>
              <a:t>Primarily R1 universities (due both to sample selection and self-selection): </a:t>
            </a:r>
            <a:endParaRPr/>
          </a:p>
          <a:p>
            <a:pPr marL="1104887" lvl="1" indent="-571500" algn="l" rtl="0">
              <a:spcBef>
                <a:spcPts val="640"/>
              </a:spcBef>
              <a:spcAft>
                <a:spcPts val="0"/>
              </a:spcAft>
              <a:buSzPts val="3200"/>
              <a:buFont typeface="Arial"/>
              <a:buChar char="-"/>
            </a:pPr>
            <a:r>
              <a:rPr lang="en"/>
              <a:t>Highest NSF SBE funding amounts</a:t>
            </a:r>
            <a:endParaRPr/>
          </a:p>
          <a:p>
            <a:pPr marL="1104887" lvl="1" indent="-571500" algn="l" rtl="0">
              <a:spcBef>
                <a:spcPts val="640"/>
              </a:spcBef>
              <a:spcAft>
                <a:spcPts val="0"/>
              </a:spcAft>
              <a:buSzPts val="3200"/>
              <a:buFont typeface="Arial"/>
              <a:buChar char="-"/>
            </a:pPr>
            <a:r>
              <a:rPr lang="en"/>
              <a:t>Most relevant pressures from federal funders and journal requirements on researchers</a:t>
            </a:r>
            <a:endParaRPr/>
          </a:p>
          <a:p>
            <a:pPr marL="1104887" lvl="1" indent="-571500" algn="l" rtl="0">
              <a:spcBef>
                <a:spcPts val="640"/>
              </a:spcBef>
              <a:spcAft>
                <a:spcPts val="0"/>
              </a:spcAft>
              <a:buSzPts val="3200"/>
              <a:buFont typeface="Arial"/>
              <a:buChar char="-"/>
            </a:pPr>
            <a:r>
              <a:rPr lang="en"/>
              <a:t>Often trend-setters for others</a:t>
            </a:r>
            <a:endParaRPr/>
          </a:p>
        </p:txBody>
      </p:sp>
      <p:sp>
        <p:nvSpPr>
          <p:cNvPr id="442" name="Google Shape;442;p35"/>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2019 IRBs and Data Sharing Study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body" idx="1"/>
          </p:nvPr>
        </p:nvSpPr>
        <p:spPr>
          <a:xfrm>
            <a:off x="609600" y="1524000"/>
            <a:ext cx="11074500" cy="4648200"/>
          </a:xfrm>
          <a:prstGeom prst="rect">
            <a:avLst/>
          </a:prstGeom>
          <a:noFill/>
          <a:ln>
            <a:noFill/>
          </a:ln>
        </p:spPr>
        <p:txBody>
          <a:bodyPr spcFirstLastPara="1" wrap="square" lIns="91425" tIns="45700" rIns="91425" bIns="45700" anchor="t" anchorCtr="0">
            <a:noAutofit/>
          </a:bodyPr>
          <a:lstStyle/>
          <a:p>
            <a:pPr marL="685783" lvl="0" indent="-685783" algn="l" rtl="0">
              <a:spcBef>
                <a:spcPts val="0"/>
              </a:spcBef>
              <a:spcAft>
                <a:spcPts val="0"/>
              </a:spcAft>
              <a:buClr>
                <a:srgbClr val="7F7F7F"/>
              </a:buClr>
              <a:buSzPts val="2800"/>
              <a:buFont typeface="Arial"/>
              <a:buAutoNum type="arabicPeriod"/>
            </a:pPr>
            <a:r>
              <a:rPr lang="en" sz="2800"/>
              <a:t>Review new developments and challenges in expectations for data sharing (DS) and research transparency</a:t>
            </a:r>
            <a:endParaRPr/>
          </a:p>
          <a:p>
            <a:pPr marL="685783" lvl="0" indent="-507983" algn="l" rtl="0">
              <a:spcBef>
                <a:spcPts val="560"/>
              </a:spcBef>
              <a:spcAft>
                <a:spcPts val="0"/>
              </a:spcAft>
              <a:buClr>
                <a:srgbClr val="7F7F7F"/>
              </a:buClr>
              <a:buSzPts val="2800"/>
              <a:buFont typeface="Arial"/>
              <a:buNone/>
            </a:pPr>
            <a:endParaRPr sz="2800"/>
          </a:p>
          <a:p>
            <a:pPr marL="685783" lvl="0" indent="-685783" algn="l" rtl="0">
              <a:spcBef>
                <a:spcPts val="560"/>
              </a:spcBef>
              <a:spcAft>
                <a:spcPts val="0"/>
              </a:spcAft>
              <a:buClr>
                <a:srgbClr val="7F7F7F"/>
              </a:buClr>
              <a:buSzPts val="2800"/>
              <a:buFont typeface="Arial"/>
              <a:buAutoNum type="arabicPeriod"/>
            </a:pPr>
            <a:r>
              <a:rPr lang="en" sz="2800"/>
              <a:t>Examine the interaction between data repositories and IRBs in protecting research subjects while facilitating data availability; summarize results from an empirical study of IRBs on DS</a:t>
            </a:r>
            <a:endParaRPr/>
          </a:p>
          <a:p>
            <a:pPr marL="685783" lvl="0" indent="-507983" algn="l" rtl="0">
              <a:spcBef>
                <a:spcPts val="560"/>
              </a:spcBef>
              <a:spcAft>
                <a:spcPts val="0"/>
              </a:spcAft>
              <a:buClr>
                <a:srgbClr val="7F7F7F"/>
              </a:buClr>
              <a:buSzPts val="2800"/>
              <a:buFont typeface="Arial"/>
              <a:buNone/>
            </a:pPr>
            <a:endParaRPr sz="2800"/>
          </a:p>
          <a:p>
            <a:pPr marL="685783" lvl="0" indent="-685783" algn="l" rtl="0">
              <a:spcBef>
                <a:spcPts val="560"/>
              </a:spcBef>
              <a:spcAft>
                <a:spcPts val="0"/>
              </a:spcAft>
              <a:buClr>
                <a:srgbClr val="7F7F7F"/>
              </a:buClr>
              <a:buSzPts val="2800"/>
              <a:buFont typeface="Arial"/>
              <a:buAutoNum type="arabicPeriod"/>
            </a:pPr>
            <a:r>
              <a:rPr lang="en" sz="2800"/>
              <a:t>Share model study documents (template consent language that enables appropriate data sharing under different scenarios, data management plan insert) for endorsement and/or adoption</a:t>
            </a:r>
            <a:endParaRPr sz="2800"/>
          </a:p>
        </p:txBody>
      </p:sp>
      <p:sp>
        <p:nvSpPr>
          <p:cNvPr id="94" name="Google Shape;94;p3"/>
          <p:cNvSpPr txBox="1">
            <a:spLocks noGrp="1"/>
          </p:cNvSpPr>
          <p:nvPr>
            <p:ph type="title"/>
          </p:nvPr>
        </p:nvSpPr>
        <p:spPr>
          <a:xfrm>
            <a:off x="609600" y="325437"/>
            <a:ext cx="11074500" cy="1071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Learning Objectives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6"/>
          <p:cNvSpPr txBox="1">
            <a:spLocks noGrp="1"/>
          </p:cNvSpPr>
          <p:nvPr>
            <p:ph type="body" idx="1"/>
          </p:nvPr>
        </p:nvSpPr>
        <p:spPr>
          <a:xfrm>
            <a:off x="609600" y="1524000"/>
            <a:ext cx="11074400" cy="4648200"/>
          </a:xfrm>
          <a:prstGeom prst="rect">
            <a:avLst/>
          </a:prstGeom>
          <a:noFill/>
          <a:ln>
            <a:noFill/>
          </a:ln>
        </p:spPr>
        <p:txBody>
          <a:bodyPr spcFirstLastPara="1" wrap="square" lIns="91425" tIns="45700" rIns="91425" bIns="45700" anchor="t" anchorCtr="0">
            <a:noAutofit/>
          </a:bodyPr>
          <a:lstStyle/>
          <a:p>
            <a:pPr marL="571500" lvl="0" indent="-571500" algn="l" rtl="0">
              <a:spcBef>
                <a:spcPts val="0"/>
              </a:spcBef>
              <a:spcAft>
                <a:spcPts val="0"/>
              </a:spcAft>
              <a:buSzPts val="3700"/>
              <a:buFont typeface="Arial"/>
              <a:buChar char="-"/>
            </a:pPr>
            <a:r>
              <a:rPr lang="en"/>
              <a:t>Understandably: from researchers’ protocols </a:t>
            </a:r>
            <a:endParaRPr/>
          </a:p>
          <a:p>
            <a:pPr marL="571500" lvl="0" indent="-571500" algn="l" rtl="0">
              <a:spcBef>
                <a:spcPts val="740"/>
              </a:spcBef>
              <a:spcAft>
                <a:spcPts val="0"/>
              </a:spcAft>
              <a:buSzPts val="3700"/>
              <a:buFont typeface="Arial"/>
              <a:buChar char="-"/>
            </a:pPr>
            <a:r>
              <a:rPr lang="en"/>
              <a:t>Suggests need for new knowledge by IRBs</a:t>
            </a:r>
            <a:endParaRPr/>
          </a:p>
          <a:p>
            <a:pPr marL="1104887" lvl="1" indent="-571500" algn="l" rtl="0">
              <a:spcBef>
                <a:spcPts val="640"/>
              </a:spcBef>
              <a:spcAft>
                <a:spcPts val="0"/>
              </a:spcAft>
              <a:buSzPts val="3200"/>
              <a:buFont typeface="Arial"/>
              <a:buChar char="-"/>
            </a:pPr>
            <a:r>
              <a:rPr lang="en"/>
              <a:t>Some staff research further on their own (typically better resourced institutions)</a:t>
            </a:r>
            <a:endParaRPr/>
          </a:p>
          <a:p>
            <a:pPr marL="1104887" lvl="1" indent="-571500" algn="l" rtl="0">
              <a:spcBef>
                <a:spcPts val="640"/>
              </a:spcBef>
              <a:spcAft>
                <a:spcPts val="0"/>
              </a:spcAft>
              <a:buSzPts val="3200"/>
              <a:buFont typeface="Arial"/>
              <a:buChar char="-"/>
            </a:pPr>
            <a:r>
              <a:rPr lang="en"/>
              <a:t>Most have to rely on researchers’ own understanding</a:t>
            </a:r>
            <a:endParaRPr/>
          </a:p>
          <a:p>
            <a:pPr marL="1104887" lvl="1" indent="-571500" algn="l" rtl="0">
              <a:spcBef>
                <a:spcPts val="640"/>
              </a:spcBef>
              <a:spcAft>
                <a:spcPts val="0"/>
              </a:spcAft>
              <a:buSzPts val="3200"/>
              <a:buFont typeface="Arial"/>
              <a:buChar char="-"/>
            </a:pPr>
            <a:r>
              <a:rPr lang="en"/>
              <a:t>Due to legal considerations, must involve other depts</a:t>
            </a:r>
            <a:endParaRPr/>
          </a:p>
          <a:p>
            <a:pPr marL="571500" lvl="0" indent="-571500" algn="l" rtl="0">
              <a:spcBef>
                <a:spcPts val="740"/>
              </a:spcBef>
              <a:spcAft>
                <a:spcPts val="0"/>
              </a:spcAft>
              <a:buSzPts val="3700"/>
              <a:buFont typeface="Arial"/>
              <a:buChar char="-"/>
            </a:pPr>
            <a:r>
              <a:rPr lang="en"/>
              <a:t>No institutional (internal or external) guidance mentioned as an initiating driver</a:t>
            </a:r>
            <a:endParaRPr/>
          </a:p>
        </p:txBody>
      </p:sp>
      <p:sp>
        <p:nvSpPr>
          <p:cNvPr id="448" name="Google Shape;448;p36"/>
          <p:cNvSpPr txBox="1">
            <a:spLocks noGrp="1"/>
          </p:cNvSpPr>
          <p:nvPr>
            <p:ph type="title"/>
          </p:nvPr>
        </p:nvSpPr>
        <p:spPr>
          <a:xfrm>
            <a:off x="293875" y="133825"/>
            <a:ext cx="11478300" cy="1071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Where IRBs First Learn about Data Sharing</a:t>
            </a:r>
            <a:endParaRPr/>
          </a:p>
          <a:p>
            <a:pPr marL="0" lvl="0" indent="0" algn="l" rtl="0">
              <a:spcBef>
                <a:spcPts val="0"/>
              </a:spcBef>
              <a:spcAft>
                <a:spcPts val="0"/>
              </a:spcAft>
              <a:buNone/>
            </a:pPr>
            <a:r>
              <a:rPr lang="en"/>
              <a:t>(more predictably)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7"/>
          <p:cNvSpPr txBox="1">
            <a:spLocks noGrp="1"/>
          </p:cNvSpPr>
          <p:nvPr>
            <p:ph type="body" idx="1"/>
          </p:nvPr>
        </p:nvSpPr>
        <p:spPr>
          <a:xfrm>
            <a:off x="609600" y="838200"/>
            <a:ext cx="11074500" cy="5656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733"/>
              <a:buNone/>
            </a:pPr>
            <a:endParaRPr/>
          </a:p>
          <a:p>
            <a:pPr marL="571500" lvl="0" indent="-539750" algn="l" rtl="0">
              <a:spcBef>
                <a:spcPts val="740"/>
              </a:spcBef>
              <a:spcAft>
                <a:spcPts val="0"/>
              </a:spcAft>
              <a:buSzPts val="3200"/>
              <a:buFont typeface="Arial"/>
              <a:buChar char="-"/>
            </a:pPr>
            <a:r>
              <a:rPr lang="en" sz="3200"/>
              <a:t>From various data use agreements (DUAs) researchers sign as secondary users of data</a:t>
            </a:r>
            <a:endParaRPr sz="3200"/>
          </a:p>
          <a:p>
            <a:pPr marL="571500" lvl="0" indent="-539750" algn="l" rtl="0">
              <a:spcBef>
                <a:spcPts val="740"/>
              </a:spcBef>
              <a:spcAft>
                <a:spcPts val="0"/>
              </a:spcAft>
              <a:buSzPts val="3200"/>
              <a:buFont typeface="Arial"/>
              <a:buChar char="-"/>
            </a:pPr>
            <a:r>
              <a:rPr lang="en" sz="3200"/>
              <a:t>From need to cooperate internally on a team or with researchers at other institutions or to take “their” data with them to other universities</a:t>
            </a:r>
            <a:endParaRPr sz="3200"/>
          </a:p>
          <a:p>
            <a:pPr marL="1104887" lvl="1" indent="-571500" algn="l" rtl="0">
              <a:spcBef>
                <a:spcPts val="640"/>
              </a:spcBef>
              <a:spcAft>
                <a:spcPts val="0"/>
              </a:spcAft>
              <a:buSzPts val="3200"/>
              <a:buFont typeface="Arial"/>
              <a:buChar char="-"/>
            </a:pPr>
            <a:r>
              <a:rPr lang="en"/>
              <a:t>more limited type of data sharing but still necessitates detailed plans</a:t>
            </a:r>
            <a:endParaRPr/>
          </a:p>
          <a:p>
            <a:pPr marL="571500" lvl="0" indent="-539750" algn="l" rtl="0">
              <a:spcBef>
                <a:spcPts val="740"/>
              </a:spcBef>
              <a:spcAft>
                <a:spcPts val="0"/>
              </a:spcAft>
              <a:buSzPts val="3200"/>
              <a:buFont typeface="Arial"/>
              <a:buChar char="-"/>
            </a:pPr>
            <a:r>
              <a:rPr lang="en" sz="3200"/>
              <a:t>Sometimes even from media reports about science fraud scandals</a:t>
            </a:r>
            <a:endParaRPr sz="3200"/>
          </a:p>
          <a:p>
            <a:pPr marL="0" lvl="0" indent="0" algn="l" rtl="0">
              <a:spcBef>
                <a:spcPts val="747"/>
              </a:spcBef>
              <a:spcAft>
                <a:spcPts val="0"/>
              </a:spcAft>
              <a:buSzPts val="3733"/>
              <a:buNone/>
            </a:pPr>
            <a:endParaRPr/>
          </a:p>
        </p:txBody>
      </p:sp>
      <p:sp>
        <p:nvSpPr>
          <p:cNvPr id="454" name="Google Shape;454;p37"/>
          <p:cNvSpPr txBox="1">
            <a:spLocks noGrp="1"/>
          </p:cNvSpPr>
          <p:nvPr>
            <p:ph type="title"/>
          </p:nvPr>
        </p:nvSpPr>
        <p:spPr>
          <a:xfrm>
            <a:off x="186200" y="117575"/>
            <a:ext cx="11497800" cy="1107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Where IRBs First Learn about Data Sharing</a:t>
            </a:r>
            <a:endParaRPr/>
          </a:p>
          <a:p>
            <a:pPr marL="0" lvl="0" indent="0" algn="l" rtl="0">
              <a:spcBef>
                <a:spcPts val="0"/>
              </a:spcBef>
              <a:spcAft>
                <a:spcPts val="0"/>
              </a:spcAft>
              <a:buNone/>
            </a:pPr>
            <a:r>
              <a:rPr lang="en"/>
              <a:t>(more unexpected)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8"/>
          <p:cNvSpPr txBox="1">
            <a:spLocks noGrp="1"/>
          </p:cNvSpPr>
          <p:nvPr>
            <p:ph type="body" idx="1"/>
          </p:nvPr>
        </p:nvSpPr>
        <p:spPr>
          <a:xfrm>
            <a:off x="609600" y="1219200"/>
            <a:ext cx="11074400" cy="4648200"/>
          </a:xfrm>
          <a:prstGeom prst="rect">
            <a:avLst/>
          </a:prstGeom>
          <a:noFill/>
          <a:ln>
            <a:noFill/>
          </a:ln>
        </p:spPr>
        <p:txBody>
          <a:bodyPr spcFirstLastPara="1" wrap="square" lIns="91425" tIns="45700" rIns="91425" bIns="45700" anchor="t" anchorCtr="0">
            <a:noAutofit/>
          </a:bodyPr>
          <a:lstStyle/>
          <a:p>
            <a:pPr marL="571500" lvl="0" indent="-334454" algn="l" rtl="0">
              <a:spcBef>
                <a:spcPts val="0"/>
              </a:spcBef>
              <a:spcAft>
                <a:spcPts val="0"/>
              </a:spcAft>
              <a:buSzPts val="3733"/>
              <a:buFont typeface="Arial"/>
              <a:buNone/>
            </a:pPr>
            <a:endParaRPr/>
          </a:p>
          <a:p>
            <a:pPr marL="571500" lvl="0" indent="-571500" algn="l" rtl="0">
              <a:spcBef>
                <a:spcPts val="740"/>
              </a:spcBef>
              <a:spcAft>
                <a:spcPts val="0"/>
              </a:spcAft>
              <a:buSzPts val="3700"/>
              <a:buFont typeface="Arial"/>
              <a:buChar char="-"/>
            </a:pPr>
            <a:r>
              <a:rPr lang="en"/>
              <a:t>Might reflect idiosyncrasies of studies</a:t>
            </a:r>
            <a:endParaRPr/>
          </a:p>
          <a:p>
            <a:pPr marL="571500" lvl="0" indent="-571500" algn="l" rtl="0">
              <a:spcBef>
                <a:spcPts val="740"/>
              </a:spcBef>
              <a:spcAft>
                <a:spcPts val="0"/>
              </a:spcAft>
              <a:buSzPts val="3700"/>
              <a:buFont typeface="Arial"/>
              <a:buChar char="-"/>
            </a:pPr>
            <a:r>
              <a:rPr lang="en"/>
              <a:t>Might lead to ad hoc solutions </a:t>
            </a:r>
            <a:endParaRPr/>
          </a:p>
          <a:p>
            <a:pPr marL="571500" lvl="0" indent="-571500" algn="l" rtl="0">
              <a:spcBef>
                <a:spcPts val="740"/>
              </a:spcBef>
              <a:spcAft>
                <a:spcPts val="0"/>
              </a:spcAft>
              <a:buSzPts val="3700"/>
              <a:buFont typeface="Arial"/>
              <a:buChar char="-"/>
            </a:pPr>
            <a:r>
              <a:rPr lang="en"/>
              <a:t>Might nonetheless be the right approach</a:t>
            </a:r>
            <a:endParaRPr/>
          </a:p>
          <a:p>
            <a:pPr marL="571500" lvl="0" indent="-334454" algn="l" rtl="0">
              <a:spcBef>
                <a:spcPts val="747"/>
              </a:spcBef>
              <a:spcAft>
                <a:spcPts val="0"/>
              </a:spcAft>
              <a:buSzPts val="3733"/>
              <a:buFont typeface="Arial"/>
              <a:buNone/>
            </a:pPr>
            <a:endParaRPr/>
          </a:p>
          <a:p>
            <a:pPr marL="571500" lvl="0" indent="-571500" algn="l" rtl="0">
              <a:spcBef>
                <a:spcPts val="740"/>
              </a:spcBef>
              <a:spcAft>
                <a:spcPts val="0"/>
              </a:spcAft>
              <a:buSzPts val="3700"/>
              <a:buFont typeface="Arial"/>
              <a:buChar char="-"/>
            </a:pPr>
            <a:r>
              <a:rPr lang="en"/>
              <a:t>BUT all respondents wished for a centralized source of more uniform information / standardized forms</a:t>
            </a:r>
            <a:endParaRPr/>
          </a:p>
          <a:p>
            <a:pPr marL="571500" lvl="0" indent="-334454" algn="l" rtl="0">
              <a:spcBef>
                <a:spcPts val="747"/>
              </a:spcBef>
              <a:spcAft>
                <a:spcPts val="0"/>
              </a:spcAft>
              <a:buSzPts val="3733"/>
              <a:buFont typeface="Arial"/>
              <a:buNone/>
            </a:pPr>
            <a:endParaRPr/>
          </a:p>
        </p:txBody>
      </p:sp>
      <p:sp>
        <p:nvSpPr>
          <p:cNvPr id="460" name="Google Shape;460;p38"/>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Policy Development Follows Practice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9"/>
          <p:cNvSpPr txBox="1">
            <a:spLocks noGrp="1"/>
          </p:cNvSpPr>
          <p:nvPr>
            <p:ph type="body" idx="1"/>
          </p:nvPr>
        </p:nvSpPr>
        <p:spPr>
          <a:xfrm>
            <a:off x="609600" y="1524000"/>
            <a:ext cx="11074400" cy="464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700"/>
              <a:buNone/>
            </a:pPr>
            <a:r>
              <a:rPr lang="en" i="1"/>
              <a:t>“Even though the regulations have been updated I don't think they've really … been adequately updated to provide guidance for institution in terms of how to do this in a way that protects human subjects. I think there is recognition that we are in a very different realm in terms of our ability to share data, but we haven't really sort of matched that in terms of guidance for researchers or for IRB folks.”</a:t>
            </a:r>
            <a:endParaRPr/>
          </a:p>
        </p:txBody>
      </p:sp>
      <p:sp>
        <p:nvSpPr>
          <p:cNvPr id="467" name="Google Shape;467;p39"/>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Impact of Revised Common Rule?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0"/>
          <p:cNvSpPr txBox="1">
            <a:spLocks noGrp="1"/>
          </p:cNvSpPr>
          <p:nvPr>
            <p:ph type="body" idx="1"/>
          </p:nvPr>
        </p:nvSpPr>
        <p:spPr>
          <a:xfrm>
            <a:off x="609600" y="1524000"/>
            <a:ext cx="11074400" cy="4648200"/>
          </a:xfrm>
          <a:prstGeom prst="rect">
            <a:avLst/>
          </a:prstGeom>
          <a:noFill/>
          <a:ln>
            <a:noFill/>
          </a:ln>
        </p:spPr>
        <p:txBody>
          <a:bodyPr spcFirstLastPara="1" wrap="square" lIns="91425" tIns="45700" rIns="91425" bIns="45700" anchor="t" anchorCtr="0">
            <a:noAutofit/>
          </a:bodyPr>
          <a:lstStyle/>
          <a:p>
            <a:pPr marL="571500" lvl="0" indent="-571500" algn="l" rtl="0">
              <a:spcBef>
                <a:spcPts val="0"/>
              </a:spcBef>
              <a:spcAft>
                <a:spcPts val="0"/>
              </a:spcAft>
              <a:buSzPts val="3700"/>
              <a:buFont typeface="Arial"/>
              <a:buChar char="-"/>
            </a:pPr>
            <a:r>
              <a:rPr lang="en"/>
              <a:t>Addresses SBE data sharing tangentially</a:t>
            </a:r>
            <a:endParaRPr/>
          </a:p>
          <a:p>
            <a:pPr marL="571500" lvl="0" indent="-571500" algn="l" rtl="0">
              <a:spcBef>
                <a:spcPts val="740"/>
              </a:spcBef>
              <a:spcAft>
                <a:spcPts val="0"/>
              </a:spcAft>
              <a:buSzPts val="3700"/>
              <a:buFont typeface="Arial"/>
              <a:buChar char="-"/>
            </a:pPr>
            <a:r>
              <a:rPr lang="en"/>
              <a:t>ONE BIG CHANGE: new requirement to say whether even de-identified data will be shared (in the past, often automatically treated as not HSR) has forced researchers to put more thought into what their plans are / should be</a:t>
            </a:r>
            <a:endParaRPr/>
          </a:p>
          <a:p>
            <a:pPr marL="533387" lvl="1" indent="0" algn="l" rtl="0">
              <a:spcBef>
                <a:spcPts val="640"/>
              </a:spcBef>
              <a:spcAft>
                <a:spcPts val="0"/>
              </a:spcAft>
              <a:buSzPts val="3200"/>
              <a:buNone/>
            </a:pPr>
            <a:r>
              <a:rPr lang="en"/>
              <a:t>				* highlights importance of data management 				      planning, even informally</a:t>
            </a:r>
            <a:endParaRPr/>
          </a:p>
        </p:txBody>
      </p:sp>
      <p:sp>
        <p:nvSpPr>
          <p:cNvPr id="474" name="Google Shape;474;p40"/>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Impact of Revised Common Rule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1"/>
          <p:cNvSpPr txBox="1">
            <a:spLocks noGrp="1"/>
          </p:cNvSpPr>
          <p:nvPr>
            <p:ph type="body" idx="1"/>
          </p:nvPr>
        </p:nvSpPr>
        <p:spPr>
          <a:xfrm>
            <a:off x="304800" y="1524000"/>
            <a:ext cx="11582400" cy="4648200"/>
          </a:xfrm>
          <a:prstGeom prst="rect">
            <a:avLst/>
          </a:prstGeom>
          <a:noFill/>
          <a:ln>
            <a:noFill/>
          </a:ln>
        </p:spPr>
        <p:txBody>
          <a:bodyPr spcFirstLastPara="1" wrap="square" lIns="91425" tIns="45700" rIns="91425" bIns="45700" anchor="t" anchorCtr="0">
            <a:noAutofit/>
          </a:bodyPr>
          <a:lstStyle/>
          <a:p>
            <a:pPr marL="571500" lvl="0" indent="-571500" algn="l" rtl="0">
              <a:spcBef>
                <a:spcPts val="0"/>
              </a:spcBef>
              <a:spcAft>
                <a:spcPts val="0"/>
              </a:spcAft>
              <a:buSzPts val="3700"/>
              <a:buFont typeface="Arial"/>
              <a:buChar char="-"/>
            </a:pPr>
            <a:r>
              <a:rPr lang="en"/>
              <a:t>Typically, questions about data storage (during course of project) and disposition have existed </a:t>
            </a:r>
            <a:endParaRPr/>
          </a:p>
          <a:p>
            <a:pPr marL="571500" lvl="0" indent="-334454" algn="l" rtl="0">
              <a:spcBef>
                <a:spcPts val="747"/>
              </a:spcBef>
              <a:spcAft>
                <a:spcPts val="0"/>
              </a:spcAft>
              <a:buSzPts val="3733"/>
              <a:buFont typeface="Arial"/>
              <a:buNone/>
            </a:pPr>
            <a:endParaRPr/>
          </a:p>
          <a:p>
            <a:pPr marL="571500" lvl="0" indent="-571500" algn="l" rtl="0">
              <a:spcBef>
                <a:spcPts val="740"/>
              </a:spcBef>
              <a:spcAft>
                <a:spcPts val="0"/>
              </a:spcAft>
              <a:buSzPts val="3700"/>
              <a:buFont typeface="Arial"/>
              <a:buChar char="-"/>
            </a:pPr>
            <a:r>
              <a:rPr lang="en"/>
              <a:t>Recently (last 18-24 months on average) – new Qs</a:t>
            </a:r>
            <a:endParaRPr/>
          </a:p>
          <a:p>
            <a:pPr marL="0" lvl="0" indent="0" algn="l" rtl="0">
              <a:spcBef>
                <a:spcPts val="740"/>
              </a:spcBef>
              <a:spcAft>
                <a:spcPts val="0"/>
              </a:spcAft>
              <a:buSzPts val="3700"/>
              <a:buNone/>
            </a:pPr>
            <a:r>
              <a:rPr lang="en"/>
              <a:t>🡪 will the data be shared in any form</a:t>
            </a:r>
            <a:endParaRPr/>
          </a:p>
          <a:p>
            <a:pPr marL="0" lvl="0" indent="0" algn="l" rtl="0">
              <a:spcBef>
                <a:spcPts val="740"/>
              </a:spcBef>
              <a:spcAft>
                <a:spcPts val="0"/>
              </a:spcAft>
              <a:buSzPts val="3700"/>
              <a:buNone/>
            </a:pPr>
            <a:r>
              <a:rPr lang="en"/>
              <a:t>🡪 will shared data be de-identified or not</a:t>
            </a:r>
            <a:endParaRPr/>
          </a:p>
          <a:p>
            <a:pPr marL="0" lvl="0" indent="0" algn="l" rtl="0">
              <a:spcBef>
                <a:spcPts val="740"/>
              </a:spcBef>
              <a:spcAft>
                <a:spcPts val="0"/>
              </a:spcAft>
              <a:buSzPts val="3700"/>
              <a:buNone/>
            </a:pPr>
            <a:r>
              <a:rPr lang="en"/>
              <a:t>🡪 what will be the period of retention</a:t>
            </a:r>
            <a:endParaRPr/>
          </a:p>
        </p:txBody>
      </p:sp>
      <p:sp>
        <p:nvSpPr>
          <p:cNvPr id="481" name="Google Shape;481;p41"/>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Common Reactions – Change Forms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2"/>
          <p:cNvSpPr txBox="1">
            <a:spLocks noGrp="1"/>
          </p:cNvSpPr>
          <p:nvPr>
            <p:ph type="body" idx="1"/>
          </p:nvPr>
        </p:nvSpPr>
        <p:spPr>
          <a:xfrm>
            <a:off x="609600" y="1524000"/>
            <a:ext cx="11074400" cy="4648200"/>
          </a:xfrm>
          <a:prstGeom prst="rect">
            <a:avLst/>
          </a:prstGeom>
          <a:noFill/>
          <a:ln>
            <a:noFill/>
          </a:ln>
        </p:spPr>
        <p:txBody>
          <a:bodyPr spcFirstLastPara="1" wrap="square" lIns="91425" tIns="45700" rIns="91425" bIns="45700" anchor="t" anchorCtr="0">
            <a:noAutofit/>
          </a:bodyPr>
          <a:lstStyle/>
          <a:p>
            <a:pPr marL="571500" lvl="0" indent="-334454" algn="l" rtl="0">
              <a:spcBef>
                <a:spcPts val="0"/>
              </a:spcBef>
              <a:spcAft>
                <a:spcPts val="0"/>
              </a:spcAft>
              <a:buSzPts val="3733"/>
              <a:buFont typeface="Arial"/>
              <a:buNone/>
            </a:pPr>
            <a:endParaRPr/>
          </a:p>
          <a:p>
            <a:pPr marL="571500" lvl="0" indent="-571500" algn="l" rtl="0">
              <a:spcBef>
                <a:spcPts val="740"/>
              </a:spcBef>
              <a:spcAft>
                <a:spcPts val="0"/>
              </a:spcAft>
              <a:buSzPts val="3700"/>
              <a:buFont typeface="Arial"/>
              <a:buChar char="-"/>
            </a:pPr>
            <a:r>
              <a:rPr lang="en"/>
              <a:t>Being alert to funder requirements generally</a:t>
            </a:r>
            <a:endParaRPr/>
          </a:p>
          <a:p>
            <a:pPr marL="571500" lvl="0" indent="-571500" algn="l" rtl="0">
              <a:spcBef>
                <a:spcPts val="740"/>
              </a:spcBef>
              <a:spcAft>
                <a:spcPts val="0"/>
              </a:spcAft>
              <a:buSzPts val="3700"/>
              <a:buFont typeface="Arial"/>
              <a:buChar char="-"/>
            </a:pPr>
            <a:r>
              <a:rPr lang="en"/>
              <a:t>Discouraging PIs from promising that they / their team will be the only ones with access to the data</a:t>
            </a:r>
            <a:endParaRPr/>
          </a:p>
          <a:p>
            <a:pPr marL="571500" lvl="0" indent="-571500" algn="l" rtl="0">
              <a:spcBef>
                <a:spcPts val="740"/>
              </a:spcBef>
              <a:spcAft>
                <a:spcPts val="0"/>
              </a:spcAft>
              <a:buSzPts val="3700"/>
              <a:buFont typeface="Arial"/>
              <a:buChar char="-"/>
            </a:pPr>
            <a:r>
              <a:rPr lang="en"/>
              <a:t>Inquiring about data sharing plans if none are addressed in IRB application</a:t>
            </a:r>
            <a:endParaRPr/>
          </a:p>
          <a:p>
            <a:pPr marL="0" lvl="0" indent="0" algn="l" rtl="0">
              <a:spcBef>
                <a:spcPts val="747"/>
              </a:spcBef>
              <a:spcAft>
                <a:spcPts val="0"/>
              </a:spcAft>
              <a:buSzPts val="3733"/>
              <a:buNone/>
            </a:pPr>
            <a:endParaRPr/>
          </a:p>
          <a:p>
            <a:pPr marL="571500" lvl="0" indent="-334454" algn="l" rtl="0">
              <a:spcBef>
                <a:spcPts val="747"/>
              </a:spcBef>
              <a:spcAft>
                <a:spcPts val="0"/>
              </a:spcAft>
              <a:buSzPts val="3733"/>
              <a:buFont typeface="Arial"/>
              <a:buNone/>
            </a:pPr>
            <a:endParaRPr/>
          </a:p>
        </p:txBody>
      </p:sp>
      <p:sp>
        <p:nvSpPr>
          <p:cNvPr id="488" name="Google Shape;488;p42"/>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Less Common – Proactive IRBing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3"/>
          <p:cNvSpPr txBox="1">
            <a:spLocks noGrp="1"/>
          </p:cNvSpPr>
          <p:nvPr>
            <p:ph type="body" idx="1"/>
          </p:nvPr>
        </p:nvSpPr>
        <p:spPr>
          <a:xfrm>
            <a:off x="609600" y="990600"/>
            <a:ext cx="11074400" cy="464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733"/>
              <a:buNone/>
            </a:pPr>
            <a:endParaRPr/>
          </a:p>
          <a:p>
            <a:pPr marL="571500" lvl="0" indent="-571500" algn="l" rtl="0">
              <a:spcBef>
                <a:spcPts val="740"/>
              </a:spcBef>
              <a:spcAft>
                <a:spcPts val="0"/>
              </a:spcAft>
              <a:buSzPts val="3700"/>
              <a:buFont typeface="Arial"/>
              <a:buChar char="-"/>
            </a:pPr>
            <a:r>
              <a:rPr lang="en"/>
              <a:t>Rare examples of thinking about data sharing as a benefit, not just a risk</a:t>
            </a:r>
            <a:endParaRPr/>
          </a:p>
          <a:p>
            <a:pPr marL="0" lvl="0" indent="0" algn="l" rtl="0">
              <a:spcBef>
                <a:spcPts val="747"/>
              </a:spcBef>
              <a:spcAft>
                <a:spcPts val="0"/>
              </a:spcAft>
              <a:buSzPts val="3733"/>
              <a:buNone/>
            </a:pPr>
            <a:endParaRPr/>
          </a:p>
          <a:p>
            <a:pPr marL="0" lvl="0" indent="0" algn="l" rtl="0">
              <a:spcBef>
                <a:spcPts val="740"/>
              </a:spcBef>
              <a:spcAft>
                <a:spcPts val="0"/>
              </a:spcAft>
              <a:buSzPts val="3700"/>
              <a:buNone/>
            </a:pPr>
            <a:r>
              <a:rPr lang="en" i="1"/>
              <a:t>“In submissions, people will say…’This might lead to increased knowledge about X’… and we take that on faith, but if that data never gets out into the scientific community and is never shared, that benefit can’t be realized.”</a:t>
            </a:r>
            <a:endParaRPr/>
          </a:p>
        </p:txBody>
      </p:sp>
      <p:sp>
        <p:nvSpPr>
          <p:cNvPr id="495" name="Google Shape;495;p43"/>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Even Less Common – Shift in Mindset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4"/>
          <p:cNvSpPr txBox="1">
            <a:spLocks noGrp="1"/>
          </p:cNvSpPr>
          <p:nvPr>
            <p:ph type="body" idx="1"/>
          </p:nvPr>
        </p:nvSpPr>
        <p:spPr>
          <a:xfrm>
            <a:off x="609600" y="1524000"/>
            <a:ext cx="11074400" cy="4648200"/>
          </a:xfrm>
          <a:prstGeom prst="rect">
            <a:avLst/>
          </a:prstGeom>
          <a:noFill/>
          <a:ln>
            <a:noFill/>
          </a:ln>
        </p:spPr>
        <p:txBody>
          <a:bodyPr spcFirstLastPara="1" wrap="square" lIns="91425" tIns="45700" rIns="91425" bIns="45700" anchor="t" anchorCtr="0">
            <a:noAutofit/>
          </a:bodyPr>
          <a:lstStyle/>
          <a:p>
            <a:pPr marL="571500" lvl="0" indent="-571500" algn="l" rtl="0">
              <a:spcBef>
                <a:spcPts val="0"/>
              </a:spcBef>
              <a:spcAft>
                <a:spcPts val="0"/>
              </a:spcAft>
              <a:buSzPts val="3700"/>
              <a:buFont typeface="Arial"/>
              <a:buChar char="-"/>
            </a:pPr>
            <a:r>
              <a:rPr lang="en"/>
              <a:t>Issues are complex and solutions require multifaceted expertise</a:t>
            </a:r>
            <a:endParaRPr/>
          </a:p>
          <a:p>
            <a:pPr marL="571500" lvl="0" indent="-571500" algn="l" rtl="0">
              <a:spcBef>
                <a:spcPts val="740"/>
              </a:spcBef>
              <a:spcAft>
                <a:spcPts val="0"/>
              </a:spcAft>
              <a:buSzPts val="3700"/>
              <a:buFont typeface="Arial"/>
              <a:buChar char="-"/>
            </a:pPr>
            <a:r>
              <a:rPr lang="en"/>
              <a:t>Reorganizations of activities in past 7-10 years: trend toward expanding scope of human participant protections programs to become broader research integrity programs</a:t>
            </a:r>
            <a:endParaRPr/>
          </a:p>
          <a:p>
            <a:pPr marL="571500" lvl="0" indent="-571500" algn="l" rtl="0">
              <a:spcBef>
                <a:spcPts val="740"/>
              </a:spcBef>
              <a:spcAft>
                <a:spcPts val="0"/>
              </a:spcAft>
              <a:buSzPts val="3700"/>
              <a:buFont typeface="Arial"/>
              <a:buChar char="-"/>
            </a:pPr>
            <a:r>
              <a:rPr lang="en"/>
              <a:t>Most typically also involve sponsored programs, local libraries, IT departments, legal counsel</a:t>
            </a:r>
            <a:endParaRPr/>
          </a:p>
        </p:txBody>
      </p:sp>
      <p:sp>
        <p:nvSpPr>
          <p:cNvPr id="502" name="Google Shape;502;p44"/>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Need for intra-campus coordination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5"/>
          <p:cNvSpPr txBox="1">
            <a:spLocks noGrp="1"/>
          </p:cNvSpPr>
          <p:nvPr>
            <p:ph type="body" idx="1"/>
          </p:nvPr>
        </p:nvSpPr>
        <p:spPr>
          <a:xfrm>
            <a:off x="609600" y="1524000"/>
            <a:ext cx="11074400" cy="4648200"/>
          </a:xfrm>
          <a:prstGeom prst="rect">
            <a:avLst/>
          </a:prstGeom>
          <a:noFill/>
          <a:ln>
            <a:noFill/>
          </a:ln>
        </p:spPr>
        <p:txBody>
          <a:bodyPr spcFirstLastPara="1" wrap="square" lIns="91425" tIns="45700" rIns="91425" bIns="45700" anchor="t" anchorCtr="0">
            <a:noAutofit/>
          </a:bodyPr>
          <a:lstStyle/>
          <a:p>
            <a:pPr marL="571500" lvl="0" indent="-571500" algn="l" rtl="0">
              <a:spcBef>
                <a:spcPts val="0"/>
              </a:spcBef>
              <a:spcAft>
                <a:spcPts val="0"/>
              </a:spcAft>
              <a:buSzPts val="3700"/>
              <a:buFont typeface="Arial"/>
              <a:buChar char="-"/>
            </a:pPr>
            <a:r>
              <a:rPr lang="en"/>
              <a:t>Existing institutional repositories (typically for non-sensitive / non-identifiable data only, so little use for SBE researchers)</a:t>
            </a:r>
            <a:endParaRPr/>
          </a:p>
          <a:p>
            <a:pPr marL="571500" lvl="0" indent="-571500" algn="l" rtl="0">
              <a:spcBef>
                <a:spcPts val="740"/>
              </a:spcBef>
              <a:spcAft>
                <a:spcPts val="0"/>
              </a:spcAft>
              <a:buSzPts val="3700"/>
              <a:buFont typeface="Arial"/>
              <a:buChar char="-"/>
            </a:pPr>
            <a:r>
              <a:rPr lang="en"/>
              <a:t>Data stewardship / security policies – developed for other reasons, but direct impact on DM planning and possibility of data sharing</a:t>
            </a:r>
            <a:endParaRPr/>
          </a:p>
          <a:p>
            <a:pPr marL="571500" lvl="0" indent="-571500" algn="l" rtl="0">
              <a:spcBef>
                <a:spcPts val="740"/>
              </a:spcBef>
              <a:spcAft>
                <a:spcPts val="0"/>
              </a:spcAft>
              <a:buSzPts val="3700"/>
              <a:buFont typeface="Arial"/>
              <a:buChar char="-"/>
            </a:pPr>
            <a:r>
              <a:rPr lang="en"/>
              <a:t>In some places, campus privacy officers and cyber-infrastructure groups can provide expertise</a:t>
            </a:r>
            <a:endParaRPr/>
          </a:p>
          <a:p>
            <a:pPr marL="571500" lvl="0" indent="-334454" algn="l" rtl="0">
              <a:spcBef>
                <a:spcPts val="747"/>
              </a:spcBef>
              <a:spcAft>
                <a:spcPts val="0"/>
              </a:spcAft>
              <a:buSzPts val="3733"/>
              <a:buFont typeface="Arial"/>
              <a:buNone/>
            </a:pPr>
            <a:endParaRPr/>
          </a:p>
          <a:p>
            <a:pPr marL="571500" lvl="0" indent="-334454" algn="l" rtl="0">
              <a:spcBef>
                <a:spcPts val="747"/>
              </a:spcBef>
              <a:spcAft>
                <a:spcPts val="0"/>
              </a:spcAft>
              <a:buSzPts val="3733"/>
              <a:buFont typeface="Arial"/>
              <a:buNone/>
            </a:pPr>
            <a:endParaRPr/>
          </a:p>
        </p:txBody>
      </p:sp>
      <p:sp>
        <p:nvSpPr>
          <p:cNvPr id="509" name="Google Shape;509;p45"/>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Relevant campus entities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9" name="Google Shape;99;p4"/>
          <p:cNvGrpSpPr/>
          <p:nvPr/>
        </p:nvGrpSpPr>
        <p:grpSpPr>
          <a:xfrm>
            <a:off x="171320" y="1434547"/>
            <a:ext cx="3070723" cy="2937693"/>
            <a:chOff x="3154225" y="1384675"/>
            <a:chExt cx="2303100" cy="2203325"/>
          </a:xfrm>
        </p:grpSpPr>
        <p:sp>
          <p:nvSpPr>
            <p:cNvPr id="100" name="Google Shape;100;p4"/>
            <p:cNvSpPr/>
            <p:nvPr/>
          </p:nvSpPr>
          <p:spPr>
            <a:xfrm>
              <a:off x="3485717" y="3079475"/>
              <a:ext cx="1294800" cy="133500"/>
            </a:xfrm>
            <a:prstGeom prst="rect">
              <a:avLst/>
            </a:prstGeom>
            <a:solidFill>
              <a:srgbClr val="0E94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1" name="Google Shape;101;p4"/>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2133"/>
                </a:spcAft>
                <a:buNone/>
              </a:pPr>
              <a:r>
                <a:rPr lang="en" sz="1600" b="1" i="0" u="none" strike="noStrike" cap="none">
                  <a:solidFill>
                    <a:schemeClr val="dk1"/>
                  </a:solidFill>
                  <a:latin typeface="Roboto"/>
                  <a:ea typeface="Roboto"/>
                  <a:cs typeface="Roboto"/>
                  <a:sym typeface="Roboto"/>
                </a:rPr>
                <a:t>1996</a:t>
              </a:r>
              <a:endParaRPr sz="1600" b="1" i="0" u="none" strike="noStrike" cap="none">
                <a:solidFill>
                  <a:schemeClr val="dk1"/>
                </a:solidFill>
                <a:latin typeface="Roboto"/>
                <a:ea typeface="Roboto"/>
                <a:cs typeface="Roboto"/>
                <a:sym typeface="Roboto"/>
              </a:endParaRPr>
            </a:p>
          </p:txBody>
        </p:sp>
        <p:sp>
          <p:nvSpPr>
            <p:cNvPr id="102" name="Google Shape;102;p4"/>
            <p:cNvSpPr txBox="1"/>
            <p:nvPr/>
          </p:nvSpPr>
          <p:spPr>
            <a:xfrm>
              <a:off x="3154225" y="1384675"/>
              <a:ext cx="2303100" cy="1412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chemeClr val="dk1"/>
                  </a:solidFill>
                  <a:latin typeface="Roboto"/>
                  <a:ea typeface="Roboto"/>
                  <a:cs typeface="Roboto"/>
                  <a:sym typeface="Roboto"/>
                </a:rPr>
                <a:t>HIPAA</a:t>
              </a:r>
              <a:endParaRPr sz="1600" b="1" i="0" u="none" strike="noStrike" cap="none">
                <a:solidFill>
                  <a:schemeClr val="dk1"/>
                </a:solidFill>
                <a:latin typeface="Roboto"/>
                <a:ea typeface="Roboto"/>
                <a:cs typeface="Roboto"/>
                <a:sym typeface="Roboto"/>
              </a:endParaRPr>
            </a:p>
            <a:p>
              <a:pPr marL="0" marR="0" lvl="0" indent="0" algn="l" rtl="0">
                <a:spcBef>
                  <a:spcPts val="0"/>
                </a:spcBef>
                <a:spcAft>
                  <a:spcPts val="0"/>
                </a:spcAft>
                <a:buNone/>
              </a:pPr>
              <a:endParaRPr sz="1100" b="1" i="0" u="none" strike="noStrike" cap="none">
                <a:solidFill>
                  <a:schemeClr val="dk1"/>
                </a:solidFill>
                <a:latin typeface="Roboto"/>
                <a:ea typeface="Roboto"/>
                <a:cs typeface="Roboto"/>
                <a:sym typeface="Roboto"/>
              </a:endParaRPr>
            </a:p>
            <a:p>
              <a:pPr marL="0" marR="0" lvl="0" indent="0" algn="l" rtl="0">
                <a:spcBef>
                  <a:spcPts val="0"/>
                </a:spcBef>
                <a:spcAft>
                  <a:spcPts val="2133"/>
                </a:spcAft>
                <a:buNone/>
              </a:pPr>
              <a:r>
                <a:rPr lang="en" sz="1300" b="0" i="0" u="none" strike="noStrike" cap="none">
                  <a:solidFill>
                    <a:schemeClr val="dk1"/>
                  </a:solidFill>
                  <a:latin typeface="Roboto"/>
                  <a:ea typeface="Roboto"/>
                  <a:cs typeface="Roboto"/>
                  <a:sym typeface="Roboto"/>
                </a:rPr>
                <a:t>HIPAA (Health Insurance Portability and Accountability Act) provides data privacy and security provisions for safeguarding medical information.</a:t>
              </a:r>
              <a:endParaRPr sz="1300" b="1" i="0" u="none" strike="noStrike" cap="none">
                <a:solidFill>
                  <a:schemeClr val="dk1"/>
                </a:solidFill>
                <a:latin typeface="Roboto"/>
                <a:ea typeface="Roboto"/>
                <a:cs typeface="Roboto"/>
                <a:sym typeface="Roboto"/>
              </a:endParaRPr>
            </a:p>
          </p:txBody>
        </p:sp>
        <p:grpSp>
          <p:nvGrpSpPr>
            <p:cNvPr id="103" name="Google Shape;103;p4"/>
            <p:cNvGrpSpPr/>
            <p:nvPr/>
          </p:nvGrpSpPr>
          <p:grpSpPr>
            <a:xfrm>
              <a:off x="3435870" y="2800065"/>
              <a:ext cx="92400" cy="411825"/>
              <a:chOff x="845575" y="2563700"/>
              <a:chExt cx="92400" cy="411825"/>
            </a:xfrm>
          </p:grpSpPr>
          <p:sp>
            <p:nvSpPr>
              <p:cNvPr id="104" name="Google Shape;104;p4"/>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05" name="Google Shape;105;p4"/>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106" name="Google Shape;106;p4"/>
          <p:cNvGrpSpPr/>
          <p:nvPr/>
        </p:nvGrpSpPr>
        <p:grpSpPr>
          <a:xfrm>
            <a:off x="1856127" y="3191730"/>
            <a:ext cx="3070728" cy="3071136"/>
            <a:chOff x="1828196" y="2702596"/>
            <a:chExt cx="2303104" cy="2303410"/>
          </a:xfrm>
        </p:grpSpPr>
        <p:sp>
          <p:nvSpPr>
            <p:cNvPr id="107" name="Google Shape;107;p4"/>
            <p:cNvSpPr/>
            <p:nvPr/>
          </p:nvSpPr>
          <p:spPr>
            <a:xfrm>
              <a:off x="2191011" y="3079475"/>
              <a:ext cx="1294800" cy="133500"/>
            </a:xfrm>
            <a:prstGeom prst="rect">
              <a:avLst/>
            </a:prstGeom>
            <a:solidFill>
              <a:srgbClr val="08563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8" name="Google Shape;108;p4"/>
            <p:cNvSpPr txBox="1"/>
            <p:nvPr/>
          </p:nvSpPr>
          <p:spPr>
            <a:xfrm>
              <a:off x="1828196" y="2702596"/>
              <a:ext cx="745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2133"/>
                </a:spcAft>
                <a:buNone/>
              </a:pPr>
              <a:r>
                <a:rPr lang="en" sz="1600" b="1" i="0" u="none" strike="noStrike" cap="none">
                  <a:solidFill>
                    <a:schemeClr val="dk1"/>
                  </a:solidFill>
                  <a:latin typeface="Roboto"/>
                  <a:ea typeface="Roboto"/>
                  <a:cs typeface="Roboto"/>
                  <a:sym typeface="Roboto"/>
                </a:rPr>
                <a:t>2003</a:t>
              </a:r>
              <a:endParaRPr sz="1600" b="1" i="0" u="none" strike="noStrike" cap="none">
                <a:solidFill>
                  <a:schemeClr val="dk1"/>
                </a:solidFill>
                <a:latin typeface="Roboto"/>
                <a:ea typeface="Roboto"/>
                <a:cs typeface="Roboto"/>
                <a:sym typeface="Roboto"/>
              </a:endParaRPr>
            </a:p>
          </p:txBody>
        </p:sp>
        <p:sp>
          <p:nvSpPr>
            <p:cNvPr id="109" name="Google Shape;109;p4"/>
            <p:cNvSpPr txBox="1"/>
            <p:nvPr/>
          </p:nvSpPr>
          <p:spPr>
            <a:xfrm>
              <a:off x="1828200" y="3731606"/>
              <a:ext cx="2303100" cy="1274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chemeClr val="dk1"/>
                  </a:solidFill>
                  <a:latin typeface="Roboto"/>
                  <a:ea typeface="Roboto"/>
                  <a:cs typeface="Roboto"/>
                  <a:sym typeface="Roboto"/>
                </a:rPr>
                <a:t>NIH: Data Sharing Plan</a:t>
              </a:r>
              <a:endParaRPr sz="1600" b="1" i="0" u="none" strike="noStrike" cap="none">
                <a:solidFill>
                  <a:schemeClr val="dk1"/>
                </a:solidFill>
                <a:latin typeface="Roboto"/>
                <a:ea typeface="Roboto"/>
                <a:cs typeface="Roboto"/>
                <a:sym typeface="Roboto"/>
              </a:endParaRPr>
            </a:p>
            <a:p>
              <a:pPr marL="0" marR="0" lvl="0" indent="0" algn="l" rtl="0">
                <a:spcBef>
                  <a:spcPts val="0"/>
                </a:spcBef>
                <a:spcAft>
                  <a:spcPts val="0"/>
                </a:spcAft>
                <a:buNone/>
              </a:pPr>
              <a:endParaRPr sz="1100" b="1" i="0" u="none" strike="noStrike" cap="none">
                <a:solidFill>
                  <a:schemeClr val="dk1"/>
                </a:solidFill>
                <a:latin typeface="Roboto"/>
                <a:ea typeface="Roboto"/>
                <a:cs typeface="Roboto"/>
                <a:sym typeface="Roboto"/>
              </a:endParaRPr>
            </a:p>
            <a:p>
              <a:pPr marL="0" marR="0" lvl="0" indent="0" algn="l" rtl="0">
                <a:spcBef>
                  <a:spcPts val="0"/>
                </a:spcBef>
                <a:spcAft>
                  <a:spcPts val="2133"/>
                </a:spcAft>
                <a:buNone/>
              </a:pPr>
              <a:r>
                <a:rPr lang="en" sz="1300" b="0" i="0" u="none" strike="noStrike" cap="none">
                  <a:solidFill>
                    <a:schemeClr val="dk1"/>
                  </a:solidFill>
                  <a:latin typeface="Roboto"/>
                  <a:ea typeface="Roboto"/>
                  <a:cs typeface="Roboto"/>
                  <a:sym typeface="Roboto"/>
                </a:rPr>
                <a:t>Research application requesting $500,000 or more are expected to include a plan for sharing final research data for research purposes.</a:t>
              </a:r>
              <a:endParaRPr sz="1100" b="1" i="0" u="none" strike="noStrike" cap="none">
                <a:solidFill>
                  <a:schemeClr val="dk1"/>
                </a:solidFill>
                <a:latin typeface="Roboto"/>
                <a:ea typeface="Roboto"/>
                <a:cs typeface="Roboto"/>
                <a:sym typeface="Roboto"/>
              </a:endParaRPr>
            </a:p>
          </p:txBody>
        </p:sp>
        <p:grpSp>
          <p:nvGrpSpPr>
            <p:cNvPr id="110" name="Google Shape;110;p4"/>
            <p:cNvGrpSpPr/>
            <p:nvPr/>
          </p:nvGrpSpPr>
          <p:grpSpPr>
            <a:xfrm rot="10800000">
              <a:off x="2149293" y="3079467"/>
              <a:ext cx="92400" cy="411825"/>
              <a:chOff x="2072481" y="2563700"/>
              <a:chExt cx="92400" cy="411825"/>
            </a:xfrm>
          </p:grpSpPr>
          <p:cxnSp>
            <p:nvCxnSpPr>
              <p:cNvPr id="111" name="Google Shape;111;p4"/>
              <p:cNvCxnSpPr/>
              <p:nvPr/>
            </p:nvCxnSpPr>
            <p:spPr>
              <a:xfrm>
                <a:off x="2118681"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12" name="Google Shape;112;p4"/>
              <p:cNvSpPr/>
              <p:nvPr/>
            </p:nvSpPr>
            <p:spPr>
              <a:xfrm>
                <a:off x="2072481"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grpSp>
        <p:nvGrpSpPr>
          <p:cNvPr id="113" name="Google Shape;113;p4"/>
          <p:cNvGrpSpPr/>
          <p:nvPr/>
        </p:nvGrpSpPr>
        <p:grpSpPr>
          <a:xfrm>
            <a:off x="3624132" y="1434547"/>
            <a:ext cx="3070912" cy="2937693"/>
            <a:chOff x="3154233" y="1384675"/>
            <a:chExt cx="2303242" cy="2203325"/>
          </a:xfrm>
        </p:grpSpPr>
        <p:sp>
          <p:nvSpPr>
            <p:cNvPr id="114" name="Google Shape;114;p4"/>
            <p:cNvSpPr/>
            <p:nvPr/>
          </p:nvSpPr>
          <p:spPr>
            <a:xfrm>
              <a:off x="3485717" y="3079475"/>
              <a:ext cx="1294800" cy="133500"/>
            </a:xfrm>
            <a:prstGeom prst="rect">
              <a:avLst/>
            </a:prstGeom>
            <a:solidFill>
              <a:srgbClr val="0E94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15" name="Google Shape;115;p4"/>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2133"/>
                </a:spcAft>
                <a:buNone/>
              </a:pPr>
              <a:r>
                <a:rPr lang="en" sz="1600" b="1" i="0" u="none" strike="noStrike" cap="none">
                  <a:solidFill>
                    <a:schemeClr val="dk1"/>
                  </a:solidFill>
                  <a:latin typeface="Roboto"/>
                  <a:ea typeface="Roboto"/>
                  <a:cs typeface="Roboto"/>
                  <a:sym typeface="Roboto"/>
                </a:rPr>
                <a:t>2011</a:t>
              </a:r>
              <a:endParaRPr sz="1600" b="1" i="0" u="none" strike="noStrike" cap="none">
                <a:solidFill>
                  <a:schemeClr val="dk1"/>
                </a:solidFill>
                <a:latin typeface="Roboto"/>
                <a:ea typeface="Roboto"/>
                <a:cs typeface="Roboto"/>
                <a:sym typeface="Roboto"/>
              </a:endParaRPr>
            </a:p>
          </p:txBody>
        </p:sp>
        <p:sp>
          <p:nvSpPr>
            <p:cNvPr id="116" name="Google Shape;116;p4"/>
            <p:cNvSpPr txBox="1"/>
            <p:nvPr/>
          </p:nvSpPr>
          <p:spPr>
            <a:xfrm>
              <a:off x="3156175" y="1384675"/>
              <a:ext cx="2301300" cy="1411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chemeClr val="dk1"/>
                  </a:solidFill>
                  <a:latin typeface="Roboto"/>
                  <a:ea typeface="Roboto"/>
                  <a:cs typeface="Roboto"/>
                  <a:sym typeface="Roboto"/>
                </a:rPr>
                <a:t>NSF: Data Management Plan</a:t>
              </a:r>
              <a:endParaRPr sz="1600" b="1" i="0" u="none" strike="noStrike" cap="none">
                <a:solidFill>
                  <a:schemeClr val="dk1"/>
                </a:solidFill>
                <a:latin typeface="Roboto"/>
                <a:ea typeface="Roboto"/>
                <a:cs typeface="Roboto"/>
                <a:sym typeface="Roboto"/>
              </a:endParaRPr>
            </a:p>
            <a:p>
              <a:pPr marL="0" marR="0" lvl="0" indent="0" algn="l" rtl="0">
                <a:spcBef>
                  <a:spcPts val="0"/>
                </a:spcBef>
                <a:spcAft>
                  <a:spcPts val="0"/>
                </a:spcAft>
                <a:buNone/>
              </a:pPr>
              <a:endParaRPr sz="1100" b="1" i="0" u="none" strike="noStrike" cap="none">
                <a:solidFill>
                  <a:schemeClr val="dk1"/>
                </a:solidFill>
                <a:latin typeface="Roboto"/>
                <a:ea typeface="Roboto"/>
                <a:cs typeface="Roboto"/>
                <a:sym typeface="Roboto"/>
              </a:endParaRPr>
            </a:p>
            <a:p>
              <a:pPr marL="0" marR="0" lvl="0" indent="0" algn="l" rtl="0">
                <a:spcBef>
                  <a:spcPts val="0"/>
                </a:spcBef>
                <a:spcAft>
                  <a:spcPts val="2133"/>
                </a:spcAft>
                <a:buNone/>
              </a:pPr>
              <a:r>
                <a:rPr lang="en" sz="1300" b="0" i="0" u="none" strike="noStrike" cap="none">
                  <a:solidFill>
                    <a:schemeClr val="dk1"/>
                  </a:solidFill>
                  <a:latin typeface="Roboto"/>
                  <a:ea typeface="Roboto"/>
                  <a:cs typeface="Roboto"/>
                  <a:sym typeface="Roboto"/>
                </a:rPr>
                <a:t>All proposals must include a 2 page supplementary "Data Management Plan" (DMP), describing how the proposal will conform to NSF policy on the dissemination and sharing of research results. </a:t>
              </a:r>
              <a:endParaRPr sz="1300" b="1" i="0" u="none" strike="noStrike" cap="none">
                <a:solidFill>
                  <a:schemeClr val="dk1"/>
                </a:solidFill>
                <a:latin typeface="Roboto"/>
                <a:ea typeface="Roboto"/>
                <a:cs typeface="Roboto"/>
                <a:sym typeface="Roboto"/>
              </a:endParaRPr>
            </a:p>
          </p:txBody>
        </p:sp>
        <p:grpSp>
          <p:nvGrpSpPr>
            <p:cNvPr id="117" name="Google Shape;117;p4"/>
            <p:cNvGrpSpPr/>
            <p:nvPr/>
          </p:nvGrpSpPr>
          <p:grpSpPr>
            <a:xfrm>
              <a:off x="3435870" y="2800065"/>
              <a:ext cx="92400" cy="411825"/>
              <a:chOff x="845575" y="2563700"/>
              <a:chExt cx="92400" cy="411825"/>
            </a:xfrm>
          </p:grpSpPr>
          <p:sp>
            <p:nvSpPr>
              <p:cNvPr id="118" name="Google Shape;118;p4"/>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19" name="Google Shape;119;p4"/>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120" name="Google Shape;120;p4"/>
          <p:cNvGrpSpPr/>
          <p:nvPr/>
        </p:nvGrpSpPr>
        <p:grpSpPr>
          <a:xfrm>
            <a:off x="5302678" y="3191730"/>
            <a:ext cx="3215120" cy="3071136"/>
            <a:chOff x="4413175" y="2702596"/>
            <a:chExt cx="2411400" cy="2303410"/>
          </a:xfrm>
        </p:grpSpPr>
        <p:sp>
          <p:nvSpPr>
            <p:cNvPr id="121" name="Google Shape;121;p4"/>
            <p:cNvSpPr/>
            <p:nvPr/>
          </p:nvSpPr>
          <p:spPr>
            <a:xfrm>
              <a:off x="4780421" y="3079475"/>
              <a:ext cx="1294800" cy="133500"/>
            </a:xfrm>
            <a:prstGeom prst="rect">
              <a:avLst/>
            </a:prstGeom>
            <a:solidFill>
              <a:srgbClr val="08563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122" name="Google Shape;122;p4"/>
            <p:cNvGrpSpPr/>
            <p:nvPr/>
          </p:nvGrpSpPr>
          <p:grpSpPr>
            <a:xfrm rot="10800000">
              <a:off x="4737413" y="3079467"/>
              <a:ext cx="92400" cy="411825"/>
              <a:chOff x="2070100" y="2563700"/>
              <a:chExt cx="92400" cy="411825"/>
            </a:xfrm>
          </p:grpSpPr>
          <p:cxnSp>
            <p:nvCxnSpPr>
              <p:cNvPr id="123" name="Google Shape;123;p4"/>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24" name="Google Shape;124;p4"/>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25" name="Google Shape;125;p4"/>
            <p:cNvSpPr txBox="1"/>
            <p:nvPr/>
          </p:nvSpPr>
          <p:spPr>
            <a:xfrm>
              <a:off x="4413187" y="2702596"/>
              <a:ext cx="745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2133"/>
                </a:spcAft>
                <a:buNone/>
              </a:pPr>
              <a:r>
                <a:rPr lang="en" sz="1600" b="1" i="0" u="none" strike="noStrike" cap="none">
                  <a:solidFill>
                    <a:schemeClr val="dk1"/>
                  </a:solidFill>
                  <a:latin typeface="Roboto"/>
                  <a:ea typeface="Roboto"/>
                  <a:cs typeface="Roboto"/>
                  <a:sym typeface="Roboto"/>
                </a:rPr>
                <a:t>2013</a:t>
              </a:r>
              <a:endParaRPr sz="1600" b="1" i="0" u="none" strike="noStrike" cap="none">
                <a:solidFill>
                  <a:schemeClr val="dk1"/>
                </a:solidFill>
                <a:latin typeface="Roboto"/>
                <a:ea typeface="Roboto"/>
                <a:cs typeface="Roboto"/>
                <a:sym typeface="Roboto"/>
              </a:endParaRPr>
            </a:p>
          </p:txBody>
        </p:sp>
        <p:sp>
          <p:nvSpPr>
            <p:cNvPr id="126" name="Google Shape;126;p4"/>
            <p:cNvSpPr txBox="1"/>
            <p:nvPr/>
          </p:nvSpPr>
          <p:spPr>
            <a:xfrm>
              <a:off x="4413175" y="3731606"/>
              <a:ext cx="2411400" cy="1274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chemeClr val="dk1"/>
                  </a:solidFill>
                  <a:latin typeface="Roboto"/>
                  <a:ea typeface="Roboto"/>
                  <a:cs typeface="Roboto"/>
                  <a:sym typeface="Roboto"/>
                </a:rPr>
                <a:t>OSTP: Public Access Plan</a:t>
              </a:r>
              <a:endParaRPr sz="1600" b="1" i="0" u="none" strike="noStrike" cap="none">
                <a:solidFill>
                  <a:schemeClr val="dk1"/>
                </a:solidFill>
                <a:latin typeface="Roboto"/>
                <a:ea typeface="Roboto"/>
                <a:cs typeface="Roboto"/>
                <a:sym typeface="Roboto"/>
              </a:endParaRPr>
            </a:p>
            <a:p>
              <a:pPr marL="0" marR="0" lvl="0" indent="0" algn="l" rtl="0">
                <a:spcBef>
                  <a:spcPts val="0"/>
                </a:spcBef>
                <a:spcAft>
                  <a:spcPts val="0"/>
                </a:spcAft>
                <a:buNone/>
              </a:pPr>
              <a:endParaRPr sz="1100" b="1" i="0" u="none" strike="noStrike" cap="none">
                <a:solidFill>
                  <a:schemeClr val="dk1"/>
                </a:solidFill>
                <a:latin typeface="Roboto"/>
                <a:ea typeface="Roboto"/>
                <a:cs typeface="Roboto"/>
                <a:sym typeface="Roboto"/>
              </a:endParaRPr>
            </a:p>
            <a:p>
              <a:pPr marL="0" marR="0" lvl="0" indent="0" algn="l" rtl="0">
                <a:spcBef>
                  <a:spcPts val="0"/>
                </a:spcBef>
                <a:spcAft>
                  <a:spcPts val="0"/>
                </a:spcAft>
                <a:buNone/>
              </a:pPr>
              <a:r>
                <a:rPr lang="en" sz="1300" b="0" i="0" u="none" strike="noStrike" cap="none">
                  <a:solidFill>
                    <a:schemeClr val="dk1"/>
                  </a:solidFill>
                  <a:latin typeface="Roboto"/>
                  <a:ea typeface="Roboto"/>
                  <a:cs typeface="Roboto"/>
                  <a:sym typeface="Roboto"/>
                </a:rPr>
                <a:t>Executive Office of the President’s Office of Science and Technology Policy (OSTP) memo directed Federal agencies with more than $100M develop plans to make the results of federally funded research freely available to the public</a:t>
              </a:r>
              <a:r>
                <a:rPr lang="en" sz="1300">
                  <a:solidFill>
                    <a:schemeClr val="dk1"/>
                  </a:solidFill>
                  <a:latin typeface="Roboto"/>
                  <a:ea typeface="Roboto"/>
                  <a:cs typeface="Roboto"/>
                  <a:sym typeface="Roboto"/>
                </a:rPr>
                <a:t>.</a:t>
              </a:r>
              <a:endParaRPr sz="1100" b="0" i="0" u="none" strike="noStrike" cap="none">
                <a:solidFill>
                  <a:schemeClr val="dk1"/>
                </a:solidFill>
                <a:latin typeface="Roboto"/>
                <a:ea typeface="Roboto"/>
                <a:cs typeface="Roboto"/>
                <a:sym typeface="Roboto"/>
              </a:endParaRPr>
            </a:p>
          </p:txBody>
        </p:sp>
      </p:grpSp>
      <p:grpSp>
        <p:nvGrpSpPr>
          <p:cNvPr id="127" name="Google Shape;127;p4"/>
          <p:cNvGrpSpPr/>
          <p:nvPr/>
        </p:nvGrpSpPr>
        <p:grpSpPr>
          <a:xfrm>
            <a:off x="7028569" y="1434547"/>
            <a:ext cx="3327117" cy="2937693"/>
            <a:chOff x="5707625" y="1384675"/>
            <a:chExt cx="2495400" cy="2203325"/>
          </a:xfrm>
        </p:grpSpPr>
        <p:sp>
          <p:nvSpPr>
            <p:cNvPr id="128" name="Google Shape;128;p4"/>
            <p:cNvSpPr/>
            <p:nvPr/>
          </p:nvSpPr>
          <p:spPr>
            <a:xfrm>
              <a:off x="6075129" y="3079476"/>
              <a:ext cx="1356300" cy="133500"/>
            </a:xfrm>
            <a:prstGeom prst="rect">
              <a:avLst/>
            </a:prstGeom>
            <a:solidFill>
              <a:srgbClr val="0E94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129" name="Google Shape;129;p4"/>
            <p:cNvGrpSpPr/>
            <p:nvPr/>
          </p:nvGrpSpPr>
          <p:grpSpPr>
            <a:xfrm>
              <a:off x="6031394" y="2800065"/>
              <a:ext cx="92400" cy="411825"/>
              <a:chOff x="845575" y="2563700"/>
              <a:chExt cx="92400" cy="411825"/>
            </a:xfrm>
          </p:grpSpPr>
          <p:cxnSp>
            <p:nvCxnSpPr>
              <p:cNvPr id="130" name="Google Shape;130;p4"/>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31" name="Google Shape;131;p4"/>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32" name="Google Shape;132;p4"/>
            <p:cNvSpPr txBox="1"/>
            <p:nvPr/>
          </p:nvSpPr>
          <p:spPr>
            <a:xfrm>
              <a:off x="5707757" y="3216600"/>
              <a:ext cx="745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2133"/>
                </a:spcAft>
                <a:buNone/>
              </a:pPr>
              <a:r>
                <a:rPr lang="en" sz="1600" b="1" i="0" u="none" strike="noStrike" cap="none">
                  <a:solidFill>
                    <a:schemeClr val="dk1"/>
                  </a:solidFill>
                  <a:latin typeface="Roboto"/>
                  <a:ea typeface="Roboto"/>
                  <a:cs typeface="Roboto"/>
                  <a:sym typeface="Roboto"/>
                </a:rPr>
                <a:t>2014</a:t>
              </a:r>
              <a:endParaRPr sz="1600" b="1" i="0" u="none" strike="noStrike" cap="none">
                <a:solidFill>
                  <a:schemeClr val="dk1"/>
                </a:solidFill>
                <a:latin typeface="Roboto"/>
                <a:ea typeface="Roboto"/>
                <a:cs typeface="Roboto"/>
                <a:sym typeface="Roboto"/>
              </a:endParaRPr>
            </a:p>
          </p:txBody>
        </p:sp>
        <p:sp>
          <p:nvSpPr>
            <p:cNvPr id="133" name="Google Shape;133;p4"/>
            <p:cNvSpPr txBox="1"/>
            <p:nvPr/>
          </p:nvSpPr>
          <p:spPr>
            <a:xfrm>
              <a:off x="5707625" y="1384675"/>
              <a:ext cx="2495400" cy="1411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chemeClr val="dk1"/>
                  </a:solidFill>
                  <a:latin typeface="Roboto"/>
                  <a:ea typeface="Roboto"/>
                  <a:cs typeface="Roboto"/>
                  <a:sym typeface="Roboto"/>
                </a:rPr>
                <a:t>PLOS: Data Availability Policy</a:t>
              </a:r>
              <a:endParaRPr sz="1600" b="1" i="0" u="none" strike="noStrike" cap="none">
                <a:solidFill>
                  <a:schemeClr val="dk1"/>
                </a:solidFill>
                <a:latin typeface="Roboto"/>
                <a:ea typeface="Roboto"/>
                <a:cs typeface="Roboto"/>
                <a:sym typeface="Roboto"/>
              </a:endParaRPr>
            </a:p>
            <a:p>
              <a:pPr marL="0" marR="0" lvl="0" indent="0" algn="l" rtl="0">
                <a:spcBef>
                  <a:spcPts val="0"/>
                </a:spcBef>
                <a:spcAft>
                  <a:spcPts val="0"/>
                </a:spcAft>
                <a:buNone/>
              </a:pPr>
              <a:endParaRPr sz="1100" b="1" i="0" u="none" strike="noStrike" cap="none">
                <a:solidFill>
                  <a:schemeClr val="dk1"/>
                </a:solidFill>
                <a:latin typeface="Roboto"/>
                <a:ea typeface="Roboto"/>
                <a:cs typeface="Roboto"/>
                <a:sym typeface="Roboto"/>
              </a:endParaRPr>
            </a:p>
            <a:p>
              <a:pPr marL="0" marR="0" lvl="0" indent="0" algn="l" rtl="0">
                <a:spcBef>
                  <a:spcPts val="0"/>
                </a:spcBef>
                <a:spcAft>
                  <a:spcPts val="2133"/>
                </a:spcAft>
                <a:buNone/>
              </a:pPr>
              <a:r>
                <a:rPr lang="en" sz="1300" b="0" i="0" u="none" strike="noStrike" cap="none">
                  <a:solidFill>
                    <a:schemeClr val="dk1"/>
                  </a:solidFill>
                  <a:latin typeface="Roboto"/>
                  <a:ea typeface="Roboto"/>
                  <a:cs typeface="Roboto"/>
                  <a:sym typeface="Roboto"/>
                </a:rPr>
                <a:t>Make all data underlying the findings described in the manuscript fully available without restrictions at the time of publication.</a:t>
              </a:r>
              <a:endParaRPr sz="1300" b="0" i="0" u="none" strike="noStrike" cap="none">
                <a:solidFill>
                  <a:schemeClr val="dk1"/>
                </a:solidFill>
                <a:latin typeface="Roboto"/>
                <a:ea typeface="Roboto"/>
                <a:cs typeface="Roboto"/>
                <a:sym typeface="Roboto"/>
              </a:endParaRPr>
            </a:p>
          </p:txBody>
        </p:sp>
      </p:grpSp>
      <p:grpSp>
        <p:nvGrpSpPr>
          <p:cNvPr id="134" name="Google Shape;134;p4"/>
          <p:cNvGrpSpPr/>
          <p:nvPr/>
        </p:nvGrpSpPr>
        <p:grpSpPr>
          <a:xfrm>
            <a:off x="8753744" y="3191742"/>
            <a:ext cx="3266948" cy="3071124"/>
            <a:chOff x="7003996" y="2702596"/>
            <a:chExt cx="2176949" cy="2303401"/>
          </a:xfrm>
        </p:grpSpPr>
        <p:sp>
          <p:nvSpPr>
            <p:cNvPr id="135" name="Google Shape;135;p4"/>
            <p:cNvSpPr/>
            <p:nvPr/>
          </p:nvSpPr>
          <p:spPr>
            <a:xfrm>
              <a:off x="7369845" y="3079466"/>
              <a:ext cx="1811100" cy="133500"/>
            </a:xfrm>
            <a:prstGeom prst="rect">
              <a:avLst/>
            </a:prstGeom>
            <a:solidFill>
              <a:srgbClr val="08563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136" name="Google Shape;136;p4"/>
            <p:cNvGrpSpPr/>
            <p:nvPr/>
          </p:nvGrpSpPr>
          <p:grpSpPr>
            <a:xfrm rot="10800000">
              <a:off x="7328221" y="3079467"/>
              <a:ext cx="92400" cy="411825"/>
              <a:chOff x="2070100" y="2563700"/>
              <a:chExt cx="92400" cy="411825"/>
            </a:xfrm>
          </p:grpSpPr>
          <p:cxnSp>
            <p:nvCxnSpPr>
              <p:cNvPr id="137" name="Google Shape;137;p4"/>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38" name="Google Shape;138;p4"/>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39" name="Google Shape;139;p4"/>
            <p:cNvSpPr txBox="1"/>
            <p:nvPr/>
          </p:nvSpPr>
          <p:spPr>
            <a:xfrm>
              <a:off x="7003996" y="2702596"/>
              <a:ext cx="745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2133"/>
                </a:spcAft>
                <a:buNone/>
              </a:pPr>
              <a:r>
                <a:rPr lang="en" sz="1600" b="1" i="0" u="none" strike="noStrike" cap="none">
                  <a:solidFill>
                    <a:schemeClr val="dk1"/>
                  </a:solidFill>
                  <a:latin typeface="Roboto"/>
                  <a:ea typeface="Roboto"/>
                  <a:cs typeface="Roboto"/>
                  <a:sym typeface="Roboto"/>
                </a:rPr>
                <a:t>2019</a:t>
              </a:r>
              <a:endParaRPr sz="1600" b="1" i="0" u="none" strike="noStrike" cap="none">
                <a:solidFill>
                  <a:schemeClr val="dk1"/>
                </a:solidFill>
                <a:latin typeface="Roboto"/>
                <a:ea typeface="Roboto"/>
                <a:cs typeface="Roboto"/>
                <a:sym typeface="Roboto"/>
              </a:endParaRPr>
            </a:p>
          </p:txBody>
        </p:sp>
        <p:sp>
          <p:nvSpPr>
            <p:cNvPr id="140" name="Google Shape;140;p4"/>
            <p:cNvSpPr txBox="1"/>
            <p:nvPr/>
          </p:nvSpPr>
          <p:spPr>
            <a:xfrm>
              <a:off x="7004007" y="3731597"/>
              <a:ext cx="2046300" cy="1274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600" b="1" i="0" u="none" strike="noStrike" cap="none">
                  <a:solidFill>
                    <a:schemeClr val="dk1"/>
                  </a:solidFill>
                  <a:latin typeface="Roboto"/>
                  <a:ea typeface="Roboto"/>
                  <a:cs typeface="Roboto"/>
                  <a:sym typeface="Roboto"/>
                </a:rPr>
                <a:t>NIH: Revised Common Rule</a:t>
              </a:r>
              <a:endParaRPr sz="1600" b="1" i="0" u="none" strike="noStrike" cap="none">
                <a:solidFill>
                  <a:schemeClr val="dk1"/>
                </a:solidFill>
                <a:latin typeface="Roboto"/>
                <a:ea typeface="Roboto"/>
                <a:cs typeface="Roboto"/>
                <a:sym typeface="Roboto"/>
              </a:endParaRPr>
            </a:p>
            <a:p>
              <a:pPr marL="0" marR="0" lvl="0" indent="0" algn="l" rtl="0">
                <a:spcBef>
                  <a:spcPts val="0"/>
                </a:spcBef>
                <a:spcAft>
                  <a:spcPts val="0"/>
                </a:spcAft>
                <a:buNone/>
              </a:pPr>
              <a:endParaRPr sz="1100" b="1" i="0" u="none" strike="noStrike" cap="none">
                <a:solidFill>
                  <a:schemeClr val="dk1"/>
                </a:solidFill>
                <a:latin typeface="Roboto"/>
                <a:ea typeface="Roboto"/>
                <a:cs typeface="Roboto"/>
                <a:sym typeface="Roboto"/>
              </a:endParaRPr>
            </a:p>
            <a:p>
              <a:pPr marL="0" marR="0" lvl="0" indent="0" algn="l" rtl="0">
                <a:spcBef>
                  <a:spcPts val="0"/>
                </a:spcBef>
                <a:spcAft>
                  <a:spcPts val="2133"/>
                </a:spcAft>
                <a:buNone/>
              </a:pPr>
              <a:r>
                <a:rPr lang="en" sz="1300" b="0" i="0" u="none" strike="noStrike" cap="none">
                  <a:solidFill>
                    <a:schemeClr val="dk1"/>
                  </a:solidFill>
                  <a:latin typeface="Roboto"/>
                  <a:ea typeface="Roboto"/>
                  <a:cs typeface="Roboto"/>
                  <a:sym typeface="Roboto"/>
                </a:rPr>
                <a:t>The federal policies mandating the protection of human subjects are known as the “Common Rule.” The revised rule is meant to ease some researcher burden while enhancing the protection of human subjects.</a:t>
              </a:r>
              <a:endParaRPr sz="1300" b="1" i="0" u="none" strike="noStrike" cap="none">
                <a:solidFill>
                  <a:schemeClr val="dk1"/>
                </a:solidFill>
                <a:latin typeface="Roboto"/>
                <a:ea typeface="Roboto"/>
                <a:cs typeface="Roboto"/>
                <a:sym typeface="Roboto"/>
              </a:endParaRPr>
            </a:p>
          </p:txBody>
        </p:sp>
      </p:grpSp>
      <p:sp>
        <p:nvSpPr>
          <p:cNvPr id="141" name="Google Shape;141;p4"/>
          <p:cNvSpPr txBox="1">
            <a:spLocks noGrp="1"/>
          </p:cNvSpPr>
          <p:nvPr>
            <p:ph type="title"/>
          </p:nvPr>
        </p:nvSpPr>
        <p:spPr>
          <a:xfrm>
            <a:off x="609600" y="325437"/>
            <a:ext cx="11074500" cy="107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Recent Developments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6"/>
          <p:cNvSpPr txBox="1">
            <a:spLocks noGrp="1"/>
          </p:cNvSpPr>
          <p:nvPr>
            <p:ph type="body" idx="1"/>
          </p:nvPr>
        </p:nvSpPr>
        <p:spPr>
          <a:xfrm>
            <a:off x="421275" y="1524000"/>
            <a:ext cx="11403900" cy="4648200"/>
          </a:xfrm>
          <a:prstGeom prst="rect">
            <a:avLst/>
          </a:prstGeom>
          <a:noFill/>
          <a:ln>
            <a:noFill/>
          </a:ln>
        </p:spPr>
        <p:txBody>
          <a:bodyPr spcFirstLastPara="1" wrap="square" lIns="91425" tIns="45700" rIns="91425" bIns="45700" anchor="t" anchorCtr="0">
            <a:noAutofit/>
          </a:bodyPr>
          <a:lstStyle/>
          <a:p>
            <a:pPr marL="571500" lvl="0" indent="-571500" algn="l" rtl="0">
              <a:spcBef>
                <a:spcPts val="0"/>
              </a:spcBef>
              <a:spcAft>
                <a:spcPts val="0"/>
              </a:spcAft>
              <a:buSzPts val="3700"/>
              <a:buFont typeface="Arial"/>
              <a:buChar char="-"/>
            </a:pPr>
            <a:r>
              <a:rPr lang="en"/>
              <a:t>PIs must consider post-study life of their data</a:t>
            </a:r>
            <a:endParaRPr/>
          </a:p>
          <a:p>
            <a:pPr marL="571500" lvl="0" indent="-571500" algn="l" rtl="0">
              <a:spcBef>
                <a:spcPts val="740"/>
              </a:spcBef>
              <a:spcAft>
                <a:spcPts val="0"/>
              </a:spcAft>
              <a:buSzPts val="3700"/>
              <a:buFont typeface="Arial"/>
              <a:buChar char="-"/>
            </a:pPr>
            <a:r>
              <a:rPr lang="en"/>
              <a:t>Human participants must be informed of the plans and given options</a:t>
            </a:r>
            <a:endParaRPr/>
          </a:p>
          <a:p>
            <a:pPr marL="571500" lvl="0" indent="-571500" algn="l" rtl="0">
              <a:spcBef>
                <a:spcPts val="740"/>
              </a:spcBef>
              <a:spcAft>
                <a:spcPts val="0"/>
              </a:spcAft>
              <a:buSzPts val="3700"/>
              <a:buFont typeface="Arial"/>
              <a:buChar char="-"/>
            </a:pPr>
            <a:r>
              <a:rPr lang="en"/>
              <a:t>Data sharing allows for nuance – find the appropriate choices for a given study and a given population</a:t>
            </a:r>
            <a:endParaRPr/>
          </a:p>
          <a:p>
            <a:pPr marL="571500" lvl="0" indent="-571500" algn="l" rtl="0">
              <a:spcBef>
                <a:spcPts val="740"/>
              </a:spcBef>
              <a:spcAft>
                <a:spcPts val="0"/>
              </a:spcAft>
              <a:buSzPts val="3700"/>
              <a:buFont typeface="Arial"/>
              <a:buChar char="-"/>
            </a:pPr>
            <a:r>
              <a:rPr lang="en"/>
              <a:t>Suggested consent script inserts for data sharing: </a:t>
            </a:r>
            <a:r>
              <a:rPr lang="en" u="sng">
                <a:solidFill>
                  <a:schemeClr val="hlink"/>
                </a:solidFill>
                <a:hlinkClick r:id="rId3"/>
              </a:rPr>
              <a:t>https://qdr.syr.edu/guidance/templates</a:t>
            </a:r>
            <a:r>
              <a:rPr lang="en"/>
              <a:t> </a:t>
            </a:r>
            <a:endParaRPr/>
          </a:p>
        </p:txBody>
      </p:sp>
      <p:sp>
        <p:nvSpPr>
          <p:cNvPr id="515" name="Google Shape;515;p46"/>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ADVICE FROM REPOSITORIES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0"/>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BCH IRB Perspective</a:t>
            </a:r>
            <a:endParaRPr/>
          </a:p>
        </p:txBody>
      </p:sp>
      <p:sp>
        <p:nvSpPr>
          <p:cNvPr id="521" name="Google Shape;521;p50"/>
          <p:cNvSpPr txBox="1">
            <a:spLocks noGrp="1"/>
          </p:cNvSpPr>
          <p:nvPr>
            <p:ph type="body" idx="1"/>
          </p:nvPr>
        </p:nvSpPr>
        <p:spPr>
          <a:xfrm>
            <a:off x="609600" y="1544637"/>
            <a:ext cx="11125200" cy="4525963"/>
          </a:xfrm>
          <a:prstGeom prst="rect">
            <a:avLst/>
          </a:prstGeom>
          <a:noFill/>
          <a:ln>
            <a:noFill/>
          </a:ln>
        </p:spPr>
        <p:txBody>
          <a:bodyPr spcFirstLastPara="1" wrap="square" lIns="91425" tIns="45700" rIns="91425" bIns="45700" anchor="t" anchorCtr="0">
            <a:noAutofit/>
          </a:bodyPr>
          <a:lstStyle/>
          <a:p>
            <a:pPr marL="342891" lvl="0" indent="-283645" algn="l" rtl="0">
              <a:lnSpc>
                <a:spcPct val="115000"/>
              </a:lnSpc>
              <a:spcBef>
                <a:spcPts val="700"/>
              </a:spcBef>
              <a:spcAft>
                <a:spcPts val="0"/>
              </a:spcAft>
              <a:buSzPts val="2800"/>
              <a:buChar char="▪"/>
            </a:pPr>
            <a:r>
              <a:rPr lang="en" sz="2800">
                <a:solidFill>
                  <a:schemeClr val="dk1"/>
                </a:solidFill>
              </a:rPr>
              <a:t>Many academic hospitals are also doing behavioral research and because they are HIPAA covered entities also have to adhere to the HIPAA privacy rule</a:t>
            </a:r>
            <a:endParaRPr sz="2800">
              <a:solidFill>
                <a:schemeClr val="dk1"/>
              </a:solidFill>
            </a:endParaRPr>
          </a:p>
          <a:p>
            <a:pPr marL="342891" lvl="0" indent="0" algn="l" rtl="0">
              <a:spcBef>
                <a:spcPts val="0"/>
              </a:spcBef>
              <a:spcAft>
                <a:spcPts val="0"/>
              </a:spcAft>
              <a:buNone/>
            </a:pPr>
            <a:endParaRPr sz="2800"/>
          </a:p>
          <a:p>
            <a:pPr marL="342891" lvl="0" indent="-342891" algn="l" rtl="0">
              <a:spcBef>
                <a:spcPts val="560"/>
              </a:spcBef>
              <a:spcAft>
                <a:spcPts val="0"/>
              </a:spcAft>
              <a:buClr>
                <a:srgbClr val="7F7F7F"/>
              </a:buClr>
              <a:buSzPts val="2800"/>
              <a:buChar char="▪"/>
            </a:pPr>
            <a:r>
              <a:rPr lang="en" sz="2800"/>
              <a:t>The BCH IRB reviews both behavioral as well as biomedical research, including specimen registries / data repositories</a:t>
            </a:r>
            <a:endParaRPr sz="2800"/>
          </a:p>
          <a:p>
            <a:pPr marL="342891" lvl="0" indent="0" algn="l" rtl="0">
              <a:spcBef>
                <a:spcPts val="560"/>
              </a:spcBef>
              <a:spcAft>
                <a:spcPts val="0"/>
              </a:spcAft>
              <a:buNone/>
            </a:pPr>
            <a:endParaRPr sz="2800"/>
          </a:p>
          <a:p>
            <a:pPr marL="342891" lvl="0" indent="-342891" algn="l" rtl="0">
              <a:spcBef>
                <a:spcPts val="560"/>
              </a:spcBef>
              <a:spcAft>
                <a:spcPts val="0"/>
              </a:spcAft>
              <a:buClr>
                <a:srgbClr val="7F7F7F"/>
              </a:buClr>
              <a:buSzPts val="2800"/>
              <a:buChar char="▪"/>
            </a:pPr>
            <a:r>
              <a:rPr lang="en" sz="2800"/>
              <a:t>Submissions are submitted through a specific registry/repository form</a:t>
            </a:r>
            <a:endParaRPr/>
          </a:p>
          <a:p>
            <a:pPr marL="0" lvl="0" indent="0" algn="l" rtl="0">
              <a:spcBef>
                <a:spcPts val="560"/>
              </a:spcBef>
              <a:spcAft>
                <a:spcPts val="0"/>
              </a:spcAft>
              <a:buSzPts val="2800"/>
              <a:buNone/>
            </a:pPr>
            <a:endParaRPr sz="2800"/>
          </a:p>
          <a:p>
            <a:pPr marL="342891" lvl="0" indent="-165090" algn="l" rtl="0">
              <a:spcBef>
                <a:spcPts val="560"/>
              </a:spcBef>
              <a:spcAft>
                <a:spcPts val="0"/>
              </a:spcAft>
              <a:buClr>
                <a:srgbClr val="7F7F7F"/>
              </a:buClr>
              <a:buSzPts val="2800"/>
              <a:buNone/>
            </a:pPr>
            <a:endParaRPr sz="2800"/>
          </a:p>
          <a:p>
            <a:pPr marL="342891" lvl="0" indent="-105845" algn="l" rtl="0">
              <a:spcBef>
                <a:spcPts val="747"/>
              </a:spcBef>
              <a:spcAft>
                <a:spcPts val="0"/>
              </a:spcAft>
              <a:buClr>
                <a:srgbClr val="7F7F7F"/>
              </a:buClr>
              <a:buSzPts val="3733"/>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1"/>
          <p:cNvSpPr txBox="1">
            <a:spLocks noGrp="1"/>
          </p:cNvSpPr>
          <p:nvPr>
            <p:ph type="title"/>
          </p:nvPr>
        </p:nvSpPr>
        <p:spPr>
          <a:xfrm>
            <a:off x="609600" y="325437"/>
            <a:ext cx="11074500" cy="1071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Data Registry Protocols</a:t>
            </a:r>
            <a:endParaRPr/>
          </a:p>
        </p:txBody>
      </p:sp>
      <p:sp>
        <p:nvSpPr>
          <p:cNvPr id="527" name="Google Shape;527;p51"/>
          <p:cNvSpPr txBox="1">
            <a:spLocks noGrp="1"/>
          </p:cNvSpPr>
          <p:nvPr>
            <p:ph type="body" idx="1"/>
          </p:nvPr>
        </p:nvSpPr>
        <p:spPr>
          <a:xfrm>
            <a:off x="762000" y="1524000"/>
            <a:ext cx="10820400" cy="5008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 sz="3200"/>
              <a:t>IRB review information that is requested is the following:</a:t>
            </a:r>
            <a:endParaRPr/>
          </a:p>
          <a:p>
            <a:pPr marL="0" lvl="0" indent="0" algn="l" rtl="0">
              <a:spcBef>
                <a:spcPts val="480"/>
              </a:spcBef>
              <a:spcAft>
                <a:spcPts val="0"/>
              </a:spcAft>
              <a:buSzPts val="2400"/>
              <a:buNone/>
            </a:pPr>
            <a:endParaRPr sz="2400"/>
          </a:p>
          <a:p>
            <a:pPr marL="342891" lvl="0" indent="-342891" algn="l" rtl="0">
              <a:spcBef>
                <a:spcPts val="480"/>
              </a:spcBef>
              <a:spcAft>
                <a:spcPts val="0"/>
              </a:spcAft>
              <a:buClr>
                <a:srgbClr val="7F7F7F"/>
              </a:buClr>
              <a:buSzPts val="2400"/>
              <a:buChar char="▪"/>
            </a:pPr>
            <a:r>
              <a:rPr lang="en" sz="2400"/>
              <a:t>Repository Details: Where repository will be located, the types of subjects (minors and/or adults)</a:t>
            </a:r>
            <a:endParaRPr/>
          </a:p>
          <a:p>
            <a:pPr marL="342891" lvl="0" indent="-342891" algn="l" rtl="0">
              <a:spcBef>
                <a:spcPts val="480"/>
              </a:spcBef>
              <a:spcAft>
                <a:spcPts val="0"/>
              </a:spcAft>
              <a:buClr>
                <a:srgbClr val="7F7F7F"/>
              </a:buClr>
              <a:buSzPts val="2400"/>
              <a:buChar char="▪"/>
            </a:pPr>
            <a:r>
              <a:rPr lang="en" sz="2400"/>
              <a:t>Purpose of Registry: State the objectives, justification of why collection of data is warranted scientifically</a:t>
            </a:r>
            <a:endParaRPr/>
          </a:p>
          <a:p>
            <a:pPr marL="342891" lvl="0" indent="-342891" algn="l" rtl="0">
              <a:spcBef>
                <a:spcPts val="480"/>
              </a:spcBef>
              <a:spcAft>
                <a:spcPts val="0"/>
              </a:spcAft>
              <a:buClr>
                <a:srgbClr val="000000"/>
              </a:buClr>
              <a:buSzPts val="2400"/>
              <a:buChar char="▪"/>
            </a:pPr>
            <a:r>
              <a:rPr lang="en" sz="2400">
                <a:solidFill>
                  <a:srgbClr val="000000"/>
                </a:solidFill>
              </a:rPr>
              <a:t>Registry Information: What sources the data will be obtained  from, the time period these data will be reviewed, what type of data will be collected, data collected or list of data elements</a:t>
            </a:r>
            <a:endParaRPr>
              <a:solidFill>
                <a:srgbClr val="000000"/>
              </a:solidFill>
            </a:endParaRPr>
          </a:p>
          <a:p>
            <a:pPr marL="0" lvl="0" indent="0" algn="l" rtl="0">
              <a:spcBef>
                <a:spcPts val="400"/>
              </a:spcBef>
              <a:spcAft>
                <a:spcPts val="0"/>
              </a:spcAft>
              <a:buSzPts val="2000"/>
              <a:buNone/>
            </a:pPr>
            <a:endParaRPr sz="2000"/>
          </a:p>
          <a:p>
            <a:pPr marL="342891" lvl="0" indent="-215890" algn="l" rtl="0">
              <a:spcBef>
                <a:spcPts val="400"/>
              </a:spcBef>
              <a:spcAft>
                <a:spcPts val="0"/>
              </a:spcAft>
              <a:buClr>
                <a:srgbClr val="7F7F7F"/>
              </a:buClr>
              <a:buSzPts val="2000"/>
              <a:buNone/>
            </a:pPr>
            <a:endParaRPr sz="2000"/>
          </a:p>
          <a:p>
            <a:pPr marL="342891" lvl="0" indent="-190490" algn="l" rtl="0">
              <a:spcBef>
                <a:spcPts val="480"/>
              </a:spcBef>
              <a:spcAft>
                <a:spcPts val="0"/>
              </a:spcAft>
              <a:buClr>
                <a:srgbClr val="7F7F7F"/>
              </a:buClr>
              <a:buSzPts val="2400"/>
              <a:buNone/>
            </a:pP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2"/>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Registry/Repository From</a:t>
            </a:r>
            <a:endParaRPr/>
          </a:p>
        </p:txBody>
      </p:sp>
      <p:pic>
        <p:nvPicPr>
          <p:cNvPr id="533" name="Google Shape;533;p52"/>
          <p:cNvPicPr preferRelativeResize="0"/>
          <p:nvPr/>
        </p:nvPicPr>
        <p:blipFill rotWithShape="1">
          <a:blip r:embed="rId3">
            <a:alphaModFix/>
          </a:blip>
          <a:srcRect t="18372" r="1190"/>
          <a:stretch/>
        </p:blipFill>
        <p:spPr>
          <a:xfrm>
            <a:off x="749300" y="1447800"/>
            <a:ext cx="10779554" cy="516254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3"/>
          <p:cNvSpPr txBox="1">
            <a:spLocks noGrp="1"/>
          </p:cNvSpPr>
          <p:nvPr>
            <p:ph type="body" idx="1"/>
          </p:nvPr>
        </p:nvSpPr>
        <p:spPr>
          <a:xfrm>
            <a:off x="609600" y="1524000"/>
            <a:ext cx="11201400" cy="49530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Clr>
                <a:srgbClr val="7F7F7F"/>
              </a:buClr>
              <a:buSzPts val="2400"/>
              <a:buFont typeface="Noto Sans Symbols"/>
              <a:buChar char="▪"/>
            </a:pPr>
            <a:r>
              <a:rPr lang="en" sz="2400"/>
              <a:t>Recruitment Details: Patient population, inclusion and exclusion criteria, methodology that will be used to recruit subjects</a:t>
            </a:r>
            <a:endParaRPr sz="2400"/>
          </a:p>
          <a:p>
            <a:pPr marL="342891" lvl="0" indent="-342891" algn="l" rtl="0">
              <a:spcBef>
                <a:spcPts val="480"/>
              </a:spcBef>
              <a:spcAft>
                <a:spcPts val="0"/>
              </a:spcAft>
              <a:buClr>
                <a:srgbClr val="7F7F7F"/>
              </a:buClr>
              <a:buSzPts val="2400"/>
              <a:buFont typeface="Noto Sans Symbols"/>
              <a:buChar char="▪"/>
            </a:pPr>
            <a:r>
              <a:rPr lang="en" sz="2400" b="1">
                <a:solidFill>
                  <a:srgbClr val="FF0000"/>
                </a:solidFill>
              </a:rPr>
              <a:t>Operating Policies and Procedures: Duration of storage, labeling/coding, security of data, for electronic information how security will be maintained, for paper based where it will be stored and who has access, who will the data be shared with</a:t>
            </a:r>
            <a:endParaRPr/>
          </a:p>
          <a:p>
            <a:pPr marL="342891" lvl="0" indent="-342891" algn="l" rtl="0">
              <a:spcBef>
                <a:spcPts val="480"/>
              </a:spcBef>
              <a:spcAft>
                <a:spcPts val="0"/>
              </a:spcAft>
              <a:buClr>
                <a:srgbClr val="7F7F7F"/>
              </a:buClr>
              <a:buSzPts val="2400"/>
              <a:buFont typeface="Noto Sans Symbols"/>
              <a:buChar char="▪"/>
            </a:pPr>
            <a:r>
              <a:rPr lang="en" sz="2400"/>
              <a:t>Risks/Benefits: Benefits, risks, process how events will be reported to the IRB</a:t>
            </a:r>
            <a:endParaRPr/>
          </a:p>
          <a:p>
            <a:pPr marL="342891" lvl="0" indent="-342891" algn="l" rtl="0">
              <a:spcBef>
                <a:spcPts val="480"/>
              </a:spcBef>
              <a:spcAft>
                <a:spcPts val="0"/>
              </a:spcAft>
              <a:buClr>
                <a:srgbClr val="7F7F7F"/>
              </a:buClr>
              <a:buSzPts val="2400"/>
              <a:buFont typeface="Noto Sans Symbols"/>
              <a:buChar char="▪"/>
            </a:pPr>
            <a:r>
              <a:rPr lang="en" sz="2400"/>
              <a:t>HIPAA/Privacy/Confidentiality: Methods to protect privacy and maintain confidentiality, coded data where the key to the code is accessible researchers</a:t>
            </a:r>
            <a:endParaRPr/>
          </a:p>
          <a:p>
            <a:pPr marL="342891" lvl="0" indent="-342891" algn="l" rtl="0">
              <a:spcBef>
                <a:spcPts val="480"/>
              </a:spcBef>
              <a:spcAft>
                <a:spcPts val="0"/>
              </a:spcAft>
              <a:buClr>
                <a:srgbClr val="7F7F7F"/>
              </a:buClr>
              <a:buSzPts val="2400"/>
              <a:buFont typeface="Noto Sans Symbols"/>
              <a:buChar char="▪"/>
            </a:pPr>
            <a:r>
              <a:rPr lang="en" sz="2400"/>
              <a:t>Informed Consent and Authorization: Explain how, when, where and by whom consent will be obtained, explain how consent is discussed for the data repository, documentation of consent , process for when subject turns 18</a:t>
            </a:r>
            <a:endParaRPr sz="2400"/>
          </a:p>
          <a:p>
            <a:pPr marL="342891" lvl="0" indent="-105845" algn="l" rtl="0">
              <a:spcBef>
                <a:spcPts val="747"/>
              </a:spcBef>
              <a:spcAft>
                <a:spcPts val="0"/>
              </a:spcAft>
              <a:buClr>
                <a:srgbClr val="7F7F7F"/>
              </a:buClr>
              <a:buSzPts val="3733"/>
              <a:buFont typeface="Noto Sans Symbols"/>
              <a:buNone/>
            </a:pPr>
            <a:endParaRPr/>
          </a:p>
        </p:txBody>
      </p:sp>
      <p:sp>
        <p:nvSpPr>
          <p:cNvPr id="539" name="Google Shape;539;p53"/>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Data Registry Protocols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4"/>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Informed Consent Forms</a:t>
            </a:r>
            <a:endParaRPr/>
          </a:p>
        </p:txBody>
      </p:sp>
      <p:sp>
        <p:nvSpPr>
          <p:cNvPr id="545" name="Google Shape;545;p54"/>
          <p:cNvSpPr txBox="1">
            <a:spLocks noGrp="1"/>
          </p:cNvSpPr>
          <p:nvPr>
            <p:ph type="body" idx="1"/>
          </p:nvPr>
        </p:nvSpPr>
        <p:spPr>
          <a:xfrm>
            <a:off x="609600" y="1544637"/>
            <a:ext cx="10972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 sz="3200"/>
              <a:t>In addition, to the typical elements of informed consent the IRB would want to see the following information for a repository protocol:</a:t>
            </a:r>
            <a:endParaRPr/>
          </a:p>
          <a:p>
            <a:pPr marL="0" lvl="0" indent="0" algn="l" rtl="0">
              <a:spcBef>
                <a:spcPts val="480"/>
              </a:spcBef>
              <a:spcAft>
                <a:spcPts val="0"/>
              </a:spcAft>
              <a:buSzPts val="2400"/>
              <a:buNone/>
            </a:pPr>
            <a:endParaRPr sz="2400" b="1"/>
          </a:p>
          <a:p>
            <a:pPr marL="342891" lvl="0" indent="-342891" algn="l" rtl="0">
              <a:spcBef>
                <a:spcPts val="560"/>
              </a:spcBef>
              <a:spcAft>
                <a:spcPts val="0"/>
              </a:spcAft>
              <a:buClr>
                <a:srgbClr val="7F7F7F"/>
              </a:buClr>
              <a:buSzPts val="2800"/>
              <a:buChar char="▪"/>
            </a:pPr>
            <a:r>
              <a:rPr lang="en" sz="2800"/>
              <a:t>Discussion what data is being collected</a:t>
            </a:r>
            <a:endParaRPr/>
          </a:p>
          <a:p>
            <a:pPr marL="342891" lvl="0" indent="-342891" algn="l" rtl="0">
              <a:spcBef>
                <a:spcPts val="560"/>
              </a:spcBef>
              <a:spcAft>
                <a:spcPts val="0"/>
              </a:spcAft>
              <a:buClr>
                <a:srgbClr val="7F7F7F"/>
              </a:buClr>
              <a:buSzPts val="2800"/>
              <a:buChar char="▪"/>
            </a:pPr>
            <a:r>
              <a:rPr lang="en" sz="2800"/>
              <a:t>How data will be labeled and how it will be protected</a:t>
            </a:r>
            <a:endParaRPr/>
          </a:p>
          <a:p>
            <a:pPr marL="342891" lvl="0" indent="-342891" algn="l" rtl="0">
              <a:spcBef>
                <a:spcPts val="560"/>
              </a:spcBef>
              <a:spcAft>
                <a:spcPts val="0"/>
              </a:spcAft>
              <a:buClr>
                <a:srgbClr val="7F7F7F"/>
              </a:buClr>
              <a:buSzPts val="2800"/>
              <a:buChar char="▪"/>
            </a:pPr>
            <a:r>
              <a:rPr lang="en" sz="2800"/>
              <a:t>Who will the data be shared with and how will it be shared</a:t>
            </a:r>
            <a:endParaRPr sz="2800"/>
          </a:p>
          <a:p>
            <a:pPr marL="342891" lvl="0" indent="-342891" algn="l" rtl="0">
              <a:spcBef>
                <a:spcPts val="560"/>
              </a:spcBef>
              <a:spcAft>
                <a:spcPts val="0"/>
              </a:spcAft>
              <a:buClr>
                <a:srgbClr val="7F7F7F"/>
              </a:buClr>
              <a:buSzPts val="2800"/>
              <a:buChar char="▪"/>
            </a:pPr>
            <a:r>
              <a:rPr lang="en" sz="2800"/>
              <a:t>Standard wording whether information/samples will be used for research in the future</a:t>
            </a:r>
            <a:endParaRPr/>
          </a:p>
          <a:p>
            <a:pPr marL="342891" lvl="0" indent="-215890" algn="l" rtl="0">
              <a:spcBef>
                <a:spcPts val="400"/>
              </a:spcBef>
              <a:spcAft>
                <a:spcPts val="0"/>
              </a:spcAft>
              <a:buClr>
                <a:srgbClr val="7F7F7F"/>
              </a:buClr>
              <a:buSzPts val="2000"/>
              <a:buNone/>
            </a:pPr>
            <a:endParaRPr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6af1d8e1a5_0_3"/>
          <p:cNvSpPr txBox="1">
            <a:spLocks noGrp="1"/>
          </p:cNvSpPr>
          <p:nvPr>
            <p:ph type="title"/>
          </p:nvPr>
        </p:nvSpPr>
        <p:spPr>
          <a:xfrm>
            <a:off x="609600" y="325437"/>
            <a:ext cx="11074500" cy="107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BCH Example</a:t>
            </a:r>
            <a:endParaRPr/>
          </a:p>
        </p:txBody>
      </p:sp>
      <p:sp>
        <p:nvSpPr>
          <p:cNvPr id="551" name="Google Shape;551;g6af1d8e1a5_0_3"/>
          <p:cNvSpPr txBox="1">
            <a:spLocks noGrp="1"/>
          </p:cNvSpPr>
          <p:nvPr>
            <p:ph type="body" idx="1"/>
          </p:nvPr>
        </p:nvSpPr>
        <p:spPr>
          <a:xfrm>
            <a:off x="609600" y="1544637"/>
            <a:ext cx="109728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2000" dirty="0">
                <a:solidFill>
                  <a:schemeClr val="dk1"/>
                </a:solidFill>
              </a:rPr>
              <a:t>Pulled information from one of the repository questions (informally) focusing on how many of the protocols were sending outside or keeping data within the institution and how data would be distributed</a:t>
            </a:r>
            <a:endParaRPr sz="2400" dirty="0">
              <a:solidFill>
                <a:srgbClr val="7F7F7F"/>
              </a:solidFill>
            </a:endParaRPr>
          </a:p>
          <a:p>
            <a:pPr marL="0" lvl="0" indent="0" algn="l" rtl="0">
              <a:lnSpc>
                <a:spcPct val="115000"/>
              </a:lnSpc>
              <a:spcBef>
                <a:spcPts val="500"/>
              </a:spcBef>
              <a:spcAft>
                <a:spcPts val="0"/>
              </a:spcAft>
              <a:buClr>
                <a:schemeClr val="dk1"/>
              </a:buClr>
              <a:buSzPts val="1100"/>
              <a:buFont typeface="Arial"/>
              <a:buNone/>
            </a:pPr>
            <a:r>
              <a:rPr lang="en" sz="2000" dirty="0">
                <a:solidFill>
                  <a:schemeClr val="dk1"/>
                </a:solidFill>
              </a:rPr>
              <a:t>  		</a:t>
            </a:r>
            <a:r>
              <a:rPr lang="en" sz="2000" dirty="0" smtClean="0">
                <a:solidFill>
                  <a:schemeClr val="dk1"/>
                </a:solidFill>
              </a:rPr>
              <a:t>Total </a:t>
            </a:r>
            <a:r>
              <a:rPr lang="en" sz="2000" dirty="0">
                <a:solidFill>
                  <a:schemeClr val="dk1"/>
                </a:solidFill>
              </a:rPr>
              <a:t>of Data Registry/Specimen Repository protocols </a:t>
            </a:r>
            <a:r>
              <a:rPr lang="en" sz="2000" dirty="0">
                <a:solidFill>
                  <a:srgbClr val="FF0000"/>
                </a:solidFill>
              </a:rPr>
              <a:t>147</a:t>
            </a:r>
            <a:endParaRPr sz="2000" dirty="0">
              <a:solidFill>
                <a:srgbClr val="FF0000"/>
              </a:solidFill>
            </a:endParaRPr>
          </a:p>
          <a:p>
            <a:pPr marL="0" lvl="0" indent="0" algn="l" rtl="0">
              <a:lnSpc>
                <a:spcPct val="115000"/>
              </a:lnSpc>
              <a:spcBef>
                <a:spcPts val="500"/>
              </a:spcBef>
              <a:spcAft>
                <a:spcPts val="0"/>
              </a:spcAft>
              <a:buClr>
                <a:schemeClr val="dk1"/>
              </a:buClr>
              <a:buSzPts val="1100"/>
              <a:buFont typeface="Arial"/>
              <a:buNone/>
            </a:pPr>
            <a:r>
              <a:rPr lang="en" sz="2000" dirty="0">
                <a:solidFill>
                  <a:schemeClr val="dk1"/>
                </a:solidFill>
              </a:rPr>
              <a:t>   </a:t>
            </a:r>
            <a:endParaRPr sz="20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2000" dirty="0">
                <a:solidFill>
                  <a:schemeClr val="dk1"/>
                </a:solidFill>
              </a:rPr>
              <a:t>   		</a:t>
            </a:r>
            <a:r>
              <a:rPr lang="en" sz="2000" dirty="0" smtClean="0">
                <a:solidFill>
                  <a:schemeClr val="dk1"/>
                </a:solidFill>
              </a:rPr>
              <a:t> </a:t>
            </a:r>
            <a:r>
              <a:rPr lang="en" sz="2000" dirty="0">
                <a:solidFill>
                  <a:schemeClr val="dk1"/>
                </a:solidFill>
              </a:rPr>
              <a:t># sending data outside the institution:    Yes/ </a:t>
            </a:r>
            <a:r>
              <a:rPr lang="en-US" sz="2000" dirty="0" smtClean="0">
                <a:solidFill>
                  <a:schemeClr val="dk1"/>
                </a:solidFill>
              </a:rPr>
              <a:t>		</a:t>
            </a:r>
            <a:r>
              <a:rPr lang="en" sz="2000" dirty="0" smtClean="0">
                <a:solidFill>
                  <a:schemeClr val="dk1"/>
                </a:solidFill>
              </a:rPr>
              <a:t>60</a:t>
            </a:r>
            <a:endParaRPr sz="20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2000" dirty="0">
                <a:solidFill>
                  <a:schemeClr val="dk1"/>
                </a:solidFill>
              </a:rPr>
              <a:t>       							</a:t>
            </a:r>
            <a:r>
              <a:rPr lang="en" sz="2000" dirty="0" smtClean="0">
                <a:solidFill>
                  <a:schemeClr val="dk1"/>
                </a:solidFill>
              </a:rPr>
              <a:t>No</a:t>
            </a:r>
            <a:r>
              <a:rPr lang="en" sz="2000" dirty="0">
                <a:solidFill>
                  <a:schemeClr val="dk1"/>
                </a:solidFill>
              </a:rPr>
              <a:t>/ </a:t>
            </a:r>
            <a:r>
              <a:rPr lang="en-US" sz="2000" dirty="0" smtClean="0">
                <a:solidFill>
                  <a:schemeClr val="dk1"/>
                </a:solidFill>
              </a:rPr>
              <a:t>		</a:t>
            </a:r>
            <a:r>
              <a:rPr lang="en" sz="2000" dirty="0" smtClean="0">
                <a:solidFill>
                  <a:schemeClr val="dk1"/>
                </a:solidFill>
              </a:rPr>
              <a:t>41</a:t>
            </a:r>
            <a:r>
              <a:rPr lang="en" sz="2000" dirty="0">
                <a:solidFill>
                  <a:schemeClr val="dk1"/>
                </a:solidFill>
              </a:rPr>
              <a:t>					</a:t>
            </a:r>
            <a:r>
              <a:rPr lang="en-US" sz="2000" dirty="0" smtClean="0">
                <a:solidFill>
                  <a:schemeClr val="dk1"/>
                </a:solidFill>
              </a:rPr>
              <a:t>				</a:t>
            </a:r>
            <a:r>
              <a:rPr lang="en" sz="2000" dirty="0" smtClean="0">
                <a:solidFill>
                  <a:schemeClr val="dk1"/>
                </a:solidFill>
              </a:rPr>
              <a:t>Unclear</a:t>
            </a:r>
            <a:r>
              <a:rPr lang="en" sz="2000" dirty="0">
                <a:solidFill>
                  <a:schemeClr val="dk1"/>
                </a:solidFill>
              </a:rPr>
              <a:t>*/ </a:t>
            </a:r>
            <a:r>
              <a:rPr lang="en-US" sz="2000" dirty="0" smtClean="0">
                <a:solidFill>
                  <a:schemeClr val="dk1"/>
                </a:solidFill>
              </a:rPr>
              <a:t>	</a:t>
            </a:r>
            <a:r>
              <a:rPr lang="en" sz="2000" dirty="0" smtClean="0">
                <a:solidFill>
                  <a:schemeClr val="dk1"/>
                </a:solidFill>
              </a:rPr>
              <a:t>46</a:t>
            </a:r>
            <a:endParaRPr sz="20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2000" dirty="0">
                <a:solidFill>
                  <a:schemeClr val="dk1"/>
                </a:solidFill>
              </a:rPr>
              <a:t>    		</a:t>
            </a:r>
            <a:r>
              <a:rPr lang="en" sz="2000" dirty="0" smtClean="0">
                <a:solidFill>
                  <a:schemeClr val="dk1"/>
                </a:solidFill>
              </a:rPr>
              <a:t>How </a:t>
            </a:r>
            <a:r>
              <a:rPr lang="en" sz="2000" dirty="0">
                <a:solidFill>
                  <a:schemeClr val="dk1"/>
                </a:solidFill>
              </a:rPr>
              <a:t>was data distributed?  </a:t>
            </a:r>
            <a:r>
              <a:rPr lang="en-US" sz="2000" dirty="0" smtClean="0">
                <a:solidFill>
                  <a:schemeClr val="dk1"/>
                </a:solidFill>
              </a:rPr>
              <a:t>		</a:t>
            </a:r>
            <a:r>
              <a:rPr lang="en" sz="2000" dirty="0" smtClean="0">
                <a:solidFill>
                  <a:schemeClr val="dk1"/>
                </a:solidFill>
              </a:rPr>
              <a:t>De-identified </a:t>
            </a:r>
            <a:r>
              <a:rPr lang="en-US" sz="2000" dirty="0" smtClean="0">
                <a:solidFill>
                  <a:schemeClr val="dk1"/>
                </a:solidFill>
              </a:rPr>
              <a:t>	</a:t>
            </a:r>
            <a:r>
              <a:rPr lang="en" sz="2000" dirty="0" smtClean="0">
                <a:solidFill>
                  <a:schemeClr val="dk1"/>
                </a:solidFill>
              </a:rPr>
              <a:t>74</a:t>
            </a:r>
            <a:endParaRPr sz="2000"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US" sz="2000" dirty="0" smtClean="0">
                <a:solidFill>
                  <a:schemeClr val="dk1"/>
                </a:solidFill>
              </a:rPr>
              <a:t>					      		</a:t>
            </a:r>
            <a:r>
              <a:rPr lang="en" sz="2000" dirty="0" smtClean="0">
                <a:solidFill>
                  <a:schemeClr val="dk1"/>
                </a:solidFill>
              </a:rPr>
              <a:t>Aggregate </a:t>
            </a:r>
            <a:r>
              <a:rPr lang="en" sz="2000" dirty="0">
                <a:solidFill>
                  <a:schemeClr val="dk1"/>
                </a:solidFill>
              </a:rPr>
              <a:t>	</a:t>
            </a:r>
            <a:r>
              <a:rPr lang="en-US" sz="2000" dirty="0" smtClean="0">
                <a:solidFill>
                  <a:schemeClr val="dk1"/>
                </a:solidFill>
              </a:rPr>
              <a:t>  </a:t>
            </a:r>
            <a:r>
              <a:rPr lang="en" sz="2000" dirty="0" smtClean="0">
                <a:solidFill>
                  <a:schemeClr val="dk1"/>
                </a:solidFill>
              </a:rPr>
              <a:t>4    </a:t>
            </a:r>
            <a:r>
              <a:rPr lang="en" sz="2000" dirty="0">
                <a:solidFill>
                  <a:schemeClr val="dk1"/>
                </a:solidFill>
              </a:rPr>
              <a:t>									</a:t>
            </a:r>
            <a:r>
              <a:rPr lang="en" sz="2000" dirty="0" smtClean="0">
                <a:solidFill>
                  <a:schemeClr val="dk1"/>
                </a:solidFill>
              </a:rPr>
              <a:t>Unclear*</a:t>
            </a:r>
            <a:r>
              <a:rPr lang="en-US" sz="2000" dirty="0" smtClean="0">
                <a:solidFill>
                  <a:schemeClr val="dk1"/>
                </a:solidFill>
              </a:rPr>
              <a:t>	</a:t>
            </a:r>
            <a:r>
              <a:rPr lang="en" sz="2000" dirty="0" smtClean="0">
                <a:solidFill>
                  <a:schemeClr val="dk1"/>
                </a:solidFill>
              </a:rPr>
              <a:t>69</a:t>
            </a:r>
            <a:endParaRPr sz="2000" dirty="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5"/>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Beyond BCH IRB Review</a:t>
            </a:r>
            <a:endParaRPr/>
          </a:p>
        </p:txBody>
      </p:sp>
      <p:sp>
        <p:nvSpPr>
          <p:cNvPr id="557" name="Google Shape;557;p55"/>
          <p:cNvSpPr txBox="1">
            <a:spLocks noGrp="1"/>
          </p:cNvSpPr>
          <p:nvPr>
            <p:ph type="body" idx="1"/>
          </p:nvPr>
        </p:nvSpPr>
        <p:spPr>
          <a:xfrm>
            <a:off x="609600" y="1544637"/>
            <a:ext cx="10515600" cy="4525963"/>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Clr>
                <a:srgbClr val="000000"/>
              </a:buClr>
              <a:buSzPts val="3200"/>
              <a:buChar char="▪"/>
            </a:pPr>
            <a:r>
              <a:rPr lang="en" sz="3200"/>
              <a:t>BCH IRB also utilizes other departments within the research enterprise if agreements  are necessary for data to be sent outside the institution and when data is coming into the institution (Data Use Agreements)</a:t>
            </a:r>
            <a:endParaRPr sz="3200"/>
          </a:p>
          <a:p>
            <a:pPr marL="342891" lvl="0" indent="0" algn="l" rtl="0">
              <a:spcBef>
                <a:spcPts val="0"/>
              </a:spcBef>
              <a:spcAft>
                <a:spcPts val="0"/>
              </a:spcAft>
              <a:buNone/>
            </a:pPr>
            <a:endParaRPr sz="3200"/>
          </a:p>
          <a:p>
            <a:pPr marL="342891" lvl="0" indent="-309045" algn="l" rtl="0">
              <a:spcBef>
                <a:spcPts val="640"/>
              </a:spcBef>
              <a:spcAft>
                <a:spcPts val="0"/>
              </a:spcAft>
              <a:buClr>
                <a:srgbClr val="000000"/>
              </a:buClr>
              <a:buSzPts val="3200"/>
              <a:buFont typeface="Arial"/>
              <a:buChar char="▪"/>
            </a:pPr>
            <a:r>
              <a:rPr lang="en" sz="3200">
                <a:solidFill>
                  <a:srgbClr val="000000"/>
                </a:solidFill>
              </a:rPr>
              <a:t>Working with BCH IT and  added questions to make sure it gets appropriate reviews  by  security and IT professionals as we are seeing more data stored in the cloud and transferred this way as well</a:t>
            </a:r>
            <a:endParaRPr sz="32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6"/>
          <p:cNvSpPr txBox="1">
            <a:spLocks noGrp="1"/>
          </p:cNvSpPr>
          <p:nvPr>
            <p:ph type="body" idx="1"/>
          </p:nvPr>
        </p:nvSpPr>
        <p:spPr>
          <a:xfrm>
            <a:off x="609600" y="1524000"/>
            <a:ext cx="11074400" cy="4648200"/>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Clr>
                <a:srgbClr val="7F7F7F"/>
              </a:buClr>
              <a:buSzPts val="3700"/>
              <a:buFont typeface="Noto Sans Symbols"/>
              <a:buChar char="▪"/>
            </a:pPr>
            <a:r>
              <a:rPr lang="en"/>
              <a:t>Providing clear language in ICFs for participants so they know how their data will be shared</a:t>
            </a:r>
            <a:endParaRPr/>
          </a:p>
          <a:p>
            <a:pPr marL="342891" lvl="0" indent="0" algn="l" rtl="0">
              <a:spcBef>
                <a:spcPts val="0"/>
              </a:spcBef>
              <a:spcAft>
                <a:spcPts val="0"/>
              </a:spcAft>
              <a:buNone/>
            </a:pPr>
            <a:endParaRPr/>
          </a:p>
          <a:p>
            <a:pPr marL="342891" lvl="0" indent="-342891" algn="l" rtl="0">
              <a:spcBef>
                <a:spcPts val="740"/>
              </a:spcBef>
              <a:spcAft>
                <a:spcPts val="0"/>
              </a:spcAft>
              <a:buClr>
                <a:srgbClr val="7F7F7F"/>
              </a:buClr>
              <a:buSzPts val="3700"/>
              <a:buFont typeface="Noto Sans Symbols"/>
              <a:buChar char="▪"/>
            </a:pPr>
            <a:r>
              <a:rPr lang="en"/>
              <a:t>Individualized data requests – for example, BCH recipients of large external data sets. Institutionally, BCH has an institutional sign off that researchers will not try to re-identify, often in addition to DUAs. </a:t>
            </a:r>
            <a:endParaRPr/>
          </a:p>
        </p:txBody>
      </p:sp>
      <p:sp>
        <p:nvSpPr>
          <p:cNvPr id="563" name="Google Shape;563;p56"/>
          <p:cNvSpPr txBox="1">
            <a:spLocks noGrp="1"/>
          </p:cNvSpPr>
          <p:nvPr>
            <p:ph type="title"/>
          </p:nvPr>
        </p:nvSpPr>
        <p:spPr>
          <a:xfrm>
            <a:off x="609600" y="325437"/>
            <a:ext cx="11074400" cy="1071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Challenges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7"/>
          <p:cNvSpPr txBox="1">
            <a:spLocks noGrp="1"/>
          </p:cNvSpPr>
          <p:nvPr>
            <p:ph type="body" idx="1"/>
          </p:nvPr>
        </p:nvSpPr>
        <p:spPr>
          <a:xfrm>
            <a:off x="308925" y="1244600"/>
            <a:ext cx="11739000" cy="5019900"/>
          </a:xfrm>
          <a:prstGeom prst="rect">
            <a:avLst/>
          </a:prstGeom>
          <a:noFill/>
          <a:ln>
            <a:noFill/>
          </a:ln>
        </p:spPr>
        <p:txBody>
          <a:bodyPr spcFirstLastPara="1" wrap="square" lIns="91425" tIns="45700" rIns="91425" bIns="45700" anchor="t" anchorCtr="0">
            <a:noAutofit/>
          </a:bodyPr>
          <a:lstStyle/>
          <a:p>
            <a:pPr marL="342891" lvl="0" indent="-296345" algn="l" rtl="0">
              <a:spcBef>
                <a:spcPts val="640"/>
              </a:spcBef>
              <a:spcAft>
                <a:spcPts val="0"/>
              </a:spcAft>
              <a:buSzPts val="3000"/>
              <a:buChar char="▪"/>
            </a:pPr>
            <a:r>
              <a:rPr lang="en" sz="3000"/>
              <a:t>Orchestrating the ethical sharing of research is a collaborative enterprise (e.g., also involving repositories and libraries).</a:t>
            </a:r>
            <a:endParaRPr sz="3000"/>
          </a:p>
          <a:p>
            <a:pPr marL="342891" lvl="0" indent="-296345" algn="l" rtl="0">
              <a:spcBef>
                <a:spcPts val="640"/>
              </a:spcBef>
              <a:spcAft>
                <a:spcPts val="0"/>
              </a:spcAft>
              <a:buSzPts val="3000"/>
              <a:buChar char="▪"/>
            </a:pPr>
            <a:r>
              <a:rPr lang="en" sz="3000"/>
              <a:t>IRBs are in a unique position to provide guidance before, during, and after IRB submission / at various points in research lifecycle. </a:t>
            </a:r>
            <a:endParaRPr sz="3000"/>
          </a:p>
          <a:p>
            <a:pPr marL="742932" lvl="1" indent="-222243" algn="l" rtl="0">
              <a:spcBef>
                <a:spcPts val="200"/>
              </a:spcBef>
              <a:spcAft>
                <a:spcPts val="0"/>
              </a:spcAft>
              <a:buSzPts val="2200"/>
              <a:buChar char="o"/>
            </a:pPr>
            <a:r>
              <a:rPr lang="en" sz="2200"/>
              <a:t>Develop and offer to researchers guidelines and templates so appropriate information is described in protocol submitted to the IRB</a:t>
            </a:r>
            <a:endParaRPr sz="2200"/>
          </a:p>
          <a:p>
            <a:pPr marL="742932" lvl="1" indent="-222243" algn="l" rtl="0">
              <a:spcBef>
                <a:spcPts val="200"/>
              </a:spcBef>
              <a:spcAft>
                <a:spcPts val="0"/>
              </a:spcAft>
              <a:buSzPts val="2200"/>
              <a:buChar char="o"/>
            </a:pPr>
            <a:r>
              <a:rPr lang="en" sz="2200"/>
              <a:t>Engage in preliminary discussion about protocol submission and post-project life of data</a:t>
            </a:r>
            <a:endParaRPr sz="2200"/>
          </a:p>
          <a:p>
            <a:pPr marL="742932" lvl="1" indent="-222243" algn="l" rtl="0">
              <a:spcBef>
                <a:spcPts val="200"/>
              </a:spcBef>
              <a:spcAft>
                <a:spcPts val="0"/>
              </a:spcAft>
              <a:buSzPts val="2200"/>
              <a:buChar char="o"/>
            </a:pPr>
            <a:r>
              <a:rPr lang="en" sz="2200"/>
              <a:t>Discuss consent and how information can be presented to better inform the participant</a:t>
            </a:r>
            <a:endParaRPr sz="2200"/>
          </a:p>
          <a:p>
            <a:pPr marL="342891" lvl="0" indent="-296345" algn="l" rtl="0">
              <a:spcBef>
                <a:spcPts val="200"/>
              </a:spcBef>
              <a:spcAft>
                <a:spcPts val="0"/>
              </a:spcAft>
              <a:buSzPts val="3000"/>
              <a:buChar char="▪"/>
            </a:pPr>
            <a:r>
              <a:rPr lang="en" sz="3000"/>
              <a:t>Researchers have a lot of responsibility too, of course.</a:t>
            </a:r>
            <a:endParaRPr sz="3000"/>
          </a:p>
          <a:p>
            <a:pPr marL="742932" lvl="1" indent="-196843" algn="l" rtl="0">
              <a:spcBef>
                <a:spcPts val="200"/>
              </a:spcBef>
              <a:spcAft>
                <a:spcPts val="0"/>
              </a:spcAft>
              <a:buSzPts val="1800"/>
              <a:buChar char="o"/>
            </a:pPr>
            <a:r>
              <a:rPr lang="en" sz="1800"/>
              <a:t>Consult expert resources (IRBs, IT offices, data librarians, repository curators)</a:t>
            </a:r>
            <a:endParaRPr sz="1800"/>
          </a:p>
          <a:p>
            <a:pPr marL="742932" lvl="1" indent="-196843" algn="l" rtl="0">
              <a:spcBef>
                <a:spcPts val="200"/>
              </a:spcBef>
              <a:spcAft>
                <a:spcPts val="0"/>
              </a:spcAft>
              <a:buSzPts val="1800"/>
              <a:buChar char="o"/>
            </a:pPr>
            <a:r>
              <a:rPr lang="en" sz="1800"/>
              <a:t>Develop proactive plans for managing and sharing data</a:t>
            </a:r>
            <a:endParaRPr sz="1800"/>
          </a:p>
          <a:p>
            <a:pPr marL="742932" lvl="1" indent="-196843" algn="l" rtl="0">
              <a:spcBef>
                <a:spcPts val="200"/>
              </a:spcBef>
              <a:spcAft>
                <a:spcPts val="0"/>
              </a:spcAft>
              <a:buSzPts val="1800"/>
              <a:buChar char="o"/>
            </a:pPr>
            <a:r>
              <a:rPr lang="en" sz="1800"/>
              <a:t>Generate clear consent language for participants so they have an understanding of how their data will be used</a:t>
            </a:r>
            <a:endParaRPr sz="1800"/>
          </a:p>
          <a:p>
            <a:pPr marL="457200" lvl="0" indent="0" algn="l" rtl="0">
              <a:spcBef>
                <a:spcPts val="640"/>
              </a:spcBef>
              <a:spcAft>
                <a:spcPts val="0"/>
              </a:spcAft>
              <a:buNone/>
            </a:pPr>
            <a:endParaRPr sz="2400"/>
          </a:p>
          <a:p>
            <a:pPr marL="342891" lvl="0" indent="0" algn="l" rtl="0">
              <a:spcBef>
                <a:spcPts val="640"/>
              </a:spcBef>
              <a:spcAft>
                <a:spcPts val="0"/>
              </a:spcAft>
              <a:buNone/>
            </a:pPr>
            <a:endParaRPr sz="3200"/>
          </a:p>
          <a:p>
            <a:pPr marL="342891" lvl="0" indent="0" algn="l" rtl="0">
              <a:spcBef>
                <a:spcPts val="640"/>
              </a:spcBef>
              <a:spcAft>
                <a:spcPts val="0"/>
              </a:spcAft>
              <a:buNone/>
            </a:pPr>
            <a:endParaRPr sz="3200"/>
          </a:p>
        </p:txBody>
      </p:sp>
      <p:sp>
        <p:nvSpPr>
          <p:cNvPr id="569" name="Google Shape;569;p57"/>
          <p:cNvSpPr txBox="1">
            <a:spLocks noGrp="1"/>
          </p:cNvSpPr>
          <p:nvPr>
            <p:ph type="title"/>
          </p:nvPr>
        </p:nvSpPr>
        <p:spPr>
          <a:xfrm>
            <a:off x="641225" y="325437"/>
            <a:ext cx="11074500" cy="1071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
              <a:t>Overall Conclusions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chemeClr val="lt1"/>
                </a:solidFill>
                <a:latin typeface="Arial"/>
                <a:ea typeface="Arial"/>
                <a:cs typeface="Arial"/>
                <a:sym typeface="Arial"/>
              </a:rPr>
              <a:t>Data Sharing Drivers</a:t>
            </a:r>
            <a:endParaRPr>
              <a:solidFill>
                <a:schemeClr val="lt1"/>
              </a:solidFill>
              <a:latin typeface="Arial"/>
              <a:ea typeface="Arial"/>
              <a:cs typeface="Arial"/>
              <a:sym typeface="Arial"/>
            </a:endParaRPr>
          </a:p>
        </p:txBody>
      </p:sp>
      <p:sp>
        <p:nvSpPr>
          <p:cNvPr id="147" name="Google Shape;147;p5"/>
          <p:cNvSpPr txBox="1">
            <a:spLocks noGrp="1"/>
          </p:cNvSpPr>
          <p:nvPr>
            <p:ph type="body" idx="1"/>
          </p:nvPr>
        </p:nvSpPr>
        <p:spPr>
          <a:xfrm>
            <a:off x="609600" y="1524000"/>
            <a:ext cx="11074500" cy="4648200"/>
          </a:xfrm>
          <a:prstGeom prst="rect">
            <a:avLst/>
          </a:prstGeom>
          <a:noFill/>
          <a:ln>
            <a:noFill/>
          </a:ln>
        </p:spPr>
        <p:txBody>
          <a:bodyPr spcFirstLastPara="1" wrap="square" lIns="91425" tIns="45675" rIns="91425" bIns="45675" anchor="t" anchorCtr="0">
            <a:noAutofit/>
          </a:bodyPr>
          <a:lstStyle/>
          <a:p>
            <a:pPr marL="609585" lvl="0" indent="-457188" algn="l" rtl="0">
              <a:lnSpc>
                <a:spcPct val="115000"/>
              </a:lnSpc>
              <a:spcBef>
                <a:spcPts val="1067"/>
              </a:spcBef>
              <a:spcAft>
                <a:spcPts val="0"/>
              </a:spcAft>
              <a:buSzPts val="1800"/>
              <a:buFont typeface="Roboto"/>
              <a:buChar char="●"/>
            </a:pPr>
            <a:r>
              <a:rPr lang="en" sz="2400">
                <a:latin typeface="Roboto"/>
                <a:ea typeface="Roboto"/>
                <a:cs typeface="Roboto"/>
                <a:sym typeface="Roboto"/>
              </a:rPr>
              <a:t>Funder and publisher requirements → enforcers</a:t>
            </a:r>
            <a:endParaRPr sz="2400">
              <a:latin typeface="Roboto"/>
              <a:ea typeface="Roboto"/>
              <a:cs typeface="Roboto"/>
              <a:sym typeface="Roboto"/>
            </a:endParaRPr>
          </a:p>
          <a:p>
            <a:pPr marL="1219170" lvl="1" indent="-423323" algn="l" rtl="0">
              <a:lnSpc>
                <a:spcPct val="115000"/>
              </a:lnSpc>
              <a:spcBef>
                <a:spcPts val="1333"/>
              </a:spcBef>
              <a:spcAft>
                <a:spcPts val="0"/>
              </a:spcAft>
              <a:buSzPts val="1400"/>
              <a:buFont typeface="Roboto"/>
              <a:buChar char="○"/>
            </a:pPr>
            <a:r>
              <a:rPr lang="en" sz="1900">
                <a:latin typeface="Roboto"/>
                <a:ea typeface="Roboto"/>
                <a:cs typeface="Roboto"/>
                <a:sym typeface="Roboto"/>
              </a:rPr>
              <a:t>Multiplying benefits of resources spent</a:t>
            </a:r>
            <a:endParaRPr sz="1900">
              <a:latin typeface="Roboto"/>
              <a:ea typeface="Roboto"/>
              <a:cs typeface="Roboto"/>
              <a:sym typeface="Roboto"/>
            </a:endParaRPr>
          </a:p>
          <a:p>
            <a:pPr marL="1219170" lvl="1" indent="-423323" algn="l" rtl="0">
              <a:lnSpc>
                <a:spcPct val="115000"/>
              </a:lnSpc>
              <a:spcBef>
                <a:spcPts val="1333"/>
              </a:spcBef>
              <a:spcAft>
                <a:spcPts val="0"/>
              </a:spcAft>
              <a:buSzPts val="1400"/>
              <a:buFont typeface="Roboto"/>
              <a:buChar char="○"/>
            </a:pPr>
            <a:r>
              <a:rPr lang="en" sz="1900">
                <a:latin typeface="Roboto"/>
                <a:ea typeface="Roboto"/>
                <a:cs typeface="Roboto"/>
                <a:sym typeface="Roboto"/>
              </a:rPr>
              <a:t>Transparency and better evaluation of publications</a:t>
            </a:r>
            <a:endParaRPr sz="1900">
              <a:latin typeface="Roboto"/>
              <a:ea typeface="Roboto"/>
              <a:cs typeface="Roboto"/>
              <a:sym typeface="Roboto"/>
            </a:endParaRPr>
          </a:p>
          <a:p>
            <a:pPr marL="609585" lvl="0" indent="-457188" algn="l" rtl="0">
              <a:lnSpc>
                <a:spcPct val="115000"/>
              </a:lnSpc>
              <a:spcBef>
                <a:spcPts val="1333"/>
              </a:spcBef>
              <a:spcAft>
                <a:spcPts val="0"/>
              </a:spcAft>
              <a:buSzPts val="1800"/>
              <a:buFont typeface="Roboto"/>
              <a:buChar char="●"/>
            </a:pPr>
            <a:r>
              <a:rPr lang="en" sz="2400">
                <a:latin typeface="Roboto"/>
                <a:ea typeface="Roboto"/>
                <a:cs typeface="Roboto"/>
                <a:sym typeface="Roboto"/>
              </a:rPr>
              <a:t>Technological and infrastructure advances → enablers </a:t>
            </a:r>
            <a:endParaRPr sz="2400">
              <a:latin typeface="Roboto"/>
              <a:ea typeface="Roboto"/>
              <a:cs typeface="Roboto"/>
              <a:sym typeface="Roboto"/>
            </a:endParaRPr>
          </a:p>
          <a:p>
            <a:pPr marL="1219170" lvl="1" indent="-423323" algn="l" rtl="0">
              <a:lnSpc>
                <a:spcPct val="115000"/>
              </a:lnSpc>
              <a:spcBef>
                <a:spcPts val="1333"/>
              </a:spcBef>
              <a:spcAft>
                <a:spcPts val="0"/>
              </a:spcAft>
              <a:buSzPts val="1400"/>
              <a:buFont typeface="Roboto"/>
              <a:buChar char="○"/>
            </a:pPr>
            <a:r>
              <a:rPr lang="en" sz="1900">
                <a:latin typeface="Roboto"/>
                <a:ea typeface="Roboto"/>
                <a:cs typeface="Roboto"/>
                <a:sym typeface="Roboto"/>
              </a:rPr>
              <a:t>A lot of contemporary data are born digital</a:t>
            </a:r>
            <a:endParaRPr sz="1900">
              <a:latin typeface="Roboto"/>
              <a:ea typeface="Roboto"/>
              <a:cs typeface="Roboto"/>
              <a:sym typeface="Roboto"/>
            </a:endParaRPr>
          </a:p>
          <a:p>
            <a:pPr marL="1219170" lvl="1" indent="-423323" algn="l" rtl="0">
              <a:lnSpc>
                <a:spcPct val="115000"/>
              </a:lnSpc>
              <a:spcBef>
                <a:spcPts val="1333"/>
              </a:spcBef>
              <a:spcAft>
                <a:spcPts val="0"/>
              </a:spcAft>
              <a:buSzPts val="1400"/>
              <a:buFont typeface="Roboto"/>
              <a:buChar char="○"/>
            </a:pPr>
            <a:r>
              <a:rPr lang="en" sz="1900">
                <a:latin typeface="Roboto"/>
                <a:ea typeface="Roboto"/>
                <a:cs typeface="Roboto"/>
                <a:sym typeface="Roboto"/>
              </a:rPr>
              <a:t>Professional repositories (domain and institutional) develop processes and tools to store, make findable, preserve for the long run</a:t>
            </a:r>
            <a:endParaRPr sz="1900">
              <a:latin typeface="Roboto"/>
              <a:ea typeface="Roboto"/>
              <a:cs typeface="Roboto"/>
              <a:sym typeface="Roboto"/>
            </a:endParaRPr>
          </a:p>
          <a:p>
            <a:pPr marL="609585" lvl="0" indent="-457188" algn="l" rtl="0">
              <a:lnSpc>
                <a:spcPct val="115000"/>
              </a:lnSpc>
              <a:spcBef>
                <a:spcPts val="1333"/>
              </a:spcBef>
              <a:spcAft>
                <a:spcPts val="1333"/>
              </a:spcAft>
              <a:buSzPts val="1800"/>
              <a:buFont typeface="Roboto"/>
              <a:buChar char="●"/>
            </a:pPr>
            <a:r>
              <a:rPr lang="en" sz="2400">
                <a:latin typeface="Roboto"/>
                <a:ea typeface="Roboto"/>
                <a:cs typeface="Roboto"/>
                <a:sym typeface="Roboto"/>
              </a:rPr>
              <a:t>Researchers → implementers</a:t>
            </a:r>
            <a:endParaRPr sz="2400">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9"/>
          <p:cNvSpPr txBox="1">
            <a:spLocks noGrp="1"/>
          </p:cNvSpPr>
          <p:nvPr>
            <p:ph type="ctrTitle"/>
          </p:nvPr>
        </p:nvSpPr>
        <p:spPr>
          <a:xfrm>
            <a:off x="914400" y="1958976"/>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0"/>
          <p:cNvSpPr txBox="1">
            <a:spLocks noGrp="1"/>
          </p:cNvSpPr>
          <p:nvPr>
            <p:ph type="ctrTitle"/>
          </p:nvPr>
        </p:nvSpPr>
        <p:spPr>
          <a:xfrm>
            <a:off x="914400" y="1958976"/>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Research Data Lifecycle</a:t>
            </a:r>
            <a:endParaRPr>
              <a:solidFill>
                <a:srgbClr val="FFFFFF"/>
              </a:solidFill>
            </a:endParaRPr>
          </a:p>
        </p:txBody>
      </p:sp>
      <p:grpSp>
        <p:nvGrpSpPr>
          <p:cNvPr id="153" name="Google Shape;153;p6"/>
          <p:cNvGrpSpPr/>
          <p:nvPr/>
        </p:nvGrpSpPr>
        <p:grpSpPr>
          <a:xfrm>
            <a:off x="10164115" y="3835751"/>
            <a:ext cx="2034432" cy="2528340"/>
            <a:chOff x="3048000" y="2295578"/>
            <a:chExt cx="1524300" cy="2848084"/>
          </a:xfrm>
        </p:grpSpPr>
        <p:grpSp>
          <p:nvGrpSpPr>
            <p:cNvPr id="154" name="Google Shape;154;p6"/>
            <p:cNvGrpSpPr/>
            <p:nvPr/>
          </p:nvGrpSpPr>
          <p:grpSpPr>
            <a:xfrm>
              <a:off x="3048000" y="2295578"/>
              <a:ext cx="1524012" cy="2848084"/>
              <a:chOff x="0" y="2295575"/>
              <a:chExt cx="1524012" cy="2837585"/>
            </a:xfrm>
          </p:grpSpPr>
          <p:sp>
            <p:nvSpPr>
              <p:cNvPr id="155" name="Google Shape;155;p6"/>
              <p:cNvSpPr/>
              <p:nvPr/>
            </p:nvSpPr>
            <p:spPr>
              <a:xfrm>
                <a:off x="12" y="3047260"/>
                <a:ext cx="1524000" cy="20859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56" name="Google Shape;156;p6"/>
              <p:cNvSpPr/>
              <p:nvPr/>
            </p:nvSpPr>
            <p:spPr>
              <a:xfrm>
                <a:off x="0" y="2295575"/>
                <a:ext cx="1524000" cy="537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57" name="Google Shape;157;p6"/>
            <p:cNvSpPr txBox="1"/>
            <p:nvPr/>
          </p:nvSpPr>
          <p:spPr>
            <a:xfrm>
              <a:off x="3224710" y="3050043"/>
              <a:ext cx="1170900" cy="14037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600" b="1" i="0" u="none" strike="noStrike" cap="none">
                  <a:solidFill>
                    <a:srgbClr val="38761D"/>
                  </a:solidFill>
                  <a:latin typeface="Roboto"/>
                  <a:ea typeface="Roboto"/>
                  <a:cs typeface="Roboto"/>
                  <a:sym typeface="Roboto"/>
                </a:rPr>
                <a:t>Discover &amp; reuse data</a:t>
              </a:r>
              <a:endParaRPr sz="1600" b="1" i="0" u="none" strike="noStrike" cap="none">
                <a:solidFill>
                  <a:srgbClr val="38761D"/>
                </a:solidFill>
                <a:latin typeface="Roboto"/>
                <a:ea typeface="Roboto"/>
                <a:cs typeface="Roboto"/>
                <a:sym typeface="Roboto"/>
              </a:endParaRPr>
            </a:p>
          </p:txBody>
        </p:sp>
        <p:sp>
          <p:nvSpPr>
            <p:cNvPr id="158" name="Google Shape;158;p6"/>
            <p:cNvSpPr txBox="1"/>
            <p:nvPr/>
          </p:nvSpPr>
          <p:spPr>
            <a:xfrm>
              <a:off x="3048000" y="2569554"/>
              <a:ext cx="15243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6AA84F"/>
                  </a:solidFill>
                  <a:latin typeface="Roboto"/>
                  <a:ea typeface="Roboto"/>
                  <a:cs typeface="Roboto"/>
                  <a:sym typeface="Roboto"/>
                </a:rPr>
                <a:t>REUSE</a:t>
              </a:r>
              <a:endParaRPr sz="1300" b="1" i="0" u="none" strike="noStrike" cap="none">
                <a:solidFill>
                  <a:srgbClr val="6AA84F"/>
                </a:solidFill>
                <a:latin typeface="Roboto"/>
                <a:ea typeface="Roboto"/>
                <a:cs typeface="Roboto"/>
                <a:sym typeface="Roboto"/>
              </a:endParaRPr>
            </a:p>
          </p:txBody>
        </p:sp>
      </p:grpSp>
      <p:grpSp>
        <p:nvGrpSpPr>
          <p:cNvPr id="159" name="Google Shape;159;p6"/>
          <p:cNvGrpSpPr/>
          <p:nvPr/>
        </p:nvGrpSpPr>
        <p:grpSpPr>
          <a:xfrm>
            <a:off x="8117691" y="3827334"/>
            <a:ext cx="2046443" cy="2544284"/>
            <a:chOff x="3038709" y="2295575"/>
            <a:chExt cx="1533299" cy="2848080"/>
          </a:xfrm>
        </p:grpSpPr>
        <p:grpSp>
          <p:nvGrpSpPr>
            <p:cNvPr id="160" name="Google Shape;160;p6"/>
            <p:cNvGrpSpPr/>
            <p:nvPr/>
          </p:nvGrpSpPr>
          <p:grpSpPr>
            <a:xfrm>
              <a:off x="3048000" y="2295578"/>
              <a:ext cx="1524008" cy="2848077"/>
              <a:chOff x="0" y="2295575"/>
              <a:chExt cx="1524008" cy="2837578"/>
            </a:xfrm>
          </p:grpSpPr>
          <p:sp>
            <p:nvSpPr>
              <p:cNvPr id="161" name="Google Shape;161;p6"/>
              <p:cNvSpPr/>
              <p:nvPr/>
            </p:nvSpPr>
            <p:spPr>
              <a:xfrm>
                <a:off x="8" y="3047253"/>
                <a:ext cx="1524000" cy="2085900"/>
              </a:xfrm>
              <a:prstGeom prst="rect">
                <a:avLst/>
              </a:prstGeom>
              <a:solidFill>
                <a:srgbClr val="B6D7A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62" name="Google Shape;162;p6"/>
              <p:cNvSpPr/>
              <p:nvPr/>
            </p:nvSpPr>
            <p:spPr>
              <a:xfrm>
                <a:off x="0" y="2295575"/>
                <a:ext cx="1524000" cy="53700"/>
              </a:xfrm>
              <a:prstGeom prst="rect">
                <a:avLst/>
              </a:prstGeom>
              <a:solidFill>
                <a:srgbClr val="B6D7A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cxnSp>
          <p:nvCxnSpPr>
            <p:cNvPr id="163" name="Google Shape;163;p6"/>
            <p:cNvCxnSpPr/>
            <p:nvPr/>
          </p:nvCxnSpPr>
          <p:spPr>
            <a:xfrm>
              <a:off x="4572000" y="2295575"/>
              <a:ext cx="0" cy="2837400"/>
            </a:xfrm>
            <a:prstGeom prst="straightConnector1">
              <a:avLst/>
            </a:prstGeom>
            <a:noFill/>
            <a:ln w="9525" cap="flat" cmpd="sng">
              <a:solidFill>
                <a:srgbClr val="B6D7A8"/>
              </a:solidFill>
              <a:prstDash val="dot"/>
              <a:round/>
              <a:headEnd type="none" w="sm" len="sm"/>
              <a:tailEnd type="none" w="sm" len="sm"/>
            </a:ln>
          </p:spPr>
        </p:cxnSp>
        <p:sp>
          <p:nvSpPr>
            <p:cNvPr id="164" name="Google Shape;164;p6"/>
            <p:cNvSpPr txBox="1"/>
            <p:nvPr/>
          </p:nvSpPr>
          <p:spPr>
            <a:xfrm>
              <a:off x="3224556" y="3050026"/>
              <a:ext cx="1170900" cy="13947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600" b="1" i="0" u="none" strike="noStrike" cap="none">
                  <a:solidFill>
                    <a:srgbClr val="38761D"/>
                  </a:solidFill>
                  <a:latin typeface="Roboto"/>
                  <a:ea typeface="Roboto"/>
                  <a:cs typeface="Roboto"/>
                  <a:sym typeface="Roboto"/>
                </a:rPr>
                <a:t>Appraise &amp; steward data</a:t>
              </a:r>
              <a:r>
                <a:rPr lang="en" sz="1600" b="1" i="0" u="none" strike="noStrike" cap="none">
                  <a:solidFill>
                    <a:srgbClr val="333333"/>
                  </a:solidFill>
                  <a:latin typeface="Roboto"/>
                  <a:ea typeface="Roboto"/>
                  <a:cs typeface="Roboto"/>
                  <a:sym typeface="Roboto"/>
                </a:rPr>
                <a:t> </a:t>
              </a:r>
              <a:endParaRPr sz="1600" b="1" i="0" u="none" strike="noStrike" cap="none">
                <a:solidFill>
                  <a:srgbClr val="333333"/>
                </a:solidFill>
                <a:latin typeface="Roboto"/>
                <a:ea typeface="Roboto"/>
                <a:cs typeface="Roboto"/>
                <a:sym typeface="Roboto"/>
              </a:endParaRPr>
            </a:p>
          </p:txBody>
        </p:sp>
        <p:sp>
          <p:nvSpPr>
            <p:cNvPr id="165" name="Google Shape;165;p6"/>
            <p:cNvSpPr txBox="1"/>
            <p:nvPr/>
          </p:nvSpPr>
          <p:spPr>
            <a:xfrm>
              <a:off x="3038709" y="2569567"/>
              <a:ext cx="15240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6AA84F"/>
                  </a:solidFill>
                  <a:latin typeface="Roboto"/>
                  <a:ea typeface="Roboto"/>
                  <a:cs typeface="Roboto"/>
                  <a:sym typeface="Roboto"/>
                </a:rPr>
                <a:t>ARCHIVE &amp; PRESERVE</a:t>
              </a:r>
              <a:endParaRPr sz="1300" b="1" i="0" u="none" strike="noStrike" cap="none">
                <a:solidFill>
                  <a:srgbClr val="6AA84F"/>
                </a:solidFill>
                <a:latin typeface="Roboto"/>
                <a:ea typeface="Roboto"/>
                <a:cs typeface="Roboto"/>
                <a:sym typeface="Roboto"/>
              </a:endParaRPr>
            </a:p>
          </p:txBody>
        </p:sp>
      </p:grpSp>
      <p:grpSp>
        <p:nvGrpSpPr>
          <p:cNvPr id="166" name="Google Shape;166;p6"/>
          <p:cNvGrpSpPr/>
          <p:nvPr/>
        </p:nvGrpSpPr>
        <p:grpSpPr>
          <a:xfrm>
            <a:off x="6096067" y="3827838"/>
            <a:ext cx="2034132" cy="2543160"/>
            <a:chOff x="3048000" y="2295575"/>
            <a:chExt cx="1524075" cy="2848095"/>
          </a:xfrm>
        </p:grpSpPr>
        <p:grpSp>
          <p:nvGrpSpPr>
            <p:cNvPr id="167" name="Google Shape;167;p6"/>
            <p:cNvGrpSpPr/>
            <p:nvPr/>
          </p:nvGrpSpPr>
          <p:grpSpPr>
            <a:xfrm>
              <a:off x="3048000" y="2295578"/>
              <a:ext cx="1524004" cy="2848092"/>
              <a:chOff x="0" y="2295575"/>
              <a:chExt cx="1524004" cy="2837593"/>
            </a:xfrm>
          </p:grpSpPr>
          <p:sp>
            <p:nvSpPr>
              <p:cNvPr id="168" name="Google Shape;168;p6"/>
              <p:cNvSpPr/>
              <p:nvPr/>
            </p:nvSpPr>
            <p:spPr>
              <a:xfrm>
                <a:off x="4" y="3047268"/>
                <a:ext cx="1524000" cy="20859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69" name="Google Shape;169;p6"/>
              <p:cNvSpPr/>
              <p:nvPr/>
            </p:nvSpPr>
            <p:spPr>
              <a:xfrm>
                <a:off x="0" y="2295575"/>
                <a:ext cx="1524000" cy="537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cxnSp>
          <p:nvCxnSpPr>
            <p:cNvPr id="170" name="Google Shape;170;p6"/>
            <p:cNvCxnSpPr/>
            <p:nvPr/>
          </p:nvCxnSpPr>
          <p:spPr>
            <a:xfrm>
              <a:off x="4572000" y="2295575"/>
              <a:ext cx="0" cy="2837400"/>
            </a:xfrm>
            <a:prstGeom prst="straightConnector1">
              <a:avLst/>
            </a:prstGeom>
            <a:noFill/>
            <a:ln w="9525" cap="flat" cmpd="sng">
              <a:solidFill>
                <a:srgbClr val="93C47D"/>
              </a:solidFill>
              <a:prstDash val="dot"/>
              <a:round/>
              <a:headEnd type="none" w="sm" len="sm"/>
              <a:tailEnd type="none" w="sm" len="sm"/>
            </a:ln>
          </p:spPr>
        </p:cxnSp>
        <p:sp>
          <p:nvSpPr>
            <p:cNvPr id="171" name="Google Shape;171;p6"/>
            <p:cNvSpPr txBox="1"/>
            <p:nvPr/>
          </p:nvSpPr>
          <p:spPr>
            <a:xfrm>
              <a:off x="3224553" y="3050055"/>
              <a:ext cx="1170900" cy="12831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600" b="1" i="0" u="none" strike="noStrike" cap="none">
                  <a:solidFill>
                    <a:srgbClr val="274E13"/>
                  </a:solidFill>
                  <a:latin typeface="Roboto"/>
                  <a:ea typeface="Roboto"/>
                  <a:cs typeface="Roboto"/>
                  <a:sym typeface="Roboto"/>
                </a:rPr>
                <a:t>Organize &amp; share data in repository</a:t>
              </a:r>
              <a:endParaRPr sz="1600" b="1" i="0" u="none" strike="noStrike" cap="none">
                <a:solidFill>
                  <a:srgbClr val="274E13"/>
                </a:solidFill>
                <a:latin typeface="Roboto"/>
                <a:ea typeface="Roboto"/>
                <a:cs typeface="Roboto"/>
                <a:sym typeface="Roboto"/>
              </a:endParaRPr>
            </a:p>
          </p:txBody>
        </p:sp>
        <p:sp>
          <p:nvSpPr>
            <p:cNvPr id="172" name="Google Shape;172;p6"/>
            <p:cNvSpPr txBox="1"/>
            <p:nvPr/>
          </p:nvSpPr>
          <p:spPr>
            <a:xfrm>
              <a:off x="3048075" y="2569552"/>
              <a:ext cx="1524000" cy="260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1300" b="1" i="0" u="none" strike="noStrike" cap="none">
                  <a:solidFill>
                    <a:srgbClr val="6AA84F"/>
                  </a:solidFill>
                  <a:latin typeface="Roboto"/>
                  <a:ea typeface="Roboto"/>
                  <a:cs typeface="Roboto"/>
                  <a:sym typeface="Roboto"/>
                </a:rPr>
                <a:t>PUBLISH &amp; SHARE</a:t>
              </a:r>
              <a:endParaRPr sz="1300" b="1" i="0" u="none" strike="noStrike" cap="none">
                <a:solidFill>
                  <a:srgbClr val="6AA84F"/>
                </a:solidFill>
                <a:latin typeface="Roboto"/>
                <a:ea typeface="Roboto"/>
                <a:cs typeface="Roboto"/>
                <a:sym typeface="Roboto"/>
              </a:endParaRPr>
            </a:p>
          </p:txBody>
        </p:sp>
      </p:grpSp>
      <p:grpSp>
        <p:nvGrpSpPr>
          <p:cNvPr id="173" name="Google Shape;173;p6"/>
          <p:cNvGrpSpPr/>
          <p:nvPr/>
        </p:nvGrpSpPr>
        <p:grpSpPr>
          <a:xfrm>
            <a:off x="4062039" y="3827636"/>
            <a:ext cx="2034132" cy="2544792"/>
            <a:chOff x="3048000" y="2295575"/>
            <a:chExt cx="1524075" cy="2847797"/>
          </a:xfrm>
        </p:grpSpPr>
        <p:grpSp>
          <p:nvGrpSpPr>
            <p:cNvPr id="174" name="Google Shape;174;p6"/>
            <p:cNvGrpSpPr/>
            <p:nvPr/>
          </p:nvGrpSpPr>
          <p:grpSpPr>
            <a:xfrm>
              <a:off x="3048000" y="2295578"/>
              <a:ext cx="1524004" cy="2847794"/>
              <a:chOff x="0" y="2295575"/>
              <a:chExt cx="1524004" cy="2837296"/>
            </a:xfrm>
          </p:grpSpPr>
          <p:sp>
            <p:nvSpPr>
              <p:cNvPr id="175" name="Google Shape;175;p6"/>
              <p:cNvSpPr/>
              <p:nvPr/>
            </p:nvSpPr>
            <p:spPr>
              <a:xfrm>
                <a:off x="4" y="3047271"/>
                <a:ext cx="1524000" cy="2085600"/>
              </a:xfrm>
              <a:prstGeom prst="rect">
                <a:avLst/>
              </a:prstGeom>
              <a:solidFill>
                <a:srgbClr val="6AA84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76" name="Google Shape;176;p6"/>
              <p:cNvSpPr/>
              <p:nvPr/>
            </p:nvSpPr>
            <p:spPr>
              <a:xfrm>
                <a:off x="0" y="2295575"/>
                <a:ext cx="1524000" cy="53700"/>
              </a:xfrm>
              <a:prstGeom prst="rect">
                <a:avLst/>
              </a:prstGeom>
              <a:solidFill>
                <a:srgbClr val="6AA84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cxnSp>
          <p:nvCxnSpPr>
            <p:cNvPr id="177" name="Google Shape;177;p6"/>
            <p:cNvCxnSpPr/>
            <p:nvPr/>
          </p:nvCxnSpPr>
          <p:spPr>
            <a:xfrm>
              <a:off x="4572000" y="2295575"/>
              <a:ext cx="0" cy="2837400"/>
            </a:xfrm>
            <a:prstGeom prst="straightConnector1">
              <a:avLst/>
            </a:prstGeom>
            <a:noFill/>
            <a:ln w="9525" cap="flat" cmpd="sng">
              <a:solidFill>
                <a:srgbClr val="6AA84F"/>
              </a:solidFill>
              <a:prstDash val="dot"/>
              <a:round/>
              <a:headEnd type="none" w="sm" len="sm"/>
              <a:tailEnd type="none" w="sm" len="sm"/>
            </a:ln>
          </p:spPr>
        </p:cxnSp>
        <p:sp>
          <p:nvSpPr>
            <p:cNvPr id="178" name="Google Shape;178;p6"/>
            <p:cNvSpPr txBox="1"/>
            <p:nvPr/>
          </p:nvSpPr>
          <p:spPr>
            <a:xfrm>
              <a:off x="3224627" y="3050056"/>
              <a:ext cx="1170900" cy="1394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600" b="1" i="0" u="none" strike="noStrike" cap="none">
                  <a:solidFill>
                    <a:srgbClr val="FFFFFF"/>
                  </a:solidFill>
                  <a:latin typeface="Roboto"/>
                  <a:ea typeface="Roboto"/>
                  <a:cs typeface="Roboto"/>
                  <a:sym typeface="Roboto"/>
                </a:rPr>
                <a:t>Process data for current use</a:t>
              </a:r>
              <a:endParaRPr sz="1600" b="1" i="0" u="none" strike="noStrike" cap="none">
                <a:solidFill>
                  <a:srgbClr val="FFFFFF"/>
                </a:solidFill>
                <a:latin typeface="Roboto"/>
                <a:ea typeface="Roboto"/>
                <a:cs typeface="Roboto"/>
                <a:sym typeface="Roboto"/>
              </a:endParaRPr>
            </a:p>
          </p:txBody>
        </p:sp>
        <p:sp>
          <p:nvSpPr>
            <p:cNvPr id="179" name="Google Shape;179;p6"/>
            <p:cNvSpPr txBox="1"/>
            <p:nvPr/>
          </p:nvSpPr>
          <p:spPr>
            <a:xfrm>
              <a:off x="3048075" y="2569566"/>
              <a:ext cx="15240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6AA84F"/>
                  </a:solidFill>
                  <a:latin typeface="Roboto"/>
                  <a:ea typeface="Roboto"/>
                  <a:cs typeface="Roboto"/>
                  <a:sym typeface="Roboto"/>
                </a:rPr>
                <a:t>CLEAN, ANALYZE &amp; VISUALIZE</a:t>
              </a:r>
              <a:endParaRPr sz="1300" b="1" i="0" u="none" strike="noStrike" cap="none">
                <a:solidFill>
                  <a:srgbClr val="6AA84F"/>
                </a:solidFill>
                <a:latin typeface="Roboto"/>
                <a:ea typeface="Roboto"/>
                <a:cs typeface="Roboto"/>
                <a:sym typeface="Roboto"/>
              </a:endParaRPr>
            </a:p>
          </p:txBody>
        </p:sp>
      </p:grpSp>
      <p:grpSp>
        <p:nvGrpSpPr>
          <p:cNvPr id="180" name="Google Shape;180;p6"/>
          <p:cNvGrpSpPr/>
          <p:nvPr/>
        </p:nvGrpSpPr>
        <p:grpSpPr>
          <a:xfrm>
            <a:off x="2028010" y="3827774"/>
            <a:ext cx="2034233" cy="2549404"/>
            <a:chOff x="1515975" y="2295580"/>
            <a:chExt cx="1525675" cy="2847859"/>
          </a:xfrm>
        </p:grpSpPr>
        <p:sp>
          <p:nvSpPr>
            <p:cNvPr id="181" name="Google Shape;181;p6"/>
            <p:cNvSpPr/>
            <p:nvPr/>
          </p:nvSpPr>
          <p:spPr>
            <a:xfrm>
              <a:off x="1515975" y="3050039"/>
              <a:ext cx="1525500" cy="20934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2" name="Google Shape;182;p6"/>
            <p:cNvSpPr/>
            <p:nvPr/>
          </p:nvSpPr>
          <p:spPr>
            <a:xfrm>
              <a:off x="1515975" y="2295580"/>
              <a:ext cx="1525500" cy="537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3" name="Google Shape;183;p6"/>
            <p:cNvSpPr txBox="1"/>
            <p:nvPr/>
          </p:nvSpPr>
          <p:spPr>
            <a:xfrm>
              <a:off x="1697425" y="3050040"/>
              <a:ext cx="1172100" cy="1392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600" b="1" i="0" u="none" strike="noStrike" cap="none">
                  <a:solidFill>
                    <a:srgbClr val="FFFFFF"/>
                  </a:solidFill>
                  <a:latin typeface="Roboto"/>
                  <a:ea typeface="Roboto"/>
                  <a:cs typeface="Roboto"/>
                  <a:sym typeface="Roboto"/>
                </a:rPr>
                <a:t>Acquire, organize &amp; store data</a:t>
              </a:r>
              <a:endParaRPr sz="1600" b="1" i="0" u="none" strike="noStrike" cap="none">
                <a:solidFill>
                  <a:srgbClr val="FFFFFF"/>
                </a:solidFill>
                <a:latin typeface="Roboto"/>
                <a:ea typeface="Roboto"/>
                <a:cs typeface="Roboto"/>
                <a:sym typeface="Roboto"/>
              </a:endParaRPr>
            </a:p>
          </p:txBody>
        </p:sp>
        <p:sp>
          <p:nvSpPr>
            <p:cNvPr id="184" name="Google Shape;184;p6"/>
            <p:cNvSpPr txBox="1"/>
            <p:nvPr/>
          </p:nvSpPr>
          <p:spPr>
            <a:xfrm>
              <a:off x="1516150" y="2569479"/>
              <a:ext cx="15255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0B7140"/>
                  </a:solidFill>
                  <a:latin typeface="Roboto"/>
                  <a:ea typeface="Roboto"/>
                  <a:cs typeface="Roboto"/>
                  <a:sym typeface="Roboto"/>
                </a:rPr>
                <a:t>COLLECT, GENERATE &amp; STORE</a:t>
              </a:r>
              <a:endParaRPr sz="1300" b="1" i="0" u="none" strike="noStrike" cap="none">
                <a:solidFill>
                  <a:srgbClr val="0B7140"/>
                </a:solidFill>
                <a:latin typeface="Roboto"/>
                <a:ea typeface="Roboto"/>
                <a:cs typeface="Roboto"/>
                <a:sym typeface="Roboto"/>
              </a:endParaRPr>
            </a:p>
          </p:txBody>
        </p:sp>
        <p:cxnSp>
          <p:nvCxnSpPr>
            <p:cNvPr id="185" name="Google Shape;185;p6"/>
            <p:cNvCxnSpPr/>
            <p:nvPr/>
          </p:nvCxnSpPr>
          <p:spPr>
            <a:xfrm>
              <a:off x="3041499" y="2295580"/>
              <a:ext cx="0" cy="2837400"/>
            </a:xfrm>
            <a:prstGeom prst="straightConnector1">
              <a:avLst/>
            </a:prstGeom>
            <a:noFill/>
            <a:ln w="9525" cap="flat" cmpd="sng">
              <a:solidFill>
                <a:srgbClr val="38761D"/>
              </a:solidFill>
              <a:prstDash val="dot"/>
              <a:round/>
              <a:headEnd type="none" w="sm" len="sm"/>
              <a:tailEnd type="none" w="sm" len="sm"/>
            </a:ln>
          </p:spPr>
        </p:cxnSp>
      </p:grpSp>
      <p:grpSp>
        <p:nvGrpSpPr>
          <p:cNvPr id="186" name="Google Shape;186;p6"/>
          <p:cNvGrpSpPr/>
          <p:nvPr/>
        </p:nvGrpSpPr>
        <p:grpSpPr>
          <a:xfrm>
            <a:off x="6105" y="3827669"/>
            <a:ext cx="2034516" cy="2545995"/>
            <a:chOff x="1515612" y="2295580"/>
            <a:chExt cx="1525887" cy="2847868"/>
          </a:xfrm>
        </p:grpSpPr>
        <p:sp>
          <p:nvSpPr>
            <p:cNvPr id="187" name="Google Shape;187;p6"/>
            <p:cNvSpPr/>
            <p:nvPr/>
          </p:nvSpPr>
          <p:spPr>
            <a:xfrm>
              <a:off x="1515969" y="3050048"/>
              <a:ext cx="1525500" cy="2093400"/>
            </a:xfrm>
            <a:prstGeom prst="rect">
              <a:avLst/>
            </a:prstGeom>
            <a:solidFill>
              <a:srgbClr val="274E1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8" name="Google Shape;188;p6"/>
            <p:cNvSpPr/>
            <p:nvPr/>
          </p:nvSpPr>
          <p:spPr>
            <a:xfrm>
              <a:off x="1515975" y="2295580"/>
              <a:ext cx="1525500" cy="53700"/>
            </a:xfrm>
            <a:prstGeom prst="rect">
              <a:avLst/>
            </a:prstGeom>
            <a:solidFill>
              <a:srgbClr val="274E1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9" name="Google Shape;189;p6"/>
            <p:cNvSpPr txBox="1"/>
            <p:nvPr/>
          </p:nvSpPr>
          <p:spPr>
            <a:xfrm>
              <a:off x="1692669" y="3050046"/>
              <a:ext cx="1172100" cy="13938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600" b="1" i="0" u="none" strike="noStrike" cap="none">
                  <a:solidFill>
                    <a:srgbClr val="FFFFFF"/>
                  </a:solidFill>
                  <a:latin typeface="Roboto"/>
                  <a:ea typeface="Roboto"/>
                  <a:cs typeface="Roboto"/>
                  <a:sym typeface="Roboto"/>
                </a:rPr>
                <a:t>Plan for research data needs</a:t>
              </a:r>
              <a:endParaRPr sz="1600" b="1" i="0" u="none" strike="noStrike" cap="none">
                <a:solidFill>
                  <a:srgbClr val="FFFFFF"/>
                </a:solidFill>
                <a:latin typeface="Roboto"/>
                <a:ea typeface="Roboto"/>
                <a:cs typeface="Roboto"/>
                <a:sym typeface="Roboto"/>
              </a:endParaRPr>
            </a:p>
          </p:txBody>
        </p:sp>
        <p:sp>
          <p:nvSpPr>
            <p:cNvPr id="190" name="Google Shape;190;p6"/>
            <p:cNvSpPr txBox="1"/>
            <p:nvPr/>
          </p:nvSpPr>
          <p:spPr>
            <a:xfrm>
              <a:off x="1515612" y="2569466"/>
              <a:ext cx="1525800" cy="260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1300" b="1" i="0" u="none" strike="noStrike" cap="none">
                  <a:solidFill>
                    <a:srgbClr val="274E13"/>
                  </a:solidFill>
                  <a:latin typeface="Roboto"/>
                  <a:ea typeface="Roboto"/>
                  <a:cs typeface="Roboto"/>
                  <a:sym typeface="Roboto"/>
                </a:rPr>
                <a:t>PLAN</a:t>
              </a:r>
              <a:endParaRPr sz="1300" b="1" i="0" u="none" strike="noStrike" cap="none">
                <a:solidFill>
                  <a:srgbClr val="274E13"/>
                </a:solidFill>
                <a:latin typeface="Roboto"/>
                <a:ea typeface="Roboto"/>
                <a:cs typeface="Roboto"/>
                <a:sym typeface="Roboto"/>
              </a:endParaRPr>
            </a:p>
          </p:txBody>
        </p:sp>
        <p:cxnSp>
          <p:nvCxnSpPr>
            <p:cNvPr id="191" name="Google Shape;191;p6"/>
            <p:cNvCxnSpPr/>
            <p:nvPr/>
          </p:nvCxnSpPr>
          <p:spPr>
            <a:xfrm>
              <a:off x="3041499" y="2295580"/>
              <a:ext cx="0" cy="2837400"/>
            </a:xfrm>
            <a:prstGeom prst="straightConnector1">
              <a:avLst/>
            </a:prstGeom>
            <a:noFill/>
            <a:ln w="9525" cap="flat" cmpd="sng">
              <a:solidFill>
                <a:srgbClr val="274E13"/>
              </a:solidFill>
              <a:prstDash val="dot"/>
              <a:round/>
              <a:headEnd type="none" w="sm" len="sm"/>
              <a:tailEnd type="none" w="sm" len="sm"/>
            </a:ln>
          </p:spPr>
        </p:cxnSp>
      </p:grpSp>
      <p:sp>
        <p:nvSpPr>
          <p:cNvPr id="192" name="Google Shape;192;p6"/>
          <p:cNvSpPr txBox="1"/>
          <p:nvPr/>
        </p:nvSpPr>
        <p:spPr>
          <a:xfrm>
            <a:off x="4062033" y="1440367"/>
            <a:ext cx="7730400" cy="1325600"/>
          </a:xfrm>
          <a:prstGeom prst="rect">
            <a:avLst/>
          </a:prstGeom>
          <a:noFill/>
          <a:ln>
            <a:noFill/>
          </a:ln>
        </p:spPr>
        <p:txBody>
          <a:bodyPr spcFirstLastPara="1" wrap="square" lIns="121875" tIns="121875" rIns="121875" bIns="121875" anchor="t" anchorCtr="0">
            <a:noAutofit/>
          </a:bodyPr>
          <a:lstStyle/>
          <a:p>
            <a:pPr marL="0" marR="0" lvl="0" indent="0" algn="r" rtl="0">
              <a:lnSpc>
                <a:spcPct val="100000"/>
              </a:lnSpc>
              <a:spcBef>
                <a:spcPts val="1067"/>
              </a:spcBef>
              <a:spcAft>
                <a:spcPts val="0"/>
              </a:spcAft>
              <a:buNone/>
            </a:pPr>
            <a:r>
              <a:rPr lang="en" sz="2100" i="0" u="none" strike="noStrike" cap="none">
                <a:solidFill>
                  <a:srgbClr val="404040"/>
                </a:solidFill>
                <a:highlight>
                  <a:schemeClr val="lt1"/>
                </a:highlight>
                <a:latin typeface="Roboto"/>
                <a:ea typeface="Roboto"/>
                <a:cs typeface="Roboto"/>
                <a:sym typeface="Roboto"/>
              </a:rPr>
              <a:t>“[A] high level overview of the stages involved in successful management and preservation of data for use and reuse</a:t>
            </a:r>
            <a:r>
              <a:rPr lang="en" sz="2100" i="1" u="none" strike="noStrike" cap="none">
                <a:solidFill>
                  <a:srgbClr val="404040"/>
                </a:solidFill>
                <a:highlight>
                  <a:schemeClr val="lt1"/>
                </a:highlight>
                <a:latin typeface="Roboto"/>
                <a:ea typeface="Roboto"/>
                <a:cs typeface="Roboto"/>
                <a:sym typeface="Roboto"/>
              </a:rPr>
              <a:t>” (DataONE)</a:t>
            </a:r>
            <a:endParaRPr sz="2100" i="0" u="none" strike="noStrike" cap="none">
              <a:solidFill>
                <a:srgbClr val="404040"/>
              </a:solidFill>
              <a:highlight>
                <a:schemeClr val="lt1"/>
              </a:highlight>
              <a:latin typeface="Roboto"/>
              <a:ea typeface="Roboto"/>
              <a:cs typeface="Roboto"/>
              <a:sym typeface="Roboto"/>
            </a:endParaRPr>
          </a:p>
        </p:txBody>
      </p:sp>
      <p:sp>
        <p:nvSpPr>
          <p:cNvPr id="193" name="Google Shape;193;p6"/>
          <p:cNvSpPr/>
          <p:nvPr/>
        </p:nvSpPr>
        <p:spPr>
          <a:xfrm flipH="1">
            <a:off x="729200" y="2765967"/>
            <a:ext cx="10733600" cy="831200"/>
          </a:xfrm>
          <a:prstGeom prst="curvedDownArrow">
            <a:avLst>
              <a:gd name="adj1" fmla="val 25000"/>
              <a:gd name="adj2" fmla="val 50000"/>
              <a:gd name="adj3" fmla="val 25000"/>
            </a:avLst>
          </a:prstGeom>
          <a:solidFill>
            <a:srgbClr val="6AA84F"/>
          </a:solidFill>
          <a:ln w="9525" cap="flat" cmpd="sng">
            <a:solidFill>
              <a:srgbClr val="B6D7A8"/>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121875" tIns="121875" rIns="121875" bIns="12187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Google Shape;198;p7"/>
          <p:cNvGrpSpPr/>
          <p:nvPr/>
        </p:nvGrpSpPr>
        <p:grpSpPr>
          <a:xfrm>
            <a:off x="10164206" y="2031837"/>
            <a:ext cx="2034483" cy="4336008"/>
            <a:chOff x="3048000" y="2295578"/>
            <a:chExt cx="1524300" cy="2847953"/>
          </a:xfrm>
        </p:grpSpPr>
        <p:grpSp>
          <p:nvGrpSpPr>
            <p:cNvPr id="199" name="Google Shape;199;p7"/>
            <p:cNvGrpSpPr/>
            <p:nvPr/>
          </p:nvGrpSpPr>
          <p:grpSpPr>
            <a:xfrm>
              <a:off x="3048000" y="2295578"/>
              <a:ext cx="1524000" cy="2847953"/>
              <a:chOff x="0" y="2295575"/>
              <a:chExt cx="1524000" cy="2837455"/>
            </a:xfrm>
          </p:grpSpPr>
          <p:sp>
            <p:nvSpPr>
              <p:cNvPr id="200" name="Google Shape;200;p7"/>
              <p:cNvSpPr/>
              <p:nvPr/>
            </p:nvSpPr>
            <p:spPr>
              <a:xfrm>
                <a:off x="0" y="2823930"/>
                <a:ext cx="1524000" cy="23091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1" name="Google Shape;201;p7"/>
              <p:cNvSpPr/>
              <p:nvPr/>
            </p:nvSpPr>
            <p:spPr>
              <a:xfrm>
                <a:off x="0" y="2295575"/>
                <a:ext cx="1524000" cy="537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202" name="Google Shape;202;p7"/>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1600" b="1" i="0" u="none" strike="noStrike" cap="none">
                  <a:solidFill>
                    <a:srgbClr val="38761D"/>
                  </a:solidFill>
                  <a:latin typeface="Roboto"/>
                  <a:ea typeface="Roboto"/>
                  <a:cs typeface="Roboto"/>
                  <a:sym typeface="Roboto"/>
                </a:rPr>
                <a:t>Discover &amp; reuse data</a:t>
              </a:r>
              <a:endParaRPr sz="1600" b="1" i="0" u="none" strike="noStrike" cap="none">
                <a:solidFill>
                  <a:srgbClr val="38761D"/>
                </a:solidFill>
                <a:latin typeface="Roboto"/>
                <a:ea typeface="Roboto"/>
                <a:cs typeface="Roboto"/>
                <a:sym typeface="Roboto"/>
              </a:endParaRPr>
            </a:p>
          </p:txBody>
        </p:sp>
        <p:sp>
          <p:nvSpPr>
            <p:cNvPr id="203" name="Google Shape;203;p7"/>
            <p:cNvSpPr txBox="1"/>
            <p:nvPr/>
          </p:nvSpPr>
          <p:spPr>
            <a:xfrm>
              <a:off x="3048000" y="2441095"/>
              <a:ext cx="15243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6AA84F"/>
                  </a:solidFill>
                  <a:latin typeface="Roboto"/>
                  <a:ea typeface="Roboto"/>
                  <a:cs typeface="Roboto"/>
                  <a:sym typeface="Roboto"/>
                </a:rPr>
                <a:t>REUSE</a:t>
              </a:r>
              <a:endParaRPr sz="1300" b="1" i="0" u="none" strike="noStrike" cap="none">
                <a:solidFill>
                  <a:srgbClr val="6AA84F"/>
                </a:solidFill>
                <a:latin typeface="Roboto"/>
                <a:ea typeface="Roboto"/>
                <a:cs typeface="Roboto"/>
                <a:sym typeface="Roboto"/>
              </a:endParaRPr>
            </a:p>
          </p:txBody>
        </p:sp>
      </p:grpSp>
      <p:grpSp>
        <p:nvGrpSpPr>
          <p:cNvPr id="204" name="Google Shape;204;p7"/>
          <p:cNvGrpSpPr/>
          <p:nvPr/>
        </p:nvGrpSpPr>
        <p:grpSpPr>
          <a:xfrm>
            <a:off x="8130179" y="2041255"/>
            <a:ext cx="2034283" cy="4331741"/>
            <a:chOff x="3048000" y="2295575"/>
            <a:chExt cx="1524150" cy="2847956"/>
          </a:xfrm>
        </p:grpSpPr>
        <p:grpSp>
          <p:nvGrpSpPr>
            <p:cNvPr id="205" name="Google Shape;205;p7"/>
            <p:cNvGrpSpPr/>
            <p:nvPr/>
          </p:nvGrpSpPr>
          <p:grpSpPr>
            <a:xfrm>
              <a:off x="3048000" y="2295578"/>
              <a:ext cx="1524000" cy="2847953"/>
              <a:chOff x="0" y="2295575"/>
              <a:chExt cx="1524000" cy="2837455"/>
            </a:xfrm>
          </p:grpSpPr>
          <p:sp>
            <p:nvSpPr>
              <p:cNvPr id="206" name="Google Shape;206;p7"/>
              <p:cNvSpPr/>
              <p:nvPr/>
            </p:nvSpPr>
            <p:spPr>
              <a:xfrm>
                <a:off x="0" y="2823930"/>
                <a:ext cx="1524000" cy="2309100"/>
              </a:xfrm>
              <a:prstGeom prst="rect">
                <a:avLst/>
              </a:prstGeom>
              <a:solidFill>
                <a:srgbClr val="B6D7A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7" name="Google Shape;207;p7"/>
              <p:cNvSpPr/>
              <p:nvPr/>
            </p:nvSpPr>
            <p:spPr>
              <a:xfrm>
                <a:off x="0" y="2295575"/>
                <a:ext cx="1524000" cy="53700"/>
              </a:xfrm>
              <a:prstGeom prst="rect">
                <a:avLst/>
              </a:prstGeom>
              <a:solidFill>
                <a:srgbClr val="B6D7A8"/>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cxnSp>
          <p:nvCxnSpPr>
            <p:cNvPr id="208" name="Google Shape;208;p7"/>
            <p:cNvCxnSpPr/>
            <p:nvPr/>
          </p:nvCxnSpPr>
          <p:spPr>
            <a:xfrm>
              <a:off x="4572000" y="2295575"/>
              <a:ext cx="0" cy="2837400"/>
            </a:xfrm>
            <a:prstGeom prst="straightConnector1">
              <a:avLst/>
            </a:prstGeom>
            <a:noFill/>
            <a:ln w="9525" cap="flat" cmpd="sng">
              <a:solidFill>
                <a:srgbClr val="B6D7A8"/>
              </a:solidFill>
              <a:prstDash val="dot"/>
              <a:round/>
              <a:headEnd type="none" w="sm" len="sm"/>
              <a:tailEnd type="none" w="sm" len="sm"/>
            </a:ln>
          </p:spPr>
        </p:cxnSp>
        <p:sp>
          <p:nvSpPr>
            <p:cNvPr id="209" name="Google Shape;209;p7"/>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1600" b="1" i="0" u="none" strike="noStrike" cap="none">
                  <a:solidFill>
                    <a:srgbClr val="38761D"/>
                  </a:solidFill>
                  <a:latin typeface="Roboto"/>
                  <a:ea typeface="Roboto"/>
                  <a:cs typeface="Roboto"/>
                  <a:sym typeface="Roboto"/>
                </a:rPr>
                <a:t>Appraise &amp; steward data</a:t>
              </a:r>
              <a:r>
                <a:rPr lang="en" sz="1600" b="1" i="0" u="none" strike="noStrike" cap="none">
                  <a:solidFill>
                    <a:srgbClr val="333333"/>
                  </a:solidFill>
                  <a:latin typeface="Roboto"/>
                  <a:ea typeface="Roboto"/>
                  <a:cs typeface="Roboto"/>
                  <a:sym typeface="Roboto"/>
                </a:rPr>
                <a:t> </a:t>
              </a:r>
              <a:endParaRPr sz="1600" b="1" i="0" u="none" strike="noStrike" cap="none">
                <a:solidFill>
                  <a:srgbClr val="333333"/>
                </a:solidFill>
                <a:latin typeface="Roboto"/>
                <a:ea typeface="Roboto"/>
                <a:cs typeface="Roboto"/>
                <a:sym typeface="Roboto"/>
              </a:endParaRPr>
            </a:p>
          </p:txBody>
        </p:sp>
        <p:sp>
          <p:nvSpPr>
            <p:cNvPr id="210" name="Google Shape;210;p7"/>
            <p:cNvSpPr txBox="1"/>
            <p:nvPr/>
          </p:nvSpPr>
          <p:spPr>
            <a:xfrm>
              <a:off x="3048150" y="2441095"/>
              <a:ext cx="15240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6AA84F"/>
                  </a:solidFill>
                  <a:latin typeface="Roboto"/>
                  <a:ea typeface="Roboto"/>
                  <a:cs typeface="Roboto"/>
                  <a:sym typeface="Roboto"/>
                </a:rPr>
                <a:t>ARCHIVE &amp; PRESERVE</a:t>
              </a:r>
              <a:endParaRPr sz="1300" b="1" i="0" u="none" strike="noStrike" cap="none">
                <a:solidFill>
                  <a:srgbClr val="6AA84F"/>
                </a:solidFill>
                <a:latin typeface="Roboto"/>
                <a:ea typeface="Roboto"/>
                <a:cs typeface="Roboto"/>
                <a:sym typeface="Roboto"/>
              </a:endParaRPr>
            </a:p>
          </p:txBody>
        </p:sp>
      </p:grpSp>
      <p:grpSp>
        <p:nvGrpSpPr>
          <p:cNvPr id="211" name="Google Shape;211;p7"/>
          <p:cNvGrpSpPr/>
          <p:nvPr/>
        </p:nvGrpSpPr>
        <p:grpSpPr>
          <a:xfrm>
            <a:off x="6096052" y="2050716"/>
            <a:ext cx="2034232" cy="4322817"/>
            <a:chOff x="3048000" y="2295575"/>
            <a:chExt cx="1524150" cy="2847956"/>
          </a:xfrm>
        </p:grpSpPr>
        <p:grpSp>
          <p:nvGrpSpPr>
            <p:cNvPr id="212" name="Google Shape;212;p7"/>
            <p:cNvGrpSpPr/>
            <p:nvPr/>
          </p:nvGrpSpPr>
          <p:grpSpPr>
            <a:xfrm>
              <a:off x="3048000" y="2295578"/>
              <a:ext cx="1524000" cy="2847953"/>
              <a:chOff x="0" y="2295575"/>
              <a:chExt cx="1524000" cy="2837455"/>
            </a:xfrm>
          </p:grpSpPr>
          <p:sp>
            <p:nvSpPr>
              <p:cNvPr id="213" name="Google Shape;213;p7"/>
              <p:cNvSpPr/>
              <p:nvPr/>
            </p:nvSpPr>
            <p:spPr>
              <a:xfrm>
                <a:off x="0" y="2823930"/>
                <a:ext cx="1524000" cy="23091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14" name="Google Shape;214;p7"/>
              <p:cNvSpPr/>
              <p:nvPr/>
            </p:nvSpPr>
            <p:spPr>
              <a:xfrm>
                <a:off x="0" y="2295575"/>
                <a:ext cx="1524000" cy="537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cxnSp>
          <p:nvCxnSpPr>
            <p:cNvPr id="215" name="Google Shape;215;p7"/>
            <p:cNvCxnSpPr/>
            <p:nvPr/>
          </p:nvCxnSpPr>
          <p:spPr>
            <a:xfrm>
              <a:off x="4572000" y="2295575"/>
              <a:ext cx="0" cy="2837400"/>
            </a:xfrm>
            <a:prstGeom prst="straightConnector1">
              <a:avLst/>
            </a:prstGeom>
            <a:noFill/>
            <a:ln w="9525" cap="flat" cmpd="sng">
              <a:solidFill>
                <a:srgbClr val="93C47D"/>
              </a:solidFill>
              <a:prstDash val="dot"/>
              <a:round/>
              <a:headEnd type="none" w="sm" len="sm"/>
              <a:tailEnd type="none" w="sm" len="sm"/>
            </a:ln>
          </p:spPr>
        </p:cxnSp>
        <p:sp>
          <p:nvSpPr>
            <p:cNvPr id="216" name="Google Shape;216;p7"/>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1600" b="1" i="0" u="none" strike="noStrike" cap="none">
                  <a:solidFill>
                    <a:srgbClr val="274E13"/>
                  </a:solidFill>
                  <a:latin typeface="Roboto"/>
                  <a:ea typeface="Roboto"/>
                  <a:cs typeface="Roboto"/>
                  <a:sym typeface="Roboto"/>
                </a:rPr>
                <a:t>Organize &amp; share data in repository</a:t>
              </a:r>
              <a:endParaRPr sz="1600" b="1" i="0" u="none" strike="noStrike" cap="none">
                <a:solidFill>
                  <a:srgbClr val="274E13"/>
                </a:solidFill>
                <a:latin typeface="Roboto"/>
                <a:ea typeface="Roboto"/>
                <a:cs typeface="Roboto"/>
                <a:sym typeface="Roboto"/>
              </a:endParaRPr>
            </a:p>
          </p:txBody>
        </p:sp>
        <p:sp>
          <p:nvSpPr>
            <p:cNvPr id="217" name="Google Shape;217;p7"/>
            <p:cNvSpPr txBox="1"/>
            <p:nvPr/>
          </p:nvSpPr>
          <p:spPr>
            <a:xfrm>
              <a:off x="3048150" y="2441095"/>
              <a:ext cx="1524000" cy="260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1300" b="1" i="0" u="none" strike="noStrike" cap="none">
                  <a:solidFill>
                    <a:srgbClr val="6AA84F"/>
                  </a:solidFill>
                  <a:latin typeface="Roboto"/>
                  <a:ea typeface="Roboto"/>
                  <a:cs typeface="Roboto"/>
                  <a:sym typeface="Roboto"/>
                </a:rPr>
                <a:t>PUBLISH &amp; SHARE</a:t>
              </a:r>
              <a:endParaRPr sz="1300" b="1" i="0" u="none" strike="noStrike" cap="none">
                <a:solidFill>
                  <a:srgbClr val="6AA84F"/>
                </a:solidFill>
                <a:latin typeface="Roboto"/>
                <a:ea typeface="Roboto"/>
                <a:cs typeface="Roboto"/>
                <a:sym typeface="Roboto"/>
              </a:endParaRPr>
            </a:p>
          </p:txBody>
        </p:sp>
      </p:grpSp>
      <p:grpSp>
        <p:nvGrpSpPr>
          <p:cNvPr id="218" name="Google Shape;218;p7"/>
          <p:cNvGrpSpPr/>
          <p:nvPr/>
        </p:nvGrpSpPr>
        <p:grpSpPr>
          <a:xfrm>
            <a:off x="4062125" y="2054226"/>
            <a:ext cx="2034283" cy="4319210"/>
            <a:chOff x="3048000" y="2295575"/>
            <a:chExt cx="1524150" cy="2847956"/>
          </a:xfrm>
        </p:grpSpPr>
        <p:grpSp>
          <p:nvGrpSpPr>
            <p:cNvPr id="219" name="Google Shape;219;p7"/>
            <p:cNvGrpSpPr/>
            <p:nvPr/>
          </p:nvGrpSpPr>
          <p:grpSpPr>
            <a:xfrm>
              <a:off x="3048000" y="2295578"/>
              <a:ext cx="1524000" cy="2847953"/>
              <a:chOff x="0" y="2295575"/>
              <a:chExt cx="1524000" cy="2837455"/>
            </a:xfrm>
          </p:grpSpPr>
          <p:sp>
            <p:nvSpPr>
              <p:cNvPr id="220" name="Google Shape;220;p7"/>
              <p:cNvSpPr/>
              <p:nvPr/>
            </p:nvSpPr>
            <p:spPr>
              <a:xfrm>
                <a:off x="0" y="2823930"/>
                <a:ext cx="1524000" cy="2309100"/>
              </a:xfrm>
              <a:prstGeom prst="rect">
                <a:avLst/>
              </a:prstGeom>
              <a:solidFill>
                <a:srgbClr val="6AA84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1" name="Google Shape;221;p7"/>
              <p:cNvSpPr/>
              <p:nvPr/>
            </p:nvSpPr>
            <p:spPr>
              <a:xfrm>
                <a:off x="0" y="2295575"/>
                <a:ext cx="1524000" cy="53700"/>
              </a:xfrm>
              <a:prstGeom prst="rect">
                <a:avLst/>
              </a:prstGeom>
              <a:solidFill>
                <a:srgbClr val="6AA84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cxnSp>
          <p:nvCxnSpPr>
            <p:cNvPr id="222" name="Google Shape;222;p7"/>
            <p:cNvCxnSpPr/>
            <p:nvPr/>
          </p:nvCxnSpPr>
          <p:spPr>
            <a:xfrm>
              <a:off x="4572000" y="2295575"/>
              <a:ext cx="0" cy="2837400"/>
            </a:xfrm>
            <a:prstGeom prst="straightConnector1">
              <a:avLst/>
            </a:prstGeom>
            <a:noFill/>
            <a:ln w="9525" cap="flat" cmpd="sng">
              <a:solidFill>
                <a:srgbClr val="6AA84F"/>
              </a:solidFill>
              <a:prstDash val="dot"/>
              <a:round/>
              <a:headEnd type="none" w="sm" len="sm"/>
              <a:tailEnd type="none" w="sm" len="sm"/>
            </a:ln>
          </p:spPr>
        </p:cxnSp>
        <p:sp>
          <p:nvSpPr>
            <p:cNvPr id="223" name="Google Shape;223;p7"/>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1600" b="1" i="0" u="none" strike="noStrike" cap="none">
                  <a:solidFill>
                    <a:srgbClr val="FFFFFF"/>
                  </a:solidFill>
                  <a:latin typeface="Roboto"/>
                  <a:ea typeface="Roboto"/>
                  <a:cs typeface="Roboto"/>
                  <a:sym typeface="Roboto"/>
                </a:rPr>
                <a:t>Process data for current use</a:t>
              </a:r>
              <a:endParaRPr sz="1600" b="1" i="0" u="none" strike="noStrike" cap="none">
                <a:solidFill>
                  <a:srgbClr val="FFFFFF"/>
                </a:solidFill>
                <a:latin typeface="Roboto"/>
                <a:ea typeface="Roboto"/>
                <a:cs typeface="Roboto"/>
                <a:sym typeface="Roboto"/>
              </a:endParaRPr>
            </a:p>
          </p:txBody>
        </p:sp>
        <p:sp>
          <p:nvSpPr>
            <p:cNvPr id="224" name="Google Shape;224;p7"/>
            <p:cNvSpPr txBox="1"/>
            <p:nvPr/>
          </p:nvSpPr>
          <p:spPr>
            <a:xfrm>
              <a:off x="3048150" y="2441095"/>
              <a:ext cx="15240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6AA84F"/>
                  </a:solidFill>
                  <a:latin typeface="Roboto"/>
                  <a:ea typeface="Roboto"/>
                  <a:cs typeface="Roboto"/>
                  <a:sym typeface="Roboto"/>
                </a:rPr>
                <a:t>CLEAN, ANALYZE &amp; VISUALIZE</a:t>
              </a:r>
              <a:endParaRPr sz="1300" b="1" i="0" u="none" strike="noStrike" cap="none">
                <a:solidFill>
                  <a:srgbClr val="6AA84F"/>
                </a:solidFill>
                <a:latin typeface="Roboto"/>
                <a:ea typeface="Roboto"/>
                <a:cs typeface="Roboto"/>
                <a:sym typeface="Roboto"/>
              </a:endParaRPr>
            </a:p>
          </p:txBody>
        </p:sp>
      </p:grpSp>
      <p:grpSp>
        <p:nvGrpSpPr>
          <p:cNvPr id="225" name="Google Shape;225;p7"/>
          <p:cNvGrpSpPr/>
          <p:nvPr/>
        </p:nvGrpSpPr>
        <p:grpSpPr>
          <a:xfrm>
            <a:off x="2027993" y="2050081"/>
            <a:ext cx="2034033" cy="4322808"/>
            <a:chOff x="1515975" y="2295580"/>
            <a:chExt cx="1525525" cy="2847950"/>
          </a:xfrm>
        </p:grpSpPr>
        <p:sp>
          <p:nvSpPr>
            <p:cNvPr id="226" name="Google Shape;226;p7"/>
            <p:cNvSpPr/>
            <p:nvPr/>
          </p:nvSpPr>
          <p:spPr>
            <a:xfrm>
              <a:off x="1515975" y="2823930"/>
              <a:ext cx="1525500" cy="23196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7" name="Google Shape;227;p7"/>
            <p:cNvSpPr/>
            <p:nvPr/>
          </p:nvSpPr>
          <p:spPr>
            <a:xfrm>
              <a:off x="1515975" y="2295580"/>
              <a:ext cx="1525500" cy="537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8" name="Google Shape;228;p7"/>
            <p:cNvSpPr txBox="1"/>
            <p:nvPr/>
          </p:nvSpPr>
          <p:spPr>
            <a:xfrm>
              <a:off x="1692702" y="3050055"/>
              <a:ext cx="1172100" cy="678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1600" b="1" i="0" u="none" strike="noStrike" cap="none">
                  <a:solidFill>
                    <a:srgbClr val="FFFFFF"/>
                  </a:solidFill>
                  <a:latin typeface="Roboto"/>
                  <a:ea typeface="Roboto"/>
                  <a:cs typeface="Roboto"/>
                  <a:sym typeface="Roboto"/>
                </a:rPr>
                <a:t>Acquire, organize &amp; store data</a:t>
              </a:r>
              <a:endParaRPr sz="1600" b="1" i="0" u="none" strike="noStrike" cap="none">
                <a:solidFill>
                  <a:srgbClr val="FFFFFF"/>
                </a:solidFill>
                <a:latin typeface="Roboto"/>
                <a:ea typeface="Roboto"/>
                <a:cs typeface="Roboto"/>
                <a:sym typeface="Roboto"/>
              </a:endParaRPr>
            </a:p>
          </p:txBody>
        </p:sp>
        <p:sp>
          <p:nvSpPr>
            <p:cNvPr id="229" name="Google Shape;229;p7"/>
            <p:cNvSpPr txBox="1"/>
            <p:nvPr/>
          </p:nvSpPr>
          <p:spPr>
            <a:xfrm>
              <a:off x="1516000" y="2441119"/>
              <a:ext cx="1525500" cy="2604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300" b="1" i="0" u="none" strike="noStrike" cap="none">
                  <a:solidFill>
                    <a:srgbClr val="0B7140"/>
                  </a:solidFill>
                  <a:latin typeface="Roboto"/>
                  <a:ea typeface="Roboto"/>
                  <a:cs typeface="Roboto"/>
                  <a:sym typeface="Roboto"/>
                </a:rPr>
                <a:t>COLLECT, GENERATE &amp; STORE</a:t>
              </a:r>
              <a:endParaRPr sz="1300" b="1" i="0" u="none" strike="noStrike" cap="none">
                <a:solidFill>
                  <a:srgbClr val="0B7140"/>
                </a:solidFill>
                <a:latin typeface="Roboto"/>
                <a:ea typeface="Roboto"/>
                <a:cs typeface="Roboto"/>
                <a:sym typeface="Roboto"/>
              </a:endParaRPr>
            </a:p>
          </p:txBody>
        </p:sp>
        <p:cxnSp>
          <p:nvCxnSpPr>
            <p:cNvPr id="230" name="Google Shape;230;p7"/>
            <p:cNvCxnSpPr/>
            <p:nvPr/>
          </p:nvCxnSpPr>
          <p:spPr>
            <a:xfrm>
              <a:off x="3041499" y="2295580"/>
              <a:ext cx="0" cy="2837400"/>
            </a:xfrm>
            <a:prstGeom prst="straightConnector1">
              <a:avLst/>
            </a:prstGeom>
            <a:noFill/>
            <a:ln w="9525" cap="flat" cmpd="sng">
              <a:solidFill>
                <a:srgbClr val="38761D"/>
              </a:solidFill>
              <a:prstDash val="dot"/>
              <a:round/>
              <a:headEnd type="none" w="sm" len="sm"/>
              <a:tailEnd type="none" w="sm" len="sm"/>
            </a:ln>
          </p:spPr>
        </p:cxnSp>
      </p:grpSp>
      <p:grpSp>
        <p:nvGrpSpPr>
          <p:cNvPr id="231" name="Google Shape;231;p7"/>
          <p:cNvGrpSpPr/>
          <p:nvPr/>
        </p:nvGrpSpPr>
        <p:grpSpPr>
          <a:xfrm>
            <a:off x="-6233" y="2052372"/>
            <a:ext cx="2047132" cy="4322903"/>
            <a:chOff x="1506112" y="2295580"/>
            <a:chExt cx="1535387" cy="2847950"/>
          </a:xfrm>
        </p:grpSpPr>
        <p:sp>
          <p:nvSpPr>
            <p:cNvPr id="232" name="Google Shape;232;p7"/>
            <p:cNvSpPr/>
            <p:nvPr/>
          </p:nvSpPr>
          <p:spPr>
            <a:xfrm>
              <a:off x="1515975" y="2823930"/>
              <a:ext cx="1525500" cy="2319600"/>
            </a:xfrm>
            <a:prstGeom prst="rect">
              <a:avLst/>
            </a:prstGeom>
            <a:solidFill>
              <a:srgbClr val="274E13"/>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2133"/>
                </a:spcAft>
                <a:buNone/>
              </a:pPr>
              <a:endParaRPr sz="1800" b="0" i="0" u="none" strike="noStrike" cap="none">
                <a:solidFill>
                  <a:schemeClr val="dk1"/>
                </a:solidFill>
                <a:latin typeface="Arial"/>
                <a:ea typeface="Arial"/>
                <a:cs typeface="Arial"/>
                <a:sym typeface="Arial"/>
              </a:endParaRPr>
            </a:p>
          </p:txBody>
        </p:sp>
        <p:sp>
          <p:nvSpPr>
            <p:cNvPr id="233" name="Google Shape;233;p7"/>
            <p:cNvSpPr/>
            <p:nvPr/>
          </p:nvSpPr>
          <p:spPr>
            <a:xfrm>
              <a:off x="1515975" y="2295580"/>
              <a:ext cx="1525500" cy="53700"/>
            </a:xfrm>
            <a:prstGeom prst="rect">
              <a:avLst/>
            </a:prstGeom>
            <a:solidFill>
              <a:srgbClr val="274E1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4" name="Google Shape;234;p7"/>
            <p:cNvSpPr txBox="1"/>
            <p:nvPr/>
          </p:nvSpPr>
          <p:spPr>
            <a:xfrm>
              <a:off x="1692702" y="3050055"/>
              <a:ext cx="1172100" cy="678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1600" b="1" i="0" u="none" strike="noStrike" cap="none">
                  <a:solidFill>
                    <a:srgbClr val="FFFFFF"/>
                  </a:solidFill>
                  <a:latin typeface="Roboto"/>
                  <a:ea typeface="Roboto"/>
                  <a:cs typeface="Roboto"/>
                  <a:sym typeface="Roboto"/>
                </a:rPr>
                <a:t>Plan for research data needs</a:t>
              </a:r>
              <a:endParaRPr sz="1600" b="1" i="0" u="none" strike="noStrike" cap="none">
                <a:solidFill>
                  <a:srgbClr val="FFFFFF"/>
                </a:solidFill>
                <a:latin typeface="Roboto"/>
                <a:ea typeface="Roboto"/>
                <a:cs typeface="Roboto"/>
                <a:sym typeface="Roboto"/>
              </a:endParaRPr>
            </a:p>
          </p:txBody>
        </p:sp>
        <p:sp>
          <p:nvSpPr>
            <p:cNvPr id="235" name="Google Shape;235;p7"/>
            <p:cNvSpPr txBox="1"/>
            <p:nvPr/>
          </p:nvSpPr>
          <p:spPr>
            <a:xfrm>
              <a:off x="1506112" y="2441119"/>
              <a:ext cx="15258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2133"/>
                </a:spcAft>
                <a:buNone/>
              </a:pPr>
              <a:r>
                <a:rPr lang="en" sz="1300" b="1" i="0" u="none" strike="noStrike" cap="none">
                  <a:solidFill>
                    <a:srgbClr val="274E13"/>
                  </a:solidFill>
                  <a:latin typeface="Roboto"/>
                  <a:ea typeface="Roboto"/>
                  <a:cs typeface="Roboto"/>
                  <a:sym typeface="Roboto"/>
                </a:rPr>
                <a:t>PLAN</a:t>
              </a:r>
              <a:endParaRPr sz="1300" b="1" i="0" u="none" strike="noStrike" cap="none">
                <a:solidFill>
                  <a:srgbClr val="274E13"/>
                </a:solidFill>
                <a:latin typeface="Roboto"/>
                <a:ea typeface="Roboto"/>
                <a:cs typeface="Roboto"/>
                <a:sym typeface="Roboto"/>
              </a:endParaRPr>
            </a:p>
          </p:txBody>
        </p:sp>
        <p:cxnSp>
          <p:nvCxnSpPr>
            <p:cNvPr id="236" name="Google Shape;236;p7"/>
            <p:cNvCxnSpPr/>
            <p:nvPr/>
          </p:nvCxnSpPr>
          <p:spPr>
            <a:xfrm>
              <a:off x="3041499" y="2295580"/>
              <a:ext cx="0" cy="2837400"/>
            </a:xfrm>
            <a:prstGeom prst="straightConnector1">
              <a:avLst/>
            </a:prstGeom>
            <a:noFill/>
            <a:ln w="9525" cap="flat" cmpd="sng">
              <a:solidFill>
                <a:srgbClr val="274E13"/>
              </a:solidFill>
              <a:prstDash val="dot"/>
              <a:round/>
              <a:headEnd type="none" w="sm" len="sm"/>
              <a:tailEnd type="none" w="sm" len="sm"/>
            </a:ln>
          </p:spPr>
        </p:cxnSp>
      </p:grpSp>
      <p:sp>
        <p:nvSpPr>
          <p:cNvPr id="237" name="Google Shape;237;p7"/>
          <p:cNvSpPr txBox="1"/>
          <p:nvPr/>
        </p:nvSpPr>
        <p:spPr>
          <a:xfrm>
            <a:off x="-5767" y="4433467"/>
            <a:ext cx="2034000" cy="1582400"/>
          </a:xfrm>
          <a:prstGeom prst="rect">
            <a:avLst/>
          </a:prstGeom>
          <a:noFill/>
          <a:ln>
            <a:noFill/>
          </a:ln>
        </p:spPr>
        <p:txBody>
          <a:bodyPr spcFirstLastPara="1" wrap="square" lIns="121875" tIns="121875" rIns="121875" bIns="121875" anchor="t" anchorCtr="0">
            <a:noAutofit/>
          </a:bodyPr>
          <a:lstStyle/>
          <a:p>
            <a:pPr marL="0" marR="0" lvl="0" indent="0" algn="l" rtl="0">
              <a:lnSpc>
                <a:spcPct val="115000"/>
              </a:lnSpc>
              <a:spcBef>
                <a:spcPts val="0"/>
              </a:spcBef>
              <a:spcAft>
                <a:spcPts val="0"/>
              </a:spcAft>
              <a:buNone/>
            </a:pPr>
            <a:r>
              <a:rPr lang="en" sz="1500" b="0" i="0" u="none" strike="noStrike" cap="none">
                <a:solidFill>
                  <a:srgbClr val="FFFFFF"/>
                </a:solidFill>
                <a:latin typeface="Roboto"/>
                <a:ea typeface="Roboto"/>
                <a:cs typeface="Roboto"/>
                <a:sym typeface="Roboto"/>
              </a:rPr>
              <a:t>DMPTool</a:t>
            </a:r>
            <a:endParaRPr sz="1500" b="0" i="0" u="none" strike="noStrike" cap="none">
              <a:solidFill>
                <a:srgbClr val="FFFFFF"/>
              </a:solidFill>
              <a:latin typeface="Roboto"/>
              <a:ea typeface="Roboto"/>
              <a:cs typeface="Roboto"/>
              <a:sym typeface="Roboto"/>
            </a:endParaRPr>
          </a:p>
          <a:p>
            <a:pPr marL="0" marR="0" lvl="0" indent="0" algn="l" rtl="0">
              <a:lnSpc>
                <a:spcPct val="115000"/>
              </a:lnSpc>
              <a:spcBef>
                <a:spcPts val="2133"/>
              </a:spcBef>
              <a:spcAft>
                <a:spcPts val="2133"/>
              </a:spcAft>
              <a:buNone/>
            </a:pPr>
            <a:r>
              <a:rPr lang="en" sz="1500" b="0" i="0" u="none" strike="noStrike" cap="none">
                <a:solidFill>
                  <a:srgbClr val="FFFFFF"/>
                </a:solidFill>
                <a:latin typeface="Roboto"/>
                <a:ea typeface="Roboto"/>
                <a:cs typeface="Roboto"/>
                <a:sym typeface="Roboto"/>
              </a:rPr>
              <a:t>Data Management Plans (DMPs)</a:t>
            </a:r>
            <a:endParaRPr sz="1500" b="0" i="0" u="none" strike="noStrike" cap="none">
              <a:solidFill>
                <a:srgbClr val="FFFFFF"/>
              </a:solidFill>
              <a:latin typeface="Roboto"/>
              <a:ea typeface="Roboto"/>
              <a:cs typeface="Roboto"/>
              <a:sym typeface="Roboto"/>
            </a:endParaRPr>
          </a:p>
        </p:txBody>
      </p:sp>
      <p:sp>
        <p:nvSpPr>
          <p:cNvPr id="238" name="Google Shape;238;p7"/>
          <p:cNvSpPr txBox="1"/>
          <p:nvPr/>
        </p:nvSpPr>
        <p:spPr>
          <a:xfrm>
            <a:off x="2034216" y="4387633"/>
            <a:ext cx="2034000" cy="15824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en" sz="1500" b="0" i="0" u="none" strike="noStrike" cap="none">
                <a:solidFill>
                  <a:srgbClr val="FFFFFF"/>
                </a:solidFill>
                <a:latin typeface="Roboto"/>
                <a:ea typeface="Roboto"/>
                <a:cs typeface="Roboto"/>
                <a:sym typeface="Roboto"/>
              </a:rPr>
              <a:t>Digitization services</a:t>
            </a:r>
            <a:endParaRPr sz="15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endParaRPr sz="15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r>
              <a:rPr lang="en" sz="1500" b="0" i="0" u="none" strike="noStrike" cap="none">
                <a:solidFill>
                  <a:srgbClr val="FFFFFF"/>
                </a:solidFill>
                <a:latin typeface="Roboto"/>
                <a:ea typeface="Roboto"/>
                <a:cs typeface="Roboto"/>
                <a:sym typeface="Roboto"/>
              </a:rPr>
              <a:t>Data acquisitions</a:t>
            </a:r>
            <a:endParaRPr sz="15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endParaRPr sz="15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r>
              <a:rPr lang="en" sz="1500" b="0" i="0" u="none" strike="noStrike" cap="none">
                <a:solidFill>
                  <a:srgbClr val="FFFFFF"/>
                </a:solidFill>
                <a:latin typeface="Roboto"/>
                <a:ea typeface="Roboto"/>
                <a:cs typeface="Roboto"/>
                <a:sym typeface="Roboto"/>
              </a:rPr>
              <a:t>Consultations &amp; best practices</a:t>
            </a:r>
            <a:endParaRPr sz="1500" b="0" i="0" u="none" strike="noStrike" cap="none">
              <a:solidFill>
                <a:srgbClr val="FFFFFF"/>
              </a:solidFill>
              <a:latin typeface="Roboto"/>
              <a:ea typeface="Roboto"/>
              <a:cs typeface="Roboto"/>
              <a:sym typeface="Roboto"/>
            </a:endParaRPr>
          </a:p>
        </p:txBody>
      </p:sp>
      <p:sp>
        <p:nvSpPr>
          <p:cNvPr id="239" name="Google Shape;239;p7"/>
          <p:cNvSpPr txBox="1"/>
          <p:nvPr/>
        </p:nvSpPr>
        <p:spPr>
          <a:xfrm>
            <a:off x="4068364" y="4206245"/>
            <a:ext cx="2034000" cy="17628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en" sz="1500" b="0" i="0" u="none" strike="noStrike" cap="none">
                <a:solidFill>
                  <a:srgbClr val="FFFFFF"/>
                </a:solidFill>
                <a:latin typeface="Roboto"/>
                <a:ea typeface="Roboto"/>
                <a:cs typeface="Roboto"/>
                <a:sym typeface="Roboto"/>
              </a:rPr>
              <a:t>Data cleaning, processing &amp; visualization services &amp; support</a:t>
            </a:r>
            <a:endParaRPr sz="15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endParaRPr sz="1500" b="0" i="0" u="none" strike="noStrike" cap="none">
              <a:solidFill>
                <a:srgbClr val="FFFFFF"/>
              </a:solidFill>
              <a:latin typeface="Roboto"/>
              <a:ea typeface="Roboto"/>
              <a:cs typeface="Roboto"/>
              <a:sym typeface="Roboto"/>
            </a:endParaRPr>
          </a:p>
          <a:p>
            <a:pPr marL="0" marR="0" lvl="0" indent="0" algn="l" rtl="0">
              <a:spcBef>
                <a:spcPts val="0"/>
              </a:spcBef>
              <a:spcAft>
                <a:spcPts val="0"/>
              </a:spcAft>
              <a:buNone/>
            </a:pPr>
            <a:r>
              <a:rPr lang="en" sz="1500" b="0" i="0" u="none" strike="noStrike" cap="none">
                <a:solidFill>
                  <a:srgbClr val="FFFFFF"/>
                </a:solidFill>
                <a:latin typeface="Roboto"/>
                <a:ea typeface="Roboto"/>
                <a:cs typeface="Roboto"/>
                <a:sym typeface="Roboto"/>
              </a:rPr>
              <a:t>Consultations, referrals &amp;  best practices</a:t>
            </a:r>
            <a:endParaRPr sz="1500" b="0" i="0" u="none" strike="noStrike" cap="none">
              <a:solidFill>
                <a:srgbClr val="FFFFFF"/>
              </a:solidFill>
              <a:latin typeface="Roboto"/>
              <a:ea typeface="Roboto"/>
              <a:cs typeface="Roboto"/>
              <a:sym typeface="Roboto"/>
            </a:endParaRPr>
          </a:p>
        </p:txBody>
      </p:sp>
      <p:sp>
        <p:nvSpPr>
          <p:cNvPr id="240" name="Google Shape;240;p7"/>
          <p:cNvSpPr txBox="1"/>
          <p:nvPr/>
        </p:nvSpPr>
        <p:spPr>
          <a:xfrm>
            <a:off x="6096067" y="4206233"/>
            <a:ext cx="2034000" cy="19452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en" sz="1500" b="0" i="0" u="none" strike="noStrike" cap="none">
                <a:solidFill>
                  <a:srgbClr val="274E13"/>
                </a:solidFill>
                <a:latin typeface="Roboto"/>
                <a:ea typeface="Roboto"/>
                <a:cs typeface="Roboto"/>
                <a:sym typeface="Roboto"/>
              </a:rPr>
              <a:t>Dataverse data repository &amp; DASH</a:t>
            </a:r>
            <a:endParaRPr sz="1500" b="0" i="0" u="none" strike="noStrike" cap="none">
              <a:solidFill>
                <a:srgbClr val="274E13"/>
              </a:solidFill>
              <a:latin typeface="Roboto"/>
              <a:ea typeface="Roboto"/>
              <a:cs typeface="Roboto"/>
              <a:sym typeface="Roboto"/>
            </a:endParaRPr>
          </a:p>
          <a:p>
            <a:pPr marL="0" marR="0" lvl="0" indent="0" algn="l" rtl="0">
              <a:spcBef>
                <a:spcPts val="0"/>
              </a:spcBef>
              <a:spcAft>
                <a:spcPts val="0"/>
              </a:spcAft>
              <a:buNone/>
            </a:pPr>
            <a:endParaRPr sz="1500" b="0" i="0" u="none" strike="noStrike" cap="none">
              <a:solidFill>
                <a:srgbClr val="274E13"/>
              </a:solidFill>
              <a:latin typeface="Roboto"/>
              <a:ea typeface="Roboto"/>
              <a:cs typeface="Roboto"/>
              <a:sym typeface="Roboto"/>
            </a:endParaRPr>
          </a:p>
          <a:p>
            <a:pPr marL="0" marR="0" lvl="0" indent="0" algn="l" rtl="0">
              <a:spcBef>
                <a:spcPts val="0"/>
              </a:spcBef>
              <a:spcAft>
                <a:spcPts val="0"/>
              </a:spcAft>
              <a:buNone/>
            </a:pPr>
            <a:r>
              <a:rPr lang="en" sz="1500" b="0" i="0" u="none" strike="noStrike" cap="none">
                <a:solidFill>
                  <a:srgbClr val="274E13"/>
                </a:solidFill>
                <a:latin typeface="Roboto"/>
                <a:ea typeface="Roboto"/>
                <a:cs typeface="Roboto"/>
                <a:sym typeface="Roboto"/>
              </a:rPr>
              <a:t>Data curation services</a:t>
            </a:r>
            <a:endParaRPr sz="1500" b="0" i="0" u="none" strike="noStrike" cap="none">
              <a:solidFill>
                <a:srgbClr val="274E13"/>
              </a:solidFill>
              <a:latin typeface="Roboto"/>
              <a:ea typeface="Roboto"/>
              <a:cs typeface="Roboto"/>
              <a:sym typeface="Roboto"/>
            </a:endParaRPr>
          </a:p>
          <a:p>
            <a:pPr marL="0" marR="0" lvl="0" indent="0" algn="l" rtl="0">
              <a:spcBef>
                <a:spcPts val="0"/>
              </a:spcBef>
              <a:spcAft>
                <a:spcPts val="0"/>
              </a:spcAft>
              <a:buNone/>
            </a:pPr>
            <a:endParaRPr sz="1500" b="0" i="0" u="none" strike="noStrike" cap="none">
              <a:solidFill>
                <a:srgbClr val="274E13"/>
              </a:solidFill>
              <a:latin typeface="Roboto"/>
              <a:ea typeface="Roboto"/>
              <a:cs typeface="Roboto"/>
              <a:sym typeface="Roboto"/>
            </a:endParaRPr>
          </a:p>
          <a:p>
            <a:pPr marL="0" marR="0" lvl="0" indent="0" algn="l" rtl="0">
              <a:spcBef>
                <a:spcPts val="0"/>
              </a:spcBef>
              <a:spcAft>
                <a:spcPts val="0"/>
              </a:spcAft>
              <a:buNone/>
            </a:pPr>
            <a:r>
              <a:rPr lang="en" sz="1500" b="0" i="0" u="none" strike="noStrike" cap="none">
                <a:solidFill>
                  <a:srgbClr val="274E13"/>
                </a:solidFill>
                <a:latin typeface="Roboto"/>
                <a:ea typeface="Roboto"/>
                <a:cs typeface="Roboto"/>
                <a:sym typeface="Roboto"/>
              </a:rPr>
              <a:t>Consultations &amp; referrals</a:t>
            </a:r>
            <a:endParaRPr sz="1500" b="0" i="0" u="none" strike="noStrike" cap="none">
              <a:solidFill>
                <a:srgbClr val="274E13"/>
              </a:solidFill>
              <a:latin typeface="Roboto"/>
              <a:ea typeface="Roboto"/>
              <a:cs typeface="Roboto"/>
              <a:sym typeface="Roboto"/>
            </a:endParaRPr>
          </a:p>
        </p:txBody>
      </p:sp>
      <p:sp>
        <p:nvSpPr>
          <p:cNvPr id="241" name="Google Shape;241;p7"/>
          <p:cNvSpPr txBox="1"/>
          <p:nvPr/>
        </p:nvSpPr>
        <p:spPr>
          <a:xfrm>
            <a:off x="8117625" y="4206224"/>
            <a:ext cx="2034000" cy="1809600"/>
          </a:xfrm>
          <a:prstGeom prst="rect">
            <a:avLst/>
          </a:prstGeom>
          <a:noFill/>
          <a:ln>
            <a:noFill/>
          </a:ln>
        </p:spPr>
        <p:txBody>
          <a:bodyPr spcFirstLastPara="1" wrap="square" lIns="121875" tIns="121875" rIns="121875" bIns="121875" anchor="t" anchorCtr="0">
            <a:noAutofit/>
          </a:bodyPr>
          <a:lstStyle/>
          <a:p>
            <a:pPr marL="0" marR="0" lvl="0" indent="0" algn="l" rtl="0">
              <a:spcBef>
                <a:spcPts val="0"/>
              </a:spcBef>
              <a:spcAft>
                <a:spcPts val="0"/>
              </a:spcAft>
              <a:buNone/>
            </a:pPr>
            <a:r>
              <a:rPr lang="en" sz="1500" b="0" i="0" u="none" strike="noStrike" cap="none">
                <a:solidFill>
                  <a:srgbClr val="38761D"/>
                </a:solidFill>
                <a:latin typeface="Roboto"/>
                <a:ea typeface="Roboto"/>
                <a:cs typeface="Roboto"/>
                <a:sym typeface="Roboto"/>
              </a:rPr>
              <a:t>Digital &amp; data preservation services</a:t>
            </a:r>
            <a:endParaRPr sz="1500" b="0" i="0" u="none" strike="noStrike" cap="none">
              <a:solidFill>
                <a:srgbClr val="38761D"/>
              </a:solidFill>
              <a:latin typeface="Roboto"/>
              <a:ea typeface="Roboto"/>
              <a:cs typeface="Roboto"/>
              <a:sym typeface="Roboto"/>
            </a:endParaRPr>
          </a:p>
          <a:p>
            <a:pPr marL="0" marR="0" lvl="0" indent="0" algn="l" rtl="0">
              <a:spcBef>
                <a:spcPts val="0"/>
              </a:spcBef>
              <a:spcAft>
                <a:spcPts val="0"/>
              </a:spcAft>
              <a:buNone/>
            </a:pPr>
            <a:endParaRPr sz="1500" b="0" i="0" u="none" strike="noStrike" cap="none">
              <a:solidFill>
                <a:srgbClr val="38761D"/>
              </a:solidFill>
              <a:latin typeface="Roboto"/>
              <a:ea typeface="Roboto"/>
              <a:cs typeface="Roboto"/>
              <a:sym typeface="Roboto"/>
            </a:endParaRPr>
          </a:p>
          <a:p>
            <a:pPr marL="0" marR="0" lvl="0" indent="0" algn="l" rtl="0">
              <a:spcBef>
                <a:spcPts val="0"/>
              </a:spcBef>
              <a:spcAft>
                <a:spcPts val="0"/>
              </a:spcAft>
              <a:buNone/>
            </a:pPr>
            <a:r>
              <a:rPr lang="en" sz="1500" b="0" i="0" u="none" strike="noStrike" cap="none">
                <a:solidFill>
                  <a:srgbClr val="38761D"/>
                </a:solidFill>
                <a:latin typeface="Roboto"/>
                <a:ea typeface="Roboto"/>
                <a:cs typeface="Roboto"/>
                <a:sym typeface="Roboto"/>
              </a:rPr>
              <a:t>Consultations, referrals &amp; best practices</a:t>
            </a:r>
            <a:endParaRPr sz="1500" b="0" i="0" u="none" strike="noStrike" cap="none">
              <a:solidFill>
                <a:srgbClr val="38761D"/>
              </a:solidFill>
              <a:latin typeface="Roboto"/>
              <a:ea typeface="Roboto"/>
              <a:cs typeface="Roboto"/>
              <a:sym typeface="Roboto"/>
            </a:endParaRPr>
          </a:p>
        </p:txBody>
      </p:sp>
      <p:sp>
        <p:nvSpPr>
          <p:cNvPr id="242" name="Google Shape;242;p7"/>
          <p:cNvSpPr txBox="1"/>
          <p:nvPr/>
        </p:nvSpPr>
        <p:spPr>
          <a:xfrm>
            <a:off x="10158133" y="4296433"/>
            <a:ext cx="2034000" cy="1582400"/>
          </a:xfrm>
          <a:prstGeom prst="rect">
            <a:avLst/>
          </a:prstGeom>
          <a:noFill/>
          <a:ln>
            <a:noFill/>
          </a:ln>
        </p:spPr>
        <p:txBody>
          <a:bodyPr spcFirstLastPara="1" wrap="square" lIns="121875" tIns="121875" rIns="121875" bIns="121875" anchor="t" anchorCtr="0">
            <a:noAutofit/>
          </a:bodyPr>
          <a:lstStyle/>
          <a:p>
            <a:pPr marL="0" marR="0" lvl="0" indent="0" algn="l" rtl="0">
              <a:lnSpc>
                <a:spcPct val="115000"/>
              </a:lnSpc>
              <a:spcBef>
                <a:spcPts val="0"/>
              </a:spcBef>
              <a:spcAft>
                <a:spcPts val="0"/>
              </a:spcAft>
              <a:buNone/>
            </a:pPr>
            <a:r>
              <a:rPr lang="en" sz="1500" b="0" i="0" u="none" strike="noStrike" cap="none">
                <a:solidFill>
                  <a:srgbClr val="38761D"/>
                </a:solidFill>
                <a:latin typeface="Roboto"/>
                <a:ea typeface="Roboto"/>
                <a:cs typeface="Roboto"/>
                <a:sym typeface="Roboto"/>
              </a:rPr>
              <a:t>Data reference services</a:t>
            </a:r>
            <a:endParaRPr sz="1500" b="0" i="0" u="none" strike="noStrike" cap="none">
              <a:solidFill>
                <a:srgbClr val="38761D"/>
              </a:solidFill>
              <a:latin typeface="Roboto"/>
              <a:ea typeface="Roboto"/>
              <a:cs typeface="Roboto"/>
              <a:sym typeface="Roboto"/>
            </a:endParaRPr>
          </a:p>
          <a:p>
            <a:pPr marL="0" marR="0" lvl="0" indent="0" algn="l" rtl="0">
              <a:lnSpc>
                <a:spcPct val="115000"/>
              </a:lnSpc>
              <a:spcBef>
                <a:spcPts val="2133"/>
              </a:spcBef>
              <a:spcAft>
                <a:spcPts val="0"/>
              </a:spcAft>
              <a:buNone/>
            </a:pPr>
            <a:r>
              <a:rPr lang="en" sz="1500" b="0" i="0" u="none" strike="noStrike" cap="none">
                <a:solidFill>
                  <a:srgbClr val="38761D"/>
                </a:solidFill>
                <a:latin typeface="Roboto"/>
                <a:ea typeface="Roboto"/>
                <a:cs typeface="Roboto"/>
                <a:sym typeface="Roboto"/>
              </a:rPr>
              <a:t>Consultations &amp; referrals</a:t>
            </a:r>
            <a:endParaRPr sz="1300" b="0" i="0" u="none" strike="noStrike" cap="none">
              <a:solidFill>
                <a:srgbClr val="BF9000"/>
              </a:solidFill>
              <a:latin typeface="Roboto"/>
              <a:ea typeface="Roboto"/>
              <a:cs typeface="Roboto"/>
              <a:sym typeface="Roboto"/>
            </a:endParaRPr>
          </a:p>
          <a:p>
            <a:pPr marL="0" marR="0" lvl="0" indent="0" algn="l" rtl="0">
              <a:lnSpc>
                <a:spcPct val="115000"/>
              </a:lnSpc>
              <a:spcBef>
                <a:spcPts val="2133"/>
              </a:spcBef>
              <a:spcAft>
                <a:spcPts val="2133"/>
              </a:spcAft>
              <a:buNone/>
            </a:pPr>
            <a:endParaRPr sz="1300" b="0" i="0" u="none" strike="noStrike" cap="none">
              <a:solidFill>
                <a:srgbClr val="BF9000"/>
              </a:solidFill>
              <a:latin typeface="Roboto"/>
              <a:ea typeface="Roboto"/>
              <a:cs typeface="Roboto"/>
              <a:sym typeface="Roboto"/>
            </a:endParaRPr>
          </a:p>
        </p:txBody>
      </p:sp>
      <p:sp>
        <p:nvSpPr>
          <p:cNvPr id="243" name="Google Shape;243;p7"/>
          <p:cNvSpPr txBox="1">
            <a:spLocks noGrp="1"/>
          </p:cNvSpPr>
          <p:nvPr>
            <p:ph type="title"/>
          </p:nvPr>
        </p:nvSpPr>
        <p:spPr>
          <a:xfrm>
            <a:off x="609600" y="325437"/>
            <a:ext cx="11074500" cy="107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Services Throughout the Lifecycle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6af1d8e1a5_1_256"/>
          <p:cNvSpPr txBox="1">
            <a:spLocks noGrp="1"/>
          </p:cNvSpPr>
          <p:nvPr>
            <p:ph type="body" idx="1"/>
          </p:nvPr>
        </p:nvSpPr>
        <p:spPr>
          <a:xfrm>
            <a:off x="417750" y="1512175"/>
            <a:ext cx="11356500" cy="4648200"/>
          </a:xfrm>
          <a:prstGeom prst="rect">
            <a:avLst/>
          </a:prstGeom>
        </p:spPr>
        <p:txBody>
          <a:bodyPr spcFirstLastPara="1" wrap="square" lIns="91425" tIns="45700" rIns="91425" bIns="45700" anchor="t" anchorCtr="0">
            <a:noAutofit/>
          </a:bodyPr>
          <a:lstStyle/>
          <a:p>
            <a:pPr marL="0" lvl="0" indent="0" algn="l" rtl="0">
              <a:lnSpc>
                <a:spcPct val="115000"/>
              </a:lnSpc>
              <a:spcBef>
                <a:spcPts val="747"/>
              </a:spcBef>
              <a:spcAft>
                <a:spcPts val="0"/>
              </a:spcAft>
              <a:buClr>
                <a:schemeClr val="dk1"/>
              </a:buClr>
              <a:buSzPts val="1100"/>
              <a:buFont typeface="Arial"/>
              <a:buNone/>
            </a:pPr>
            <a:r>
              <a:rPr lang="en" sz="3600"/>
              <a:t>“material commonly accepted in the scientific community as necessary to validate research findings.”</a:t>
            </a:r>
            <a:endParaRPr sz="3600"/>
          </a:p>
          <a:p>
            <a:pPr marL="0" lvl="0" indent="0" algn="r" rtl="0">
              <a:lnSpc>
                <a:spcPct val="115000"/>
              </a:lnSpc>
              <a:spcBef>
                <a:spcPts val="747"/>
              </a:spcBef>
              <a:spcAft>
                <a:spcPts val="0"/>
              </a:spcAft>
              <a:buNone/>
            </a:pPr>
            <a:r>
              <a:rPr lang="en" sz="2400"/>
              <a:t>- Federal Office of Management &amp; Budget Circular A-110</a:t>
            </a:r>
            <a:endParaRPr sz="2400"/>
          </a:p>
          <a:p>
            <a:pPr marL="0" lvl="0" indent="0" algn="l" rtl="0">
              <a:lnSpc>
                <a:spcPct val="115000"/>
              </a:lnSpc>
              <a:spcBef>
                <a:spcPts val="747"/>
              </a:spcBef>
              <a:spcAft>
                <a:spcPts val="0"/>
              </a:spcAft>
              <a:buNone/>
            </a:pPr>
            <a:endParaRPr sz="2400"/>
          </a:p>
          <a:p>
            <a:pPr marL="0" lvl="0" indent="0" algn="l" rtl="0">
              <a:lnSpc>
                <a:spcPct val="115000"/>
              </a:lnSpc>
              <a:spcBef>
                <a:spcPts val="747"/>
              </a:spcBef>
              <a:spcAft>
                <a:spcPts val="0"/>
              </a:spcAft>
              <a:buNone/>
            </a:pPr>
            <a:r>
              <a:rPr lang="en" sz="3600"/>
              <a:t>“any representations of the social world relevant to a particular type of inquiry and rendered in a form suited to the analysis to be undertaken.”</a:t>
            </a:r>
            <a:endParaRPr sz="3600"/>
          </a:p>
          <a:p>
            <a:pPr marL="0" lvl="0" indent="0" algn="r" rtl="0">
              <a:lnSpc>
                <a:spcPct val="115000"/>
              </a:lnSpc>
              <a:spcBef>
                <a:spcPts val="747"/>
              </a:spcBef>
              <a:spcAft>
                <a:spcPts val="0"/>
              </a:spcAft>
              <a:buNone/>
            </a:pPr>
            <a:r>
              <a:rPr lang="en" sz="2400"/>
              <a:t>- Kapiszewski and Karcher forthcoming</a:t>
            </a:r>
            <a:endParaRPr sz="2400"/>
          </a:p>
        </p:txBody>
      </p:sp>
      <p:sp>
        <p:nvSpPr>
          <p:cNvPr id="250" name="Google Shape;250;g6af1d8e1a5_1_256"/>
          <p:cNvSpPr txBox="1">
            <a:spLocks noGrp="1"/>
          </p:cNvSpPr>
          <p:nvPr>
            <p:ph type="title"/>
          </p:nvPr>
        </p:nvSpPr>
        <p:spPr>
          <a:xfrm>
            <a:off x="609600" y="325437"/>
            <a:ext cx="11074500" cy="107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Research Data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609600" y="325437"/>
            <a:ext cx="11074500" cy="1071600"/>
          </a:xfrm>
          <a:prstGeom prst="rect">
            <a:avLst/>
          </a:prstGeom>
          <a:noFill/>
          <a:ln>
            <a:noFill/>
          </a:ln>
        </p:spPr>
        <p:txBody>
          <a:bodyPr spcFirstLastPara="1" wrap="square" lIns="91425" tIns="45675" rIns="91425" bIns="45675" anchor="ctr" anchorCtr="0">
            <a:noAutofit/>
          </a:bodyPr>
          <a:lstStyle/>
          <a:p>
            <a:pPr marL="0" marR="0" lvl="0" indent="0" algn="l" rtl="0">
              <a:lnSpc>
                <a:spcPct val="90000"/>
              </a:lnSpc>
              <a:spcBef>
                <a:spcPts val="0"/>
              </a:spcBef>
              <a:spcAft>
                <a:spcPts val="0"/>
              </a:spcAft>
              <a:buClr>
                <a:schemeClr val="dk1"/>
              </a:buClr>
              <a:buSzPts val="3300"/>
              <a:buFont typeface="Montserrat"/>
              <a:buNone/>
            </a:pPr>
            <a:r>
              <a:rPr lang="en">
                <a:solidFill>
                  <a:srgbClr val="FFFFFF"/>
                </a:solidFill>
              </a:rPr>
              <a:t>Research Data Across the Disciplines</a:t>
            </a:r>
            <a:endParaRPr>
              <a:solidFill>
                <a:srgbClr val="FFFFFF"/>
              </a:solidFill>
            </a:endParaRPr>
          </a:p>
        </p:txBody>
      </p:sp>
      <p:graphicFrame>
        <p:nvGraphicFramePr>
          <p:cNvPr id="256" name="Google Shape;256;p10"/>
          <p:cNvGraphicFramePr/>
          <p:nvPr/>
        </p:nvGraphicFramePr>
        <p:xfrm>
          <a:off x="762001" y="1828000"/>
          <a:ext cx="10374925" cy="4267060"/>
        </p:xfrm>
        <a:graphic>
          <a:graphicData uri="http://schemas.openxmlformats.org/drawingml/2006/table">
            <a:tbl>
              <a:tblPr>
                <a:noFill/>
                <a:tableStyleId>{1D228F9C-4FAA-420D-A707-58CD5429CB40}</a:tableStyleId>
              </a:tblPr>
              <a:tblGrid>
                <a:gridCol w="1633525"/>
                <a:gridCol w="2913800"/>
                <a:gridCol w="2913800"/>
                <a:gridCol w="2913800"/>
              </a:tblGrid>
              <a:tr h="609550">
                <a:tc>
                  <a:txBody>
                    <a:bodyPr/>
                    <a:lstStyle/>
                    <a:p>
                      <a:pPr marL="0" marR="0" lvl="0" indent="0" algn="l" rtl="0">
                        <a:spcBef>
                          <a:spcPts val="0"/>
                        </a:spcBef>
                        <a:spcAft>
                          <a:spcPts val="0"/>
                        </a:spcAft>
                        <a:buClr>
                          <a:schemeClr val="dk1"/>
                        </a:buClr>
                        <a:buSzPts val="2100"/>
                        <a:buFont typeface="Arial"/>
                        <a:buNone/>
                      </a:pP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marR="0" lvl="0" indent="0" algn="l" rtl="0">
                        <a:spcBef>
                          <a:spcPts val="0"/>
                        </a:spcBef>
                        <a:spcAft>
                          <a:spcPts val="0"/>
                        </a:spcAft>
                        <a:buClr>
                          <a:srgbClr val="FFFFFF"/>
                        </a:buClr>
                        <a:buSzPts val="2400"/>
                        <a:buFont typeface="Roboto"/>
                        <a:buNone/>
                      </a:pPr>
                      <a:r>
                        <a:rPr lang="en" sz="2400" b="1" u="none" strike="noStrike" cap="none">
                          <a:solidFill>
                            <a:srgbClr val="FFFFFF"/>
                          </a:solidFill>
                          <a:latin typeface="Roboto"/>
                          <a:ea typeface="Roboto"/>
                          <a:cs typeface="Roboto"/>
                          <a:sym typeface="Roboto"/>
                        </a:rPr>
                        <a:t>Sciences</a:t>
                      </a:r>
                      <a:endParaRPr sz="2400" b="1" u="none" strike="noStrike" cap="none">
                        <a:solidFill>
                          <a:srgbClr val="FFFFFF"/>
                        </a:solidFill>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marR="0" lvl="0" indent="0" algn="l" rtl="0">
                        <a:spcBef>
                          <a:spcPts val="0"/>
                        </a:spcBef>
                        <a:spcAft>
                          <a:spcPts val="0"/>
                        </a:spcAft>
                        <a:buClr>
                          <a:srgbClr val="FFFFFF"/>
                        </a:buClr>
                        <a:buSzPts val="2400"/>
                        <a:buFont typeface="Roboto"/>
                        <a:buNone/>
                      </a:pPr>
                      <a:r>
                        <a:rPr lang="en" sz="2400" b="1" u="none" strike="noStrike" cap="none">
                          <a:solidFill>
                            <a:srgbClr val="FFFFFF"/>
                          </a:solidFill>
                          <a:latin typeface="Roboto"/>
                          <a:ea typeface="Roboto"/>
                          <a:cs typeface="Roboto"/>
                          <a:sym typeface="Roboto"/>
                        </a:rPr>
                        <a:t>Social Sciences</a:t>
                      </a:r>
                      <a:endParaRPr sz="2400" b="1" u="none" strike="noStrike" cap="none">
                        <a:solidFill>
                          <a:srgbClr val="FFFFFF"/>
                        </a:solidFill>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marR="0" lvl="0" indent="0" algn="l" rtl="0">
                        <a:spcBef>
                          <a:spcPts val="0"/>
                        </a:spcBef>
                        <a:spcAft>
                          <a:spcPts val="0"/>
                        </a:spcAft>
                        <a:buClr>
                          <a:srgbClr val="FFFFFF"/>
                        </a:buClr>
                        <a:buSzPts val="2400"/>
                        <a:buFont typeface="Roboto"/>
                        <a:buNone/>
                      </a:pPr>
                      <a:r>
                        <a:rPr lang="en" sz="2400" b="1" u="none" strike="noStrike" cap="none">
                          <a:solidFill>
                            <a:srgbClr val="FFFFFF"/>
                          </a:solidFill>
                          <a:latin typeface="Roboto"/>
                          <a:ea typeface="Roboto"/>
                          <a:cs typeface="Roboto"/>
                          <a:sym typeface="Roboto"/>
                        </a:rPr>
                        <a:t>Humanities</a:t>
                      </a:r>
                      <a:endParaRPr sz="2400" b="1" u="none" strike="noStrike" cap="none">
                        <a:solidFill>
                          <a:srgbClr val="FFFFFF"/>
                        </a:solidFill>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r>
              <a:tr h="894050">
                <a:tc>
                  <a:txBody>
                    <a:bodyPr/>
                    <a:lstStyle/>
                    <a:p>
                      <a:pPr marL="0" marR="0" lvl="0" indent="0" algn="l" rtl="0">
                        <a:spcBef>
                          <a:spcPts val="0"/>
                        </a:spcBef>
                        <a:spcAft>
                          <a:spcPts val="0"/>
                        </a:spcAft>
                        <a:buClr>
                          <a:schemeClr val="dk1"/>
                        </a:buClr>
                        <a:buSzPts val="2100"/>
                        <a:buFont typeface="Roboto"/>
                        <a:buNone/>
                      </a:pPr>
                      <a:r>
                        <a:rPr lang="en" sz="2100" b="1" u="none" strike="noStrike" cap="none">
                          <a:latin typeface="Roboto"/>
                          <a:ea typeface="Roboto"/>
                          <a:cs typeface="Roboto"/>
                          <a:sym typeface="Roboto"/>
                        </a:rPr>
                        <a:t>Evidence</a:t>
                      </a:r>
                      <a:endParaRPr sz="2100" b="1"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Observations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Measurements</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Observations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Measurements</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Primary sources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Trace information</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r>
              <a:tr h="894050">
                <a:tc>
                  <a:txBody>
                    <a:bodyPr/>
                    <a:lstStyle/>
                    <a:p>
                      <a:pPr marL="0" marR="0" lvl="0" indent="0" algn="l" rtl="0">
                        <a:spcBef>
                          <a:spcPts val="0"/>
                        </a:spcBef>
                        <a:spcAft>
                          <a:spcPts val="0"/>
                        </a:spcAft>
                        <a:buClr>
                          <a:schemeClr val="dk1"/>
                        </a:buClr>
                        <a:buSzPts val="2100"/>
                        <a:buFont typeface="Roboto"/>
                        <a:buNone/>
                      </a:pPr>
                      <a:r>
                        <a:rPr lang="en" sz="2100" b="1" u="none" strike="noStrike" cap="none">
                          <a:latin typeface="Roboto"/>
                          <a:ea typeface="Roboto"/>
                          <a:cs typeface="Roboto"/>
                          <a:sym typeface="Roboto"/>
                        </a:rPr>
                        <a:t>Source</a:t>
                      </a:r>
                      <a:endParaRPr sz="2100" b="1"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Instruments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solidFill>
                            <a:schemeClr val="dk1"/>
                          </a:solidFill>
                          <a:latin typeface="Roboto"/>
                          <a:ea typeface="Roboto"/>
                          <a:cs typeface="Roboto"/>
                          <a:sym typeface="Roboto"/>
                        </a:rPr>
                        <a:t>Field observations</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Surveys, Interviews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Field </a:t>
                      </a:r>
                      <a:r>
                        <a:rPr lang="en" sz="2100" u="none" strike="noStrike" cap="none">
                          <a:solidFill>
                            <a:schemeClr val="dk1"/>
                          </a:solidFill>
                          <a:latin typeface="Roboto"/>
                          <a:ea typeface="Roboto"/>
                          <a:cs typeface="Roboto"/>
                          <a:sym typeface="Roboto"/>
                        </a:rPr>
                        <a:t>observations</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Art, artefacts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Documents</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r>
              <a:tr h="1869400">
                <a:tc>
                  <a:txBody>
                    <a:bodyPr/>
                    <a:lstStyle/>
                    <a:p>
                      <a:pPr marL="0" marR="0" lvl="0" indent="0" algn="l" rtl="0">
                        <a:spcBef>
                          <a:spcPts val="0"/>
                        </a:spcBef>
                        <a:spcAft>
                          <a:spcPts val="0"/>
                        </a:spcAft>
                        <a:buClr>
                          <a:schemeClr val="dk1"/>
                        </a:buClr>
                        <a:buSzPts val="2100"/>
                        <a:buFont typeface="Roboto"/>
                        <a:buNone/>
                      </a:pPr>
                      <a:r>
                        <a:rPr lang="en" sz="2100" b="1" u="none" strike="noStrike" cap="none">
                          <a:latin typeface="Roboto"/>
                          <a:ea typeface="Roboto"/>
                          <a:cs typeface="Roboto"/>
                          <a:sym typeface="Roboto"/>
                        </a:rPr>
                        <a:t>Format</a:t>
                      </a:r>
                      <a:endParaRPr sz="2100" b="1"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Binary data</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Images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Lab notebooks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Samples, specimens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solidFill>
                            <a:schemeClr val="dk1"/>
                          </a:solidFill>
                          <a:latin typeface="Roboto"/>
                          <a:ea typeface="Roboto"/>
                          <a:cs typeface="Roboto"/>
                          <a:sym typeface="Roboto"/>
                        </a:rPr>
                        <a:t>Tabular data</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Audio recordings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Diaries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Images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Spreadsheets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Transcripts</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100"/>
                        <a:buFont typeface="Roboto"/>
                        <a:buNone/>
                      </a:pPr>
                      <a:r>
                        <a:rPr lang="en" sz="2100" u="none" strike="noStrike" cap="none">
                          <a:solidFill>
                            <a:schemeClr val="dk1"/>
                          </a:solidFill>
                          <a:latin typeface="Roboto"/>
                          <a:ea typeface="Roboto"/>
                          <a:cs typeface="Roboto"/>
                          <a:sym typeface="Roboto"/>
                        </a:rPr>
                        <a:t>Audio recordings</a:t>
                      </a:r>
                      <a:endParaRPr sz="2100" u="none" strike="noStrike" cap="none">
                        <a:solidFill>
                          <a:schemeClr val="dk1"/>
                        </a:solidFill>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solidFill>
                            <a:schemeClr val="dk1"/>
                          </a:solidFill>
                          <a:latin typeface="Roboto"/>
                          <a:ea typeface="Roboto"/>
                          <a:cs typeface="Roboto"/>
                          <a:sym typeface="Roboto"/>
                        </a:rPr>
                        <a:t>Books, paper</a:t>
                      </a:r>
                      <a:endParaRPr sz="2100" u="none" strike="noStrike" cap="none">
                        <a:solidFill>
                          <a:schemeClr val="dk1"/>
                        </a:solidFill>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solidFill>
                            <a:schemeClr val="dk1"/>
                          </a:solidFill>
                          <a:latin typeface="Roboto"/>
                          <a:ea typeface="Roboto"/>
                          <a:cs typeface="Roboto"/>
                          <a:sym typeface="Roboto"/>
                        </a:rPr>
                        <a:t>Images</a:t>
                      </a:r>
                      <a:endParaRPr sz="2100" u="none" strike="noStrike" cap="none">
                        <a:solidFill>
                          <a:schemeClr val="dk1"/>
                        </a:solidFill>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solidFill>
                            <a:schemeClr val="dk1"/>
                          </a:solidFill>
                          <a:latin typeface="Roboto"/>
                          <a:ea typeface="Roboto"/>
                          <a:cs typeface="Roboto"/>
                          <a:sym typeface="Roboto"/>
                        </a:rPr>
                        <a:t>Maps, GIS</a:t>
                      </a:r>
                      <a:endParaRPr sz="2100" u="none" strike="noStrike" cap="none">
                        <a:latin typeface="Roboto"/>
                        <a:ea typeface="Roboto"/>
                        <a:cs typeface="Roboto"/>
                        <a:sym typeface="Roboto"/>
                      </a:endParaRPr>
                    </a:p>
                    <a:p>
                      <a:pPr marL="0" marR="0" lvl="0" indent="0" algn="l" rtl="0">
                        <a:spcBef>
                          <a:spcPts val="0"/>
                        </a:spcBef>
                        <a:spcAft>
                          <a:spcPts val="0"/>
                        </a:spcAft>
                        <a:buClr>
                          <a:schemeClr val="dk1"/>
                        </a:buClr>
                        <a:buSzPts val="2100"/>
                        <a:buFont typeface="Roboto"/>
                        <a:buNone/>
                      </a:pPr>
                      <a:r>
                        <a:rPr lang="en" sz="2100" u="none" strike="noStrike" cap="none">
                          <a:latin typeface="Roboto"/>
                          <a:ea typeface="Roboto"/>
                          <a:cs typeface="Roboto"/>
                          <a:sym typeface="Roboto"/>
                        </a:rPr>
                        <a:t>Text files</a:t>
                      </a:r>
                      <a:endParaRPr sz="2100" u="none" strike="noStrike" cap="none">
                        <a:latin typeface="Roboto"/>
                        <a:ea typeface="Roboto"/>
                        <a:cs typeface="Roboto"/>
                        <a:sym typeface="Roboto"/>
                      </a:endParaRPr>
                    </a:p>
                  </a:txBody>
                  <a:tcPr marL="121900" marR="121900" marT="121900" marB="1219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r>
            </a:tbl>
          </a:graphicData>
        </a:graphic>
      </p:graphicFrame>
    </p:spTree>
  </p:cSld>
  <p:clrMapOvr>
    <a:masterClrMapping/>
  </p:clrMapOvr>
</p:sld>
</file>

<file path=ppt/theme/theme1.xml><?xml version="1.0" encoding="utf-8"?>
<a:theme xmlns:a="http://schemas.openxmlformats.org/drawingml/2006/main" name="1_AER17_conference_PPT_Template">
  <a:themeElements>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ER17_conference_PPT_Template">
  <a:themeElements>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4295</Words>
  <Application>Microsoft Macintosh PowerPoint</Application>
  <PresentationFormat>Custom</PresentationFormat>
  <Paragraphs>477</Paragraphs>
  <Slides>51</Slides>
  <Notes>51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Roboto</vt:lpstr>
      <vt:lpstr>Montserrat</vt:lpstr>
      <vt:lpstr>Lora</vt:lpstr>
      <vt:lpstr>Source Sans Pro</vt:lpstr>
      <vt:lpstr>1_AER17_conference_PPT_Template</vt:lpstr>
      <vt:lpstr>1_AER17_conference_PPT_Template</vt:lpstr>
      <vt:lpstr>Optimizing Openness in Human Subjects Research:  Balancing Transparency and Human Research Protections</vt:lpstr>
      <vt:lpstr>Disclosure: All presenters declare</vt:lpstr>
      <vt:lpstr>Learning Objectives</vt:lpstr>
      <vt:lpstr>Recent Developments</vt:lpstr>
      <vt:lpstr>Data Sharing Drivers</vt:lpstr>
      <vt:lpstr>Research Data Lifecycle</vt:lpstr>
      <vt:lpstr>Services Throughout the Lifecycle</vt:lpstr>
      <vt:lpstr>Research Data</vt:lpstr>
      <vt:lpstr>Research Data Across the Disciplines</vt:lpstr>
      <vt:lpstr>“Research data management concerns the organization of data, from its entry to the research cycle through the dissemination and archiving of valuable results. It aims to ensure reliable verification of results, and permits new and innovative research built on existing information.”</vt:lpstr>
      <vt:lpstr>Data Management Planning</vt:lpstr>
      <vt:lpstr>Data Management &amp; Ethics</vt:lpstr>
      <vt:lpstr>Data curation for sharing &amp; reuse</vt:lpstr>
      <vt:lpstr>Data Sharing Concerns</vt:lpstr>
      <vt:lpstr>PowerPoint Presentation</vt:lpstr>
      <vt:lpstr>Achieving Data Sharing </vt:lpstr>
      <vt:lpstr>Options for Data Sharing</vt:lpstr>
      <vt:lpstr>Repositories</vt:lpstr>
      <vt:lpstr>Repository Services</vt:lpstr>
      <vt:lpstr>Disciplinary Repositories</vt:lpstr>
      <vt:lpstr>General Repositories</vt:lpstr>
      <vt:lpstr>Institutional Repositories</vt:lpstr>
      <vt:lpstr>RDM is a Collaborative Effort</vt:lpstr>
      <vt:lpstr>Collective Management of Tensions</vt:lpstr>
      <vt:lpstr>Considerations for data sharing</vt:lpstr>
      <vt:lpstr>Nexus of DMP and IRB Mandates</vt:lpstr>
      <vt:lpstr>Motivation for QDR’s Empirical Studies</vt:lpstr>
      <vt:lpstr>2017 IRB Public Guidance Language Study</vt:lpstr>
      <vt:lpstr>2019 IRBs and Data Sharing Study</vt:lpstr>
      <vt:lpstr>Where IRBs First Learn about Data Sharing (more predictably)</vt:lpstr>
      <vt:lpstr>Where IRBs First Learn about Data Sharing (more unexpected)</vt:lpstr>
      <vt:lpstr>Policy Development Follows Practice</vt:lpstr>
      <vt:lpstr>Impact of Revised Common Rule?</vt:lpstr>
      <vt:lpstr>Impact of Revised Common Rule</vt:lpstr>
      <vt:lpstr>Common Reactions – Change Forms</vt:lpstr>
      <vt:lpstr>Less Common – Proactive IRBing</vt:lpstr>
      <vt:lpstr>Even Less Common – Shift in Mindset</vt:lpstr>
      <vt:lpstr>Need for intra-campus coordination</vt:lpstr>
      <vt:lpstr>Relevant campus entities</vt:lpstr>
      <vt:lpstr>ADVICE FROM REPOSITORIES</vt:lpstr>
      <vt:lpstr>BCH IRB Perspective</vt:lpstr>
      <vt:lpstr>Data Registry Protocols</vt:lpstr>
      <vt:lpstr>Registry/Repository From</vt:lpstr>
      <vt:lpstr>Data Registry Protocols</vt:lpstr>
      <vt:lpstr>Informed Consent Forms</vt:lpstr>
      <vt:lpstr>BCH Example</vt:lpstr>
      <vt:lpstr>Beyond BCH IRB Review</vt:lpstr>
      <vt:lpstr>Challenges</vt:lpstr>
      <vt:lpstr>Overall Conclusions</vt:lpstr>
      <vt:lpstr>Questions?</vt:lpstr>
      <vt:lpstr>Thank You</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Openness in Human Subjects Research:  Balancing Transparency and Human Research Protections</dc:title>
  <dc:subject/>
  <dc:creator/>
  <cp:keywords/>
  <dc:description/>
  <cp:lastModifiedBy>Dessi Kirilova</cp:lastModifiedBy>
  <cp:revision>1</cp:revision>
  <dcterms:created xsi:type="dcterms:W3CDTF">2018-06-04T19:16:11Z</dcterms:created>
  <dcterms:modified xsi:type="dcterms:W3CDTF">2019-11-12T03:16:36Z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24792CCD-5034-4B1F-A469-F4FEC1AF1AEE</vt:lpwstr>
  </property>
  <property fmtid="{D5CDD505-2E9C-101B-9397-08002B2CF9AE}" pid="3" name="ArticulatePath">
    <vt:lpwstr>4 7 15 IRB education webinar template</vt:lpwstr>
  </property>
  <property fmtid="{D5CDD505-2E9C-101B-9397-08002B2CF9AE}" pid="4" name="ContentTypeId">
    <vt:lpwstr>0x01010043EFC1367A82E8429CF6C1BD3FF59578</vt:lpwstr>
  </property>
</Properties>
</file>