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84" r:id="rId2"/>
  </p:sldMasterIdLst>
  <p:notesMasterIdLst>
    <p:notesMasterId r:id="rId32"/>
  </p:notesMasterIdLst>
  <p:handoutMasterIdLst>
    <p:handoutMasterId r:id="rId33"/>
  </p:handoutMasterIdLst>
  <p:sldIdLst>
    <p:sldId id="520" r:id="rId3"/>
    <p:sldId id="1297" r:id="rId4"/>
    <p:sldId id="1345" r:id="rId5"/>
    <p:sldId id="1324" r:id="rId6"/>
    <p:sldId id="411" r:id="rId7"/>
    <p:sldId id="1325" r:id="rId8"/>
    <p:sldId id="1344" r:id="rId9"/>
    <p:sldId id="1330" r:id="rId10"/>
    <p:sldId id="1301" r:id="rId11"/>
    <p:sldId id="1331" r:id="rId12"/>
    <p:sldId id="1342" r:id="rId13"/>
    <p:sldId id="1303" r:id="rId14"/>
    <p:sldId id="1306" r:id="rId15"/>
    <p:sldId id="1305" r:id="rId16"/>
    <p:sldId id="1308" r:id="rId17"/>
    <p:sldId id="1311" r:id="rId18"/>
    <p:sldId id="1312" r:id="rId19"/>
    <p:sldId id="1319" r:id="rId20"/>
    <p:sldId id="273" r:id="rId21"/>
    <p:sldId id="276" r:id="rId22"/>
    <p:sldId id="274" r:id="rId23"/>
    <p:sldId id="321" r:id="rId24"/>
    <p:sldId id="318" r:id="rId25"/>
    <p:sldId id="319" r:id="rId26"/>
    <p:sldId id="320" r:id="rId27"/>
    <p:sldId id="279" r:id="rId28"/>
    <p:sldId id="277" r:id="rId29"/>
    <p:sldId id="1320" r:id="rId30"/>
    <p:sldId id="1321" r:id="rId31"/>
  </p:sldIdLst>
  <p:sldSz cx="9144000" cy="6858000" type="screen4x3"/>
  <p:notesSz cx="6735763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2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opher Jackson" initials="CA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92B"/>
    <a:srgbClr val="CCFF99"/>
    <a:srgbClr val="FFCC66"/>
    <a:srgbClr val="C2A788"/>
    <a:srgbClr val="000000"/>
    <a:srgbClr val="FFFFFF"/>
    <a:srgbClr val="999999"/>
    <a:srgbClr val="008B13"/>
    <a:srgbClr val="CCCCCC"/>
    <a:srgbClr val="01A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8" autoAdjust="0"/>
    <p:restoredTop sz="87255" autoAdjust="0"/>
  </p:normalViewPr>
  <p:slideViewPr>
    <p:cSldViewPr>
      <p:cViewPr varScale="1">
        <p:scale>
          <a:sx n="87" d="100"/>
          <a:sy n="87" d="100"/>
        </p:scale>
        <p:origin x="1544" y="184"/>
      </p:cViewPr>
      <p:guideLst>
        <p:guide orient="horz" pos="3612"/>
        <p:guide pos="2925"/>
      </p:guideLst>
    </p:cSldViewPr>
  </p:slideViewPr>
  <p:outlineViewPr>
    <p:cViewPr>
      <p:scale>
        <a:sx n="33" d="100"/>
        <a:sy n="33" d="100"/>
      </p:scale>
      <p:origin x="0" y="8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2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2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fld id="{43A58662-3A9D-9E47-BB4C-E32A97B516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54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fld id="{F20C25C4-C4D7-7E44-93C6-700DDA128430}" type="slidenum">
              <a:rPr lang="en-GB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810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pitchFamily="-65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FD9E2-254F-A349-8361-751148D1C6DA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/>
              <a:buNone/>
            </a:pPr>
            <a:endParaRPr lang="en-US" baseline="0" dirty="0">
              <a:latin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99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5DF8D645-E8F5-9241-9157-0C4CBDEE2B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D4D1C60B-2ECC-DB4B-B1D5-2C0195DFA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60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61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601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175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60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5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332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593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9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E29EE322-1152-CF4F-80DA-D64575C708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F3649965-2EA6-7A43-A509-2A651FF19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5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CF398F1D-6189-034C-B92B-99A1CB1BC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0AA37678-7D00-D74F-8BF0-229883E1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77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52A0ADD2-B34A-3C46-84CA-F52272C8BA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385DE94-40CB-8547-9B9F-6A417733D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5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22944539-25DF-D446-A70A-8C39DDD6DE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C6FE318A-F85B-714B-BC66-1A7B49354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53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0C25C4-C4D7-7E44-93C6-700DDA128430}" type="slidenum">
              <a:rPr lang="en-GB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98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7265471F-C99F-6547-815F-4A635B7803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5BE5C1CF-4EB1-3B4B-84A8-9123380D7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4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Talk Title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Authors &amp; Affiliations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115888"/>
            <a:ext cx="2149475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13" y="115888"/>
            <a:ext cx="6297612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13" y="115888"/>
            <a:ext cx="6716712" cy="450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7313" y="115888"/>
            <a:ext cx="8599487" cy="6010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13" y="115888"/>
            <a:ext cx="6716712" cy="450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creen Clipping">
            <a:extLst>
              <a:ext uri="{FF2B5EF4-FFF2-40B4-BE49-F238E27FC236}">
                <a16:creationId xmlns:a16="http://schemas.microsoft.com/office/drawing/2014/main" id="{6AB99842-FEA8-1845-A0D9-857C361BEA6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813"/>
            <a:ext cx="918051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D8A2F051-1EDB-0B43-A399-8157F67A2C37}"/>
              </a:ext>
            </a:extLst>
          </p:cNvPr>
          <p:cNvSpPr>
            <a:spLocks/>
          </p:cNvSpPr>
          <p:nvPr/>
        </p:nvSpPr>
        <p:spPr bwMode="auto">
          <a:xfrm>
            <a:off x="0" y="6111875"/>
            <a:ext cx="5778500" cy="758825"/>
          </a:xfrm>
          <a:custGeom>
            <a:avLst/>
            <a:gdLst>
              <a:gd name="T0" fmla="*/ 0 w 5778230"/>
              <a:gd name="T1" fmla="*/ 0 h 758757"/>
              <a:gd name="T2" fmla="*/ 5780390 w 5778230"/>
              <a:gd name="T3" fmla="*/ 19471 h 758757"/>
              <a:gd name="T4" fmla="*/ 5381404 w 5778230"/>
              <a:gd name="T5" fmla="*/ 759301 h 758757"/>
              <a:gd name="T6" fmla="*/ 0 w 5778230"/>
              <a:gd name="T7" fmla="*/ 759301 h 758757"/>
              <a:gd name="T8" fmla="*/ 0 w 5778230"/>
              <a:gd name="T9" fmla="*/ 0 h 7587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7ACD5"/>
              </a:gs>
              <a:gs pos="41000">
                <a:srgbClr val="74A0CF"/>
              </a:gs>
              <a:gs pos="100000">
                <a:srgbClr val="4B76A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/>
          <a:p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ED6651A-C930-E244-AC1A-F30EA77D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0B3CC569-539F-D94D-9AD1-87C323CD4562}"/>
              </a:ext>
            </a:extLst>
          </p:cNvPr>
          <p:cNvSpPr>
            <a:spLocks/>
          </p:cNvSpPr>
          <p:nvPr/>
        </p:nvSpPr>
        <p:spPr bwMode="auto">
          <a:xfrm>
            <a:off x="0" y="2530475"/>
            <a:ext cx="9128125" cy="4306888"/>
          </a:xfrm>
          <a:custGeom>
            <a:avLst/>
            <a:gdLst>
              <a:gd name="T0" fmla="*/ 0 w 9078"/>
              <a:gd name="T1" fmla="*/ 0 h 4284"/>
              <a:gd name="T2" fmla="*/ 0 w 9078"/>
              <a:gd name="T3" fmla="*/ 2147483647 h 4284"/>
              <a:gd name="T4" fmla="*/ 2147483647 w 9078"/>
              <a:gd name="T5" fmla="*/ 2147483647 h 4284"/>
              <a:gd name="T6" fmla="*/ 2147483647 w 9078"/>
              <a:gd name="T7" fmla="*/ 2147483647 h 4284"/>
              <a:gd name="T8" fmla="*/ 0 w 9078"/>
              <a:gd name="T9" fmla="*/ 0 h 42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078" h="4284">
                <a:moveTo>
                  <a:pt x="0" y="0"/>
                </a:moveTo>
                <a:lnTo>
                  <a:pt x="0" y="3607"/>
                </a:lnTo>
                <a:lnTo>
                  <a:pt x="9078" y="4284"/>
                </a:lnTo>
                <a:lnTo>
                  <a:pt x="9078" y="270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162675A-3915-4449-A9D7-5C4C4306DAE0}"/>
              </a:ext>
            </a:extLst>
          </p:cNvPr>
          <p:cNvSpPr txBox="1">
            <a:spLocks/>
          </p:cNvSpPr>
          <p:nvPr/>
        </p:nvSpPr>
        <p:spPr>
          <a:xfrm rot="5400000">
            <a:off x="9614694" y="-6014244"/>
            <a:ext cx="1328737" cy="36512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39B14F6-6403-3749-A741-1E89A508E5B8}" type="datetime1">
              <a:rPr lang="en-US" altLang="en-US" sz="1200">
                <a:solidFill>
                  <a:srgbClr val="FFFFFF"/>
                </a:solidFill>
                <a:latin typeface="Segoe UI" pitchFamily="34" charset="0"/>
              </a:rPr>
              <a:pPr eaLnBrk="1" hangingPunct="1"/>
              <a:t>11/28/19</a:t>
            </a:fld>
            <a:endParaRPr lang="en-US" altLang="en-US" sz="1200">
              <a:solidFill>
                <a:srgbClr val="FFFFFF"/>
              </a:solidFill>
              <a:latin typeface="Segoe UI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B0A2CC-7634-2D45-B2E5-F954DE4891C4}"/>
              </a:ext>
            </a:extLst>
          </p:cNvPr>
          <p:cNvSpPr txBox="1">
            <a:spLocks/>
          </p:cNvSpPr>
          <p:nvPr/>
        </p:nvSpPr>
        <p:spPr>
          <a:xfrm rot="5400000">
            <a:off x="8120857" y="-3045619"/>
            <a:ext cx="43513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0BFD1EE5-1F31-9940-9EF3-687B6C0562FD}"/>
              </a:ext>
            </a:extLst>
          </p:cNvPr>
          <p:cNvSpPr>
            <a:spLocks/>
          </p:cNvSpPr>
          <p:nvPr/>
        </p:nvSpPr>
        <p:spPr bwMode="auto">
          <a:xfrm>
            <a:off x="-1624013" y="-7485063"/>
            <a:ext cx="12204701" cy="8112126"/>
          </a:xfrm>
          <a:custGeom>
            <a:avLst/>
            <a:gdLst>
              <a:gd name="T0" fmla="*/ 2147483647 w 7688"/>
              <a:gd name="T1" fmla="*/ 0 h 5110"/>
              <a:gd name="T2" fmla="*/ 2147483647 w 7688"/>
              <a:gd name="T3" fmla="*/ 0 h 5110"/>
              <a:gd name="T4" fmla="*/ 0 w 7688"/>
              <a:gd name="T5" fmla="*/ 2147483647 h 5110"/>
              <a:gd name="T6" fmla="*/ 2147483647 w 7688"/>
              <a:gd name="T7" fmla="*/ 2147483647 h 5110"/>
              <a:gd name="T8" fmla="*/ 2147483647 w 7688"/>
              <a:gd name="T9" fmla="*/ 2147483647 h 5110"/>
              <a:gd name="T10" fmla="*/ 2147483647 w 7688"/>
              <a:gd name="T11" fmla="*/ 0 h 5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79A4149A-EC75-BD45-9E10-96854950A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97600"/>
            <a:ext cx="2311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5224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83264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9890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248894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88296" cy="5904656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316288" cy="5904656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5259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344816" cy="49006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836713"/>
            <a:ext cx="4389884" cy="64807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1484784"/>
            <a:ext cx="4389884" cy="5256584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6713"/>
            <a:ext cx="4391471" cy="64807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391471" cy="5256584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7576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5" descr="Untitled-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2"/>
          <a:stretch/>
        </p:blipFill>
        <p:spPr bwMode="auto">
          <a:xfrm>
            <a:off x="6847647" y="0"/>
            <a:ext cx="229635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2510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5377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6790"/>
            <a:ext cx="3008313" cy="1162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26790"/>
            <a:ext cx="5111750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59115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68553"/>
            <a:ext cx="5486400" cy="566738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0728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35291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7788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1424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847725"/>
            <a:ext cx="2149475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13" y="847725"/>
            <a:ext cx="6297612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5141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27" name="Picture 3" descr="basins_heade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7313" y="115888"/>
            <a:ext cx="6716712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Arial" pitchFamily="-65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pitchFamily="-65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pitchFamily="-65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pitchFamily="-65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pitchFamily="-65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Arial" pitchFamily="-65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  <a:ea typeface="Arial" pitchFamily="-65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Arial" pitchFamily="-65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Arial" pitchFamily="-65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Arial" pitchFamily="-65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Screen Clipping">
            <a:extLst>
              <a:ext uri="{FF2B5EF4-FFF2-40B4-BE49-F238E27FC236}">
                <a16:creationId xmlns:a16="http://schemas.microsoft.com/office/drawing/2014/main" id="{936D0682-9B2D-5345-86BF-C9CB2F88871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Freeform 2">
            <a:extLst>
              <a:ext uri="{FF2B5EF4-FFF2-40B4-BE49-F238E27FC236}">
                <a16:creationId xmlns:a16="http://schemas.microsoft.com/office/drawing/2014/main" id="{41E7FEFA-6B53-7240-810E-EEB8C6C0634A}"/>
              </a:ext>
            </a:extLst>
          </p:cNvPr>
          <p:cNvSpPr>
            <a:spLocks/>
          </p:cNvSpPr>
          <p:nvPr/>
        </p:nvSpPr>
        <p:spPr bwMode="auto">
          <a:xfrm>
            <a:off x="-3175" y="-17463"/>
            <a:ext cx="5778500" cy="758826"/>
          </a:xfrm>
          <a:custGeom>
            <a:avLst/>
            <a:gdLst>
              <a:gd name="T0" fmla="*/ 0 w 5778230"/>
              <a:gd name="T1" fmla="*/ 0 h 758757"/>
              <a:gd name="T2" fmla="*/ 5780390 w 5778230"/>
              <a:gd name="T3" fmla="*/ 19471 h 758757"/>
              <a:gd name="T4" fmla="*/ 5381404 w 5778230"/>
              <a:gd name="T5" fmla="*/ 759309 h 758757"/>
              <a:gd name="T6" fmla="*/ 0 w 5778230"/>
              <a:gd name="T7" fmla="*/ 759309 h 758757"/>
              <a:gd name="T8" fmla="*/ 0 w 5778230"/>
              <a:gd name="T9" fmla="*/ 0 h 7587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87ACD5"/>
              </a:gs>
              <a:gs pos="41000">
                <a:srgbClr val="74A0CF"/>
              </a:gs>
              <a:gs pos="100000">
                <a:srgbClr val="4B76A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/>
          <a:p>
            <a:endParaRPr lang="en-GB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D007D288-4ED0-2F4E-9394-CB64C3D7B8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6350"/>
            <a:ext cx="17081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>
            <a:extLst>
              <a:ext uri="{FF2B5EF4-FFF2-40B4-BE49-F238E27FC236}">
                <a16:creationId xmlns:a16="http://schemas.microsoft.com/office/drawing/2014/main" id="{A3F90479-2E6A-FB4E-ACCD-2112E7F56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4">
            <a:extLst>
              <a:ext uri="{FF2B5EF4-FFF2-40B4-BE49-F238E27FC236}">
                <a16:creationId xmlns:a16="http://schemas.microsoft.com/office/drawing/2014/main" id="{0B843B5F-1F56-5F43-BEA0-829AB2036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313" y="115888"/>
            <a:ext cx="67167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1031" name="Picture 1">
            <a:extLst>
              <a:ext uri="{FF2B5EF4-FFF2-40B4-BE49-F238E27FC236}">
                <a16:creationId xmlns:a16="http://schemas.microsoft.com/office/drawing/2014/main" id="{1AFEB4A6-4422-914F-B23E-29FE70D26B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55625"/>
            <a:ext cx="6048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n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DA3C5C-10FF-7048-B3A1-316E8ED4B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90" y="6333360"/>
            <a:ext cx="2304000" cy="336000"/>
          </a:xfrm>
          <a:prstGeom prst="rect">
            <a:avLst/>
          </a:prstGeom>
        </p:spPr>
      </p:pic>
      <p:pic>
        <p:nvPicPr>
          <p:cNvPr id="15" name="Picture 2" descr="Image result for normal fault small">
            <a:extLst>
              <a:ext uri="{FF2B5EF4-FFF2-40B4-BE49-F238E27FC236}">
                <a16:creationId xmlns:a16="http://schemas.microsoft.com/office/drawing/2014/main" id="{AC1297AD-5884-3649-8808-27C13071A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768"/>
            <a:ext cx="9180513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9B7F42-89E5-AC4A-9600-FED5BFCF40E7}"/>
              </a:ext>
            </a:extLst>
          </p:cNvPr>
          <p:cNvSpPr/>
          <p:nvPr/>
        </p:nvSpPr>
        <p:spPr>
          <a:xfrm>
            <a:off x="0" y="-343931"/>
            <a:ext cx="9258300" cy="598712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5" name="Rectangle 77"/>
          <p:cNvSpPr>
            <a:spLocks noChangeArrowheads="1"/>
          </p:cNvSpPr>
          <p:nvPr/>
        </p:nvSpPr>
        <p:spPr bwMode="auto">
          <a:xfrm>
            <a:off x="287524" y="1163269"/>
            <a:ext cx="8568951" cy="80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prstTxWarp prst="textNoShape">
              <a:avLst/>
            </a:prstTxWarp>
          </a:bodyPr>
          <a:lstStyle/>
          <a:p>
            <a:pPr algn="ctr"/>
            <a:r>
              <a:rPr lang="en-GB" sz="3600" dirty="0"/>
              <a:t>How Do Normal Faults Grow?</a:t>
            </a:r>
          </a:p>
        </p:txBody>
      </p:sp>
      <p:sp>
        <p:nvSpPr>
          <p:cNvPr id="18436" name="Rectangle 78"/>
          <p:cNvSpPr>
            <a:spLocks noChangeArrowheads="1"/>
          </p:cNvSpPr>
          <p:nvPr/>
        </p:nvSpPr>
        <p:spPr bwMode="auto">
          <a:xfrm>
            <a:off x="220563" y="2522647"/>
            <a:ext cx="8702872" cy="18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GB" dirty="0"/>
              <a:t>Christopher A-L. Jackson</a:t>
            </a:r>
            <a:r>
              <a:rPr lang="en-GB" baseline="30000" dirty="0"/>
              <a:t>1</a:t>
            </a:r>
            <a:r>
              <a:rPr lang="en-GB" dirty="0"/>
              <a:t>, Atle Rotevatn</a:t>
            </a:r>
            <a:r>
              <a:rPr lang="en-GB" baseline="30000" dirty="0"/>
              <a:t>2</a:t>
            </a:r>
            <a:r>
              <a:rPr lang="en-GB" dirty="0"/>
              <a:t>,</a:t>
            </a:r>
          </a:p>
          <a:p>
            <a:pPr algn="ctr">
              <a:spcBef>
                <a:spcPts val="0"/>
              </a:spcBef>
            </a:pPr>
            <a:r>
              <a:rPr lang="en-GB" dirty="0"/>
              <a:t>Rebecca E. Bell</a:t>
            </a:r>
            <a:r>
              <a:rPr lang="en-GB" baseline="30000" dirty="0"/>
              <a:t>1</a:t>
            </a:r>
            <a:r>
              <a:rPr lang="en-GB" dirty="0"/>
              <a:t>, Sophie Pan</a:t>
            </a:r>
            <a:r>
              <a:rPr lang="en-GB" baseline="30000" dirty="0"/>
              <a:t>1</a:t>
            </a:r>
            <a:r>
              <a:rPr lang="en-GB" dirty="0"/>
              <a:t>, Anette B.M. Tvedt</a:t>
            </a:r>
            <a:r>
              <a:rPr lang="en-GB" baseline="30000" dirty="0"/>
              <a:t>2</a:t>
            </a:r>
            <a:endParaRPr lang="en-GB" dirty="0"/>
          </a:p>
          <a:p>
            <a:pPr algn="ctr">
              <a:spcBef>
                <a:spcPts val="0"/>
              </a:spcBef>
            </a:pPr>
            <a:endParaRPr lang="en-GB" sz="1200" baseline="30000" dirty="0"/>
          </a:p>
          <a:p>
            <a:pPr algn="ctr">
              <a:spcBef>
                <a:spcPts val="0"/>
              </a:spcBef>
            </a:pPr>
            <a:endParaRPr lang="en-GB" sz="1200" baseline="30000" dirty="0"/>
          </a:p>
          <a:p>
            <a:pPr algn="ctr">
              <a:spcBef>
                <a:spcPts val="0"/>
              </a:spcBef>
            </a:pPr>
            <a:endParaRPr lang="en-GB" sz="1200" baseline="30000" dirty="0"/>
          </a:p>
          <a:p>
            <a:pPr algn="ctr">
              <a:spcBef>
                <a:spcPts val="0"/>
              </a:spcBef>
            </a:pPr>
            <a:endParaRPr lang="en-GB" sz="1200" baseline="30000" dirty="0"/>
          </a:p>
          <a:p>
            <a:pPr marL="180975" indent="-180975" algn="ctr">
              <a:spcBef>
                <a:spcPts val="0"/>
              </a:spcBef>
            </a:pPr>
            <a:r>
              <a:rPr lang="en-US" sz="1200" b="0" i="1" baseline="30000" dirty="0"/>
              <a:t>1</a:t>
            </a:r>
            <a:r>
              <a:rPr lang="en-US" sz="1200" b="0" i="1" dirty="0"/>
              <a:t>Basins Research Group (BRG), Department of Earth Science &amp; Engineering, Imperial College, LONDON, SW7 2BP, UK</a:t>
            </a:r>
          </a:p>
          <a:p>
            <a:pPr marL="180975" indent="-180975" algn="ctr">
              <a:spcBef>
                <a:spcPts val="0"/>
              </a:spcBef>
            </a:pPr>
            <a:r>
              <a:rPr lang="en-GB" sz="1200" b="0" i="1" baseline="30000" dirty="0"/>
              <a:t>2</a:t>
            </a:r>
            <a:r>
              <a:rPr lang="en-GB" sz="1200" b="0" i="1" dirty="0"/>
              <a:t>Department of Earth Science, University of Bergen, </a:t>
            </a:r>
            <a:r>
              <a:rPr lang="en-GB" sz="1200" b="0" i="1" dirty="0" err="1"/>
              <a:t>Allégaten</a:t>
            </a:r>
            <a:r>
              <a:rPr lang="en-GB" sz="1200" b="0" i="1" dirty="0"/>
              <a:t> 41, 5007 Bergen, Norway</a:t>
            </a:r>
          </a:p>
        </p:txBody>
      </p:sp>
      <p:pic>
        <p:nvPicPr>
          <p:cNvPr id="14" name="Picture 9" descr="Untitled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83" y="5749572"/>
            <a:ext cx="2141835" cy="9864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Untitled-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"/>
          <a:stretch/>
        </p:blipFill>
        <p:spPr bwMode="auto">
          <a:xfrm>
            <a:off x="4654230" y="5749884"/>
            <a:ext cx="3078171" cy="9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014" y="4888548"/>
            <a:ext cx="825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Software:</a:t>
            </a:r>
          </a:p>
        </p:txBody>
      </p:sp>
      <p:pic>
        <p:nvPicPr>
          <p:cNvPr id="1027" name="Picture 3" descr="http://www.rethink-recruitment.com/File.ashx?path=Root/Images/bluelogo_large-sl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3" y="5157192"/>
            <a:ext cx="1587257" cy="3556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iB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43" y="5749884"/>
            <a:ext cx="1060645" cy="9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 l="53000"/>
          <a:stretch>
            <a:fillRect/>
          </a:stretch>
        </p:blipFill>
        <p:spPr>
          <a:xfrm>
            <a:off x="8494843" y="4890233"/>
            <a:ext cx="541653" cy="697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AA697ED-BF1C-6D48-B5F7-6C652FBB1236}"/>
              </a:ext>
            </a:extLst>
          </p:cNvPr>
          <p:cNvSpPr/>
          <p:nvPr/>
        </p:nvSpPr>
        <p:spPr>
          <a:xfrm>
            <a:off x="3598804" y="4515453"/>
            <a:ext cx="1946392" cy="100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2C23F3-F625-594A-95A0-12A517332DB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302999" y="4597420"/>
            <a:ext cx="701049" cy="5392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238779-6438-1C46-B3AF-30FEFD374887}"/>
              </a:ext>
            </a:extLst>
          </p:cNvPr>
          <p:cNvSpPr/>
          <p:nvPr/>
        </p:nvSpPr>
        <p:spPr>
          <a:xfrm>
            <a:off x="3520216" y="5136667"/>
            <a:ext cx="2071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GB" sz="2000" b="1" i="1" dirty="0">
                <a:solidFill>
                  <a:prstClr val="black"/>
                </a:solidFill>
                <a:latin typeface="Arial"/>
                <a:cs typeface="Arial"/>
              </a:rPr>
              <a:t> @seis_matters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6DF9C4-1561-7548-82E0-799F8AEC9FCB}"/>
              </a:ext>
            </a:extLst>
          </p:cNvPr>
          <p:cNvSpPr txBox="1"/>
          <p:nvPr/>
        </p:nvSpPr>
        <p:spPr>
          <a:xfrm>
            <a:off x="8494843" y="4631289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Data: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9BC9AA-0309-DF49-BB83-E0C887024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65" y="5841371"/>
            <a:ext cx="2139440" cy="4350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66DC8F7A-1B0A-7848-81F2-52663986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Growth Strata </a:t>
            </a:r>
            <a:r>
              <a:rPr lang="mr-IN" altLang="en-US"/>
              <a:t>–</a:t>
            </a:r>
            <a:r>
              <a:rPr lang="en-GB" altLang="en-US"/>
              <a:t> 3D (Isopachs)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B3058787-B300-2948-B23D-2C1F3C82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700213"/>
            <a:ext cx="88947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1">
            <a:extLst>
              <a:ext uri="{FF2B5EF4-FFF2-40B4-BE49-F238E27FC236}">
                <a16:creationId xmlns:a16="http://schemas.microsoft.com/office/drawing/2014/main" id="{DF7311C7-C737-BE4E-A23F-CB11BC0D7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00213"/>
            <a:ext cx="4318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55BF3160-1554-2C43-B7B4-6108337CF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700213"/>
            <a:ext cx="4318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5605" name="TextBox 8">
            <a:extLst>
              <a:ext uri="{FF2B5EF4-FFF2-40B4-BE49-F238E27FC236}">
                <a16:creationId xmlns:a16="http://schemas.microsoft.com/office/drawing/2014/main" id="{E271BE16-CE06-0544-BEDF-83A6BDFA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557338"/>
            <a:ext cx="1916113" cy="3683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Isolated</a:t>
            </a: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DC1E4-D685-484D-83D7-2B0E5B5534A6}"/>
              </a:ext>
            </a:extLst>
          </p:cNvPr>
          <p:cNvSpPr txBox="1"/>
          <p:nvPr/>
        </p:nvSpPr>
        <p:spPr bwMode="auto">
          <a:xfrm>
            <a:off x="5364163" y="1557338"/>
            <a:ext cx="2813050" cy="36830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Constant-length</a:t>
            </a: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62274E-6C26-CB40-B421-44EE8DBEA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1232694"/>
            <a:ext cx="4319587" cy="439261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932A2F-C6B4-B34E-9475-754B15BD2F17}"/>
              </a:ext>
            </a:extLst>
          </p:cNvPr>
          <p:cNvSpPr/>
          <p:nvPr/>
        </p:nvSpPr>
        <p:spPr>
          <a:xfrm>
            <a:off x="107950" y="5013325"/>
            <a:ext cx="1800225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Jackson et al. (</a:t>
            </a:r>
            <a:r>
              <a:rPr lang="en-GB" sz="1100" b="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2017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FBF4F2-54D1-4244-BFFB-A9D52FEDD037}"/>
              </a:ext>
            </a:extLst>
          </p:cNvPr>
          <p:cNvSpPr/>
          <p:nvPr/>
        </p:nvSpPr>
        <p:spPr bwMode="auto">
          <a:xfrm>
            <a:off x="611758" y="2780928"/>
            <a:ext cx="4032250" cy="12241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52D951-C395-BA4A-874B-ADAF9E9EDAF7}"/>
              </a:ext>
            </a:extLst>
          </p:cNvPr>
          <p:cNvSpPr/>
          <p:nvPr/>
        </p:nvSpPr>
        <p:spPr bwMode="auto">
          <a:xfrm>
            <a:off x="138112" y="4051127"/>
            <a:ext cx="4721920" cy="96219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100403-DFE0-7B48-BF85-6B51BF1FA1BE}"/>
              </a:ext>
            </a:extLst>
          </p:cNvPr>
          <p:cNvSpPr/>
          <p:nvPr/>
        </p:nvSpPr>
        <p:spPr bwMode="auto">
          <a:xfrm>
            <a:off x="4788222" y="2780928"/>
            <a:ext cx="4032250" cy="12241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DA49E-6D21-614D-A8B2-DB3F807D5786}"/>
              </a:ext>
            </a:extLst>
          </p:cNvPr>
          <p:cNvSpPr/>
          <p:nvPr/>
        </p:nvSpPr>
        <p:spPr bwMode="auto">
          <a:xfrm>
            <a:off x="4716463" y="4077072"/>
            <a:ext cx="4289425" cy="96219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89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E826A6B7-D456-9B46-A5DF-8F630F88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Relay Zone Kinematics</a:t>
            </a:r>
          </a:p>
        </p:txBody>
      </p:sp>
      <p:pic>
        <p:nvPicPr>
          <p:cNvPr id="31746" name="Picture 10" descr="relay backstripping.png">
            <a:extLst>
              <a:ext uri="{FF2B5EF4-FFF2-40B4-BE49-F238E27FC236}">
                <a16:creationId xmlns:a16="http://schemas.microsoft.com/office/drawing/2014/main" id="{9464FB50-FED1-BD4A-9C3B-9014F6B1C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09" b="76378"/>
          <a:stretch>
            <a:fillRect/>
          </a:stretch>
        </p:blipFill>
        <p:spPr bwMode="auto">
          <a:xfrm>
            <a:off x="152400" y="855663"/>
            <a:ext cx="43195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 descr="relay backstripping.png">
            <a:extLst>
              <a:ext uri="{FF2B5EF4-FFF2-40B4-BE49-F238E27FC236}">
                <a16:creationId xmlns:a16="http://schemas.microsoft.com/office/drawing/2014/main" id="{3CA36737-9BCD-3445-8DC0-F5C908F9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1" r="14284" b="76378"/>
          <a:stretch>
            <a:fillRect/>
          </a:stretch>
        </p:blipFill>
        <p:spPr bwMode="auto">
          <a:xfrm>
            <a:off x="4643438" y="836613"/>
            <a:ext cx="43211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lay backstripping_isolated1.png">
            <a:extLst>
              <a:ext uri="{FF2B5EF4-FFF2-40B4-BE49-F238E27FC236}">
                <a16:creationId xmlns:a16="http://schemas.microsoft.com/office/drawing/2014/main" id="{519F60FD-B9EA-284B-889C-E530AF638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01975"/>
            <a:ext cx="324008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lay backstripping_isolated2.png">
            <a:extLst>
              <a:ext uri="{FF2B5EF4-FFF2-40B4-BE49-F238E27FC236}">
                <a16:creationId xmlns:a16="http://schemas.microsoft.com/office/drawing/2014/main" id="{35F40F6F-F17D-4F40-A151-A930074A2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01975"/>
            <a:ext cx="324008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relay backstripping_isolated3.png">
            <a:extLst>
              <a:ext uri="{FF2B5EF4-FFF2-40B4-BE49-F238E27FC236}">
                <a16:creationId xmlns:a16="http://schemas.microsoft.com/office/drawing/2014/main" id="{28B67B25-A090-8D4A-9970-899B74A76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01975"/>
            <a:ext cx="3240087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relay backstripping.png">
            <a:extLst>
              <a:ext uri="{FF2B5EF4-FFF2-40B4-BE49-F238E27FC236}">
                <a16:creationId xmlns:a16="http://schemas.microsoft.com/office/drawing/2014/main" id="{A5DB97E9-02AD-2B4F-9B68-1DFE37DCC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2797"/>
          <a:stretch>
            <a:fillRect/>
          </a:stretch>
        </p:blipFill>
        <p:spPr bwMode="auto">
          <a:xfrm>
            <a:off x="5219700" y="3071813"/>
            <a:ext cx="324008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3E4DF1-07A1-4C48-9644-B42C6F668A61}"/>
              </a:ext>
            </a:extLst>
          </p:cNvPr>
          <p:cNvSpPr txBox="1"/>
          <p:nvPr/>
        </p:nvSpPr>
        <p:spPr>
          <a:xfrm>
            <a:off x="4826000" y="922338"/>
            <a:ext cx="1938338" cy="27622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Constant-length</a:t>
            </a:r>
            <a:r>
              <a:rPr kumimoji="0" lang="en-GB" alt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sp>
        <p:nvSpPr>
          <p:cNvPr id="31753" name="TextBox 20">
            <a:extLst>
              <a:ext uri="{FF2B5EF4-FFF2-40B4-BE49-F238E27FC236}">
                <a16:creationId xmlns:a16="http://schemas.microsoft.com/office/drawing/2014/main" id="{9F8A2033-183A-0043-A394-1782C62A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1338263" cy="27781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Isolated</a:t>
            </a:r>
            <a:r>
              <a:rPr kumimoji="0" lang="en-GB" alt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sp>
        <p:nvSpPr>
          <p:cNvPr id="31754" name="Rectangle 24">
            <a:extLst>
              <a:ext uri="{FF2B5EF4-FFF2-40B4-BE49-F238E27FC236}">
                <a16:creationId xmlns:a16="http://schemas.microsoft.com/office/drawing/2014/main" id="{82E4B1C9-358B-4747-88DB-047648F36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597650"/>
            <a:ext cx="18081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modified from Giba et al. (2012)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F190E-7998-2E46-BD86-ECED7B6E6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392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6EE1E66C-CE8E-9145-9974-A03BC7EB7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3141663"/>
            <a:ext cx="4283075" cy="58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...</a:t>
            </a:r>
            <a:r>
              <a:rPr kumimoji="0" lang="en-GB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now lets go play...!</a:t>
            </a:r>
          </a:p>
        </p:txBody>
      </p:sp>
    </p:spTree>
    <p:extLst>
      <p:ext uri="{BB962C8B-B14F-4D97-AF65-F5344CB8AC3E}">
        <p14:creationId xmlns:p14="http://schemas.microsoft.com/office/powerpoint/2010/main" val="3887093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October Fault Zone - Geometry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7123" r="26375" b="45052"/>
          <a:stretch/>
        </p:blipFill>
        <p:spPr>
          <a:xfrm>
            <a:off x="1776823" y="3216012"/>
            <a:ext cx="5591944" cy="3525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8" b="59768"/>
          <a:stretch/>
        </p:blipFill>
        <p:spPr>
          <a:xfrm>
            <a:off x="350830" y="3244153"/>
            <a:ext cx="1410755" cy="181298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0" name="Group 9"/>
          <p:cNvGrpSpPr/>
          <p:nvPr/>
        </p:nvGrpSpPr>
        <p:grpSpPr>
          <a:xfrm>
            <a:off x="348497" y="806233"/>
            <a:ext cx="7020270" cy="2376263"/>
            <a:chOff x="348497" y="806233"/>
            <a:chExt cx="7020270" cy="2376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70" r="23226" b="20324"/>
            <a:stretch/>
          </p:blipFill>
          <p:spPr>
            <a:xfrm>
              <a:off x="348497" y="806233"/>
              <a:ext cx="7020270" cy="2376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59671" y="892736"/>
              <a:ext cx="2962918" cy="234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GB" sz="1050" dirty="0"/>
                <a:t>Base </a:t>
              </a:r>
              <a:r>
                <a:rPr lang="en-GB" sz="1050" dirty="0" err="1"/>
                <a:t>synkinematic</a:t>
              </a:r>
              <a:r>
                <a:rPr lang="en-GB" sz="1050" dirty="0"/>
                <a:t> sequence (H5) depth map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858632" y="1268760"/>
              <a:ext cx="0" cy="93610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58632" y="1268760"/>
              <a:ext cx="0" cy="9361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52320" y="836401"/>
            <a:ext cx="1328818" cy="5888249"/>
            <a:chOff x="7452320" y="836401"/>
            <a:chExt cx="1328818" cy="58882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836401"/>
              <a:ext cx="1328818" cy="5888249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8450907" y="4653136"/>
              <a:ext cx="32070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468319" y="4659213"/>
              <a:ext cx="32070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7963619" y="4659213"/>
              <a:ext cx="199306" cy="80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784232" y="4557192"/>
              <a:ext cx="180000" cy="18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8171" y="6510536"/>
            <a:ext cx="1576072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900" b="0" dirty="0"/>
              <a:t>Jackson &amp; Rotevatn (2014)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781138" y="2973095"/>
            <a:ext cx="288000" cy="1752049"/>
            <a:chOff x="8781138" y="2973095"/>
            <a:chExt cx="288000" cy="1752049"/>
          </a:xfrm>
        </p:grpSpPr>
        <p:sp>
          <p:nvSpPr>
            <p:cNvPr id="19" name="Left Arrow 18"/>
            <p:cNvSpPr/>
            <p:nvPr/>
          </p:nvSpPr>
          <p:spPr>
            <a:xfrm>
              <a:off x="8781138" y="4581128"/>
              <a:ext cx="288000" cy="144016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8781138" y="4015681"/>
              <a:ext cx="288000" cy="144016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Left Arrow 20"/>
            <p:cNvSpPr/>
            <p:nvPr/>
          </p:nvSpPr>
          <p:spPr>
            <a:xfrm>
              <a:off x="8781138" y="2973095"/>
              <a:ext cx="288000" cy="144016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293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October Fault Zone - Growth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81" y="3249104"/>
            <a:ext cx="5099822" cy="1116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1882995" y="3682053"/>
            <a:ext cx="560016" cy="211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sz="900" b="0" dirty="0"/>
              <a:t>throw (m)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94635" y="3369339"/>
            <a:ext cx="585664" cy="211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sz="900" b="0" dirty="0"/>
              <a:t>Input data</a:t>
            </a:r>
          </a:p>
        </p:txBody>
      </p:sp>
      <p:sp>
        <p:nvSpPr>
          <p:cNvPr id="23" name="Oval 22"/>
          <p:cNvSpPr/>
          <p:nvPr/>
        </p:nvSpPr>
        <p:spPr>
          <a:xfrm>
            <a:off x="4936030" y="3317703"/>
            <a:ext cx="216024" cy="2160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72369" y="3300345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0" dirty="0"/>
              <a:t>H5</a:t>
            </a:r>
          </a:p>
        </p:txBody>
      </p:sp>
      <p:sp>
        <p:nvSpPr>
          <p:cNvPr id="25" name="Oval 24"/>
          <p:cNvSpPr/>
          <p:nvPr/>
        </p:nvSpPr>
        <p:spPr>
          <a:xfrm>
            <a:off x="5036820" y="3533388"/>
            <a:ext cx="216024" cy="2160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4973159" y="3516030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0" dirty="0"/>
              <a:t>H6</a:t>
            </a:r>
          </a:p>
        </p:txBody>
      </p:sp>
      <p:sp>
        <p:nvSpPr>
          <p:cNvPr id="27" name="Oval 26"/>
          <p:cNvSpPr/>
          <p:nvPr/>
        </p:nvSpPr>
        <p:spPr>
          <a:xfrm>
            <a:off x="5994791" y="3946107"/>
            <a:ext cx="216024" cy="2160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5931130" y="3928749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0" dirty="0"/>
              <a:t>H7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47882" y="4437112"/>
            <a:ext cx="5101200" cy="1050731"/>
            <a:chOff x="2247882" y="4437112"/>
            <a:chExt cx="5101200" cy="10507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882" y="4437112"/>
              <a:ext cx="5101200" cy="105073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98731" y="4550439"/>
              <a:ext cx="887030" cy="211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GB" sz="900" b="0" dirty="0"/>
                <a:t>Original method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5268091" y="5013176"/>
              <a:ext cx="150636" cy="2114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331752" y="4886518"/>
              <a:ext cx="216024" cy="21602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8091" y="4869160"/>
              <a:ext cx="3658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b="0" dirty="0"/>
                <a:t>H5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0" r="23226" b="20324"/>
          <a:stretch/>
        </p:blipFill>
        <p:spPr>
          <a:xfrm>
            <a:off x="348497" y="806233"/>
            <a:ext cx="7020270" cy="23762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59671" y="892736"/>
            <a:ext cx="2962918" cy="2342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sz="1050" dirty="0"/>
              <a:t>Base </a:t>
            </a:r>
            <a:r>
              <a:rPr lang="en-GB" sz="1050" dirty="0" err="1"/>
              <a:t>synkinematic</a:t>
            </a:r>
            <a:r>
              <a:rPr lang="en-GB" sz="1050" dirty="0"/>
              <a:t> sequence (H5) depth map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836401"/>
            <a:ext cx="1328818" cy="5888249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8450907" y="4653136"/>
            <a:ext cx="320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468319" y="4659213"/>
            <a:ext cx="320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7963619" y="4659213"/>
            <a:ext cx="199306" cy="80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7784232" y="4557192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133725" y="1759035"/>
            <a:ext cx="1455333" cy="193590"/>
            <a:chOff x="3133725" y="1759035"/>
            <a:chExt cx="1455333" cy="193590"/>
          </a:xfrm>
        </p:grpSpPr>
        <p:sp>
          <p:nvSpPr>
            <p:cNvPr id="3" name="Freeform 2"/>
            <p:cNvSpPr/>
            <p:nvPr/>
          </p:nvSpPr>
          <p:spPr>
            <a:xfrm>
              <a:off x="3133725" y="1762125"/>
              <a:ext cx="1447800" cy="190500"/>
            </a:xfrm>
            <a:custGeom>
              <a:avLst/>
              <a:gdLst>
                <a:gd name="connsiteX0" fmla="*/ 0 w 1447800"/>
                <a:gd name="connsiteY0" fmla="*/ 190500 h 190500"/>
                <a:gd name="connsiteX1" fmla="*/ 409575 w 1447800"/>
                <a:gd name="connsiteY1" fmla="*/ 95250 h 190500"/>
                <a:gd name="connsiteX2" fmla="*/ 628650 w 1447800"/>
                <a:gd name="connsiteY2" fmla="*/ 0 h 190500"/>
                <a:gd name="connsiteX3" fmla="*/ 809625 w 1447800"/>
                <a:gd name="connsiteY3" fmla="*/ 0 h 190500"/>
                <a:gd name="connsiteX4" fmla="*/ 952500 w 1447800"/>
                <a:gd name="connsiteY4" fmla="*/ 38100 h 190500"/>
                <a:gd name="connsiteX5" fmla="*/ 1181100 w 1447800"/>
                <a:gd name="connsiteY5" fmla="*/ 57150 h 190500"/>
                <a:gd name="connsiteX6" fmla="*/ 1352550 w 1447800"/>
                <a:gd name="connsiteY6" fmla="*/ 57150 h 190500"/>
                <a:gd name="connsiteX7" fmla="*/ 1447800 w 1447800"/>
                <a:gd name="connsiteY7" fmla="*/ 190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800" h="190500">
                  <a:moveTo>
                    <a:pt x="0" y="190500"/>
                  </a:moveTo>
                  <a:lnTo>
                    <a:pt x="409575" y="95250"/>
                  </a:lnTo>
                  <a:lnTo>
                    <a:pt x="628650" y="0"/>
                  </a:lnTo>
                  <a:lnTo>
                    <a:pt x="809625" y="0"/>
                  </a:lnTo>
                  <a:lnTo>
                    <a:pt x="952500" y="38100"/>
                  </a:lnTo>
                  <a:lnTo>
                    <a:pt x="1181100" y="57150"/>
                  </a:lnTo>
                  <a:lnTo>
                    <a:pt x="1352550" y="57150"/>
                  </a:lnTo>
                  <a:lnTo>
                    <a:pt x="1447800" y="1905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141258" y="1759035"/>
              <a:ext cx="1447800" cy="190500"/>
            </a:xfrm>
            <a:custGeom>
              <a:avLst/>
              <a:gdLst>
                <a:gd name="connsiteX0" fmla="*/ 0 w 1447800"/>
                <a:gd name="connsiteY0" fmla="*/ 190500 h 190500"/>
                <a:gd name="connsiteX1" fmla="*/ 409575 w 1447800"/>
                <a:gd name="connsiteY1" fmla="*/ 95250 h 190500"/>
                <a:gd name="connsiteX2" fmla="*/ 628650 w 1447800"/>
                <a:gd name="connsiteY2" fmla="*/ 0 h 190500"/>
                <a:gd name="connsiteX3" fmla="*/ 809625 w 1447800"/>
                <a:gd name="connsiteY3" fmla="*/ 0 h 190500"/>
                <a:gd name="connsiteX4" fmla="*/ 952500 w 1447800"/>
                <a:gd name="connsiteY4" fmla="*/ 38100 h 190500"/>
                <a:gd name="connsiteX5" fmla="*/ 1181100 w 1447800"/>
                <a:gd name="connsiteY5" fmla="*/ 57150 h 190500"/>
                <a:gd name="connsiteX6" fmla="*/ 1352550 w 1447800"/>
                <a:gd name="connsiteY6" fmla="*/ 57150 h 190500"/>
                <a:gd name="connsiteX7" fmla="*/ 1447800 w 1447800"/>
                <a:gd name="connsiteY7" fmla="*/ 190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7800" h="190500">
                  <a:moveTo>
                    <a:pt x="0" y="190500"/>
                  </a:moveTo>
                  <a:lnTo>
                    <a:pt x="409575" y="95250"/>
                  </a:lnTo>
                  <a:lnTo>
                    <a:pt x="628650" y="0"/>
                  </a:lnTo>
                  <a:lnTo>
                    <a:pt x="809625" y="0"/>
                  </a:lnTo>
                  <a:lnTo>
                    <a:pt x="952500" y="38100"/>
                  </a:lnTo>
                  <a:lnTo>
                    <a:pt x="1181100" y="57150"/>
                  </a:lnTo>
                  <a:lnTo>
                    <a:pt x="1352550" y="57150"/>
                  </a:lnTo>
                  <a:lnTo>
                    <a:pt x="1447800" y="1905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27991" y="6467807"/>
            <a:ext cx="1576072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900" b="0" dirty="0"/>
              <a:t>Jackson &amp; Rotevatn (2014)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781138" y="2973095"/>
            <a:ext cx="288000" cy="1752049"/>
            <a:chOff x="8781138" y="2973095"/>
            <a:chExt cx="288000" cy="1752049"/>
          </a:xfrm>
        </p:grpSpPr>
        <p:sp>
          <p:nvSpPr>
            <p:cNvPr id="48" name="Left Arrow 47"/>
            <p:cNvSpPr/>
            <p:nvPr/>
          </p:nvSpPr>
          <p:spPr>
            <a:xfrm>
              <a:off x="8781138" y="4581128"/>
              <a:ext cx="288000" cy="144016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Left Arrow 48"/>
            <p:cNvSpPr/>
            <p:nvPr/>
          </p:nvSpPr>
          <p:spPr>
            <a:xfrm>
              <a:off x="8781138" y="4015681"/>
              <a:ext cx="288000" cy="144016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Left Arrow 49"/>
            <p:cNvSpPr/>
            <p:nvPr/>
          </p:nvSpPr>
          <p:spPr>
            <a:xfrm>
              <a:off x="8781138" y="2973095"/>
              <a:ext cx="288000" cy="144016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84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October Fault Zone - Growth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1475656" y="4096491"/>
            <a:ext cx="180000" cy="578748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Up-Down Arrow 26"/>
          <p:cNvSpPr/>
          <p:nvPr/>
        </p:nvSpPr>
        <p:spPr>
          <a:xfrm>
            <a:off x="1475656" y="2473059"/>
            <a:ext cx="180000" cy="161544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Up-Down Arrow 30"/>
          <p:cNvSpPr/>
          <p:nvPr/>
        </p:nvSpPr>
        <p:spPr>
          <a:xfrm>
            <a:off x="1475656" y="1520559"/>
            <a:ext cx="180000" cy="94488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12729" r="4306" b="29995"/>
          <a:stretch/>
        </p:blipFill>
        <p:spPr>
          <a:xfrm>
            <a:off x="1979712" y="815095"/>
            <a:ext cx="6795379" cy="3445544"/>
          </a:xfr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" y="853119"/>
            <a:ext cx="1328818" cy="58882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875" y="4361385"/>
            <a:ext cx="7199868" cy="23830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875" y="4361385"/>
            <a:ext cx="7199868" cy="23830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875" y="4360986"/>
            <a:ext cx="7199867" cy="2391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2276872"/>
            <a:ext cx="551492" cy="432000"/>
          </a:xfrm>
          <a:prstGeom prst="rect">
            <a:avLst/>
          </a:prstGeom>
        </p:spPr>
      </p:pic>
      <p:sp>
        <p:nvSpPr>
          <p:cNvPr id="14" name="Up-Down Arrow 13"/>
          <p:cNvSpPr/>
          <p:nvPr/>
        </p:nvSpPr>
        <p:spPr>
          <a:xfrm>
            <a:off x="8457481" y="2564904"/>
            <a:ext cx="180000" cy="36000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p-Down Arrow 14"/>
          <p:cNvSpPr/>
          <p:nvPr/>
        </p:nvSpPr>
        <p:spPr>
          <a:xfrm>
            <a:off x="8457481" y="1736880"/>
            <a:ext cx="180000" cy="79200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-Down Arrow 15"/>
          <p:cNvSpPr/>
          <p:nvPr/>
        </p:nvSpPr>
        <p:spPr>
          <a:xfrm>
            <a:off x="7962181" y="1117104"/>
            <a:ext cx="180000" cy="612000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096261" y="3938252"/>
            <a:ext cx="1576072" cy="2308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900" b="0" dirty="0"/>
              <a:t>Jackson &amp; Rotevatn (2014)</a:t>
            </a:r>
          </a:p>
        </p:txBody>
      </p:sp>
      <p:sp>
        <p:nvSpPr>
          <p:cNvPr id="19" name="Oval 18"/>
          <p:cNvSpPr/>
          <p:nvPr/>
        </p:nvSpPr>
        <p:spPr>
          <a:xfrm>
            <a:off x="2678405" y="1933879"/>
            <a:ext cx="301072" cy="301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581413" y="1916765"/>
            <a:ext cx="50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/>
              <a:t>H6</a:t>
            </a:r>
          </a:p>
        </p:txBody>
      </p:sp>
      <p:sp>
        <p:nvSpPr>
          <p:cNvPr id="22" name="Oval 21"/>
          <p:cNvSpPr/>
          <p:nvPr/>
        </p:nvSpPr>
        <p:spPr>
          <a:xfrm>
            <a:off x="2174786" y="1573772"/>
            <a:ext cx="301072" cy="301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2077794" y="1556658"/>
            <a:ext cx="50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/>
              <a:t>H7</a:t>
            </a:r>
          </a:p>
        </p:txBody>
      </p:sp>
      <p:sp>
        <p:nvSpPr>
          <p:cNvPr id="25" name="Oval 24"/>
          <p:cNvSpPr/>
          <p:nvPr/>
        </p:nvSpPr>
        <p:spPr>
          <a:xfrm>
            <a:off x="2497519" y="1394070"/>
            <a:ext cx="301072" cy="301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2400527" y="1376956"/>
            <a:ext cx="50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/>
              <a:t>H8</a:t>
            </a:r>
          </a:p>
        </p:txBody>
      </p:sp>
      <p:sp>
        <p:nvSpPr>
          <p:cNvPr id="28" name="Oval 27"/>
          <p:cNvSpPr/>
          <p:nvPr/>
        </p:nvSpPr>
        <p:spPr>
          <a:xfrm>
            <a:off x="2813714" y="1214608"/>
            <a:ext cx="301072" cy="30107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2716722" y="1197494"/>
            <a:ext cx="50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/>
              <a:t>H9</a:t>
            </a:r>
          </a:p>
        </p:txBody>
      </p:sp>
    </p:spTree>
    <p:extLst>
      <p:ext uri="{BB962C8B-B14F-4D97-AF65-F5344CB8AC3E}">
        <p14:creationId xmlns:p14="http://schemas.microsoft.com/office/powerpoint/2010/main" val="41215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October Fault Zone - Growth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71800" y="1066800"/>
            <a:ext cx="3321085" cy="3544355"/>
            <a:chOff x="4985484" y="867192"/>
            <a:chExt cx="3321085" cy="35443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3" t="13133" r="21153" b="8319"/>
            <a:stretch/>
          </p:blipFill>
          <p:spPr>
            <a:xfrm>
              <a:off x="4985484" y="867192"/>
              <a:ext cx="3321085" cy="26488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345" y="3535991"/>
              <a:ext cx="3267861" cy="87555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067468" y="803634"/>
            <a:ext cx="271741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50" dirty="0"/>
              <a:t>Relay Zone Backstripping – Application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F21EBB-808B-E14D-A907-4C41666BBC03}"/>
              </a:ext>
            </a:extLst>
          </p:cNvPr>
          <p:cNvGrpSpPr/>
          <p:nvPr/>
        </p:nvGrpSpPr>
        <p:grpSpPr>
          <a:xfrm>
            <a:off x="4788024" y="4754308"/>
            <a:ext cx="4104456" cy="1983473"/>
            <a:chOff x="4788024" y="4754308"/>
            <a:chExt cx="4104456" cy="19834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258" y="4924306"/>
              <a:ext cx="3855198" cy="18134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0" t="52677" b="42912"/>
            <a:stretch/>
          </p:blipFill>
          <p:spPr>
            <a:xfrm>
              <a:off x="4788024" y="4754308"/>
              <a:ext cx="4104456" cy="174476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4788024" y="4754308"/>
              <a:ext cx="3960440" cy="19834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F9B5C5-9EB0-8B48-BE27-4CD66B2EBA82}"/>
              </a:ext>
            </a:extLst>
          </p:cNvPr>
          <p:cNvGrpSpPr/>
          <p:nvPr/>
        </p:nvGrpSpPr>
        <p:grpSpPr>
          <a:xfrm>
            <a:off x="330749" y="4797152"/>
            <a:ext cx="4114303" cy="1873504"/>
            <a:chOff x="330749" y="4797152"/>
            <a:chExt cx="4114303" cy="1873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1"/>
            <a:stretch/>
          </p:blipFill>
          <p:spPr>
            <a:xfrm>
              <a:off x="330749" y="4797152"/>
              <a:ext cx="4114303" cy="1873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42923" y="6405641"/>
              <a:ext cx="157607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Jackson &amp; Rotevatn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80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5FADF97-9FC4-3A4D-86BE-F86908E2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15888"/>
            <a:ext cx="7148512" cy="450850"/>
          </a:xfrm>
        </p:spPr>
        <p:txBody>
          <a:bodyPr/>
          <a:lstStyle/>
          <a:p>
            <a:pPr eaLnBrk="1" hangingPunct="1"/>
            <a:r>
              <a:rPr lang="en-GB" altLang="en-US"/>
              <a:t>Fault 1, Egersund Basin - Geometry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B710FCBF-F421-CE4C-96B7-18AE4E636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7027" r="15350" b="23083"/>
          <a:stretch>
            <a:fillRect/>
          </a:stretch>
        </p:blipFill>
        <p:spPr bwMode="auto">
          <a:xfrm>
            <a:off x="3713163" y="765175"/>
            <a:ext cx="535781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Fig.X - Location Map.png">
            <a:extLst>
              <a:ext uri="{FF2B5EF4-FFF2-40B4-BE49-F238E27FC236}">
                <a16:creationId xmlns:a16="http://schemas.microsoft.com/office/drawing/2014/main" id="{03890E82-6DCE-944B-AA3D-F321E6D93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1" t="5424" r="5418" b="73112"/>
          <a:stretch>
            <a:fillRect/>
          </a:stretch>
        </p:blipFill>
        <p:spPr bwMode="auto">
          <a:xfrm>
            <a:off x="684213" y="1214438"/>
            <a:ext cx="25288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664B4F-D57D-3E4B-B342-946E6510BF00}"/>
              </a:ext>
            </a:extLst>
          </p:cNvPr>
          <p:cNvGrpSpPr>
            <a:grpSpLocks/>
          </p:cNvGrpSpPr>
          <p:nvPr/>
        </p:nvGrpSpPr>
        <p:grpSpPr bwMode="auto">
          <a:xfrm>
            <a:off x="866775" y="3767138"/>
            <a:ext cx="8208963" cy="3090862"/>
            <a:chOff x="866130" y="3767502"/>
            <a:chExt cx="8209136" cy="3090498"/>
          </a:xfrm>
        </p:grpSpPr>
        <p:pic>
          <p:nvPicPr>
            <p:cNvPr id="40968" name="Picture 10">
              <a:extLst>
                <a:ext uri="{FF2B5EF4-FFF2-40B4-BE49-F238E27FC236}">
                  <a16:creationId xmlns:a16="http://schemas.microsoft.com/office/drawing/2014/main" id="{E3EBB5F5-5CAD-E44C-84D3-04B0500DF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t="30051" r="7420" b="36349"/>
            <a:stretch>
              <a:fillRect/>
            </a:stretch>
          </p:blipFill>
          <p:spPr bwMode="auto">
            <a:xfrm>
              <a:off x="866130" y="3767502"/>
              <a:ext cx="8209136" cy="3090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32F69D-D660-1247-B7AF-6D30D2F4D68E}"/>
                </a:ext>
              </a:extLst>
            </p:cNvPr>
            <p:cNvSpPr txBox="1"/>
            <p:nvPr/>
          </p:nvSpPr>
          <p:spPr>
            <a:xfrm>
              <a:off x="6689203" y="3915122"/>
              <a:ext cx="1374804" cy="233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/>
                </a:rPr>
                <a:t>SU5-6 isochron map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F02921-8362-2948-A169-C76DD411397F}"/>
                </a:ext>
              </a:extLst>
            </p:cNvPr>
            <p:cNvCxnSpPr/>
            <p:nvPr/>
          </p:nvCxnSpPr>
          <p:spPr>
            <a:xfrm>
              <a:off x="2196483" y="4940526"/>
              <a:ext cx="1582771" cy="144128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4AB964-1835-9E40-9633-95CF58E8AB27}"/>
                </a:ext>
              </a:extLst>
            </p:cNvPr>
            <p:cNvCxnSpPr/>
            <p:nvPr/>
          </p:nvCxnSpPr>
          <p:spPr>
            <a:xfrm>
              <a:off x="2210771" y="4956399"/>
              <a:ext cx="1584358" cy="144128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8" name="TextBox 11">
            <a:extLst>
              <a:ext uri="{FF2B5EF4-FFF2-40B4-BE49-F238E27FC236}">
                <a16:creationId xmlns:a16="http://schemas.microsoft.com/office/drawing/2014/main" id="{9C818D97-7847-B049-8B01-96EAC7555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6524625"/>
            <a:ext cx="127635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Tvedt et al. (2016)</a:t>
            </a:r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4AC3740B-AEF7-BB41-8FFA-F5F185AE1E29}"/>
              </a:ext>
            </a:extLst>
          </p:cNvPr>
          <p:cNvSpPr/>
          <p:nvPr/>
        </p:nvSpPr>
        <p:spPr>
          <a:xfrm>
            <a:off x="8789988" y="1984375"/>
            <a:ext cx="180975" cy="287338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0967" name="Picture 13" descr="PGS_LOGO_HIGHRES_RGB.JPG">
            <a:extLst>
              <a:ext uri="{FF2B5EF4-FFF2-40B4-BE49-F238E27FC236}">
                <a16:creationId xmlns:a16="http://schemas.microsoft.com/office/drawing/2014/main" id="{CBDF61D2-5669-1942-9577-C5096A101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3" y="815975"/>
            <a:ext cx="6508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107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>
            <a:extLst>
              <a:ext uri="{FF2B5EF4-FFF2-40B4-BE49-F238E27FC236}">
                <a16:creationId xmlns:a16="http://schemas.microsoft.com/office/drawing/2014/main" id="{02234668-4451-5248-872A-C3BF45DCF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9" y="908050"/>
            <a:ext cx="65643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F4146-C28B-5A44-A6FB-061D845BF629}"/>
              </a:ext>
            </a:extLst>
          </p:cNvPr>
          <p:cNvSpPr txBox="1"/>
          <p:nvPr/>
        </p:nvSpPr>
        <p:spPr>
          <a:xfrm>
            <a:off x="2854191" y="827088"/>
            <a:ext cx="1093788" cy="2333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Original 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AF742-B9AB-CE48-B009-5E972986BAA3}"/>
              </a:ext>
            </a:extLst>
          </p:cNvPr>
          <p:cNvSpPr txBox="1"/>
          <p:nvPr/>
        </p:nvSpPr>
        <p:spPr>
          <a:xfrm>
            <a:off x="5995854" y="808038"/>
            <a:ext cx="1138237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Modified Method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E6B8A3-4D81-8642-B282-6F1BA6D1975E}"/>
              </a:ext>
            </a:extLst>
          </p:cNvPr>
          <p:cNvSpPr/>
          <p:nvPr/>
        </p:nvSpPr>
        <p:spPr>
          <a:xfrm>
            <a:off x="2095366" y="1198563"/>
            <a:ext cx="301625" cy="3016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E3B5187B-8948-6946-BEF5-3A1BDA7D4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529" y="1181100"/>
            <a:ext cx="509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H1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37BA00-1920-2D44-9056-16E5374A93DB}"/>
              </a:ext>
            </a:extLst>
          </p:cNvPr>
          <p:cNvCxnSpPr/>
          <p:nvPr/>
        </p:nvCxnSpPr>
        <p:spPr>
          <a:xfrm>
            <a:off x="2357304" y="1470025"/>
            <a:ext cx="136525" cy="119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0C6A466-895D-1E46-8E56-B42094F4893C}"/>
              </a:ext>
            </a:extLst>
          </p:cNvPr>
          <p:cNvSpPr/>
          <p:nvPr/>
        </p:nvSpPr>
        <p:spPr>
          <a:xfrm>
            <a:off x="2777991" y="1701800"/>
            <a:ext cx="301625" cy="3016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017" name="TextBox 20">
            <a:extLst>
              <a:ext uri="{FF2B5EF4-FFF2-40B4-BE49-F238E27FC236}">
                <a16:creationId xmlns:a16="http://schemas.microsoft.com/office/drawing/2014/main" id="{B1131EFB-D44F-B44A-8970-56524E7DF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154" y="1684338"/>
            <a:ext cx="509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H6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C93BE7-9B9D-9640-99AC-264EA94B4B46}"/>
              </a:ext>
            </a:extLst>
          </p:cNvPr>
          <p:cNvSpPr txBox="1"/>
          <p:nvPr/>
        </p:nvSpPr>
        <p:spPr>
          <a:xfrm>
            <a:off x="2069966" y="2498725"/>
            <a:ext cx="1212850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Backstripped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 to H5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B63AF-079D-5443-ACAA-4B8E435298CB}"/>
              </a:ext>
            </a:extLst>
          </p:cNvPr>
          <p:cNvSpPr txBox="1"/>
          <p:nvPr/>
        </p:nvSpPr>
        <p:spPr>
          <a:xfrm>
            <a:off x="2066791" y="4108450"/>
            <a:ext cx="1212850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Backstripped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 to H2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A0B7A8-8649-0247-9044-19F16FE07E17}"/>
              </a:ext>
            </a:extLst>
          </p:cNvPr>
          <p:cNvSpPr txBox="1"/>
          <p:nvPr/>
        </p:nvSpPr>
        <p:spPr>
          <a:xfrm>
            <a:off x="2063616" y="5570538"/>
            <a:ext cx="1069975" cy="2333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Expansion Index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5DC37CB-E831-E144-BA3E-19518B0BDF7A}"/>
              </a:ext>
            </a:extLst>
          </p:cNvPr>
          <p:cNvSpPr/>
          <p:nvPr/>
        </p:nvSpPr>
        <p:spPr>
          <a:xfrm>
            <a:off x="2393816" y="4922838"/>
            <a:ext cx="300038" cy="3016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022" name="TextBox 43">
            <a:extLst>
              <a:ext uri="{FF2B5EF4-FFF2-40B4-BE49-F238E27FC236}">
                <a16:creationId xmlns:a16="http://schemas.microsoft.com/office/drawing/2014/main" id="{9322300F-EC9A-7C4D-B265-CC8740326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979" y="4906963"/>
            <a:ext cx="509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H1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023597-9033-0B4C-9C9B-A8E2683C4B23}"/>
              </a:ext>
            </a:extLst>
          </p:cNvPr>
          <p:cNvCxnSpPr/>
          <p:nvPr/>
        </p:nvCxnSpPr>
        <p:spPr>
          <a:xfrm>
            <a:off x="2654166" y="5194300"/>
            <a:ext cx="138113" cy="119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8E4B5D2-AF6A-0240-AAA1-4EB044C3E5BF}"/>
              </a:ext>
            </a:extLst>
          </p:cNvPr>
          <p:cNvSpPr/>
          <p:nvPr/>
        </p:nvSpPr>
        <p:spPr>
          <a:xfrm>
            <a:off x="4451216" y="3157538"/>
            <a:ext cx="301625" cy="30162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025" name="TextBox 4">
            <a:extLst>
              <a:ext uri="{FF2B5EF4-FFF2-40B4-BE49-F238E27FC236}">
                <a16:creationId xmlns:a16="http://schemas.microsoft.com/office/drawing/2014/main" id="{46BF38D8-911E-E041-9A60-54257029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379" y="3141663"/>
            <a:ext cx="511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H4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7CBE42-A268-6B4A-9AC1-81692F01E75B}"/>
              </a:ext>
            </a:extLst>
          </p:cNvPr>
          <p:cNvCxnSpPr/>
          <p:nvPr/>
        </p:nvCxnSpPr>
        <p:spPr>
          <a:xfrm flipH="1">
            <a:off x="4354379" y="3443288"/>
            <a:ext cx="165100" cy="2016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9D52C27-CAA6-7242-9EC6-676176083033}"/>
              </a:ext>
            </a:extLst>
          </p:cNvPr>
          <p:cNvSpPr txBox="1"/>
          <p:nvPr/>
        </p:nvSpPr>
        <p:spPr>
          <a:xfrm>
            <a:off x="5164004" y="2513013"/>
            <a:ext cx="1212850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Backstripped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to H5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D33C39-65B6-A942-950A-915CBAA96C2D}"/>
              </a:ext>
            </a:extLst>
          </p:cNvPr>
          <p:cNvSpPr txBox="1"/>
          <p:nvPr/>
        </p:nvSpPr>
        <p:spPr>
          <a:xfrm>
            <a:off x="5164004" y="4108450"/>
            <a:ext cx="1212850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Backstripped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to H2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71A33-FA83-9643-9BCC-BF8A722670AC}"/>
              </a:ext>
            </a:extLst>
          </p:cNvPr>
          <p:cNvSpPr txBox="1"/>
          <p:nvPr/>
        </p:nvSpPr>
        <p:spPr>
          <a:xfrm>
            <a:off x="5171941" y="5564188"/>
            <a:ext cx="1069975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Expansion Index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4BFA6F-C420-DB4C-92C6-D6AB0563DA0D}"/>
              </a:ext>
            </a:extLst>
          </p:cNvPr>
          <p:cNvSpPr/>
          <p:nvPr/>
        </p:nvSpPr>
        <p:spPr>
          <a:xfrm>
            <a:off x="1598479" y="2420938"/>
            <a:ext cx="6564312" cy="1512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D0E86D-8785-B84E-A53A-8426E2A88AE4}"/>
              </a:ext>
            </a:extLst>
          </p:cNvPr>
          <p:cNvSpPr/>
          <p:nvPr/>
        </p:nvSpPr>
        <p:spPr>
          <a:xfrm>
            <a:off x="1598479" y="4008438"/>
            <a:ext cx="6564312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A96FE3-7E0E-8B41-8A70-37685B0487A3}"/>
              </a:ext>
            </a:extLst>
          </p:cNvPr>
          <p:cNvSpPr/>
          <p:nvPr/>
        </p:nvSpPr>
        <p:spPr>
          <a:xfrm>
            <a:off x="1598479" y="5546725"/>
            <a:ext cx="6564312" cy="130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033" name="Title 1">
            <a:extLst>
              <a:ext uri="{FF2B5EF4-FFF2-40B4-BE49-F238E27FC236}">
                <a16:creationId xmlns:a16="http://schemas.microsoft.com/office/drawing/2014/main" id="{7D8DBA82-5258-3840-969D-9680EC17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15888"/>
            <a:ext cx="7148512" cy="450850"/>
          </a:xfrm>
        </p:spPr>
        <p:txBody>
          <a:bodyPr/>
          <a:lstStyle/>
          <a:p>
            <a:r>
              <a:rPr lang="en-GB" altLang="en-US" sz="3100"/>
              <a:t>Fault 1, Egersund Basin - Kinematics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8EC261-C091-3C43-808C-FC9C9F9CC71B}"/>
              </a:ext>
            </a:extLst>
          </p:cNvPr>
          <p:cNvSpPr/>
          <p:nvPr/>
        </p:nvSpPr>
        <p:spPr>
          <a:xfrm>
            <a:off x="5119721" y="783038"/>
            <a:ext cx="3215757" cy="6041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3012" name="Picture 8">
            <a:extLst>
              <a:ext uri="{FF2B5EF4-FFF2-40B4-BE49-F238E27FC236}">
                <a16:creationId xmlns:a16="http://schemas.microsoft.com/office/drawing/2014/main" id="{1A78A2E1-C691-1E4C-89A7-8E3442BAB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0" y="906463"/>
            <a:ext cx="169068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E472699A-342B-F148-9137-BCEFCE34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29" y="6524625"/>
            <a:ext cx="1436612" cy="253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Jackson et al. (</a:t>
            </a:r>
            <a:r>
              <a:rPr lang="en-GB" sz="1050" b="0" dirty="0"/>
              <a:t>2017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9119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85115A6-5CAC-D947-BEE3-5646B8B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15888"/>
            <a:ext cx="7383462" cy="450850"/>
          </a:xfrm>
        </p:spPr>
        <p:txBody>
          <a:bodyPr/>
          <a:lstStyle/>
          <a:p>
            <a:r>
              <a:rPr lang="en-GB" altLang="en-US" sz="3100" dirty="0"/>
              <a:t>Discussion</a:t>
            </a:r>
            <a:endParaRPr lang="en-US" altLang="en-US" sz="3100" dirty="0"/>
          </a:p>
        </p:txBody>
      </p:sp>
      <p:pic>
        <p:nvPicPr>
          <p:cNvPr id="45068" name="Picture 11">
            <a:extLst>
              <a:ext uri="{FF2B5EF4-FFF2-40B4-BE49-F238E27FC236}">
                <a16:creationId xmlns:a16="http://schemas.microsoft.com/office/drawing/2014/main" id="{FEDF1983-6A24-BB4F-969B-1ED6DD2C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700238"/>
            <a:ext cx="47259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Oval 1">
            <a:extLst>
              <a:ext uri="{FF2B5EF4-FFF2-40B4-BE49-F238E27FC236}">
                <a16:creationId xmlns:a16="http://schemas.microsoft.com/office/drawing/2014/main" id="{E55DD1D6-5C8E-6741-9D22-55DF9698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1725638"/>
            <a:ext cx="217488" cy="2159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cxnSp>
        <p:nvCxnSpPr>
          <p:cNvPr id="45061" name="Straight Connector 5">
            <a:extLst>
              <a:ext uri="{FF2B5EF4-FFF2-40B4-BE49-F238E27FC236}">
                <a16:creationId xmlns:a16="http://schemas.microsoft.com/office/drawing/2014/main" id="{70C414A7-2DCB-594D-8B70-47545B843F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35425" y="151926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918C09-F17D-1541-9BFA-EACBA7282355}"/>
              </a:ext>
            </a:extLst>
          </p:cNvPr>
          <p:cNvSpPr txBox="1"/>
          <p:nvPr/>
        </p:nvSpPr>
        <p:spPr>
          <a:xfrm>
            <a:off x="3425825" y="1320825"/>
            <a:ext cx="1203325" cy="234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present geometry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E34161-4360-C848-A9AF-94814E989B00}"/>
              </a:ext>
            </a:extLst>
          </p:cNvPr>
          <p:cNvGrpSpPr/>
          <p:nvPr/>
        </p:nvGrpSpPr>
        <p:grpSpPr>
          <a:xfrm>
            <a:off x="3394468" y="1941538"/>
            <a:ext cx="1248467" cy="1884264"/>
            <a:chOff x="3394468" y="1941538"/>
            <a:chExt cx="1248467" cy="1884264"/>
          </a:xfrm>
        </p:grpSpPr>
        <p:sp>
          <p:nvSpPr>
            <p:cNvPr id="45069" name="TextBox 12">
              <a:extLst>
                <a:ext uri="{FF2B5EF4-FFF2-40B4-BE49-F238E27FC236}">
                  <a16:creationId xmlns:a16="http://schemas.microsoft.com/office/drawing/2014/main" id="{AC4BDE43-A17E-644F-A4FD-55DBF2672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468" y="3445322"/>
              <a:ext cx="1248467" cy="380480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backstripped using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Original Method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F59E272-E74D-A04C-A535-0B172204005A}"/>
                </a:ext>
              </a:extLst>
            </p:cNvPr>
            <p:cNvCxnSpPr/>
            <p:nvPr/>
          </p:nvCxnSpPr>
          <p:spPr bwMode="auto">
            <a:xfrm flipV="1">
              <a:off x="4017963" y="2413025"/>
              <a:ext cx="1587" cy="1031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3" name="Up Arrow 7">
              <a:extLst>
                <a:ext uri="{FF2B5EF4-FFF2-40B4-BE49-F238E27FC236}">
                  <a16:creationId xmlns:a16="http://schemas.microsoft.com/office/drawing/2014/main" id="{FD90008C-F0C0-F94E-9292-65851E70E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463" y="1941538"/>
              <a:ext cx="142875" cy="290512"/>
            </a:xfrm>
            <a:prstGeom prst="upArrow">
              <a:avLst>
                <a:gd name="adj1" fmla="val 50000"/>
                <a:gd name="adj2" fmla="val 50363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434" tIns="45718" rIns="91434" bIns="45718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9DA882-0BA5-E34B-9907-089930100556}"/>
              </a:ext>
            </a:extLst>
          </p:cNvPr>
          <p:cNvGrpSpPr/>
          <p:nvPr/>
        </p:nvGrpSpPr>
        <p:grpSpPr>
          <a:xfrm>
            <a:off x="1731963" y="2052663"/>
            <a:ext cx="2197100" cy="703262"/>
            <a:chOff x="1731963" y="2052663"/>
            <a:chExt cx="2197100" cy="7032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4DFB32-A106-1841-B7BD-821D810E4784}"/>
                </a:ext>
              </a:extLst>
            </p:cNvPr>
            <p:cNvSpPr txBox="1"/>
            <p:nvPr/>
          </p:nvSpPr>
          <p:spPr bwMode="auto">
            <a:xfrm>
              <a:off x="1731963" y="2374925"/>
              <a:ext cx="1176337" cy="381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backtripped</a:t>
              </a: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using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Modified Method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8A1133-7D4B-7D43-9548-6D9F461EA429}"/>
                </a:ext>
              </a:extLst>
            </p:cNvPr>
            <p:cNvCxnSpPr/>
            <p:nvPr/>
          </p:nvCxnSpPr>
          <p:spPr bwMode="auto">
            <a:xfrm flipH="1">
              <a:off x="2924175" y="2366988"/>
              <a:ext cx="587375" cy="107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4" name="Up Arrow 18">
              <a:extLst>
                <a:ext uri="{FF2B5EF4-FFF2-40B4-BE49-F238E27FC236}">
                  <a16:creationId xmlns:a16="http://schemas.microsoft.com/office/drawing/2014/main" id="{0B070731-9493-4C45-BB69-39BFE78DEE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3711576" y="1979637"/>
              <a:ext cx="144462" cy="290513"/>
            </a:xfrm>
            <a:prstGeom prst="upArrow">
              <a:avLst>
                <a:gd name="adj1" fmla="val 50000"/>
                <a:gd name="adj2" fmla="val 49809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434" tIns="45718" rIns="91434" bIns="45718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endParaRPr>
            </a:p>
          </p:txBody>
        </p:sp>
      </p:grpSp>
      <p:sp>
        <p:nvSpPr>
          <p:cNvPr id="45065" name="TextBox 11">
            <a:extLst>
              <a:ext uri="{FF2B5EF4-FFF2-40B4-BE49-F238E27FC236}">
                <a16:creationId xmlns:a16="http://schemas.microsoft.com/office/drawing/2014/main" id="{BD7CA020-9316-884B-A1F0-DCE55E9D8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156225"/>
            <a:ext cx="517525" cy="2778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1 km</a:t>
            </a:r>
          </a:p>
        </p:txBody>
      </p:sp>
      <p:sp>
        <p:nvSpPr>
          <p:cNvPr id="45066" name="Rectangle 8">
            <a:extLst>
              <a:ext uri="{FF2B5EF4-FFF2-40B4-BE49-F238E27FC236}">
                <a16:creationId xmlns:a16="http://schemas.microsoft.com/office/drawing/2014/main" id="{0C1582DF-BFAE-C54F-B0C0-77B014E3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1866925"/>
            <a:ext cx="1733550" cy="417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CFBA7CA5-90B7-DE4A-A2B1-6CC33D9632C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7675" y="2187600"/>
            <a:ext cx="558800" cy="254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100 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D5ED70-28F6-C94C-8E59-6D35732AD1DA}"/>
              </a:ext>
            </a:extLst>
          </p:cNvPr>
          <p:cNvGrpSpPr/>
          <p:nvPr/>
        </p:nvGrpSpPr>
        <p:grpSpPr>
          <a:xfrm>
            <a:off x="4759326" y="1624106"/>
            <a:ext cx="4312597" cy="4696232"/>
            <a:chOff x="4759326" y="1624106"/>
            <a:chExt cx="4312597" cy="46962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FFAA5A-192F-9B4C-9791-B78D09ECF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9326" y="1624106"/>
              <a:ext cx="4312597" cy="4696232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AE776965-FA8C-3240-8304-FD2B7763D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8976" y="5373216"/>
              <a:ext cx="1481496" cy="2539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rgbClr val="000000"/>
                  </a:solidFill>
                  <a:latin typeface="Arial" charset="0"/>
                  <a:ea typeface="MS PGothic" charset="0"/>
                  <a:cs typeface="Arial" charset="0"/>
                </a:defRPr>
              </a:lvl1pPr>
              <a:lvl2pPr>
                <a:defRPr sz="2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</a:rPr>
                <a:t>Rotevatn et al. (</a:t>
              </a:r>
              <a:r>
                <a:rPr lang="en-GB" sz="1050" b="0" dirty="0"/>
                <a:t>2019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Arial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48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EFDB-4603-184B-A88E-C832A3F3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Thebe, Exmouth Plateau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8054" y="1367461"/>
            <a:ext cx="38344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800" b="0" dirty="0"/>
              <a:t>We assess the entire fault population in the Thebe field area, Exmouth Plateau, NW Shelf, Australia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800" b="0" dirty="0"/>
              <a:t>Protracted extension (Late Triassic to Early Cretaceous)</a:t>
            </a:r>
          </a:p>
          <a:p>
            <a:pPr algn="just"/>
            <a:endParaRPr lang="en-GB" sz="1800" b="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800" b="0" dirty="0"/>
              <a:t>Large areal extent (1300 km</a:t>
            </a:r>
            <a:r>
              <a:rPr lang="en-GB" sz="1800" b="0" baseline="30000" dirty="0"/>
              <a:t>2</a:t>
            </a:r>
            <a:r>
              <a:rPr lang="en-GB" sz="1800" b="0" dirty="0"/>
              <a:t>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800" b="0" dirty="0"/>
              <a:t>Comparable to areas of active continental extension (e.g. the Afar, Corinth, and Suez rifts, etc.)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800" b="0" dirty="0"/>
              <a:t>High-quality 3D seismic data with well borehole to date horizon ages and timing of fault activity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37629-B658-CA40-8807-65186226F4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82" y="1394466"/>
            <a:ext cx="4678555" cy="4606284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ABC6EF42-37EB-8F4F-B5D4-5271A40C5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032838"/>
            <a:ext cx="1293944" cy="253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Pan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328170054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Continental Rifting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2856"/>
            <a:ext cx="4248472" cy="1220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716" y="859195"/>
            <a:ext cx="1883733" cy="12736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8912" y="3423299"/>
            <a:ext cx="2140330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900" b="0" dirty="0"/>
              <a:t>modified from Armitage &amp; Allen (2010)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1" b="34830"/>
          <a:stretch/>
        </p:blipFill>
        <p:spPr>
          <a:xfrm>
            <a:off x="3131840" y="4097358"/>
            <a:ext cx="2808312" cy="1808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3"/>
          <a:stretch/>
        </p:blipFill>
        <p:spPr>
          <a:xfrm>
            <a:off x="179512" y="4104579"/>
            <a:ext cx="2808000" cy="18015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7"/>
          <a:stretch/>
        </p:blipFill>
        <p:spPr>
          <a:xfrm>
            <a:off x="6156176" y="4077072"/>
            <a:ext cx="2808000" cy="17697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05261" y="5934472"/>
            <a:ext cx="2345514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900" b="0" dirty="0"/>
              <a:t>modified from Gawthorpe &amp; Leeder (2000)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1825" y="859195"/>
            <a:ext cx="4787590" cy="256980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87313" y="4013854"/>
            <a:ext cx="8949183" cy="189227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Arrow 2"/>
          <p:cNvSpPr/>
          <p:nvPr/>
        </p:nvSpPr>
        <p:spPr>
          <a:xfrm>
            <a:off x="5354449" y="1297926"/>
            <a:ext cx="216024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10800000">
            <a:off x="3264295" y="1297926"/>
            <a:ext cx="216024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>
            <a:off x="6547630" y="2550580"/>
            <a:ext cx="216024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/>
          <p:cNvSpPr/>
          <p:nvPr/>
        </p:nvSpPr>
        <p:spPr>
          <a:xfrm rot="10800000">
            <a:off x="2138022" y="2580316"/>
            <a:ext cx="216024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966199" y="3083828"/>
            <a:ext cx="851127" cy="16722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>
            <a:off x="1840731" y="1257472"/>
            <a:ext cx="92198" cy="184083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734876" y="2041775"/>
            <a:ext cx="290713" cy="211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sz="900" b="0" dirty="0"/>
              <a:t>time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55741" y="5937650"/>
            <a:ext cx="1840834" cy="211203"/>
            <a:chOff x="3755741" y="5937650"/>
            <a:chExt cx="1840834" cy="211203"/>
          </a:xfrm>
        </p:grpSpPr>
        <p:sp>
          <p:nvSpPr>
            <p:cNvPr id="30" name="Down Arrow 29"/>
            <p:cNvSpPr/>
            <p:nvPr/>
          </p:nvSpPr>
          <p:spPr>
            <a:xfrm rot="16200000">
              <a:off x="4630059" y="5121230"/>
              <a:ext cx="92198" cy="1840834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74989" y="5937650"/>
              <a:ext cx="290713" cy="211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GB" sz="900" b="0" dirty="0"/>
                <a:t>time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084168" y="4077072"/>
            <a:ext cx="2952328" cy="176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025210" y="4107534"/>
            <a:ext cx="2914941" cy="176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54033" y="3948023"/>
            <a:ext cx="9029582" cy="196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C5927B3-873A-2E4C-A851-3ABF774D4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937" y="882265"/>
            <a:ext cx="1209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upper crust</a:t>
            </a: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EB3972F3-22C0-474B-81C4-08FCC6AE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178" y="1376535"/>
            <a:ext cx="1176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lower crust</a:t>
            </a:r>
          </a:p>
        </p:txBody>
      </p:sp>
    </p:spTree>
    <p:extLst>
      <p:ext uri="{BB962C8B-B14F-4D97-AF65-F5344CB8AC3E}">
        <p14:creationId xmlns:p14="http://schemas.microsoft.com/office/powerpoint/2010/main" val="3077448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EFDB-4603-184B-A88E-C832A3F3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Geological Setting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"/>
          <a:stretch/>
        </p:blipFill>
        <p:spPr>
          <a:xfrm>
            <a:off x="0" y="1698913"/>
            <a:ext cx="9144000" cy="4038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14" y="1421915"/>
            <a:ext cx="10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NW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0462" y="1421915"/>
            <a:ext cx="10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B9F9B-7A21-BF47-8026-9B5B77D9A6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0" y="1700808"/>
            <a:ext cx="9144000" cy="40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2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" y="1207699"/>
            <a:ext cx="7204725" cy="52769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4D5621-16BD-804E-8AE9-21B0F718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Framework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67F0F-BC0F-F54C-8C9A-944928AD32CD}"/>
              </a:ext>
            </a:extLst>
          </p:cNvPr>
          <p:cNvSpPr txBox="1"/>
          <p:nvPr/>
        </p:nvSpPr>
        <p:spPr>
          <a:xfrm>
            <a:off x="7078684" y="851981"/>
            <a:ext cx="209586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/>
              <a:t>Time-surface maps define structural framework:</a:t>
            </a:r>
          </a:p>
          <a:p>
            <a:endParaRPr lang="en-GB" sz="18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Dominant NE-SW- striking fault population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Base syn-rift (top </a:t>
            </a:r>
            <a:r>
              <a:rPr lang="en-GB" sz="1800" b="0" dirty="0" err="1"/>
              <a:t>Mungeroo</a:t>
            </a:r>
            <a:r>
              <a:rPr lang="en-GB" sz="1800" b="0" dirty="0"/>
              <a:t>) most faulted; faults die-out upwards towards the top syn-rift (top </a:t>
            </a:r>
            <a:r>
              <a:rPr lang="en-GB" sz="1800" b="0" dirty="0" err="1"/>
              <a:t>Muderong</a:t>
            </a:r>
            <a:r>
              <a:rPr lang="en-GB" sz="1800" b="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Overall total rift duration of c. 85.5 </a:t>
            </a:r>
            <a:r>
              <a:rPr lang="en-GB" sz="1800" b="0" dirty="0" err="1"/>
              <a:t>Myrs</a:t>
            </a:r>
            <a:endParaRPr lang="en-GB" sz="1800" b="0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F145AC30-75CB-CA49-BA6D-243423F7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8" y="830058"/>
            <a:ext cx="841897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oldest…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9221926C-FFBF-0240-900A-E9B92669A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6484619"/>
            <a:ext cx="109036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dirty="0"/>
              <a:t>…youngest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531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55A8-F535-9940-8076-3152368E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01B80-8AC9-FA4C-A436-ED83D34661CA}"/>
              </a:ext>
            </a:extLst>
          </p:cNvPr>
          <p:cNvSpPr txBox="1"/>
          <p:nvPr/>
        </p:nvSpPr>
        <p:spPr>
          <a:xfrm>
            <a:off x="251521" y="164680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/>
              <a:t>Map view of the fault array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B0325-45B6-C04F-9E0A-829FC3543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" y="2078850"/>
            <a:ext cx="2924175" cy="3581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336C92-62B9-6B44-BFF4-FDB1DEE0E4A9}"/>
              </a:ext>
            </a:extLst>
          </p:cNvPr>
          <p:cNvGrpSpPr/>
          <p:nvPr/>
        </p:nvGrpSpPr>
        <p:grpSpPr>
          <a:xfrm>
            <a:off x="6212186" y="1646802"/>
            <a:ext cx="2828925" cy="4003511"/>
            <a:chOff x="8282914" y="1052736"/>
            <a:chExt cx="3771900" cy="5338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DACED8-D966-E44A-B544-F912B64D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2914" y="1628250"/>
              <a:ext cx="3771900" cy="47625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97E658-29DA-5E44-8C03-312FD296168A}"/>
                </a:ext>
              </a:extLst>
            </p:cNvPr>
            <p:cNvSpPr txBox="1"/>
            <p:nvPr/>
          </p:nvSpPr>
          <p:spPr>
            <a:xfrm>
              <a:off x="8941317" y="1052736"/>
              <a:ext cx="29478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u="sng" dirty="0"/>
                <a:t>Throw distribution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0F29A7-1B47-EE41-9AB2-CD682DA3AC6F}"/>
              </a:ext>
            </a:extLst>
          </p:cNvPr>
          <p:cNvGrpSpPr/>
          <p:nvPr/>
        </p:nvGrpSpPr>
        <p:grpSpPr>
          <a:xfrm>
            <a:off x="3169943" y="1646802"/>
            <a:ext cx="2752206" cy="4003511"/>
            <a:chOff x="4226590" y="1052736"/>
            <a:chExt cx="3669607" cy="53380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11D7060-EECB-BC40-A42E-6593FDF8EA83}"/>
                </a:ext>
              </a:extLst>
            </p:cNvPr>
            <p:cNvGrpSpPr/>
            <p:nvPr/>
          </p:nvGrpSpPr>
          <p:grpSpPr>
            <a:xfrm>
              <a:off x="4226590" y="1052736"/>
              <a:ext cx="3669607" cy="5338013"/>
              <a:chOff x="4226592" y="1052736"/>
              <a:chExt cx="3669608" cy="533801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149172-9798-F84B-A183-A4DCBA9974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6592" y="1547283"/>
                <a:ext cx="3669608" cy="484346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CD84CA-4926-1242-9F52-2AAAD51D689B}"/>
                  </a:ext>
                </a:extLst>
              </p:cNvPr>
              <p:cNvSpPr txBox="1"/>
              <p:nvPr/>
            </p:nvSpPr>
            <p:spPr>
              <a:xfrm>
                <a:off x="5159896" y="1052736"/>
                <a:ext cx="212707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u="sng" dirty="0"/>
                  <a:t>Dip direction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94DCDF-15CC-954E-A068-FB07EBCCEA35}"/>
                </a:ext>
              </a:extLst>
            </p:cNvPr>
            <p:cNvSpPr/>
            <p:nvPr/>
          </p:nvSpPr>
          <p:spPr bwMode="auto">
            <a:xfrm>
              <a:off x="7320133" y="4911854"/>
              <a:ext cx="184741" cy="36932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76" tIns="34289" rIns="68576" bIns="34289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85800"/>
              <a:endParaRPr lang="en-GB" sz="1350" b="0"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3EE535-BD2F-4645-AC55-2137B6BB6A37}"/>
                </a:ext>
              </a:extLst>
            </p:cNvPr>
            <p:cNvSpPr txBox="1"/>
            <p:nvPr/>
          </p:nvSpPr>
          <p:spPr>
            <a:xfrm>
              <a:off x="6686633" y="5247407"/>
              <a:ext cx="674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D0FF"/>
                  </a:solidFill>
                </a:rPr>
                <a:t>East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35146F-918A-EC46-B9E4-0A93035FD89A}"/>
                </a:ext>
              </a:extLst>
            </p:cNvPr>
            <p:cNvSpPr txBox="1"/>
            <p:nvPr/>
          </p:nvSpPr>
          <p:spPr>
            <a:xfrm>
              <a:off x="6672064" y="5634413"/>
              <a:ext cx="890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5900"/>
                  </a:solidFill>
                </a:rPr>
                <a:t>West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2696CAC-FFEB-0244-992A-24D9238D6BF1}"/>
              </a:ext>
            </a:extLst>
          </p:cNvPr>
          <p:cNvSpPr/>
          <p:nvPr/>
        </p:nvSpPr>
        <p:spPr bwMode="auto">
          <a:xfrm>
            <a:off x="5490101" y="3717032"/>
            <a:ext cx="432048" cy="216024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22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24AC-948A-7948-89DB-4A161329C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Rift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FDFDF-49DF-334C-A02C-E336AEE255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9324"/>
            <a:ext cx="6716712" cy="5244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EEFE7-233F-DD47-9694-7B5EDB71F3C0}"/>
              </a:ext>
            </a:extLst>
          </p:cNvPr>
          <p:cNvSpPr txBox="1"/>
          <p:nvPr/>
        </p:nvSpPr>
        <p:spPr>
          <a:xfrm>
            <a:off x="6814685" y="1484784"/>
            <a:ext cx="21319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b="0" dirty="0"/>
              <a:t>Thickness patterns on isochron maps reveal periods of active faulting</a:t>
            </a:r>
          </a:p>
          <a:p>
            <a:endParaRPr lang="en-GB" sz="15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b="0" dirty="0"/>
              <a:t>First slip interval shows that most faults had established their final lengths in the first c. 7.2 </a:t>
            </a:r>
            <a:r>
              <a:rPr lang="en-GB" sz="1500" b="0" dirty="0" err="1"/>
              <a:t>Myrs</a:t>
            </a:r>
            <a:r>
              <a:rPr lang="en-GB" sz="1500" b="0" dirty="0"/>
              <a:t> (</a:t>
            </a:r>
            <a:r>
              <a:rPr lang="en-GB" sz="1500" dirty="0">
                <a:solidFill>
                  <a:srgbClr val="FF0000"/>
                </a:solidFill>
              </a:rPr>
              <a:t>c. 8% of the c. 85.5 Myr rift event</a:t>
            </a:r>
            <a:r>
              <a:rPr lang="en-GB" sz="1500" b="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b="0" dirty="0"/>
              <a:t>Faults are fully linked by SU3 (i.e. after c. 28.5 </a:t>
            </a:r>
            <a:r>
              <a:rPr lang="en-GB" sz="1500" b="0" dirty="0" err="1"/>
              <a:t>Myrs</a:t>
            </a:r>
            <a:r>
              <a:rPr lang="en-GB" sz="1500" b="0" dirty="0"/>
              <a:t> (</a:t>
            </a:r>
            <a:r>
              <a:rPr lang="en-GB" sz="1500" dirty="0">
                <a:solidFill>
                  <a:srgbClr val="FF0000"/>
                </a:solidFill>
              </a:rPr>
              <a:t>c. 33% of the c. 85.5 Myr rifting event</a:t>
            </a:r>
            <a:r>
              <a:rPr lang="en-GB" sz="1500" b="0" dirty="0"/>
              <a:t>)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BA886F7-0A4E-F440-9CE2-FC650BA9B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8" y="830058"/>
            <a:ext cx="841897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oldest…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F5881B9-8D0C-474F-95B0-C4E305E81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6484619"/>
            <a:ext cx="109036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dirty="0"/>
              <a:t>…youngest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042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65D4-0D72-B445-9299-227CD902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Rift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48ACC-79F7-2943-BFD3-B52187832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18" y="2055405"/>
            <a:ext cx="5886654" cy="3587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BB47E-6A56-AD46-9292-1677BF968CF7}"/>
              </a:ext>
            </a:extLst>
          </p:cNvPr>
          <p:cNvSpPr txBox="1"/>
          <p:nvPr/>
        </p:nvSpPr>
        <p:spPr>
          <a:xfrm>
            <a:off x="251521" y="164680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/>
              <a:t>Map view of the fault array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C3662-01E2-C948-9302-3A8BD9E04984}"/>
              </a:ext>
            </a:extLst>
          </p:cNvPr>
          <p:cNvSpPr txBox="1"/>
          <p:nvPr/>
        </p:nvSpPr>
        <p:spPr>
          <a:xfrm>
            <a:off x="3469502" y="164680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/>
              <a:t>Present day throw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CCAE9-D09F-0F4E-82C7-36BC320B65DA}"/>
              </a:ext>
            </a:extLst>
          </p:cNvPr>
          <p:cNvSpPr txBox="1"/>
          <p:nvPr/>
        </p:nvSpPr>
        <p:spPr>
          <a:xfrm>
            <a:off x="4842031" y="2055968"/>
            <a:ext cx="1399688" cy="55399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500" b="0" dirty="0"/>
              <a:t>Symmetrical</a:t>
            </a:r>
          </a:p>
          <a:p>
            <a:pPr algn="ctr"/>
            <a:r>
              <a:rPr lang="en-GB" sz="1500" b="0" dirty="0"/>
              <a:t>throw profiles</a:t>
            </a:r>
          </a:p>
        </p:txBody>
      </p:sp>
    </p:spTree>
    <p:extLst>
      <p:ext uri="{BB962C8B-B14F-4D97-AF65-F5344CB8AC3E}">
        <p14:creationId xmlns:p14="http://schemas.microsoft.com/office/powerpoint/2010/main" val="3638153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65D4-0D72-B445-9299-227CD902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Rift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25FB-4A02-BD49-BA88-D46D5CEAEA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" r="221"/>
          <a:stretch/>
        </p:blipFill>
        <p:spPr>
          <a:xfrm>
            <a:off x="-4818" y="2055405"/>
            <a:ext cx="8627268" cy="3587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59DD4-AA5F-7940-8640-197C6774433C}"/>
              </a:ext>
            </a:extLst>
          </p:cNvPr>
          <p:cNvSpPr txBox="1"/>
          <p:nvPr/>
        </p:nvSpPr>
        <p:spPr>
          <a:xfrm>
            <a:off x="251521" y="164680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/>
              <a:t>Map view of the fault array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62CF5-306B-F248-A2D5-0C7E967C1737}"/>
              </a:ext>
            </a:extLst>
          </p:cNvPr>
          <p:cNvSpPr txBox="1"/>
          <p:nvPr/>
        </p:nvSpPr>
        <p:spPr>
          <a:xfrm>
            <a:off x="3469502" y="164680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/>
              <a:t>Present day throw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91B9B-5BE1-C544-9630-CC6C70323B78}"/>
              </a:ext>
            </a:extLst>
          </p:cNvPr>
          <p:cNvSpPr txBox="1"/>
          <p:nvPr/>
        </p:nvSpPr>
        <p:spPr>
          <a:xfrm>
            <a:off x="6354198" y="164680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/>
              <a:t>Reconstructed throw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05F79-45F5-CE4D-A006-E746D17D2DAC}"/>
              </a:ext>
            </a:extLst>
          </p:cNvPr>
          <p:cNvSpPr txBox="1"/>
          <p:nvPr/>
        </p:nvSpPr>
        <p:spPr>
          <a:xfrm>
            <a:off x="4842031" y="2055968"/>
            <a:ext cx="1399688" cy="55399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500" b="0" dirty="0"/>
              <a:t>Symmetrical</a:t>
            </a:r>
          </a:p>
          <a:p>
            <a:pPr algn="ctr"/>
            <a:r>
              <a:rPr lang="en-GB" sz="1500" b="0" dirty="0"/>
              <a:t>throw profiles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BA7B4-3CCE-D34A-8BAF-3CD4ADA762C0}"/>
              </a:ext>
            </a:extLst>
          </p:cNvPr>
          <p:cNvSpPr txBox="1"/>
          <p:nvPr/>
        </p:nvSpPr>
        <p:spPr>
          <a:xfrm>
            <a:off x="7713284" y="2065159"/>
            <a:ext cx="1399688" cy="784830"/>
          </a:xfrm>
          <a:prstGeom prst="rect">
            <a:avLst/>
          </a:prstGeom>
          <a:solidFill>
            <a:srgbClr val="FAE4A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500" b="0" dirty="0"/>
              <a:t>Asymmetrical, irregular throw</a:t>
            </a:r>
          </a:p>
        </p:txBody>
      </p:sp>
    </p:spTree>
    <p:extLst>
      <p:ext uri="{BB962C8B-B14F-4D97-AF65-F5344CB8AC3E}">
        <p14:creationId xmlns:p14="http://schemas.microsoft.com/office/powerpoint/2010/main" val="279498539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55A8-F535-9940-8076-3152368E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Fault Evolution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2292"/>
            <a:ext cx="5442758" cy="4484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D7699E-5DFC-F144-8B94-5418A699D74C}"/>
              </a:ext>
            </a:extLst>
          </p:cNvPr>
          <p:cNvSpPr/>
          <p:nvPr/>
        </p:nvSpPr>
        <p:spPr bwMode="auto">
          <a:xfrm>
            <a:off x="812947" y="1589313"/>
            <a:ext cx="2138873" cy="27699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6" tIns="34289" rIns="68576" bIns="34289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 b="0"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EF4C6-6D36-CD41-BA64-129BF5751127}"/>
              </a:ext>
            </a:extLst>
          </p:cNvPr>
          <p:cNvSpPr txBox="1"/>
          <p:nvPr/>
        </p:nvSpPr>
        <p:spPr>
          <a:xfrm>
            <a:off x="5598114" y="832802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Large, </a:t>
            </a:r>
            <a:r>
              <a:rPr lang="en-GB" sz="1800" dirty="0">
                <a:solidFill>
                  <a:srgbClr val="FF0000"/>
                </a:solidFill>
              </a:rPr>
              <a:t>W-dipping</a:t>
            </a:r>
            <a:r>
              <a:rPr lang="en-GB" sz="1800" b="0" dirty="0"/>
              <a:t> fault systems have greater displacement ratios</a:t>
            </a:r>
            <a:br>
              <a:rPr lang="en-GB" sz="1800" b="0" dirty="0"/>
            </a:br>
            <a:r>
              <a:rPr lang="en-GB" sz="1800" b="0" dirty="0"/>
              <a:t>(c ~ 0.1) compared to </a:t>
            </a:r>
            <a:r>
              <a:rPr lang="en-GB" sz="1800" dirty="0">
                <a:solidFill>
                  <a:srgbClr val="00B0F0"/>
                </a:solidFill>
              </a:rPr>
              <a:t>antithetic minor faults </a:t>
            </a:r>
            <a:r>
              <a:rPr lang="en-GB" sz="1800" b="0" dirty="0"/>
              <a:t>(c ~ 0.01)</a:t>
            </a:r>
          </a:p>
        </p:txBody>
      </p:sp>
    </p:spTree>
    <p:extLst>
      <p:ext uri="{BB962C8B-B14F-4D97-AF65-F5344CB8AC3E}">
        <p14:creationId xmlns:p14="http://schemas.microsoft.com/office/powerpoint/2010/main" val="219853963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3E55A8-F535-9940-8076-3152368E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Fault Evolution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45E5DC-0047-7040-8575-0E9B669AB53A}"/>
              </a:ext>
            </a:extLst>
          </p:cNvPr>
          <p:cNvSpPr/>
          <p:nvPr/>
        </p:nvSpPr>
        <p:spPr bwMode="auto">
          <a:xfrm>
            <a:off x="812947" y="1589313"/>
            <a:ext cx="2138873" cy="27699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6" tIns="34289" rIns="68576" bIns="34289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 b="0"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6D4BC-83D2-914C-9F70-713137190ADC}"/>
              </a:ext>
            </a:extLst>
          </p:cNvPr>
          <p:cNvSpPr txBox="1"/>
          <p:nvPr/>
        </p:nvSpPr>
        <p:spPr>
          <a:xfrm>
            <a:off x="5598114" y="832802"/>
            <a:ext cx="34563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Large, </a:t>
            </a:r>
            <a:r>
              <a:rPr lang="en-GB" sz="1800" dirty="0">
                <a:solidFill>
                  <a:srgbClr val="FF0000"/>
                </a:solidFill>
              </a:rPr>
              <a:t>W-dipping</a:t>
            </a:r>
            <a:r>
              <a:rPr lang="en-GB" sz="1800" b="0" dirty="0"/>
              <a:t> fault systems have greater displacement ratios</a:t>
            </a:r>
            <a:br>
              <a:rPr lang="en-GB" sz="1800" b="0" dirty="0"/>
            </a:br>
            <a:r>
              <a:rPr lang="en-GB" sz="1800" b="0" dirty="0"/>
              <a:t>(c ~ 0.1) compared to </a:t>
            </a:r>
            <a:r>
              <a:rPr lang="en-GB" sz="1800" dirty="0">
                <a:solidFill>
                  <a:srgbClr val="00B0F0"/>
                </a:solidFill>
              </a:rPr>
              <a:t>antithetic minor faults </a:t>
            </a:r>
            <a:r>
              <a:rPr lang="en-GB" sz="1800" b="0" dirty="0"/>
              <a:t>(c ~ 0.01)</a:t>
            </a:r>
          </a:p>
          <a:p>
            <a:endParaRPr lang="en-GB" sz="18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The last time step trajectory on a D-L plot is of displacement accrual (i.e. constant model)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Antithetic faults remain static in the last time-step due to strain localising on major faults (i.e. stress shadows)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="0" dirty="0"/>
              <a:t>Overall, faults following the constant-length model do not extend outside of the range defined by global data…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5F7D5-E25C-1144-8FC7-BC3C93345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2292"/>
            <a:ext cx="5442758" cy="4484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F50A1C-7042-A443-8DED-E6508BDA5BB3}"/>
              </a:ext>
            </a:extLst>
          </p:cNvPr>
          <p:cNvSpPr/>
          <p:nvPr/>
        </p:nvSpPr>
        <p:spPr bwMode="auto">
          <a:xfrm>
            <a:off x="812947" y="1599187"/>
            <a:ext cx="2138873" cy="27699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6" tIns="34289" rIns="68576" bIns="34289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GB" sz="1350" b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1669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F31D02AC-D67E-674F-88EB-ACE75957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So, How Do Normal Faults Grow?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42F80-46D8-F549-88B7-2ECE8305D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954088"/>
            <a:ext cx="4525963" cy="5715000"/>
          </a:xfrm>
        </p:spPr>
        <p:txBody>
          <a:bodyPr/>
          <a:lstStyle/>
          <a:p>
            <a:pPr marL="182563" indent="-182563" eaLnBrk="1" hangingPunct="1">
              <a:lnSpc>
                <a:spcPct val="80000"/>
              </a:lnSpc>
            </a:pPr>
            <a:r>
              <a:rPr lang="en-GB" altLang="en-US" sz="2000" dirty="0"/>
              <a:t>Fault growth likely messier than implied by </a:t>
            </a:r>
            <a:r>
              <a:rPr lang="en-GB" altLang="en-GB" sz="2000" dirty="0"/>
              <a:t>‘</a:t>
            </a:r>
            <a:r>
              <a:rPr lang="en-GB" altLang="en-US" sz="2000" dirty="0"/>
              <a:t>global</a:t>
            </a:r>
            <a:r>
              <a:rPr lang="en-GB" altLang="en-GB" sz="2000" dirty="0"/>
              <a:t>’</a:t>
            </a:r>
            <a:r>
              <a:rPr lang="en-GB" altLang="en-US" sz="2000" dirty="0"/>
              <a:t> D-L dataset…</a:t>
            </a:r>
          </a:p>
          <a:p>
            <a:pPr marL="182563" indent="-182563" eaLnBrk="1" hangingPunct="1">
              <a:lnSpc>
                <a:spcPct val="80000"/>
              </a:lnSpc>
            </a:pPr>
            <a:endParaRPr lang="en-GB" altLang="en-US" sz="2000" dirty="0"/>
          </a:p>
          <a:p>
            <a:pPr marL="182563" indent="-182563" algn="just" eaLnBrk="1" hangingPunct="1">
              <a:lnSpc>
                <a:spcPct val="80000"/>
              </a:lnSpc>
            </a:pPr>
            <a:r>
              <a:rPr lang="en-GB" altLang="en-US" sz="2000" dirty="0"/>
              <a:t>Couple backstripping with independent kinematic constraints</a:t>
            </a:r>
          </a:p>
          <a:p>
            <a:pPr marL="182563" indent="-182563" algn="just" eaLnBrk="1" hangingPunct="1">
              <a:lnSpc>
                <a:spcPct val="80000"/>
              </a:lnSpc>
              <a:buFontTx/>
              <a:buNone/>
            </a:pPr>
            <a:endParaRPr lang="en-GB" altLang="en-US" sz="2000" dirty="0"/>
          </a:p>
          <a:p>
            <a:pPr marL="182563" indent="-182563" algn="just" eaLnBrk="1" hangingPunct="1">
              <a:lnSpc>
                <a:spcPct val="80000"/>
              </a:lnSpc>
            </a:pPr>
            <a:r>
              <a:rPr lang="en-GB" altLang="en-US" sz="2000" dirty="0"/>
              <a:t>Test constant-length model with 3D seismic (long-term) and trench-scale (short-term) data</a:t>
            </a:r>
          </a:p>
          <a:p>
            <a:pPr marL="182563" indent="-182563" algn="just" eaLnBrk="1" hangingPunct="1">
              <a:lnSpc>
                <a:spcPct val="80000"/>
              </a:lnSpc>
            </a:pPr>
            <a:endParaRPr lang="en-GB" altLang="en-US" sz="2000" dirty="0"/>
          </a:p>
          <a:p>
            <a:pPr marL="182563" indent="-182563" algn="just" eaLnBrk="1" hangingPunct="1">
              <a:lnSpc>
                <a:spcPct val="80000"/>
              </a:lnSpc>
            </a:pPr>
            <a:r>
              <a:rPr lang="en-GB" altLang="en-US" sz="2000" b="1" dirty="0"/>
              <a:t>Is constant-length model always associated with fault reactivation?</a:t>
            </a:r>
          </a:p>
          <a:p>
            <a:pPr marL="182563" indent="-182563" algn="just" eaLnBrk="1" hangingPunct="1">
              <a:lnSpc>
                <a:spcPct val="80000"/>
              </a:lnSpc>
            </a:pPr>
            <a:endParaRPr lang="en-GB" altLang="en-US" sz="2000" b="1" dirty="0"/>
          </a:p>
          <a:p>
            <a:pPr marL="182563" indent="-182563" algn="just" eaLnBrk="1" hangingPunct="1">
              <a:lnSpc>
                <a:spcPct val="80000"/>
              </a:lnSpc>
            </a:pPr>
            <a:r>
              <a:rPr lang="en-GB" altLang="en-US" sz="2000" b="1" dirty="0"/>
              <a:t>Do geomorphic data support the constant-length model?</a:t>
            </a:r>
          </a:p>
          <a:p>
            <a:pPr marL="182563" indent="-182563" algn="just" eaLnBrk="1" hangingPunct="1">
              <a:lnSpc>
                <a:spcPct val="80000"/>
              </a:lnSpc>
            </a:pPr>
            <a:endParaRPr lang="en-GB" altLang="en-US" sz="2000" b="1" dirty="0"/>
          </a:p>
          <a:p>
            <a:pPr marL="182563" indent="-182563" algn="just" eaLnBrk="1" hangingPunct="1">
              <a:lnSpc>
                <a:spcPct val="80000"/>
              </a:lnSpc>
            </a:pPr>
            <a:r>
              <a:rPr lang="en-GB" altLang="en-US" sz="2000" b="1" dirty="0"/>
              <a:t>Can anyone demonstrate a fault grew in accordance with the isolated fault model on geological timescales?!</a:t>
            </a:r>
          </a:p>
          <a:p>
            <a:pPr marL="182563" indent="-182563" eaLnBrk="1" hangingPunct="1">
              <a:lnSpc>
                <a:spcPct val="80000"/>
              </a:lnSpc>
            </a:pPr>
            <a:endParaRPr lang="en-GB" alt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A01BB-E5DC-C744-ACE3-FE2AB25C2B7A}"/>
              </a:ext>
            </a:extLst>
          </p:cNvPr>
          <p:cNvGrpSpPr>
            <a:grpSpLocks/>
          </p:cNvGrpSpPr>
          <p:nvPr/>
        </p:nvGrpSpPr>
        <p:grpSpPr bwMode="auto">
          <a:xfrm>
            <a:off x="4960938" y="836613"/>
            <a:ext cx="3849687" cy="3394075"/>
            <a:chOff x="4960536" y="836712"/>
            <a:chExt cx="3850512" cy="3393805"/>
          </a:xfrm>
        </p:grpSpPr>
        <p:pic>
          <p:nvPicPr>
            <p:cNvPr id="49162" name="Picture 3">
              <a:extLst>
                <a:ext uri="{FF2B5EF4-FFF2-40B4-BE49-F238E27FC236}">
                  <a16:creationId xmlns:a16="http://schemas.microsoft.com/office/drawing/2014/main" id="{43F25994-51C6-8E4E-8972-2C9A48FD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" t="7762" r="11720" b="2390"/>
            <a:stretch>
              <a:fillRect/>
            </a:stretch>
          </p:blipFill>
          <p:spPr bwMode="auto">
            <a:xfrm>
              <a:off x="4960536" y="836712"/>
              <a:ext cx="3850512" cy="33938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163" name="TextBox 6">
              <a:extLst>
                <a:ext uri="{FF2B5EF4-FFF2-40B4-BE49-F238E27FC236}">
                  <a16:creationId xmlns:a16="http://schemas.microsoft.com/office/drawing/2014/main" id="{034C4D92-3B88-2246-BB99-816AD5DA8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8190" y="993785"/>
              <a:ext cx="1978141" cy="2112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data courtesy of Badley Geoscience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857925-904F-254A-A969-8589A28C8785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4264025"/>
            <a:ext cx="4413250" cy="2549525"/>
            <a:chOff x="4644008" y="4264430"/>
            <a:chExt cx="4412278" cy="2548946"/>
          </a:xfrm>
        </p:grpSpPr>
        <p:pic>
          <p:nvPicPr>
            <p:cNvPr id="49158" name="Picture 4">
              <a:extLst>
                <a:ext uri="{FF2B5EF4-FFF2-40B4-BE49-F238E27FC236}">
                  <a16:creationId xmlns:a16="http://schemas.microsoft.com/office/drawing/2014/main" id="{93CA92E1-D8B7-6B43-8BDD-73BAFEADD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264430"/>
              <a:ext cx="4340270" cy="254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TextBox 5">
              <a:extLst>
                <a:ext uri="{FF2B5EF4-FFF2-40B4-BE49-F238E27FC236}">
                  <a16:creationId xmlns:a16="http://schemas.microsoft.com/office/drawing/2014/main" id="{39162A4E-4425-A441-A27F-B59FDAA93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7956" y="4338861"/>
              <a:ext cx="1483346" cy="2112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Cartwright &amp; Trudgill (1994)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1DEB5B-A5D3-6C4F-BA77-9B76C78F4495}"/>
                </a:ext>
              </a:extLst>
            </p:cNvPr>
            <p:cNvSpPr/>
            <p:nvPr/>
          </p:nvSpPr>
          <p:spPr>
            <a:xfrm>
              <a:off x="4644008" y="6526104"/>
              <a:ext cx="287274" cy="215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94AC94-B8CD-B248-A5A2-BA761D4949D0}"/>
                </a:ext>
              </a:extLst>
            </p:cNvPr>
            <p:cNvSpPr/>
            <p:nvPr/>
          </p:nvSpPr>
          <p:spPr>
            <a:xfrm>
              <a:off x="7415173" y="6586416"/>
              <a:ext cx="287274" cy="215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60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3C677-C8BD-8F43-83B1-50B5B2AF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Answer…?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1DBA8-F9C6-1545-937C-5657A3FD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" y="1408670"/>
            <a:ext cx="4552262" cy="4880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EF429-9887-F34B-8B8C-E684EFECB865}"/>
              </a:ext>
            </a:extLst>
          </p:cNvPr>
          <p:cNvSpPr txBox="1"/>
          <p:nvPr/>
        </p:nvSpPr>
        <p:spPr>
          <a:xfrm>
            <a:off x="73342" y="1160720"/>
            <a:ext cx="1433653" cy="2342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Time-steps=5</a:t>
            </a:r>
            <a:r>
              <a:rPr kumimoji="0" lang="en-GB" sz="105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rPr>
              <a:t> seconds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65" charset="0"/>
              <a:ea typeface="Arial" pitchFamily="-65" charset="0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7B87FF-6468-FC4D-912B-F646B4E1F47E}"/>
              </a:ext>
            </a:extLst>
          </p:cNvPr>
          <p:cNvGrpSpPr/>
          <p:nvPr/>
        </p:nvGrpSpPr>
        <p:grpSpPr>
          <a:xfrm>
            <a:off x="4484448" y="1152482"/>
            <a:ext cx="4577807" cy="5137107"/>
            <a:chOff x="4484448" y="1152482"/>
            <a:chExt cx="4577807" cy="51371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0B0781-8036-BD4A-81AA-D4097447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4448" y="1396313"/>
              <a:ext cx="4577807" cy="48932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23869D-E6FC-E34E-953A-56A0E24160F3}"/>
                </a:ext>
              </a:extLst>
            </p:cNvPr>
            <p:cNvSpPr txBox="1"/>
            <p:nvPr/>
          </p:nvSpPr>
          <p:spPr>
            <a:xfrm>
              <a:off x="4716923" y="1152482"/>
              <a:ext cx="1545863" cy="234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36000" rIns="36000" bIns="3600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/>
                </a:rPr>
                <a:t>Time-steps=1.5</a:t>
              </a:r>
              <a:r>
                <a:rPr kumimoji="0" lang="en-GB" sz="105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-65" charset="0"/>
                  <a:ea typeface="Arial" pitchFamily="-65" charset="0"/>
                  <a:cs typeface="Arial"/>
                </a:rPr>
                <a:t> seconds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65" charset="0"/>
                <a:ea typeface="Arial" pitchFamily="-65" charset="0"/>
                <a:cs typeface="Arial"/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46C8B70F-254A-A549-ADD6-FC7F70A2D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99" y="6252776"/>
            <a:ext cx="1481496" cy="253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Rotevatn et al. (</a:t>
            </a:r>
            <a:r>
              <a:rPr lang="en-GB" sz="1050" b="0" dirty="0"/>
              <a:t>2019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4698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B627-B4AE-4D4C-BADF-C16F02F6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Continental Rifting</a:t>
            </a:r>
          </a:p>
        </p:txBody>
      </p:sp>
      <p:pic>
        <p:nvPicPr>
          <p:cNvPr id="5" name="Picture 2" descr="Image result for normal fault small">
            <a:extLst>
              <a:ext uri="{FF2B5EF4-FFF2-40B4-BE49-F238E27FC236}">
                <a16:creationId xmlns:a16="http://schemas.microsoft.com/office/drawing/2014/main" id="{7BB34770-B312-7841-8D1A-2E21803D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872"/>
            <a:ext cx="9180513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1C31C2A-2226-9A4D-81B6-2393C97E0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372072"/>
            <a:ext cx="5759450" cy="307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400" b="0" dirty="0">
                <a:solidFill>
                  <a:schemeClr val="bg1"/>
                </a:solidFill>
              </a:rPr>
              <a:t>https://</a:t>
            </a:r>
            <a:r>
              <a:rPr lang="en-GB" altLang="en-US" sz="1400" b="0" dirty="0" err="1">
                <a:solidFill>
                  <a:schemeClr val="bg1"/>
                </a:solidFill>
              </a:rPr>
              <a:t>www.fault</a:t>
            </a:r>
            <a:r>
              <a:rPr lang="en-GB" altLang="en-US" sz="1400" b="0" dirty="0">
                <a:solidFill>
                  <a:schemeClr val="bg1"/>
                </a:solidFill>
              </a:rPr>
              <a:t>-analysis-</a:t>
            </a:r>
            <a:r>
              <a:rPr lang="en-GB" altLang="en-US" sz="1400" b="0" dirty="0" err="1">
                <a:solidFill>
                  <a:schemeClr val="bg1"/>
                </a:solidFill>
              </a:rPr>
              <a:t>group.ucd.ie</a:t>
            </a:r>
            <a:r>
              <a:rPr lang="en-GB" altLang="en-US" sz="1400" b="0" dirty="0">
                <a:solidFill>
                  <a:schemeClr val="bg1"/>
                </a:solidFill>
              </a:rPr>
              <a:t>/gallery/</a:t>
            </a:r>
            <a:r>
              <a:rPr lang="en-GB" altLang="en-US" sz="1400" b="0" dirty="0" err="1">
                <a:solidFill>
                  <a:schemeClr val="bg1"/>
                </a:solidFill>
              </a:rPr>
              <a:t>Normal_faults_plan.htm</a:t>
            </a:r>
            <a:endParaRPr lang="en-GB" altLang="en-US" sz="1400" b="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81C03BF3-FE2A-1D47-B9A4-08CC9D1EFA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08850" y="6548909"/>
            <a:ext cx="165576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1BE009B3-9031-534D-8D29-739C3F212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6115522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>
                <a:solidFill>
                  <a:schemeClr val="bg1"/>
                </a:solidFill>
              </a:rPr>
              <a:t>c. 5 km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06C58-B2F9-AA46-A569-F9107F61E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892647"/>
            <a:ext cx="4537075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800"/>
              <a:t>North Sea rift system, offshore Norway</a:t>
            </a:r>
          </a:p>
        </p:txBody>
      </p:sp>
    </p:spTree>
    <p:extLst>
      <p:ext uri="{BB962C8B-B14F-4D97-AF65-F5344CB8AC3E}">
        <p14:creationId xmlns:p14="http://schemas.microsoft.com/office/powerpoint/2010/main" val="4840980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C2CBDC41-F4FC-1044-84C8-EA7AF852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Normal Fault Growth</a:t>
            </a:r>
          </a:p>
        </p:txBody>
      </p:sp>
      <p:grpSp>
        <p:nvGrpSpPr>
          <p:cNvPr id="17410" name="Group 2">
            <a:extLst>
              <a:ext uri="{FF2B5EF4-FFF2-40B4-BE49-F238E27FC236}">
                <a16:creationId xmlns:a16="http://schemas.microsoft.com/office/drawing/2014/main" id="{0A2873AD-B9A7-B844-B8A5-63CC8C863E5E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836613"/>
            <a:ext cx="5480050" cy="5053012"/>
            <a:chOff x="4211960" y="836712"/>
            <a:chExt cx="4770519" cy="4399951"/>
          </a:xfrm>
        </p:grpSpPr>
        <p:pic>
          <p:nvPicPr>
            <p:cNvPr id="17420" name="Picture 3">
              <a:extLst>
                <a:ext uri="{FF2B5EF4-FFF2-40B4-BE49-F238E27FC236}">
                  <a16:creationId xmlns:a16="http://schemas.microsoft.com/office/drawing/2014/main" id="{1A799287-0A85-9F4A-9028-266056A6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998" y="836712"/>
              <a:ext cx="4737481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F022B9-F96B-624B-8B25-9F2C4A6E8E18}"/>
                </a:ext>
              </a:extLst>
            </p:cNvPr>
            <p:cNvSpPr/>
            <p:nvPr/>
          </p:nvSpPr>
          <p:spPr>
            <a:xfrm rot="19443491">
              <a:off x="5223553" y="3005585"/>
              <a:ext cx="1368138" cy="342817"/>
            </a:xfrm>
            <a:prstGeom prst="ellipse">
              <a:avLst/>
            </a:prstGeom>
            <a:solidFill>
              <a:srgbClr val="00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422" name="TextBox 20">
              <a:extLst>
                <a:ext uri="{FF2B5EF4-FFF2-40B4-BE49-F238E27FC236}">
                  <a16:creationId xmlns:a16="http://schemas.microsoft.com/office/drawing/2014/main" id="{2802FF9D-34A0-064D-9177-796985EDC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960" y="5022284"/>
              <a:ext cx="4504872" cy="21437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data provided by Badley Geoscience; with additional data from Kim &amp; Sanderson (2005)</a:t>
              </a:r>
            </a:p>
          </p:txBody>
        </p:sp>
        <p:pic>
          <p:nvPicPr>
            <p:cNvPr id="17423" name="Picture 2" descr="http://www.badleys.co.uk/badleys-outer/footer/bgl-footer.png">
              <a:extLst>
                <a:ext uri="{FF2B5EF4-FFF2-40B4-BE49-F238E27FC236}">
                  <a16:creationId xmlns:a16="http://schemas.microsoft.com/office/drawing/2014/main" id="{A73030CD-C42E-704E-AC91-58B6E54CC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18323" r="8803" b="45181"/>
            <a:stretch>
              <a:fillRect/>
            </a:stretch>
          </p:blipFill>
          <p:spPr bwMode="auto">
            <a:xfrm>
              <a:off x="4785544" y="1011957"/>
              <a:ext cx="1691331" cy="38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ED53FE-A7BE-B249-BAF3-F38850E087A9}"/>
              </a:ext>
            </a:extLst>
          </p:cNvPr>
          <p:cNvCxnSpPr/>
          <p:nvPr/>
        </p:nvCxnSpPr>
        <p:spPr>
          <a:xfrm flipV="1">
            <a:off x="1042988" y="2020888"/>
            <a:ext cx="2808287" cy="237648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TextBox 8">
            <a:extLst>
              <a:ext uri="{FF2B5EF4-FFF2-40B4-BE49-F238E27FC236}">
                <a16:creationId xmlns:a16="http://schemas.microsoft.com/office/drawing/2014/main" id="{C79DEBF4-3F6E-7841-9C74-63133B285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542" y="4720110"/>
            <a:ext cx="2390463" cy="369332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lang="en-GB" altLang="en-GB" sz="1800" dirty="0">
                <a:solidFill>
                  <a:srgbClr val="000000"/>
                </a:solidFill>
                <a:cs typeface="Arial"/>
              </a:rPr>
              <a:t>Propagating</a:t>
            </a:r>
            <a:r>
              <a:rPr kumimoji="0" lang="en-GB" alt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671E96-8612-7A42-B8D4-2D2015469489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755650"/>
            <a:ext cx="2447925" cy="6056313"/>
            <a:chOff x="6588224" y="755412"/>
            <a:chExt cx="2448272" cy="6055946"/>
          </a:xfrm>
        </p:grpSpPr>
        <p:pic>
          <p:nvPicPr>
            <p:cNvPr id="17414" name="Bilde 4">
              <a:extLst>
                <a:ext uri="{FF2B5EF4-FFF2-40B4-BE49-F238E27FC236}">
                  <a16:creationId xmlns:a16="http://schemas.microsoft.com/office/drawing/2014/main" id="{B1353A45-9E0A-8045-9409-F964978EC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9158" r="51682" b="2350"/>
            <a:stretch>
              <a:fillRect/>
            </a:stretch>
          </p:blipFill>
          <p:spPr bwMode="auto">
            <a:xfrm>
              <a:off x="7020272" y="836711"/>
              <a:ext cx="1997197" cy="597464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kstSylinder 8">
              <a:extLst>
                <a:ext uri="{FF2B5EF4-FFF2-40B4-BE49-F238E27FC236}">
                  <a16:creationId xmlns:a16="http://schemas.microsoft.com/office/drawing/2014/main" id="{36D09491-B3E9-7F41-A334-5908FD6EF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8289597" y="5794600"/>
              <a:ext cx="1239763" cy="25403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Nicol</a:t>
              </a:r>
              <a:r>
                <a:rPr kumimoji="0" lang="nb-NO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 et al. (2016)</a:t>
              </a:r>
            </a:p>
          </p:txBody>
        </p:sp>
        <p:sp>
          <p:nvSpPr>
            <p:cNvPr id="17416" name="TextBox 2">
              <a:extLst>
                <a:ext uri="{FF2B5EF4-FFF2-40B4-BE49-F238E27FC236}">
                  <a16:creationId xmlns:a16="http://schemas.microsoft.com/office/drawing/2014/main" id="{8FF37805-970B-D240-93D7-8C52F59C1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224" y="755412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T1</a:t>
              </a:r>
            </a:p>
          </p:txBody>
        </p:sp>
        <p:sp>
          <p:nvSpPr>
            <p:cNvPr id="17417" name="TextBox 15">
              <a:extLst>
                <a:ext uri="{FF2B5EF4-FFF2-40B4-BE49-F238E27FC236}">
                  <a16:creationId xmlns:a16="http://schemas.microsoft.com/office/drawing/2014/main" id="{278ED0EC-0AC6-A14F-A1DE-84B71854B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224" y="1844824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T2</a:t>
              </a:r>
            </a:p>
          </p:txBody>
        </p:sp>
        <p:sp>
          <p:nvSpPr>
            <p:cNvPr id="17418" name="TextBox 16">
              <a:extLst>
                <a:ext uri="{FF2B5EF4-FFF2-40B4-BE49-F238E27FC236}">
                  <a16:creationId xmlns:a16="http://schemas.microsoft.com/office/drawing/2014/main" id="{8D6A1E0F-F2D5-6243-88C8-18007AEC5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224" y="2924944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T3</a:t>
              </a:r>
            </a:p>
          </p:txBody>
        </p:sp>
        <p:sp>
          <p:nvSpPr>
            <p:cNvPr id="17419" name="TextBox 17">
              <a:extLst>
                <a:ext uri="{FF2B5EF4-FFF2-40B4-BE49-F238E27FC236}">
                  <a16:creationId xmlns:a16="http://schemas.microsoft.com/office/drawing/2014/main" id="{845B29F5-F9BD-DE4D-B393-9F01BDC83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8224" y="4005064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T4</a:t>
              </a:r>
            </a:p>
          </p:txBody>
        </p:sp>
      </p:grpSp>
      <p:sp>
        <p:nvSpPr>
          <p:cNvPr id="18" name="Content Placeholder 22">
            <a:extLst>
              <a:ext uri="{FF2B5EF4-FFF2-40B4-BE49-F238E27FC236}">
                <a16:creationId xmlns:a16="http://schemas.microsoft.com/office/drawing/2014/main" id="{C0C0CB44-94BF-9C41-8DDC-29CAD2F4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6" y="6040482"/>
            <a:ext cx="6790818" cy="879302"/>
          </a:xfrm>
        </p:spPr>
        <p:txBody>
          <a:bodyPr>
            <a:normAutofit fontScale="47500" lnSpcReduction="20000"/>
          </a:bodyPr>
          <a:lstStyle/>
          <a:p>
            <a:pPr marL="182563" indent="-182563" algn="just"/>
            <a:r>
              <a:rPr lang="en-GB" dirty="0"/>
              <a:t>Underpinned by global D-L datasets and physical models</a:t>
            </a:r>
          </a:p>
          <a:p>
            <a:pPr marL="182563" indent="-182563" algn="just"/>
            <a:r>
              <a:rPr lang="en-GB" dirty="0"/>
              <a:t>Explains: (</a:t>
            </a:r>
            <a:r>
              <a:rPr lang="en-GB" dirty="0" err="1"/>
              <a:t>i</a:t>
            </a:r>
            <a:r>
              <a:rPr lang="en-GB" dirty="0"/>
              <a:t>) displacement variations; (ii) folds; (iii) fault-strike variability</a:t>
            </a:r>
          </a:p>
          <a:p>
            <a:pPr marL="182563" indent="-182563" algn="just"/>
            <a:r>
              <a:rPr lang="en-GB" b="1" dirty="0"/>
              <a:t>Widely applied…</a:t>
            </a:r>
          </a:p>
        </p:txBody>
      </p:sp>
    </p:spTree>
    <p:extLst>
      <p:ext uri="{BB962C8B-B14F-4D97-AF65-F5344CB8AC3E}">
        <p14:creationId xmlns:p14="http://schemas.microsoft.com/office/powerpoint/2010/main" val="547460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69115684-1068-484F-A6F7-EAB5BEC01235}"/>
              </a:ext>
            </a:extLst>
          </p:cNvPr>
          <p:cNvSpPr/>
          <p:nvPr/>
        </p:nvSpPr>
        <p:spPr>
          <a:xfrm>
            <a:off x="1535597" y="937316"/>
            <a:ext cx="4353521" cy="5816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92"/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01724940-CAE0-DB4B-A958-94D5CFF05094}"/>
              </a:ext>
            </a:extLst>
          </p:cNvPr>
          <p:cNvSpPr txBox="1"/>
          <p:nvPr/>
        </p:nvSpPr>
        <p:spPr>
          <a:xfrm>
            <a:off x="4420182" y="914899"/>
            <a:ext cx="4064983" cy="270874"/>
          </a:xfrm>
          <a:prstGeom prst="rect">
            <a:avLst/>
          </a:prstGeom>
        </p:spPr>
        <p:txBody>
          <a:bodyPr vert="horz" wrap="square" lIns="0" tIns="25303" rIns="0" bIns="0" rtlCol="0">
            <a:spAutoFit/>
          </a:bodyPr>
          <a:lstStyle/>
          <a:p>
            <a:pPr marL="25303">
              <a:spcBef>
                <a:spcPts val="199"/>
              </a:spcBef>
            </a:pPr>
            <a:r>
              <a:rPr sz="1594" dirty="0">
                <a:latin typeface="Arial"/>
                <a:cs typeface="Arial"/>
              </a:rPr>
              <a:t>initial nucleation of many isolated</a:t>
            </a:r>
            <a:r>
              <a:rPr sz="1594" spc="-199" dirty="0">
                <a:latin typeface="Arial"/>
                <a:cs typeface="Arial"/>
              </a:rPr>
              <a:t> </a:t>
            </a:r>
            <a:r>
              <a:rPr sz="1594" dirty="0">
                <a:latin typeface="Arial"/>
                <a:cs typeface="Arial"/>
              </a:rPr>
              <a:t>faults</a:t>
            </a:r>
            <a:r>
              <a:rPr lang="en-GB" sz="1594" dirty="0">
                <a:latin typeface="Arial"/>
                <a:cs typeface="Arial"/>
              </a:rPr>
              <a:t>…</a:t>
            </a:r>
            <a:endParaRPr sz="1594" dirty="0">
              <a:latin typeface="Arial"/>
              <a:cs typeface="Arial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47B88C12-BDE0-8A48-977F-CA6F3ADE1348}"/>
              </a:ext>
            </a:extLst>
          </p:cNvPr>
          <p:cNvSpPr txBox="1"/>
          <p:nvPr/>
        </p:nvSpPr>
        <p:spPr>
          <a:xfrm>
            <a:off x="5187479" y="2693187"/>
            <a:ext cx="2874461" cy="543321"/>
          </a:xfrm>
          <a:prstGeom prst="rect">
            <a:avLst/>
          </a:prstGeom>
        </p:spPr>
        <p:txBody>
          <a:bodyPr vert="horz" wrap="square" lIns="0" tIns="25303" rIns="0" bIns="0" rtlCol="0">
            <a:spAutoFit/>
          </a:bodyPr>
          <a:lstStyle/>
          <a:p>
            <a:pPr marL="25303">
              <a:lnSpc>
                <a:spcPts val="2122"/>
              </a:lnSpc>
              <a:spcBef>
                <a:spcPts val="199"/>
              </a:spcBef>
            </a:pPr>
            <a:r>
              <a:rPr lang="en-GB" sz="1594" dirty="0">
                <a:latin typeface="Arial"/>
                <a:cs typeface="Arial"/>
              </a:rPr>
              <a:t>…</a:t>
            </a:r>
            <a:r>
              <a:rPr sz="1594" dirty="0">
                <a:latin typeface="Arial"/>
                <a:cs typeface="Arial"/>
              </a:rPr>
              <a:t>enhanced</a:t>
            </a:r>
            <a:r>
              <a:rPr lang="en-GB" sz="1594" dirty="0">
                <a:latin typeface="Arial"/>
                <a:cs typeface="Arial"/>
              </a:rPr>
              <a:t> </a:t>
            </a:r>
            <a:r>
              <a:rPr sz="1594" dirty="0">
                <a:latin typeface="Arial"/>
                <a:cs typeface="Arial"/>
              </a:rPr>
              <a:t>growth optimally located </a:t>
            </a:r>
            <a:r>
              <a:rPr lang="en-GB" sz="1594" dirty="0">
                <a:latin typeface="Arial"/>
                <a:cs typeface="Arial"/>
              </a:rPr>
              <a:t>faults…</a:t>
            </a:r>
            <a:endParaRPr sz="1594" dirty="0">
              <a:latin typeface="Arial"/>
              <a:cs typeface="Arial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B8F1C2FA-B0D7-7E4B-B271-2E72637990F9}"/>
              </a:ext>
            </a:extLst>
          </p:cNvPr>
          <p:cNvSpPr txBox="1"/>
          <p:nvPr/>
        </p:nvSpPr>
        <p:spPr>
          <a:xfrm>
            <a:off x="3279620" y="4608692"/>
            <a:ext cx="4722872" cy="543321"/>
          </a:xfrm>
          <a:prstGeom prst="rect">
            <a:avLst/>
          </a:prstGeom>
        </p:spPr>
        <p:txBody>
          <a:bodyPr vert="horz" wrap="square" lIns="0" tIns="25303" rIns="0" bIns="0" rtlCol="0">
            <a:spAutoFit/>
          </a:bodyPr>
          <a:lstStyle/>
          <a:p>
            <a:pPr marR="10121" algn="r">
              <a:lnSpc>
                <a:spcPts val="2122"/>
              </a:lnSpc>
              <a:spcBef>
                <a:spcPts val="199"/>
              </a:spcBef>
            </a:pPr>
            <a:r>
              <a:rPr lang="en-GB" sz="1594" dirty="0">
                <a:latin typeface="Arial"/>
                <a:cs typeface="Arial"/>
              </a:rPr>
              <a:t>…strain </a:t>
            </a:r>
            <a:r>
              <a:rPr sz="1594" dirty="0" err="1">
                <a:latin typeface="Arial"/>
                <a:cs typeface="Arial"/>
              </a:rPr>
              <a:t>localisation</a:t>
            </a:r>
            <a:r>
              <a:rPr sz="1594" dirty="0">
                <a:latin typeface="Arial"/>
                <a:cs typeface="Arial"/>
              </a:rPr>
              <a:t> onto a few</a:t>
            </a:r>
            <a:r>
              <a:rPr sz="1594" spc="-209" dirty="0">
                <a:latin typeface="Arial"/>
                <a:cs typeface="Arial"/>
              </a:rPr>
              <a:t> </a:t>
            </a:r>
            <a:r>
              <a:rPr sz="1594" dirty="0">
                <a:latin typeface="Arial"/>
                <a:cs typeface="Arial"/>
              </a:rPr>
              <a:t>through-</a:t>
            </a:r>
          </a:p>
          <a:p>
            <a:pPr marR="10121" algn="r">
              <a:lnSpc>
                <a:spcPts val="2122"/>
              </a:lnSpc>
            </a:pPr>
            <a:r>
              <a:rPr sz="1594" spc="-10" dirty="0">
                <a:latin typeface="Arial"/>
                <a:cs typeface="Arial"/>
              </a:rPr>
              <a:t>going</a:t>
            </a:r>
            <a:r>
              <a:rPr sz="1594" spc="-190" dirty="0">
                <a:latin typeface="Arial"/>
                <a:cs typeface="Arial"/>
              </a:rPr>
              <a:t> </a:t>
            </a:r>
            <a:r>
              <a:rPr sz="1594" dirty="0">
                <a:latin typeface="Arial"/>
                <a:cs typeface="Arial"/>
              </a:rPr>
              <a:t>faults</a:t>
            </a:r>
            <a:r>
              <a:rPr lang="en-GB" sz="1594" dirty="0">
                <a:latin typeface="Arial"/>
                <a:cs typeface="Arial"/>
              </a:rPr>
              <a:t>; other faults die</a:t>
            </a:r>
            <a:endParaRPr sz="1594" dirty="0">
              <a:latin typeface="Arial"/>
              <a:cs typeface="Arial"/>
            </a:endParaRPr>
          </a:p>
        </p:txBody>
      </p:sp>
      <p:sp>
        <p:nvSpPr>
          <p:cNvPr id="15" name="object 27">
            <a:extLst>
              <a:ext uri="{FF2B5EF4-FFF2-40B4-BE49-F238E27FC236}">
                <a16:creationId xmlns:a16="http://schemas.microsoft.com/office/drawing/2014/main" id="{D40613D9-8B7F-6F4C-AD5E-B5152DCA5D5A}"/>
              </a:ext>
            </a:extLst>
          </p:cNvPr>
          <p:cNvSpPr txBox="1"/>
          <p:nvPr/>
        </p:nvSpPr>
        <p:spPr>
          <a:xfrm>
            <a:off x="6236581" y="6596800"/>
            <a:ext cx="2784813" cy="240224"/>
          </a:xfrm>
          <a:prstGeom prst="rect">
            <a:avLst/>
          </a:prstGeom>
        </p:spPr>
        <p:txBody>
          <a:bodyPr vert="horz" wrap="square" lIns="0" tIns="25303" rIns="0" bIns="0" rtlCol="0">
            <a:spAutoFit/>
          </a:bodyPr>
          <a:lstStyle/>
          <a:p>
            <a:pPr marL="25303" algn="r">
              <a:spcBef>
                <a:spcPts val="199"/>
              </a:spcBef>
            </a:pPr>
            <a:r>
              <a:rPr lang="en-GB" sz="1395" b="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Cowie et al. (2000)</a:t>
            </a:r>
            <a:endParaRPr sz="1395" b="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ABEB79-1448-A649-8608-90D80857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115888"/>
            <a:ext cx="6716712" cy="450850"/>
          </a:xfrm>
        </p:spPr>
        <p:txBody>
          <a:bodyPr/>
          <a:lstStyle/>
          <a:p>
            <a:pPr eaLnBrk="1" hangingPunct="1"/>
            <a:r>
              <a:rPr lang="en-GB" altLang="en-US" dirty="0"/>
              <a:t>Normal Fault Growth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668AA8-48CD-1A49-B7C1-E9E253AEC8DC}"/>
              </a:ext>
            </a:extLst>
          </p:cNvPr>
          <p:cNvSpPr/>
          <p:nvPr/>
        </p:nvSpPr>
        <p:spPr bwMode="auto">
          <a:xfrm>
            <a:off x="1297459" y="2594919"/>
            <a:ext cx="6969211" cy="2051222"/>
          </a:xfrm>
          <a:custGeom>
            <a:avLst/>
            <a:gdLst>
              <a:gd name="connsiteX0" fmla="*/ 160638 w 6969211"/>
              <a:gd name="connsiteY0" fmla="*/ 49427 h 2051222"/>
              <a:gd name="connsiteX1" fmla="*/ 3323968 w 6969211"/>
              <a:gd name="connsiteY1" fmla="*/ 86497 h 2051222"/>
              <a:gd name="connsiteX2" fmla="*/ 6969211 w 6969211"/>
              <a:gd name="connsiteY2" fmla="*/ 0 h 2051222"/>
              <a:gd name="connsiteX3" fmla="*/ 6314303 w 6969211"/>
              <a:gd name="connsiteY3" fmla="*/ 1556951 h 2051222"/>
              <a:gd name="connsiteX4" fmla="*/ 3015049 w 6969211"/>
              <a:gd name="connsiteY4" fmla="*/ 2051222 h 2051222"/>
              <a:gd name="connsiteX5" fmla="*/ 0 w 6969211"/>
              <a:gd name="connsiteY5" fmla="*/ 1309816 h 2051222"/>
              <a:gd name="connsiteX6" fmla="*/ 123568 w 6969211"/>
              <a:gd name="connsiteY6" fmla="*/ 86497 h 20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211" h="2051222">
                <a:moveTo>
                  <a:pt x="160638" y="49427"/>
                </a:moveTo>
                <a:lnTo>
                  <a:pt x="3323968" y="86497"/>
                </a:lnTo>
                <a:lnTo>
                  <a:pt x="6969211" y="0"/>
                </a:lnTo>
                <a:lnTo>
                  <a:pt x="6314303" y="1556951"/>
                </a:lnTo>
                <a:lnTo>
                  <a:pt x="3015049" y="2051222"/>
                </a:lnTo>
                <a:lnTo>
                  <a:pt x="0" y="1309816"/>
                </a:lnTo>
                <a:lnTo>
                  <a:pt x="123568" y="86497"/>
                </a:ln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266F06A-01C1-8244-8DB3-69E55C216D52}"/>
              </a:ext>
            </a:extLst>
          </p:cNvPr>
          <p:cNvSpPr/>
          <p:nvPr/>
        </p:nvSpPr>
        <p:spPr bwMode="auto">
          <a:xfrm>
            <a:off x="1421027" y="4621427"/>
            <a:ext cx="6796216" cy="1952368"/>
          </a:xfrm>
          <a:custGeom>
            <a:avLst/>
            <a:gdLst>
              <a:gd name="connsiteX0" fmla="*/ 123568 w 6796216"/>
              <a:gd name="connsiteY0" fmla="*/ 37070 h 1952368"/>
              <a:gd name="connsiteX1" fmla="*/ 6796216 w 6796216"/>
              <a:gd name="connsiteY1" fmla="*/ 0 h 1952368"/>
              <a:gd name="connsiteX2" fmla="*/ 6450227 w 6796216"/>
              <a:gd name="connsiteY2" fmla="*/ 1470454 h 1952368"/>
              <a:gd name="connsiteX3" fmla="*/ 2965622 w 6796216"/>
              <a:gd name="connsiteY3" fmla="*/ 1952368 h 1952368"/>
              <a:gd name="connsiteX4" fmla="*/ 111211 w 6796216"/>
              <a:gd name="connsiteY4" fmla="*/ 1248032 h 1952368"/>
              <a:gd name="connsiteX5" fmla="*/ 0 w 6796216"/>
              <a:gd name="connsiteY5" fmla="*/ 74141 h 195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6216" h="1952368">
                <a:moveTo>
                  <a:pt x="123568" y="37070"/>
                </a:moveTo>
                <a:lnTo>
                  <a:pt x="6796216" y="0"/>
                </a:lnTo>
                <a:lnTo>
                  <a:pt x="6450227" y="1470454"/>
                </a:lnTo>
                <a:lnTo>
                  <a:pt x="2965622" y="1952368"/>
                </a:lnTo>
                <a:lnTo>
                  <a:pt x="111211" y="1248032"/>
                </a:lnTo>
                <a:lnTo>
                  <a:pt x="0" y="74141"/>
                </a:ln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A2647E95-BAFC-4C4D-A5C8-CDB90A15B3B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554836" y="3548390"/>
            <a:ext cx="5190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fault growth</a:t>
            </a:r>
            <a:r>
              <a:rPr kumimoji="0" lang="en-GB" altLang="en-US" sz="2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 by segment linkage…</a:t>
            </a:r>
            <a:endParaRPr kumimoji="0" lang="en-GB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711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>
            <a:extLst>
              <a:ext uri="{FF2B5EF4-FFF2-40B4-BE49-F238E27FC236}">
                <a16:creationId xmlns:a16="http://schemas.microsoft.com/office/drawing/2014/main" id="{DF14A83C-D294-B34E-8ED6-96154068C4F2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836613"/>
            <a:ext cx="5480050" cy="5053012"/>
            <a:chOff x="4211960" y="836712"/>
            <a:chExt cx="4770519" cy="4399951"/>
          </a:xfrm>
        </p:grpSpPr>
        <p:pic>
          <p:nvPicPr>
            <p:cNvPr id="19470" name="Picture 3">
              <a:extLst>
                <a:ext uri="{FF2B5EF4-FFF2-40B4-BE49-F238E27FC236}">
                  <a16:creationId xmlns:a16="http://schemas.microsoft.com/office/drawing/2014/main" id="{D11AE730-6BE4-7546-8008-FBFB8CDB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998" y="836712"/>
              <a:ext cx="4737481" cy="417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CD3F4A5-BEB2-7C40-AC03-604387ECCFFC}"/>
                </a:ext>
              </a:extLst>
            </p:cNvPr>
            <p:cNvSpPr/>
            <p:nvPr/>
          </p:nvSpPr>
          <p:spPr>
            <a:xfrm rot="19443491">
              <a:off x="5223553" y="3005585"/>
              <a:ext cx="1368138" cy="342817"/>
            </a:xfrm>
            <a:prstGeom prst="ellipse">
              <a:avLst/>
            </a:prstGeom>
            <a:solidFill>
              <a:srgbClr val="00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472" name="TextBox 20">
              <a:extLst>
                <a:ext uri="{FF2B5EF4-FFF2-40B4-BE49-F238E27FC236}">
                  <a16:creationId xmlns:a16="http://schemas.microsoft.com/office/drawing/2014/main" id="{A2DBD2BB-FCD6-9A44-BDAB-A4798F0D4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1960" y="5022284"/>
              <a:ext cx="4504872" cy="21437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data provided by Badley Geoscience; with additional data from Kim &amp; Sanderson (2005)</a:t>
              </a:r>
            </a:p>
          </p:txBody>
        </p:sp>
        <p:pic>
          <p:nvPicPr>
            <p:cNvPr id="19473" name="Picture 2" descr="http://www.badleys.co.uk/badleys-outer/footer/bgl-footer.png">
              <a:extLst>
                <a:ext uri="{FF2B5EF4-FFF2-40B4-BE49-F238E27FC236}">
                  <a16:creationId xmlns:a16="http://schemas.microsoft.com/office/drawing/2014/main" id="{4AF6B681-10B2-4E49-9243-6351222AA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" t="18323" r="8803" b="45181"/>
            <a:stretch>
              <a:fillRect/>
            </a:stretch>
          </p:blipFill>
          <p:spPr bwMode="auto">
            <a:xfrm>
              <a:off x="4785544" y="1011957"/>
              <a:ext cx="1691331" cy="38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8" name="Title 1">
            <a:extLst>
              <a:ext uri="{FF2B5EF4-FFF2-40B4-BE49-F238E27FC236}">
                <a16:creationId xmlns:a16="http://schemas.microsoft.com/office/drawing/2014/main" id="{EB6F9E85-19D7-9B4C-97AA-1D009CFE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Normal Fault Growth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4058609-E468-3949-8D97-C02534C1E0CD}"/>
              </a:ext>
            </a:extLst>
          </p:cNvPr>
          <p:cNvSpPr/>
          <p:nvPr/>
        </p:nvSpPr>
        <p:spPr bwMode="auto">
          <a:xfrm>
            <a:off x="900113" y="1773238"/>
            <a:ext cx="3384550" cy="2728912"/>
          </a:xfrm>
          <a:custGeom>
            <a:avLst/>
            <a:gdLst>
              <a:gd name="connsiteX0" fmla="*/ 0 w 2307364"/>
              <a:gd name="connsiteY0" fmla="*/ 1657884 h 1657884"/>
              <a:gd name="connsiteX1" fmla="*/ 2307364 w 2307364"/>
              <a:gd name="connsiteY1" fmla="*/ 1392964 h 1657884"/>
              <a:gd name="connsiteX2" fmla="*/ 2307364 w 2307364"/>
              <a:gd name="connsiteY2" fmla="*/ 0 h 165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7364" h="1657884">
                <a:moveTo>
                  <a:pt x="0" y="1657884"/>
                </a:moveTo>
                <a:lnTo>
                  <a:pt x="2307364" y="1392964"/>
                </a:lnTo>
                <a:lnTo>
                  <a:pt x="2307364" y="0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AB3F5-7D9A-214A-B56D-315D8F67E792}"/>
              </a:ext>
            </a:extLst>
          </p:cNvPr>
          <p:cNvSpPr txBox="1"/>
          <p:nvPr/>
        </p:nvSpPr>
        <p:spPr bwMode="auto">
          <a:xfrm>
            <a:off x="1357699" y="4745938"/>
            <a:ext cx="2813050" cy="369888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Constant-length</a:t>
            </a:r>
            <a:r>
              <a:rPr kumimoji="0" lang="en-GB" alt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5BEAA-1342-6B44-9705-9215F956A1C6}"/>
              </a:ext>
            </a:extLst>
          </p:cNvPr>
          <p:cNvGrpSpPr>
            <a:grpSpLocks/>
          </p:cNvGrpSpPr>
          <p:nvPr/>
        </p:nvGrpSpPr>
        <p:grpSpPr bwMode="auto">
          <a:xfrm>
            <a:off x="6516688" y="765175"/>
            <a:ext cx="2505075" cy="6002338"/>
            <a:chOff x="6516216" y="764704"/>
            <a:chExt cx="2505058" cy="6002756"/>
          </a:xfrm>
        </p:grpSpPr>
        <p:pic>
          <p:nvPicPr>
            <p:cNvPr id="19464" name="Bilde 4">
              <a:extLst>
                <a:ext uri="{FF2B5EF4-FFF2-40B4-BE49-F238E27FC236}">
                  <a16:creationId xmlns:a16="http://schemas.microsoft.com/office/drawing/2014/main" id="{8731A5F5-8CD1-0246-A884-3C8E9E0CF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3" t="9610" r="4160"/>
            <a:stretch>
              <a:fillRect/>
            </a:stretch>
          </p:blipFill>
          <p:spPr bwMode="auto">
            <a:xfrm>
              <a:off x="6948264" y="836712"/>
              <a:ext cx="2073010" cy="59307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kstSylinder 8">
              <a:extLst>
                <a:ext uri="{FF2B5EF4-FFF2-40B4-BE49-F238E27FC236}">
                  <a16:creationId xmlns:a16="http://schemas.microsoft.com/office/drawing/2014/main" id="{C48AB3A1-5103-704F-9C74-E5FAC7AB1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8255263" y="5722028"/>
              <a:ext cx="1239924" cy="2539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Nicol</a:t>
              </a:r>
              <a:r>
                <a:rPr kumimoji="0" lang="nb-NO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</a:rPr>
                <a:t> et al. (2016)</a:t>
              </a:r>
            </a:p>
          </p:txBody>
        </p:sp>
        <p:sp>
          <p:nvSpPr>
            <p:cNvPr id="19466" name="TextBox 44">
              <a:extLst>
                <a:ext uri="{FF2B5EF4-FFF2-40B4-BE49-F238E27FC236}">
                  <a16:creationId xmlns:a16="http://schemas.microsoft.com/office/drawing/2014/main" id="{9CEC5137-C87D-9647-BFF5-64096C211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764704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T1</a:t>
              </a:r>
            </a:p>
          </p:txBody>
        </p:sp>
        <p:sp>
          <p:nvSpPr>
            <p:cNvPr id="19467" name="TextBox 45">
              <a:extLst>
                <a:ext uri="{FF2B5EF4-FFF2-40B4-BE49-F238E27FC236}">
                  <a16:creationId xmlns:a16="http://schemas.microsoft.com/office/drawing/2014/main" id="{B595AFFD-6282-994C-BE34-264C649AB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1700808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T2</a:t>
              </a:r>
            </a:p>
          </p:txBody>
        </p:sp>
        <p:sp>
          <p:nvSpPr>
            <p:cNvPr id="19468" name="TextBox 46">
              <a:extLst>
                <a:ext uri="{FF2B5EF4-FFF2-40B4-BE49-F238E27FC236}">
                  <a16:creationId xmlns:a16="http://schemas.microsoft.com/office/drawing/2014/main" id="{B9AC8A68-B582-3147-8AE5-B0C0200EC7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2780928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T3</a:t>
              </a:r>
            </a:p>
          </p:txBody>
        </p:sp>
        <p:sp>
          <p:nvSpPr>
            <p:cNvPr id="19469" name="TextBox 47">
              <a:extLst>
                <a:ext uri="{FF2B5EF4-FFF2-40B4-BE49-F238E27FC236}">
                  <a16:creationId xmlns:a16="http://schemas.microsoft.com/office/drawing/2014/main" id="{C09642D2-FBA9-CE40-922D-80B5CDE5D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3861048"/>
              <a:ext cx="4540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T4</a:t>
              </a:r>
            </a:p>
          </p:txBody>
        </p:sp>
      </p:grpSp>
      <p:sp>
        <p:nvSpPr>
          <p:cNvPr id="19" name="Content Placeholder 22">
            <a:extLst>
              <a:ext uri="{FF2B5EF4-FFF2-40B4-BE49-F238E27FC236}">
                <a16:creationId xmlns:a16="http://schemas.microsoft.com/office/drawing/2014/main" id="{31601189-44C6-F249-94BC-1E802937B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03" y="5953189"/>
            <a:ext cx="6797411" cy="843027"/>
          </a:xfrm>
        </p:spPr>
        <p:txBody>
          <a:bodyPr>
            <a:normAutofit fontScale="55000" lnSpcReduction="20000"/>
          </a:bodyPr>
          <a:lstStyle/>
          <a:p>
            <a:pPr marL="182563" indent="-182563" algn="just"/>
            <a:r>
              <a:rPr lang="en-GB" dirty="0"/>
              <a:t>(Partly) explains: (</a:t>
            </a:r>
            <a:r>
              <a:rPr lang="en-GB" dirty="0" err="1"/>
              <a:t>i</a:t>
            </a:r>
            <a:r>
              <a:rPr lang="en-GB" dirty="0"/>
              <a:t>) scatter in D-L; (ii) disparity with earthquake scaling relationships; and (iii) physical modelling results</a:t>
            </a:r>
          </a:p>
          <a:p>
            <a:pPr marL="182563" indent="-182563" algn="just"/>
            <a:r>
              <a:rPr lang="en-GB" b="1" dirty="0"/>
              <a:t>Rarely tested…</a:t>
            </a:r>
          </a:p>
        </p:txBody>
      </p:sp>
    </p:spTree>
    <p:extLst>
      <p:ext uri="{BB962C8B-B14F-4D97-AF65-F5344CB8AC3E}">
        <p14:creationId xmlns:p14="http://schemas.microsoft.com/office/powerpoint/2010/main" val="3595109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3D7B18A8-8EDD-054E-A810-1A5562E9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Why are normal faults important?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B21E1A-3D53-624B-9407-B17890439F48}"/>
              </a:ext>
            </a:extLst>
          </p:cNvPr>
          <p:cNvSpPr txBox="1"/>
          <p:nvPr/>
        </p:nvSpPr>
        <p:spPr>
          <a:xfrm>
            <a:off x="4700588" y="1649413"/>
            <a:ext cx="1936750" cy="27781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‘</a:t>
            </a: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Constant-length</a:t>
            </a:r>
            <a:r>
              <a:rPr kumimoji="0" lang="en-GB" alt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’</a:t>
            </a: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model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86A64D-5BC2-D14E-BC01-E8E0384C8B0F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628775"/>
            <a:ext cx="8397875" cy="3173413"/>
            <a:chOff x="160981" y="3509727"/>
            <a:chExt cx="8397473" cy="3172398"/>
          </a:xfrm>
        </p:grpSpPr>
        <p:pic>
          <p:nvPicPr>
            <p:cNvPr id="14343" name="Picture 8">
              <a:extLst>
                <a:ext uri="{FF2B5EF4-FFF2-40B4-BE49-F238E27FC236}">
                  <a16:creationId xmlns:a16="http://schemas.microsoft.com/office/drawing/2014/main" id="{7DDFF4CB-25BA-1F4B-9478-CF8874C7A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45" y="3933056"/>
              <a:ext cx="7972909" cy="274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Box 14">
              <a:extLst>
                <a:ext uri="{FF2B5EF4-FFF2-40B4-BE49-F238E27FC236}">
                  <a16:creationId xmlns:a16="http://schemas.microsoft.com/office/drawing/2014/main" id="{0739B3F4-31B9-A443-8246-0A6FC201D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67" y="3509727"/>
              <a:ext cx="1339176" cy="27691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‘</a:t>
              </a: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Isolated</a:t>
              </a:r>
              <a:r>
                <a:rPr kumimoji="0" lang="en-GB" alt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’</a:t>
              </a:r>
              <a:r>
                <a:rPr kumimoji="0" lang="en-GB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 model</a:t>
              </a: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EFB9542-4D8D-D34E-BC66-225D67C968EE}"/>
                </a:ext>
              </a:extLst>
            </p:cNvPr>
            <p:cNvSpPr/>
            <p:nvPr/>
          </p:nvSpPr>
          <p:spPr>
            <a:xfrm>
              <a:off x="297499" y="4376225"/>
              <a:ext cx="92071" cy="1840911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346" name="TextBox 26">
              <a:extLst>
                <a:ext uri="{FF2B5EF4-FFF2-40B4-BE49-F238E27FC236}">
                  <a16:creationId xmlns:a16="http://schemas.microsoft.com/office/drawing/2014/main" id="{13180022-4F0B-6140-B4C0-CFB5AE7E8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81526" y="5091737"/>
              <a:ext cx="508624" cy="3497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/>
                </a:rPr>
                <a:t>time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010B8C7-DFA2-B642-9DCC-37354317B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8" y="2011363"/>
            <a:ext cx="4079875" cy="287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4342" name="TextBox 10">
            <a:extLst>
              <a:ext uri="{FF2B5EF4-FFF2-40B4-BE49-F238E27FC236}">
                <a16:creationId xmlns:a16="http://schemas.microsoft.com/office/drawing/2014/main" id="{FB01BB6F-93BB-5C4F-A51A-D7C95F20D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806450"/>
            <a:ext cx="837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Kinematics control sediment dispersal and reservoir deposition...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B6379F-049D-8B41-BB00-1B1C6C35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392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4" tIns="45718" rIns="91434" bIns="45718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9D7E524-EA7F-DF4F-B91C-D8535D95F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3141663"/>
            <a:ext cx="7351693" cy="107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...</a:t>
            </a:r>
            <a: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so, how do faults grow</a:t>
            </a:r>
            <a:r>
              <a:rPr kumimoji="0" lang="en-GB" altLang="en-US" sz="32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 and how do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we test these models?</a:t>
            </a:r>
          </a:p>
        </p:txBody>
      </p:sp>
    </p:spTree>
    <p:extLst>
      <p:ext uri="{BB962C8B-B14F-4D97-AF65-F5344CB8AC3E}">
        <p14:creationId xmlns:p14="http://schemas.microsoft.com/office/powerpoint/2010/main" val="2114681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20C06EAA-9FBF-7F4C-9554-93CFE178F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Growth Strata </a:t>
            </a:r>
            <a:r>
              <a:rPr lang="mr-IN" altLang="en-US"/>
              <a:t>–</a:t>
            </a:r>
            <a:r>
              <a:rPr lang="en-GB" altLang="en-US"/>
              <a:t> 2D</a:t>
            </a:r>
          </a:p>
        </p:txBody>
      </p:sp>
      <p:pic>
        <p:nvPicPr>
          <p:cNvPr id="24578" name="Picture 4" descr="http://see-vsa.leeds.ac.uk/uploaded/image/201108/ca85f9a7-c0ad-4278-9b55-8ab6a732061f.jpg">
            <a:extLst>
              <a:ext uri="{FF2B5EF4-FFF2-40B4-BE49-F238E27FC236}">
                <a16:creationId xmlns:a16="http://schemas.microsoft.com/office/drawing/2014/main" id="{3F912AE6-67B5-BA44-85D2-99340709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6863"/>
            <a:ext cx="8812213" cy="3240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522B24-1D6B-E04E-8028-B61669FE26DD}"/>
              </a:ext>
            </a:extLst>
          </p:cNvPr>
          <p:cNvSpPr/>
          <p:nvPr/>
        </p:nvSpPr>
        <p:spPr>
          <a:xfrm>
            <a:off x="34925" y="4832350"/>
            <a:ext cx="6840538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http://see-vsa.leeds.ac.uk/uploaded/image/201108/ca85f9a7-c0ad-4278-9b55-8ab6a732061f.jpg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96EA6E14-9C96-6E4F-9F78-E969E10C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125538"/>
            <a:ext cx="3530600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Inner Moray Firth, offshore 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EF985-88DE-EA48-AA4A-F1B23B756065}"/>
              </a:ext>
            </a:extLst>
          </p:cNvPr>
          <p:cNvSpPr txBox="1"/>
          <p:nvPr/>
        </p:nvSpPr>
        <p:spPr bwMode="auto">
          <a:xfrm>
            <a:off x="3408363" y="6237288"/>
            <a:ext cx="2379662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defRPr>
            </a:lvl1pPr>
            <a:lvl2pPr>
              <a:defRPr sz="28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  <a:cs typeface="Arial" charset="0"/>
              </a:rPr>
              <a:t>pre-kinematic strata</a:t>
            </a:r>
          </a:p>
        </p:txBody>
      </p:sp>
      <p:sp>
        <p:nvSpPr>
          <p:cNvPr id="24582" name="TextBox 8">
            <a:extLst>
              <a:ext uri="{FF2B5EF4-FFF2-40B4-BE49-F238E27FC236}">
                <a16:creationId xmlns:a16="http://schemas.microsoft.com/office/drawing/2014/main" id="{4682616F-DA85-EF43-BB46-4DB5C64BF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805488"/>
            <a:ext cx="3405188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syn-kinematic (growth) strata</a:t>
            </a:r>
          </a:p>
        </p:txBody>
      </p:sp>
      <p:sp>
        <p:nvSpPr>
          <p:cNvPr id="24583" name="TextBox 9">
            <a:extLst>
              <a:ext uri="{FF2B5EF4-FFF2-40B4-BE49-F238E27FC236}">
                <a16:creationId xmlns:a16="http://schemas.microsoft.com/office/drawing/2014/main" id="{317A2986-CF0D-DC40-A00E-85660C2D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5373688"/>
            <a:ext cx="2506662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post-kinematic strata</a:t>
            </a:r>
          </a:p>
        </p:txBody>
      </p:sp>
    </p:spTree>
    <p:extLst>
      <p:ext uri="{BB962C8B-B14F-4D97-AF65-F5344CB8AC3E}">
        <p14:creationId xmlns:p14="http://schemas.microsoft.com/office/powerpoint/2010/main" val="32965161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F078E815-2687-B74D-9B5C-BBB14740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Displacement Backstripping</a:t>
            </a:r>
          </a:p>
        </p:txBody>
      </p:sp>
      <p:pic>
        <p:nvPicPr>
          <p:cNvPr id="20482" name="Picture 5">
            <a:extLst>
              <a:ext uri="{FF2B5EF4-FFF2-40B4-BE49-F238E27FC236}">
                <a16:creationId xmlns:a16="http://schemas.microsoft.com/office/drawing/2014/main" id="{7DCE694E-A94F-8E41-9A4A-1C240B13B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5"/>
          <a:stretch>
            <a:fillRect/>
          </a:stretch>
        </p:blipFill>
        <p:spPr bwMode="auto">
          <a:xfrm>
            <a:off x="2753712" y="836613"/>
            <a:ext cx="3538537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8">
            <a:extLst>
              <a:ext uri="{FF2B5EF4-FFF2-40B4-BE49-F238E27FC236}">
                <a16:creationId xmlns:a16="http://schemas.microsoft.com/office/drawing/2014/main" id="{EA2BF250-AAB1-614F-A838-27861D86982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5449" y="3559175"/>
            <a:ext cx="4675188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Original Method (e.g. Chapman &amp;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Meneilly</a:t>
            </a: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, 1991)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CF7607-DEC8-6C47-8F73-991735C1129B}"/>
              </a:ext>
            </a:extLst>
          </p:cNvPr>
          <p:cNvSpPr/>
          <p:nvPr/>
        </p:nvSpPr>
        <p:spPr>
          <a:xfrm>
            <a:off x="2710849" y="2276475"/>
            <a:ext cx="3590925" cy="140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9F6466-2A58-8942-AA76-5BB401082DF3}"/>
              </a:ext>
            </a:extLst>
          </p:cNvPr>
          <p:cNvSpPr/>
          <p:nvPr/>
        </p:nvSpPr>
        <p:spPr>
          <a:xfrm>
            <a:off x="2729899" y="3800475"/>
            <a:ext cx="3590925" cy="140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8B01C6-38FE-124A-8FAD-211A4FD81DAD}"/>
              </a:ext>
            </a:extLst>
          </p:cNvPr>
          <p:cNvSpPr/>
          <p:nvPr/>
        </p:nvSpPr>
        <p:spPr>
          <a:xfrm>
            <a:off x="2691799" y="5238750"/>
            <a:ext cx="359092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91" name="TextBox 21">
            <a:extLst>
              <a:ext uri="{FF2B5EF4-FFF2-40B4-BE49-F238E27FC236}">
                <a16:creationId xmlns:a16="http://schemas.microsoft.com/office/drawing/2014/main" id="{FAD34C5A-C61B-D44F-B86C-E36BED9E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3" y="6594475"/>
            <a:ext cx="1143510" cy="2112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/>
              </a:rPr>
              <a:t>Jackson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222739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Template (white)">
  <a:themeElements>
    <a:clrScheme name="Template (white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 (white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(white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(white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(white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(white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(white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(white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(white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(white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(white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(white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(white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(white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ns template">
  <a:themeElements>
    <a:clrScheme name="basin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ns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in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87299</TotalTime>
  <Words>1103</Words>
  <Application>Microsoft Macintosh PowerPoint</Application>
  <PresentationFormat>On-screen Show (4:3)</PresentationFormat>
  <Paragraphs>214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Segoe UI</vt:lpstr>
      <vt:lpstr>Template (white)</vt:lpstr>
      <vt:lpstr>basins template</vt:lpstr>
      <vt:lpstr>PowerPoint Presentation</vt:lpstr>
      <vt:lpstr>Continental Rifting</vt:lpstr>
      <vt:lpstr>Continental Rifting</vt:lpstr>
      <vt:lpstr>Normal Fault Growth</vt:lpstr>
      <vt:lpstr>Normal Fault Growth</vt:lpstr>
      <vt:lpstr>Normal Fault Growth</vt:lpstr>
      <vt:lpstr>Why are normal faults important?</vt:lpstr>
      <vt:lpstr>Growth Strata – 2D</vt:lpstr>
      <vt:lpstr>Displacement Backstripping</vt:lpstr>
      <vt:lpstr>Growth Strata – 3D (Isopachs)</vt:lpstr>
      <vt:lpstr>Relay Zone Kinematics</vt:lpstr>
      <vt:lpstr>October Fault Zone - Geometry</vt:lpstr>
      <vt:lpstr>October Fault Zone - Growth</vt:lpstr>
      <vt:lpstr>October Fault Zone - Growth</vt:lpstr>
      <vt:lpstr>October Fault Zone - Growth</vt:lpstr>
      <vt:lpstr>Fault 1, Egersund Basin - Geometry</vt:lpstr>
      <vt:lpstr>Fault 1, Egersund Basin - Kinematics</vt:lpstr>
      <vt:lpstr>Discussion</vt:lpstr>
      <vt:lpstr>Thebe, Exmouth Plateau</vt:lpstr>
      <vt:lpstr>Geological Setting</vt:lpstr>
      <vt:lpstr>Structural Framework</vt:lpstr>
      <vt:lpstr>Structural Framework</vt:lpstr>
      <vt:lpstr>Rift Development</vt:lpstr>
      <vt:lpstr>Rift Development</vt:lpstr>
      <vt:lpstr>Rift Development</vt:lpstr>
      <vt:lpstr>Fault Evolution</vt:lpstr>
      <vt:lpstr>Fault Evolution</vt:lpstr>
      <vt:lpstr>So, How Do Normal Faults Grow?</vt:lpstr>
      <vt:lpstr>The Answer…?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oheclknlwxc</dc:title>
  <dc:creator>azakaria</dc:creator>
  <cp:lastModifiedBy>Jackson, Chris</cp:lastModifiedBy>
  <cp:revision>2101</cp:revision>
  <cp:lastPrinted>2010-12-04T16:43:36Z</cp:lastPrinted>
  <dcterms:created xsi:type="dcterms:W3CDTF">2014-06-22T18:24:27Z</dcterms:created>
  <dcterms:modified xsi:type="dcterms:W3CDTF">2019-11-28T16:31:39Z</dcterms:modified>
</cp:coreProperties>
</file>