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3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</p:sldIdLst>
  <p:sldSz cx="9144000" cy="5143500" type="screen16x9"/>
  <p:notesSz cx="6858000" cy="9144000"/>
  <p:embeddedFontLst>
    <p:embeddedFont>
      <p:font typeface="Consolas" panose="020B0609020204030204" pitchFamily="49" charset="0"/>
      <p:regular r:id="rId38"/>
      <p:bold r:id="rId39"/>
      <p:italic r:id="rId40"/>
      <p:boldItalic r:id="rId41"/>
    </p:embeddedFont>
    <p:embeddedFont>
      <p:font typeface="Open Sans" panose="020B0606030504020204" pitchFamily="34" charset="0"/>
      <p:regular r:id="rId42"/>
      <p:bold r:id="rId43"/>
      <p:italic r:id="rId44"/>
      <p:boldItalic r:id="rId45"/>
    </p:embeddedFont>
    <p:embeddedFont>
      <p:font typeface="PT Sans Narrow" panose="020B0506020203020204" pitchFamily="34" charset="77"/>
      <p:regular r:id="rId46"/>
      <p:bold r:id="rId47"/>
    </p:embeddedFont>
    <p:embeddedFont>
      <p:font typeface="Verdana" panose="020B0604030504040204" pitchFamily="34" charset="0"/>
      <p:regular r:id="rId48"/>
      <p:bold r:id="rId49"/>
      <p:italic r:id="rId50"/>
      <p:boldItalic r:id="rId5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32"/>
  </p:normalViewPr>
  <p:slideViewPr>
    <p:cSldViewPr snapToGrid="0">
      <p:cViewPr varScale="1">
        <p:scale>
          <a:sx n="142" d="100"/>
          <a:sy n="142" d="100"/>
        </p:scale>
        <p:origin x="224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2.fntdata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font" Target="fonts/font13.fntdata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7.fntdata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6.fntdata"/><Relationship Id="rId48" Type="http://schemas.openxmlformats.org/officeDocument/2006/relationships/font" Target="fonts/font11.fntdata"/><Relationship Id="rId8" Type="http://schemas.openxmlformats.org/officeDocument/2006/relationships/slide" Target="slides/slide6.xml"/><Relationship Id="rId51" Type="http://schemas.openxmlformats.org/officeDocument/2006/relationships/font" Target="fonts/font14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20" Type="http://schemas.openxmlformats.org/officeDocument/2006/relationships/slide" Target="slides/slide18.xml"/><Relationship Id="rId41" Type="http://schemas.openxmlformats.org/officeDocument/2006/relationships/font" Target="fonts/font4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htmlpreview.github.io/?https://github.com/sr320/nb-2019/blob/master/C_bairdi/11-Deseq2.html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bioconductor.org/packages/devel/bioc/vignettes/DESeq2/inst/doc/DESeq2.html#standard-workflow" TargetMode="Externa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fg.alaska.gov/index.cfm?adfg=tannercrab.main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742ec2d4f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742ec2d4f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742ec2d4f6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742ec2d4f6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When cooked 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742ec2d4f6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742ec2d4f6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742ec2d4f6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742ec2d4f6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74388478d9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74388478d9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Open Sans"/>
                <a:ea typeface="Open Sans"/>
                <a:cs typeface="Open Sans"/>
                <a:sym typeface="Open Sans"/>
              </a:rPr>
              <a:t>Unknowns: mortality, transmission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Open Sans"/>
                <a:ea typeface="Open Sans"/>
                <a:cs typeface="Open Sans"/>
                <a:sym typeface="Open Sans"/>
              </a:rPr>
              <a:t>	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Open Sans"/>
                <a:ea typeface="Open Sans"/>
                <a:cs typeface="Open Sans"/>
                <a:sym typeface="Open Sans"/>
              </a:rPr>
              <a:t>Help inform fishery management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latin typeface="Open Sans"/>
                <a:ea typeface="Open Sans"/>
                <a:cs typeface="Open Sans"/>
                <a:sym typeface="Open Sans"/>
              </a:rPr>
              <a:t>Look into these by looking at expressed genes </a:t>
            </a:r>
            <a:endParaRPr sz="1000" b="1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742ec2d4f6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742ec2d4f6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Unbiased: either genes are present or not; the ones that are present will tell us what biological processes are taking place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742ec2d4f6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742ec2d4f6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742ec2d4f6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742ec2d4f6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Up next: experimental design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Just say i’m looking at what’s in box. Looking at genes.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AM NOT LOOKING AT PROTEINS!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742ec2d4f6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742ec2d4f6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Immature males because thought that intermediate age are most susceptible - especially during molting when they are most vulnerable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Mature determined by some ratio of carapace to cheliped length 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742ec2d4f6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742ec2d4f6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 helps us to look into the interactions between infection and temperature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would expect that crabs in warmer temperatures might be physiologically stressed, and so we may see more stress genes expressed.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Open Sans"/>
              <a:buChar char="-"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180 crabs chosen to continue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Open Sans"/>
              <a:buChar char="-"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Hemolymph sampled: RNA extraction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Open Sans"/>
              <a:buChar char="-"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Separated into 3 temps → 10 infected, 10 uninfected per tank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742ec2d4f6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742ec2d4f6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742ec2d4f6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742ec2d4f6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74388478d9_0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74388478d9_0_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I’ll be presenting today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New data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74388478d9_0_3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74388478d9_0_3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Just comparing infected and uninfected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NEW DATA: not final results.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74388478d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74388478d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the difference between the infected and uninfected crabs?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74388478d9_0_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74388478d9_0_2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DEG = differentially expressed gene</a:t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-"/>
            </a:pP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Only possible in comparisons</a:t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-"/>
            </a:pP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Either more or less abundant in one group than in another (others)</a:t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-"/>
            </a:pP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How conditions affect an organism</a:t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74388478d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74388478d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FF2CC"/>
                </a:highlight>
              </a:rPr>
              <a:t>EXCITING! </a:t>
            </a:r>
            <a:r>
              <a:rPr lang="en"/>
              <a:t>Talk about how there are a lot more of the more abundant genes than less abundant. This is exciting because it might mean that we’re getting some </a:t>
            </a:r>
            <a:r>
              <a:rPr lang="en" i="1"/>
              <a:t>Hematodinium</a:t>
            </a:r>
            <a:r>
              <a:rPr lang="en"/>
              <a:t> RNA in our samples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order to attempt to figure out if we do indeed have </a:t>
            </a:r>
            <a:r>
              <a:rPr lang="en" i="1"/>
              <a:t>Hemat.</a:t>
            </a:r>
            <a:r>
              <a:rPr lang="en"/>
              <a:t> In our samples we want to know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http://htmlpreview.github.io/?https://github.com/sr320/nb-2019/blob/master/C_bairdi/11-Deseq2.html</a:t>
            </a:r>
            <a:r>
              <a:rPr lang="en"/>
              <a:t>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Positive (“up”) are in uninfected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Negative (“down”) are in infected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https://www.bioconductor.org/packages/devel/bioc/vignettes/DESeq2/inst/doc/DESeq2.html#standard-workflow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74388478d9_0_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74388478d9_0_2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74388478d9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74388478d9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Larger the dot, the more abundant process is in the infected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298 enriched genes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Talk about some cool things: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Cilia (dinoflagellates move with flagella/cilia)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Asexual reproduction (dinoflagellates reproduce asexually)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FFF00"/>
              </a:highlight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74388478d9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74388478d9_0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76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1D1C1D"/>
                </a:solidFill>
                <a:latin typeface="Consolas"/>
                <a:ea typeface="Consolas"/>
                <a:cs typeface="Consolas"/>
                <a:sym typeface="Consolas"/>
              </a:rPr>
              <a:t>Interleukin-1 receptor-associated kinase 4 (IRAK-4) (EC 2.7.11.1) → </a:t>
            </a:r>
            <a:r>
              <a:rPr lang="en" sz="1000">
                <a:solidFill>
                  <a:srgbClr val="222222"/>
                </a:solidFill>
                <a:latin typeface="Verdana"/>
                <a:ea typeface="Verdana"/>
                <a:cs typeface="Verdana"/>
                <a:sym typeface="Verdana"/>
              </a:rPr>
              <a:t>plays a critical role in initiating innate immune response against foreign pathogens</a:t>
            </a:r>
            <a:endParaRPr/>
          </a:p>
          <a:p>
            <a:pPr marL="0" marR="76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1D1C1D"/>
                </a:solidFill>
                <a:latin typeface="Consolas"/>
                <a:ea typeface="Consolas"/>
                <a:cs typeface="Consolas"/>
                <a:sym typeface="Consolas"/>
              </a:rPr>
              <a:t>Serine protease persephone (EC 3.4.21.-) → </a:t>
            </a:r>
            <a:r>
              <a:rPr lang="en" sz="1000">
                <a:solidFill>
                  <a:srgbClr val="222222"/>
                </a:solidFill>
                <a:latin typeface="Verdana"/>
                <a:ea typeface="Verdana"/>
                <a:cs typeface="Verdana"/>
                <a:sym typeface="Verdana"/>
              </a:rPr>
              <a:t>role in innate immunity in response </a:t>
            </a:r>
            <a:endParaRPr sz="1000">
              <a:solidFill>
                <a:srgbClr val="22222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76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1D1C1D"/>
                </a:solidFill>
                <a:latin typeface="Consolas"/>
                <a:ea typeface="Consolas"/>
                <a:cs typeface="Consolas"/>
                <a:sym typeface="Consolas"/>
              </a:rPr>
              <a:t>Leukocyte elastase inhibitor A (Serine protease inhibitor EIA) (Serpin B1a) → innate immunity</a:t>
            </a:r>
            <a:endParaRPr sz="1000">
              <a:solidFill>
                <a:srgbClr val="22222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Others: </a:t>
            </a:r>
            <a:endParaRPr/>
          </a:p>
          <a:p>
            <a:pPr marL="76200" marR="76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1D1C1D"/>
                </a:solidFill>
                <a:latin typeface="Consolas"/>
                <a:ea typeface="Consolas"/>
                <a:cs typeface="Consolas"/>
                <a:sym typeface="Consolas"/>
              </a:rPr>
              <a:t>High mobility group protein DSP1 (Protein dorsal switch 1)</a:t>
            </a:r>
            <a:endParaRPr sz="900">
              <a:solidFill>
                <a:srgbClr val="1D1C1D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76200" marR="76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1D1C1D"/>
                </a:solidFill>
                <a:latin typeface="Consolas"/>
                <a:ea typeface="Consolas"/>
                <a:cs typeface="Consolas"/>
                <a:sym typeface="Consolas"/>
              </a:rPr>
              <a:t>Toll-like receptor Tollo (Toll-like receptor 8)</a:t>
            </a:r>
            <a:endParaRPr sz="900">
              <a:solidFill>
                <a:srgbClr val="1D1C1D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76200" marR="76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1D1C1D"/>
                </a:solidFill>
                <a:latin typeface="Consolas"/>
                <a:ea typeface="Consolas"/>
                <a:cs typeface="Consolas"/>
                <a:sym typeface="Consolas"/>
              </a:rPr>
              <a:t>Matrix metalloproteinase-2 (Dm2-MMP) (EC 3.4.24.-)</a:t>
            </a:r>
            <a:endParaRPr sz="900">
              <a:solidFill>
                <a:srgbClr val="1D1C1D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76200" marR="76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1D1C1D"/>
                </a:solidFill>
                <a:latin typeface="Consolas"/>
                <a:ea typeface="Consolas"/>
                <a:cs typeface="Consolas"/>
                <a:sym typeface="Consolas"/>
              </a:rPr>
              <a:t>Autophagy protein 5 (APG5-like)</a:t>
            </a:r>
            <a:endParaRPr sz="900">
              <a:solidFill>
                <a:srgbClr val="1D1C1D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76200" marR="76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1D1C1D"/>
                </a:solidFill>
                <a:latin typeface="Consolas"/>
                <a:ea typeface="Consolas"/>
                <a:cs typeface="Consolas"/>
                <a:sym typeface="Consolas"/>
              </a:rPr>
              <a:t>Leukocyte elastase inhibitor A (Serine protease inhibitor EIA) (Serpin B1a)</a:t>
            </a:r>
            <a:endParaRPr sz="900">
              <a:solidFill>
                <a:srgbClr val="1D1C1D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76200" marR="76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1D1C1D"/>
                </a:solidFill>
                <a:latin typeface="Consolas"/>
                <a:ea typeface="Consolas"/>
                <a:cs typeface="Consolas"/>
                <a:sym typeface="Consolas"/>
              </a:rPr>
              <a:t>Serine protease persephone (EC 3.4.21.-)</a:t>
            </a:r>
            <a:endParaRPr sz="900">
              <a:solidFill>
                <a:srgbClr val="1D1C1D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76200" marR="76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1D1C1D"/>
                </a:solidFill>
                <a:latin typeface="Consolas"/>
                <a:ea typeface="Consolas"/>
                <a:cs typeface="Consolas"/>
                <a:sym typeface="Consolas"/>
              </a:rPr>
              <a:t>Toll-interacting protein</a:t>
            </a:r>
            <a:endParaRPr sz="900">
              <a:solidFill>
                <a:srgbClr val="1D1C1D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76200" marR="76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1D1C1D"/>
                </a:solidFill>
                <a:latin typeface="Consolas"/>
                <a:ea typeface="Consolas"/>
                <a:cs typeface="Consolas"/>
                <a:sym typeface="Consolas"/>
              </a:rPr>
              <a:t>Complement component 1 Q subcomponent-binding protein,</a:t>
            </a:r>
            <a:endParaRPr sz="900">
              <a:solidFill>
                <a:srgbClr val="1D1C1D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76200" marR="76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1D1C1D"/>
                </a:solidFill>
                <a:latin typeface="Consolas"/>
                <a:ea typeface="Consolas"/>
                <a:cs typeface="Consolas"/>
                <a:sym typeface="Consolas"/>
              </a:rPr>
              <a:t>Interleukin-1 receptor-associated kinase 4 (IRAK-4) (EC 2.7.11.1)</a:t>
            </a:r>
            <a:endParaRPr sz="900">
              <a:solidFill>
                <a:srgbClr val="1D1C1D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76200" marR="76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1D1C1D"/>
                </a:solidFill>
                <a:latin typeface="Consolas"/>
                <a:ea typeface="Consolas"/>
                <a:cs typeface="Consolas"/>
                <a:sym typeface="Consolas"/>
              </a:rPr>
              <a:t>Putative serine protease K12H4.7 (EC 3.4.-.-)</a:t>
            </a:r>
            <a:endParaRPr sz="900">
              <a:solidFill>
                <a:srgbClr val="1D1C1D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76200" marR="76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1D1C1D"/>
                </a:solidFill>
                <a:latin typeface="Consolas"/>
                <a:ea typeface="Consolas"/>
                <a:cs typeface="Consolas"/>
                <a:sym typeface="Consolas"/>
              </a:rPr>
              <a:t>Protein toll</a:t>
            </a:r>
            <a:endParaRPr sz="900">
              <a:solidFill>
                <a:srgbClr val="1D1C1D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76200" marR="76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1D1C1D"/>
                </a:solidFill>
                <a:latin typeface="Consolas"/>
                <a:ea typeface="Consolas"/>
                <a:cs typeface="Consolas"/>
                <a:sym typeface="Consolas"/>
              </a:rPr>
              <a:t>Interleukin enhancer-binding factor 2 homolog</a:t>
            </a:r>
            <a:endParaRPr sz="900">
              <a:solidFill>
                <a:srgbClr val="1D1C1D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FFF00"/>
              </a:highlight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74388478d9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74388478d9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Less abundant genes involved in normal metabolism.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Tells us that the crabs normal metabolic functioning are negatively impacted by </a:t>
            </a:r>
            <a:r>
              <a:rPr lang="en" i="1"/>
              <a:t>Hematodinium</a:t>
            </a:r>
            <a:r>
              <a:rPr lang="en"/>
              <a:t>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That they are stressed by the infection.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Makes sense since it’s known that the parasite takes over the crabs hemol spaces and outcompetes the host for nutrients and oxygen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74388478d9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74388478d9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Have markers of neg. Impact on metabolism and of infection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Can look for them in samples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742ec2d4f6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742ec2d4f6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https://www.adfg.alaska.gov/index.cfm?adfg=tannercrab.main</a:t>
            </a:r>
            <a:r>
              <a:rPr lang="en"/>
              <a:t>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Range AK-OR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742ec2d4f6_0_2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742ec2d4f6_0_2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Look at temperatures, sampling days → look into connections deeper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74388478d9_0_2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74388478d9_0_2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Dig deeper into what I currently have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infection status and day 12 and day 26 → want to look deeper into those interactions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74388478d9_0_2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74388478d9_0_2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Coming up: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I’ll have data accounting for infection status pre-temperature treatment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Comparing infection status and cold and warm conditions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742ec2d4f6_0_2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742ec2d4f6_0_2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74388478d9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" name="Google Shape;418;g74388478d9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Talk about size of dots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lot more upregulated in high vs low abundance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742ec2d4f6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742ec2d4f6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https://www.fisheries.noaa.gov/feature-story/new-marine-heatwave-emerges-west-coast-resembles-blob</a:t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742ec2d4f6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742ec2d4f6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hematodinium is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Transmission unknown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742ec2d4f6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742ec2d4f6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742ec2d4f6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742ec2d4f6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742ec2d4f6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742ec2d4f6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742ec2d4f6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742ec2d4f6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Google Shape;55;p14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6" name="Google Shape;56;p14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57" name="Google Shape;57;p14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58" name="Google Shape;58;p14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9" name="Google Shape;59;p14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60" name="Google Shape;60;p14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61" name="Google Shape;61;p14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2" name="Google Shape;62;p14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63" name="Google Shape;63;p14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5" name="Google Shape;85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6" name="Google Shape;86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6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0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9" name="Google Shape;89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1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92" name="Google Shape;92;p2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3" name="Google Shape;93;p21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94" name="Google Shape;94;p21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5" name="Google Shape;95;p2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2"/>
          <p:cNvSpPr txBox="1">
            <a:spLocks noGrp="1"/>
          </p:cNvSpPr>
          <p:nvPr>
            <p:ph type="body" idx="1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endParaRPr/>
          </a:p>
        </p:txBody>
      </p:sp>
      <p:sp>
        <p:nvSpPr>
          <p:cNvPr id="99" name="Google Shape;99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3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3" name="Google Shape;103;p23"/>
          <p:cNvSpPr txBox="1">
            <a:spLocks noGrp="1"/>
          </p:cNvSpPr>
          <p:nvPr>
            <p:ph type="body" idx="1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4" name="Google Shape;104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tropic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4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5"/>
          <p:cNvSpPr txBox="1">
            <a:spLocks noGrp="1"/>
          </p:cNvSpPr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/>
              <a:t>Effects of Bitter Crab Disease on the gene expression of Alaska Tanner Crabs</a:t>
            </a:r>
            <a:endParaRPr sz="3700"/>
          </a:p>
        </p:txBody>
      </p:sp>
      <p:sp>
        <p:nvSpPr>
          <p:cNvPr id="112" name="Google Shape;112;p25"/>
          <p:cNvSpPr txBox="1">
            <a:spLocks noGrp="1"/>
          </p:cNvSpPr>
          <p:nvPr>
            <p:ph type="subTitle" idx="4294967295"/>
          </p:nvPr>
        </p:nvSpPr>
        <p:spPr>
          <a:xfrm>
            <a:off x="2137225" y="2850059"/>
            <a:ext cx="4870500" cy="143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0000"/>
                </a:solidFill>
              </a:rPr>
              <a:t>Grace Crandall</a:t>
            </a:r>
            <a:endParaRPr b="1"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0000"/>
                </a:solidFill>
              </a:rPr>
              <a:t>Roberts Lab, UW SAFS</a:t>
            </a:r>
            <a:endParaRPr b="1"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0000"/>
                </a:solidFill>
              </a:rPr>
              <a:t>GSS 2019</a:t>
            </a:r>
            <a:endParaRPr b="1"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endParaRPr b="1">
              <a:solidFill>
                <a:srgbClr val="000000"/>
              </a:solidFill>
            </a:endParaRPr>
          </a:p>
        </p:txBody>
      </p:sp>
      <p:pic>
        <p:nvPicPr>
          <p:cNvPr id="113" name="Google Shape;11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650" y="2850050"/>
            <a:ext cx="1832426" cy="1832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36850" y="2850054"/>
            <a:ext cx="1046150" cy="1728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19075" y="3186953"/>
            <a:ext cx="1319101" cy="115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30600" y="2880638"/>
            <a:ext cx="1667125" cy="1667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4"/>
          <p:cNvSpPr txBox="1">
            <a:spLocks noGrp="1"/>
          </p:cNvSpPr>
          <p:nvPr>
            <p:ph type="title"/>
          </p:nvPr>
        </p:nvSpPr>
        <p:spPr>
          <a:xfrm>
            <a:off x="311700" y="-1217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Bitter Crab Disease signs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34"/>
          <p:cNvSpPr txBox="1">
            <a:spLocks noGrp="1"/>
          </p:cNvSpPr>
          <p:nvPr>
            <p:ph type="body" idx="1"/>
          </p:nvPr>
        </p:nvSpPr>
        <p:spPr>
          <a:xfrm>
            <a:off x="311700" y="4417050"/>
            <a:ext cx="8520600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Bitter, chalky meat</a:t>
            </a:r>
            <a:endParaRPr/>
          </a:p>
        </p:txBody>
      </p:sp>
      <p:pic>
        <p:nvPicPr>
          <p:cNvPr id="186" name="Google Shape;186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15188" y="1141450"/>
            <a:ext cx="4513625" cy="297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5"/>
          <p:cNvSpPr txBox="1">
            <a:spLocks noGrp="1"/>
          </p:cNvSpPr>
          <p:nvPr>
            <p:ph type="title"/>
          </p:nvPr>
        </p:nvSpPr>
        <p:spPr>
          <a:xfrm>
            <a:off x="311700" y="-1217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Diagnosis					         </a:t>
            </a:r>
            <a:endParaRPr/>
          </a:p>
        </p:txBody>
      </p:sp>
      <p:sp>
        <p:nvSpPr>
          <p:cNvPr id="192" name="Google Shape;192;p35"/>
          <p:cNvSpPr txBox="1">
            <a:spLocks noGrp="1"/>
          </p:cNvSpPr>
          <p:nvPr>
            <p:ph type="body" idx="1"/>
          </p:nvPr>
        </p:nvSpPr>
        <p:spPr>
          <a:xfrm>
            <a:off x="311700" y="11899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Gross signs</a:t>
            </a:r>
            <a:endParaRPr sz="18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/>
              <a:t>PCR</a:t>
            </a:r>
            <a:endParaRPr sz="18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/>
              <a:t>Hemolymph smears</a:t>
            </a:r>
            <a:endParaRPr sz="18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800"/>
              <a:t>Histology</a:t>
            </a:r>
            <a:endParaRPr sz="18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6"/>
          <p:cNvSpPr txBox="1">
            <a:spLocks noGrp="1"/>
          </p:cNvSpPr>
          <p:nvPr>
            <p:ph type="title"/>
          </p:nvPr>
        </p:nvSpPr>
        <p:spPr>
          <a:xfrm>
            <a:off x="311700" y="-1217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Diagnosis					         Prognosis</a:t>
            </a:r>
            <a:endParaRPr/>
          </a:p>
        </p:txBody>
      </p:sp>
      <p:sp>
        <p:nvSpPr>
          <p:cNvPr id="198" name="Google Shape;198;p36"/>
          <p:cNvSpPr txBox="1">
            <a:spLocks noGrp="1"/>
          </p:cNvSpPr>
          <p:nvPr>
            <p:ph type="body" idx="1"/>
          </p:nvPr>
        </p:nvSpPr>
        <p:spPr>
          <a:xfrm>
            <a:off x="311700" y="11899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Gross signs</a:t>
            </a:r>
            <a:endParaRPr sz="18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/>
              <a:t>PCR</a:t>
            </a:r>
            <a:endParaRPr sz="18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/>
              <a:t>Hemolymph smears</a:t>
            </a:r>
            <a:endParaRPr sz="18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800"/>
              <a:t>Histology</a:t>
            </a:r>
            <a:endParaRPr sz="1800"/>
          </a:p>
        </p:txBody>
      </p:sp>
      <p:sp>
        <p:nvSpPr>
          <p:cNvPr id="199" name="Google Shape;199;p36"/>
          <p:cNvSpPr txBox="1">
            <a:spLocks noGrp="1"/>
          </p:cNvSpPr>
          <p:nvPr>
            <p:ph type="body" idx="2"/>
          </p:nvPr>
        </p:nvSpPr>
        <p:spPr>
          <a:xfrm>
            <a:off x="4832400" y="115242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Death…?</a:t>
            </a:r>
            <a:endParaRPr sz="18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/>
              <a:t>Chronic…?</a:t>
            </a:r>
            <a:endParaRPr sz="18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/>
              <a:t>Death from secondary factors…?</a:t>
            </a:r>
            <a:endParaRPr sz="18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800"/>
              <a:t>	Suffocation; starvation; etc. </a:t>
            </a:r>
            <a:endParaRPr sz="1800"/>
          </a:p>
        </p:txBody>
      </p:sp>
      <p:sp>
        <p:nvSpPr>
          <p:cNvPr id="200" name="Google Shape;200;p36"/>
          <p:cNvSpPr/>
          <p:nvPr/>
        </p:nvSpPr>
        <p:spPr>
          <a:xfrm>
            <a:off x="99400" y="99400"/>
            <a:ext cx="4212300" cy="4994400"/>
          </a:xfrm>
          <a:prstGeom prst="rect">
            <a:avLst/>
          </a:prstGeom>
          <a:solidFill>
            <a:srgbClr val="E8E9E2">
              <a:alpha val="55310"/>
            </a:srgbClr>
          </a:solidFill>
          <a:ln w="9525" cap="flat" cmpd="sng">
            <a:solidFill>
              <a:srgbClr val="695D4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7"/>
          <p:cNvSpPr txBox="1">
            <a:spLocks noGrp="1"/>
          </p:cNvSpPr>
          <p:nvPr>
            <p:ph type="title"/>
          </p:nvPr>
        </p:nvSpPr>
        <p:spPr>
          <a:xfrm>
            <a:off x="311700" y="-1217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Goals of project</a:t>
            </a:r>
            <a:endParaRPr/>
          </a:p>
        </p:txBody>
      </p:sp>
      <p:sp>
        <p:nvSpPr>
          <p:cNvPr id="206" name="Google Shape;206;p37"/>
          <p:cNvSpPr txBox="1">
            <a:spLocks noGrp="1"/>
          </p:cNvSpPr>
          <p:nvPr>
            <p:ph type="body" idx="1"/>
          </p:nvPr>
        </p:nvSpPr>
        <p:spPr>
          <a:xfrm>
            <a:off x="311700" y="1439525"/>
            <a:ext cx="8520600" cy="26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Understand unknowns</a:t>
            </a:r>
            <a:endParaRPr sz="24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Mortality; transmission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400"/>
          </a:p>
          <a:p>
            <a:pPr marL="457200" lvl="0" indent="-381000" algn="l" rtl="0">
              <a:spcBef>
                <a:spcPts val="16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Understand interactions between temperature, infection, and crab physiology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8"/>
          <p:cNvSpPr txBox="1">
            <a:spLocks noGrp="1"/>
          </p:cNvSpPr>
          <p:nvPr>
            <p:ph type="title"/>
          </p:nvPr>
        </p:nvSpPr>
        <p:spPr>
          <a:xfrm>
            <a:off x="311700" y="-1217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Genes</a:t>
            </a:r>
            <a:endParaRPr/>
          </a:p>
        </p:txBody>
      </p:sp>
      <p:sp>
        <p:nvSpPr>
          <p:cNvPr id="212" name="Google Shape;212;p38"/>
          <p:cNvSpPr txBox="1">
            <a:spLocks noGrp="1"/>
          </p:cNvSpPr>
          <p:nvPr>
            <p:ph type="body" idx="1"/>
          </p:nvPr>
        </p:nvSpPr>
        <p:spPr>
          <a:xfrm>
            <a:off x="311700" y="11139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Unbiased </a:t>
            </a:r>
            <a:endParaRPr/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Basic functionality in organism</a:t>
            </a:r>
            <a:endParaRPr/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Differential abundance → how conditions affect organism </a:t>
            </a:r>
            <a:endParaRPr/>
          </a:p>
          <a:p>
            <a:pPr marL="0" lvl="0" indent="0" algn="l" rtl="0">
              <a:lnSpc>
                <a:spcPct val="20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9"/>
          <p:cNvSpPr txBox="1">
            <a:spLocks noGrp="1"/>
          </p:cNvSpPr>
          <p:nvPr>
            <p:ph type="body" idx="1"/>
          </p:nvPr>
        </p:nvSpPr>
        <p:spPr>
          <a:xfrm>
            <a:off x="311700" y="920400"/>
            <a:ext cx="8520600" cy="3302700"/>
          </a:xfrm>
          <a:prstGeom prst="rect">
            <a:avLst/>
          </a:prstGeom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 b="1"/>
              <a:t>Transcriptomics</a:t>
            </a:r>
            <a:endParaRPr sz="3600" b="1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40"/>
          <p:cNvSpPr txBox="1">
            <a:spLocks noGrp="1"/>
          </p:cNvSpPr>
          <p:nvPr>
            <p:ph type="title"/>
          </p:nvPr>
        </p:nvSpPr>
        <p:spPr>
          <a:xfrm>
            <a:off x="311700" y="-1217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Transcriptomics</a:t>
            </a:r>
            <a:endParaRPr/>
          </a:p>
        </p:txBody>
      </p:sp>
      <p:sp>
        <p:nvSpPr>
          <p:cNvPr id="223" name="Google Shape;223;p40"/>
          <p:cNvSpPr txBox="1">
            <a:spLocks noGrp="1"/>
          </p:cNvSpPr>
          <p:nvPr>
            <p:ph type="body" idx="1"/>
          </p:nvPr>
        </p:nvSpPr>
        <p:spPr>
          <a:xfrm>
            <a:off x="311700" y="1378350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/>
              <a:t>DNA  → RNA → Protein</a:t>
            </a:r>
            <a:endParaRPr sz="2400"/>
          </a:p>
        </p:txBody>
      </p:sp>
      <p:sp>
        <p:nvSpPr>
          <p:cNvPr id="224" name="Google Shape;224;p40"/>
          <p:cNvSpPr/>
          <p:nvPr/>
        </p:nvSpPr>
        <p:spPr>
          <a:xfrm>
            <a:off x="3409575" y="1897550"/>
            <a:ext cx="1005300" cy="320400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40"/>
          <p:cNvSpPr/>
          <p:nvPr/>
        </p:nvSpPr>
        <p:spPr>
          <a:xfrm>
            <a:off x="4648200" y="1897550"/>
            <a:ext cx="1005300" cy="320400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40"/>
          <p:cNvSpPr txBox="1"/>
          <p:nvPr/>
        </p:nvSpPr>
        <p:spPr>
          <a:xfrm>
            <a:off x="3205575" y="2385075"/>
            <a:ext cx="1107300" cy="3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transcribe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7" name="Google Shape;227;p40"/>
          <p:cNvSpPr txBox="1"/>
          <p:nvPr/>
        </p:nvSpPr>
        <p:spPr>
          <a:xfrm>
            <a:off x="4673400" y="2403750"/>
            <a:ext cx="1107300" cy="3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translate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8" name="Google Shape;228;p40"/>
          <p:cNvSpPr/>
          <p:nvPr/>
        </p:nvSpPr>
        <p:spPr>
          <a:xfrm>
            <a:off x="4036125" y="1233975"/>
            <a:ext cx="772200" cy="19962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40"/>
          <p:cNvSpPr txBox="1"/>
          <p:nvPr/>
        </p:nvSpPr>
        <p:spPr>
          <a:xfrm>
            <a:off x="2520750" y="3482425"/>
            <a:ext cx="41091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Collection of mRNA sequence = transcriptome</a:t>
            </a:r>
            <a:endParaRPr sz="1800"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1"/>
          <p:cNvSpPr txBox="1">
            <a:spLocks noGrp="1"/>
          </p:cNvSpPr>
          <p:nvPr>
            <p:ph type="title"/>
          </p:nvPr>
        </p:nvSpPr>
        <p:spPr>
          <a:xfrm>
            <a:off x="311700" y="-1217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Sampling and acclimation</a:t>
            </a:r>
            <a:endParaRPr/>
          </a:p>
        </p:txBody>
      </p:sp>
      <p:sp>
        <p:nvSpPr>
          <p:cNvPr id="235" name="Google Shape;235;p41"/>
          <p:cNvSpPr txBox="1">
            <a:spLocks noGrp="1"/>
          </p:cNvSpPr>
          <p:nvPr>
            <p:ph type="body" idx="1"/>
          </p:nvPr>
        </p:nvSpPr>
        <p:spPr>
          <a:xfrm>
            <a:off x="311700" y="7329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~400 immature, male crabs sampled from Juneau by ADF&amp;G fall 2017</a:t>
            </a: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cPCR at NOAA lab for initial infection status</a:t>
            </a: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1000"/>
              </a:spcAft>
              <a:buSzPts val="1800"/>
              <a:buChar char="-"/>
            </a:pPr>
            <a:r>
              <a:rPr lang="en"/>
              <a:t>Crabs acclimate for 9 days to tanks</a:t>
            </a:r>
            <a:endParaRPr/>
          </a:p>
        </p:txBody>
      </p:sp>
      <p:pic>
        <p:nvPicPr>
          <p:cNvPr id="236" name="Google Shape;236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01153" y="2287325"/>
            <a:ext cx="3541700" cy="266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2"/>
          <p:cNvSpPr txBox="1">
            <a:spLocks noGrp="1"/>
          </p:cNvSpPr>
          <p:nvPr>
            <p:ph type="title"/>
          </p:nvPr>
        </p:nvSpPr>
        <p:spPr>
          <a:xfrm>
            <a:off x="311700" y="-1217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Experimental Design</a:t>
            </a:r>
            <a:endParaRPr/>
          </a:p>
        </p:txBody>
      </p:sp>
      <p:cxnSp>
        <p:nvCxnSpPr>
          <p:cNvPr id="242" name="Google Shape;242;p42"/>
          <p:cNvCxnSpPr/>
          <p:nvPr/>
        </p:nvCxnSpPr>
        <p:spPr>
          <a:xfrm>
            <a:off x="623250" y="3707400"/>
            <a:ext cx="7755000" cy="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3" name="Google Shape;243;p42"/>
          <p:cNvCxnSpPr/>
          <p:nvPr/>
        </p:nvCxnSpPr>
        <p:spPr>
          <a:xfrm>
            <a:off x="655675" y="3707475"/>
            <a:ext cx="0" cy="4227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44" name="Google Shape;244;p42"/>
          <p:cNvCxnSpPr/>
          <p:nvPr/>
        </p:nvCxnSpPr>
        <p:spPr>
          <a:xfrm>
            <a:off x="3602325" y="3707400"/>
            <a:ext cx="0" cy="4227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45" name="Google Shape;245;p42"/>
          <p:cNvCxnSpPr/>
          <p:nvPr/>
        </p:nvCxnSpPr>
        <p:spPr>
          <a:xfrm>
            <a:off x="5215350" y="3707400"/>
            <a:ext cx="0" cy="4227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46" name="Google Shape;246;p42"/>
          <p:cNvCxnSpPr/>
          <p:nvPr/>
        </p:nvCxnSpPr>
        <p:spPr>
          <a:xfrm>
            <a:off x="8378250" y="3707400"/>
            <a:ext cx="0" cy="4227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47" name="Google Shape;247;p42"/>
          <p:cNvSpPr txBox="1"/>
          <p:nvPr/>
        </p:nvSpPr>
        <p:spPr>
          <a:xfrm>
            <a:off x="91950" y="4202875"/>
            <a:ext cx="1253100" cy="5148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Day 0</a:t>
            </a:r>
            <a:endParaRPr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8" name="Google Shape;248;p42"/>
          <p:cNvSpPr txBox="1"/>
          <p:nvPr/>
        </p:nvSpPr>
        <p:spPr>
          <a:xfrm>
            <a:off x="2842275" y="4202875"/>
            <a:ext cx="1520100" cy="5148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Day 9</a:t>
            </a:r>
            <a:endParaRPr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9" name="Google Shape;249;p42"/>
          <p:cNvSpPr txBox="1"/>
          <p:nvPr/>
        </p:nvSpPr>
        <p:spPr>
          <a:xfrm>
            <a:off x="4512600" y="4202875"/>
            <a:ext cx="1396500" cy="5148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Day 12</a:t>
            </a:r>
            <a:endParaRPr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0" name="Google Shape;250;p42"/>
          <p:cNvSpPr txBox="1"/>
          <p:nvPr/>
        </p:nvSpPr>
        <p:spPr>
          <a:xfrm>
            <a:off x="7655400" y="4202875"/>
            <a:ext cx="1396500" cy="5148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Day 26</a:t>
            </a:r>
            <a:endParaRPr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1" name="Google Shape;251;p42"/>
          <p:cNvSpPr txBox="1"/>
          <p:nvPr/>
        </p:nvSpPr>
        <p:spPr>
          <a:xfrm>
            <a:off x="2842275" y="695226"/>
            <a:ext cx="1520100" cy="893737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Hemolymph sampled pre-temp. </a:t>
            </a:r>
            <a:r>
              <a:rPr lang="en" b="1" u="sng" dirty="0" err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trtmnts</a:t>
            </a:r>
            <a:endParaRPr b="1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2" name="Google Shape;252;p42"/>
          <p:cNvSpPr txBox="1"/>
          <p:nvPr/>
        </p:nvSpPr>
        <p:spPr>
          <a:xfrm>
            <a:off x="29125" y="1974225"/>
            <a:ext cx="1253100" cy="15843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Crabs brought </a:t>
            </a:r>
            <a:r>
              <a:rPr lang="en" b="1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into lab</a:t>
            </a:r>
            <a:endParaRPr b="1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cPCR: infection status</a:t>
            </a:r>
            <a:endParaRPr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3" name="Google Shape;253;p42"/>
          <p:cNvSpPr txBox="1"/>
          <p:nvPr/>
        </p:nvSpPr>
        <p:spPr>
          <a:xfrm>
            <a:off x="91950" y="98275"/>
            <a:ext cx="1628400" cy="1231500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1 → infected</a:t>
            </a:r>
            <a:endParaRPr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0 →uninfected</a:t>
            </a:r>
            <a:endParaRPr b="1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Cold → 4˚C</a:t>
            </a:r>
            <a:endParaRPr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Ambient → 6˚C</a:t>
            </a:r>
            <a:endParaRPr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Warm → 10˚C</a:t>
            </a:r>
            <a:endParaRPr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8" name="Google Shape;258;p42"/>
          <p:cNvSpPr txBox="1"/>
          <p:nvPr/>
        </p:nvSpPr>
        <p:spPr>
          <a:xfrm>
            <a:off x="2842275" y="1793763"/>
            <a:ext cx="1520100" cy="8151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1          cold</a:t>
            </a:r>
            <a:endParaRPr b="1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1          ambient</a:t>
            </a:r>
            <a:endParaRPr b="1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1          warm</a:t>
            </a:r>
            <a:endParaRPr b="1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9" name="Google Shape;259;p42"/>
          <p:cNvSpPr txBox="1"/>
          <p:nvPr/>
        </p:nvSpPr>
        <p:spPr>
          <a:xfrm>
            <a:off x="2842275" y="2687500"/>
            <a:ext cx="1520100" cy="8151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0         cold</a:t>
            </a:r>
            <a:endParaRPr b="1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0         ambient</a:t>
            </a:r>
            <a:endParaRPr b="1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0         warm </a:t>
            </a:r>
            <a:endParaRPr b="1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0" name="Google Shape;260;p42"/>
          <p:cNvSpPr txBox="1"/>
          <p:nvPr/>
        </p:nvSpPr>
        <p:spPr>
          <a:xfrm>
            <a:off x="4457887" y="773863"/>
            <a:ext cx="1520100" cy="8151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Hemolymph sampled from all treatments</a:t>
            </a:r>
            <a:endParaRPr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1" name="Google Shape;261;p42"/>
          <p:cNvSpPr txBox="1"/>
          <p:nvPr/>
        </p:nvSpPr>
        <p:spPr>
          <a:xfrm>
            <a:off x="7593600" y="773863"/>
            <a:ext cx="1520100" cy="8151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Hemolymph sampled from all treatments</a:t>
            </a:r>
            <a:endParaRPr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" name="Google Shape;258;p42">
            <a:extLst>
              <a:ext uri="{FF2B5EF4-FFF2-40B4-BE49-F238E27FC236}">
                <a16:creationId xmlns:a16="http://schemas.microsoft.com/office/drawing/2014/main" id="{C0F976E4-3A18-0348-BEBF-2326283FED0F}"/>
              </a:ext>
            </a:extLst>
          </p:cNvPr>
          <p:cNvSpPr txBox="1"/>
          <p:nvPr/>
        </p:nvSpPr>
        <p:spPr>
          <a:xfrm>
            <a:off x="4457887" y="1772576"/>
            <a:ext cx="1520100" cy="8151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1          cold</a:t>
            </a:r>
            <a:endParaRPr b="1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1          ambient</a:t>
            </a:r>
            <a:endParaRPr b="1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1          warm</a:t>
            </a:r>
            <a:endParaRPr b="1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" name="Google Shape;259;p42">
            <a:extLst>
              <a:ext uri="{FF2B5EF4-FFF2-40B4-BE49-F238E27FC236}">
                <a16:creationId xmlns:a16="http://schemas.microsoft.com/office/drawing/2014/main" id="{C2A06C3E-6CC2-7C43-A525-D2CEC629E7BF}"/>
              </a:ext>
            </a:extLst>
          </p:cNvPr>
          <p:cNvSpPr txBox="1"/>
          <p:nvPr/>
        </p:nvSpPr>
        <p:spPr>
          <a:xfrm>
            <a:off x="4457887" y="2666313"/>
            <a:ext cx="1520100" cy="8151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0         cold</a:t>
            </a:r>
            <a:endParaRPr b="1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0         ambient</a:t>
            </a:r>
            <a:endParaRPr b="1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0         warm </a:t>
            </a:r>
            <a:endParaRPr b="1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" name="Google Shape;258;p42">
            <a:extLst>
              <a:ext uri="{FF2B5EF4-FFF2-40B4-BE49-F238E27FC236}">
                <a16:creationId xmlns:a16="http://schemas.microsoft.com/office/drawing/2014/main" id="{C3CAAF1D-1A8F-534E-9783-0EF1935B3CE8}"/>
              </a:ext>
            </a:extLst>
          </p:cNvPr>
          <p:cNvSpPr txBox="1"/>
          <p:nvPr/>
        </p:nvSpPr>
        <p:spPr>
          <a:xfrm>
            <a:off x="7587988" y="1737838"/>
            <a:ext cx="1520100" cy="8151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1          cold</a:t>
            </a:r>
            <a:endParaRPr b="1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1          ambient</a:t>
            </a:r>
            <a:endParaRPr b="1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1          warm</a:t>
            </a:r>
            <a:endParaRPr b="1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" name="Google Shape;259;p42">
            <a:extLst>
              <a:ext uri="{FF2B5EF4-FFF2-40B4-BE49-F238E27FC236}">
                <a16:creationId xmlns:a16="http://schemas.microsoft.com/office/drawing/2014/main" id="{75771098-5738-514B-9F7B-075FC7AF2A62}"/>
              </a:ext>
            </a:extLst>
          </p:cNvPr>
          <p:cNvSpPr txBox="1"/>
          <p:nvPr/>
        </p:nvSpPr>
        <p:spPr>
          <a:xfrm>
            <a:off x="7587988" y="2631575"/>
            <a:ext cx="1520100" cy="8151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0         cold</a:t>
            </a:r>
            <a:endParaRPr b="1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0         ambient</a:t>
            </a:r>
            <a:endParaRPr b="1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0         warm </a:t>
            </a:r>
            <a:endParaRPr b="1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8" grpId="0" animBg="1"/>
      <p:bldP spid="259" grpId="0" animBg="1"/>
      <p:bldP spid="260" grpId="0" animBg="1"/>
      <p:bldP spid="261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3"/>
          <p:cNvSpPr txBox="1">
            <a:spLocks noGrp="1"/>
          </p:cNvSpPr>
          <p:nvPr>
            <p:ph type="title"/>
          </p:nvPr>
        </p:nvSpPr>
        <p:spPr>
          <a:xfrm>
            <a:off x="311700" y="-1217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did we sample hemolymph?</a:t>
            </a:r>
            <a:endParaRPr/>
          </a:p>
        </p:txBody>
      </p:sp>
      <p:sp>
        <p:nvSpPr>
          <p:cNvPr id="267" name="Google Shape;267;p43"/>
          <p:cNvSpPr txBox="1">
            <a:spLocks noGrp="1"/>
          </p:cNvSpPr>
          <p:nvPr>
            <p:ph type="body" idx="1"/>
          </p:nvPr>
        </p:nvSpPr>
        <p:spPr>
          <a:xfrm>
            <a:off x="5019300" y="857400"/>
            <a:ext cx="3813000" cy="236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Stored in RNAlater for RNA extraction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68" name="Google Shape;268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827450"/>
            <a:ext cx="4581897" cy="39894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6"/>
          <p:cNvSpPr txBox="1">
            <a:spLocks noGrp="1"/>
          </p:cNvSpPr>
          <p:nvPr>
            <p:ph type="title"/>
          </p:nvPr>
        </p:nvSpPr>
        <p:spPr>
          <a:xfrm>
            <a:off x="311700" y="-1217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Tanner Crab (</a:t>
            </a:r>
            <a:r>
              <a:rPr lang="en" i="1"/>
              <a:t>Chionoecetes bairdi </a:t>
            </a:r>
            <a:r>
              <a:rPr lang="en"/>
              <a:t>)</a:t>
            </a:r>
            <a:endParaRPr/>
          </a:p>
        </p:txBody>
      </p:sp>
      <p:pic>
        <p:nvPicPr>
          <p:cNvPr id="122" name="Google Shape;12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8862" y="695225"/>
            <a:ext cx="6366275" cy="424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3" name="Google Shape;273;p44"/>
          <p:cNvCxnSpPr/>
          <p:nvPr/>
        </p:nvCxnSpPr>
        <p:spPr>
          <a:xfrm>
            <a:off x="313500" y="3080250"/>
            <a:ext cx="7755000" cy="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4" name="Google Shape;274;p44"/>
          <p:cNvCxnSpPr/>
          <p:nvPr/>
        </p:nvCxnSpPr>
        <p:spPr>
          <a:xfrm>
            <a:off x="4829850" y="3080250"/>
            <a:ext cx="0" cy="4227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75" name="Google Shape;275;p44"/>
          <p:cNvCxnSpPr/>
          <p:nvPr/>
        </p:nvCxnSpPr>
        <p:spPr>
          <a:xfrm>
            <a:off x="8073450" y="3097800"/>
            <a:ext cx="0" cy="4227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76" name="Google Shape;276;p44"/>
          <p:cNvSpPr txBox="1"/>
          <p:nvPr/>
        </p:nvSpPr>
        <p:spPr>
          <a:xfrm>
            <a:off x="7316275" y="3669475"/>
            <a:ext cx="1396500" cy="5148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Day 26</a:t>
            </a:r>
            <a:endParaRPr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7" name="Google Shape;277;p44"/>
          <p:cNvSpPr txBox="1"/>
          <p:nvPr/>
        </p:nvSpPr>
        <p:spPr>
          <a:xfrm>
            <a:off x="4131600" y="3669475"/>
            <a:ext cx="1396500" cy="5148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Day 12</a:t>
            </a:r>
            <a:endParaRPr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" name="Google Shape;258;p42">
            <a:extLst>
              <a:ext uri="{FF2B5EF4-FFF2-40B4-BE49-F238E27FC236}">
                <a16:creationId xmlns:a16="http://schemas.microsoft.com/office/drawing/2014/main" id="{EF3943B4-40C0-EF4D-A0BD-BF49E890954C}"/>
              </a:ext>
            </a:extLst>
          </p:cNvPr>
          <p:cNvSpPr txBox="1"/>
          <p:nvPr/>
        </p:nvSpPr>
        <p:spPr>
          <a:xfrm>
            <a:off x="4008000" y="264157"/>
            <a:ext cx="1520100" cy="1237788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1         c</a:t>
            </a:r>
            <a:r>
              <a:rPr lang="en" b="1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old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b="1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1         a</a:t>
            </a:r>
            <a:r>
              <a:rPr lang="en" b="1" dirty="0" err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mbient</a:t>
            </a:r>
            <a:endParaRPr lang="en" b="1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b="1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1         warm</a:t>
            </a:r>
            <a:endParaRPr b="1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" name="Google Shape;259;p42">
            <a:extLst>
              <a:ext uri="{FF2B5EF4-FFF2-40B4-BE49-F238E27FC236}">
                <a16:creationId xmlns:a16="http://schemas.microsoft.com/office/drawing/2014/main" id="{5C5F47ED-3D49-B345-94F4-36400FA67FB4}"/>
              </a:ext>
            </a:extLst>
          </p:cNvPr>
          <p:cNvSpPr txBox="1"/>
          <p:nvPr/>
        </p:nvSpPr>
        <p:spPr>
          <a:xfrm>
            <a:off x="4008000" y="1675925"/>
            <a:ext cx="1520100" cy="1237789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0         cold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0         ambient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0         warm </a:t>
            </a:r>
            <a:endParaRPr b="1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" name="Google Shape;258;p42">
            <a:extLst>
              <a:ext uri="{FF2B5EF4-FFF2-40B4-BE49-F238E27FC236}">
                <a16:creationId xmlns:a16="http://schemas.microsoft.com/office/drawing/2014/main" id="{D774419D-74F0-B647-9080-B90F0A15BB1A}"/>
              </a:ext>
            </a:extLst>
          </p:cNvPr>
          <p:cNvSpPr txBox="1"/>
          <p:nvPr/>
        </p:nvSpPr>
        <p:spPr>
          <a:xfrm>
            <a:off x="7192675" y="264157"/>
            <a:ext cx="1520100" cy="1237788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1         c</a:t>
            </a:r>
            <a:r>
              <a:rPr lang="en" b="1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old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b="1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1         a</a:t>
            </a:r>
            <a:r>
              <a:rPr lang="en" b="1" dirty="0" err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mbient</a:t>
            </a:r>
            <a:endParaRPr lang="en" b="1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b="1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1          warm</a:t>
            </a:r>
            <a:endParaRPr b="1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" name="Google Shape;259;p42">
            <a:extLst>
              <a:ext uri="{FF2B5EF4-FFF2-40B4-BE49-F238E27FC236}">
                <a16:creationId xmlns:a16="http://schemas.microsoft.com/office/drawing/2014/main" id="{1E5A1EA7-9D07-994C-8650-B7BCEF9CB8E9}"/>
              </a:ext>
            </a:extLst>
          </p:cNvPr>
          <p:cNvSpPr txBox="1"/>
          <p:nvPr/>
        </p:nvSpPr>
        <p:spPr>
          <a:xfrm>
            <a:off x="7192675" y="1675925"/>
            <a:ext cx="1520100" cy="1237789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0         cold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0         ambient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0         warm </a:t>
            </a:r>
            <a:endParaRPr b="1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6" name="Google Shape;286;p45"/>
          <p:cNvCxnSpPr/>
          <p:nvPr/>
        </p:nvCxnSpPr>
        <p:spPr>
          <a:xfrm>
            <a:off x="313500" y="3080250"/>
            <a:ext cx="7755000" cy="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7" name="Google Shape;287;p45"/>
          <p:cNvCxnSpPr/>
          <p:nvPr/>
        </p:nvCxnSpPr>
        <p:spPr>
          <a:xfrm>
            <a:off x="4829850" y="3080250"/>
            <a:ext cx="0" cy="4227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88" name="Google Shape;288;p45"/>
          <p:cNvCxnSpPr/>
          <p:nvPr/>
        </p:nvCxnSpPr>
        <p:spPr>
          <a:xfrm>
            <a:off x="8073450" y="3097800"/>
            <a:ext cx="0" cy="4227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89" name="Google Shape;289;p45"/>
          <p:cNvSpPr txBox="1"/>
          <p:nvPr/>
        </p:nvSpPr>
        <p:spPr>
          <a:xfrm>
            <a:off x="7316275" y="3669475"/>
            <a:ext cx="1396500" cy="5148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Day 26</a:t>
            </a:r>
            <a:endParaRPr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0" name="Google Shape;290;p45"/>
          <p:cNvSpPr txBox="1"/>
          <p:nvPr/>
        </p:nvSpPr>
        <p:spPr>
          <a:xfrm>
            <a:off x="4131600" y="3669475"/>
            <a:ext cx="1396500" cy="5148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Day 12</a:t>
            </a:r>
            <a:endParaRPr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1" name="Google Shape;291;p45"/>
          <p:cNvSpPr txBox="1"/>
          <p:nvPr/>
        </p:nvSpPr>
        <p:spPr>
          <a:xfrm>
            <a:off x="4069800" y="253975"/>
            <a:ext cx="1520100" cy="12315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1, 	cold</a:t>
            </a:r>
            <a:endParaRPr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1, 	ambient</a:t>
            </a:r>
            <a:endParaRPr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1,	 warm</a:t>
            </a:r>
            <a:endParaRPr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3" name="Google Shape;293;p45"/>
          <p:cNvSpPr txBox="1"/>
          <p:nvPr/>
        </p:nvSpPr>
        <p:spPr>
          <a:xfrm>
            <a:off x="7254475" y="253963"/>
            <a:ext cx="1520100" cy="12315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1, 	cold</a:t>
            </a:r>
            <a:endParaRPr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1, 	ambient</a:t>
            </a:r>
            <a:endParaRPr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1,	 warm</a:t>
            </a:r>
            <a:endParaRPr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5" name="Google Shape;295;p45"/>
          <p:cNvSpPr/>
          <p:nvPr/>
        </p:nvSpPr>
        <p:spPr>
          <a:xfrm>
            <a:off x="3651350" y="253975"/>
            <a:ext cx="5371800" cy="1231500"/>
          </a:xfrm>
          <a:prstGeom prst="roundRect">
            <a:avLst>
              <a:gd name="adj" fmla="val 16667"/>
            </a:avLst>
          </a:prstGeom>
          <a:solidFill>
            <a:srgbClr val="F9CB9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45"/>
          <p:cNvSpPr txBox="1"/>
          <p:nvPr/>
        </p:nvSpPr>
        <p:spPr>
          <a:xfrm>
            <a:off x="5266400" y="416600"/>
            <a:ext cx="2141700" cy="90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Open Sans"/>
                <a:ea typeface="Open Sans"/>
                <a:cs typeface="Open Sans"/>
                <a:sym typeface="Open Sans"/>
              </a:rPr>
              <a:t>INFECTED</a:t>
            </a:r>
            <a:endParaRPr sz="1800" b="1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7" name="Google Shape;297;p45"/>
          <p:cNvSpPr/>
          <p:nvPr/>
        </p:nvSpPr>
        <p:spPr>
          <a:xfrm>
            <a:off x="3651350" y="1625051"/>
            <a:ext cx="5371800" cy="12315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45"/>
          <p:cNvSpPr txBox="1"/>
          <p:nvPr/>
        </p:nvSpPr>
        <p:spPr>
          <a:xfrm>
            <a:off x="5266400" y="1807377"/>
            <a:ext cx="2141700" cy="10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Open Sans"/>
                <a:ea typeface="Open Sans"/>
                <a:cs typeface="Open Sans"/>
                <a:sym typeface="Open Sans"/>
              </a:rPr>
              <a:t>UNINFECTED</a:t>
            </a:r>
            <a:endParaRPr sz="1800" b="1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46"/>
          <p:cNvSpPr txBox="1">
            <a:spLocks noGrp="1"/>
          </p:cNvSpPr>
          <p:nvPr>
            <p:ph type="title"/>
          </p:nvPr>
        </p:nvSpPr>
        <p:spPr>
          <a:xfrm>
            <a:off x="216625" y="-12175"/>
            <a:ext cx="86919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are the infected and uninfected crabs different?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7"/>
          <p:cNvSpPr txBox="1">
            <a:spLocks noGrp="1"/>
          </p:cNvSpPr>
          <p:nvPr>
            <p:ph type="title"/>
          </p:nvPr>
        </p:nvSpPr>
        <p:spPr>
          <a:xfrm>
            <a:off x="216625" y="-12175"/>
            <a:ext cx="86919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CE5CD"/>
                </a:solidFill>
              </a:rPr>
              <a:t>How are the infected and uninfected crabs different?</a:t>
            </a:r>
            <a:endParaRPr>
              <a:solidFill>
                <a:srgbClr val="FCE5CD"/>
              </a:solidFill>
            </a:endParaRPr>
          </a:p>
        </p:txBody>
      </p:sp>
      <p:sp>
        <p:nvSpPr>
          <p:cNvPr id="309" name="Google Shape;309;p47"/>
          <p:cNvSpPr txBox="1">
            <a:spLocks noGrp="1"/>
          </p:cNvSpPr>
          <p:nvPr>
            <p:ph type="title"/>
          </p:nvPr>
        </p:nvSpPr>
        <p:spPr>
          <a:xfrm>
            <a:off x="216625" y="1740425"/>
            <a:ext cx="8691900" cy="14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genes are differentially expressed in the infected crabs compared to the uninfected crabs?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8"/>
          <p:cNvSpPr txBox="1">
            <a:spLocks noGrp="1"/>
          </p:cNvSpPr>
          <p:nvPr>
            <p:ph type="title"/>
          </p:nvPr>
        </p:nvSpPr>
        <p:spPr>
          <a:xfrm>
            <a:off x="311700" y="-1217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many DEGs did we find?</a:t>
            </a:r>
            <a:endParaRPr/>
          </a:p>
        </p:txBody>
      </p:sp>
      <p:sp>
        <p:nvSpPr>
          <p:cNvPr id="315" name="Google Shape;315;p48"/>
          <p:cNvSpPr txBox="1">
            <a:spLocks noGrp="1"/>
          </p:cNvSpPr>
          <p:nvPr>
            <p:ph type="body" idx="1"/>
          </p:nvPr>
        </p:nvSpPr>
        <p:spPr>
          <a:xfrm>
            <a:off x="311700" y="885325"/>
            <a:ext cx="3567900" cy="3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58468 DEGs total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3062 less abundant in infected</a:t>
            </a:r>
            <a:endParaRPr/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55406 more abundance in infected</a:t>
            </a:r>
            <a:endParaRPr/>
          </a:p>
          <a:p>
            <a:pPr marL="0" lvl="0" indent="45720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74A7E6-AA6F-6B43-AFA4-6BC89A08AC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3056" y="831850"/>
            <a:ext cx="3746500" cy="34798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49"/>
          <p:cNvSpPr txBox="1">
            <a:spLocks noGrp="1"/>
          </p:cNvSpPr>
          <p:nvPr>
            <p:ph type="title"/>
          </p:nvPr>
        </p:nvSpPr>
        <p:spPr>
          <a:xfrm>
            <a:off x="216625" y="1740425"/>
            <a:ext cx="8691900" cy="143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are these DEGs doing?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50"/>
          <p:cNvSpPr txBox="1">
            <a:spLocks noGrp="1"/>
          </p:cNvSpPr>
          <p:nvPr>
            <p:ph type="title"/>
          </p:nvPr>
        </p:nvSpPr>
        <p:spPr>
          <a:xfrm>
            <a:off x="5336600" y="-12175"/>
            <a:ext cx="3495600" cy="12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High abundance in infected group </a:t>
            </a:r>
            <a:endParaRPr/>
          </a:p>
        </p:txBody>
      </p:sp>
      <p:pic>
        <p:nvPicPr>
          <p:cNvPr id="327" name="Google Shape;327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875" y="0"/>
            <a:ext cx="5202323" cy="4964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51"/>
          <p:cNvSpPr txBox="1">
            <a:spLocks noGrp="1"/>
          </p:cNvSpPr>
          <p:nvPr>
            <p:ph type="title"/>
          </p:nvPr>
        </p:nvSpPr>
        <p:spPr>
          <a:xfrm>
            <a:off x="5336600" y="-12175"/>
            <a:ext cx="3495600" cy="12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High abundance in infected group </a:t>
            </a:r>
            <a:endParaRPr/>
          </a:p>
        </p:txBody>
      </p:sp>
      <p:pic>
        <p:nvPicPr>
          <p:cNvPr id="333" name="Google Shape;333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875" y="0"/>
            <a:ext cx="5202323" cy="4964374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51"/>
          <p:cNvSpPr txBox="1"/>
          <p:nvPr/>
        </p:nvSpPr>
        <p:spPr>
          <a:xfrm>
            <a:off x="5605375" y="1354300"/>
            <a:ext cx="3346800" cy="34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Some crab immune genes: </a:t>
            </a:r>
            <a:endParaRPr sz="18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- </a:t>
            </a:r>
            <a:r>
              <a:rPr lang="en" sz="18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Interleukin-1 receptor associated kinase 4 (IRAK-4)</a:t>
            </a:r>
            <a:endParaRPr sz="1800"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- </a:t>
            </a:r>
            <a:r>
              <a:rPr lang="en" sz="18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Serine protease persephone </a:t>
            </a:r>
            <a:endParaRPr sz="1800"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- Leukocyte elastase inhibitor A (Serpine B1a)</a:t>
            </a:r>
            <a:endParaRPr sz="1800"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5" name="Google Shape;335;p51"/>
          <p:cNvSpPr/>
          <p:nvPr/>
        </p:nvSpPr>
        <p:spPr>
          <a:xfrm>
            <a:off x="42000" y="18150"/>
            <a:ext cx="5332500" cy="4975500"/>
          </a:xfrm>
          <a:prstGeom prst="rect">
            <a:avLst/>
          </a:prstGeom>
          <a:solidFill>
            <a:srgbClr val="E8E9E2">
              <a:alpha val="5531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2"/>
          <p:cNvSpPr txBox="1">
            <a:spLocks noGrp="1"/>
          </p:cNvSpPr>
          <p:nvPr>
            <p:ph type="title"/>
          </p:nvPr>
        </p:nvSpPr>
        <p:spPr>
          <a:xfrm>
            <a:off x="311700" y="-12175"/>
            <a:ext cx="3181800" cy="13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Low abundance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infected  group</a:t>
            </a:r>
            <a:endParaRPr/>
          </a:p>
        </p:txBody>
      </p:sp>
      <p:pic>
        <p:nvPicPr>
          <p:cNvPr id="341" name="Google Shape;341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0054" y="0"/>
            <a:ext cx="5273946" cy="499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53"/>
          <p:cNvSpPr txBox="1">
            <a:spLocks noGrp="1"/>
          </p:cNvSpPr>
          <p:nvPr>
            <p:ph type="title"/>
          </p:nvPr>
        </p:nvSpPr>
        <p:spPr>
          <a:xfrm>
            <a:off x="311700" y="-1217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</a:t>
            </a:r>
            <a:endParaRPr/>
          </a:p>
        </p:txBody>
      </p:sp>
      <p:sp>
        <p:nvSpPr>
          <p:cNvPr id="347" name="Google Shape;347;p53"/>
          <p:cNvSpPr txBox="1">
            <a:spLocks noGrp="1"/>
          </p:cNvSpPr>
          <p:nvPr>
            <p:ph type="body" idx="1"/>
          </p:nvPr>
        </p:nvSpPr>
        <p:spPr>
          <a:xfrm>
            <a:off x="311700" y="1000025"/>
            <a:ext cx="8520600" cy="387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Identified genes in crab immune response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Identified genes in </a:t>
            </a:r>
            <a:r>
              <a:rPr lang="en" i="1"/>
              <a:t>Hematodinium</a:t>
            </a:r>
            <a:r>
              <a:rPr lang="en"/>
              <a:t> </a:t>
            </a:r>
            <a:endParaRPr/>
          </a:p>
          <a:p>
            <a:pPr marL="91440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Motility; reproduction</a:t>
            </a:r>
            <a:endParaRPr sz="180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Saw negative impact on general crab metabolism</a:t>
            </a:r>
            <a:endParaRPr/>
          </a:p>
          <a:p>
            <a:pPr marL="91440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Lower abundance of metabolic functions in infected crabs</a:t>
            </a:r>
            <a:endParaRPr sz="180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7"/>
          <p:cNvSpPr txBox="1">
            <a:spLocks noGrp="1"/>
          </p:cNvSpPr>
          <p:nvPr>
            <p:ph type="title"/>
          </p:nvPr>
        </p:nvSpPr>
        <p:spPr>
          <a:xfrm>
            <a:off x="311700" y="-1217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Range and economic importance</a:t>
            </a:r>
            <a:endParaRPr/>
          </a:p>
        </p:txBody>
      </p:sp>
      <p:sp>
        <p:nvSpPr>
          <p:cNvPr id="128" name="Google Shape;128;p27"/>
          <p:cNvSpPr txBox="1">
            <a:spLocks noGrp="1"/>
          </p:cNvSpPr>
          <p:nvPr>
            <p:ph type="body" idx="1"/>
          </p:nvPr>
        </p:nvSpPr>
        <p:spPr>
          <a:xfrm>
            <a:off x="235500" y="885175"/>
            <a:ext cx="36480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SE population: $21million fishery (2014)</a:t>
            </a:r>
            <a:endParaRPr sz="1800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Often marketed under “snow crab”</a:t>
            </a:r>
            <a:endParaRPr sz="1800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Market sized males: 7-9 years old, 2-4 lbs</a:t>
            </a:r>
            <a:endParaRPr sz="18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800"/>
          </a:p>
        </p:txBody>
      </p:sp>
      <p:pic>
        <p:nvPicPr>
          <p:cNvPr id="129" name="Google Shape;12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49538" y="864725"/>
            <a:ext cx="5118262" cy="3897175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7"/>
          <p:cNvSpPr txBox="1">
            <a:spLocks noGrp="1"/>
          </p:cNvSpPr>
          <p:nvPr>
            <p:ph type="body" idx="1"/>
          </p:nvPr>
        </p:nvSpPr>
        <p:spPr>
          <a:xfrm>
            <a:off x="3875125" y="4761900"/>
            <a:ext cx="1575000" cy="38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Image: ADF&amp;G</a:t>
            </a:r>
            <a:endParaRPr sz="12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2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54"/>
          <p:cNvSpPr txBox="1">
            <a:spLocks noGrp="1"/>
          </p:cNvSpPr>
          <p:nvPr>
            <p:ph type="title"/>
          </p:nvPr>
        </p:nvSpPr>
        <p:spPr>
          <a:xfrm>
            <a:off x="311700" y="-1217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Next steps</a:t>
            </a:r>
            <a:endParaRPr/>
          </a:p>
        </p:txBody>
      </p:sp>
      <p:cxnSp>
        <p:nvCxnSpPr>
          <p:cNvPr id="353" name="Google Shape;353;p54"/>
          <p:cNvCxnSpPr/>
          <p:nvPr/>
        </p:nvCxnSpPr>
        <p:spPr>
          <a:xfrm>
            <a:off x="1168125" y="3711600"/>
            <a:ext cx="6669600" cy="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4" name="Google Shape;354;p54"/>
          <p:cNvCxnSpPr/>
          <p:nvPr/>
        </p:nvCxnSpPr>
        <p:spPr>
          <a:xfrm>
            <a:off x="1163925" y="3707400"/>
            <a:ext cx="0" cy="4227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55" name="Google Shape;355;p54"/>
          <p:cNvCxnSpPr/>
          <p:nvPr/>
        </p:nvCxnSpPr>
        <p:spPr>
          <a:xfrm>
            <a:off x="3386550" y="3707400"/>
            <a:ext cx="0" cy="4227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56" name="Google Shape;356;p54"/>
          <p:cNvCxnSpPr/>
          <p:nvPr/>
        </p:nvCxnSpPr>
        <p:spPr>
          <a:xfrm>
            <a:off x="7844850" y="3707400"/>
            <a:ext cx="0" cy="4227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57" name="Google Shape;357;p54"/>
          <p:cNvSpPr txBox="1"/>
          <p:nvPr/>
        </p:nvSpPr>
        <p:spPr>
          <a:xfrm>
            <a:off x="403875" y="4202875"/>
            <a:ext cx="1520100" cy="5148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Day 9</a:t>
            </a:r>
            <a:endParaRPr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8" name="Google Shape;358;p54"/>
          <p:cNvSpPr txBox="1"/>
          <p:nvPr/>
        </p:nvSpPr>
        <p:spPr>
          <a:xfrm>
            <a:off x="2683800" y="4202875"/>
            <a:ext cx="1396500" cy="5148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Day 12</a:t>
            </a:r>
            <a:endParaRPr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9" name="Google Shape;359;p54"/>
          <p:cNvSpPr txBox="1"/>
          <p:nvPr/>
        </p:nvSpPr>
        <p:spPr>
          <a:xfrm>
            <a:off x="7122000" y="4202875"/>
            <a:ext cx="1396500" cy="5148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Day 26</a:t>
            </a:r>
            <a:endParaRPr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0" name="Google Shape;360;p54"/>
          <p:cNvSpPr txBox="1"/>
          <p:nvPr/>
        </p:nvSpPr>
        <p:spPr>
          <a:xfrm>
            <a:off x="403875" y="2255554"/>
            <a:ext cx="1520100" cy="12315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Infected </a:t>
            </a:r>
            <a:endParaRPr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Uninfected</a:t>
            </a:r>
            <a:endParaRPr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1" name="Google Shape;361;p54"/>
          <p:cNvSpPr txBox="1"/>
          <p:nvPr/>
        </p:nvSpPr>
        <p:spPr>
          <a:xfrm>
            <a:off x="94500" y="98300"/>
            <a:ext cx="1628400" cy="1231500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1 → infected</a:t>
            </a:r>
            <a:endParaRPr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0 →uninfected</a:t>
            </a:r>
            <a:endParaRPr b="1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Cold → 4˚C</a:t>
            </a:r>
            <a:endParaRPr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Ambient → 6˚C</a:t>
            </a:r>
            <a:endParaRPr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Warm → 10˚C</a:t>
            </a:r>
            <a:endParaRPr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" name="Google Shape;258;p42">
            <a:extLst>
              <a:ext uri="{FF2B5EF4-FFF2-40B4-BE49-F238E27FC236}">
                <a16:creationId xmlns:a16="http://schemas.microsoft.com/office/drawing/2014/main" id="{763DD483-020E-A846-8594-4018468F886B}"/>
              </a:ext>
            </a:extLst>
          </p:cNvPr>
          <p:cNvSpPr txBox="1"/>
          <p:nvPr/>
        </p:nvSpPr>
        <p:spPr>
          <a:xfrm>
            <a:off x="2626500" y="837497"/>
            <a:ext cx="1520100" cy="1237788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1         c</a:t>
            </a:r>
            <a:r>
              <a:rPr lang="en" b="1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old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b="1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1         a</a:t>
            </a:r>
            <a:r>
              <a:rPr lang="en" b="1" dirty="0" err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mbient</a:t>
            </a:r>
            <a:endParaRPr lang="en" b="1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b="1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1          warm</a:t>
            </a:r>
            <a:endParaRPr b="1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" name="Google Shape;259;p42">
            <a:extLst>
              <a:ext uri="{FF2B5EF4-FFF2-40B4-BE49-F238E27FC236}">
                <a16:creationId xmlns:a16="http://schemas.microsoft.com/office/drawing/2014/main" id="{A6AD4F55-6376-C54C-8C71-C46224385BD1}"/>
              </a:ext>
            </a:extLst>
          </p:cNvPr>
          <p:cNvSpPr txBox="1"/>
          <p:nvPr/>
        </p:nvSpPr>
        <p:spPr>
          <a:xfrm>
            <a:off x="2626500" y="2249265"/>
            <a:ext cx="1520100" cy="1237789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0         cold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0         ambient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0         warm </a:t>
            </a:r>
            <a:endParaRPr b="1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" name="Google Shape;258;p42">
            <a:extLst>
              <a:ext uri="{FF2B5EF4-FFF2-40B4-BE49-F238E27FC236}">
                <a16:creationId xmlns:a16="http://schemas.microsoft.com/office/drawing/2014/main" id="{599F43E9-C6B7-F947-AC9E-A36F2BEB55FE}"/>
              </a:ext>
            </a:extLst>
          </p:cNvPr>
          <p:cNvSpPr txBox="1"/>
          <p:nvPr/>
        </p:nvSpPr>
        <p:spPr>
          <a:xfrm>
            <a:off x="7077675" y="837497"/>
            <a:ext cx="1520100" cy="1237788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1         c</a:t>
            </a:r>
            <a:r>
              <a:rPr lang="en" b="1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old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b="1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1         a</a:t>
            </a:r>
            <a:r>
              <a:rPr lang="en" b="1" dirty="0" err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mbient</a:t>
            </a:r>
            <a:endParaRPr lang="en" b="1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b="1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1          warm</a:t>
            </a:r>
            <a:endParaRPr b="1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" name="Google Shape;259;p42">
            <a:extLst>
              <a:ext uri="{FF2B5EF4-FFF2-40B4-BE49-F238E27FC236}">
                <a16:creationId xmlns:a16="http://schemas.microsoft.com/office/drawing/2014/main" id="{D221AD77-98BF-1445-A74F-31A42CE63834}"/>
              </a:ext>
            </a:extLst>
          </p:cNvPr>
          <p:cNvSpPr txBox="1"/>
          <p:nvPr/>
        </p:nvSpPr>
        <p:spPr>
          <a:xfrm>
            <a:off x="7077675" y="2249265"/>
            <a:ext cx="1520100" cy="1237789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0         cold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0         ambient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0         warm </a:t>
            </a:r>
            <a:endParaRPr b="1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55"/>
          <p:cNvSpPr txBox="1">
            <a:spLocks noGrp="1"/>
          </p:cNvSpPr>
          <p:nvPr>
            <p:ph type="title"/>
          </p:nvPr>
        </p:nvSpPr>
        <p:spPr>
          <a:xfrm>
            <a:off x="311700" y="-1217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Next steps</a:t>
            </a:r>
            <a:endParaRPr/>
          </a:p>
        </p:txBody>
      </p:sp>
      <p:cxnSp>
        <p:nvCxnSpPr>
          <p:cNvPr id="371" name="Google Shape;371;p55"/>
          <p:cNvCxnSpPr/>
          <p:nvPr/>
        </p:nvCxnSpPr>
        <p:spPr>
          <a:xfrm>
            <a:off x="1168125" y="3711600"/>
            <a:ext cx="6669600" cy="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2" name="Google Shape;372;p55"/>
          <p:cNvCxnSpPr/>
          <p:nvPr/>
        </p:nvCxnSpPr>
        <p:spPr>
          <a:xfrm>
            <a:off x="1163925" y="3707400"/>
            <a:ext cx="0" cy="4227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73" name="Google Shape;373;p55"/>
          <p:cNvCxnSpPr/>
          <p:nvPr/>
        </p:nvCxnSpPr>
        <p:spPr>
          <a:xfrm>
            <a:off x="3386550" y="3707400"/>
            <a:ext cx="0" cy="4227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74" name="Google Shape;374;p55"/>
          <p:cNvCxnSpPr/>
          <p:nvPr/>
        </p:nvCxnSpPr>
        <p:spPr>
          <a:xfrm>
            <a:off x="7844850" y="3707400"/>
            <a:ext cx="0" cy="4227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75" name="Google Shape;375;p55"/>
          <p:cNvSpPr txBox="1"/>
          <p:nvPr/>
        </p:nvSpPr>
        <p:spPr>
          <a:xfrm>
            <a:off x="403875" y="4202875"/>
            <a:ext cx="1520100" cy="5148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Day 9</a:t>
            </a:r>
            <a:endParaRPr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6" name="Google Shape;376;p55"/>
          <p:cNvSpPr txBox="1"/>
          <p:nvPr/>
        </p:nvSpPr>
        <p:spPr>
          <a:xfrm>
            <a:off x="2683800" y="4202875"/>
            <a:ext cx="1396500" cy="5148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Day 12</a:t>
            </a:r>
            <a:endParaRPr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7" name="Google Shape;377;p55"/>
          <p:cNvSpPr txBox="1"/>
          <p:nvPr/>
        </p:nvSpPr>
        <p:spPr>
          <a:xfrm>
            <a:off x="7122000" y="4202875"/>
            <a:ext cx="1396500" cy="5148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Day 26</a:t>
            </a:r>
            <a:endParaRPr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8" name="Google Shape;378;p55"/>
          <p:cNvSpPr txBox="1"/>
          <p:nvPr/>
        </p:nvSpPr>
        <p:spPr>
          <a:xfrm>
            <a:off x="94500" y="98300"/>
            <a:ext cx="1628400" cy="1231500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1 → infected</a:t>
            </a:r>
            <a:endParaRPr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0 →uninfected</a:t>
            </a:r>
            <a:endParaRPr b="1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Cold → 4˚C</a:t>
            </a:r>
            <a:endParaRPr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Ambient → 6˚C</a:t>
            </a:r>
            <a:endParaRPr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Warm → 10˚C</a:t>
            </a:r>
            <a:endParaRPr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9" name="Google Shape;379;p55"/>
          <p:cNvSpPr txBox="1"/>
          <p:nvPr/>
        </p:nvSpPr>
        <p:spPr>
          <a:xfrm>
            <a:off x="2626500" y="884475"/>
            <a:ext cx="1520100" cy="12315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Infected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0" name="Google Shape;380;p55"/>
          <p:cNvSpPr txBox="1"/>
          <p:nvPr/>
        </p:nvSpPr>
        <p:spPr>
          <a:xfrm>
            <a:off x="2626500" y="2295938"/>
            <a:ext cx="1520100" cy="12315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Uninfected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1" name="Google Shape;381;p55"/>
          <p:cNvSpPr txBox="1"/>
          <p:nvPr/>
        </p:nvSpPr>
        <p:spPr>
          <a:xfrm>
            <a:off x="7060200" y="881925"/>
            <a:ext cx="1520100" cy="12315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Infected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2" name="Google Shape;382;p55"/>
          <p:cNvSpPr txBox="1"/>
          <p:nvPr/>
        </p:nvSpPr>
        <p:spPr>
          <a:xfrm>
            <a:off x="7060200" y="2293388"/>
            <a:ext cx="1520100" cy="12315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Uninfected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56"/>
          <p:cNvSpPr txBox="1">
            <a:spLocks noGrp="1"/>
          </p:cNvSpPr>
          <p:nvPr>
            <p:ph type="title"/>
          </p:nvPr>
        </p:nvSpPr>
        <p:spPr>
          <a:xfrm>
            <a:off x="311700" y="-1217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Next steps</a:t>
            </a:r>
            <a:endParaRPr/>
          </a:p>
        </p:txBody>
      </p:sp>
      <p:cxnSp>
        <p:nvCxnSpPr>
          <p:cNvPr id="388" name="Google Shape;388;p56"/>
          <p:cNvCxnSpPr/>
          <p:nvPr/>
        </p:nvCxnSpPr>
        <p:spPr>
          <a:xfrm>
            <a:off x="1168125" y="3711600"/>
            <a:ext cx="6669600" cy="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9" name="Google Shape;389;p56"/>
          <p:cNvCxnSpPr/>
          <p:nvPr/>
        </p:nvCxnSpPr>
        <p:spPr>
          <a:xfrm>
            <a:off x="1163925" y="3707400"/>
            <a:ext cx="0" cy="4227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90" name="Google Shape;390;p56"/>
          <p:cNvCxnSpPr/>
          <p:nvPr/>
        </p:nvCxnSpPr>
        <p:spPr>
          <a:xfrm>
            <a:off x="3386550" y="3707400"/>
            <a:ext cx="0" cy="4227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91" name="Google Shape;391;p56"/>
          <p:cNvCxnSpPr/>
          <p:nvPr/>
        </p:nvCxnSpPr>
        <p:spPr>
          <a:xfrm>
            <a:off x="7844850" y="3707400"/>
            <a:ext cx="0" cy="4227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92" name="Google Shape;392;p56"/>
          <p:cNvSpPr txBox="1"/>
          <p:nvPr/>
        </p:nvSpPr>
        <p:spPr>
          <a:xfrm>
            <a:off x="403875" y="4202875"/>
            <a:ext cx="1520100" cy="5148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Day 9</a:t>
            </a:r>
            <a:endParaRPr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3" name="Google Shape;393;p56"/>
          <p:cNvSpPr txBox="1"/>
          <p:nvPr/>
        </p:nvSpPr>
        <p:spPr>
          <a:xfrm>
            <a:off x="2683800" y="4202875"/>
            <a:ext cx="1396500" cy="5148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Day 12</a:t>
            </a:r>
            <a:endParaRPr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4" name="Google Shape;394;p56"/>
          <p:cNvSpPr txBox="1"/>
          <p:nvPr/>
        </p:nvSpPr>
        <p:spPr>
          <a:xfrm>
            <a:off x="7122000" y="4202875"/>
            <a:ext cx="1396500" cy="5148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Day 26</a:t>
            </a:r>
            <a:endParaRPr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5" name="Google Shape;395;p56"/>
          <p:cNvSpPr txBox="1"/>
          <p:nvPr/>
        </p:nvSpPr>
        <p:spPr>
          <a:xfrm>
            <a:off x="403875" y="2255554"/>
            <a:ext cx="1520100" cy="12315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Infected </a:t>
            </a:r>
            <a:endParaRPr b="1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Uninfected</a:t>
            </a:r>
            <a:endParaRPr b="1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6" name="Google Shape;396;p56"/>
          <p:cNvSpPr txBox="1"/>
          <p:nvPr/>
        </p:nvSpPr>
        <p:spPr>
          <a:xfrm>
            <a:off x="94500" y="98300"/>
            <a:ext cx="1628400" cy="1231500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1 → infected</a:t>
            </a:r>
            <a:endParaRPr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0 →uninfected</a:t>
            </a:r>
            <a:endParaRPr b="1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Cold → 4˚C</a:t>
            </a:r>
            <a:endParaRPr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Ambient → 6˚C</a:t>
            </a:r>
            <a:endParaRPr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Warm → 10˚C</a:t>
            </a:r>
            <a:endParaRPr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" name="Google Shape;258;p42">
            <a:extLst>
              <a:ext uri="{FF2B5EF4-FFF2-40B4-BE49-F238E27FC236}">
                <a16:creationId xmlns:a16="http://schemas.microsoft.com/office/drawing/2014/main" id="{77E04A48-F994-C646-B6FD-964931783158}"/>
              </a:ext>
            </a:extLst>
          </p:cNvPr>
          <p:cNvSpPr txBox="1"/>
          <p:nvPr/>
        </p:nvSpPr>
        <p:spPr>
          <a:xfrm>
            <a:off x="2626500" y="837497"/>
            <a:ext cx="1520100" cy="1237788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1         c</a:t>
            </a:r>
            <a:r>
              <a:rPr lang="en" b="1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old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b="1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1         a</a:t>
            </a:r>
            <a:r>
              <a:rPr lang="en" dirty="0" err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mbient</a:t>
            </a:r>
            <a:endParaRPr lang="en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b="1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1          warm</a:t>
            </a:r>
            <a:endParaRPr b="1" dirty="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" name="Google Shape;259;p42">
            <a:extLst>
              <a:ext uri="{FF2B5EF4-FFF2-40B4-BE49-F238E27FC236}">
                <a16:creationId xmlns:a16="http://schemas.microsoft.com/office/drawing/2014/main" id="{B7157E00-7B2F-6543-ADFD-1AF37FD8B21C}"/>
              </a:ext>
            </a:extLst>
          </p:cNvPr>
          <p:cNvSpPr txBox="1"/>
          <p:nvPr/>
        </p:nvSpPr>
        <p:spPr>
          <a:xfrm>
            <a:off x="2626500" y="2249265"/>
            <a:ext cx="1520100" cy="1237789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0         cold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0         ambient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0         warm </a:t>
            </a:r>
            <a:endParaRPr b="1" dirty="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" name="Google Shape;258;p42">
            <a:extLst>
              <a:ext uri="{FF2B5EF4-FFF2-40B4-BE49-F238E27FC236}">
                <a16:creationId xmlns:a16="http://schemas.microsoft.com/office/drawing/2014/main" id="{358D345D-1B37-7940-A20F-087228211881}"/>
              </a:ext>
            </a:extLst>
          </p:cNvPr>
          <p:cNvSpPr txBox="1"/>
          <p:nvPr/>
        </p:nvSpPr>
        <p:spPr>
          <a:xfrm>
            <a:off x="7077675" y="837497"/>
            <a:ext cx="1520100" cy="1237788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1         c</a:t>
            </a:r>
            <a:r>
              <a:rPr lang="en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old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b="1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1         a</a:t>
            </a:r>
            <a:r>
              <a:rPr lang="en" dirty="0" err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mbient</a:t>
            </a:r>
            <a:endParaRPr lang="en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b="1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1          warm</a:t>
            </a:r>
            <a:endParaRPr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" name="Google Shape;259;p42">
            <a:extLst>
              <a:ext uri="{FF2B5EF4-FFF2-40B4-BE49-F238E27FC236}">
                <a16:creationId xmlns:a16="http://schemas.microsoft.com/office/drawing/2014/main" id="{C301F33E-6467-C749-80FC-1E05075232DF}"/>
              </a:ext>
            </a:extLst>
          </p:cNvPr>
          <p:cNvSpPr txBox="1"/>
          <p:nvPr/>
        </p:nvSpPr>
        <p:spPr>
          <a:xfrm>
            <a:off x="7077675" y="2249265"/>
            <a:ext cx="1520100" cy="1237789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0         cold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0         ambient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0         warm </a:t>
            </a:r>
            <a:endParaRPr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57"/>
          <p:cNvSpPr txBox="1">
            <a:spLocks noGrp="1"/>
          </p:cNvSpPr>
          <p:nvPr>
            <p:ph type="title"/>
          </p:nvPr>
        </p:nvSpPr>
        <p:spPr>
          <a:xfrm>
            <a:off x="311700" y="-1217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YOU!</a:t>
            </a:r>
            <a:endParaRPr/>
          </a:p>
        </p:txBody>
      </p:sp>
      <p:sp>
        <p:nvSpPr>
          <p:cNvPr id="406" name="Google Shape;406;p57"/>
          <p:cNvSpPr txBox="1">
            <a:spLocks noGrp="1"/>
          </p:cNvSpPr>
          <p:nvPr>
            <p:ph type="body" idx="1"/>
          </p:nvPr>
        </p:nvSpPr>
        <p:spPr>
          <a:xfrm>
            <a:off x="311700" y="771425"/>
            <a:ext cx="2831700" cy="42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P.I.s: </a:t>
            </a:r>
            <a:endParaRPr u="sng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Dr. Steven Roberts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Dr. Pam Jensen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Roberts Lab:</a:t>
            </a:r>
            <a:endParaRPr u="sng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Jay Dimond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Laura Spencer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Shelly Trigg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Brent Vadopalas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Yaamini Venkataraman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Sam White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UW NWGC</a:t>
            </a:r>
            <a:endParaRPr u="sng"/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407" name="Google Shape;407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59925" y="216427"/>
            <a:ext cx="1938075" cy="1938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48100" y="216427"/>
            <a:ext cx="1938075" cy="1938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5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72175" y="2492831"/>
            <a:ext cx="1502525" cy="1502525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Google Shape;410;p57"/>
          <p:cNvSpPr txBox="1">
            <a:spLocks noGrp="1"/>
          </p:cNvSpPr>
          <p:nvPr>
            <p:ph type="body" idx="1"/>
          </p:nvPr>
        </p:nvSpPr>
        <p:spPr>
          <a:xfrm>
            <a:off x="3479450" y="4191000"/>
            <a:ext cx="1800000" cy="446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/>
              <a:t>bittercrab.science</a:t>
            </a:r>
            <a:endParaRPr sz="1400"/>
          </a:p>
        </p:txBody>
      </p:sp>
      <p:pic>
        <p:nvPicPr>
          <p:cNvPr id="411" name="Google Shape;411;p5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50400" y="2492831"/>
            <a:ext cx="1502525" cy="150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2" name="Google Shape;412;p5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565275" y="2568725"/>
            <a:ext cx="1502525" cy="1502525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Google Shape;413;p57"/>
          <p:cNvSpPr txBox="1">
            <a:spLocks noGrp="1"/>
          </p:cNvSpPr>
          <p:nvPr>
            <p:ph type="body" idx="1"/>
          </p:nvPr>
        </p:nvSpPr>
        <p:spPr>
          <a:xfrm>
            <a:off x="5441663" y="4191000"/>
            <a:ext cx="1800000" cy="446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/>
              <a:t>grace-ac.github.io</a:t>
            </a:r>
            <a:endParaRPr sz="1400"/>
          </a:p>
        </p:txBody>
      </p:sp>
      <p:sp>
        <p:nvSpPr>
          <p:cNvPr id="414" name="Google Shape;414;p57"/>
          <p:cNvSpPr txBox="1">
            <a:spLocks noGrp="1"/>
          </p:cNvSpPr>
          <p:nvPr>
            <p:ph type="body" idx="1"/>
          </p:nvPr>
        </p:nvSpPr>
        <p:spPr>
          <a:xfrm>
            <a:off x="7420200" y="4191000"/>
            <a:ext cx="1800000" cy="446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/>
              <a:t>Podcast: DecaPod</a:t>
            </a:r>
            <a:endParaRPr sz="1400"/>
          </a:p>
        </p:txBody>
      </p:sp>
      <p:pic>
        <p:nvPicPr>
          <p:cNvPr id="415" name="Google Shape;415;p5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546500" y="626100"/>
            <a:ext cx="1353100" cy="111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58"/>
          <p:cNvSpPr txBox="1">
            <a:spLocks noGrp="1"/>
          </p:cNvSpPr>
          <p:nvPr>
            <p:ph type="title"/>
          </p:nvPr>
        </p:nvSpPr>
        <p:spPr>
          <a:xfrm>
            <a:off x="311700" y="-1217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High abundance 						 Low abundance</a:t>
            </a:r>
            <a:endParaRPr/>
          </a:p>
        </p:txBody>
      </p:sp>
      <p:pic>
        <p:nvPicPr>
          <p:cNvPr id="421" name="Google Shape;421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875" y="657674"/>
            <a:ext cx="4513124" cy="4306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Google Shape;422;p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664289"/>
            <a:ext cx="4572001" cy="43268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8"/>
          <p:cNvSpPr txBox="1">
            <a:spLocks noGrp="1"/>
          </p:cNvSpPr>
          <p:nvPr>
            <p:ph type="title"/>
          </p:nvPr>
        </p:nvSpPr>
        <p:spPr>
          <a:xfrm>
            <a:off x="311700" y="-1217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Threats to fishery</a:t>
            </a:r>
            <a:endParaRPr/>
          </a:p>
        </p:txBody>
      </p:sp>
      <p:sp>
        <p:nvSpPr>
          <p:cNvPr id="136" name="Google Shape;136;p28"/>
          <p:cNvSpPr txBox="1">
            <a:spLocks noGrp="1"/>
          </p:cNvSpPr>
          <p:nvPr>
            <p:ph type="body" idx="1"/>
          </p:nvPr>
        </p:nvSpPr>
        <p:spPr>
          <a:xfrm>
            <a:off x="235500" y="11139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 dirty="0"/>
              <a:t>Bitter Crab Disease (</a:t>
            </a:r>
            <a:r>
              <a:rPr lang="en" dirty="0"/>
              <a:t>“Principle Threat” - ADF&amp;G)</a:t>
            </a:r>
            <a:endParaRPr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     	Prevalence (     SE Alaska vs.      Bering Sea)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 2.    Warming oceans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	Increase BCD prevalence?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137" name="Google Shape;137;p28"/>
          <p:cNvSpPr/>
          <p:nvPr/>
        </p:nvSpPr>
        <p:spPr>
          <a:xfrm>
            <a:off x="2590825" y="1526378"/>
            <a:ext cx="204000" cy="3537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666666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28"/>
          <p:cNvSpPr/>
          <p:nvPr/>
        </p:nvSpPr>
        <p:spPr>
          <a:xfrm rot="10800000">
            <a:off x="4291800" y="1526378"/>
            <a:ext cx="204000" cy="3537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666666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9" name="Google Shape;13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4725" y="2070900"/>
            <a:ext cx="4264475" cy="2800039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8"/>
          <p:cNvSpPr txBox="1"/>
          <p:nvPr/>
        </p:nvSpPr>
        <p:spPr>
          <a:xfrm>
            <a:off x="4750100" y="4746750"/>
            <a:ext cx="1879500" cy="2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NOAA Fisheries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9"/>
          <p:cNvSpPr txBox="1">
            <a:spLocks noGrp="1"/>
          </p:cNvSpPr>
          <p:nvPr>
            <p:ph type="title"/>
          </p:nvPr>
        </p:nvSpPr>
        <p:spPr>
          <a:xfrm>
            <a:off x="311700" y="-1217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bitter crab disease?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29"/>
          <p:cNvSpPr txBox="1">
            <a:spLocks noGrp="1"/>
          </p:cNvSpPr>
          <p:nvPr>
            <p:ph type="body" idx="1"/>
          </p:nvPr>
        </p:nvSpPr>
        <p:spPr>
          <a:xfrm>
            <a:off x="6900" y="1266325"/>
            <a:ext cx="5631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Parasitic dinoflagellate </a:t>
            </a:r>
            <a:r>
              <a:rPr lang="en" i="1"/>
              <a:t>Hematodinium spp.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Takes over hemol spaces in crab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Outcompetes host for nutrients + oxygen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Transmission: unknown 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Molting?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Ingestion? (water column; cannibalism)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47" name="Google Shape;14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38800" y="1320099"/>
            <a:ext cx="3410875" cy="2549551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9"/>
          <p:cNvSpPr txBox="1">
            <a:spLocks noGrp="1"/>
          </p:cNvSpPr>
          <p:nvPr>
            <p:ph type="body" idx="1"/>
          </p:nvPr>
        </p:nvSpPr>
        <p:spPr>
          <a:xfrm>
            <a:off x="5536850" y="4022050"/>
            <a:ext cx="36453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Hemolymph smear: </a:t>
            </a:r>
            <a:r>
              <a:rPr lang="en" i="1"/>
              <a:t>Hematodinium</a:t>
            </a:r>
            <a:r>
              <a:rPr lang="en"/>
              <a:t> → purple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0"/>
          <p:cNvSpPr txBox="1">
            <a:spLocks noGrp="1"/>
          </p:cNvSpPr>
          <p:nvPr>
            <p:ph type="title"/>
          </p:nvPr>
        </p:nvSpPr>
        <p:spPr>
          <a:xfrm>
            <a:off x="311700" y="-1217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Bitter Crab Disease signs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30"/>
          <p:cNvSpPr txBox="1">
            <a:spLocks noGrp="1"/>
          </p:cNvSpPr>
          <p:nvPr>
            <p:ph type="body" idx="1"/>
          </p:nvPr>
        </p:nvSpPr>
        <p:spPr>
          <a:xfrm>
            <a:off x="377475" y="4554275"/>
            <a:ext cx="8520600" cy="41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red/cooked-looking carapace</a:t>
            </a:r>
            <a:endParaRPr/>
          </a:p>
        </p:txBody>
      </p:sp>
      <p:pic>
        <p:nvPicPr>
          <p:cNvPr id="155" name="Google Shape;15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7600" y="695225"/>
            <a:ext cx="6980338" cy="39008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30"/>
          <p:cNvSpPr/>
          <p:nvPr/>
        </p:nvSpPr>
        <p:spPr>
          <a:xfrm>
            <a:off x="4011825" y="695225"/>
            <a:ext cx="3485700" cy="38589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1"/>
          <p:cNvSpPr txBox="1">
            <a:spLocks noGrp="1"/>
          </p:cNvSpPr>
          <p:nvPr>
            <p:ph type="title"/>
          </p:nvPr>
        </p:nvSpPr>
        <p:spPr>
          <a:xfrm>
            <a:off x="311700" y="-1217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Bitter Crab Disease signs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31"/>
          <p:cNvSpPr txBox="1">
            <a:spLocks noGrp="1"/>
          </p:cNvSpPr>
          <p:nvPr>
            <p:ph type="body" idx="1"/>
          </p:nvPr>
        </p:nvSpPr>
        <p:spPr>
          <a:xfrm>
            <a:off x="311700" y="4564200"/>
            <a:ext cx="8520600" cy="3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Milky hemolymph</a:t>
            </a:r>
            <a:endParaRPr/>
          </a:p>
        </p:txBody>
      </p:sp>
      <p:pic>
        <p:nvPicPr>
          <p:cNvPr id="163" name="Google Shape;16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1599" y="759224"/>
            <a:ext cx="5080808" cy="3804975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31"/>
          <p:cNvSpPr/>
          <p:nvPr/>
        </p:nvSpPr>
        <p:spPr>
          <a:xfrm>
            <a:off x="2035800" y="771425"/>
            <a:ext cx="5080800" cy="20127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2"/>
          <p:cNvSpPr txBox="1">
            <a:spLocks noGrp="1"/>
          </p:cNvSpPr>
          <p:nvPr>
            <p:ph type="title"/>
          </p:nvPr>
        </p:nvSpPr>
        <p:spPr>
          <a:xfrm>
            <a:off x="311700" y="-1217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Bitter Crab Disease signs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32"/>
          <p:cNvSpPr txBox="1">
            <a:spLocks noGrp="1"/>
          </p:cNvSpPr>
          <p:nvPr>
            <p:ph type="body" idx="1"/>
          </p:nvPr>
        </p:nvSpPr>
        <p:spPr>
          <a:xfrm>
            <a:off x="311700" y="4525200"/>
            <a:ext cx="8520600" cy="50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Opaque legs</a:t>
            </a:r>
            <a:endParaRPr/>
          </a:p>
        </p:txBody>
      </p:sp>
      <p:pic>
        <p:nvPicPr>
          <p:cNvPr id="171" name="Google Shape;17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1938" y="798900"/>
            <a:ext cx="5520119" cy="372630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32"/>
          <p:cNvSpPr/>
          <p:nvPr/>
        </p:nvSpPr>
        <p:spPr>
          <a:xfrm>
            <a:off x="1825050" y="847625"/>
            <a:ext cx="5520000" cy="20262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3"/>
          <p:cNvSpPr txBox="1">
            <a:spLocks noGrp="1"/>
          </p:cNvSpPr>
          <p:nvPr>
            <p:ph type="title"/>
          </p:nvPr>
        </p:nvSpPr>
        <p:spPr>
          <a:xfrm>
            <a:off x="311700" y="-1217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Bitter Crab Disease signs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33"/>
          <p:cNvSpPr txBox="1">
            <a:spLocks noGrp="1"/>
          </p:cNvSpPr>
          <p:nvPr>
            <p:ph type="body" idx="1"/>
          </p:nvPr>
        </p:nvSpPr>
        <p:spPr>
          <a:xfrm>
            <a:off x="311700" y="4485775"/>
            <a:ext cx="8520600" cy="47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Lethargy</a:t>
            </a:r>
            <a:endParaRPr/>
          </a:p>
        </p:txBody>
      </p:sp>
      <p:pic>
        <p:nvPicPr>
          <p:cNvPr id="179" name="Google Shape;17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9125" y="1061300"/>
            <a:ext cx="5905750" cy="312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1399</Words>
  <Application>Microsoft Macintosh PowerPoint</Application>
  <PresentationFormat>On-screen Show (16:9)</PresentationFormat>
  <Paragraphs>368</Paragraphs>
  <Slides>34</Slides>
  <Notes>34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PT Sans Narrow</vt:lpstr>
      <vt:lpstr>Verdana</vt:lpstr>
      <vt:lpstr>Consolas</vt:lpstr>
      <vt:lpstr>Open Sans</vt:lpstr>
      <vt:lpstr>Simple Light</vt:lpstr>
      <vt:lpstr>Tropic</vt:lpstr>
      <vt:lpstr>Effects of Bitter Crab Disease on the gene expression of Alaska Tanner Crabs</vt:lpstr>
      <vt:lpstr>Tanner Crab (Chionoecetes bairdi )</vt:lpstr>
      <vt:lpstr>Range and economic importance</vt:lpstr>
      <vt:lpstr>Threats to fishery</vt:lpstr>
      <vt:lpstr>What is bitter crab disease? </vt:lpstr>
      <vt:lpstr>Bitter Crab Disease signs </vt:lpstr>
      <vt:lpstr>Bitter Crab Disease signs </vt:lpstr>
      <vt:lpstr>Bitter Crab Disease signs </vt:lpstr>
      <vt:lpstr>Bitter Crab Disease signs </vt:lpstr>
      <vt:lpstr>Bitter Crab Disease signs </vt:lpstr>
      <vt:lpstr>Diagnosis              </vt:lpstr>
      <vt:lpstr>Diagnosis              Prognosis</vt:lpstr>
      <vt:lpstr>Goals of project</vt:lpstr>
      <vt:lpstr>Genes</vt:lpstr>
      <vt:lpstr>PowerPoint Presentation</vt:lpstr>
      <vt:lpstr>Transcriptomics</vt:lpstr>
      <vt:lpstr>Sampling and acclimation</vt:lpstr>
      <vt:lpstr>Experimental Design</vt:lpstr>
      <vt:lpstr>How did we sample hemolymph?</vt:lpstr>
      <vt:lpstr>PowerPoint Presentation</vt:lpstr>
      <vt:lpstr>PowerPoint Presentation</vt:lpstr>
      <vt:lpstr>How are the infected and uninfected crabs different?</vt:lpstr>
      <vt:lpstr>How are the infected and uninfected crabs different?</vt:lpstr>
      <vt:lpstr>How many DEGs did we find?</vt:lpstr>
      <vt:lpstr>What are these DEGs doing?</vt:lpstr>
      <vt:lpstr>High abundance in infected group </vt:lpstr>
      <vt:lpstr>High abundance in infected group </vt:lpstr>
      <vt:lpstr>Low abundance in infected  group</vt:lpstr>
      <vt:lpstr>Summary</vt:lpstr>
      <vt:lpstr>Next steps</vt:lpstr>
      <vt:lpstr>Next steps</vt:lpstr>
      <vt:lpstr>Next steps</vt:lpstr>
      <vt:lpstr>THANK YOU!</vt:lpstr>
      <vt:lpstr>High abundance        Low abundance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Effects of Bitter Crab Disease on the gene expression of Alaska Tanner Crabs</dc:title>
  <cp:lastModifiedBy>Microsoft Office User</cp:lastModifiedBy>
  <cp:revision>3</cp:revision>
  <dcterms:modified xsi:type="dcterms:W3CDTF">2019-11-25T19:13:45Z</dcterms:modified>
</cp:coreProperties>
</file>