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1" r:id="rId5"/>
    <p:sldId id="272" r:id="rId6"/>
    <p:sldId id="273" r:id="rId7"/>
    <p:sldId id="274" r:id="rId8"/>
    <p:sldId id="270" r:id="rId9"/>
    <p:sldId id="266" r:id="rId10"/>
    <p:sldId id="275" r:id="rId11"/>
    <p:sldId id="271" r:id="rId12"/>
    <p:sldId id="2499" r:id="rId13"/>
    <p:sldId id="276" r:id="rId14"/>
    <p:sldId id="279" r:id="rId15"/>
    <p:sldId id="2496" r:id="rId16"/>
    <p:sldId id="2498" r:id="rId17"/>
    <p:sldId id="2507" r:id="rId18"/>
    <p:sldId id="268" r:id="rId19"/>
    <p:sldId id="2501" r:id="rId20"/>
    <p:sldId id="2505" r:id="rId21"/>
    <p:sldId id="2504" r:id="rId22"/>
    <p:sldId id="2502" r:id="rId23"/>
    <p:sldId id="2508" r:id="rId24"/>
  </p:sldIdLst>
  <p:sldSz cx="12192000" cy="6858000"/>
  <p:notesSz cx="6858000" cy="9144000"/>
  <p:defaultTextStyle>
    <a:defPPr>
      <a:defRPr lang="en-US"/>
    </a:defPPr>
    <a:lvl1pPr marL="0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0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1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1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2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1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3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3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" userDrawn="1">
          <p15:clr>
            <a:srgbClr val="A4A3A4"/>
          </p15:clr>
        </p15:guide>
        <p15:guide id="2" pos="1248" userDrawn="1">
          <p15:clr>
            <a:srgbClr val="A4A3A4"/>
          </p15:clr>
        </p15:guide>
        <p15:guide id="3" pos="4153" userDrawn="1">
          <p15:clr>
            <a:srgbClr val="A4A3A4"/>
          </p15:clr>
        </p15:guide>
        <p15:guide id="4" pos="4428" userDrawn="1">
          <p15:clr>
            <a:srgbClr val="A4A3A4"/>
          </p15:clr>
        </p15:guide>
        <p15:guide id="5" pos="75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F0"/>
    <a:srgbClr val="521475"/>
    <a:srgbClr val="530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7"/>
    <p:restoredTop sz="94872"/>
  </p:normalViewPr>
  <p:slideViewPr>
    <p:cSldViewPr snapToGrid="0" showGuides="1">
      <p:cViewPr varScale="1">
        <p:scale>
          <a:sx n="78" d="100"/>
          <a:sy n="78" d="100"/>
        </p:scale>
        <p:origin x="883" y="67"/>
      </p:cViewPr>
      <p:guideLst>
        <p:guide orient="horz" pos="160"/>
        <p:guide pos="1248"/>
        <p:guide pos="4153"/>
        <p:guide pos="4428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107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61095448429336"/>
          <c:y val="3.1485458025365315E-2"/>
          <c:w val="0.77356050371087337"/>
          <c:h val="0.82751145856384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Studies per year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Sheet1!$B$2:$B$23</c:f>
              <c:numCache>
                <c:formatCode>#,##0</c:formatCode>
                <c:ptCount val="22"/>
                <c:pt idx="0">
                  <c:v>21385</c:v>
                </c:pt>
                <c:pt idx="1">
                  <c:v>21859</c:v>
                </c:pt>
                <c:pt idx="2">
                  <c:v>23502</c:v>
                </c:pt>
                <c:pt idx="3">
                  <c:v>22467</c:v>
                </c:pt>
                <c:pt idx="4">
                  <c:v>21380</c:v>
                </c:pt>
                <c:pt idx="5">
                  <c:v>22008</c:v>
                </c:pt>
                <c:pt idx="6">
                  <c:v>25152</c:v>
                </c:pt>
                <c:pt idx="7">
                  <c:v>27912</c:v>
                </c:pt>
                <c:pt idx="8">
                  <c:v>30599</c:v>
                </c:pt>
                <c:pt idx="9">
                  <c:v>30098</c:v>
                </c:pt>
                <c:pt idx="10">
                  <c:v>31269</c:v>
                </c:pt>
                <c:pt idx="11">
                  <c:v>30964</c:v>
                </c:pt>
                <c:pt idx="12">
                  <c:v>31437</c:v>
                </c:pt>
                <c:pt idx="13">
                  <c:v>33434</c:v>
                </c:pt>
                <c:pt idx="14">
                  <c:v>37906</c:v>
                </c:pt>
                <c:pt idx="15">
                  <c:v>41841</c:v>
                </c:pt>
                <c:pt idx="16">
                  <c:v>49359</c:v>
                </c:pt>
                <c:pt idx="17">
                  <c:v>54716</c:v>
                </c:pt>
                <c:pt idx="18">
                  <c:v>57015</c:v>
                </c:pt>
                <c:pt idx="19">
                  <c:v>54113</c:v>
                </c:pt>
                <c:pt idx="20">
                  <c:v>48150</c:v>
                </c:pt>
                <c:pt idx="21">
                  <c:v>16617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6-45A9-A93E-3BBE031EC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7004304"/>
        <c:axId val="5269977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Cumulative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Sheet1!$A$2:$A$23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Sheet1!$C$2:$C$23</c:f>
              <c:numCache>
                <c:formatCode>#,##0</c:formatCode>
                <c:ptCount val="22"/>
                <c:pt idx="0">
                  <c:v>21385</c:v>
                </c:pt>
                <c:pt idx="1">
                  <c:v>43244</c:v>
                </c:pt>
                <c:pt idx="2">
                  <c:v>66746</c:v>
                </c:pt>
                <c:pt idx="3">
                  <c:v>89213</c:v>
                </c:pt>
                <c:pt idx="4">
                  <c:v>110593</c:v>
                </c:pt>
                <c:pt idx="5">
                  <c:v>132601</c:v>
                </c:pt>
                <c:pt idx="6">
                  <c:v>157753</c:v>
                </c:pt>
                <c:pt idx="7">
                  <c:v>185665</c:v>
                </c:pt>
                <c:pt idx="8">
                  <c:v>216264</c:v>
                </c:pt>
                <c:pt idx="9">
                  <c:v>246362</c:v>
                </c:pt>
                <c:pt idx="10">
                  <c:v>277631</c:v>
                </c:pt>
                <c:pt idx="11">
                  <c:v>308595</c:v>
                </c:pt>
                <c:pt idx="12">
                  <c:v>340032</c:v>
                </c:pt>
                <c:pt idx="13">
                  <c:v>373466</c:v>
                </c:pt>
                <c:pt idx="14">
                  <c:v>411372</c:v>
                </c:pt>
                <c:pt idx="15">
                  <c:v>453213</c:v>
                </c:pt>
                <c:pt idx="16">
                  <c:v>502572</c:v>
                </c:pt>
                <c:pt idx="17">
                  <c:v>557288</c:v>
                </c:pt>
                <c:pt idx="18">
                  <c:v>614303</c:v>
                </c:pt>
                <c:pt idx="19">
                  <c:v>668416</c:v>
                </c:pt>
                <c:pt idx="20">
                  <c:v>716566</c:v>
                </c:pt>
                <c:pt idx="21">
                  <c:v>733183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C6-45A9-A93E-3BBE031EC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126712"/>
        <c:axId val="232125400"/>
      </c:lineChart>
      <c:valAx>
        <c:axId val="23212540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Total clinical studies</a:t>
                </a:r>
              </a:p>
            </c:rich>
          </c:tx>
          <c:layout>
            <c:manualLayout>
              <c:xMode val="edge"/>
              <c:yMode val="edge"/>
              <c:x val="0.96669851070902557"/>
              <c:y val="0.233748973911412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126712"/>
        <c:crosses val="max"/>
        <c:crossBetween val="between"/>
      </c:valAx>
      <c:catAx>
        <c:axId val="23212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125400"/>
        <c:crosses val="autoZero"/>
        <c:auto val="1"/>
        <c:lblAlgn val="ctr"/>
        <c:lblOffset val="100"/>
        <c:noMultiLvlLbl val="0"/>
      </c:catAx>
      <c:valAx>
        <c:axId val="5269977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Clinical studies per year</a:t>
                </a:r>
              </a:p>
            </c:rich>
          </c:tx>
          <c:layout>
            <c:manualLayout>
              <c:xMode val="edge"/>
              <c:yMode val="edge"/>
              <c:x val="1.6488637256727227E-2"/>
              <c:y val="0.190677334098263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004304"/>
        <c:crosses val="autoZero"/>
        <c:crossBetween val="between"/>
      </c:valAx>
      <c:catAx>
        <c:axId val="527004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6997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38004171757976"/>
          <c:y val="0.13981431642079084"/>
          <c:w val="0.1480515475967534"/>
          <c:h val="0.10841733168381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6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763-4010-8E86-DC8F0E862DB3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763-4010-8E86-DC8F0E862DB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507-4099-97E2-D70EC718F4D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507-4099-97E2-D70EC718F4D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22.6</c:v>
                </c:pt>
                <c:pt idx="1">
                  <c:v>77.400000000000006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3-4010-8E86-DC8F0E862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1E83BB-6DEC-4FC1-845A-8AD6D38C8F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376AB-C58E-4B97-8188-92DCC6D545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34E06-74AA-42B3-8428-32545435AE45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2EDDA-7545-4BD0-82A5-29EA46CB50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F122C-06C4-45B6-A7B2-06959860E3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440B5-851A-4226-A44B-584858BF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6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Regular"/>
              </a:defRPr>
            </a:lvl1pPr>
          </a:lstStyle>
          <a:p>
            <a:fld id="{73543397-1DF7-429C-AF66-F2F8C9FBEF08}" type="datetimeFigureOut">
              <a:rPr lang="en-US" smtClean="0"/>
              <a:pPr/>
              <a:t>1/19/2019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Regular"/>
              </a:defRPr>
            </a:lvl1pPr>
          </a:lstStyle>
          <a:p>
            <a:fld id="{0E5D4636-91E5-41D6-A35A-43E75B3F49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4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0" rtl="0" eaLnBrk="1" latinLnBrk="0" hangingPunct="1">
      <a:defRPr sz="1200" b="0" i="0" kern="1200">
        <a:solidFill>
          <a:schemeClr val="tx1"/>
        </a:solidFill>
        <a:latin typeface="Verdana Regular"/>
        <a:ea typeface="+mn-ea"/>
        <a:cs typeface="+mn-cs"/>
      </a:defRPr>
    </a:lvl1pPr>
    <a:lvl2pPr marL="457170" algn="l" defTabSz="914340" rtl="0" eaLnBrk="1" latinLnBrk="0" hangingPunct="1">
      <a:defRPr sz="1200" b="0" i="0" kern="1200">
        <a:solidFill>
          <a:schemeClr val="tx1"/>
        </a:solidFill>
        <a:latin typeface="Verdana Regular"/>
        <a:ea typeface="+mn-ea"/>
        <a:cs typeface="+mn-cs"/>
      </a:defRPr>
    </a:lvl2pPr>
    <a:lvl3pPr marL="914340" algn="l" defTabSz="914340" rtl="0" eaLnBrk="1" latinLnBrk="0" hangingPunct="1">
      <a:defRPr sz="1200" b="0" i="0" kern="1200">
        <a:solidFill>
          <a:schemeClr val="tx1"/>
        </a:solidFill>
        <a:latin typeface="Verdana Regular"/>
        <a:ea typeface="+mn-ea"/>
        <a:cs typeface="+mn-cs"/>
      </a:defRPr>
    </a:lvl3pPr>
    <a:lvl4pPr marL="1371511" algn="l" defTabSz="914340" rtl="0" eaLnBrk="1" latinLnBrk="0" hangingPunct="1">
      <a:defRPr sz="1200" b="0" i="0" kern="1200">
        <a:solidFill>
          <a:schemeClr val="tx1"/>
        </a:solidFill>
        <a:latin typeface="Verdana Regular"/>
        <a:ea typeface="+mn-ea"/>
        <a:cs typeface="+mn-cs"/>
      </a:defRPr>
    </a:lvl4pPr>
    <a:lvl5pPr marL="1828681" algn="l" defTabSz="914340" rtl="0" eaLnBrk="1" latinLnBrk="0" hangingPunct="1">
      <a:defRPr sz="1200" b="0" i="0" kern="1200">
        <a:solidFill>
          <a:schemeClr val="tx1"/>
        </a:solidFill>
        <a:latin typeface="Verdana Regular"/>
        <a:ea typeface="+mn-ea"/>
        <a:cs typeface="+mn-cs"/>
      </a:defRPr>
    </a:lvl5pPr>
    <a:lvl6pPr marL="2285852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1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3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3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D4636-91E5-41D6-A35A-43E75B3F497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9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D4636-91E5-41D6-A35A-43E75B3F497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6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55D859-FF54-4446-9BD5-10EC86EE40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Verdana Regular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42A3C2-E49A-9C4F-B447-AF9ED2D22E46}"/>
              </a:ext>
            </a:extLst>
          </p:cNvPr>
          <p:cNvSpPr/>
          <p:nvPr userDrawn="1"/>
        </p:nvSpPr>
        <p:spPr>
          <a:xfrm>
            <a:off x="0" y="0"/>
            <a:ext cx="12192000" cy="50666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1">
                  <a:lumMod val="75000"/>
                  <a:alpha val="73000"/>
                </a:schemeClr>
              </a:gs>
              <a:gs pos="83000">
                <a:schemeClr val="accent1">
                  <a:lumMod val="75000"/>
                  <a:alpha val="80000"/>
                </a:schemeClr>
              </a:gs>
              <a:gs pos="100000">
                <a:schemeClr val="accent1">
                  <a:lumMod val="75000"/>
                  <a:alpha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DFCC4A-61AA-488D-ACBE-055BAF60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307" y="3068629"/>
            <a:ext cx="8157902" cy="1325033"/>
          </a:xfrm>
        </p:spPr>
        <p:txBody>
          <a:bodyPr>
            <a:noAutofit/>
          </a:bodyPr>
          <a:lstStyle>
            <a:lvl1pPr algn="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0DF23C-E770-6E47-B320-2338A18390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8" t="9612" r="-78" b="11318"/>
          <a:stretch/>
        </p:blipFill>
        <p:spPr>
          <a:xfrm>
            <a:off x="-36576" y="-1"/>
            <a:ext cx="5015752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99DE0-6043-4B90-BEA9-39549DB84A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9176" y="4401225"/>
            <a:ext cx="6906979" cy="743405"/>
          </a:xfrm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800" b="0" i="1">
                <a:solidFill>
                  <a:schemeClr val="tx2"/>
                </a:solidFill>
              </a:defRPr>
            </a:lvl1pPr>
            <a:lvl2pPr marL="457176" indent="0">
              <a:buNone/>
              <a:defRPr b="1">
                <a:solidFill>
                  <a:schemeClr val="tx2"/>
                </a:solidFill>
              </a:defRPr>
            </a:lvl2pPr>
            <a:lvl3pPr marL="914353" indent="0">
              <a:buNone/>
              <a:defRPr b="1">
                <a:solidFill>
                  <a:schemeClr val="tx2"/>
                </a:solidFill>
              </a:defRPr>
            </a:lvl3pPr>
            <a:lvl4pPr marL="1371531" indent="0">
              <a:buNone/>
              <a:defRPr b="1">
                <a:solidFill>
                  <a:schemeClr val="tx2"/>
                </a:solidFill>
              </a:defRPr>
            </a:lvl4pPr>
            <a:lvl5pPr marL="1828709" indent="0"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55F09-BB74-4C5F-8EE9-FFCBC05226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19" y="255833"/>
            <a:ext cx="1212485" cy="1146048"/>
          </a:xfrm>
          <a:prstGeom prst="rect">
            <a:avLst/>
          </a:prstGeom>
        </p:spPr>
      </p:pic>
      <p:sp>
        <p:nvSpPr>
          <p:cNvPr id="13" name="Subtitle 4">
            <a:extLst>
              <a:ext uri="{FF2B5EF4-FFF2-40B4-BE49-F238E27FC236}">
                <a16:creationId xmlns:a16="http://schemas.microsoft.com/office/drawing/2014/main" id="{71034C1A-2B69-4FF4-9C3F-AE3BE6B15DB8}"/>
              </a:ext>
            </a:extLst>
          </p:cNvPr>
          <p:cNvSpPr txBox="1">
            <a:spLocks/>
          </p:cNvSpPr>
          <p:nvPr userDrawn="1"/>
        </p:nvSpPr>
        <p:spPr>
          <a:xfrm>
            <a:off x="2804925" y="6375400"/>
            <a:ext cx="9072283" cy="4826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0" dirty="0">
                <a:solidFill>
                  <a:schemeClr val="accent5"/>
                </a:solidFill>
                <a:latin typeface="Verdana Regular"/>
              </a:rPr>
              <a:t>22-23 January 2019 • </a:t>
            </a:r>
            <a:r>
              <a:rPr lang="en-US" i="0" dirty="0" err="1">
                <a:solidFill>
                  <a:schemeClr val="accent5"/>
                </a:solidFill>
                <a:latin typeface="Verdana Regular"/>
              </a:rPr>
              <a:t>etc.venues</a:t>
            </a:r>
            <a:r>
              <a:rPr lang="en-US" i="0" dirty="0">
                <a:solidFill>
                  <a:schemeClr val="accent5"/>
                </a:solidFill>
                <a:latin typeface="Verdana Regular"/>
              </a:rPr>
              <a:t>, 155 Bishopsgate • London, UK</a:t>
            </a:r>
          </a:p>
        </p:txBody>
      </p:sp>
    </p:spTree>
    <p:extLst>
      <p:ext uri="{BB962C8B-B14F-4D97-AF65-F5344CB8AC3E}">
        <p14:creationId xmlns:p14="http://schemas.microsoft.com/office/powerpoint/2010/main" val="296770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chemeClr val="accent6"/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DFAB72-727C-7840-A81C-D978AAE5DF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20000"/>
                  <a:lumOff val="80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Verdana Regular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14115" y="477070"/>
            <a:ext cx="472854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sz="1200" b="1" i="0" spc="351" baseline="0" dirty="0">
                <a:solidFill>
                  <a:schemeClr val="bg1"/>
                </a:solidFill>
                <a:latin typeface="Verdana Regular"/>
              </a:rPr>
              <a:t>2019 EUROPEAN MEETING OF ISMPP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077617-9B35-8A4B-80FC-3B951B8D8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23257" r="-7001" b="17775"/>
          <a:stretch/>
        </p:blipFill>
        <p:spPr>
          <a:xfrm rot="10800000">
            <a:off x="304800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6EE3D5-F106-EF45-B17A-2D87F1CC3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0" y="5547360"/>
            <a:ext cx="1212485" cy="1146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4656" y="2245812"/>
            <a:ext cx="10708653" cy="1123951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8466" indent="0" algn="l">
              <a:tabLst/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657" y="3512002"/>
            <a:ext cx="8990659" cy="1500187"/>
          </a:xfrm>
        </p:spPr>
        <p:txBody>
          <a:bodyPr lIns="0" anchor="t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4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3439" y="0"/>
            <a:ext cx="10969105" cy="131063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39" y="1503682"/>
            <a:ext cx="10969105" cy="4712899"/>
          </a:xfrm>
        </p:spPr>
        <p:txBody>
          <a:bodyPr/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accent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accent1"/>
              </a:buClr>
              <a:defRPr b="0" i="0"/>
            </a:lvl4pPr>
            <a:lvl5pPr>
              <a:buClr>
                <a:schemeClr val="accent1"/>
              </a:buCl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67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3439" y="0"/>
            <a:ext cx="10969105" cy="131063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53438" y="1505527"/>
            <a:ext cx="5255489" cy="470916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 b="0" i="0"/>
            </a:lvl1pPr>
            <a:lvl2pPr>
              <a:buClr>
                <a:schemeClr val="accent1"/>
              </a:buClr>
              <a:defRPr sz="1800" b="0" i="0"/>
            </a:lvl2pPr>
            <a:lvl3pPr>
              <a:buClr>
                <a:schemeClr val="accent1"/>
              </a:buClr>
              <a:defRPr sz="1600" b="0" i="0"/>
            </a:lvl3pPr>
            <a:lvl4pPr>
              <a:buClr>
                <a:schemeClr val="accent1"/>
              </a:buClr>
              <a:defRPr sz="1400" b="0" i="0"/>
            </a:lvl4pPr>
            <a:lvl5pPr>
              <a:buClr>
                <a:schemeClr val="accent1"/>
              </a:buClr>
              <a:defRPr sz="1400" b="0" i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054" y="1505527"/>
            <a:ext cx="5255489" cy="470916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 b="0" i="0"/>
            </a:lvl1pPr>
            <a:lvl2pPr>
              <a:buClr>
                <a:schemeClr val="accent1"/>
              </a:buClr>
              <a:defRPr sz="1800" b="0" i="0"/>
            </a:lvl2pPr>
            <a:lvl3pPr>
              <a:buClr>
                <a:schemeClr val="accent1"/>
              </a:buClr>
              <a:defRPr sz="1600" b="0" i="0"/>
            </a:lvl3pPr>
            <a:lvl4pPr>
              <a:buClr>
                <a:schemeClr val="accent1"/>
              </a:buClr>
              <a:defRPr sz="1400" b="0" i="0"/>
            </a:lvl4pPr>
            <a:lvl5pPr>
              <a:buClr>
                <a:schemeClr val="accent1"/>
              </a:buClr>
              <a:defRPr sz="1400" b="0" i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55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3440" y="0"/>
            <a:ext cx="10962044" cy="131063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1503305"/>
            <a:ext cx="5257797" cy="639763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53440" y="2265447"/>
            <a:ext cx="5257800" cy="384902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133" b="0" i="0"/>
            </a:lvl1pPr>
            <a:lvl2pPr>
              <a:buClr>
                <a:schemeClr val="accent1"/>
              </a:buClr>
              <a:defRPr sz="1600" b="0" i="0"/>
            </a:lvl2pPr>
            <a:lvl3pPr>
              <a:buClr>
                <a:schemeClr val="accent1"/>
              </a:buClr>
              <a:defRPr sz="1400" b="0" i="0"/>
            </a:lvl3pPr>
            <a:lvl4pPr>
              <a:buClr>
                <a:schemeClr val="accent1"/>
              </a:buClr>
              <a:defRPr sz="1333" b="0" i="0"/>
            </a:lvl4pPr>
            <a:lvl5pPr>
              <a:buClr>
                <a:schemeClr val="accent1"/>
              </a:buClr>
              <a:defRPr sz="1333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57687" y="1503305"/>
            <a:ext cx="5257798" cy="639763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57684" y="2265447"/>
            <a:ext cx="5257800" cy="384902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133" b="0" i="0"/>
            </a:lvl1pPr>
            <a:lvl2pPr>
              <a:buClr>
                <a:schemeClr val="accent1"/>
              </a:buClr>
              <a:defRPr sz="1600" b="0" i="0"/>
            </a:lvl2pPr>
            <a:lvl3pPr>
              <a:buClr>
                <a:schemeClr val="accent1"/>
              </a:buClr>
              <a:defRPr sz="1400" b="0" i="0"/>
            </a:lvl3pPr>
            <a:lvl4pPr>
              <a:buClr>
                <a:schemeClr val="accent1"/>
              </a:buClr>
              <a:defRPr sz="1333" b="0" i="0"/>
            </a:lvl4pPr>
            <a:lvl5pPr>
              <a:buClr>
                <a:schemeClr val="accent1"/>
              </a:buClr>
              <a:defRPr sz="1333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35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3439" y="0"/>
            <a:ext cx="10969105" cy="131063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51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1680" y="1178560"/>
            <a:ext cx="107696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Verdan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2809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9" y="1503682"/>
            <a:ext cx="10912137" cy="4712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11675424" y="6465712"/>
            <a:ext cx="210456" cy="2011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n>
                <a:noFill/>
              </a:ln>
              <a:latin typeface="Verdana Regular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53440" y="1310638"/>
            <a:ext cx="10525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007B132-5922-E94A-B1F2-77AE0CA3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0"/>
            <a:ext cx="10925067" cy="1306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9054353" y="6483773"/>
            <a:ext cx="2689888" cy="1680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b="0" i="0" spc="27" dirty="0">
                <a:solidFill>
                  <a:schemeClr val="tx2"/>
                </a:solidFill>
                <a:latin typeface="Verdana Regular"/>
              </a:rPr>
              <a:t>2019</a:t>
            </a:r>
            <a:r>
              <a:rPr lang="en-US" sz="933" b="0" i="0" spc="27" baseline="0" dirty="0">
                <a:solidFill>
                  <a:schemeClr val="bg2"/>
                </a:solidFill>
                <a:latin typeface="Verdana Regular"/>
              </a:rPr>
              <a:t> </a:t>
            </a:r>
            <a:r>
              <a:rPr lang="en-US" sz="933" b="0" i="0" spc="27" baseline="0" dirty="0">
                <a:solidFill>
                  <a:schemeClr val="accent1"/>
                </a:solidFill>
                <a:latin typeface="Verdana Regular"/>
              </a:rPr>
              <a:t>EUROPEAN MEETING OF </a:t>
            </a:r>
            <a:r>
              <a:rPr lang="en-US" sz="933" b="0" i="0" spc="27" baseline="0" dirty="0">
                <a:solidFill>
                  <a:schemeClr val="tx2"/>
                </a:solidFill>
                <a:latin typeface="Verdana Regular"/>
              </a:rPr>
              <a:t>ISMPP</a:t>
            </a:r>
            <a:endParaRPr lang="en-US" sz="933" b="0" i="0" spc="27" dirty="0">
              <a:solidFill>
                <a:schemeClr val="tx2"/>
              </a:solidFill>
              <a:latin typeface="Verdana Regular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D34667-2E73-2744-B5D8-30093012D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" t="-1331" r="790" b="-260"/>
          <a:stretch/>
        </p:blipFill>
        <p:spPr>
          <a:xfrm>
            <a:off x="2" y="0"/>
            <a:ext cx="708999" cy="7223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AAE136-B18C-D44B-B029-11B666FE2D10}"/>
              </a:ext>
            </a:extLst>
          </p:cNvPr>
          <p:cNvSpPr txBox="1"/>
          <p:nvPr userDrawn="1"/>
        </p:nvSpPr>
        <p:spPr>
          <a:xfrm>
            <a:off x="11526652" y="6427943"/>
            <a:ext cx="50800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613902-2BB1-4531-9746-D7A2507E2F57}" type="slidenum">
              <a:rPr lang="en-US" sz="933" b="0" i="0" smtClean="0">
                <a:solidFill>
                  <a:schemeClr val="bg1"/>
                </a:solidFill>
                <a:latin typeface="Verdana Regular"/>
              </a:rPr>
              <a:pPr algn="ctr"/>
              <a:t>‹#›</a:t>
            </a:fld>
            <a:endParaRPr lang="en-US" sz="933" b="0" i="0" dirty="0">
              <a:solidFill>
                <a:schemeClr val="bg1"/>
              </a:solidFill>
              <a:latin typeface="Verdan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9675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354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Verdana Regular"/>
          <a:ea typeface="+mj-ea"/>
          <a:cs typeface="+mj-cs"/>
        </a:defRPr>
      </a:lvl1pPr>
    </p:titleStyle>
    <p:bodyStyle>
      <a:lvl1pPr marL="169854" indent="-169854" algn="l" defTabSz="9143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Verdana Regular"/>
          <a:ea typeface="+mn-ea"/>
          <a:cs typeface="Arial" panose="020B0604020202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200" b="0" i="0" kern="1200">
          <a:solidFill>
            <a:schemeClr val="tx1"/>
          </a:solidFill>
          <a:latin typeface="Verdana Regular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 Regular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Verdana Regular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b="0" i="0" kern="1200">
          <a:solidFill>
            <a:schemeClr val="tx1"/>
          </a:solidFill>
          <a:latin typeface="Verdana Regular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2C9A-0B90-4D2B-8375-552756F5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European Meeting</a:t>
            </a:r>
            <a:br>
              <a:rPr lang="en-US" dirty="0"/>
            </a:br>
            <a:r>
              <a:rPr lang="en-US" dirty="0"/>
              <a:t>of ISMPP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ABB6A-8A5B-4A1C-9E2F-19D49F3B3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Scientific Communications in a Fast-Paced World: </a:t>
            </a:r>
          </a:p>
          <a:p>
            <a:pPr>
              <a:spcBef>
                <a:spcPts val="0"/>
              </a:spcBef>
            </a:pPr>
            <a:r>
              <a:rPr lang="en-US" dirty="0"/>
              <a:t>Fighting Fit for the Future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73692-F1ED-45D7-85E4-454052F65054}"/>
              </a:ext>
            </a:extLst>
          </p:cNvPr>
          <p:cNvSpPr/>
          <p:nvPr/>
        </p:nvSpPr>
        <p:spPr>
          <a:xfrm>
            <a:off x="4956179" y="3531540"/>
            <a:ext cx="14773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5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5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5A60-4125-441A-A94A-749F8EF3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Increasing volume of publications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C1B0A66-6D71-4290-86D3-B9AAC7B56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570620"/>
              </p:ext>
            </p:extLst>
          </p:nvPr>
        </p:nvGraphicFramePr>
        <p:xfrm>
          <a:off x="854075" y="1521835"/>
          <a:ext cx="10968038" cy="471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993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FDC0-1DF2-4E24-99FB-8BDB466E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Summarise, simplify, and explain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D970F-A1C0-4150-B67A-DD80ED96A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9" t="62222" r="49413"/>
          <a:stretch/>
        </p:blipFill>
        <p:spPr>
          <a:xfrm>
            <a:off x="720323" y="2279431"/>
            <a:ext cx="3236645" cy="2065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0C99CA-3A47-479E-AC47-B8B8D1CDD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23" y="4475294"/>
            <a:ext cx="3236645" cy="211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706688-552B-4305-B53E-466B25D079A2}"/>
              </a:ext>
            </a:extLst>
          </p:cNvPr>
          <p:cNvSpPr/>
          <p:nvPr/>
        </p:nvSpPr>
        <p:spPr>
          <a:xfrm>
            <a:off x="853439" y="3170090"/>
            <a:ext cx="2970416" cy="6026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http://sandpit.bmj.com/site_images/2018/bathe_va_v23.png">
            <a:extLst>
              <a:ext uri="{FF2B5EF4-FFF2-40B4-BE49-F238E27FC236}">
                <a16:creationId xmlns:a16="http://schemas.microsoft.com/office/drawing/2014/main" id="{4A4BD78D-1093-4D11-A4B6-4631B272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26" y="2279431"/>
            <a:ext cx="3103529" cy="3103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DB6144-0519-45B9-8C53-1670B5C1CDCF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2338646" y="3772763"/>
            <a:ext cx="1" cy="70253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47346E1-8DF7-4CC4-A1B7-D4BA5D378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299" y="2279431"/>
            <a:ext cx="3103529" cy="3816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AF9B4BC-480F-4979-B07C-DB482D0389A6}"/>
              </a:ext>
            </a:extLst>
          </p:cNvPr>
          <p:cNvSpPr txBox="1"/>
          <p:nvPr/>
        </p:nvSpPr>
        <p:spPr>
          <a:xfrm>
            <a:off x="720323" y="1438487"/>
            <a:ext cx="3236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4"/>
                </a:solidFill>
              </a:rPr>
              <a:t>Explanatory videos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DDF54D-4C8D-473A-A576-0CADB3A7D27D}"/>
              </a:ext>
            </a:extLst>
          </p:cNvPr>
          <p:cNvSpPr txBox="1"/>
          <p:nvPr/>
        </p:nvSpPr>
        <p:spPr>
          <a:xfrm>
            <a:off x="4786226" y="1438487"/>
            <a:ext cx="310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4"/>
                </a:solidFill>
              </a:rPr>
              <a:t>Infographics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C1178F-D3EC-4457-95C2-A89E0AC09C24}"/>
              </a:ext>
            </a:extLst>
          </p:cNvPr>
          <p:cNvSpPr txBox="1"/>
          <p:nvPr/>
        </p:nvSpPr>
        <p:spPr>
          <a:xfrm>
            <a:off x="8462299" y="1438487"/>
            <a:ext cx="310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4"/>
                </a:solidFill>
              </a:rPr>
              <a:t>Plain Language Summaries</a:t>
            </a:r>
          </a:p>
        </p:txBody>
      </p:sp>
      <p:pic>
        <p:nvPicPr>
          <p:cNvPr id="12" name="Picture 11" descr="Image result for conversation icon">
            <a:extLst>
              <a:ext uri="{FF2B5EF4-FFF2-40B4-BE49-F238E27FC236}">
                <a16:creationId xmlns:a16="http://schemas.microsoft.com/office/drawing/2014/main" id="{FA458EB3-2510-4639-A64A-9AA6ED81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180" y="129411"/>
            <a:ext cx="1181227" cy="118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9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A4-B6FD-449A-BE26-6DFF7384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0"/>
            <a:ext cx="10969105" cy="1310638"/>
          </a:xfrm>
        </p:spPr>
        <p:txBody>
          <a:bodyPr/>
          <a:lstStyle/>
          <a:p>
            <a:r>
              <a:rPr lang="en-GB" dirty="0"/>
              <a:t>People love to share pictures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28F1BF4-D4E8-4931-9AEC-71988A8D3378}"/>
              </a:ext>
            </a:extLst>
          </p:cNvPr>
          <p:cNvSpPr txBox="1"/>
          <p:nvPr/>
        </p:nvSpPr>
        <p:spPr>
          <a:xfrm>
            <a:off x="1847277" y="2833096"/>
            <a:ext cx="877454" cy="91080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b="1" dirty="0">
                <a:solidFill>
                  <a:schemeClr val="accent6"/>
                </a:solidFill>
              </a:rPr>
              <a:t>11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1F9D5C8-1094-4396-9AE6-6E3AB3C98E1C}"/>
              </a:ext>
            </a:extLst>
          </p:cNvPr>
          <p:cNvSpPr txBox="1"/>
          <p:nvPr/>
        </p:nvSpPr>
        <p:spPr>
          <a:xfrm>
            <a:off x="6423895" y="2833096"/>
            <a:ext cx="877454" cy="91080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b="1" dirty="0">
                <a:solidFill>
                  <a:schemeClr val="accent6"/>
                </a:solidFill>
              </a:rPr>
              <a:t>92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DEC975F-BE15-4673-B79D-F2CC601CADBF}"/>
              </a:ext>
            </a:extLst>
          </p:cNvPr>
          <p:cNvSpPr/>
          <p:nvPr/>
        </p:nvSpPr>
        <p:spPr>
          <a:xfrm>
            <a:off x="3094185" y="3131480"/>
            <a:ext cx="2817090" cy="31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D4BEDB8-05CF-468C-A389-02DA14984B3F}"/>
              </a:ext>
            </a:extLst>
          </p:cNvPr>
          <p:cNvSpPr txBox="1"/>
          <p:nvPr/>
        </p:nvSpPr>
        <p:spPr>
          <a:xfrm>
            <a:off x="1847277" y="3992844"/>
            <a:ext cx="877454" cy="91080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400" b="1" dirty="0">
                <a:solidFill>
                  <a:schemeClr val="accent6"/>
                </a:solidFill>
              </a:rPr>
              <a:t>3,000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98D697F5-3294-4FF7-B2AB-E0F3219B21CB}"/>
              </a:ext>
            </a:extLst>
          </p:cNvPr>
          <p:cNvSpPr txBox="1"/>
          <p:nvPr/>
        </p:nvSpPr>
        <p:spPr>
          <a:xfrm>
            <a:off x="6423895" y="3992844"/>
            <a:ext cx="877454" cy="91080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b="1" dirty="0">
                <a:solidFill>
                  <a:schemeClr val="accent6"/>
                </a:solidFill>
              </a:rPr>
              <a:t>24,000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24BB7BD-694B-40B8-BE0A-8420F2892648}"/>
              </a:ext>
            </a:extLst>
          </p:cNvPr>
          <p:cNvSpPr/>
          <p:nvPr/>
        </p:nvSpPr>
        <p:spPr>
          <a:xfrm>
            <a:off x="3094185" y="4291228"/>
            <a:ext cx="2817090" cy="31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657E037-D79B-4438-8E97-1BE450A468E0}"/>
              </a:ext>
            </a:extLst>
          </p:cNvPr>
          <p:cNvSpPr txBox="1"/>
          <p:nvPr/>
        </p:nvSpPr>
        <p:spPr>
          <a:xfrm>
            <a:off x="1847277" y="5152445"/>
            <a:ext cx="877454" cy="91080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b="1" dirty="0">
                <a:solidFill>
                  <a:schemeClr val="accent6"/>
                </a:solidFill>
              </a:rPr>
              <a:t>66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BD047BEB-30EC-44A0-B1AD-7443DE6CC607}"/>
              </a:ext>
            </a:extLst>
          </p:cNvPr>
          <p:cNvSpPr txBox="1"/>
          <p:nvPr/>
        </p:nvSpPr>
        <p:spPr>
          <a:xfrm>
            <a:off x="6423895" y="5152445"/>
            <a:ext cx="877454" cy="91080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b="1" dirty="0">
                <a:solidFill>
                  <a:schemeClr val="accent6"/>
                </a:solidFill>
              </a:rPr>
              <a:t>175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8C8ADA5-1E43-4553-B540-A24EF0C44F6A}"/>
              </a:ext>
            </a:extLst>
          </p:cNvPr>
          <p:cNvSpPr/>
          <p:nvPr/>
        </p:nvSpPr>
        <p:spPr>
          <a:xfrm>
            <a:off x="3094185" y="5450829"/>
            <a:ext cx="2817090" cy="31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0A5E98-8870-466A-B886-5341C4333BF3}"/>
              </a:ext>
            </a:extLst>
          </p:cNvPr>
          <p:cNvSpPr txBox="1"/>
          <p:nvPr/>
        </p:nvSpPr>
        <p:spPr>
          <a:xfrm>
            <a:off x="549563" y="1799711"/>
            <a:ext cx="254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/>
                </a:solidFill>
              </a:rPr>
              <a:t>Title only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2C7D6F-39AA-499E-9788-646704C72628}"/>
              </a:ext>
            </a:extLst>
          </p:cNvPr>
          <p:cNvSpPr txBox="1"/>
          <p:nvPr/>
        </p:nvSpPr>
        <p:spPr>
          <a:xfrm>
            <a:off x="5838103" y="1799711"/>
            <a:ext cx="507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/>
                </a:solidFill>
              </a:rPr>
              <a:t>Visual abstract +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30036-7D21-4D7F-9726-407585F3475A}"/>
              </a:ext>
            </a:extLst>
          </p:cNvPr>
          <p:cNvSpPr txBox="1"/>
          <p:nvPr/>
        </p:nvSpPr>
        <p:spPr>
          <a:xfrm>
            <a:off x="7325244" y="3038222"/>
            <a:ext cx="3223959" cy="697192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indent="0">
              <a:defRPr sz="5400" b="1">
                <a:solidFill>
                  <a:schemeClr val="accent6"/>
                </a:solidFill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en-GB" sz="3600" dirty="0"/>
              <a:t>retweets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9EB4CA-3202-4C3D-8264-D6B6C70E937D}"/>
              </a:ext>
            </a:extLst>
          </p:cNvPr>
          <p:cNvSpPr txBox="1"/>
          <p:nvPr/>
        </p:nvSpPr>
        <p:spPr>
          <a:xfrm>
            <a:off x="8651003" y="4197970"/>
            <a:ext cx="3223959" cy="697192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indent="0">
              <a:defRPr sz="5400" b="1">
                <a:solidFill>
                  <a:schemeClr val="accent6"/>
                </a:solidFill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en-GB" sz="3600" dirty="0"/>
              <a:t>tweet views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1347A7-CC42-4C65-AF29-6F6B45E0A824}"/>
              </a:ext>
            </a:extLst>
          </p:cNvPr>
          <p:cNvSpPr txBox="1"/>
          <p:nvPr/>
        </p:nvSpPr>
        <p:spPr>
          <a:xfrm>
            <a:off x="7737944" y="5357571"/>
            <a:ext cx="3223959" cy="697192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indent="0">
              <a:defRPr sz="5400" b="1">
                <a:solidFill>
                  <a:schemeClr val="accent6"/>
                </a:solidFill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en-GB" sz="3600" dirty="0"/>
              <a:t>article views</a:t>
            </a:r>
          </a:p>
        </p:txBody>
      </p:sp>
      <p:pic>
        <p:nvPicPr>
          <p:cNvPr id="2050" name="Picture 2" descr="Image result for twitter">
            <a:extLst>
              <a:ext uri="{FF2B5EF4-FFF2-40B4-BE49-F238E27FC236}">
                <a16:creationId xmlns:a16="http://schemas.microsoft.com/office/drawing/2014/main" id="{7B3C27D3-8DDB-4AA9-9B44-A6F915CAB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76" y="1603685"/>
            <a:ext cx="1204107" cy="9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869F867-C58F-4727-BC16-14183F8E395F}"/>
              </a:ext>
            </a:extLst>
          </p:cNvPr>
          <p:cNvSpPr/>
          <p:nvPr/>
        </p:nvSpPr>
        <p:spPr>
          <a:xfrm>
            <a:off x="859749" y="6324529"/>
            <a:ext cx="8765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222222"/>
                </a:solidFill>
                <a:latin typeface="+mj-lt"/>
              </a:rPr>
              <a:t>Ibrahim AM, et al. </a:t>
            </a:r>
            <a:r>
              <a:rPr lang="en-GB" sz="1200" i="1" dirty="0">
                <a:solidFill>
                  <a:srgbClr val="222222"/>
                </a:solidFill>
                <a:latin typeface="+mj-lt"/>
              </a:rPr>
              <a:t>Annals of Surgery</a:t>
            </a:r>
            <a:r>
              <a:rPr lang="en-GB" sz="1200" dirty="0">
                <a:solidFill>
                  <a:srgbClr val="222222"/>
                </a:solidFill>
                <a:latin typeface="+mj-lt"/>
              </a:rPr>
              <a:t>. 2017 Dec 1;266(6):e46-8.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62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70C6-2B14-42FB-91F1-FA92EDBE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visual communication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F4AD1D-D541-4B27-813F-38DB233BC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190028"/>
              </p:ext>
            </p:extLst>
          </p:nvPr>
        </p:nvGraphicFramePr>
        <p:xfrm>
          <a:off x="854075" y="1503363"/>
          <a:ext cx="5639089" cy="471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A06B0E-43A6-4A4D-AD1D-F10B310C71B2}"/>
              </a:ext>
            </a:extLst>
          </p:cNvPr>
          <p:cNvSpPr txBox="1"/>
          <p:nvPr/>
        </p:nvSpPr>
        <p:spPr>
          <a:xfrm>
            <a:off x="6493164" y="2450396"/>
            <a:ext cx="42593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Google Images currently accounts for </a:t>
            </a:r>
            <a:r>
              <a:rPr lang="en-GB" sz="4400" b="1" dirty="0">
                <a:solidFill>
                  <a:schemeClr val="accent4"/>
                </a:solidFill>
              </a:rPr>
              <a:t>23%</a:t>
            </a:r>
            <a:r>
              <a:rPr lang="en-GB" sz="2400" dirty="0"/>
              <a:t> of all internet searches </a:t>
            </a: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1A5A423A-DDD4-4441-8225-CFE2438C7A40}"/>
              </a:ext>
            </a:extLst>
          </p:cNvPr>
          <p:cNvSpPr/>
          <p:nvPr/>
        </p:nvSpPr>
        <p:spPr>
          <a:xfrm rot="21328753" flipH="1">
            <a:off x="4064647" y="1440391"/>
            <a:ext cx="3453105" cy="4071916"/>
          </a:xfrm>
          <a:prstGeom prst="circularArrow">
            <a:avLst>
              <a:gd name="adj1" fmla="val 9194"/>
              <a:gd name="adj2" fmla="val 1153741"/>
              <a:gd name="adj3" fmla="val 18778035"/>
              <a:gd name="adj4" fmla="val 13159528"/>
              <a:gd name="adj5" fmla="val 78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C1DF4-AC23-4B53-B83E-5CF6AFA5979B}"/>
              </a:ext>
            </a:extLst>
          </p:cNvPr>
          <p:cNvSpPr txBox="1"/>
          <p:nvPr/>
        </p:nvSpPr>
        <p:spPr>
          <a:xfrm>
            <a:off x="853439" y="6086989"/>
            <a:ext cx="9461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Share of web searches February 2018 (via </a:t>
            </a:r>
            <a:r>
              <a:rPr lang="en-GB" sz="1200" dirty="0" err="1"/>
              <a:t>Jumpshot’s</a:t>
            </a:r>
            <a:r>
              <a:rPr lang="en-GB" sz="1200" dirty="0"/>
              <a:t> US clickstream panel)</a:t>
            </a:r>
          </a:p>
          <a:p>
            <a:r>
              <a:rPr lang="en-GB" sz="1200" dirty="0"/>
              <a:t>Available at: https://sparktoro.com/blog/new-jumpshot-2018-data-where-searches-happen-on-the-web-google-amazon-facebook-beyond/</a:t>
            </a:r>
          </a:p>
        </p:txBody>
      </p:sp>
    </p:spTree>
    <p:extLst>
      <p:ext uri="{BB962C8B-B14F-4D97-AF65-F5344CB8AC3E}">
        <p14:creationId xmlns:p14="http://schemas.microsoft.com/office/powerpoint/2010/main" val="2562407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B57CB8-4F36-4798-9F05-7DF456CA6D1D}"/>
              </a:ext>
            </a:extLst>
          </p:cNvPr>
          <p:cNvSpPr/>
          <p:nvPr/>
        </p:nvSpPr>
        <p:spPr>
          <a:xfrm>
            <a:off x="5673230" y="2377939"/>
            <a:ext cx="1836792" cy="16565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C1459-9067-403B-BC37-E2428863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the future, publications will be part of an ecosystem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F922F89-11D6-49B3-A8D2-36A6E1DD942F}"/>
              </a:ext>
            </a:extLst>
          </p:cNvPr>
          <p:cNvSpPr/>
          <p:nvPr/>
        </p:nvSpPr>
        <p:spPr>
          <a:xfrm>
            <a:off x="5147320" y="1543247"/>
            <a:ext cx="2888612" cy="7824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4"/>
                </a:solidFill>
              </a:rPr>
              <a:t>Trialists’ perspective</a:t>
            </a:r>
          </a:p>
        </p:txBody>
      </p:sp>
      <p:pic>
        <p:nvPicPr>
          <p:cNvPr id="3074" name="Picture 2" descr="Image result for kaplan meier">
            <a:extLst>
              <a:ext uri="{FF2B5EF4-FFF2-40B4-BE49-F238E27FC236}">
                <a16:creationId xmlns:a16="http://schemas.microsoft.com/office/drawing/2014/main" id="{F575E23F-DA10-4FF6-B12A-623D7D0C3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84"/>
          <a:stretch/>
        </p:blipFill>
        <p:spPr bwMode="auto">
          <a:xfrm>
            <a:off x="5735368" y="2489553"/>
            <a:ext cx="1765417" cy="6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ext">
            <a:extLst>
              <a:ext uri="{FF2B5EF4-FFF2-40B4-BE49-F238E27FC236}">
                <a16:creationId xmlns:a16="http://schemas.microsoft.com/office/drawing/2014/main" id="{E58215CC-E8C4-4A73-A12C-CE8128E6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17" y="3249147"/>
            <a:ext cx="866256" cy="6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text">
            <a:extLst>
              <a:ext uri="{FF2B5EF4-FFF2-40B4-BE49-F238E27FC236}">
                <a16:creationId xmlns:a16="http://schemas.microsoft.com/office/drawing/2014/main" id="{E78B903A-BCBE-4C71-B4A1-BB9485E3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81" y="3249147"/>
            <a:ext cx="866256" cy="6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0D918BA-CE7C-43A1-874C-4EA3DADDDBE7}"/>
              </a:ext>
            </a:extLst>
          </p:cNvPr>
          <p:cNvGrpSpPr/>
          <p:nvPr/>
        </p:nvGrpSpPr>
        <p:grpSpPr>
          <a:xfrm>
            <a:off x="1342366" y="2264334"/>
            <a:ext cx="4143392" cy="1874987"/>
            <a:chOff x="1342366" y="2264334"/>
            <a:chExt cx="4143392" cy="187498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9012E5C-D3FE-4E81-A693-43B2D6AC2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2366" y="3484675"/>
              <a:ext cx="1000062" cy="6546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" descr="http://sandpit.bmj.com/site_images/2018/bathe_va_v23.png">
              <a:extLst>
                <a:ext uri="{FF2B5EF4-FFF2-40B4-BE49-F238E27FC236}">
                  <a16:creationId xmlns:a16="http://schemas.microsoft.com/office/drawing/2014/main" id="{4337EFE4-9C7B-4173-99EA-2D0278160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366" y="2264334"/>
              <a:ext cx="958932" cy="9589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40AD5E8-B1E1-45A2-AEFD-616619A71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07845" y="2536140"/>
              <a:ext cx="958932" cy="11791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Arrow: Up-Down 27">
              <a:extLst>
                <a:ext uri="{FF2B5EF4-FFF2-40B4-BE49-F238E27FC236}">
                  <a16:creationId xmlns:a16="http://schemas.microsoft.com/office/drawing/2014/main" id="{6572BC1D-F4D4-4ACA-924A-7CCF03930A5F}"/>
                </a:ext>
              </a:extLst>
            </p:cNvPr>
            <p:cNvSpPr/>
            <p:nvPr/>
          </p:nvSpPr>
          <p:spPr>
            <a:xfrm rot="5400000">
              <a:off x="4498068" y="2171013"/>
              <a:ext cx="243869" cy="173151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BB3D91-EAC0-416C-8236-A61DC405E804}"/>
              </a:ext>
            </a:extLst>
          </p:cNvPr>
          <p:cNvGrpSpPr/>
          <p:nvPr/>
        </p:nvGrpSpPr>
        <p:grpSpPr>
          <a:xfrm>
            <a:off x="7664521" y="2312663"/>
            <a:ext cx="3809329" cy="2313508"/>
            <a:chOff x="7664521" y="2312663"/>
            <a:chExt cx="3809329" cy="231350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90230A-6660-4F4C-BED6-0575317ACC47}"/>
                </a:ext>
              </a:extLst>
            </p:cNvPr>
            <p:cNvSpPr/>
            <p:nvPr/>
          </p:nvSpPr>
          <p:spPr>
            <a:xfrm>
              <a:off x="9584155" y="2312663"/>
              <a:ext cx="1889695" cy="23135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b="1" dirty="0">
                  <a:solidFill>
                    <a:schemeClr val="tx1"/>
                  </a:solidFill>
                </a:rPr>
                <a:t>Clinical Trial</a:t>
              </a:r>
            </a:p>
            <a:p>
              <a:pPr algn="ctr">
                <a:spcBef>
                  <a:spcPts val="1200"/>
                </a:spcBef>
              </a:pPr>
              <a:r>
                <a:rPr lang="en-GB" sz="1400" dirty="0">
                  <a:solidFill>
                    <a:schemeClr val="tx1"/>
                  </a:solidFill>
                </a:rPr>
                <a:t>Full results</a:t>
              </a:r>
            </a:p>
            <a:p>
              <a:pPr algn="ctr">
                <a:spcBef>
                  <a:spcPts val="600"/>
                </a:spcBef>
              </a:pPr>
              <a:r>
                <a:rPr lang="en-GB" sz="1400" dirty="0">
                  <a:solidFill>
                    <a:schemeClr val="tx1"/>
                  </a:solidFill>
                </a:rPr>
                <a:t>Protocol</a:t>
              </a:r>
            </a:p>
            <a:p>
              <a:pPr algn="ctr">
                <a:spcBef>
                  <a:spcPts val="600"/>
                </a:spcBef>
              </a:pPr>
              <a:r>
                <a:rPr lang="en-GB" sz="1400" dirty="0">
                  <a:solidFill>
                    <a:schemeClr val="tx1"/>
                  </a:solidFill>
                </a:rPr>
                <a:t>Data</a:t>
              </a:r>
            </a:p>
            <a:p>
              <a:pPr algn="ctr">
                <a:spcBef>
                  <a:spcPts val="600"/>
                </a:spcBef>
              </a:pPr>
              <a:r>
                <a:rPr lang="en-GB" sz="1400" dirty="0">
                  <a:solidFill>
                    <a:schemeClr val="tx1"/>
                  </a:solidFill>
                </a:rPr>
                <a:t>Layperson summary</a:t>
              </a:r>
            </a:p>
          </p:txBody>
        </p:sp>
        <p:sp>
          <p:nvSpPr>
            <p:cNvPr id="32" name="Arrow: Up-Down 31">
              <a:extLst>
                <a:ext uri="{FF2B5EF4-FFF2-40B4-BE49-F238E27FC236}">
                  <a16:creationId xmlns:a16="http://schemas.microsoft.com/office/drawing/2014/main" id="{0E67CA2C-4BD1-463B-9B56-7E2B2B6F8D4C}"/>
                </a:ext>
              </a:extLst>
            </p:cNvPr>
            <p:cNvSpPr/>
            <p:nvPr/>
          </p:nvSpPr>
          <p:spPr>
            <a:xfrm rot="5400000">
              <a:off x="8408341" y="2141402"/>
              <a:ext cx="243869" cy="173151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B37538-2F41-474C-ADFA-1EE2FE123102}"/>
              </a:ext>
            </a:extLst>
          </p:cNvPr>
          <p:cNvGrpSpPr/>
          <p:nvPr/>
        </p:nvGrpSpPr>
        <p:grpSpPr>
          <a:xfrm>
            <a:off x="5241114" y="4110359"/>
            <a:ext cx="3299265" cy="2219276"/>
            <a:chOff x="5241114" y="4110359"/>
            <a:chExt cx="3299265" cy="2219276"/>
          </a:xfrm>
        </p:grpSpPr>
        <p:pic>
          <p:nvPicPr>
            <p:cNvPr id="24" name="Picture 4" descr="Image result for text">
              <a:extLst>
                <a:ext uri="{FF2B5EF4-FFF2-40B4-BE49-F238E27FC236}">
                  <a16:creationId xmlns:a16="http://schemas.microsoft.com/office/drawing/2014/main" id="{887F2E28-3632-444F-AFBA-8F6F36A1F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114" y="5636630"/>
              <a:ext cx="866256" cy="6930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text">
              <a:extLst>
                <a:ext uri="{FF2B5EF4-FFF2-40B4-BE49-F238E27FC236}">
                  <a16:creationId xmlns:a16="http://schemas.microsoft.com/office/drawing/2014/main" id="{796E6594-631B-4D57-9DE0-D2CEC1844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744" y="5636630"/>
              <a:ext cx="866256" cy="6930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Image result for text">
              <a:extLst>
                <a:ext uri="{FF2B5EF4-FFF2-40B4-BE49-F238E27FC236}">
                  <a16:creationId xmlns:a16="http://schemas.microsoft.com/office/drawing/2014/main" id="{9338AC39-AAD4-481C-9855-58F334B04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123" y="5636630"/>
              <a:ext cx="866256" cy="6930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2ED04-1472-42D6-A1F3-1057D76A65E2}"/>
                </a:ext>
              </a:extLst>
            </p:cNvPr>
            <p:cNvSpPr txBox="1"/>
            <p:nvPr/>
          </p:nvSpPr>
          <p:spPr>
            <a:xfrm>
              <a:off x="5581256" y="5150464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Third party commentary</a:t>
              </a:r>
            </a:p>
          </p:txBody>
        </p:sp>
        <p:sp>
          <p:nvSpPr>
            <p:cNvPr id="33" name="Arrow: Up-Down 32">
              <a:extLst>
                <a:ext uri="{FF2B5EF4-FFF2-40B4-BE49-F238E27FC236}">
                  <a16:creationId xmlns:a16="http://schemas.microsoft.com/office/drawing/2014/main" id="{5679AC87-4C28-479B-9E09-36164A2E3C70}"/>
                </a:ext>
              </a:extLst>
            </p:cNvPr>
            <p:cNvSpPr/>
            <p:nvPr/>
          </p:nvSpPr>
          <p:spPr>
            <a:xfrm rot="10800000">
              <a:off x="6483211" y="4110359"/>
              <a:ext cx="243869" cy="104010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1CD3F3-BC38-4076-AEDE-A4BEF7DCC96E}"/>
              </a:ext>
            </a:extLst>
          </p:cNvPr>
          <p:cNvGrpSpPr/>
          <p:nvPr/>
        </p:nvGrpSpPr>
        <p:grpSpPr>
          <a:xfrm>
            <a:off x="1021066" y="4449239"/>
            <a:ext cx="4567322" cy="2015705"/>
            <a:chOff x="1021066" y="4449239"/>
            <a:chExt cx="4567322" cy="2015705"/>
          </a:xfrm>
        </p:grpSpPr>
        <p:pic>
          <p:nvPicPr>
            <p:cNvPr id="3078" name="Picture 6" descr="Image result for scientific poster">
              <a:extLst>
                <a:ext uri="{FF2B5EF4-FFF2-40B4-BE49-F238E27FC236}">
                  <a16:creationId xmlns:a16="http://schemas.microsoft.com/office/drawing/2014/main" id="{FDF839AF-A1AC-466D-951A-2B5A0CF41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565" y="4808315"/>
              <a:ext cx="1169994" cy="16566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Arrow: Up-Down 33">
              <a:extLst>
                <a:ext uri="{FF2B5EF4-FFF2-40B4-BE49-F238E27FC236}">
                  <a16:creationId xmlns:a16="http://schemas.microsoft.com/office/drawing/2014/main" id="{20557C2A-5E6D-4564-A573-6781BED45BB6}"/>
                </a:ext>
              </a:extLst>
            </p:cNvPr>
            <p:cNvSpPr/>
            <p:nvPr/>
          </p:nvSpPr>
          <p:spPr>
            <a:xfrm rot="3771205">
              <a:off x="4600698" y="3705419"/>
              <a:ext cx="243869" cy="173151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E7F321-9A6A-4312-9528-6C2D7D261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1066" y="5519796"/>
              <a:ext cx="1357695" cy="350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071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E868-8BAE-401A-8445-D6DE46F3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communications can be connected </a:t>
            </a:r>
            <a:br>
              <a:rPr lang="en-GB" dirty="0"/>
            </a:br>
            <a:r>
              <a:rPr lang="en-GB" dirty="0"/>
              <a:t>through the clinical study identifier</a:t>
            </a:r>
          </a:p>
        </p:txBody>
      </p:sp>
      <p:pic>
        <p:nvPicPr>
          <p:cNvPr id="2050" name="Picture 2" descr="https://journals.plos.org/plosmedicine/article/figure/image?size=large&amp;id=10.1371/journal.pmed.1001946.g003">
            <a:extLst>
              <a:ext uri="{FF2B5EF4-FFF2-40B4-BE49-F238E27FC236}">
                <a16:creationId xmlns:a16="http://schemas.microsoft.com/office/drawing/2014/main" id="{3CF1DEB0-6CAF-4CC2-9C58-951D81D1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527" y="1665720"/>
            <a:ext cx="6728366" cy="450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712F46-A2E6-456B-B64E-BF3016807435}"/>
              </a:ext>
            </a:extLst>
          </p:cNvPr>
          <p:cNvSpPr/>
          <p:nvPr/>
        </p:nvSpPr>
        <p:spPr>
          <a:xfrm>
            <a:off x="600363" y="639153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Zarin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 DA, </a:t>
            </a:r>
            <a:r>
              <a:rPr lang="en-GB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Tse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 T. </a:t>
            </a:r>
            <a:r>
              <a:rPr lang="en-GB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PLoS</a:t>
            </a:r>
            <a:r>
              <a:rPr lang="en-GB" sz="1200" i="1" dirty="0">
                <a:solidFill>
                  <a:srgbClr val="222222"/>
                </a:solidFill>
                <a:latin typeface="Arial" panose="020B0604020202020204" pitchFamily="34" charset="0"/>
              </a:rPr>
              <a:t> medicine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. 2016;13(1):e1001946.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432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E33E-25B3-409B-A8A0-44819F96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publications linked to a clinical trial:</a:t>
            </a:r>
            <a:br>
              <a:rPr lang="en-GB" dirty="0"/>
            </a:br>
            <a:r>
              <a:rPr lang="en-GB" dirty="0"/>
              <a:t>Metadata versus content mining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DD8EC-CB52-4A96-9C73-291328F56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01" y="3202558"/>
            <a:ext cx="2394825" cy="2373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04411D-6217-4903-BF17-4112B90B0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708" y="3103393"/>
            <a:ext cx="3234360" cy="2429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2C9C4E-8F3F-400A-812F-C5CF92C59EBC}"/>
              </a:ext>
            </a:extLst>
          </p:cNvPr>
          <p:cNvSpPr txBox="1"/>
          <p:nvPr/>
        </p:nvSpPr>
        <p:spPr>
          <a:xfrm>
            <a:off x="1425387" y="251570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5 publications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06D226-CD82-45E2-A022-556289060D02}"/>
              </a:ext>
            </a:extLst>
          </p:cNvPr>
          <p:cNvSpPr txBox="1"/>
          <p:nvPr/>
        </p:nvSpPr>
        <p:spPr>
          <a:xfrm>
            <a:off x="5753556" y="2515705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22 publications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6C016-14A0-47E7-AC61-CD054EBC451B}"/>
              </a:ext>
            </a:extLst>
          </p:cNvPr>
          <p:cNvSpPr txBox="1"/>
          <p:nvPr/>
        </p:nvSpPr>
        <p:spPr>
          <a:xfrm>
            <a:off x="1435806" y="1838474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</a:rPr>
              <a:t>Metadata</a:t>
            </a:r>
          </a:p>
          <a:p>
            <a:pPr algn="ctr"/>
            <a:r>
              <a:rPr lang="en-GB" b="1" dirty="0">
                <a:solidFill>
                  <a:schemeClr val="accent6"/>
                </a:solidFill>
              </a:rPr>
              <a:t>(Crossmark)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95AC0E-685F-40E6-BF9E-F943CADB7C0D}"/>
              </a:ext>
            </a:extLst>
          </p:cNvPr>
          <p:cNvSpPr txBox="1"/>
          <p:nvPr/>
        </p:nvSpPr>
        <p:spPr>
          <a:xfrm>
            <a:off x="4802188" y="183847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</a:rPr>
              <a:t>Automatic indexing</a:t>
            </a:r>
          </a:p>
          <a:p>
            <a:pPr algn="ctr"/>
            <a:r>
              <a:rPr lang="en-GB" b="1" dirty="0">
                <a:solidFill>
                  <a:schemeClr val="accent6"/>
                </a:solidFill>
              </a:rPr>
              <a:t>(PubMed)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7198F3-BE5F-45CC-88E4-B49C48D29F1A}"/>
              </a:ext>
            </a:extLst>
          </p:cNvPr>
          <p:cNvSpPr txBox="1"/>
          <p:nvPr/>
        </p:nvSpPr>
        <p:spPr>
          <a:xfrm>
            <a:off x="9568186" y="1838474"/>
            <a:ext cx="18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</a:rPr>
              <a:t>Actual number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6B9235-B48A-4950-9D53-69895C0CE5E6}"/>
              </a:ext>
            </a:extLst>
          </p:cNvPr>
          <p:cNvSpPr txBox="1"/>
          <p:nvPr/>
        </p:nvSpPr>
        <p:spPr>
          <a:xfrm>
            <a:off x="10180746" y="2207806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accent4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2F3D8-A80F-4747-AB6D-E9892E9A9308}"/>
              </a:ext>
            </a:extLst>
          </p:cNvPr>
          <p:cNvSpPr txBox="1"/>
          <p:nvPr/>
        </p:nvSpPr>
        <p:spPr>
          <a:xfrm>
            <a:off x="853439" y="6317470"/>
            <a:ext cx="3682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Number of publications linked to the Rocket-AF trial</a:t>
            </a:r>
          </a:p>
        </p:txBody>
      </p:sp>
    </p:spTree>
    <p:extLst>
      <p:ext uri="{BB962C8B-B14F-4D97-AF65-F5344CB8AC3E}">
        <p14:creationId xmlns:p14="http://schemas.microsoft.com/office/powerpoint/2010/main" val="226902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6619-B1F6-4453-B85B-8CC833F4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Improving the link through deep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E7FCAA-A772-490B-87A2-FF52DF0E1C72}"/>
              </a:ext>
            </a:extLst>
          </p:cNvPr>
          <p:cNvSpPr/>
          <p:nvPr/>
        </p:nvSpPr>
        <p:spPr>
          <a:xfrm>
            <a:off x="853439" y="6379155"/>
            <a:ext cx="7269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Goodwin TR. </a:t>
            </a:r>
            <a:r>
              <a:rPr lang="en-GB" sz="1200" i="1" dirty="0"/>
              <a:t>AMIA Summits on Translational Science Proceedings. </a:t>
            </a:r>
            <a:r>
              <a:rPr lang="en-GB" sz="1200" dirty="0"/>
              <a:t>2018;2017:54.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404333-0BB3-459C-A7E6-D61F18AC52E5}"/>
              </a:ext>
            </a:extLst>
          </p:cNvPr>
          <p:cNvSpPr/>
          <p:nvPr/>
        </p:nvSpPr>
        <p:spPr>
          <a:xfrm>
            <a:off x="1339214" y="1579907"/>
            <a:ext cx="94526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Matching article and clinical trial characteristics can find around </a:t>
            </a:r>
            <a:br>
              <a:rPr lang="en-GB" sz="2400" dirty="0">
                <a:solidFill>
                  <a:schemeClr val="accent6"/>
                </a:solidFill>
              </a:rPr>
            </a:br>
            <a:r>
              <a:rPr lang="en-GB" sz="3200" b="1" dirty="0">
                <a:solidFill>
                  <a:schemeClr val="accent6"/>
                </a:solidFill>
              </a:rPr>
              <a:t>50% </a:t>
            </a:r>
            <a:r>
              <a:rPr lang="en-GB" sz="2400" dirty="0">
                <a:solidFill>
                  <a:schemeClr val="accent6"/>
                </a:solidFill>
              </a:rPr>
              <a:t>more trials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87C62-2211-4D19-B661-4BF3F237B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06" y="2940994"/>
            <a:ext cx="9646919" cy="303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76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F901B-1D9C-4BC4-9408-E7A93736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Metadata is crucial to make this happen</a:t>
            </a:r>
          </a:p>
        </p:txBody>
      </p:sp>
      <p:pic>
        <p:nvPicPr>
          <p:cNvPr id="3074" name="Picture 2" descr="https://www.dpconline.org/images/metadata.png">
            <a:extLst>
              <a:ext uri="{FF2B5EF4-FFF2-40B4-BE49-F238E27FC236}">
                <a16:creationId xmlns:a16="http://schemas.microsoft.com/office/drawing/2014/main" id="{E5C2DC87-B109-45F6-AB6E-D33615E17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69" y="1559373"/>
            <a:ext cx="3436504" cy="451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2FEBB9-D9EB-4372-97C1-EDBF4B0D28E1}"/>
              </a:ext>
            </a:extLst>
          </p:cNvPr>
          <p:cNvSpPr/>
          <p:nvPr/>
        </p:nvSpPr>
        <p:spPr>
          <a:xfrm>
            <a:off x="4555373" y="594795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222222"/>
                </a:solidFill>
                <a:latin typeface="Open Sans"/>
              </a:rPr>
              <a:t>Illustration by </a:t>
            </a:r>
            <a:r>
              <a:rPr lang="en-GB" sz="1200" dirty="0" err="1">
                <a:solidFill>
                  <a:srgbClr val="222222"/>
                </a:solidFill>
                <a:latin typeface="Open Sans"/>
              </a:rPr>
              <a:t>Jørgen</a:t>
            </a:r>
            <a:r>
              <a:rPr lang="en-GB" sz="1200" dirty="0">
                <a:solidFill>
                  <a:srgbClr val="222222"/>
                </a:solidFill>
                <a:latin typeface="Open Sans"/>
              </a:rPr>
              <a:t> Stamp digitalbevaring.dk </a:t>
            </a:r>
            <a:br>
              <a:rPr lang="en-GB" sz="1200" dirty="0">
                <a:solidFill>
                  <a:srgbClr val="222222"/>
                </a:solidFill>
                <a:latin typeface="Open Sans"/>
              </a:rPr>
            </a:br>
            <a:r>
              <a:rPr lang="en-GB" sz="1200" dirty="0">
                <a:solidFill>
                  <a:srgbClr val="222222"/>
                </a:solidFill>
                <a:latin typeface="Open Sans"/>
              </a:rPr>
              <a:t>CC BY 2.5 Denmark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7066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C624E1-44E9-4238-8651-BD233781B34D}"/>
              </a:ext>
            </a:extLst>
          </p:cNvPr>
          <p:cNvSpPr/>
          <p:nvPr/>
        </p:nvSpPr>
        <p:spPr>
          <a:xfrm>
            <a:off x="383458" y="1042219"/>
            <a:ext cx="11405419" cy="49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70CB6BB2-7361-4F51-8CBF-854A1E03C912}"/>
              </a:ext>
            </a:extLst>
          </p:cNvPr>
          <p:cNvSpPr/>
          <p:nvPr/>
        </p:nvSpPr>
        <p:spPr>
          <a:xfrm>
            <a:off x="1700980" y="142568"/>
            <a:ext cx="8652387" cy="6572864"/>
          </a:xfrm>
          <a:prstGeom prst="heart">
            <a:avLst/>
          </a:prstGeom>
          <a:solidFill>
            <a:srgbClr val="FFC2F0">
              <a:alpha val="58039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A976A-D8C3-400D-B30E-220751590339}"/>
              </a:ext>
            </a:extLst>
          </p:cNvPr>
          <p:cNvSpPr txBox="1"/>
          <p:nvPr/>
        </p:nvSpPr>
        <p:spPr>
          <a:xfrm>
            <a:off x="4349537" y="495248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Jason Scott, internet archivist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47849-BB9E-44A5-8BEE-72ECB49FA8E0}"/>
              </a:ext>
            </a:extLst>
          </p:cNvPr>
          <p:cNvSpPr txBox="1"/>
          <p:nvPr/>
        </p:nvSpPr>
        <p:spPr>
          <a:xfrm>
            <a:off x="523494" y="2061500"/>
            <a:ext cx="10675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Brush Script MT" panose="03060802040406070304" pitchFamily="66" charset="0"/>
              </a:rPr>
              <a:t>“Metadata is a love note </a:t>
            </a:r>
            <a:br>
              <a:rPr lang="en-GB" sz="8000" dirty="0">
                <a:latin typeface="Brush Script MT" panose="03060802040406070304" pitchFamily="66" charset="0"/>
              </a:rPr>
            </a:br>
            <a:r>
              <a:rPr lang="en-GB" sz="8000" dirty="0">
                <a:latin typeface="Brush Script MT" panose="03060802040406070304" pitchFamily="66" charset="0"/>
              </a:rPr>
              <a:t>to the future”</a:t>
            </a:r>
          </a:p>
        </p:txBody>
      </p:sp>
    </p:spTree>
    <p:extLst>
      <p:ext uri="{BB962C8B-B14F-4D97-AF65-F5344CB8AC3E}">
        <p14:creationId xmlns:p14="http://schemas.microsoft.com/office/powerpoint/2010/main" val="229219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9FD9-5206-4107-AF50-7B50C802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Maximising the impact of data: Curation and communication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3D299-8468-4C6E-B9F0-50EA2B8C4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Tom Rees</a:t>
            </a:r>
          </a:p>
          <a:p>
            <a:r>
              <a:rPr lang="en-GB" dirty="0"/>
              <a:t>Oxford </a:t>
            </a:r>
            <a:r>
              <a:rPr lang="en-GB" dirty="0" err="1"/>
              <a:t>PharmaGenesis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763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5231-3812-43D6-B203-920D73C53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this talk of a publications </a:t>
            </a:r>
            <a:r>
              <a:rPr lang="en-GB"/>
              <a:t>ecosystem </a:t>
            </a:r>
            <a:br>
              <a:rPr lang="en-GB"/>
            </a:br>
            <a:r>
              <a:rPr lang="en-GB"/>
              <a:t>make you feel?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8872A-2F95-413F-B279-BB2C8BCB7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dirty="0"/>
              <a:t>Excited – I can’t wait to explore the opportunities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/>
              <a:t>Nervous – I’m not sure what to do next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/>
              <a:t>Confused – I don’t really know what you’re talking about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/>
              <a:t>Bored – It’s all hype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/>
              <a:t>Something else </a:t>
            </a:r>
          </a:p>
        </p:txBody>
      </p:sp>
    </p:spTree>
    <p:extLst>
      <p:ext uri="{BB962C8B-B14F-4D97-AF65-F5344CB8AC3E}">
        <p14:creationId xmlns:p14="http://schemas.microsoft.com/office/powerpoint/2010/main" val="240520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id="{065002C6-CA30-4A34-8DBE-2CFBBAD1674B}"/>
              </a:ext>
            </a:extLst>
          </p:cNvPr>
          <p:cNvSpPr/>
          <p:nvPr/>
        </p:nvSpPr>
        <p:spPr>
          <a:xfrm>
            <a:off x="1690255" y="3398642"/>
            <a:ext cx="7980218" cy="1214582"/>
          </a:xfrm>
          <a:prstGeom prst="rightArrow">
            <a:avLst>
              <a:gd name="adj1" fmla="val 75857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49FCC-9E07-4AD7-83AF-6D337568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Publications: convey data to clinicians</a:t>
            </a:r>
          </a:p>
        </p:txBody>
      </p:sp>
      <p:pic>
        <p:nvPicPr>
          <p:cNvPr id="5" name="Graphic 4" descr="Database">
            <a:extLst>
              <a:ext uri="{FF2B5EF4-FFF2-40B4-BE49-F238E27FC236}">
                <a16:creationId xmlns:a16="http://schemas.microsoft.com/office/drawing/2014/main" id="{BD60ED3F-9963-44F5-B9ED-24537E00B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439" y="3269334"/>
            <a:ext cx="1473199" cy="1473199"/>
          </a:xfrm>
          <a:prstGeom prst="rect">
            <a:avLst/>
          </a:prstGeom>
        </p:spPr>
      </p:pic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E5C8E8F1-E00B-4583-BBCA-9BBB4A910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9964" y="3269333"/>
            <a:ext cx="1473200" cy="1473200"/>
          </a:xfrm>
          <a:prstGeom prst="rect">
            <a:avLst/>
          </a:prstGeom>
        </p:spPr>
      </p:pic>
      <p:pic>
        <p:nvPicPr>
          <p:cNvPr id="1026" name="Picture 2" descr="Doctor, Physician, Md, Medical Practitioner, Clinician">
            <a:extLst>
              <a:ext uri="{FF2B5EF4-FFF2-40B4-BE49-F238E27FC236}">
                <a16:creationId xmlns:a16="http://schemas.microsoft.com/office/drawing/2014/main" id="{A099C3C9-7A34-44B8-8748-90158159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947" y="3093005"/>
            <a:ext cx="1620448" cy="18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2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id="{83B1DD84-F035-4485-9A6B-8B10143E7773}"/>
              </a:ext>
            </a:extLst>
          </p:cNvPr>
          <p:cNvSpPr/>
          <p:nvPr/>
        </p:nvSpPr>
        <p:spPr>
          <a:xfrm rot="1262034">
            <a:off x="5139737" y="4126212"/>
            <a:ext cx="3731125" cy="926663"/>
          </a:xfrm>
          <a:prstGeom prst="rightArrow">
            <a:avLst>
              <a:gd name="adj1" fmla="val 75857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65002C6-CA30-4A34-8DBE-2CFBBAD1674B}"/>
              </a:ext>
            </a:extLst>
          </p:cNvPr>
          <p:cNvSpPr/>
          <p:nvPr/>
        </p:nvSpPr>
        <p:spPr>
          <a:xfrm>
            <a:off x="1690255" y="3398642"/>
            <a:ext cx="7980218" cy="1214582"/>
          </a:xfrm>
          <a:prstGeom prst="rightArrow">
            <a:avLst>
              <a:gd name="adj1" fmla="val 75857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49FCC-9E07-4AD7-83AF-6D337568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Publications in the changing communications environment</a:t>
            </a:r>
          </a:p>
        </p:txBody>
      </p:sp>
      <p:pic>
        <p:nvPicPr>
          <p:cNvPr id="5" name="Graphic 4" descr="Database">
            <a:extLst>
              <a:ext uri="{FF2B5EF4-FFF2-40B4-BE49-F238E27FC236}">
                <a16:creationId xmlns:a16="http://schemas.microsoft.com/office/drawing/2014/main" id="{BD60ED3F-9963-44F5-B9ED-24537E00B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439" y="3269334"/>
            <a:ext cx="1473199" cy="1473199"/>
          </a:xfrm>
          <a:prstGeom prst="rect">
            <a:avLst/>
          </a:prstGeom>
        </p:spPr>
      </p:pic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E5C8E8F1-E00B-4583-BBCA-9BBB4A910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9964" y="3269333"/>
            <a:ext cx="1473200" cy="1473200"/>
          </a:xfrm>
          <a:prstGeom prst="rect">
            <a:avLst/>
          </a:prstGeom>
        </p:spPr>
      </p:pic>
      <p:pic>
        <p:nvPicPr>
          <p:cNvPr id="1026" name="Picture 2" descr="Doctor, Physician, Md, Medical Practitioner, Clinician">
            <a:extLst>
              <a:ext uri="{FF2B5EF4-FFF2-40B4-BE49-F238E27FC236}">
                <a16:creationId xmlns:a16="http://schemas.microsoft.com/office/drawing/2014/main" id="{A099C3C9-7A34-44B8-8748-90158159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947" y="3093005"/>
            <a:ext cx="1620448" cy="18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eople icon">
            <a:extLst>
              <a:ext uri="{FF2B5EF4-FFF2-40B4-BE49-F238E27FC236}">
                <a16:creationId xmlns:a16="http://schemas.microsoft.com/office/drawing/2014/main" id="{A7FD7153-C675-4E42-8080-B454404E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07" y="4756725"/>
            <a:ext cx="1570064" cy="157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U-Turn 10">
            <a:extLst>
              <a:ext uri="{FF2B5EF4-FFF2-40B4-BE49-F238E27FC236}">
                <a16:creationId xmlns:a16="http://schemas.microsoft.com/office/drawing/2014/main" id="{3EAA3191-9B44-4200-8724-C7117B53E475}"/>
              </a:ext>
            </a:extLst>
          </p:cNvPr>
          <p:cNvSpPr/>
          <p:nvPr/>
        </p:nvSpPr>
        <p:spPr>
          <a:xfrm>
            <a:off x="1339274" y="1763923"/>
            <a:ext cx="9365671" cy="1634719"/>
          </a:xfrm>
          <a:prstGeom prst="uturnArrow">
            <a:avLst>
              <a:gd name="adj1" fmla="val 34040"/>
              <a:gd name="adj2" fmla="val 25000"/>
              <a:gd name="adj3" fmla="val 25000"/>
              <a:gd name="adj4" fmla="val 59605"/>
              <a:gd name="adj5" fmla="val 846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  <a:alpha val="73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32" name="Picture 8" descr="Image result for upload cloud icon">
            <a:extLst>
              <a:ext uri="{FF2B5EF4-FFF2-40B4-BE49-F238E27FC236}">
                <a16:creationId xmlns:a16="http://schemas.microsoft.com/office/drawing/2014/main" id="{8FEEB999-0291-46BF-AB03-8B6B5D2E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64" y="1324827"/>
            <a:ext cx="1310639" cy="13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569A-ADA3-4A43-AAF3-8C01161D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volume of clinical information is enormous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A9B3C-8578-479B-9FB5-0A1E0E980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39" y="1593907"/>
            <a:ext cx="8916729" cy="3190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9852CE-0283-4277-B2EB-6D5D1BA18067}"/>
              </a:ext>
            </a:extLst>
          </p:cNvPr>
          <p:cNvSpPr/>
          <p:nvPr/>
        </p:nvSpPr>
        <p:spPr>
          <a:xfrm>
            <a:off x="7850909" y="4488238"/>
            <a:ext cx="3639127" cy="15517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4"/>
                </a:solidFill>
              </a:rPr>
              <a:t>An average of </a:t>
            </a:r>
            <a:br>
              <a:rPr lang="en-GB" sz="2800" dirty="0">
                <a:solidFill>
                  <a:schemeClr val="accent4"/>
                </a:solidFill>
              </a:rPr>
            </a:br>
            <a:r>
              <a:rPr lang="en-GB" sz="3600" b="1" dirty="0">
                <a:solidFill>
                  <a:schemeClr val="accent4"/>
                </a:solidFill>
              </a:rPr>
              <a:t>450</a:t>
            </a:r>
            <a:r>
              <a:rPr lang="en-GB" sz="2800" dirty="0">
                <a:solidFill>
                  <a:schemeClr val="accent4"/>
                </a:solidFill>
              </a:rPr>
              <a:t> </a:t>
            </a:r>
            <a:br>
              <a:rPr lang="en-GB" sz="2800" dirty="0">
                <a:solidFill>
                  <a:schemeClr val="accent4"/>
                </a:solidFill>
              </a:rPr>
            </a:br>
            <a:r>
              <a:rPr lang="en-GB" sz="2800" dirty="0">
                <a:solidFill>
                  <a:schemeClr val="accent4"/>
                </a:solidFill>
              </a:rPr>
              <a:t>pages per document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EB731-DFB3-4D98-91F6-8C79AA4C3C43}"/>
              </a:ext>
            </a:extLst>
          </p:cNvPr>
          <p:cNvSpPr txBox="1"/>
          <p:nvPr/>
        </p:nvSpPr>
        <p:spPr>
          <a:xfrm>
            <a:off x="853439" y="6256257"/>
            <a:ext cx="102550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Henry-</a:t>
            </a:r>
            <a:r>
              <a:rPr lang="en-GB" sz="1050" dirty="0" err="1"/>
              <a:t>Eude</a:t>
            </a:r>
            <a:r>
              <a:rPr lang="en-GB" sz="1050" dirty="0"/>
              <a:t>, AS. European Medicines Agency. Presented at the DIA Global Clinical Trials Transparency Conference, 19-20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137967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23FA-07F7-469D-9AA2-C6493A8C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trials are increasingly complex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AFB3E65-105F-48AC-9029-B269F6E2BE52}"/>
              </a:ext>
            </a:extLst>
          </p:cNvPr>
          <p:cNvSpPr/>
          <p:nvPr/>
        </p:nvSpPr>
        <p:spPr>
          <a:xfrm rot="20118767">
            <a:off x="786222" y="3232254"/>
            <a:ext cx="10051864" cy="1214582"/>
          </a:xfrm>
          <a:prstGeom prst="rightArrow">
            <a:avLst>
              <a:gd name="adj1" fmla="val 75857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73DAD-0785-493B-B76C-F4178D1CCBDA}"/>
              </a:ext>
            </a:extLst>
          </p:cNvPr>
          <p:cNvSpPr txBox="1"/>
          <p:nvPr/>
        </p:nvSpPr>
        <p:spPr>
          <a:xfrm>
            <a:off x="4073240" y="2947327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accent4"/>
                </a:solidFill>
              </a:rPr>
              <a:t>86%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2F2DE7-98F1-444F-92AE-2226908F786D}"/>
              </a:ext>
            </a:extLst>
          </p:cNvPr>
          <p:cNvSpPr txBox="1"/>
          <p:nvPr/>
        </p:nvSpPr>
        <p:spPr>
          <a:xfrm>
            <a:off x="400814" y="5544228"/>
            <a:ext cx="3657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4"/>
                </a:solidFill>
              </a:rPr>
              <a:t>2001-2005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29924-29B6-4DC1-8FD4-14DEAC7F91BC}"/>
              </a:ext>
            </a:extLst>
          </p:cNvPr>
          <p:cNvSpPr txBox="1"/>
          <p:nvPr/>
        </p:nvSpPr>
        <p:spPr>
          <a:xfrm>
            <a:off x="8053141" y="5544228"/>
            <a:ext cx="3657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4"/>
                </a:solidFill>
              </a:rPr>
              <a:t>2010-2015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BEF99D-17AB-4B31-85CA-7378163D0F2D}"/>
              </a:ext>
            </a:extLst>
          </p:cNvPr>
          <p:cNvCxnSpPr/>
          <p:nvPr/>
        </p:nvCxnSpPr>
        <p:spPr>
          <a:xfrm>
            <a:off x="1006767" y="5512639"/>
            <a:ext cx="100454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1F4510-75F3-4329-B2D3-9D90F21FE3FD}"/>
              </a:ext>
            </a:extLst>
          </p:cNvPr>
          <p:cNvSpPr txBox="1"/>
          <p:nvPr/>
        </p:nvSpPr>
        <p:spPr>
          <a:xfrm>
            <a:off x="7136091" y="3813373"/>
            <a:ext cx="3916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</a:rPr>
              <a:t>increase in endpoints per clinical 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899A90-F0E1-4C95-953C-28241F58488A}"/>
              </a:ext>
            </a:extLst>
          </p:cNvPr>
          <p:cNvSpPr txBox="1"/>
          <p:nvPr/>
        </p:nvSpPr>
        <p:spPr>
          <a:xfrm>
            <a:off x="1061884" y="6351640"/>
            <a:ext cx="4195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Tufts CSDD Impact report. July/August 2018. Vol, 20 No 4. </a:t>
            </a:r>
          </a:p>
        </p:txBody>
      </p:sp>
    </p:spTree>
    <p:extLst>
      <p:ext uri="{BB962C8B-B14F-4D97-AF65-F5344CB8AC3E}">
        <p14:creationId xmlns:p14="http://schemas.microsoft.com/office/powerpoint/2010/main" val="19554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7EEB-7B7A-4D29-91C3-A6337192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 of a publication beyond data disclosure</a:t>
            </a:r>
          </a:p>
        </p:txBody>
      </p:sp>
      <p:sp>
        <p:nvSpPr>
          <p:cNvPr id="4" name="AutoShape 2" descr="Image result for select icon">
            <a:extLst>
              <a:ext uri="{FF2B5EF4-FFF2-40B4-BE49-F238E27FC236}">
                <a16:creationId xmlns:a16="http://schemas.microsoft.com/office/drawing/2014/main" id="{381F55E0-EDAF-4E53-8CD5-729F28FFE5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elect icon">
            <a:extLst>
              <a:ext uri="{FF2B5EF4-FFF2-40B4-BE49-F238E27FC236}">
                <a16:creationId xmlns:a16="http://schemas.microsoft.com/office/drawing/2014/main" id="{C033CF3E-F5B2-4D7F-B932-1C7E4EB5E0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pick selection ">
            <a:extLst>
              <a:ext uri="{FF2B5EF4-FFF2-40B4-BE49-F238E27FC236}">
                <a16:creationId xmlns:a16="http://schemas.microsoft.com/office/drawing/2014/main" id="{BA44879B-04A0-4C15-8150-E5474A64E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D3D388-D879-40A7-A0E3-203738986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5546" y="2503782"/>
            <a:ext cx="1465863" cy="2155236"/>
          </a:xfrm>
          <a:prstGeom prst="rect">
            <a:avLst/>
          </a:prstGeom>
        </p:spPr>
      </p:pic>
      <p:pic>
        <p:nvPicPr>
          <p:cNvPr id="2056" name="Picture 8" descr="Image result for conversation icon">
            <a:extLst>
              <a:ext uri="{FF2B5EF4-FFF2-40B4-BE49-F238E27FC236}">
                <a16:creationId xmlns:a16="http://schemas.microsoft.com/office/drawing/2014/main" id="{EB984A2A-ADD9-431B-8BF1-332E24B30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519" y="2595513"/>
            <a:ext cx="2276573" cy="227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xplain icon">
            <a:extLst>
              <a:ext uri="{FF2B5EF4-FFF2-40B4-BE49-F238E27FC236}">
                <a16:creationId xmlns:a16="http://schemas.microsoft.com/office/drawing/2014/main" id="{F1E06719-A943-48E7-98E6-E4704E95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05" y="2346096"/>
            <a:ext cx="2525990" cy="252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7EE295-277A-4498-833A-7C35B669A958}"/>
              </a:ext>
            </a:extLst>
          </p:cNvPr>
          <p:cNvSpPr txBox="1"/>
          <p:nvPr/>
        </p:nvSpPr>
        <p:spPr>
          <a:xfrm>
            <a:off x="1033980" y="4848899"/>
            <a:ext cx="2632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4"/>
                </a:solidFill>
              </a:rPr>
              <a:t>Select </a:t>
            </a:r>
            <a:br>
              <a:rPr lang="en-GB" sz="2400" b="1" dirty="0">
                <a:solidFill>
                  <a:schemeClr val="accent4"/>
                </a:solidFill>
              </a:rPr>
            </a:br>
            <a:r>
              <a:rPr lang="en-GB" sz="2400" b="1" dirty="0">
                <a:solidFill>
                  <a:schemeClr val="accent4"/>
                </a:solidFill>
              </a:rPr>
              <a:t>what’s important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035B93-411E-4DFC-B244-0B66D34C1045}"/>
              </a:ext>
            </a:extLst>
          </p:cNvPr>
          <p:cNvSpPr txBox="1"/>
          <p:nvPr/>
        </p:nvSpPr>
        <p:spPr>
          <a:xfrm>
            <a:off x="5125739" y="5024486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4"/>
                </a:solidFill>
              </a:rPr>
              <a:t>Contextualise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F501C-B00F-4186-832C-A5A7BDFC7CF9}"/>
              </a:ext>
            </a:extLst>
          </p:cNvPr>
          <p:cNvSpPr txBox="1"/>
          <p:nvPr/>
        </p:nvSpPr>
        <p:spPr>
          <a:xfrm>
            <a:off x="9640669" y="5024237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4"/>
                </a:solidFill>
              </a:rPr>
              <a:t>Explain</a:t>
            </a:r>
          </a:p>
        </p:txBody>
      </p:sp>
    </p:spTree>
    <p:extLst>
      <p:ext uri="{BB962C8B-B14F-4D97-AF65-F5344CB8AC3E}">
        <p14:creationId xmlns:p14="http://schemas.microsoft.com/office/powerpoint/2010/main" val="263722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6B7CD-EB8B-4122-B4CE-44DD712B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Linking the web to provide the full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6390D1-195D-4157-86DD-9BA949BAF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207" y="2888217"/>
            <a:ext cx="7696843" cy="1357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E3BB75-628B-42C7-8D26-383A6108D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59" y="1412898"/>
            <a:ext cx="10113096" cy="1423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3" name="Arrow: U-Turn 12">
            <a:extLst>
              <a:ext uri="{FF2B5EF4-FFF2-40B4-BE49-F238E27FC236}">
                <a16:creationId xmlns:a16="http://schemas.microsoft.com/office/drawing/2014/main" id="{192D9179-9650-499E-8076-C95C8559BB38}"/>
              </a:ext>
            </a:extLst>
          </p:cNvPr>
          <p:cNvSpPr/>
          <p:nvPr/>
        </p:nvSpPr>
        <p:spPr>
          <a:xfrm rot="5400000">
            <a:off x="8734680" y="3344435"/>
            <a:ext cx="2616038" cy="2591724"/>
          </a:xfrm>
          <a:prstGeom prst="uturnArrow">
            <a:avLst>
              <a:gd name="adj1" fmla="val 16245"/>
              <a:gd name="adj2" fmla="val 16224"/>
              <a:gd name="adj3" fmla="val 20633"/>
              <a:gd name="adj4" fmla="val 31088"/>
              <a:gd name="adj5" fmla="val 10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B3B6A816-88F6-4F97-B9DE-ECFFB15699F2}"/>
              </a:ext>
            </a:extLst>
          </p:cNvPr>
          <p:cNvSpPr/>
          <p:nvPr/>
        </p:nvSpPr>
        <p:spPr>
          <a:xfrm>
            <a:off x="3934691" y="5320145"/>
            <a:ext cx="3605877" cy="1163627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Select what’s important. Resolved by providing the complete picture through links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3D8795-3D70-4DFC-8D16-ED1D1C670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0105" y="120392"/>
            <a:ext cx="818456" cy="1203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D543AF-5D98-4466-9E4B-9D214B8F48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9805"/>
          <a:stretch/>
        </p:blipFill>
        <p:spPr>
          <a:xfrm>
            <a:off x="2161083" y="4571096"/>
            <a:ext cx="6465093" cy="2137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27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6B7CD-EB8B-4122-B4CE-44DD712B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provide further context</a:t>
            </a:r>
          </a:p>
        </p:txBody>
      </p:sp>
      <p:sp>
        <p:nvSpPr>
          <p:cNvPr id="13" name="Arrow: U-Turn 12">
            <a:extLst>
              <a:ext uri="{FF2B5EF4-FFF2-40B4-BE49-F238E27FC236}">
                <a16:creationId xmlns:a16="http://schemas.microsoft.com/office/drawing/2014/main" id="{192D9179-9650-499E-8076-C95C8559BB38}"/>
              </a:ext>
            </a:extLst>
          </p:cNvPr>
          <p:cNvSpPr/>
          <p:nvPr/>
        </p:nvSpPr>
        <p:spPr>
          <a:xfrm rot="5400000">
            <a:off x="8565672" y="2610042"/>
            <a:ext cx="3519438" cy="3157109"/>
          </a:xfrm>
          <a:prstGeom prst="uturnArrow">
            <a:avLst>
              <a:gd name="adj1" fmla="val 16245"/>
              <a:gd name="adj2" fmla="val 16224"/>
              <a:gd name="adj3" fmla="val 20633"/>
              <a:gd name="adj4" fmla="val 31088"/>
              <a:gd name="adj5" fmla="val 3825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D018D2-30AD-40B1-9F04-B6E2D639B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366" b="26665"/>
          <a:stretch/>
        </p:blipFill>
        <p:spPr>
          <a:xfrm>
            <a:off x="853439" y="4640296"/>
            <a:ext cx="9709025" cy="1648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Image result for explain icon">
            <a:extLst>
              <a:ext uri="{FF2B5EF4-FFF2-40B4-BE49-F238E27FC236}">
                <a16:creationId xmlns:a16="http://schemas.microsoft.com/office/drawing/2014/main" id="{EAA32A27-86DD-4731-BE26-2C1ED6202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59" y="49865"/>
            <a:ext cx="1310639" cy="13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138BE-1EB0-4532-BF60-250192A24B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805"/>
          <a:stretch/>
        </p:blipFill>
        <p:spPr>
          <a:xfrm>
            <a:off x="2281743" y="1773797"/>
            <a:ext cx="6465093" cy="2137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215362"/>
      </p:ext>
    </p:extLst>
  </p:cSld>
  <p:clrMapOvr>
    <a:masterClrMapping/>
  </p:clrMapOvr>
</p:sld>
</file>

<file path=ppt/theme/theme1.xml><?xml version="1.0" encoding="utf-8"?>
<a:theme xmlns:a="http://schemas.openxmlformats.org/drawingml/2006/main" name="2019 ISMPP EU Meeting">
  <a:themeElements>
    <a:clrScheme name="ISMP EU">
      <a:dk1>
        <a:srgbClr val="000000"/>
      </a:dk1>
      <a:lt1>
        <a:srgbClr val="FFFFFF"/>
      </a:lt1>
      <a:dk2>
        <a:srgbClr val="7030A0"/>
      </a:dk2>
      <a:lt2>
        <a:srgbClr val="00B0F0"/>
      </a:lt2>
      <a:accent1>
        <a:srgbClr val="92D050"/>
      </a:accent1>
      <a:accent2>
        <a:srgbClr val="0000CC"/>
      </a:accent2>
      <a:accent3>
        <a:srgbClr val="F79646"/>
      </a:accent3>
      <a:accent4>
        <a:srgbClr val="CC0099"/>
      </a:accent4>
      <a:accent5>
        <a:srgbClr val="7F7F7F"/>
      </a:accent5>
      <a:accent6>
        <a:srgbClr val="0070C0"/>
      </a:accent6>
      <a:hlink>
        <a:srgbClr val="00B0F0"/>
      </a:hlink>
      <a:folHlink>
        <a:srgbClr val="3F004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FA0963FA69A646AA916D2E41284FC1000003AEF0CC1049A94B87224219B96751CD" ma:contentTypeVersion="0" ma:contentTypeDescription="Create a new document." ma:contentTypeScope="" ma:versionID="cb1d72c13b0e072b17ad70f8dc058b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B75486-5093-43FD-AC40-F0A0CA1D09A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8DEC4F-123C-4B93-BED3-588BE4092F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289392-1006-488A-BFCA-B224CD4EF3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5496</TotalTime>
  <Words>412</Words>
  <Application>Microsoft Office PowerPoint</Application>
  <PresentationFormat>Widescreen</PresentationFormat>
  <Paragraphs>84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Brush Script MT</vt:lpstr>
      <vt:lpstr>Calibri</vt:lpstr>
      <vt:lpstr>Open Sans</vt:lpstr>
      <vt:lpstr>Verdana</vt:lpstr>
      <vt:lpstr>Verdana Regular</vt:lpstr>
      <vt:lpstr>2019 ISMPP EU Meeting</vt:lpstr>
      <vt:lpstr>2019 European Meeting of ISMPP</vt:lpstr>
      <vt:lpstr>Maximising the impact of data: Curation and communication </vt:lpstr>
      <vt:lpstr>Publications: convey data to clinicians</vt:lpstr>
      <vt:lpstr>Publications in the changing communications environment</vt:lpstr>
      <vt:lpstr>The volume of clinical information is enormous</vt:lpstr>
      <vt:lpstr>Clinical trials are increasingly complex</vt:lpstr>
      <vt:lpstr>Functions of a publication beyond data disclosure</vt:lpstr>
      <vt:lpstr>Linking the web to provide the full picture</vt:lpstr>
      <vt:lpstr>And provide further context</vt:lpstr>
      <vt:lpstr>Increasing volume of publications</vt:lpstr>
      <vt:lpstr>Summarise, simplify, and explain</vt:lpstr>
      <vt:lpstr>People love to share pictures</vt:lpstr>
      <vt:lpstr>The importance of visual communication</vt:lpstr>
      <vt:lpstr>In the future, publications will be part of an ecosystem</vt:lpstr>
      <vt:lpstr>Medical communications can be connected  through the clinical study identifier</vt:lpstr>
      <vt:lpstr>Finding publications linked to a clinical trial: Metadata versus content mining</vt:lpstr>
      <vt:lpstr>Improving the link through deep learning</vt:lpstr>
      <vt:lpstr>Metadata is crucial to make this happen</vt:lpstr>
      <vt:lpstr>PowerPoint Presentation</vt:lpstr>
      <vt:lpstr>How does this talk of a publications ecosystem  make you feel?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Deanna Morgan</dc:creator>
  <cp:lastModifiedBy>Tomas Rees</cp:lastModifiedBy>
  <cp:revision>223</cp:revision>
  <dcterms:created xsi:type="dcterms:W3CDTF">2014-11-06T19:11:59Z</dcterms:created>
  <dcterms:modified xsi:type="dcterms:W3CDTF">2019-01-19T15:28:24Z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0x010100FA0963FA69A646AA916D2E41284FC1000003AEF0CC1049A94B87224219B96751CD</vt:lpwstr>
  </property>
</Properties>
</file>