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7" r:id="rId2"/>
    <p:sldId id="396" r:id="rId3"/>
    <p:sldId id="467" r:id="rId4"/>
    <p:sldId id="457" r:id="rId5"/>
    <p:sldId id="459" r:id="rId6"/>
    <p:sldId id="458" r:id="rId7"/>
    <p:sldId id="460" r:id="rId8"/>
    <p:sldId id="461" r:id="rId9"/>
    <p:sldId id="470" r:id="rId10"/>
    <p:sldId id="462" r:id="rId11"/>
    <p:sldId id="468" r:id="rId12"/>
    <p:sldId id="466" r:id="rId13"/>
    <p:sldId id="463" r:id="rId14"/>
    <p:sldId id="464" r:id="rId15"/>
    <p:sldId id="465" r:id="rId16"/>
    <p:sldId id="469" r:id="rId17"/>
    <p:sldId id="456" r:id="rId18"/>
  </p:sldIdLst>
  <p:sldSz cx="9144000" cy="6858000" type="screen4x3"/>
  <p:notesSz cx="6670675" cy="99298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CC6600"/>
    <a:srgbClr val="3333FF"/>
    <a:srgbClr val="000099"/>
    <a:srgbClr val="66FF33"/>
    <a:srgbClr val="FF0000"/>
    <a:srgbClr val="0099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434" autoAdjust="0"/>
  </p:normalViewPr>
  <p:slideViewPr>
    <p:cSldViewPr>
      <p:cViewPr varScale="1">
        <p:scale>
          <a:sx n="71" d="100"/>
          <a:sy n="71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44E17-16E4-4949-B05B-9BACE126DA9D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0509C-8BDA-48AD-9680-069A5D875F1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1A613-1EAF-4CAA-BEA5-8C9D345B057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A79AF-A9C1-4EF3-92D1-E0780ABB48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4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75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355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32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390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580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01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088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066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7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80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10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A8C3-811C-4674-8AE7-A3CD71483B8E}" type="datetimeFigureOut">
              <a:rPr lang="es-PE" smtClean="0"/>
              <a:t>12/11/2019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0865-CA5D-4C51-993E-72AE9F7D9A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44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77168" y="419252"/>
            <a:ext cx="62061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800" dirty="0">
                <a:solidFill>
                  <a:schemeClr val="bg1"/>
                </a:solidFill>
              </a:rPr>
              <a:t>ORCID Workshop Perú 2019</a:t>
            </a:r>
            <a:endParaRPr lang="en-GB" sz="38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3449" y="1400547"/>
            <a:ext cx="81947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/>
          </a:p>
          <a:p>
            <a:pPr algn="ctr"/>
            <a:r>
              <a:rPr lang="es-ES" sz="4000" dirty="0"/>
              <a:t> </a:t>
            </a:r>
            <a:r>
              <a:rPr lang="es-ES" sz="4000" b="1" dirty="0" smtClean="0"/>
              <a:t>Implementación de ORCID en la Universidad Peruana de Ciencias Aplicadas (UPC)</a:t>
            </a:r>
            <a:endParaRPr lang="es-ES" sz="4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419872" y="5877448"/>
            <a:ext cx="2341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12 de Noviembre de 2019</a:t>
            </a:r>
            <a:endParaRPr lang="es-PE" sz="1600" dirty="0"/>
          </a:p>
        </p:txBody>
      </p:sp>
      <p:sp>
        <p:nvSpPr>
          <p:cNvPr id="22" name="Google Shape;203;p19"/>
          <p:cNvSpPr txBox="1">
            <a:spLocks/>
          </p:cNvSpPr>
          <p:nvPr/>
        </p:nvSpPr>
        <p:spPr>
          <a:xfrm>
            <a:off x="3779912" y="4730610"/>
            <a:ext cx="4991309" cy="100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>
              <a:spcBef>
                <a:spcPts val="0"/>
              </a:spcBef>
              <a:buSzPts val="2400"/>
            </a:pPr>
            <a:r>
              <a:rPr lang="es-E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Libio Huaroto (</a:t>
            </a:r>
            <a:r>
              <a:rPr lang="es-ES" sz="1600" i="1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0000-0003-4667-0993)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s-ES" sz="15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libio.Huaroto@upc.edu.pe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s-ES" sz="15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Dirección de Gestión del Conocimiento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s-ES" sz="15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Universidad Peruana de Ciencias Aplicadas</a:t>
            </a:r>
            <a:endParaRPr lang="es-ES" sz="1600" kern="0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 algn="l">
              <a:buSzPts val="2400"/>
            </a:pPr>
            <a:endParaRPr lang="es-ES" sz="1600" kern="0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 algn="l">
              <a:buSzPts val="2400"/>
            </a:pPr>
            <a:r>
              <a:rPr lang="es-ES" sz="1600" kern="0" dirty="0" err="1" smtClean="0">
                <a:latin typeface="Arial"/>
                <a:ea typeface="Arial"/>
                <a:cs typeface="Arial"/>
                <a:sym typeface="Arial"/>
              </a:rPr>
              <a:t>iembre</a:t>
            </a:r>
            <a:endParaRPr lang="es-ES" sz="16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solidFill>
                  <a:schemeClr val="bg1">
                    <a:lumMod val="50000"/>
                  </a:schemeClr>
                </a:solidFill>
              </a:rPr>
              <a:t>Universidad Peruana de Ciencias Aplicadas </a:t>
            </a:r>
            <a:endParaRPr lang="es-P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339173" y="624678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4862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Material audiovisual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76" t="9125" r="2750" b="12437"/>
          <a:stretch/>
        </p:blipFill>
        <p:spPr>
          <a:xfrm>
            <a:off x="460375" y="1628799"/>
            <a:ext cx="8352928" cy="460507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867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4862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Material audiovisual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0626" t="10876" r="10626" b="14889"/>
          <a:stretch/>
        </p:blipFill>
        <p:spPr>
          <a:xfrm>
            <a:off x="178549" y="1519198"/>
            <a:ext cx="6349680" cy="336533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9526" t="9381" r="7475" b="12182"/>
          <a:stretch/>
        </p:blipFill>
        <p:spPr>
          <a:xfrm>
            <a:off x="3614403" y="2984330"/>
            <a:ext cx="5040560" cy="323703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600410" y="547439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8" name="Rectángulo 7"/>
          <p:cNvSpPr/>
          <p:nvPr/>
        </p:nvSpPr>
        <p:spPr>
          <a:xfrm>
            <a:off x="549895" y="5134253"/>
            <a:ext cx="301399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dirty="0" err="1" smtClean="0"/>
              <a:t>Kaltura</a:t>
            </a:r>
            <a:endParaRPr lang="en-GB" sz="2500" b="1" dirty="0" smtClean="0"/>
          </a:p>
          <a:p>
            <a:r>
              <a:rPr lang="en-GB" dirty="0" smtClean="0"/>
              <a:t>Plataforma </a:t>
            </a:r>
            <a:r>
              <a:rPr lang="en-GB" dirty="0"/>
              <a:t>para la publicación de audio y </a:t>
            </a:r>
            <a:r>
              <a:rPr lang="en-GB" dirty="0" smtClean="0"/>
              <a:t>video.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1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7766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Portal de Revistas UPC y ORCID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7118" t="9023" r="24609" b="11139"/>
          <a:stretch/>
        </p:blipFill>
        <p:spPr>
          <a:xfrm>
            <a:off x="460375" y="1659917"/>
            <a:ext cx="4936725" cy="445839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2" descr="Resultado de imagen para orc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07621"/>
            <a:ext cx="2915865" cy="13076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5884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ORCID en DSpace CRIS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8263" t="9713" r="1176" b="11850"/>
          <a:stretch/>
        </p:blipFill>
        <p:spPr>
          <a:xfrm>
            <a:off x="494111" y="1585113"/>
            <a:ext cx="8280920" cy="474908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079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6628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ORCID en números en UPC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Google Shape;219;p21"/>
          <p:cNvSpPr txBox="1">
            <a:spLocks/>
          </p:cNvSpPr>
          <p:nvPr/>
        </p:nvSpPr>
        <p:spPr>
          <a:xfrm>
            <a:off x="307975" y="1882832"/>
            <a:ext cx="5174154" cy="38643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800"/>
            </a:pPr>
            <a:r>
              <a:rPr lang="es-419" sz="2500" b="1" dirty="0" smtClean="0">
                <a:latin typeface="Arial"/>
                <a:ea typeface="Arial"/>
                <a:cs typeface="Arial"/>
                <a:sym typeface="Arial"/>
              </a:rPr>
              <a:t>Universidad Peruana de Ciencias Aplicadas (UPC):</a:t>
            </a:r>
          </a:p>
          <a:p>
            <a:pPr>
              <a:buSzPts val="2800"/>
            </a:pPr>
            <a:endParaRPr lang="es-419" sz="25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SzPct val="164000"/>
              <a:buFont typeface="Arial" panose="020B0604020202020204" pitchFamily="34" charset="0"/>
              <a:buChar char="•"/>
            </a:pPr>
            <a:r>
              <a:rPr lang="es-419" sz="2500" dirty="0" smtClean="0">
                <a:latin typeface="Arial"/>
                <a:ea typeface="Arial"/>
                <a:cs typeface="Arial"/>
                <a:sym typeface="Arial"/>
              </a:rPr>
              <a:t>Institución en aplica el ORCID ID en las tesis.</a:t>
            </a:r>
          </a:p>
          <a:p>
            <a:pPr marL="685800" lvl="1">
              <a:buSzPct val="164000"/>
              <a:buFont typeface="Arial" panose="020B0604020202020204" pitchFamily="34" charset="0"/>
              <a:buChar char="•"/>
            </a:pPr>
            <a:endParaRPr lang="es-419" sz="2500" dirty="0" smtClean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SzPct val="164000"/>
              <a:buFont typeface="Arial" panose="020B0604020202020204" pitchFamily="34" charset="0"/>
              <a:buChar char="•"/>
            </a:pPr>
            <a:r>
              <a:rPr lang="es-419" sz="2500" dirty="0" smtClean="0">
                <a:latin typeface="Arial"/>
                <a:ea typeface="Arial"/>
                <a:cs typeface="Arial"/>
                <a:sym typeface="Arial"/>
              </a:rPr>
              <a:t>ORCID integrado al DSpace.</a:t>
            </a:r>
          </a:p>
          <a:p>
            <a:pPr indent="-457200">
              <a:buSzPts val="2800"/>
            </a:pPr>
            <a:endParaRPr lang="es-419" sz="2500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700552" y="1906155"/>
            <a:ext cx="2808312" cy="28005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036139" y="2462285"/>
            <a:ext cx="1918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2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+ 4000 </a:t>
            </a:r>
            <a:r>
              <a:rPr lang="es-ES" sz="22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ID</a:t>
            </a:r>
          </a:p>
          <a:p>
            <a:pPr lvl="0" algn="ctr"/>
            <a:r>
              <a:rPr lang="es-ES" sz="22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@upc.edu.pe</a:t>
            </a:r>
            <a:endParaRPr lang="es-ES" sz="22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" name="Picture 2" descr="Resultado de imagen para ORCI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6" t="35220" r="33560" b="33306"/>
          <a:stretch/>
        </p:blipFill>
        <p:spPr bwMode="auto">
          <a:xfrm>
            <a:off x="6761240" y="3494317"/>
            <a:ext cx="924254" cy="8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26372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Problemas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Google Shape;219;p21"/>
          <p:cNvSpPr txBox="1">
            <a:spLocks/>
          </p:cNvSpPr>
          <p:nvPr/>
        </p:nvSpPr>
        <p:spPr>
          <a:xfrm>
            <a:off x="694552" y="1661841"/>
            <a:ext cx="7681871" cy="41764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800"/>
            </a:pPr>
            <a:r>
              <a:rPr lang="es-419" sz="2800" dirty="0" smtClean="0">
                <a:latin typeface="Arial"/>
                <a:ea typeface="Arial"/>
                <a:cs typeface="Arial"/>
                <a:sym typeface="Arial"/>
              </a:rPr>
              <a:t>El perfil de los usuarios no contiene toda la información de su producción académica.</a:t>
            </a:r>
          </a:p>
          <a:p>
            <a:pPr>
              <a:buSzPts val="2800"/>
            </a:pPr>
            <a:endParaRPr lang="es-419" sz="2800" dirty="0">
              <a:latin typeface="Arial"/>
              <a:ea typeface="Arial"/>
              <a:cs typeface="Arial"/>
              <a:sym typeface="Arial"/>
            </a:endParaRPr>
          </a:p>
          <a:p>
            <a:pPr>
              <a:buSzPts val="2800"/>
            </a:pPr>
            <a:r>
              <a:rPr lang="es-419" sz="2800" dirty="0" smtClean="0">
                <a:latin typeface="Arial"/>
                <a:ea typeface="Arial"/>
                <a:cs typeface="Arial"/>
                <a:sym typeface="Arial"/>
              </a:rPr>
              <a:t>Doble trabajo para visibilizar la producción de los autores.</a:t>
            </a:r>
            <a:endParaRPr lang="es-419" sz="1000" dirty="0">
              <a:latin typeface="Arial"/>
              <a:ea typeface="Arial"/>
              <a:cs typeface="Arial"/>
              <a:sym typeface="Arial"/>
            </a:endParaRPr>
          </a:p>
          <a:p>
            <a:pPr>
              <a:buSzPts val="2800"/>
            </a:pPr>
            <a:endParaRPr lang="es-419" sz="2800" dirty="0">
              <a:latin typeface="Arial"/>
              <a:ea typeface="Arial"/>
              <a:cs typeface="Arial"/>
              <a:sym typeface="Arial"/>
            </a:endParaRPr>
          </a:p>
          <a:p>
            <a:pPr>
              <a:buSzPts val="2800"/>
            </a:pPr>
            <a:r>
              <a:rPr lang="es-419" sz="2800" dirty="0" smtClean="0">
                <a:latin typeface="Arial"/>
                <a:ea typeface="Arial"/>
                <a:cs typeface="Arial"/>
                <a:sym typeface="Arial"/>
              </a:rPr>
              <a:t>Reporte de los usuarios de la institución que tienen un ORCID ID.</a:t>
            </a:r>
          </a:p>
        </p:txBody>
      </p:sp>
    </p:spTree>
    <p:extLst>
      <p:ext uri="{BB962C8B-B14F-4D97-AF65-F5344CB8AC3E}">
        <p14:creationId xmlns:p14="http://schemas.microsoft.com/office/powerpoint/2010/main" val="12149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3264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Conclusiones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Google Shape;219;p21"/>
          <p:cNvSpPr txBox="1">
            <a:spLocks/>
          </p:cNvSpPr>
          <p:nvPr/>
        </p:nvSpPr>
        <p:spPr>
          <a:xfrm>
            <a:off x="460375" y="1548463"/>
            <a:ext cx="7776864" cy="45330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800"/>
            </a:pPr>
            <a:r>
              <a:rPr lang="es-419" sz="2800" dirty="0" smtClean="0">
                <a:latin typeface="Arial"/>
                <a:ea typeface="Arial"/>
                <a:cs typeface="Arial"/>
                <a:sym typeface="Arial"/>
              </a:rPr>
              <a:t>Facilita el poblamiento de contenidos en los Repositorios.</a:t>
            </a:r>
          </a:p>
          <a:p>
            <a:pPr>
              <a:buSzPts val="2800"/>
            </a:pPr>
            <a:endParaRPr lang="es-419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buSzPts val="2800"/>
            </a:pPr>
            <a:r>
              <a:rPr lang="es-419" sz="2800" dirty="0" smtClean="0">
                <a:latin typeface="Arial"/>
                <a:ea typeface="Arial"/>
                <a:cs typeface="Arial"/>
                <a:sym typeface="Arial"/>
              </a:rPr>
              <a:t>Reduce el trabajo de registro y publicación de los metadatos.  </a:t>
            </a:r>
          </a:p>
          <a:p>
            <a:pPr>
              <a:buSzPts val="2800"/>
            </a:pPr>
            <a:endParaRPr lang="es-419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buSzPts val="2800"/>
            </a:pPr>
            <a:r>
              <a:rPr lang="es-419" sz="2800" dirty="0" smtClean="0">
                <a:latin typeface="Arial"/>
                <a:ea typeface="Arial"/>
                <a:cs typeface="Arial"/>
                <a:sym typeface="Arial"/>
              </a:rPr>
              <a:t>Inclusión como política institucional.</a:t>
            </a:r>
          </a:p>
          <a:p>
            <a:pPr>
              <a:buSzPts val="2800"/>
            </a:pPr>
            <a:endParaRPr lang="es-419" sz="2000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buSzPts val="2800"/>
            </a:pPr>
            <a:r>
              <a:rPr lang="es-419" sz="2800" dirty="0" smtClean="0">
                <a:latin typeface="Arial"/>
                <a:ea typeface="Arial"/>
                <a:cs typeface="Arial"/>
                <a:sym typeface="Arial"/>
              </a:rPr>
              <a:t>Los instituciones reguladoras deben incluir como elementos obligatorios. </a:t>
            </a:r>
          </a:p>
        </p:txBody>
      </p:sp>
    </p:spTree>
    <p:extLst>
      <p:ext uri="{BB962C8B-B14F-4D97-AF65-F5344CB8AC3E}">
        <p14:creationId xmlns:p14="http://schemas.microsoft.com/office/powerpoint/2010/main" val="219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307489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33 CuadroTexto"/>
          <p:cNvSpPr txBox="1"/>
          <p:nvPr/>
        </p:nvSpPr>
        <p:spPr>
          <a:xfrm>
            <a:off x="299919" y="6559015"/>
            <a:ext cx="3600400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solidFill>
                  <a:schemeClr val="bg1">
                    <a:lumMod val="50000"/>
                  </a:schemeClr>
                </a:solidFill>
              </a:rPr>
              <a:t>Universidad Peruana de Ciencias Aplicadas </a:t>
            </a:r>
            <a:endParaRPr lang="es-P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244408" y="635253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91172" y="2931757"/>
            <a:ext cx="5688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Muchas</a:t>
            </a:r>
            <a:r>
              <a:rPr lang="en-GB" sz="4000" dirty="0" smtClean="0"/>
              <a:t> </a:t>
            </a:r>
            <a:r>
              <a:rPr lang="en-GB" sz="4000" dirty="0" err="1" smtClean="0"/>
              <a:t>gracias</a:t>
            </a:r>
            <a:r>
              <a:rPr lang="en-GB" sz="4000" dirty="0" smtClean="0"/>
              <a:t> !</a:t>
            </a:r>
          </a:p>
          <a:p>
            <a:pPr algn="ctr"/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7500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307489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CuadroTexto 1"/>
          <p:cNvSpPr txBox="1">
            <a:spLocks noChangeArrowheads="1"/>
          </p:cNvSpPr>
          <p:nvPr/>
        </p:nvSpPr>
        <p:spPr bwMode="auto">
          <a:xfrm>
            <a:off x="895207" y="332655"/>
            <a:ext cx="1695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Temas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9" name="Google Shape;209;p20"/>
          <p:cNvSpPr txBox="1">
            <a:spLocks/>
          </p:cNvSpPr>
          <p:nvPr/>
        </p:nvSpPr>
        <p:spPr>
          <a:xfrm>
            <a:off x="1115616" y="1735646"/>
            <a:ext cx="5782719" cy="43584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  <a:buSzPts val="2800"/>
            </a:pPr>
            <a:r>
              <a:rPr lang="es-ES" sz="3500" dirty="0" smtClean="0">
                <a:latin typeface="Arial"/>
                <a:ea typeface="Arial"/>
                <a:cs typeface="Arial"/>
                <a:sym typeface="Arial"/>
              </a:rPr>
              <a:t>Antecedentes</a:t>
            </a:r>
          </a:p>
          <a:p>
            <a:pPr indent="-457200">
              <a:spcBef>
                <a:spcPts val="0"/>
              </a:spcBef>
              <a:buSzPts val="2800"/>
            </a:pPr>
            <a:endParaRPr lang="es-ES" sz="3500" dirty="0" smtClean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spcBef>
                <a:spcPts val="0"/>
              </a:spcBef>
              <a:buSzPts val="2800"/>
            </a:pPr>
            <a:r>
              <a:rPr lang="es-ES" sz="3500" dirty="0" smtClean="0">
                <a:latin typeface="Arial"/>
                <a:ea typeface="Arial"/>
                <a:cs typeface="Arial"/>
                <a:sym typeface="Arial"/>
              </a:rPr>
              <a:t>ORCID en UPC</a:t>
            </a:r>
          </a:p>
          <a:p>
            <a:pPr indent="-457200">
              <a:spcBef>
                <a:spcPts val="0"/>
              </a:spcBef>
              <a:buSzPts val="2800"/>
            </a:pPr>
            <a:endParaRPr lang="es-ES" sz="35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spcBef>
                <a:spcPts val="0"/>
              </a:spcBef>
              <a:buSzPts val="2800"/>
            </a:pPr>
            <a:r>
              <a:rPr lang="es-ES" sz="3500" dirty="0" smtClean="0">
                <a:latin typeface="Arial"/>
                <a:ea typeface="Arial"/>
                <a:cs typeface="Arial"/>
                <a:sym typeface="Arial"/>
              </a:rPr>
              <a:t>Difusión</a:t>
            </a:r>
          </a:p>
          <a:p>
            <a:pPr indent="-457200">
              <a:spcBef>
                <a:spcPts val="0"/>
              </a:spcBef>
              <a:buSzPts val="2800"/>
            </a:pPr>
            <a:endParaRPr lang="es-ES" sz="35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spcBef>
                <a:spcPts val="0"/>
              </a:spcBef>
              <a:buSzPts val="2800"/>
            </a:pPr>
            <a:r>
              <a:rPr lang="es-ES" sz="3500" dirty="0" smtClean="0">
                <a:latin typeface="Arial"/>
                <a:ea typeface="Arial"/>
                <a:cs typeface="Arial"/>
                <a:sym typeface="Arial"/>
              </a:rPr>
              <a:t>Conclusiones</a:t>
            </a:r>
          </a:p>
          <a:p>
            <a:pPr indent="-457200">
              <a:spcBef>
                <a:spcPts val="0"/>
              </a:spcBef>
              <a:buSzPts val="2800"/>
            </a:pPr>
            <a:endParaRPr lang="es-ES"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33 CuadroTexto"/>
          <p:cNvSpPr txBox="1"/>
          <p:nvPr/>
        </p:nvSpPr>
        <p:spPr>
          <a:xfrm>
            <a:off x="299919" y="644137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2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00392" y="635253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lipse 76"/>
          <p:cNvSpPr/>
          <p:nvPr/>
        </p:nvSpPr>
        <p:spPr>
          <a:xfrm>
            <a:off x="6876723" y="4090150"/>
            <a:ext cx="654889" cy="54559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Elipse 40"/>
          <p:cNvSpPr/>
          <p:nvPr/>
        </p:nvSpPr>
        <p:spPr>
          <a:xfrm>
            <a:off x="820767" y="4972045"/>
            <a:ext cx="654889" cy="54559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126975" y="1280918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CuadroTexto 1"/>
          <p:cNvSpPr txBox="1">
            <a:spLocks noChangeArrowheads="1"/>
          </p:cNvSpPr>
          <p:nvPr/>
        </p:nvSpPr>
        <p:spPr bwMode="auto">
          <a:xfrm>
            <a:off x="307975" y="449075"/>
            <a:ext cx="293381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35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Antecedentes</a:t>
            </a:r>
            <a:endParaRPr lang="es-PE" altLang="es-PE" sz="35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25 CuadroTexto"/>
          <p:cNvSpPr txBox="1"/>
          <p:nvPr/>
        </p:nvSpPr>
        <p:spPr>
          <a:xfrm>
            <a:off x="1274910" y="402415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China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12" name="26 CuadroTexto"/>
          <p:cNvSpPr txBox="1"/>
          <p:nvPr/>
        </p:nvSpPr>
        <p:spPr>
          <a:xfrm>
            <a:off x="1091287" y="3237716"/>
            <a:ext cx="639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México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14" name="31 CuadroTexto"/>
          <p:cNvSpPr txBox="1"/>
          <p:nvPr/>
        </p:nvSpPr>
        <p:spPr>
          <a:xfrm>
            <a:off x="1126653" y="3370915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solidFill>
                  <a:schemeClr val="bg1"/>
                </a:solidFill>
              </a:rPr>
              <a:t>Colombia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16" name="35 CuadroTexto"/>
          <p:cNvSpPr txBox="1"/>
          <p:nvPr/>
        </p:nvSpPr>
        <p:spPr>
          <a:xfrm>
            <a:off x="860561" y="505677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chemeClr val="bg1"/>
                </a:solidFill>
              </a:rPr>
              <a:t>2013</a:t>
            </a:r>
            <a:endParaRPr lang="es-PE" sz="1600" b="1" dirty="0">
              <a:solidFill>
                <a:schemeClr val="bg1"/>
              </a:solidFill>
            </a:endParaRPr>
          </a:p>
        </p:txBody>
      </p:sp>
      <p:cxnSp>
        <p:nvCxnSpPr>
          <p:cNvPr id="28" name="61 Conector angular"/>
          <p:cNvCxnSpPr/>
          <p:nvPr/>
        </p:nvCxnSpPr>
        <p:spPr>
          <a:xfrm flipH="1">
            <a:off x="1810634" y="3657897"/>
            <a:ext cx="6408000" cy="906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2143" y="2492896"/>
            <a:ext cx="2195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Repositorio </a:t>
            </a:r>
            <a:r>
              <a:rPr lang="en-GB" sz="1600" b="1" dirty="0" err="1" smtClean="0"/>
              <a:t>Académico</a:t>
            </a:r>
            <a:endParaRPr lang="en-GB" sz="1600" b="1" dirty="0"/>
          </a:p>
        </p:txBody>
      </p:sp>
      <p:cxnSp>
        <p:nvCxnSpPr>
          <p:cNvPr id="47" name="Conector recto 46"/>
          <p:cNvCxnSpPr/>
          <p:nvPr/>
        </p:nvCxnSpPr>
        <p:spPr>
          <a:xfrm>
            <a:off x="1126137" y="4219263"/>
            <a:ext cx="516" cy="78855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4139952" y="4509120"/>
            <a:ext cx="872416" cy="69453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35 CuadroTexto"/>
          <p:cNvSpPr txBox="1"/>
          <p:nvPr/>
        </p:nvSpPr>
        <p:spPr>
          <a:xfrm>
            <a:off x="4233917" y="464101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/>
              <a:t>2017</a:t>
            </a:r>
            <a:endParaRPr lang="es-PE" sz="2000" b="1" dirty="0"/>
          </a:p>
        </p:txBody>
      </p:sp>
      <p:cxnSp>
        <p:nvCxnSpPr>
          <p:cNvPr id="54" name="Conector recto 53"/>
          <p:cNvCxnSpPr/>
          <p:nvPr/>
        </p:nvCxnSpPr>
        <p:spPr>
          <a:xfrm>
            <a:off x="4583427" y="3671323"/>
            <a:ext cx="516" cy="8280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2671845" y="2194434"/>
            <a:ext cx="817472" cy="688000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35 CuadroTexto"/>
          <p:cNvSpPr txBox="1"/>
          <p:nvPr/>
        </p:nvSpPr>
        <p:spPr>
          <a:xfrm>
            <a:off x="2741817" y="234904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/>
              <a:t>2015</a:t>
            </a:r>
            <a:endParaRPr lang="es-PE" sz="2000" b="1" dirty="0"/>
          </a:p>
        </p:txBody>
      </p:sp>
      <p:sp>
        <p:nvSpPr>
          <p:cNvPr id="71" name="Elipse 70"/>
          <p:cNvSpPr/>
          <p:nvPr/>
        </p:nvSpPr>
        <p:spPr>
          <a:xfrm>
            <a:off x="5595323" y="2703977"/>
            <a:ext cx="654889" cy="54559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3" name="Conector recto 72"/>
          <p:cNvCxnSpPr/>
          <p:nvPr/>
        </p:nvCxnSpPr>
        <p:spPr>
          <a:xfrm>
            <a:off x="5911240" y="3247253"/>
            <a:ext cx="516" cy="46800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35 CuadroTexto"/>
          <p:cNvSpPr txBox="1"/>
          <p:nvPr/>
        </p:nvSpPr>
        <p:spPr>
          <a:xfrm>
            <a:off x="5648539" y="280746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chemeClr val="bg1"/>
                </a:solidFill>
              </a:rPr>
              <a:t>2018</a:t>
            </a:r>
            <a:endParaRPr lang="es-PE" sz="1600" b="1" dirty="0">
              <a:solidFill>
                <a:schemeClr val="bg1"/>
              </a:solidFill>
            </a:endParaRPr>
          </a:p>
        </p:txBody>
      </p:sp>
      <p:cxnSp>
        <p:nvCxnSpPr>
          <p:cNvPr id="75" name="Conector recto 74"/>
          <p:cNvCxnSpPr/>
          <p:nvPr/>
        </p:nvCxnSpPr>
        <p:spPr>
          <a:xfrm>
            <a:off x="7188936" y="3676090"/>
            <a:ext cx="516" cy="468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35 CuadroTexto"/>
          <p:cNvSpPr txBox="1"/>
          <p:nvPr/>
        </p:nvSpPr>
        <p:spPr>
          <a:xfrm>
            <a:off x="6930165" y="417879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/>
              <a:t>2019</a:t>
            </a:r>
            <a:endParaRPr lang="es-PE" sz="1600" b="1" dirty="0"/>
          </a:p>
        </p:txBody>
      </p:sp>
      <p:sp>
        <p:nvSpPr>
          <p:cNvPr id="79" name="Elipse 78"/>
          <p:cNvSpPr/>
          <p:nvPr/>
        </p:nvSpPr>
        <p:spPr>
          <a:xfrm>
            <a:off x="8290818" y="3356960"/>
            <a:ext cx="654889" cy="54559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35 CuadroTexto"/>
          <p:cNvSpPr txBox="1"/>
          <p:nvPr/>
        </p:nvSpPr>
        <p:spPr>
          <a:xfrm>
            <a:off x="8343712" y="344264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chemeClr val="bg1"/>
                </a:solidFill>
              </a:rPr>
              <a:t>2020</a:t>
            </a:r>
            <a:endParaRPr lang="es-PE" sz="1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413" t="9381" r="42912" b="13583"/>
          <a:stretch/>
        </p:blipFill>
        <p:spPr>
          <a:xfrm>
            <a:off x="551275" y="2997906"/>
            <a:ext cx="1236356" cy="117240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050" name="Picture 2" descr="Resultado de imagen para altmetr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10" y="1443068"/>
            <a:ext cx="1737938" cy="5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Conector recto 48"/>
          <p:cNvCxnSpPr/>
          <p:nvPr/>
        </p:nvCxnSpPr>
        <p:spPr>
          <a:xfrm flipH="1">
            <a:off x="3091284" y="2879902"/>
            <a:ext cx="15695" cy="761468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18" y="5471570"/>
            <a:ext cx="1623844" cy="95211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1750911"/>
            <a:ext cx="1710212" cy="786060"/>
          </a:xfrm>
          <a:prstGeom prst="rect">
            <a:avLst/>
          </a:prstGeom>
        </p:spPr>
      </p:pic>
      <p:pic>
        <p:nvPicPr>
          <p:cNvPr id="2056" name="Picture 8" descr="Resultado de imagen para do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50" y="4804250"/>
            <a:ext cx="617617" cy="6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sultado de imagen para do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59" y="5515651"/>
            <a:ext cx="819826" cy="8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292111" y="4786887"/>
            <a:ext cx="1195283" cy="554253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DATASETS</a:t>
            </a:r>
            <a:endParaRPr lang="en-GB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302162" y="1327368"/>
            <a:ext cx="131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Integración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63" name="33 CuadroTexto"/>
          <p:cNvSpPr txBox="1"/>
          <p:nvPr/>
        </p:nvSpPr>
        <p:spPr>
          <a:xfrm>
            <a:off x="299919" y="644137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65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00392" y="635253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3919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Porqué ORCID?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90944" y="1484784"/>
            <a:ext cx="7941496" cy="47490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 smtClean="0"/>
              <a:t>Un </a:t>
            </a:r>
            <a:r>
              <a:rPr lang="en-US" sz="3000" dirty="0" err="1" smtClean="0"/>
              <a:t>identificador</a:t>
            </a:r>
            <a:r>
              <a:rPr lang="en-US" sz="3000" dirty="0" smtClean="0"/>
              <a:t> </a:t>
            </a:r>
            <a:r>
              <a:rPr lang="en-US" sz="3000" dirty="0" err="1" smtClean="0"/>
              <a:t>internacional</a:t>
            </a:r>
            <a:r>
              <a:rPr lang="en-US" sz="3000" dirty="0" smtClean="0"/>
              <a:t> para </a:t>
            </a:r>
            <a:r>
              <a:rPr lang="en-US" sz="3000" dirty="0" err="1" smtClean="0"/>
              <a:t>autores</a:t>
            </a:r>
            <a:r>
              <a:rPr lang="en-US" sz="3000" dirty="0"/>
              <a:t> (NISO </a:t>
            </a:r>
            <a:r>
              <a:rPr lang="en-US" sz="3000" dirty="0" smtClean="0"/>
              <a:t>RP-25-201x-2B).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3000" dirty="0" err="1" smtClean="0"/>
              <a:t>Uniformidad</a:t>
            </a:r>
            <a:r>
              <a:rPr lang="en-US" sz="3000" dirty="0" smtClean="0"/>
              <a:t> en el </a:t>
            </a:r>
            <a:r>
              <a:rPr lang="en-US" sz="3000" dirty="0" err="1" smtClean="0"/>
              <a:t>registro</a:t>
            </a:r>
            <a:r>
              <a:rPr lang="en-US" sz="3000" dirty="0" smtClean="0"/>
              <a:t> de </a:t>
            </a:r>
            <a:r>
              <a:rPr lang="en-US" sz="3000" dirty="0" err="1" smtClean="0"/>
              <a:t>los</a:t>
            </a:r>
            <a:r>
              <a:rPr lang="en-US" sz="3000" dirty="0" smtClean="0"/>
              <a:t> </a:t>
            </a:r>
            <a:r>
              <a:rPr lang="en-US" sz="3000" dirty="0" err="1" smtClean="0"/>
              <a:t>autores</a:t>
            </a:r>
            <a:r>
              <a:rPr lang="en-US" sz="3000" dirty="0" smtClean="0"/>
              <a:t>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3000" dirty="0" err="1" smtClean="0"/>
              <a:t>Herramientas</a:t>
            </a:r>
            <a:r>
              <a:rPr lang="en-US" sz="3000" dirty="0" smtClean="0"/>
              <a:t> para </a:t>
            </a:r>
            <a:r>
              <a:rPr lang="en-US" sz="3000" dirty="0" err="1" smtClean="0"/>
              <a:t>normalizar</a:t>
            </a:r>
            <a:r>
              <a:rPr lang="en-US" sz="3000" dirty="0" smtClean="0"/>
              <a:t> de </a:t>
            </a:r>
            <a:r>
              <a:rPr lang="en-US" sz="3000" dirty="0" err="1" smtClean="0"/>
              <a:t>autores</a:t>
            </a:r>
            <a:r>
              <a:rPr lang="en-US" sz="3000" dirty="0" smtClean="0"/>
              <a:t> </a:t>
            </a:r>
            <a:r>
              <a:rPr lang="en-US" sz="3000" dirty="0" err="1" smtClean="0"/>
              <a:t>dentro</a:t>
            </a:r>
            <a:r>
              <a:rPr lang="en-US" sz="3000" dirty="0" smtClean="0"/>
              <a:t> de la </a:t>
            </a:r>
            <a:r>
              <a:rPr lang="en-US" sz="3000" dirty="0" err="1" smtClean="0"/>
              <a:t>organización</a:t>
            </a:r>
            <a:r>
              <a:rPr lang="en-US" sz="3000" dirty="0" smtClean="0"/>
              <a:t>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3000" dirty="0" err="1"/>
              <a:t>Facilitar</a:t>
            </a:r>
            <a:r>
              <a:rPr lang="en-US" sz="3000" dirty="0"/>
              <a:t> el </a:t>
            </a:r>
            <a:r>
              <a:rPr lang="en-US" sz="3000" dirty="0" err="1"/>
              <a:t>registro</a:t>
            </a:r>
            <a:r>
              <a:rPr lang="en-US" sz="3000" dirty="0"/>
              <a:t> y </a:t>
            </a:r>
            <a:r>
              <a:rPr lang="en-US" sz="3000" dirty="0" err="1"/>
              <a:t>visibilidad</a:t>
            </a:r>
            <a:r>
              <a:rPr lang="en-US" sz="3000" dirty="0"/>
              <a:t> de la </a:t>
            </a:r>
            <a:r>
              <a:rPr lang="en-US" sz="3000" dirty="0" err="1"/>
              <a:t>producción</a:t>
            </a:r>
            <a:r>
              <a:rPr lang="en-US" sz="3000" dirty="0"/>
              <a:t> </a:t>
            </a:r>
            <a:r>
              <a:rPr lang="en-US" sz="3000" dirty="0" err="1"/>
              <a:t>académica</a:t>
            </a:r>
            <a:r>
              <a:rPr lang="en-US" sz="3000" dirty="0"/>
              <a:t> de </a:t>
            </a:r>
            <a:r>
              <a:rPr lang="en-US" sz="3000" dirty="0" err="1"/>
              <a:t>los</a:t>
            </a:r>
            <a:r>
              <a:rPr lang="en-US" sz="3000" dirty="0"/>
              <a:t> </a:t>
            </a:r>
            <a:r>
              <a:rPr lang="en-US" sz="3000" dirty="0" err="1"/>
              <a:t>miembros</a:t>
            </a:r>
            <a:r>
              <a:rPr lang="en-US" sz="3000" dirty="0"/>
              <a:t> de la </a:t>
            </a:r>
            <a:r>
              <a:rPr lang="en-US" sz="3000" dirty="0" err="1"/>
              <a:t>institución</a:t>
            </a:r>
            <a:r>
              <a:rPr lang="en-US" sz="3000" dirty="0"/>
              <a:t>.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2602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7082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Aplicación del ORCID en UPC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55575" y="1713976"/>
            <a:ext cx="5372382" cy="39019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700" dirty="0" smtClean="0"/>
              <a:t>El 2016 se </a:t>
            </a:r>
            <a:r>
              <a:rPr lang="en-US" sz="2700" dirty="0" err="1" smtClean="0"/>
              <a:t>incluye</a:t>
            </a:r>
            <a:r>
              <a:rPr lang="en-US" sz="2700" dirty="0" smtClean="0"/>
              <a:t> en las </a:t>
            </a:r>
            <a:r>
              <a:rPr lang="en-US" sz="2700" dirty="0" err="1" smtClean="0"/>
              <a:t>políticas</a:t>
            </a:r>
            <a:r>
              <a:rPr lang="en-US" sz="2700" dirty="0" smtClean="0"/>
              <a:t> del Repositorio </a:t>
            </a:r>
            <a:r>
              <a:rPr lang="en-US" sz="2700" dirty="0" err="1" smtClean="0"/>
              <a:t>Académico</a:t>
            </a:r>
            <a:r>
              <a:rPr lang="en-US" sz="2700" dirty="0" smtClean="0"/>
              <a:t>.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2700" dirty="0" err="1" smtClean="0"/>
              <a:t>Uso</a:t>
            </a:r>
            <a:r>
              <a:rPr lang="en-US" sz="2700" dirty="0" smtClean="0"/>
              <a:t> de ORCID ID en tesis y trabajos de </a:t>
            </a:r>
            <a:r>
              <a:rPr lang="en-US" sz="2700" dirty="0" err="1" smtClean="0"/>
              <a:t>investigación</a:t>
            </a:r>
            <a:r>
              <a:rPr lang="en-US" sz="2700" dirty="0" smtClean="0"/>
              <a:t>.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2700" dirty="0" err="1" smtClean="0"/>
              <a:t>Implementación</a:t>
            </a:r>
            <a:r>
              <a:rPr lang="en-US" sz="2700" dirty="0" smtClean="0"/>
              <a:t> del modulo de ORCID del DSpace.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700" dirty="0" err="1" smtClean="0"/>
              <a:t>Membresia</a:t>
            </a:r>
            <a:r>
              <a:rPr lang="en-US" sz="2700" dirty="0" smtClean="0"/>
              <a:t> a ORCID – (</a:t>
            </a:r>
            <a:r>
              <a:rPr lang="en-US" sz="2700" dirty="0" err="1" smtClean="0"/>
              <a:t>básica</a:t>
            </a:r>
            <a:r>
              <a:rPr lang="en-US" sz="2700" dirty="0" smtClean="0"/>
              <a:t>).</a:t>
            </a:r>
            <a:endParaRPr lang="en-US" sz="27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700" dirty="0" smtClean="0"/>
          </a:p>
        </p:txBody>
      </p:sp>
      <p:pic>
        <p:nvPicPr>
          <p:cNvPr id="10" name="Picture 2" descr="Resultado de imagen para orc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1944216" cy="87190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654" y="1657419"/>
            <a:ext cx="3203848" cy="319467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772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4546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ORCID en las tesis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9866" r="7593"/>
          <a:stretch/>
        </p:blipFill>
        <p:spPr>
          <a:xfrm>
            <a:off x="476756" y="1471506"/>
            <a:ext cx="3807212" cy="496208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17784" t="66203" r="13962" b="12029"/>
          <a:stretch/>
        </p:blipFill>
        <p:spPr>
          <a:xfrm>
            <a:off x="4572000" y="2307426"/>
            <a:ext cx="4427984" cy="164512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629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7824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Aplicación del ORCID en DSpace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0513" t="9010" r="10737" b="12552"/>
          <a:stretch/>
        </p:blipFill>
        <p:spPr>
          <a:xfrm>
            <a:off x="707592" y="1599048"/>
            <a:ext cx="7896856" cy="472171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90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7824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Aplicación del ORCID en DSpace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5113"/>
          <a:stretch/>
        </p:blipFill>
        <p:spPr>
          <a:xfrm>
            <a:off x="340469" y="1589352"/>
            <a:ext cx="6660428" cy="356783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30313" t="16383" r="30313" b="20586"/>
          <a:stretch/>
        </p:blipFill>
        <p:spPr>
          <a:xfrm>
            <a:off x="5200697" y="3537010"/>
            <a:ext cx="3600400" cy="324036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Flecha curvada hacia la izquierda 5"/>
          <p:cNvSpPr/>
          <p:nvPr/>
        </p:nvSpPr>
        <p:spPr>
          <a:xfrm rot="20431836">
            <a:off x="7147778" y="2883462"/>
            <a:ext cx="572713" cy="97961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Rectángulo"/>
          <p:cNvSpPr/>
          <p:nvPr/>
        </p:nvSpPr>
        <p:spPr>
          <a:xfrm>
            <a:off x="-36512" y="332655"/>
            <a:ext cx="9144000" cy="850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blipFill>
                <a:blip r:embed="rId2"/>
                <a:tile tx="0" ty="0" sx="100000" sy="100000" flip="none" algn="tl"/>
              </a:blipFill>
            </a:endParaRPr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0" y="1268760"/>
            <a:ext cx="9144000" cy="2702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13" descr="Resultado de imagen para laure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33 CuadroTexto"/>
          <p:cNvSpPr txBox="1"/>
          <p:nvPr/>
        </p:nvSpPr>
        <p:spPr>
          <a:xfrm>
            <a:off x="307975" y="6433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ORCID Workshop Perú 2019</a:t>
            </a:r>
          </a:p>
        </p:txBody>
      </p:sp>
      <p:pic>
        <p:nvPicPr>
          <p:cNvPr id="1026" name="Picture 2" descr="Resultado de imagen para upc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5750" r="13868" b="14952"/>
          <a:stretch/>
        </p:blipFill>
        <p:spPr bwMode="auto">
          <a:xfrm>
            <a:off x="8172400" y="633419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07975" y="388182"/>
            <a:ext cx="5144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Aplicación del </a:t>
            </a:r>
            <a:r>
              <a:rPr lang="es-PE" altLang="es-PE" sz="4000" dirty="0" smtClean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ORCID</a:t>
            </a:r>
            <a:endParaRPr lang="es-PE" altLang="es-PE" sz="4000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35" y="1747751"/>
            <a:ext cx="8143130" cy="427353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315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16989</TotalTime>
  <Words>370</Words>
  <Application>Microsoft Office PowerPoint</Application>
  <PresentationFormat>Presentación en pantalla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MS PGothic</vt:lpstr>
      <vt:lpstr>Arial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visibility of Institutional repository, Digital Theses and Research Data: the case of the Peruvian University for Applied Sciences</dc:title>
  <dc:creator>Erick Neemias Atencio Reyes;libio.huaroto@upc.pe</dc:creator>
  <cp:lastModifiedBy>Libio Huaroto Pajuelo</cp:lastModifiedBy>
  <cp:revision>626</cp:revision>
  <cp:lastPrinted>2019-11-11T22:09:06Z</cp:lastPrinted>
  <dcterms:created xsi:type="dcterms:W3CDTF">2017-07-24T02:15:12Z</dcterms:created>
  <dcterms:modified xsi:type="dcterms:W3CDTF">2019-11-12T16:13:25Z</dcterms:modified>
</cp:coreProperties>
</file>