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0" r:id="rId2"/>
    <p:sldMasterId id="2147483772" r:id="rId3"/>
    <p:sldMasterId id="2147483796" r:id="rId4"/>
  </p:sldMasterIdLst>
  <p:notesMasterIdLst>
    <p:notesMasterId r:id="rId36"/>
  </p:notesMasterIdLst>
  <p:sldIdLst>
    <p:sldId id="534" r:id="rId5"/>
    <p:sldId id="355" r:id="rId6"/>
    <p:sldId id="891" r:id="rId7"/>
    <p:sldId id="900" r:id="rId8"/>
    <p:sldId id="899" r:id="rId9"/>
    <p:sldId id="893" r:id="rId10"/>
    <p:sldId id="908" r:id="rId11"/>
    <p:sldId id="910" r:id="rId12"/>
    <p:sldId id="911" r:id="rId13"/>
    <p:sldId id="912" r:id="rId14"/>
    <p:sldId id="919" r:id="rId15"/>
    <p:sldId id="894" r:id="rId16"/>
    <p:sldId id="895" r:id="rId17"/>
    <p:sldId id="897" r:id="rId18"/>
    <p:sldId id="896" r:id="rId19"/>
    <p:sldId id="898" r:id="rId20"/>
    <p:sldId id="902" r:id="rId21"/>
    <p:sldId id="904" r:id="rId22"/>
    <p:sldId id="538" r:id="rId23"/>
    <p:sldId id="631" r:id="rId24"/>
    <p:sldId id="606" r:id="rId25"/>
    <p:sldId id="284" r:id="rId26"/>
    <p:sldId id="917" r:id="rId27"/>
    <p:sldId id="903" r:id="rId28"/>
    <p:sldId id="905" r:id="rId29"/>
    <p:sldId id="361" r:id="rId30"/>
    <p:sldId id="362" r:id="rId31"/>
    <p:sldId id="321" r:id="rId32"/>
    <p:sldId id="913" r:id="rId33"/>
    <p:sldId id="918" r:id="rId34"/>
    <p:sldId id="916" r:id="rId35"/>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79CA"/>
    <a:srgbClr val="5091CD"/>
    <a:srgbClr val="8C734B"/>
    <a:srgbClr val="F7F7F7"/>
    <a:srgbClr val="A3822E"/>
    <a:srgbClr val="008FB5"/>
    <a:srgbClr val="D29647"/>
    <a:srgbClr val="9F2015"/>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6" autoAdjust="0"/>
    <p:restoredTop sz="85429" autoAdjust="0"/>
  </p:normalViewPr>
  <p:slideViewPr>
    <p:cSldViewPr>
      <p:cViewPr varScale="1">
        <p:scale>
          <a:sx n="97" d="100"/>
          <a:sy n="97" d="100"/>
        </p:scale>
        <p:origin x="128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cs typeface="+mn-cs"/>
              </a:defRPr>
            </a:lvl1pPr>
          </a:lstStyle>
          <a:p>
            <a:pPr>
              <a:defRPr/>
            </a:pPr>
            <a:fld id="{B0CF1941-6AEA-40BD-9602-1A5DEA66BA23}" type="datetimeFigureOut">
              <a:rPr lang="en-GB"/>
              <a:pPr>
                <a:defRPr/>
              </a:pPr>
              <a:t>04/11/2019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cs typeface="+mn-cs"/>
              </a:defRPr>
            </a:lvl1pPr>
          </a:lstStyle>
          <a:p>
            <a:pPr>
              <a:defRPr/>
            </a:pPr>
            <a:fld id="{7C39BE2C-19EE-436B-AA9E-625C25CABA97}" type="slidenum">
              <a:rPr lang="en-GB"/>
              <a:pPr>
                <a:defRPr/>
              </a:pPr>
              <a:t>‹#›</a:t>
            </a:fld>
            <a:endParaRPr lang="en-GB"/>
          </a:p>
        </p:txBody>
      </p:sp>
    </p:spTree>
    <p:extLst>
      <p:ext uri="{BB962C8B-B14F-4D97-AF65-F5344CB8AC3E}">
        <p14:creationId xmlns:p14="http://schemas.microsoft.com/office/powerpoint/2010/main" val="10103179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pPr>
              <a:defRPr/>
            </a:pPr>
            <a:fld id="{7C39BE2C-19EE-436B-AA9E-625C25CABA97}" type="slidenum">
              <a:rPr lang="en-GB" smtClean="0"/>
              <a:pPr>
                <a:defRPr/>
              </a:pPr>
              <a:t>1</a:t>
            </a:fld>
            <a:endParaRPr lang="en-GB"/>
          </a:p>
        </p:txBody>
      </p:sp>
    </p:spTree>
    <p:extLst>
      <p:ext uri="{BB962C8B-B14F-4D97-AF65-F5344CB8AC3E}">
        <p14:creationId xmlns:p14="http://schemas.microsoft.com/office/powerpoint/2010/main" val="1653297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Companies have cracked down on APIs.</a:t>
            </a:r>
          </a:p>
        </p:txBody>
      </p:sp>
      <p:sp>
        <p:nvSpPr>
          <p:cNvPr id="4" name="Slide Number Placeholder 3"/>
          <p:cNvSpPr>
            <a:spLocks noGrp="1"/>
          </p:cNvSpPr>
          <p:nvPr>
            <p:ph type="sldNum" sz="quarter" idx="5"/>
          </p:nvPr>
        </p:nvSpPr>
        <p:spPr/>
        <p:txBody>
          <a:bodyPr/>
          <a:lstStyle/>
          <a:p>
            <a:pPr>
              <a:defRPr/>
            </a:pPr>
            <a:fld id="{7C39BE2C-19EE-436B-AA9E-625C25CABA97}" type="slidenum">
              <a:rPr lang="en-GB" smtClean="0"/>
              <a:pPr>
                <a:defRPr/>
              </a:pPr>
              <a:t>23</a:t>
            </a:fld>
            <a:endParaRPr lang="en-GB"/>
          </a:p>
        </p:txBody>
      </p:sp>
    </p:spTree>
    <p:extLst>
      <p:ext uri="{BB962C8B-B14F-4D97-AF65-F5344CB8AC3E}">
        <p14:creationId xmlns:p14="http://schemas.microsoft.com/office/powerpoint/2010/main" val="1453499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GDPR brings opportunities too. Can ask users to export their data and then you can import it, e.g. we do it on our website www.applymagicsauce.com</a:t>
            </a:r>
          </a:p>
          <a:p>
            <a:endParaRPr lang="en-GB" dirty="0"/>
          </a:p>
          <a:p>
            <a:r>
              <a:rPr lang="en-US" sz="1200" b="0" i="0" kern="1200" dirty="0">
                <a:solidFill>
                  <a:schemeClr val="tx1"/>
                </a:solidFill>
                <a:effectLst/>
                <a:latin typeface="+mn-lt"/>
                <a:ea typeface="+mn-ea"/>
                <a:cs typeface="+mn-cs"/>
              </a:rPr>
              <a:t>How should we provide the data?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 should provide the personal data in a format that is:</a:t>
            </a:r>
          </a:p>
          <a:p>
            <a:r>
              <a:rPr lang="en-US" sz="1200" b="0" i="0" kern="1200" dirty="0">
                <a:solidFill>
                  <a:schemeClr val="tx1"/>
                </a:solidFill>
                <a:effectLst/>
                <a:latin typeface="+mn-lt"/>
                <a:ea typeface="+mn-ea"/>
                <a:cs typeface="+mn-cs"/>
              </a:rPr>
              <a:t>structured;</a:t>
            </a:r>
          </a:p>
          <a:p>
            <a:r>
              <a:rPr lang="en-US" sz="1200" b="0" i="0" kern="1200" dirty="0">
                <a:solidFill>
                  <a:schemeClr val="tx1"/>
                </a:solidFill>
                <a:effectLst/>
                <a:latin typeface="+mn-lt"/>
                <a:ea typeface="+mn-ea"/>
                <a:cs typeface="+mn-cs"/>
              </a:rPr>
              <a:t>commonly used; and</a:t>
            </a:r>
          </a:p>
          <a:p>
            <a:r>
              <a:rPr lang="en-US" sz="1200" b="0" i="0" kern="1200" dirty="0">
                <a:solidFill>
                  <a:schemeClr val="tx1"/>
                </a:solidFill>
                <a:effectLst/>
                <a:latin typeface="+mn-lt"/>
                <a:ea typeface="+mn-ea"/>
                <a:cs typeface="+mn-cs"/>
              </a:rPr>
              <a:t>machine-readable.</a:t>
            </a:r>
          </a:p>
          <a:p>
            <a:endParaRPr lang="en-GB" dirty="0"/>
          </a:p>
          <a:p>
            <a:r>
              <a:rPr lang="en-GB" dirty="0"/>
              <a:t>Same kind of stuff in UK’s Open Banking regulation. Even easier for consumers via API but harder for companies because you have to register.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39BE2C-19EE-436B-AA9E-625C25CABA97}"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48733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A5989-91C0-4EB1-98C4-C6C6AD220F5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3202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all of these have in common? They’re data owned by corporations.</a:t>
            </a:r>
          </a:p>
        </p:txBody>
      </p:sp>
      <p:sp>
        <p:nvSpPr>
          <p:cNvPr id="4" name="Slide Number Placeholder 3"/>
          <p:cNvSpPr>
            <a:spLocks noGrp="1"/>
          </p:cNvSpPr>
          <p:nvPr>
            <p:ph type="sldNum" sz="quarter" idx="5"/>
          </p:nvPr>
        </p:nvSpPr>
        <p:spPr/>
        <p:txBody>
          <a:bodyPr/>
          <a:lstStyle/>
          <a:p>
            <a:pPr>
              <a:defRPr/>
            </a:pPr>
            <a:fld id="{7C39BE2C-19EE-436B-AA9E-625C25CABA97}" type="slidenum">
              <a:rPr lang="en-GB" smtClean="0"/>
              <a:pPr>
                <a:defRPr/>
              </a:pPr>
              <a:t>2</a:t>
            </a:fld>
            <a:endParaRPr lang="en-GB"/>
          </a:p>
        </p:txBody>
      </p:sp>
    </p:spTree>
    <p:extLst>
      <p:ext uri="{BB962C8B-B14F-4D97-AF65-F5344CB8AC3E}">
        <p14:creationId xmlns:p14="http://schemas.microsoft.com/office/powerpoint/2010/main" val="449547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past researchers had all the ‘big data’ e.g. from censuses or government surveys.</a:t>
            </a:r>
          </a:p>
        </p:txBody>
      </p:sp>
      <p:sp>
        <p:nvSpPr>
          <p:cNvPr id="4" name="Slide Number Placeholder 3"/>
          <p:cNvSpPr>
            <a:spLocks noGrp="1"/>
          </p:cNvSpPr>
          <p:nvPr>
            <p:ph type="sldNum" sz="quarter" idx="5"/>
          </p:nvPr>
        </p:nvSpPr>
        <p:spPr/>
        <p:txBody>
          <a:bodyPr/>
          <a:lstStyle/>
          <a:p>
            <a:pPr>
              <a:defRPr/>
            </a:pPr>
            <a:fld id="{7C39BE2C-19EE-436B-AA9E-625C25CABA97}" type="slidenum">
              <a:rPr lang="en-GB" smtClean="0"/>
              <a:pPr>
                <a:defRPr/>
              </a:pPr>
              <a:t>3</a:t>
            </a:fld>
            <a:endParaRPr lang="en-GB"/>
          </a:p>
        </p:txBody>
      </p:sp>
    </p:spTree>
    <p:extLst>
      <p:ext uri="{BB962C8B-B14F-4D97-AF65-F5344CB8AC3E}">
        <p14:creationId xmlns:p14="http://schemas.microsoft.com/office/powerpoint/2010/main" val="2048255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Sometimes we want the data for pure research, and sometimes we want it to examine the effect of the company itself.</a:t>
            </a:r>
          </a:p>
          <a:p>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Warning: I use lots of FB examples, it just happens to be what I know!</a:t>
            </a:r>
          </a:p>
        </p:txBody>
      </p:sp>
      <p:sp>
        <p:nvSpPr>
          <p:cNvPr id="4" name="Slide Number Placeholder 3"/>
          <p:cNvSpPr>
            <a:spLocks noGrp="1"/>
          </p:cNvSpPr>
          <p:nvPr>
            <p:ph type="sldNum" sz="quarter" idx="5"/>
          </p:nvPr>
        </p:nvSpPr>
        <p:spPr/>
        <p:txBody>
          <a:bodyPr/>
          <a:lstStyle/>
          <a:p>
            <a:pPr>
              <a:defRPr/>
            </a:pPr>
            <a:fld id="{7C39BE2C-19EE-436B-AA9E-625C25CABA97}" type="slidenum">
              <a:rPr lang="en-GB" smtClean="0"/>
              <a:pPr>
                <a:defRPr/>
              </a:pPr>
              <a:t>4</a:t>
            </a:fld>
            <a:endParaRPr lang="en-GB"/>
          </a:p>
        </p:txBody>
      </p:sp>
    </p:spTree>
    <p:extLst>
      <p:ext uri="{BB962C8B-B14F-4D97-AF65-F5344CB8AC3E}">
        <p14:creationId xmlns:p14="http://schemas.microsoft.com/office/powerpoint/2010/main" val="2090442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865 clients of a UK multinational bank</a:t>
            </a:r>
          </a:p>
          <a:p>
            <a:r>
              <a:rPr lang="en-GB" dirty="0"/>
              <a:t>Shared 6 months of bank transactions (160,000 transactions)</a:t>
            </a:r>
          </a:p>
          <a:p>
            <a:r>
              <a:rPr lang="en-GB" dirty="0"/>
              <a:t>Took Big Five personality test and Satisfaction with Life Scale.</a:t>
            </a:r>
          </a:p>
          <a:p>
            <a:r>
              <a:rPr lang="en-GB" dirty="0"/>
              <a:t>In multiple regression, after controlling for age, gender, personality, total income, and total spend…</a:t>
            </a:r>
          </a:p>
          <a:p>
            <a:r>
              <a:rPr lang="en-GB" b="1" dirty="0"/>
              <a:t>People spend more money on products that match their personality.</a:t>
            </a:r>
          </a:p>
          <a:p>
            <a:r>
              <a:rPr lang="en-GB" dirty="0"/>
              <a:t>A person with an extraversion score in the 84</a:t>
            </a:r>
            <a:r>
              <a:rPr lang="en-GB" baseline="30000" dirty="0"/>
              <a:t>th</a:t>
            </a:r>
            <a:r>
              <a:rPr lang="en-GB" dirty="0"/>
              <a:t> percentile spends about £52 ($77) more annually  on nights out drinking than a person with an extraversion score in the 16</a:t>
            </a:r>
            <a:r>
              <a:rPr lang="en-GB" baseline="30000" dirty="0"/>
              <a:t>th</a:t>
            </a:r>
            <a:r>
              <a:rPr lang="en-GB" dirty="0"/>
              <a:t> percentile.</a:t>
            </a:r>
          </a:p>
          <a:p>
            <a:r>
              <a:rPr lang="en-GB" dirty="0"/>
              <a:t>A person with a conscientiousness score in the 84</a:t>
            </a:r>
            <a:r>
              <a:rPr lang="en-GB" baseline="30000" dirty="0"/>
              <a:t>th</a:t>
            </a:r>
            <a:r>
              <a:rPr lang="en-GB" dirty="0"/>
              <a:t> percentile spends £124 ($183) more annually on ‘Health and fitness’ than a person with a conscientiousness score in the 16</a:t>
            </a:r>
            <a:r>
              <a:rPr lang="en-GB" baseline="30000" dirty="0"/>
              <a:t>th</a:t>
            </a:r>
            <a:r>
              <a:rPr lang="en-GB" dirty="0"/>
              <a:t> percentile.</a:t>
            </a:r>
          </a:p>
          <a:p>
            <a:r>
              <a:rPr lang="en-GB" dirty="0"/>
              <a:t>We calculated a match between each individual’s personality and the weighted average personality of their shopping basket.</a:t>
            </a:r>
          </a:p>
          <a:p>
            <a:r>
              <a:rPr lang="en-GB" b="1" dirty="0"/>
              <a:t>People who spend more on products that match their personality have higher satisfaction with life.</a:t>
            </a:r>
          </a:p>
          <a:p>
            <a:r>
              <a:rPr lang="en-GB" dirty="0"/>
              <a:t>This effect is ~4 times stronger than the effect of total income or total spend.</a:t>
            </a:r>
          </a:p>
          <a:p>
            <a:endParaRPr lang="en-GB" dirty="0"/>
          </a:p>
        </p:txBody>
      </p:sp>
      <p:sp>
        <p:nvSpPr>
          <p:cNvPr id="4" name="Slide Number Placeholder 3"/>
          <p:cNvSpPr>
            <a:spLocks noGrp="1"/>
          </p:cNvSpPr>
          <p:nvPr>
            <p:ph type="sldNum" sz="quarter" idx="5"/>
          </p:nvPr>
        </p:nvSpPr>
        <p:spPr/>
        <p:txBody>
          <a:bodyPr/>
          <a:lstStyle/>
          <a:p>
            <a:pPr>
              <a:defRPr/>
            </a:pPr>
            <a:fld id="{7C39BE2C-19EE-436B-AA9E-625C25CABA97}" type="slidenum">
              <a:rPr lang="en-GB" smtClean="0"/>
              <a:pPr>
                <a:defRPr/>
              </a:pPr>
              <a:t>5</a:t>
            </a:fld>
            <a:endParaRPr lang="en-GB"/>
          </a:p>
        </p:txBody>
      </p:sp>
    </p:spTree>
    <p:extLst>
      <p:ext uri="{BB962C8B-B14F-4D97-AF65-F5344CB8AC3E}">
        <p14:creationId xmlns:p14="http://schemas.microsoft.com/office/powerpoint/2010/main" val="665696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much does stuff like this affect democracy?</a:t>
            </a:r>
          </a:p>
        </p:txBody>
      </p:sp>
      <p:sp>
        <p:nvSpPr>
          <p:cNvPr id="4" name="Slide Number Placeholder 3"/>
          <p:cNvSpPr>
            <a:spLocks noGrp="1"/>
          </p:cNvSpPr>
          <p:nvPr>
            <p:ph type="sldNum" sz="quarter" idx="5"/>
          </p:nvPr>
        </p:nvSpPr>
        <p:spPr/>
        <p:txBody>
          <a:bodyPr/>
          <a:lstStyle/>
          <a:p>
            <a:pPr>
              <a:defRPr/>
            </a:pPr>
            <a:fld id="{7C39BE2C-19EE-436B-AA9E-625C25CABA97}" type="slidenum">
              <a:rPr lang="en-GB" smtClean="0"/>
              <a:pPr>
                <a:defRPr/>
              </a:pPr>
              <a:t>10</a:t>
            </a:fld>
            <a:endParaRPr lang="en-GB"/>
          </a:p>
        </p:txBody>
      </p:sp>
    </p:spTree>
    <p:extLst>
      <p:ext uri="{BB962C8B-B14F-4D97-AF65-F5344CB8AC3E}">
        <p14:creationId xmlns:p14="http://schemas.microsoft.com/office/powerpoint/2010/main" val="415516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Closed groups</a:t>
            </a:r>
          </a:p>
        </p:txBody>
      </p:sp>
      <p:sp>
        <p:nvSpPr>
          <p:cNvPr id="4" name="Slide Number Placeholder 3"/>
          <p:cNvSpPr>
            <a:spLocks noGrp="1"/>
          </p:cNvSpPr>
          <p:nvPr>
            <p:ph type="sldNum" sz="quarter" idx="5"/>
          </p:nvPr>
        </p:nvSpPr>
        <p:spPr/>
        <p:txBody>
          <a:bodyPr/>
          <a:lstStyle/>
          <a:p>
            <a:pPr>
              <a:defRPr/>
            </a:pPr>
            <a:fld id="{7C39BE2C-19EE-436B-AA9E-625C25CABA97}" type="slidenum">
              <a:rPr lang="en-GB" smtClean="0"/>
              <a:pPr>
                <a:defRPr/>
              </a:pPr>
              <a:t>12</a:t>
            </a:fld>
            <a:endParaRPr lang="en-GB"/>
          </a:p>
        </p:txBody>
      </p:sp>
    </p:spTree>
    <p:extLst>
      <p:ext uri="{BB962C8B-B14F-4D97-AF65-F5344CB8AC3E}">
        <p14:creationId xmlns:p14="http://schemas.microsoft.com/office/powerpoint/2010/main" val="1975945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was an old idea: I was invited to FB HQ in 2011 where we discussed the idea of having a repository of users’ data for academic research.</a:t>
            </a:r>
          </a:p>
        </p:txBody>
      </p:sp>
      <p:sp>
        <p:nvSpPr>
          <p:cNvPr id="4" name="Slide Number Placeholder 3"/>
          <p:cNvSpPr>
            <a:spLocks noGrp="1"/>
          </p:cNvSpPr>
          <p:nvPr>
            <p:ph type="sldNum" sz="quarter" idx="5"/>
          </p:nvPr>
        </p:nvSpPr>
        <p:spPr/>
        <p:txBody>
          <a:bodyPr/>
          <a:lstStyle/>
          <a:p>
            <a:pPr>
              <a:defRPr/>
            </a:pPr>
            <a:fld id="{7C39BE2C-19EE-436B-AA9E-625C25CABA97}" type="slidenum">
              <a:rPr lang="en-GB" smtClean="0"/>
              <a:pPr>
                <a:defRPr/>
              </a:pPr>
              <a:t>14</a:t>
            </a:fld>
            <a:endParaRPr lang="en-GB"/>
          </a:p>
        </p:txBody>
      </p:sp>
    </p:spTree>
    <p:extLst>
      <p:ext uri="{BB962C8B-B14F-4D97-AF65-F5344CB8AC3E}">
        <p14:creationId xmlns:p14="http://schemas.microsoft.com/office/powerpoint/2010/main" val="3816159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APIs are the official way to get data. Instead of going to company, you go to users</a:t>
            </a:r>
          </a:p>
          <a:p>
            <a:endParaRPr lang="en-GB" dirty="0"/>
          </a:p>
        </p:txBody>
      </p:sp>
      <p:sp>
        <p:nvSpPr>
          <p:cNvPr id="4" name="Slide Number Placeholder 3"/>
          <p:cNvSpPr>
            <a:spLocks noGrp="1"/>
          </p:cNvSpPr>
          <p:nvPr>
            <p:ph type="sldNum" sz="quarter" idx="5"/>
          </p:nvPr>
        </p:nvSpPr>
        <p:spPr/>
        <p:txBody>
          <a:bodyPr/>
          <a:lstStyle/>
          <a:p>
            <a:pPr>
              <a:defRPr/>
            </a:pPr>
            <a:fld id="{7C39BE2C-19EE-436B-AA9E-625C25CABA97}" type="slidenum">
              <a:rPr lang="en-GB" smtClean="0"/>
              <a:pPr>
                <a:defRPr/>
              </a:pPr>
              <a:t>18</a:t>
            </a:fld>
            <a:endParaRPr lang="en-GB"/>
          </a:p>
        </p:txBody>
      </p:sp>
    </p:spTree>
    <p:extLst>
      <p:ext uri="{BB962C8B-B14F-4D97-AF65-F5344CB8AC3E}">
        <p14:creationId xmlns:p14="http://schemas.microsoft.com/office/powerpoint/2010/main" val="3271677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8_Title slide 1">
    <p:spTree>
      <p:nvGrpSpPr>
        <p:cNvPr id="1" name=""/>
        <p:cNvGrpSpPr/>
        <p:nvPr/>
      </p:nvGrpSpPr>
      <p:grpSpPr>
        <a:xfrm>
          <a:off x="0" y="0"/>
          <a:ext cx="0" cy="0"/>
          <a:chOff x="0" y="0"/>
          <a:chExt cx="0" cy="0"/>
        </a:xfrm>
      </p:grpSpPr>
      <p:sp>
        <p:nvSpPr>
          <p:cNvPr id="4" name="Rectangle 3"/>
          <p:cNvSpPr/>
          <p:nvPr/>
        </p:nvSpPr>
        <p:spPr>
          <a:xfrm>
            <a:off x="0" y="1716088"/>
            <a:ext cx="9144000" cy="3425825"/>
          </a:xfrm>
          <a:prstGeom prst="rect">
            <a:avLst/>
          </a:prstGeom>
          <a:solidFill>
            <a:srgbClr val="8C734B"/>
          </a:solidFill>
          <a:ln w="127">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5" name="Picture 5" descr="UoCJBSExecEd-RG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519738"/>
            <a:ext cx="2368550"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EE PPT_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842400" y="2132856"/>
            <a:ext cx="7477125" cy="1299169"/>
          </a:xfrm>
        </p:spPr>
        <p:txBody>
          <a:bodyPr/>
          <a:lstStyle>
            <a:lvl1pPr>
              <a:defRPr sz="3200">
                <a:solidFill>
                  <a:srgbClr val="FFFFFF"/>
                </a:solidFill>
              </a:defRPr>
            </a:lvl1pPr>
          </a:lstStyle>
          <a:p>
            <a:r>
              <a:rPr lang="en-US"/>
              <a:t>Click to edit Master title style</a:t>
            </a:r>
            <a:endParaRPr lang="en-GB" dirty="0"/>
          </a:p>
        </p:txBody>
      </p:sp>
      <p:sp>
        <p:nvSpPr>
          <p:cNvPr id="3075" name="Rectangle 3"/>
          <p:cNvSpPr>
            <a:spLocks noGrp="1" noChangeArrowheads="1"/>
          </p:cNvSpPr>
          <p:nvPr>
            <p:ph type="subTitle" idx="1"/>
          </p:nvPr>
        </p:nvSpPr>
        <p:spPr>
          <a:xfrm>
            <a:off x="838799" y="3501009"/>
            <a:ext cx="7478712" cy="1368151"/>
          </a:xfrm>
        </p:spPr>
        <p:txBody>
          <a:bodyPr/>
          <a:lstStyle>
            <a:lvl1pPr>
              <a:spcAft>
                <a:spcPts val="0"/>
              </a:spcAft>
              <a:defRPr sz="1400">
                <a:solidFill>
                  <a:schemeClr val="bg1"/>
                </a:solidFill>
                <a:ea typeface="ＭＳ Ｐゴシック" pitchFamily="28" charset="-128"/>
                <a:cs typeface="Arial" charset="0"/>
              </a:defRPr>
            </a:lvl1pPr>
          </a:lstStyle>
          <a:p>
            <a:r>
              <a:rPr lang="en-US"/>
              <a:t>Click to edit Master subtitle style</a:t>
            </a:r>
            <a:endParaRPr lang="en-GB" dirty="0"/>
          </a:p>
        </p:txBody>
      </p:sp>
    </p:spTree>
    <p:extLst>
      <p:ext uri="{BB962C8B-B14F-4D97-AF65-F5344CB8AC3E}">
        <p14:creationId xmlns:p14="http://schemas.microsoft.com/office/powerpoint/2010/main" val="4266499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877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474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794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068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9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958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1615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4324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5570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5447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9313" y="113928"/>
            <a:ext cx="7445375" cy="648072"/>
          </a:xfrm>
        </p:spPr>
        <p:txBody>
          <a:bodyPr/>
          <a:lstStyle>
            <a:lvl1pPr>
              <a:defRPr>
                <a:solidFill>
                  <a:srgbClr val="8C734B"/>
                </a:solidFill>
              </a:defRPr>
            </a:lvl1pPr>
          </a:lstStyle>
          <a:p>
            <a:r>
              <a:rPr lang="en-US"/>
              <a:t>Click to edit Master title style</a:t>
            </a:r>
            <a:endParaRPr lang="en-GB" dirty="0"/>
          </a:p>
        </p:txBody>
      </p:sp>
      <p:sp>
        <p:nvSpPr>
          <p:cNvPr id="3" name="Content Placeholder 2"/>
          <p:cNvSpPr>
            <a:spLocks noGrp="1"/>
          </p:cNvSpPr>
          <p:nvPr>
            <p:ph idx="1"/>
          </p:nvPr>
        </p:nvSpPr>
        <p:spPr>
          <a:xfrm>
            <a:off x="685801" y="990600"/>
            <a:ext cx="7626350" cy="4964113"/>
          </a:xfrm>
        </p:spPr>
        <p:txBody>
          <a:bodyPr/>
          <a:lstStyle>
            <a:lvl1pPr>
              <a:defRPr b="0" baseline="0"/>
            </a:lvl1pPr>
          </a:lstStyle>
          <a:p>
            <a:pPr lvl="0"/>
            <a:r>
              <a:rPr lang="en-US"/>
              <a:t>Click to edit Master text styles</a:t>
            </a:r>
          </a:p>
        </p:txBody>
      </p:sp>
    </p:spTree>
    <p:extLst>
      <p:ext uri="{BB962C8B-B14F-4D97-AF65-F5344CB8AC3E}">
        <p14:creationId xmlns:p14="http://schemas.microsoft.com/office/powerpoint/2010/main" val="274502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8233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399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2984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6433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6056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2779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9942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black">
                    <a:tint val="75000"/>
                  </a:prstClr>
                </a:solidFill>
              </a:rPr>
              <a:t>Multi-Asset Symposium 20th June 2018</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641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164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979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720699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28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5106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58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45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959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6887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358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29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1"/>
        </a:solidFill>
        <a:effectLst/>
      </p:bgPr>
    </p:bg>
    <p:spTree>
      <p:nvGrpSpPr>
        <p:cNvPr id="1" name=""/>
        <p:cNvGrpSpPr/>
        <p:nvPr/>
      </p:nvGrpSpPr>
      <p:grpSpPr>
        <a:xfrm>
          <a:off x="0" y="0"/>
          <a:ext cx="0" cy="0"/>
          <a:chOff x="0" y="0"/>
          <a:chExt cx="0" cy="0"/>
        </a:xfrm>
      </p:grpSpPr>
      <p:pic>
        <p:nvPicPr>
          <p:cNvPr id="2" name="Picture 4" descr="C:\Users\Duncan\Documents\My Dropbox\+ NEW\PowerPoint templates\Executive Education\UoCJBSExecEd-whi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2420938"/>
            <a:ext cx="4392612"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422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724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526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883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566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4647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 descr="UoCJBSExecEd-RGB.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951538"/>
            <a:ext cx="14478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849313" y="114300"/>
            <a:ext cx="7445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GB" altLang="en-US"/>
          </a:p>
        </p:txBody>
      </p:sp>
      <p:sp>
        <p:nvSpPr>
          <p:cNvPr id="1028" name="Rectangle 3"/>
          <p:cNvSpPr>
            <a:spLocks noGrp="1" noChangeArrowheads="1"/>
          </p:cNvSpPr>
          <p:nvPr>
            <p:ph type="body" idx="1"/>
          </p:nvPr>
        </p:nvSpPr>
        <p:spPr bwMode="auto">
          <a:xfrm>
            <a:off x="830263" y="1428750"/>
            <a:ext cx="74818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These are suggested body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cSld>
  <p:clrMap bg1="lt1" tx1="dk1" bg2="lt2" tx2="dk2" accent1="accent1" accent2="accent2" accent3="accent3" accent4="accent4" accent5="accent5" accent6="accent6" hlink="hlink" folHlink="folHlink"/>
  <p:sldLayoutIdLst>
    <p:sldLayoutId id="2147483697" r:id="rId1"/>
    <p:sldLayoutId id="2147483696" r:id="rId2"/>
    <p:sldLayoutId id="2147483698" r:id="rId3"/>
    <p:sldLayoutId id="2147483699" r:id="rId4"/>
  </p:sldLayoutIdLst>
  <p:txStyles>
    <p:titleStyle>
      <a:lvl1pPr algn="l" defTabSz="457200" rtl="0" eaLnBrk="1" fontAlgn="base" hangingPunct="1">
        <a:spcBef>
          <a:spcPct val="0"/>
        </a:spcBef>
        <a:spcAft>
          <a:spcPct val="0"/>
        </a:spcAft>
        <a:defRPr sz="2400" b="1">
          <a:solidFill>
            <a:schemeClr val="accent1"/>
          </a:solidFill>
          <a:latin typeface="+mj-lt"/>
          <a:ea typeface="+mj-ea"/>
          <a:cs typeface="+mj-cs"/>
        </a:defRPr>
      </a:lvl1pPr>
      <a:lvl2pPr algn="l" defTabSz="457200" rtl="0" eaLnBrk="1" fontAlgn="base" hangingPunct="1">
        <a:spcBef>
          <a:spcPct val="0"/>
        </a:spcBef>
        <a:spcAft>
          <a:spcPct val="0"/>
        </a:spcAft>
        <a:defRPr sz="2400" b="1">
          <a:solidFill>
            <a:schemeClr val="accent1"/>
          </a:solidFill>
          <a:latin typeface="Arial" charset="0"/>
          <a:ea typeface="ＭＳ Ｐゴシック" pitchFamily="28" charset="-128"/>
        </a:defRPr>
      </a:lvl2pPr>
      <a:lvl3pPr algn="l" defTabSz="457200" rtl="0" eaLnBrk="1" fontAlgn="base" hangingPunct="1">
        <a:spcBef>
          <a:spcPct val="0"/>
        </a:spcBef>
        <a:spcAft>
          <a:spcPct val="0"/>
        </a:spcAft>
        <a:defRPr sz="2400" b="1">
          <a:solidFill>
            <a:schemeClr val="accent1"/>
          </a:solidFill>
          <a:latin typeface="Arial" charset="0"/>
          <a:ea typeface="ＭＳ Ｐゴシック" pitchFamily="28" charset="-128"/>
        </a:defRPr>
      </a:lvl3pPr>
      <a:lvl4pPr algn="l" defTabSz="457200" rtl="0" eaLnBrk="1" fontAlgn="base" hangingPunct="1">
        <a:spcBef>
          <a:spcPct val="0"/>
        </a:spcBef>
        <a:spcAft>
          <a:spcPct val="0"/>
        </a:spcAft>
        <a:defRPr sz="2400" b="1">
          <a:solidFill>
            <a:schemeClr val="accent1"/>
          </a:solidFill>
          <a:latin typeface="Arial" charset="0"/>
          <a:ea typeface="ＭＳ Ｐゴシック" pitchFamily="28" charset="-128"/>
        </a:defRPr>
      </a:lvl4pPr>
      <a:lvl5pPr algn="l" defTabSz="457200" rtl="0" eaLnBrk="1" fontAlgn="base" hangingPunct="1">
        <a:spcBef>
          <a:spcPct val="0"/>
        </a:spcBef>
        <a:spcAft>
          <a:spcPct val="0"/>
        </a:spcAft>
        <a:defRPr sz="2400" b="1">
          <a:solidFill>
            <a:schemeClr val="accent1"/>
          </a:solidFill>
          <a:latin typeface="Arial" charset="0"/>
          <a:ea typeface="ＭＳ Ｐゴシック" pitchFamily="28" charset="-128"/>
        </a:defRPr>
      </a:lvl5pPr>
      <a:lvl6pPr marL="457200" algn="l" defTabSz="457200" rtl="0" eaLnBrk="1" fontAlgn="base" hangingPunct="1">
        <a:spcBef>
          <a:spcPct val="0"/>
        </a:spcBef>
        <a:spcAft>
          <a:spcPct val="0"/>
        </a:spcAft>
        <a:defRPr sz="2700" b="1">
          <a:solidFill>
            <a:schemeClr val="tx1"/>
          </a:solidFill>
          <a:latin typeface="Arial" charset="0"/>
          <a:ea typeface="ＭＳ Ｐゴシック" pitchFamily="28" charset="-128"/>
        </a:defRPr>
      </a:lvl6pPr>
      <a:lvl7pPr marL="914400" algn="l" defTabSz="457200" rtl="0" eaLnBrk="1" fontAlgn="base" hangingPunct="1">
        <a:spcBef>
          <a:spcPct val="0"/>
        </a:spcBef>
        <a:spcAft>
          <a:spcPct val="0"/>
        </a:spcAft>
        <a:defRPr sz="2700" b="1">
          <a:solidFill>
            <a:schemeClr val="tx1"/>
          </a:solidFill>
          <a:latin typeface="Arial" charset="0"/>
          <a:ea typeface="ＭＳ Ｐゴシック" pitchFamily="28" charset="-128"/>
        </a:defRPr>
      </a:lvl7pPr>
      <a:lvl8pPr marL="1371600" algn="l" defTabSz="457200" rtl="0" eaLnBrk="1" fontAlgn="base" hangingPunct="1">
        <a:spcBef>
          <a:spcPct val="0"/>
        </a:spcBef>
        <a:spcAft>
          <a:spcPct val="0"/>
        </a:spcAft>
        <a:defRPr sz="2700" b="1">
          <a:solidFill>
            <a:schemeClr val="tx1"/>
          </a:solidFill>
          <a:latin typeface="Arial" charset="0"/>
          <a:ea typeface="ＭＳ Ｐゴシック" pitchFamily="28" charset="-128"/>
        </a:defRPr>
      </a:lvl8pPr>
      <a:lvl9pPr marL="1828800" algn="l" defTabSz="457200" rtl="0" eaLnBrk="1" fontAlgn="base" hangingPunct="1">
        <a:spcBef>
          <a:spcPct val="0"/>
        </a:spcBef>
        <a:spcAft>
          <a:spcPct val="0"/>
        </a:spcAft>
        <a:defRPr sz="2700" b="1">
          <a:solidFill>
            <a:schemeClr val="tx1"/>
          </a:solidFill>
          <a:latin typeface="Arial" charset="0"/>
          <a:ea typeface="ＭＳ Ｐゴシック" pitchFamily="28" charset="-128"/>
        </a:defRPr>
      </a:lvl9pPr>
    </p:titleStyle>
    <p:bodyStyle>
      <a:lvl1pPr marL="342900" indent="-342900" algn="l" rtl="0" eaLnBrk="1" fontAlgn="base" hangingPunct="1">
        <a:spcBef>
          <a:spcPct val="0"/>
        </a:spcBef>
        <a:spcAft>
          <a:spcPct val="50000"/>
        </a:spcAft>
        <a:defRPr sz="1400" b="1">
          <a:solidFill>
            <a:schemeClr val="tx1"/>
          </a:solidFill>
          <a:latin typeface="+mn-lt"/>
          <a:ea typeface="+mn-ea"/>
          <a:cs typeface="+mn-cs"/>
        </a:defRPr>
      </a:lvl1pPr>
      <a:lvl2pPr marL="355600" indent="-354013" algn="l" rtl="0" eaLnBrk="1" fontAlgn="base" hangingPunct="1">
        <a:spcBef>
          <a:spcPct val="0"/>
        </a:spcBef>
        <a:spcAft>
          <a:spcPct val="50000"/>
        </a:spcAft>
        <a:buChar char="•"/>
        <a:defRPr sz="1400">
          <a:solidFill>
            <a:schemeClr val="tx1"/>
          </a:solidFill>
          <a:latin typeface="+mn-lt"/>
        </a:defRPr>
      </a:lvl2pPr>
      <a:lvl3pPr marL="709613" indent="-352425" algn="l" rtl="0" eaLnBrk="1" fontAlgn="base" hangingPunct="1">
        <a:spcBef>
          <a:spcPct val="0"/>
        </a:spcBef>
        <a:spcAft>
          <a:spcPct val="50000"/>
        </a:spcAft>
        <a:buChar char="•"/>
        <a:defRPr sz="1400">
          <a:solidFill>
            <a:schemeClr val="tx1"/>
          </a:solidFill>
          <a:latin typeface="+mn-lt"/>
        </a:defRPr>
      </a:lvl3pPr>
      <a:lvl4pPr marL="1077913" indent="-366713" algn="l" rtl="0" eaLnBrk="1" fontAlgn="base" hangingPunct="1">
        <a:spcBef>
          <a:spcPct val="0"/>
        </a:spcBef>
        <a:spcAft>
          <a:spcPct val="50000"/>
        </a:spcAft>
        <a:buChar char="•"/>
        <a:defRPr sz="1400">
          <a:solidFill>
            <a:schemeClr val="tx1"/>
          </a:solidFill>
          <a:latin typeface="+mn-lt"/>
        </a:defRPr>
      </a:lvl4pPr>
      <a:lvl5pPr marL="1433513" indent="-354013" algn="l" rtl="0" eaLnBrk="1" fontAlgn="base" hangingPunct="1">
        <a:spcBef>
          <a:spcPct val="0"/>
        </a:spcBef>
        <a:spcAft>
          <a:spcPct val="50000"/>
        </a:spcAft>
        <a:buChar char="•"/>
        <a:defRPr sz="1400">
          <a:solidFill>
            <a:schemeClr val="tx1"/>
          </a:solidFill>
          <a:latin typeface="+mn-lt"/>
        </a:defRPr>
      </a:lvl5pPr>
      <a:lvl6pPr marL="1890713" indent="-354013" algn="l" rtl="0" eaLnBrk="1" fontAlgn="base" hangingPunct="1">
        <a:spcBef>
          <a:spcPct val="0"/>
        </a:spcBef>
        <a:spcAft>
          <a:spcPct val="50000"/>
        </a:spcAft>
        <a:buChar char="•"/>
        <a:defRPr sz="2000">
          <a:solidFill>
            <a:schemeClr val="tx1"/>
          </a:solidFill>
          <a:latin typeface="+mn-lt"/>
        </a:defRPr>
      </a:lvl6pPr>
      <a:lvl7pPr marL="2347913" indent="-354013" algn="l" rtl="0" eaLnBrk="1" fontAlgn="base" hangingPunct="1">
        <a:spcBef>
          <a:spcPct val="0"/>
        </a:spcBef>
        <a:spcAft>
          <a:spcPct val="50000"/>
        </a:spcAft>
        <a:buChar char="•"/>
        <a:defRPr sz="2000">
          <a:solidFill>
            <a:schemeClr val="tx1"/>
          </a:solidFill>
          <a:latin typeface="+mn-lt"/>
        </a:defRPr>
      </a:lvl7pPr>
      <a:lvl8pPr marL="2805113" indent="-354013" algn="l" rtl="0" eaLnBrk="1" fontAlgn="base" hangingPunct="1">
        <a:spcBef>
          <a:spcPct val="0"/>
        </a:spcBef>
        <a:spcAft>
          <a:spcPct val="50000"/>
        </a:spcAft>
        <a:buChar char="•"/>
        <a:defRPr sz="2000">
          <a:solidFill>
            <a:schemeClr val="tx1"/>
          </a:solidFill>
          <a:latin typeface="+mn-lt"/>
        </a:defRPr>
      </a:lvl8pPr>
      <a:lvl9pPr marL="3262313" indent="-354013" algn="l" rtl="0" eaLnBrk="1" fontAlgn="base" hangingPunct="1">
        <a:spcBef>
          <a:spcPct val="0"/>
        </a:spcBef>
        <a:spcAft>
          <a:spcPct val="50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latin typeface="Calibri"/>
              </a:rPr>
              <a:pPr fontAlgn="auto">
                <a:spcBef>
                  <a:spcPts val="0"/>
                </a:spcBef>
                <a:spcAft>
                  <a:spcPts val="0"/>
                </a:spcAft>
              </a:pPr>
              <a:t>11/4/2019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165379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2512338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GB">
                <a:solidFill>
                  <a:prstClr val="black">
                    <a:tint val="75000"/>
                  </a:prstClr>
                </a:solidFill>
                <a:latin typeface="Calibri"/>
              </a:rPr>
              <a:t>Multi-Asset Symposium 20th June 2018</a:t>
            </a: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592894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23.png"/><Relationship Id="rId4" Type="http://schemas.openxmlformats.org/officeDocument/2006/relationships/hyperlink" Target="https://www.washingtonpost.com/technology/2019/10/10/facebook-policy-political-speech-lets-politicians-lie-ads/#comments-wrapper"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gif"/><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hyperlink" Target="https://www.sciencemag.org/news/2013/03/facebook-preferences-predict-personality-trait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atents.google.com/patent/US8825764B2/en" TargetMode="External"/><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pnas.org/content/early/2013/03/06/1218772110.full.pdf+html" TargetMode="Externa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ico.org.uk/for-organisations/guide-to-data-protection/guide-to-the-general-data-protection-regulation-gdpr/individual-rights/right-to-data-portability/" TargetMode="External"/><Relationship Id="rId5" Type="http://schemas.openxmlformats.org/officeDocument/2006/relationships/image" Target="../media/image46.png"/><Relationship Id="rId4"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jbs.cam.ac.uk/fileadmin/user_upload/about_us/newsroom/media-kit/downloads/cjbs-02-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78343"/>
            <a:ext cx="15088318" cy="7043335"/>
          </a:xfrm>
          <a:prstGeom prst="rect">
            <a:avLst/>
          </a:prstGeom>
          <a:noFill/>
          <a:extLst>
            <a:ext uri="{909E8E84-426E-40DD-AFC4-6F175D3DCCD1}">
              <a14:hiddenFill xmlns:a14="http://schemas.microsoft.com/office/drawing/2010/main">
                <a:solidFill>
                  <a:srgbClr val="FFFFFF"/>
                </a:solidFill>
              </a14:hiddenFill>
            </a:ext>
          </a:extLst>
        </p:spPr>
      </p:pic>
      <p:sp>
        <p:nvSpPr>
          <p:cNvPr id="4" name="Tytuł 3"/>
          <p:cNvSpPr>
            <a:spLocks noGrp="1"/>
          </p:cNvSpPr>
          <p:nvPr>
            <p:ph type="ctrTitle"/>
          </p:nvPr>
        </p:nvSpPr>
        <p:spPr>
          <a:xfrm>
            <a:off x="0" y="152400"/>
            <a:ext cx="9144000" cy="908720"/>
          </a:xfrm>
          <a:solidFill>
            <a:schemeClr val="bg1">
              <a:alpha val="65000"/>
            </a:schemeClr>
          </a:solidFill>
        </p:spPr>
        <p:txBody>
          <a:bodyPr>
            <a:noAutofit/>
          </a:bodyPr>
          <a:lstStyle/>
          <a:p>
            <a:r>
              <a:rPr lang="en-GB" sz="2800" b="1" dirty="0">
                <a:solidFill>
                  <a:srgbClr val="A8203A"/>
                </a:solidFill>
              </a:rPr>
              <a:t>Getting Big Data: Social scientists must strive to be autonomous from corporate charity</a:t>
            </a:r>
            <a:endParaRPr lang="pl-PL" sz="2800" b="1" dirty="0">
              <a:solidFill>
                <a:srgbClr val="A8203A"/>
              </a:solidFill>
            </a:endParaRPr>
          </a:p>
        </p:txBody>
      </p:sp>
      <p:sp>
        <p:nvSpPr>
          <p:cNvPr id="5" name="Podtytuł 4"/>
          <p:cNvSpPr>
            <a:spLocks noGrp="1"/>
          </p:cNvSpPr>
          <p:nvPr>
            <p:ph type="subTitle" idx="1"/>
          </p:nvPr>
        </p:nvSpPr>
        <p:spPr>
          <a:xfrm>
            <a:off x="0" y="1061120"/>
            <a:ext cx="9144000" cy="1152128"/>
          </a:xfrm>
          <a:solidFill>
            <a:schemeClr val="bg1">
              <a:alpha val="65000"/>
            </a:schemeClr>
          </a:solidFill>
        </p:spPr>
        <p:txBody>
          <a:bodyPr>
            <a:normAutofit fontScale="77500" lnSpcReduction="20000"/>
          </a:bodyPr>
          <a:lstStyle/>
          <a:p>
            <a:r>
              <a:rPr lang="en-GB" dirty="0" err="1">
                <a:solidFill>
                  <a:srgbClr val="515151"/>
                </a:solidFill>
              </a:rPr>
              <a:t>Dr.</a:t>
            </a:r>
            <a:r>
              <a:rPr lang="en-GB" dirty="0">
                <a:solidFill>
                  <a:srgbClr val="515151"/>
                </a:solidFill>
              </a:rPr>
              <a:t> David Stillwell</a:t>
            </a:r>
          </a:p>
          <a:p>
            <a:r>
              <a:rPr lang="en-GB" sz="2000" dirty="0">
                <a:solidFill>
                  <a:srgbClr val="515151"/>
                </a:solidFill>
              </a:rPr>
              <a:t>Lecturer in Big Data Analytics and Quantitative Social Science</a:t>
            </a:r>
          </a:p>
          <a:p>
            <a:r>
              <a:rPr lang="en-GB" sz="2000" dirty="0">
                <a:solidFill>
                  <a:srgbClr val="515151"/>
                </a:solidFill>
              </a:rPr>
              <a:t>Academic Director of the Psychometrics Centre</a:t>
            </a:r>
          </a:p>
          <a:p>
            <a:r>
              <a:rPr lang="en-GB" sz="2000" dirty="0">
                <a:solidFill>
                  <a:srgbClr val="515151"/>
                </a:solidFill>
              </a:rPr>
              <a:t>Cambridge University Judge Business School</a:t>
            </a:r>
          </a:p>
        </p:txBody>
      </p:sp>
    </p:spTree>
    <p:extLst>
      <p:ext uri="{BB962C8B-B14F-4D97-AF65-F5344CB8AC3E}">
        <p14:creationId xmlns:p14="http://schemas.microsoft.com/office/powerpoint/2010/main" val="1077900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9114F-7A51-47DF-B5A1-B776C1FBE378}"/>
              </a:ext>
            </a:extLst>
          </p:cNvPr>
          <p:cNvSpPr>
            <a:spLocks noGrp="1"/>
          </p:cNvSpPr>
          <p:nvPr>
            <p:ph type="title"/>
          </p:nvPr>
        </p:nvSpPr>
        <p:spPr>
          <a:xfrm>
            <a:off x="457200" y="274639"/>
            <a:ext cx="8229600" cy="634082"/>
          </a:xfrm>
        </p:spPr>
        <p:txBody>
          <a:bodyPr>
            <a:noAutofit/>
          </a:bodyPr>
          <a:lstStyle/>
          <a:p>
            <a:r>
              <a:rPr lang="en-GB" sz="3600" b="1" dirty="0"/>
              <a:t>Facebook policy lets politicians lie in ads</a:t>
            </a:r>
            <a:endParaRPr lang="en-GB" sz="3600" dirty="0"/>
          </a:p>
        </p:txBody>
      </p:sp>
      <p:sp>
        <p:nvSpPr>
          <p:cNvPr id="3" name="Content Placeholder 2">
            <a:extLst>
              <a:ext uri="{FF2B5EF4-FFF2-40B4-BE49-F238E27FC236}">
                <a16:creationId xmlns:a16="http://schemas.microsoft.com/office/drawing/2014/main" id="{0E07645C-F5FB-4A15-8422-C98234FA3E5F}"/>
              </a:ext>
            </a:extLst>
          </p:cNvPr>
          <p:cNvSpPr>
            <a:spLocks noGrp="1"/>
          </p:cNvSpPr>
          <p:nvPr>
            <p:ph idx="1"/>
          </p:nvPr>
        </p:nvSpPr>
        <p:spPr/>
        <p:txBody>
          <a:bodyPr/>
          <a:lstStyle/>
          <a:p>
            <a:endParaRPr lang="en-GB"/>
          </a:p>
        </p:txBody>
      </p:sp>
      <p:sp>
        <p:nvSpPr>
          <p:cNvPr id="4" name="Footer Placeholder 3">
            <a:extLst>
              <a:ext uri="{FF2B5EF4-FFF2-40B4-BE49-F238E27FC236}">
                <a16:creationId xmlns:a16="http://schemas.microsoft.com/office/drawing/2014/main" id="{D5571751-209B-46BE-BEF8-30DC0BF9A87E}"/>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Arial" charset="0"/>
            </a:endParaRPr>
          </a:p>
        </p:txBody>
      </p:sp>
      <p:sp>
        <p:nvSpPr>
          <p:cNvPr id="5" name="Slide Number Placeholder 4">
            <a:extLst>
              <a:ext uri="{FF2B5EF4-FFF2-40B4-BE49-F238E27FC236}">
                <a16:creationId xmlns:a16="http://schemas.microsoft.com/office/drawing/2014/main" id="{8039D00A-F3F4-4507-9DA7-D397C0C74DF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pic>
        <p:nvPicPr>
          <p:cNvPr id="7" name="Picture 6">
            <a:extLst>
              <a:ext uri="{FF2B5EF4-FFF2-40B4-BE49-F238E27FC236}">
                <a16:creationId xmlns:a16="http://schemas.microsoft.com/office/drawing/2014/main" id="{842E53D1-F9C9-4775-8C91-3D861148342B}"/>
              </a:ext>
            </a:extLst>
          </p:cNvPr>
          <p:cNvPicPr/>
          <p:nvPr/>
        </p:nvPicPr>
        <p:blipFill>
          <a:blip r:embed="rId3"/>
          <a:stretch>
            <a:fillRect/>
          </a:stretch>
        </p:blipFill>
        <p:spPr>
          <a:xfrm>
            <a:off x="27611" y="1009049"/>
            <a:ext cx="4548329" cy="5848951"/>
          </a:xfrm>
          <a:prstGeom prst="rect">
            <a:avLst/>
          </a:prstGeom>
        </p:spPr>
      </p:pic>
      <p:sp>
        <p:nvSpPr>
          <p:cNvPr id="8" name="Rectangle 7">
            <a:extLst>
              <a:ext uri="{FF2B5EF4-FFF2-40B4-BE49-F238E27FC236}">
                <a16:creationId xmlns:a16="http://schemas.microsoft.com/office/drawing/2014/main" id="{FA7295C9-A7D9-47FA-BFDC-CD99234341F2}"/>
              </a:ext>
            </a:extLst>
          </p:cNvPr>
          <p:cNvSpPr/>
          <p:nvPr/>
        </p:nvSpPr>
        <p:spPr>
          <a:xfrm>
            <a:off x="1547664" y="0"/>
            <a:ext cx="8823677"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Arial" charset="0"/>
                <a:hlinkClick r:id="rId4"/>
              </a:rPr>
              <a:t>https://www.washingtonpost.com/technology/2019/10/10/facebook-policy-political-speech-lets-politicians-lie-ads</a:t>
            </a:r>
            <a:endParaRPr kumimoji="0" lang="en-GB"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026" name="Picture 2" descr="Warren for President Facebook Ad">
            <a:extLst>
              <a:ext uri="{FF2B5EF4-FFF2-40B4-BE49-F238E27FC236}">
                <a16:creationId xmlns:a16="http://schemas.microsoft.com/office/drawing/2014/main" id="{1113B22C-BF71-4B73-8466-EB3C796B7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529" y="836712"/>
            <a:ext cx="3581400" cy="677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14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8EF82B-1E2A-4E03-8C30-501156B8D04B}"/>
              </a:ext>
            </a:extLst>
          </p:cNvPr>
          <p:cNvPicPr>
            <a:picLocks noChangeAspect="1"/>
          </p:cNvPicPr>
          <p:nvPr/>
        </p:nvPicPr>
        <p:blipFill>
          <a:blip r:embed="rId2"/>
          <a:stretch>
            <a:fillRect/>
          </a:stretch>
        </p:blipFill>
        <p:spPr>
          <a:xfrm>
            <a:off x="1327277" y="0"/>
            <a:ext cx="6489446" cy="6858000"/>
          </a:xfrm>
          <a:prstGeom prst="rect">
            <a:avLst/>
          </a:prstGeom>
        </p:spPr>
      </p:pic>
    </p:spTree>
    <p:extLst>
      <p:ext uri="{BB962C8B-B14F-4D97-AF65-F5344CB8AC3E}">
        <p14:creationId xmlns:p14="http://schemas.microsoft.com/office/powerpoint/2010/main" val="1650119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52C49-D696-4690-9FC2-31CB768C824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7E7D088-D426-49D0-A518-9BE66EF81018}"/>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CC575696-ECD5-4CA9-8FF3-D7E2A53FF45B}"/>
              </a:ext>
            </a:extLst>
          </p:cNvPr>
          <p:cNvPicPr>
            <a:picLocks noChangeAspect="1"/>
          </p:cNvPicPr>
          <p:nvPr/>
        </p:nvPicPr>
        <p:blipFill>
          <a:blip r:embed="rId3"/>
          <a:stretch>
            <a:fillRect/>
          </a:stretch>
        </p:blipFill>
        <p:spPr>
          <a:xfrm>
            <a:off x="1115616" y="-896"/>
            <a:ext cx="6671235" cy="6858000"/>
          </a:xfrm>
          <a:prstGeom prst="rect">
            <a:avLst/>
          </a:prstGeom>
        </p:spPr>
      </p:pic>
    </p:spTree>
    <p:extLst>
      <p:ext uri="{BB962C8B-B14F-4D97-AF65-F5344CB8AC3E}">
        <p14:creationId xmlns:p14="http://schemas.microsoft.com/office/powerpoint/2010/main" val="333177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BAED6-F77A-4E5A-AB01-32117D56A97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E64218C-C1BD-45F6-A991-B82FFA4D54FD}"/>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E840AE91-240D-46D2-9866-E62DF886AC27}"/>
              </a:ext>
            </a:extLst>
          </p:cNvPr>
          <p:cNvPicPr>
            <a:picLocks noChangeAspect="1"/>
          </p:cNvPicPr>
          <p:nvPr/>
        </p:nvPicPr>
        <p:blipFill>
          <a:blip r:embed="rId2"/>
          <a:stretch>
            <a:fillRect/>
          </a:stretch>
        </p:blipFill>
        <p:spPr>
          <a:xfrm>
            <a:off x="2156195" y="0"/>
            <a:ext cx="4831609" cy="6858000"/>
          </a:xfrm>
          <a:prstGeom prst="rect">
            <a:avLst/>
          </a:prstGeom>
        </p:spPr>
      </p:pic>
    </p:spTree>
    <p:extLst>
      <p:ext uri="{BB962C8B-B14F-4D97-AF65-F5344CB8AC3E}">
        <p14:creationId xmlns:p14="http://schemas.microsoft.com/office/powerpoint/2010/main" val="2587083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461F2-8B6D-4966-8AF4-60F48A88AE0A}"/>
              </a:ext>
            </a:extLst>
          </p:cNvPr>
          <p:cNvSpPr>
            <a:spLocks noGrp="1"/>
          </p:cNvSpPr>
          <p:nvPr>
            <p:ph type="title"/>
          </p:nvPr>
        </p:nvSpPr>
        <p:spPr>
          <a:xfrm>
            <a:off x="360759" y="3752849"/>
            <a:ext cx="2468166" cy="2452687"/>
          </a:xfrm>
        </p:spPr>
        <p:txBody>
          <a:bodyPr anchor="ctr">
            <a:normAutofit/>
          </a:bodyPr>
          <a:lstStyle/>
          <a:p>
            <a:r>
              <a:rPr lang="en-GB" sz="3100" dirty="0"/>
              <a:t>For example: </a:t>
            </a:r>
            <a:r>
              <a:rPr lang="en-GB" sz="3100" b="1" dirty="0"/>
              <a:t>Social Science One</a:t>
            </a:r>
          </a:p>
        </p:txBody>
      </p:sp>
      <p:pic>
        <p:nvPicPr>
          <p:cNvPr id="3074" name="Picture 2">
            <a:extLst>
              <a:ext uri="{FF2B5EF4-FFF2-40B4-BE49-F238E27FC236}">
                <a16:creationId xmlns:a16="http://schemas.microsoft.com/office/drawing/2014/main" id="{08E6ACDE-76D6-426E-9DBE-C55B9E7FA8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858"/>
          <a:stretch/>
        </p:blipFill>
        <p:spPr bwMode="auto">
          <a:xfrm>
            <a:off x="20" y="10"/>
            <a:ext cx="9143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66721CF-9557-49E7-8E29-D27E92E5A4BA}"/>
              </a:ext>
            </a:extLst>
          </p:cNvPr>
          <p:cNvSpPr>
            <a:spLocks noGrp="1"/>
          </p:cNvSpPr>
          <p:nvPr>
            <p:ph idx="1"/>
          </p:nvPr>
        </p:nvSpPr>
        <p:spPr>
          <a:xfrm>
            <a:off x="2828925" y="3752850"/>
            <a:ext cx="5953121" cy="2916510"/>
          </a:xfrm>
        </p:spPr>
        <p:txBody>
          <a:bodyPr anchor="ctr">
            <a:normAutofit fontScale="92500" lnSpcReduction="20000"/>
          </a:bodyPr>
          <a:lstStyle/>
          <a:p>
            <a:r>
              <a:rPr lang="en-GB" sz="2400" dirty="0"/>
              <a:t>December 2011: I, and other academics, visit FB to meet with their data team.</a:t>
            </a:r>
          </a:p>
          <a:p>
            <a:r>
              <a:rPr lang="en-GB" sz="2400" dirty="0"/>
              <a:t>April 2018: (midst of Facebook Cambridge Analytica scandal) Zuckerberg tells congress that FB will share posts, links, user data with researchers around the world so they can study disinformation</a:t>
            </a:r>
          </a:p>
          <a:p>
            <a:r>
              <a:rPr lang="en-GB" sz="2400" dirty="0"/>
              <a:t>He says first results will come at the end of the year</a:t>
            </a:r>
          </a:p>
        </p:txBody>
      </p:sp>
    </p:spTree>
    <p:extLst>
      <p:ext uri="{BB962C8B-B14F-4D97-AF65-F5344CB8AC3E}">
        <p14:creationId xmlns:p14="http://schemas.microsoft.com/office/powerpoint/2010/main" val="3654726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E7783-B831-440A-B5AB-128B78A97B9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4D9EF46-2931-48E6-8130-5FE997CB88FA}"/>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15ACF181-49D7-4CE9-8E8B-9118139558C4}"/>
              </a:ext>
            </a:extLst>
          </p:cNvPr>
          <p:cNvPicPr>
            <a:picLocks noChangeAspect="1"/>
          </p:cNvPicPr>
          <p:nvPr/>
        </p:nvPicPr>
        <p:blipFill>
          <a:blip r:embed="rId2"/>
          <a:stretch>
            <a:fillRect/>
          </a:stretch>
        </p:blipFill>
        <p:spPr>
          <a:xfrm>
            <a:off x="1607016" y="0"/>
            <a:ext cx="5929968" cy="6858000"/>
          </a:xfrm>
          <a:prstGeom prst="rect">
            <a:avLst/>
          </a:prstGeom>
        </p:spPr>
      </p:pic>
    </p:spTree>
    <p:extLst>
      <p:ext uri="{BB962C8B-B14F-4D97-AF65-F5344CB8AC3E}">
        <p14:creationId xmlns:p14="http://schemas.microsoft.com/office/powerpoint/2010/main" val="4137687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461F2-8B6D-4966-8AF4-60F48A88AE0A}"/>
              </a:ext>
            </a:extLst>
          </p:cNvPr>
          <p:cNvSpPr>
            <a:spLocks noGrp="1"/>
          </p:cNvSpPr>
          <p:nvPr>
            <p:ph type="title"/>
          </p:nvPr>
        </p:nvSpPr>
        <p:spPr/>
        <p:txBody>
          <a:bodyPr/>
          <a:lstStyle/>
          <a:p>
            <a:r>
              <a:rPr lang="en-GB" dirty="0"/>
              <a:t>Social Science One</a:t>
            </a:r>
          </a:p>
        </p:txBody>
      </p:sp>
      <p:sp>
        <p:nvSpPr>
          <p:cNvPr id="3" name="Content Placeholder 2">
            <a:extLst>
              <a:ext uri="{FF2B5EF4-FFF2-40B4-BE49-F238E27FC236}">
                <a16:creationId xmlns:a16="http://schemas.microsoft.com/office/drawing/2014/main" id="{466721CF-9557-49E7-8E29-D27E92E5A4BA}"/>
              </a:ext>
            </a:extLst>
          </p:cNvPr>
          <p:cNvSpPr>
            <a:spLocks noGrp="1"/>
          </p:cNvSpPr>
          <p:nvPr>
            <p:ph idx="1"/>
          </p:nvPr>
        </p:nvSpPr>
        <p:spPr/>
        <p:txBody>
          <a:bodyPr/>
          <a:lstStyle/>
          <a:p>
            <a:r>
              <a:rPr lang="en-GB" dirty="0"/>
              <a:t>September 2019: Seven non-profit groups that funded the endeavour threaten to pull out.</a:t>
            </a:r>
          </a:p>
          <a:p>
            <a:r>
              <a:rPr lang="en-GB" dirty="0"/>
              <a:t>Data still not provided due to privacy concerns. Working on differential privacy.</a:t>
            </a:r>
          </a:p>
          <a:p>
            <a:r>
              <a:rPr lang="en-GB" dirty="0"/>
              <a:t>Even when data comes, it’ll be much less comprehensive than promised.</a:t>
            </a:r>
          </a:p>
        </p:txBody>
      </p:sp>
    </p:spTree>
    <p:extLst>
      <p:ext uri="{BB962C8B-B14F-4D97-AF65-F5344CB8AC3E}">
        <p14:creationId xmlns:p14="http://schemas.microsoft.com/office/powerpoint/2010/main" val="562343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461F2-8B6D-4966-8AF4-60F48A88AE0A}"/>
              </a:ext>
            </a:extLst>
          </p:cNvPr>
          <p:cNvSpPr>
            <a:spLocks noGrp="1"/>
          </p:cNvSpPr>
          <p:nvPr>
            <p:ph type="title"/>
          </p:nvPr>
        </p:nvSpPr>
        <p:spPr/>
        <p:txBody>
          <a:bodyPr/>
          <a:lstStyle/>
          <a:p>
            <a:r>
              <a:rPr lang="en-GB" dirty="0"/>
              <a:t>Social Science One</a:t>
            </a:r>
          </a:p>
        </p:txBody>
      </p:sp>
      <p:sp>
        <p:nvSpPr>
          <p:cNvPr id="3" name="Content Placeholder 2">
            <a:extLst>
              <a:ext uri="{FF2B5EF4-FFF2-40B4-BE49-F238E27FC236}">
                <a16:creationId xmlns:a16="http://schemas.microsoft.com/office/drawing/2014/main" id="{466721CF-9557-49E7-8E29-D27E92E5A4BA}"/>
              </a:ext>
            </a:extLst>
          </p:cNvPr>
          <p:cNvSpPr>
            <a:spLocks noGrp="1"/>
          </p:cNvSpPr>
          <p:nvPr>
            <p:ph idx="1"/>
          </p:nvPr>
        </p:nvSpPr>
        <p:spPr/>
        <p:txBody>
          <a:bodyPr/>
          <a:lstStyle/>
          <a:p>
            <a:r>
              <a:rPr lang="en-GB" dirty="0"/>
              <a:t>What if an academic has another research question? E.g. Does social media make people more anxious?</a:t>
            </a:r>
          </a:p>
          <a:p>
            <a:r>
              <a:rPr lang="en-GB" dirty="0"/>
              <a:t>Social Science One says that they’ll allow other research questions to be asked in future.</a:t>
            </a:r>
          </a:p>
        </p:txBody>
      </p:sp>
    </p:spTree>
    <p:extLst>
      <p:ext uri="{BB962C8B-B14F-4D97-AF65-F5344CB8AC3E}">
        <p14:creationId xmlns:p14="http://schemas.microsoft.com/office/powerpoint/2010/main" val="699044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7939D1-20BF-490D-89BB-B71B5DC4B805}"/>
              </a:ext>
            </a:extLst>
          </p:cNvPr>
          <p:cNvSpPr>
            <a:spLocks noGrp="1"/>
          </p:cNvSpPr>
          <p:nvPr>
            <p:ph idx="1"/>
          </p:nvPr>
        </p:nvSpPr>
        <p:spPr>
          <a:xfrm>
            <a:off x="0" y="0"/>
            <a:ext cx="9144000" cy="6858000"/>
          </a:xfrm>
        </p:spPr>
        <p:txBody>
          <a:bodyPr anchor="ctr"/>
          <a:lstStyle/>
          <a:p>
            <a:pPr marL="0" indent="0" algn="ctr">
              <a:buNone/>
            </a:pPr>
            <a:r>
              <a:rPr lang="en-GB" b="1" dirty="0"/>
              <a:t>What’s the alternative? APIs?</a:t>
            </a:r>
          </a:p>
        </p:txBody>
      </p:sp>
    </p:spTree>
    <p:extLst>
      <p:ext uri="{BB962C8B-B14F-4D97-AF65-F5344CB8AC3E}">
        <p14:creationId xmlns:p14="http://schemas.microsoft.com/office/powerpoint/2010/main" val="228979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err="1">
                <a:solidFill>
                  <a:srgbClr val="D72E4E"/>
                </a:solidFill>
              </a:rPr>
              <a:t>myPersonality</a:t>
            </a:r>
            <a:r>
              <a:rPr lang="en-GB" b="1" dirty="0">
                <a:solidFill>
                  <a:srgbClr val="D72E4E"/>
                </a:solidFill>
              </a:rPr>
              <a:t> app (2007-12)</a:t>
            </a:r>
          </a:p>
        </p:txBody>
      </p:sp>
      <p:grpSp>
        <p:nvGrpSpPr>
          <p:cNvPr id="4" name="Group 3"/>
          <p:cNvGrpSpPr/>
          <p:nvPr/>
        </p:nvGrpSpPr>
        <p:grpSpPr>
          <a:xfrm flipH="1">
            <a:off x="6156172" y="4293093"/>
            <a:ext cx="2319636" cy="1830477"/>
            <a:chOff x="-2888343" y="-566057"/>
            <a:chExt cx="2393043" cy="2409371"/>
          </a:xfrm>
        </p:grpSpPr>
        <p:sp>
          <p:nvSpPr>
            <p:cNvPr id="5" name="Rounded Rectangle 11"/>
            <p:cNvSpPr/>
            <p:nvPr/>
          </p:nvSpPr>
          <p:spPr>
            <a:xfrm>
              <a:off x="-2888343" y="-566057"/>
              <a:ext cx="2393043" cy="2409371"/>
            </a:xfrm>
            <a:prstGeom prst="round2DiagRect">
              <a:avLst/>
            </a:prstGeom>
            <a:solidFill>
              <a:sysClr val="window" lastClr="FFFFFF"/>
            </a:solidFill>
            <a:ln w="28575" cap="flat" cmpd="sng" algn="ctr">
              <a:solidFill>
                <a:srgbClr val="5B9BD5">
                  <a:shade val="50000"/>
                </a:srgbClr>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4472C4">
                      <a:lumMod val="75000"/>
                    </a:srgbClr>
                  </a:solidFill>
                  <a:effectLst/>
                  <a:uLnTx/>
                  <a:uFillTx/>
                  <a:latin typeface="Calibri"/>
                  <a:ea typeface="+mn-ea"/>
                  <a:cs typeface="Calibri Light"/>
                </a:rPr>
                <a:t>40 journal articles since 2011 </a:t>
              </a:r>
            </a:p>
          </p:txBody>
        </p:sp>
        <p:pic>
          <p:nvPicPr>
            <p:cNvPr id="6" name="Picture 5"/>
            <p:cNvPicPr>
              <a:picLocks noChangeAspect="1"/>
            </p:cNvPicPr>
            <p:nvPr/>
          </p:nvPicPr>
          <p:blipFill rotWithShape="1">
            <a:blip r:embed="rId2" cstate="print">
              <a:clrChange>
                <a:clrFrom>
                  <a:srgbClr val="FFFFFF"/>
                </a:clrFrom>
                <a:clrTo>
                  <a:srgbClr val="FFFFFF">
                    <a:alpha val="0"/>
                  </a:srgbClr>
                </a:clrTo>
              </a:clrChange>
              <a:duotone>
                <a:srgbClr val="4472C4">
                  <a:shade val="45000"/>
                  <a:satMod val="135000"/>
                </a:srgbClr>
                <a:prstClr val="white"/>
              </a:duotone>
              <a:extLst>
                <a:ext uri="{28A0092B-C50C-407E-A947-70E740481C1C}">
                  <a14:useLocalDpi xmlns:a14="http://schemas.microsoft.com/office/drawing/2010/main" val="0"/>
                </a:ext>
              </a:extLst>
            </a:blip>
            <a:srcRect l="9853" t="4550" b="13519"/>
            <a:stretch/>
          </p:blipFill>
          <p:spPr>
            <a:xfrm>
              <a:off x="-2222277" y="-343230"/>
              <a:ext cx="1060926" cy="1295873"/>
            </a:xfrm>
            <a:prstGeom prst="round2DiagRect">
              <a:avLst/>
            </a:prstGeom>
          </p:spPr>
        </p:pic>
      </p:grpSp>
      <p:grpSp>
        <p:nvGrpSpPr>
          <p:cNvPr id="7" name="Group 6"/>
          <p:cNvGrpSpPr/>
          <p:nvPr/>
        </p:nvGrpSpPr>
        <p:grpSpPr>
          <a:xfrm flipH="1">
            <a:off x="611556" y="2233034"/>
            <a:ext cx="2319636" cy="1796732"/>
            <a:chOff x="5065548" y="7144307"/>
            <a:chExt cx="2393043" cy="2409372"/>
          </a:xfrm>
        </p:grpSpPr>
        <p:sp>
          <p:nvSpPr>
            <p:cNvPr id="8" name="Rounded Rectangle 15"/>
            <p:cNvSpPr/>
            <p:nvPr/>
          </p:nvSpPr>
          <p:spPr>
            <a:xfrm>
              <a:off x="5065548" y="7144307"/>
              <a:ext cx="2393043" cy="2409372"/>
            </a:xfrm>
            <a:prstGeom prst="round2DiagRect">
              <a:avLst/>
            </a:prstGeom>
            <a:solidFill>
              <a:sysClr val="window" lastClr="FFFFFF"/>
            </a:solidFill>
            <a:ln w="28575" cap="flat" cmpd="sng" algn="ctr">
              <a:solidFill>
                <a:srgbClr val="5B9BD5">
                  <a:shade val="50000"/>
                </a:srgbClr>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4472C4">
                      <a:lumMod val="75000"/>
                    </a:srgbClr>
                  </a:solidFill>
                  <a:effectLst/>
                  <a:uLnTx/>
                  <a:uFillTx/>
                  <a:latin typeface="Calibri"/>
                  <a:ea typeface="+mn-ea"/>
                  <a:cs typeface="Calibri Light"/>
                </a:rPr>
                <a:t>6mil individual psych profiles</a:t>
              </a:r>
            </a:p>
          </p:txBody>
        </p:sp>
        <p:pic>
          <p:nvPicPr>
            <p:cNvPr id="9" name="Picture 8"/>
            <p:cNvPicPr>
              <a:picLocks noChangeAspect="1"/>
            </p:cNvPicPr>
            <p:nvPr/>
          </p:nvPicPr>
          <p:blipFill rotWithShape="1">
            <a:blip r:embed="rId3" cstate="print">
              <a:duotone>
                <a:srgbClr val="4472C4">
                  <a:shade val="45000"/>
                  <a:satMod val="135000"/>
                </a:srgbClr>
                <a:prstClr val="white"/>
              </a:duotone>
              <a:extLst>
                <a:ext uri="{BEBA8EAE-BF5A-486C-A8C5-ECC9F3942E4B}">
                  <a14:imgProps xmlns:a14="http://schemas.microsoft.com/office/drawing/2010/main">
                    <a14:imgLayer r:embed="rId4">
                      <a14:imgEffect>
                        <a14:colorTemperature colorTemp="4700"/>
                      </a14:imgEffect>
                      <a14:imgEffect>
                        <a14:brightnessContrast bright="-20000"/>
                      </a14:imgEffect>
                    </a14:imgLayer>
                  </a14:imgProps>
                </a:ext>
                <a:ext uri="{28A0092B-C50C-407E-A947-70E740481C1C}">
                  <a14:useLocalDpi xmlns:a14="http://schemas.microsoft.com/office/drawing/2010/main" val="0"/>
                </a:ext>
              </a:extLst>
            </a:blip>
            <a:srcRect b="19633"/>
            <a:stretch/>
          </p:blipFill>
          <p:spPr>
            <a:xfrm>
              <a:off x="5721921" y="7323431"/>
              <a:ext cx="1087038" cy="1294446"/>
            </a:xfrm>
            <a:prstGeom prst="round2DiagRect">
              <a:avLst/>
            </a:prstGeom>
          </p:spPr>
        </p:pic>
      </p:grpSp>
      <p:grpSp>
        <p:nvGrpSpPr>
          <p:cNvPr id="10" name="Group 9"/>
          <p:cNvGrpSpPr/>
          <p:nvPr/>
        </p:nvGrpSpPr>
        <p:grpSpPr>
          <a:xfrm flipH="1">
            <a:off x="611556" y="4293093"/>
            <a:ext cx="2319636" cy="1830477"/>
            <a:chOff x="3575414" y="4130174"/>
            <a:chExt cx="2393043" cy="2409371"/>
          </a:xfrm>
        </p:grpSpPr>
        <p:sp>
          <p:nvSpPr>
            <p:cNvPr id="11" name="Rounded Rectangle 19"/>
            <p:cNvSpPr/>
            <p:nvPr/>
          </p:nvSpPr>
          <p:spPr>
            <a:xfrm>
              <a:off x="3575414" y="4130174"/>
              <a:ext cx="2393043" cy="2409371"/>
            </a:xfrm>
            <a:prstGeom prst="round2DiagRect">
              <a:avLst/>
            </a:prstGeom>
            <a:solidFill>
              <a:sysClr val="window" lastClr="FFFFFF"/>
            </a:solidFill>
            <a:ln w="28575" cap="flat" cmpd="sng" algn="ctr">
              <a:solidFill>
                <a:srgbClr val="5B9BD5">
                  <a:shade val="50000"/>
                </a:srgbClr>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4472C4">
                      <a:lumMod val="75000"/>
                    </a:srgbClr>
                  </a:solidFill>
                  <a:effectLst/>
                  <a:uLnTx/>
                  <a:uFillTx/>
                  <a:latin typeface="Calibri"/>
                  <a:ea typeface="+mn-ea"/>
                  <a:cs typeface="Calibri Light"/>
                </a:rPr>
                <a:t>Data shared with &gt;100 Universities</a:t>
              </a:r>
            </a:p>
          </p:txBody>
        </p:sp>
        <p:pic>
          <p:nvPicPr>
            <p:cNvPr id="12" name="Picture 11"/>
            <p:cNvPicPr>
              <a:picLocks noChangeAspect="1"/>
            </p:cNvPicPr>
            <p:nvPr/>
          </p:nvPicPr>
          <p:blipFill rotWithShape="1">
            <a:blip r:embed="rId5" cstate="print">
              <a:duotone>
                <a:srgbClr val="4472C4">
                  <a:shade val="45000"/>
                  <a:satMod val="135000"/>
                </a:srgbClr>
                <a:prstClr val="white"/>
              </a:duotone>
              <a:extLst>
                <a:ext uri="{28A0092B-C50C-407E-A947-70E740481C1C}">
                  <a14:useLocalDpi xmlns:a14="http://schemas.microsoft.com/office/drawing/2010/main" val="0"/>
                </a:ext>
              </a:extLst>
            </a:blip>
            <a:srcRect l="6216" t="-257" r="9070" b="15980"/>
            <a:stretch/>
          </p:blipFill>
          <p:spPr>
            <a:xfrm>
              <a:off x="4231789" y="4353001"/>
              <a:ext cx="1087038" cy="1311403"/>
            </a:xfrm>
            <a:prstGeom prst="round2DiagRect">
              <a:avLst/>
            </a:prstGeom>
          </p:spPr>
        </p:pic>
      </p:grpSp>
      <p:grpSp>
        <p:nvGrpSpPr>
          <p:cNvPr id="13" name="Group 12"/>
          <p:cNvGrpSpPr/>
          <p:nvPr/>
        </p:nvGrpSpPr>
        <p:grpSpPr>
          <a:xfrm flipH="1">
            <a:off x="3427343" y="4293093"/>
            <a:ext cx="2319636" cy="1830477"/>
            <a:chOff x="687068" y="4126894"/>
            <a:chExt cx="2393043" cy="2409371"/>
          </a:xfrm>
        </p:grpSpPr>
        <p:sp>
          <p:nvSpPr>
            <p:cNvPr id="14" name="Rounded Rectangle 23"/>
            <p:cNvSpPr/>
            <p:nvPr/>
          </p:nvSpPr>
          <p:spPr>
            <a:xfrm>
              <a:off x="687068" y="4126894"/>
              <a:ext cx="2393043" cy="2409371"/>
            </a:xfrm>
            <a:prstGeom prst="round2DiagRect">
              <a:avLst/>
            </a:prstGeom>
            <a:solidFill>
              <a:sysClr val="window" lastClr="FFFFFF"/>
            </a:solidFill>
            <a:ln w="28575" cap="flat" cmpd="sng" algn="ctr">
              <a:solidFill>
                <a:srgbClr val="5B9BD5">
                  <a:shade val="50000"/>
                </a:srgbClr>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4472C4">
                      <a:lumMod val="75000"/>
                    </a:srgbClr>
                  </a:solidFill>
                  <a:effectLst/>
                  <a:uLnTx/>
                  <a:uFillTx/>
                  <a:latin typeface="Calibri"/>
                  <a:ea typeface="+mn-ea"/>
                  <a:cs typeface="Calibri Light"/>
                </a:rPr>
                <a:t>Feedback was the only incentive</a:t>
              </a:r>
            </a:p>
          </p:txBody>
        </p:sp>
        <p:pic>
          <p:nvPicPr>
            <p:cNvPr id="15" name="Picture 14"/>
            <p:cNvPicPr>
              <a:picLocks noChangeAspect="1"/>
            </p:cNvPicPr>
            <p:nvPr/>
          </p:nvPicPr>
          <p:blipFill rotWithShape="1">
            <a:blip r:embed="rId6" cstate="print">
              <a:duotone>
                <a:srgbClr val="4472C4">
                  <a:shade val="45000"/>
                  <a:satMod val="135000"/>
                </a:srgbClr>
                <a:prstClr val="white"/>
              </a:duotone>
              <a:extLst>
                <a:ext uri="{28A0092B-C50C-407E-A947-70E740481C1C}">
                  <a14:useLocalDpi xmlns:a14="http://schemas.microsoft.com/office/drawing/2010/main" val="0"/>
                </a:ext>
              </a:extLst>
            </a:blip>
            <a:srcRect l="29810" r="6558" b="18860"/>
            <a:stretch/>
          </p:blipFill>
          <p:spPr>
            <a:xfrm>
              <a:off x="1621437" y="4353003"/>
              <a:ext cx="621328" cy="1311403"/>
            </a:xfrm>
            <a:prstGeom prst="round2DiagRect">
              <a:avLst/>
            </a:prstGeom>
          </p:spPr>
        </p:pic>
      </p:grpSp>
      <p:grpSp>
        <p:nvGrpSpPr>
          <p:cNvPr id="16" name="Group 15"/>
          <p:cNvGrpSpPr/>
          <p:nvPr/>
        </p:nvGrpSpPr>
        <p:grpSpPr>
          <a:xfrm flipH="1">
            <a:off x="6156165" y="2233031"/>
            <a:ext cx="2319636" cy="1813601"/>
            <a:chOff x="6328186" y="1979179"/>
            <a:chExt cx="2393042" cy="2387160"/>
          </a:xfrm>
        </p:grpSpPr>
        <p:sp>
          <p:nvSpPr>
            <p:cNvPr id="17" name="Rounded Rectangle 26"/>
            <p:cNvSpPr/>
            <p:nvPr/>
          </p:nvSpPr>
          <p:spPr>
            <a:xfrm>
              <a:off x="6328186" y="1979179"/>
              <a:ext cx="2393042" cy="2387160"/>
            </a:xfrm>
            <a:prstGeom prst="round2DiagRect">
              <a:avLst/>
            </a:prstGeom>
            <a:solidFill>
              <a:sysClr val="window" lastClr="FFFFFF"/>
            </a:solidFill>
            <a:ln w="28575" cap="flat" cmpd="sng" algn="ctr">
              <a:solidFill>
                <a:srgbClr val="5B9BD5">
                  <a:shade val="50000"/>
                </a:srgbClr>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4472C4">
                      <a:lumMod val="75000"/>
                    </a:srgbClr>
                  </a:solidFill>
                  <a:effectLst/>
                  <a:uLnTx/>
                  <a:uFillTx/>
                  <a:latin typeface="Calibri"/>
                  <a:ea typeface="+mn-ea"/>
                  <a:cs typeface="Calibri Light"/>
                </a:rPr>
                <a:t>All data collected through opt-in</a:t>
              </a:r>
            </a:p>
          </p:txBody>
        </p:sp>
        <p:pic>
          <p:nvPicPr>
            <p:cNvPr id="18" name="Picture 17"/>
            <p:cNvPicPr>
              <a:picLocks noChangeAspect="1"/>
            </p:cNvPicPr>
            <p:nvPr/>
          </p:nvPicPr>
          <p:blipFill rotWithShape="1">
            <a:blip r:embed="rId7" cstate="print">
              <a:duotone>
                <a:srgbClr val="4472C4">
                  <a:shade val="45000"/>
                  <a:satMod val="135000"/>
                </a:srgbClr>
                <a:prstClr val="white"/>
              </a:duotone>
              <a:extLst>
                <a:ext uri="{28A0092B-C50C-407E-A947-70E740481C1C}">
                  <a14:useLocalDpi xmlns:a14="http://schemas.microsoft.com/office/drawing/2010/main" val="0"/>
                </a:ext>
              </a:extLst>
            </a:blip>
            <a:srcRect l="8549" t="1588" r="8583" b="14695"/>
            <a:stretch/>
          </p:blipFill>
          <p:spPr>
            <a:xfrm>
              <a:off x="6994245" y="2155001"/>
              <a:ext cx="1060927" cy="1299249"/>
            </a:xfrm>
            <a:prstGeom prst="round2DiagRect">
              <a:avLst/>
            </a:prstGeom>
          </p:spPr>
        </p:pic>
      </p:grpSp>
      <p:grpSp>
        <p:nvGrpSpPr>
          <p:cNvPr id="19" name="Group 18"/>
          <p:cNvGrpSpPr/>
          <p:nvPr/>
        </p:nvGrpSpPr>
        <p:grpSpPr>
          <a:xfrm flipH="1">
            <a:off x="3419868" y="2233031"/>
            <a:ext cx="2319636" cy="1813601"/>
            <a:chOff x="5245604" y="388270"/>
            <a:chExt cx="2393043" cy="2387160"/>
          </a:xfrm>
        </p:grpSpPr>
        <p:sp>
          <p:nvSpPr>
            <p:cNvPr id="20" name="Rounded Rectangle 29"/>
            <p:cNvSpPr/>
            <p:nvPr/>
          </p:nvSpPr>
          <p:spPr>
            <a:xfrm>
              <a:off x="5245604" y="388270"/>
              <a:ext cx="2393043" cy="2387160"/>
            </a:xfrm>
            <a:prstGeom prst="round2DiagRect">
              <a:avLst/>
            </a:prstGeom>
            <a:solidFill>
              <a:sysClr val="window" lastClr="FFFFFF"/>
            </a:solidFill>
            <a:ln w="28575" cap="flat" cmpd="sng" algn="ctr">
              <a:solidFill>
                <a:srgbClr val="5B9BD5">
                  <a:shade val="50000"/>
                </a:srgbClr>
              </a:solidFill>
              <a:prstDash val="solid"/>
              <a:miter lim="800000"/>
            </a:ln>
            <a:effectLst/>
          </p:spPr>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4472C4">
                      <a:lumMod val="75000"/>
                    </a:srgbClr>
                  </a:solidFill>
                  <a:effectLst/>
                  <a:uLnTx/>
                  <a:uFillTx/>
                  <a:latin typeface="Calibri"/>
                  <a:ea typeface="+mn-ea"/>
                  <a:cs typeface="Calibri Light"/>
                </a:rPr>
                <a:t>25 validated psychometric tests</a:t>
              </a:r>
            </a:p>
          </p:txBody>
        </p:sp>
        <p:pic>
          <p:nvPicPr>
            <p:cNvPr id="21" name="Picture 20"/>
            <p:cNvPicPr>
              <a:picLocks noChangeAspect="1"/>
            </p:cNvPicPr>
            <p:nvPr/>
          </p:nvPicPr>
          <p:blipFill rotWithShape="1">
            <a:blip r:embed="rId8" cstate="print">
              <a:duotone>
                <a:srgbClr val="4472C4">
                  <a:shade val="45000"/>
                  <a:satMod val="135000"/>
                </a:srgbClr>
                <a:prstClr val="white"/>
              </a:duotone>
              <a:extLst>
                <a:ext uri="{28A0092B-C50C-407E-A947-70E740481C1C}">
                  <a14:useLocalDpi xmlns:a14="http://schemas.microsoft.com/office/drawing/2010/main" val="0"/>
                </a:ext>
              </a:extLst>
            </a:blip>
            <a:srcRect l="18708" r="11741" b="20721"/>
            <a:stretch/>
          </p:blipFill>
          <p:spPr>
            <a:xfrm flipH="1">
              <a:off x="5900048" y="564092"/>
              <a:ext cx="1084158" cy="1311403"/>
            </a:xfrm>
            <a:prstGeom prst="round2DiagRect">
              <a:avLst/>
            </a:prstGeom>
          </p:spPr>
        </p:pic>
      </p:grpSp>
    </p:spTree>
    <p:extLst>
      <p:ext uri="{BB962C8B-B14F-4D97-AF65-F5344CB8AC3E}">
        <p14:creationId xmlns:p14="http://schemas.microsoft.com/office/powerpoint/2010/main" val="196486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http://windows8.iyogi.com/content/dam/windows8-iyogi/2014/02/IE-11-Cookies.jpeg"/>
          <p:cNvPicPr>
            <a:picLocks noChangeAspect="1" noChangeArrowheads="1"/>
          </p:cNvPicPr>
          <p:nvPr/>
        </p:nvPicPr>
        <p:blipFill>
          <a:blip r:embed="rId3" cstate="print"/>
          <a:srcRect/>
          <a:stretch>
            <a:fillRect/>
          </a:stretch>
        </p:blipFill>
        <p:spPr bwMode="auto">
          <a:xfrm>
            <a:off x="3352800" y="3429000"/>
            <a:ext cx="2151017" cy="1981200"/>
          </a:xfrm>
          <a:prstGeom prst="rect">
            <a:avLst/>
          </a:prstGeom>
          <a:noFill/>
        </p:spPr>
      </p:pic>
      <p:pic>
        <p:nvPicPr>
          <p:cNvPr id="35848" name="Picture 8" descr="http://i.telegraph.co.uk/multimedia/archive/01713/phones_1713833c.jpg"/>
          <p:cNvPicPr>
            <a:picLocks noChangeAspect="1" noChangeArrowheads="1"/>
          </p:cNvPicPr>
          <p:nvPr/>
        </p:nvPicPr>
        <p:blipFill>
          <a:blip r:embed="rId4" cstate="print"/>
          <a:srcRect/>
          <a:stretch>
            <a:fillRect/>
          </a:stretch>
        </p:blipFill>
        <p:spPr bwMode="auto">
          <a:xfrm>
            <a:off x="3048000" y="228600"/>
            <a:ext cx="2743200" cy="1681701"/>
          </a:xfrm>
          <a:prstGeom prst="rect">
            <a:avLst/>
          </a:prstGeom>
          <a:noFill/>
        </p:spPr>
      </p:pic>
      <p:pic>
        <p:nvPicPr>
          <p:cNvPr id="35842" name="Picture 2" descr="http://www.underconsideration.com/brandnew/archives/facebook_logo_detail.gif"/>
          <p:cNvPicPr>
            <a:picLocks noChangeAspect="1" noChangeArrowheads="1"/>
          </p:cNvPicPr>
          <p:nvPr/>
        </p:nvPicPr>
        <p:blipFill>
          <a:blip r:embed="rId5" cstate="print"/>
          <a:srcRect/>
          <a:stretch>
            <a:fillRect/>
          </a:stretch>
        </p:blipFill>
        <p:spPr bwMode="auto">
          <a:xfrm>
            <a:off x="1371600" y="2286000"/>
            <a:ext cx="1981200" cy="2117313"/>
          </a:xfrm>
          <a:prstGeom prst="rect">
            <a:avLst/>
          </a:prstGeom>
          <a:noFill/>
        </p:spPr>
      </p:pic>
      <p:pic>
        <p:nvPicPr>
          <p:cNvPr id="35844" name="Picture 4" descr="http://jonbennallick.co.uk/wp-content/uploads/2012/11/Twitter-Logo-Icon-by-Jon-Bennallick-02.png"/>
          <p:cNvPicPr>
            <a:picLocks noChangeAspect="1" noChangeArrowheads="1"/>
          </p:cNvPicPr>
          <p:nvPr/>
        </p:nvPicPr>
        <p:blipFill>
          <a:blip r:embed="rId6" cstate="print"/>
          <a:srcRect/>
          <a:stretch>
            <a:fillRect/>
          </a:stretch>
        </p:blipFill>
        <p:spPr bwMode="auto">
          <a:xfrm>
            <a:off x="5562600" y="2286000"/>
            <a:ext cx="2133600" cy="2133600"/>
          </a:xfrm>
          <a:prstGeom prst="rect">
            <a:avLst/>
          </a:prstGeom>
          <a:noFill/>
        </p:spPr>
      </p:pic>
      <p:pic>
        <p:nvPicPr>
          <p:cNvPr id="35850" name="Picture 10" descr="http://www.clubcard.info/wp-content/uploads/2011/06/Tesco_Clubcard.png"/>
          <p:cNvPicPr>
            <a:picLocks noChangeAspect="1" noChangeArrowheads="1"/>
          </p:cNvPicPr>
          <p:nvPr/>
        </p:nvPicPr>
        <p:blipFill>
          <a:blip r:embed="rId7" cstate="print"/>
          <a:srcRect/>
          <a:stretch>
            <a:fillRect/>
          </a:stretch>
        </p:blipFill>
        <p:spPr bwMode="auto">
          <a:xfrm>
            <a:off x="3048000" y="1600200"/>
            <a:ext cx="2819400" cy="1857837"/>
          </a:xfrm>
          <a:prstGeom prst="rect">
            <a:avLst/>
          </a:prstGeom>
          <a:noFill/>
        </p:spPr>
      </p:pic>
      <p:pic>
        <p:nvPicPr>
          <p:cNvPr id="35852" name="Picture 12" descr="http://upload.wikimedia.org/wikipedia/commons/0/0a/Gmail_logo.png"/>
          <p:cNvPicPr>
            <a:picLocks noChangeAspect="1" noChangeArrowheads="1"/>
          </p:cNvPicPr>
          <p:nvPr/>
        </p:nvPicPr>
        <p:blipFill>
          <a:blip r:embed="rId8" cstate="print"/>
          <a:srcRect/>
          <a:stretch>
            <a:fillRect/>
          </a:stretch>
        </p:blipFill>
        <p:spPr bwMode="auto">
          <a:xfrm>
            <a:off x="5638800" y="304800"/>
            <a:ext cx="3505200" cy="1578919"/>
          </a:xfrm>
          <a:prstGeom prst="rect">
            <a:avLst/>
          </a:prstGeom>
          <a:noFill/>
        </p:spPr>
      </p:pic>
      <p:pic>
        <p:nvPicPr>
          <p:cNvPr id="35854" name="Picture 14" descr="http://cdn.them.pro/files/images/Search-engines-Google-Bing-Yahoo-logo_2.preview.jpg"/>
          <p:cNvPicPr>
            <a:picLocks noChangeAspect="1" noChangeArrowheads="1"/>
          </p:cNvPicPr>
          <p:nvPr/>
        </p:nvPicPr>
        <p:blipFill>
          <a:blip r:embed="rId9" cstate="print"/>
          <a:srcRect/>
          <a:stretch>
            <a:fillRect/>
          </a:stretch>
        </p:blipFill>
        <p:spPr bwMode="auto">
          <a:xfrm>
            <a:off x="228600" y="381000"/>
            <a:ext cx="2819400" cy="1553803"/>
          </a:xfrm>
          <a:prstGeom prst="rect">
            <a:avLst/>
          </a:prstGeom>
          <a:noFill/>
        </p:spPr>
      </p:pic>
      <p:pic>
        <p:nvPicPr>
          <p:cNvPr id="35856" name="Picture 16" descr="http://www.vyravepos.com/image/data/cardlogos.jpg"/>
          <p:cNvPicPr>
            <a:picLocks noChangeAspect="1" noChangeArrowheads="1"/>
          </p:cNvPicPr>
          <p:nvPr/>
        </p:nvPicPr>
        <p:blipFill>
          <a:blip r:embed="rId10" cstate="print"/>
          <a:srcRect/>
          <a:stretch>
            <a:fillRect/>
          </a:stretch>
        </p:blipFill>
        <p:spPr bwMode="auto">
          <a:xfrm>
            <a:off x="1219200" y="5410200"/>
            <a:ext cx="7315200" cy="1336822"/>
          </a:xfrm>
          <a:prstGeom prst="rect">
            <a:avLst/>
          </a:prstGeom>
          <a:noFill/>
        </p:spPr>
      </p:pic>
      <p:pic>
        <p:nvPicPr>
          <p:cNvPr id="35858" name="Picture 18" descr="http://library.corporate-ir.net/library/17/176/176060/mediaitems/93/a.com_logo_RGB.jpg"/>
          <p:cNvPicPr>
            <a:picLocks noChangeAspect="1" noChangeArrowheads="1"/>
          </p:cNvPicPr>
          <p:nvPr/>
        </p:nvPicPr>
        <p:blipFill>
          <a:blip r:embed="rId11" cstate="print"/>
          <a:srcRect/>
          <a:stretch>
            <a:fillRect/>
          </a:stretch>
        </p:blipFill>
        <p:spPr bwMode="auto">
          <a:xfrm>
            <a:off x="5562600" y="4343400"/>
            <a:ext cx="3505200" cy="1028359"/>
          </a:xfrm>
          <a:prstGeom prst="rect">
            <a:avLst/>
          </a:prstGeom>
          <a:noFill/>
        </p:spPr>
      </p:pic>
    </p:spTree>
    <p:extLst>
      <p:ext uri="{BB962C8B-B14F-4D97-AF65-F5344CB8AC3E}">
        <p14:creationId xmlns:p14="http://schemas.microsoft.com/office/powerpoint/2010/main" val="1371097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04D4B0D-668C-4340-9FE9-FD19852CFE6D}"/>
              </a:ext>
            </a:extLst>
          </p:cNvPr>
          <p:cNvPicPr>
            <a:picLocks noGrp="1" noChangeAspect="1"/>
          </p:cNvPicPr>
          <p:nvPr>
            <p:ph idx="1"/>
          </p:nvPr>
        </p:nvPicPr>
        <p:blipFill>
          <a:blip r:embed="rId2"/>
          <a:stretch>
            <a:fillRect/>
          </a:stretch>
        </p:blipFill>
        <p:spPr>
          <a:xfrm>
            <a:off x="323528" y="116632"/>
            <a:ext cx="4594822" cy="4525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6B7408FA-5772-41D3-BE16-070D5C1F50E2}"/>
              </a:ext>
            </a:extLst>
          </p:cNvPr>
          <p:cNvPicPr>
            <a:picLocks noChangeAspect="1"/>
          </p:cNvPicPr>
          <p:nvPr/>
        </p:nvPicPr>
        <p:blipFill>
          <a:blip r:embed="rId3"/>
          <a:stretch>
            <a:fillRect/>
          </a:stretch>
        </p:blipFill>
        <p:spPr>
          <a:xfrm>
            <a:off x="2051720" y="4097610"/>
            <a:ext cx="6886575" cy="2571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a:extLst>
              <a:ext uri="{FF2B5EF4-FFF2-40B4-BE49-F238E27FC236}">
                <a16:creationId xmlns:a16="http://schemas.microsoft.com/office/drawing/2014/main" id="{8A7BC079-E3BE-4FD0-A402-3A4BC197ED78}"/>
              </a:ext>
            </a:extLst>
          </p:cNvPr>
          <p:cNvSpPr/>
          <p:nvPr/>
        </p:nvSpPr>
        <p:spPr>
          <a:xfrm>
            <a:off x="5137711" y="384473"/>
            <a:ext cx="3800584" cy="923330"/>
          </a:xfrm>
          <a:prstGeom prst="rect">
            <a:avLst/>
          </a:prstGeom>
        </p:spPr>
        <p:txBody>
          <a:bodyPr wrap="square">
            <a:spAutoFit/>
          </a:bodyPr>
          <a:lstStyle/>
          <a:p>
            <a:r>
              <a:rPr lang="en-GB" dirty="0">
                <a:hlinkClick r:id="rId4"/>
              </a:rPr>
              <a:t>https://www.sciencemag.org/news/2013/03/facebook-preferences-predict-personality-traits</a:t>
            </a:r>
            <a:endParaRPr lang="en-GB" dirty="0"/>
          </a:p>
        </p:txBody>
      </p:sp>
      <p:sp>
        <p:nvSpPr>
          <p:cNvPr id="7" name="Title 1">
            <a:extLst>
              <a:ext uri="{FF2B5EF4-FFF2-40B4-BE49-F238E27FC236}">
                <a16:creationId xmlns:a16="http://schemas.microsoft.com/office/drawing/2014/main" id="{CBFE9B2E-94C8-4774-8BA4-868C9766C643}"/>
              </a:ext>
            </a:extLst>
          </p:cNvPr>
          <p:cNvSpPr txBox="1">
            <a:spLocks/>
          </p:cNvSpPr>
          <p:nvPr/>
        </p:nvSpPr>
        <p:spPr>
          <a:xfrm>
            <a:off x="4738343" y="2131206"/>
            <a:ext cx="4379959" cy="1143000"/>
          </a:xfrm>
          <a:prstGeom prst="rect">
            <a:avLst/>
          </a:prstGeom>
        </p:spPr>
        <p:txBody>
          <a:bodyPr vert="horz" lIns="91440" tIns="45720" rIns="91440" bIns="45720" rtlCol="0" anchor="ctr">
            <a:normAutofit fontScale="5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dirty="0"/>
              <a:t>“The Likes data are public information.”</a:t>
            </a:r>
            <a:br>
              <a:rPr lang="en-GB" dirty="0"/>
            </a:br>
            <a:r>
              <a:rPr lang="en-GB" dirty="0"/>
              <a:t>-- Facebook Policy Communications</a:t>
            </a:r>
          </a:p>
        </p:txBody>
      </p:sp>
    </p:spTree>
    <p:extLst>
      <p:ext uri="{BB962C8B-B14F-4D97-AF65-F5344CB8AC3E}">
        <p14:creationId xmlns:p14="http://schemas.microsoft.com/office/powerpoint/2010/main" val="1723748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7B9B30-A2D2-4A6A-A8F0-6372E0A97498}"/>
              </a:ext>
            </a:extLst>
          </p:cNvPr>
          <p:cNvPicPr>
            <a:picLocks noChangeAspect="1"/>
          </p:cNvPicPr>
          <p:nvPr/>
        </p:nvPicPr>
        <p:blipFill>
          <a:blip r:embed="rId2"/>
          <a:stretch>
            <a:fillRect/>
          </a:stretch>
        </p:blipFill>
        <p:spPr>
          <a:xfrm>
            <a:off x="1139285" y="0"/>
            <a:ext cx="6865430" cy="6858000"/>
          </a:xfrm>
          <a:prstGeom prst="rect">
            <a:avLst/>
          </a:prstGeom>
        </p:spPr>
      </p:pic>
      <p:sp>
        <p:nvSpPr>
          <p:cNvPr id="3" name="Rectangle 2">
            <a:extLst>
              <a:ext uri="{FF2B5EF4-FFF2-40B4-BE49-F238E27FC236}">
                <a16:creationId xmlns:a16="http://schemas.microsoft.com/office/drawing/2014/main" id="{CFE501B0-FD6B-4D7A-87C4-492564CF63AF}"/>
              </a:ext>
            </a:extLst>
          </p:cNvPr>
          <p:cNvSpPr/>
          <p:nvPr/>
        </p:nvSpPr>
        <p:spPr>
          <a:xfrm>
            <a:off x="10906" y="0"/>
            <a:ext cx="9144000" cy="276999"/>
          </a:xfrm>
          <a:prstGeom prst="rect">
            <a:avLst/>
          </a:prstGeom>
        </p:spPr>
        <p:txBody>
          <a:bodyPr wrap="square">
            <a:spAutoFit/>
          </a:bodyPr>
          <a:lstStyle/>
          <a:p>
            <a:r>
              <a:rPr lang="en-GB" sz="1200" dirty="0">
                <a:hlinkClick r:id="rId3"/>
              </a:rPr>
              <a:t>https://patents.google.com/patent/US8825764B2/en</a:t>
            </a:r>
            <a:endParaRPr lang="en-GB" sz="1200" dirty="0"/>
          </a:p>
        </p:txBody>
      </p:sp>
    </p:spTree>
    <p:extLst>
      <p:ext uri="{BB962C8B-B14F-4D97-AF65-F5344CB8AC3E}">
        <p14:creationId xmlns:p14="http://schemas.microsoft.com/office/powerpoint/2010/main" val="2277549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ChangeAspect="1"/>
          </p:cNvPicPr>
          <p:nvPr/>
        </p:nvPicPr>
        <p:blipFill>
          <a:blip r:embed="rId3" cstate="print">
            <a:extLst>
              <a:ext uri="{28A0092B-C50C-407E-A947-70E740481C1C}">
                <a14:useLocalDpi xmlns:a14="http://schemas.microsoft.com/office/drawing/2010/main" val="0"/>
              </a:ext>
            </a:extLst>
          </a:blip>
          <a:srcRect l="-917"/>
          <a:stretch>
            <a:fillRect/>
          </a:stretch>
        </p:blipFill>
        <p:spPr>
          <a:xfrm>
            <a:off x="373583" y="1493940"/>
            <a:ext cx="8352514" cy="1935063"/>
          </a:xfrm>
          <a:prstGeom prst="rect">
            <a:avLst/>
          </a:prstGeom>
          <a:ln>
            <a:noFill/>
          </a:ln>
          <a:effectLst>
            <a:outerShdw blurRad="50800" dist="38100" dir="2700000" algn="tl" rotWithShape="0">
              <a:prstClr val="black">
                <a:alpha val="40000"/>
              </a:prstClr>
            </a:outerShdw>
          </a:effectLst>
        </p:spPr>
      </p:pic>
      <p:sp>
        <p:nvSpPr>
          <p:cNvPr id="5" name="TextBox 4"/>
          <p:cNvSpPr txBox="1">
            <a:spLocks noChangeArrowheads="1"/>
          </p:cNvSpPr>
          <p:nvPr/>
        </p:nvSpPr>
        <p:spPr bwMode="auto">
          <a:xfrm>
            <a:off x="2339756" y="3717035"/>
            <a:ext cx="6386345" cy="95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98" tIns="60949" rIns="121898" bIns="60949">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1432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ＭＳ Ｐゴシック" charset="0"/>
                <a:cs typeface="Gill Sans Light"/>
              </a:rPr>
              <a:t>“Digital records of behavior can be used to automatically and accurately predict a range of highly sensitive personal attributes”</a:t>
            </a:r>
          </a:p>
          <a:p>
            <a:pPr marL="0" marR="0" lvl="0" indent="0" algn="r" defTabSz="91432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5F5F"/>
                </a:solidFill>
                <a:effectLst/>
                <a:uLnTx/>
                <a:uFillTx/>
                <a:latin typeface="Calibri"/>
                <a:ea typeface="ＭＳ Ｐゴシック" charset="0"/>
                <a:cs typeface="Gill Sans Light"/>
              </a:rPr>
              <a:t>March 2013</a:t>
            </a:r>
          </a:p>
        </p:txBody>
      </p:sp>
      <p:sp>
        <p:nvSpPr>
          <p:cNvPr id="7" name="TextBox 6">
            <a:extLst>
              <a:ext uri="{FF2B5EF4-FFF2-40B4-BE49-F238E27FC236}">
                <a16:creationId xmlns:a16="http://schemas.microsoft.com/office/drawing/2014/main" id="{309814AF-AB7A-40B0-91E4-27957B5393ED}"/>
              </a:ext>
            </a:extLst>
          </p:cNvPr>
          <p:cNvSpPr txBox="1"/>
          <p:nvPr/>
        </p:nvSpPr>
        <p:spPr>
          <a:xfrm>
            <a:off x="1" y="6488676"/>
            <a:ext cx="9144000" cy="353943"/>
          </a:xfrm>
          <a:prstGeom prst="rect">
            <a:avLst/>
          </a:prstGeom>
          <a:noFill/>
        </p:spPr>
        <p:txBody>
          <a:bodyPr wrap="square" rtlCol="0">
            <a:spAutoFit/>
          </a:bodyPr>
          <a:lstStyle/>
          <a:p>
            <a:pPr marL="0" marR="0" lvl="0" indent="0" algn="r" defTabSz="914324"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prstClr val="black"/>
                </a:solidFill>
                <a:effectLst/>
                <a:uLnTx/>
                <a:uFillTx/>
                <a:latin typeface="Calibri"/>
                <a:ea typeface="+mn-ea"/>
                <a:cs typeface="Arial" charset="0"/>
              </a:rPr>
              <a:t>Kosinski, Graepel &amp; Stillwell (2013)</a:t>
            </a:r>
          </a:p>
        </p:txBody>
      </p:sp>
    </p:spTree>
    <p:extLst>
      <p:ext uri="{BB962C8B-B14F-4D97-AF65-F5344CB8AC3E}">
        <p14:creationId xmlns:p14="http://schemas.microsoft.com/office/powerpoint/2010/main" val="3715016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a16="http://schemas.microsoft.com/office/drawing/2014/main" id="{F521395A-9CF6-4EFD-84B5-658B30BD27F4}"/>
              </a:ext>
            </a:extLst>
          </p:cNvPr>
          <p:cNvPicPr>
            <a:picLocks noChangeAspect="1"/>
          </p:cNvPicPr>
          <p:nvPr/>
        </p:nvPicPr>
        <p:blipFill rotWithShape="1">
          <a:blip r:embed="rId3"/>
          <a:srcRect b="4459"/>
          <a:stretch/>
        </p:blipFill>
        <p:spPr>
          <a:xfrm>
            <a:off x="20" y="10"/>
            <a:ext cx="9143980" cy="6857990"/>
          </a:xfrm>
          <a:prstGeom prst="rect">
            <a:avLst/>
          </a:prstGeom>
        </p:spPr>
      </p:pic>
    </p:spTree>
    <p:extLst>
      <p:ext uri="{BB962C8B-B14F-4D97-AF65-F5344CB8AC3E}">
        <p14:creationId xmlns:p14="http://schemas.microsoft.com/office/powerpoint/2010/main" val="627521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Users">
            <a:extLst>
              <a:ext uri="{FF2B5EF4-FFF2-40B4-BE49-F238E27FC236}">
                <a16:creationId xmlns:a16="http://schemas.microsoft.com/office/drawing/2014/main" id="{3A16FDEA-B896-4F9A-802C-53FB10251F9F}"/>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6136" y="1340768"/>
            <a:ext cx="2088232" cy="2088232"/>
          </a:xfrm>
        </p:spPr>
      </p:pic>
      <p:pic>
        <p:nvPicPr>
          <p:cNvPr id="7" name="Graphic 6" descr="Scientist">
            <a:extLst>
              <a:ext uri="{FF2B5EF4-FFF2-40B4-BE49-F238E27FC236}">
                <a16:creationId xmlns:a16="http://schemas.microsoft.com/office/drawing/2014/main" id="{9673EE4F-A281-4056-9339-999B4C2B89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99813" y="1510629"/>
            <a:ext cx="1748510" cy="1748510"/>
          </a:xfrm>
          <a:prstGeom prst="rect">
            <a:avLst/>
          </a:prstGeom>
        </p:spPr>
      </p:pic>
      <p:pic>
        <p:nvPicPr>
          <p:cNvPr id="9" name="Graphic 8" descr="Building">
            <a:extLst>
              <a:ext uri="{FF2B5EF4-FFF2-40B4-BE49-F238E27FC236}">
                <a16:creationId xmlns:a16="http://schemas.microsoft.com/office/drawing/2014/main" id="{86BEEA70-6C30-4173-8535-F29D93D9BD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54760" y="3757466"/>
            <a:ext cx="1634480" cy="1634480"/>
          </a:xfrm>
          <a:prstGeom prst="rect">
            <a:avLst/>
          </a:prstGeom>
        </p:spPr>
      </p:pic>
      <p:cxnSp>
        <p:nvCxnSpPr>
          <p:cNvPr id="11" name="Straight Arrow Connector 10">
            <a:extLst>
              <a:ext uri="{FF2B5EF4-FFF2-40B4-BE49-F238E27FC236}">
                <a16:creationId xmlns:a16="http://schemas.microsoft.com/office/drawing/2014/main" id="{2B8B3509-97A4-471D-9319-382D83254C67}"/>
              </a:ext>
            </a:extLst>
          </p:cNvPr>
          <p:cNvCxnSpPr>
            <a:cxnSpLocks/>
          </p:cNvCxnSpPr>
          <p:nvPr/>
        </p:nvCxnSpPr>
        <p:spPr>
          <a:xfrm flipH="1">
            <a:off x="3059832" y="2384884"/>
            <a:ext cx="2647813" cy="0"/>
          </a:xfrm>
          <a:prstGeom prst="straightConnector1">
            <a:avLst/>
          </a:prstGeom>
          <a:ln w="66675">
            <a:headEnd w="lg" len="lg"/>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8900680-B00C-47EA-BB70-445695F23889}"/>
              </a:ext>
            </a:extLst>
          </p:cNvPr>
          <p:cNvSpPr txBox="1"/>
          <p:nvPr/>
        </p:nvSpPr>
        <p:spPr>
          <a:xfrm>
            <a:off x="3507830" y="1916832"/>
            <a:ext cx="1928798" cy="369332"/>
          </a:xfrm>
          <a:prstGeom prst="rect">
            <a:avLst/>
          </a:prstGeom>
          <a:noFill/>
        </p:spPr>
        <p:txBody>
          <a:bodyPr wrap="none" rtlCol="0">
            <a:spAutoFit/>
          </a:bodyPr>
          <a:lstStyle/>
          <a:p>
            <a:r>
              <a:rPr lang="en-GB" dirty="0"/>
              <a:t>Data flow via API</a:t>
            </a:r>
          </a:p>
        </p:txBody>
      </p:sp>
      <p:sp>
        <p:nvSpPr>
          <p:cNvPr id="15" name="TextBox 14">
            <a:extLst>
              <a:ext uri="{FF2B5EF4-FFF2-40B4-BE49-F238E27FC236}">
                <a16:creationId xmlns:a16="http://schemas.microsoft.com/office/drawing/2014/main" id="{7C87DB88-6088-459F-8FC3-52BC598B2021}"/>
              </a:ext>
            </a:extLst>
          </p:cNvPr>
          <p:cNvSpPr txBox="1"/>
          <p:nvPr/>
        </p:nvSpPr>
        <p:spPr>
          <a:xfrm>
            <a:off x="1745718" y="3140968"/>
            <a:ext cx="1056700" cy="369332"/>
          </a:xfrm>
          <a:prstGeom prst="rect">
            <a:avLst/>
          </a:prstGeom>
          <a:noFill/>
        </p:spPr>
        <p:txBody>
          <a:bodyPr wrap="none" rtlCol="0">
            <a:spAutoFit/>
          </a:bodyPr>
          <a:lstStyle/>
          <a:p>
            <a:r>
              <a:rPr lang="en-GB" dirty="0"/>
              <a:t>Scientist</a:t>
            </a:r>
          </a:p>
        </p:txBody>
      </p:sp>
      <p:sp>
        <p:nvSpPr>
          <p:cNvPr id="16" name="TextBox 15">
            <a:extLst>
              <a:ext uri="{FF2B5EF4-FFF2-40B4-BE49-F238E27FC236}">
                <a16:creationId xmlns:a16="http://schemas.microsoft.com/office/drawing/2014/main" id="{8BDBEE0E-9F7C-47EA-A672-7B32F0705748}"/>
              </a:ext>
            </a:extLst>
          </p:cNvPr>
          <p:cNvSpPr txBox="1"/>
          <p:nvPr/>
        </p:nvSpPr>
        <p:spPr>
          <a:xfrm>
            <a:off x="6446554" y="3074473"/>
            <a:ext cx="787395" cy="369332"/>
          </a:xfrm>
          <a:prstGeom prst="rect">
            <a:avLst/>
          </a:prstGeom>
          <a:noFill/>
        </p:spPr>
        <p:txBody>
          <a:bodyPr wrap="none" rtlCol="0">
            <a:spAutoFit/>
          </a:bodyPr>
          <a:lstStyle/>
          <a:p>
            <a:r>
              <a:rPr lang="en-GB" dirty="0"/>
              <a:t>Users</a:t>
            </a:r>
          </a:p>
        </p:txBody>
      </p:sp>
      <p:sp>
        <p:nvSpPr>
          <p:cNvPr id="17" name="TextBox 16">
            <a:extLst>
              <a:ext uri="{FF2B5EF4-FFF2-40B4-BE49-F238E27FC236}">
                <a16:creationId xmlns:a16="http://schemas.microsoft.com/office/drawing/2014/main" id="{F2695446-8DF6-4848-A04E-7F0050794A41}"/>
              </a:ext>
            </a:extLst>
          </p:cNvPr>
          <p:cNvSpPr txBox="1"/>
          <p:nvPr/>
        </p:nvSpPr>
        <p:spPr>
          <a:xfrm>
            <a:off x="3985942" y="5391946"/>
            <a:ext cx="1172116" cy="369332"/>
          </a:xfrm>
          <a:prstGeom prst="rect">
            <a:avLst/>
          </a:prstGeom>
          <a:noFill/>
        </p:spPr>
        <p:txBody>
          <a:bodyPr wrap="none" rtlCol="0">
            <a:spAutoFit/>
          </a:bodyPr>
          <a:lstStyle/>
          <a:p>
            <a:r>
              <a:rPr lang="en-GB" dirty="0"/>
              <a:t>Company</a:t>
            </a:r>
          </a:p>
        </p:txBody>
      </p:sp>
    </p:spTree>
    <p:extLst>
      <p:ext uri="{BB962C8B-B14F-4D97-AF65-F5344CB8AC3E}">
        <p14:creationId xmlns:p14="http://schemas.microsoft.com/office/powerpoint/2010/main" val="3142796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Users">
            <a:extLst>
              <a:ext uri="{FF2B5EF4-FFF2-40B4-BE49-F238E27FC236}">
                <a16:creationId xmlns:a16="http://schemas.microsoft.com/office/drawing/2014/main" id="{3A16FDEA-B896-4F9A-802C-53FB10251F9F}"/>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6136" y="1340768"/>
            <a:ext cx="2088232" cy="2088232"/>
          </a:xfrm>
        </p:spPr>
      </p:pic>
      <p:pic>
        <p:nvPicPr>
          <p:cNvPr id="7" name="Graphic 6" descr="Scientist">
            <a:extLst>
              <a:ext uri="{FF2B5EF4-FFF2-40B4-BE49-F238E27FC236}">
                <a16:creationId xmlns:a16="http://schemas.microsoft.com/office/drawing/2014/main" id="{9673EE4F-A281-4056-9339-999B4C2B89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99813" y="1510629"/>
            <a:ext cx="1748510" cy="1748510"/>
          </a:xfrm>
          <a:prstGeom prst="rect">
            <a:avLst/>
          </a:prstGeom>
        </p:spPr>
      </p:pic>
      <p:cxnSp>
        <p:nvCxnSpPr>
          <p:cNvPr id="11" name="Straight Arrow Connector 10">
            <a:extLst>
              <a:ext uri="{FF2B5EF4-FFF2-40B4-BE49-F238E27FC236}">
                <a16:creationId xmlns:a16="http://schemas.microsoft.com/office/drawing/2014/main" id="{2B8B3509-97A4-471D-9319-382D83254C67}"/>
              </a:ext>
            </a:extLst>
          </p:cNvPr>
          <p:cNvCxnSpPr>
            <a:cxnSpLocks/>
          </p:cNvCxnSpPr>
          <p:nvPr/>
        </p:nvCxnSpPr>
        <p:spPr>
          <a:xfrm flipH="1">
            <a:off x="5328800" y="3039925"/>
            <a:ext cx="720080" cy="940750"/>
          </a:xfrm>
          <a:prstGeom prst="straightConnector1">
            <a:avLst/>
          </a:prstGeom>
          <a:ln w="66675">
            <a:headEnd w="lg" len="lg"/>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8900680-B00C-47EA-BB70-445695F23889}"/>
              </a:ext>
            </a:extLst>
          </p:cNvPr>
          <p:cNvSpPr txBox="1"/>
          <p:nvPr/>
        </p:nvSpPr>
        <p:spPr>
          <a:xfrm>
            <a:off x="5580112" y="3716814"/>
            <a:ext cx="2890535" cy="646331"/>
          </a:xfrm>
          <a:prstGeom prst="rect">
            <a:avLst/>
          </a:prstGeom>
          <a:noFill/>
        </p:spPr>
        <p:txBody>
          <a:bodyPr wrap="none" rtlCol="0">
            <a:spAutoFit/>
          </a:bodyPr>
          <a:lstStyle/>
          <a:p>
            <a:r>
              <a:rPr lang="en-GB" dirty="0"/>
              <a:t>Company decides what</a:t>
            </a:r>
          </a:p>
          <a:p>
            <a:r>
              <a:rPr lang="en-GB" dirty="0"/>
              <a:t>users are allowed to share</a:t>
            </a:r>
          </a:p>
        </p:txBody>
      </p:sp>
      <p:sp>
        <p:nvSpPr>
          <p:cNvPr id="15" name="TextBox 14">
            <a:extLst>
              <a:ext uri="{FF2B5EF4-FFF2-40B4-BE49-F238E27FC236}">
                <a16:creationId xmlns:a16="http://schemas.microsoft.com/office/drawing/2014/main" id="{7C87DB88-6088-459F-8FC3-52BC598B2021}"/>
              </a:ext>
            </a:extLst>
          </p:cNvPr>
          <p:cNvSpPr txBox="1"/>
          <p:nvPr/>
        </p:nvSpPr>
        <p:spPr>
          <a:xfrm>
            <a:off x="1745718" y="3140968"/>
            <a:ext cx="1056700" cy="369332"/>
          </a:xfrm>
          <a:prstGeom prst="rect">
            <a:avLst/>
          </a:prstGeom>
          <a:noFill/>
        </p:spPr>
        <p:txBody>
          <a:bodyPr wrap="none" rtlCol="0">
            <a:spAutoFit/>
          </a:bodyPr>
          <a:lstStyle/>
          <a:p>
            <a:r>
              <a:rPr lang="en-GB" dirty="0"/>
              <a:t>Scientist</a:t>
            </a:r>
          </a:p>
        </p:txBody>
      </p:sp>
      <p:sp>
        <p:nvSpPr>
          <p:cNvPr id="16" name="TextBox 15">
            <a:extLst>
              <a:ext uri="{FF2B5EF4-FFF2-40B4-BE49-F238E27FC236}">
                <a16:creationId xmlns:a16="http://schemas.microsoft.com/office/drawing/2014/main" id="{8BDBEE0E-9F7C-47EA-A672-7B32F0705748}"/>
              </a:ext>
            </a:extLst>
          </p:cNvPr>
          <p:cNvSpPr txBox="1"/>
          <p:nvPr/>
        </p:nvSpPr>
        <p:spPr>
          <a:xfrm>
            <a:off x="6446554" y="3074473"/>
            <a:ext cx="787395" cy="369332"/>
          </a:xfrm>
          <a:prstGeom prst="rect">
            <a:avLst/>
          </a:prstGeom>
          <a:noFill/>
        </p:spPr>
        <p:txBody>
          <a:bodyPr wrap="none" rtlCol="0">
            <a:spAutoFit/>
          </a:bodyPr>
          <a:lstStyle/>
          <a:p>
            <a:r>
              <a:rPr lang="en-GB" dirty="0"/>
              <a:t>Users</a:t>
            </a:r>
          </a:p>
        </p:txBody>
      </p:sp>
      <p:pic>
        <p:nvPicPr>
          <p:cNvPr id="12" name="Graphic 11" descr="Building">
            <a:extLst>
              <a:ext uri="{FF2B5EF4-FFF2-40B4-BE49-F238E27FC236}">
                <a16:creationId xmlns:a16="http://schemas.microsoft.com/office/drawing/2014/main" id="{E96319DB-4FA3-4688-BA53-78D01E558D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54760" y="3757466"/>
            <a:ext cx="1634480" cy="1634480"/>
          </a:xfrm>
          <a:prstGeom prst="rect">
            <a:avLst/>
          </a:prstGeom>
        </p:spPr>
      </p:pic>
      <p:sp>
        <p:nvSpPr>
          <p:cNvPr id="13" name="TextBox 12">
            <a:extLst>
              <a:ext uri="{FF2B5EF4-FFF2-40B4-BE49-F238E27FC236}">
                <a16:creationId xmlns:a16="http://schemas.microsoft.com/office/drawing/2014/main" id="{CAB1B7BA-26E0-4E93-BE63-0C55F6FD391A}"/>
              </a:ext>
            </a:extLst>
          </p:cNvPr>
          <p:cNvSpPr txBox="1"/>
          <p:nvPr/>
        </p:nvSpPr>
        <p:spPr>
          <a:xfrm>
            <a:off x="3985942" y="5391946"/>
            <a:ext cx="1172116" cy="369332"/>
          </a:xfrm>
          <a:prstGeom prst="rect">
            <a:avLst/>
          </a:prstGeom>
          <a:noFill/>
        </p:spPr>
        <p:txBody>
          <a:bodyPr wrap="none" rtlCol="0">
            <a:spAutoFit/>
          </a:bodyPr>
          <a:lstStyle/>
          <a:p>
            <a:r>
              <a:rPr lang="en-GB" dirty="0"/>
              <a:t>Company</a:t>
            </a:r>
          </a:p>
        </p:txBody>
      </p:sp>
      <p:cxnSp>
        <p:nvCxnSpPr>
          <p:cNvPr id="17" name="Straight Arrow Connector 16">
            <a:extLst>
              <a:ext uri="{FF2B5EF4-FFF2-40B4-BE49-F238E27FC236}">
                <a16:creationId xmlns:a16="http://schemas.microsoft.com/office/drawing/2014/main" id="{1226ED81-4648-4191-8956-4812924C755B}"/>
              </a:ext>
            </a:extLst>
          </p:cNvPr>
          <p:cNvCxnSpPr>
            <a:cxnSpLocks/>
          </p:cNvCxnSpPr>
          <p:nvPr/>
        </p:nvCxnSpPr>
        <p:spPr>
          <a:xfrm flipH="1" flipV="1">
            <a:off x="3095120" y="3092591"/>
            <a:ext cx="720082" cy="888084"/>
          </a:xfrm>
          <a:prstGeom prst="straightConnector1">
            <a:avLst/>
          </a:prstGeom>
          <a:ln w="66675">
            <a:headEnd w="lg" len="lg"/>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A534F2D-AF6E-4FC1-9853-E9809EA94613}"/>
              </a:ext>
            </a:extLst>
          </p:cNvPr>
          <p:cNvSpPr txBox="1"/>
          <p:nvPr/>
        </p:nvSpPr>
        <p:spPr>
          <a:xfrm>
            <a:off x="873684" y="3703024"/>
            <a:ext cx="2800767" cy="646331"/>
          </a:xfrm>
          <a:prstGeom prst="rect">
            <a:avLst/>
          </a:prstGeom>
          <a:noFill/>
        </p:spPr>
        <p:txBody>
          <a:bodyPr wrap="none" rtlCol="0">
            <a:spAutoFit/>
          </a:bodyPr>
          <a:lstStyle/>
          <a:p>
            <a:r>
              <a:rPr lang="en-GB" dirty="0"/>
              <a:t>Company decides what</a:t>
            </a:r>
          </a:p>
          <a:p>
            <a:r>
              <a:rPr lang="en-GB" dirty="0"/>
              <a:t>scientist can do with data</a:t>
            </a:r>
          </a:p>
        </p:txBody>
      </p:sp>
    </p:spTree>
    <p:extLst>
      <p:ext uri="{BB962C8B-B14F-4D97-AF65-F5344CB8AC3E}">
        <p14:creationId xmlns:p14="http://schemas.microsoft.com/office/powerpoint/2010/main" val="8468239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EU General Data Protection Regulation (GDPR)</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GB" sz="2800" dirty="0"/>
              <a:t>New EU data protection regulation.</a:t>
            </a:r>
          </a:p>
          <a:p>
            <a:pPr>
              <a:buFont typeface="Arial" panose="020B0604020202020204" pitchFamily="34" charset="0"/>
              <a:buChar char="•"/>
            </a:pPr>
            <a:r>
              <a:rPr lang="en-GB" sz="2800" dirty="0"/>
              <a:t>Has applied in the UK from 25</a:t>
            </a:r>
            <a:r>
              <a:rPr lang="en-GB" sz="2800" baseline="30000" dirty="0"/>
              <a:t>th</a:t>
            </a:r>
            <a:r>
              <a:rPr lang="en-GB" sz="2800" dirty="0"/>
              <a:t> May 2018</a:t>
            </a:r>
          </a:p>
          <a:p>
            <a:pPr>
              <a:buFont typeface="Arial" panose="020B0604020202020204" pitchFamily="34" charset="0"/>
              <a:buChar char="•"/>
            </a:pPr>
            <a:r>
              <a:rPr lang="en-GB" sz="2800" dirty="0"/>
              <a:t>Includes 8 broad rights</a:t>
            </a:r>
          </a:p>
          <a:p>
            <a:pPr>
              <a:buFont typeface="Arial" panose="020B0604020202020204" pitchFamily="34" charset="0"/>
              <a:buChar char="•"/>
            </a:pPr>
            <a:r>
              <a:rPr lang="en-GB" sz="2800" dirty="0"/>
              <a:t>One is: </a:t>
            </a:r>
          </a:p>
          <a:p>
            <a:pPr marL="0" indent="0" algn="ctr">
              <a:buNone/>
            </a:pPr>
            <a:r>
              <a:rPr lang="en-GB" sz="2800" b="1" dirty="0"/>
              <a:t>The Right to Data Portability</a:t>
            </a:r>
            <a:endParaRPr lang="en-GB" sz="2800" dirty="0"/>
          </a:p>
        </p:txBody>
      </p:sp>
    </p:spTree>
    <p:extLst>
      <p:ext uri="{BB962C8B-B14F-4D97-AF65-F5344CB8AC3E}">
        <p14:creationId xmlns:p14="http://schemas.microsoft.com/office/powerpoint/2010/main" val="221613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Right to Data Portability</a:t>
            </a:r>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en-GB" sz="2000" dirty="0"/>
              <a:t>“The right to data portability allows individuals to obtain and reuse their personal data for their own purposes across different services.</a:t>
            </a:r>
          </a:p>
          <a:p>
            <a:pPr>
              <a:buFont typeface="Arial" panose="020B0604020202020204" pitchFamily="34" charset="0"/>
              <a:buChar char="•"/>
            </a:pPr>
            <a:r>
              <a:rPr lang="en-GB" sz="2000" dirty="0"/>
              <a:t>“It allows them to move, copy or transfer personal data easily from one IT environment to another in a safe and secure way, without hindrance to usability.”</a:t>
            </a:r>
          </a:p>
          <a:p>
            <a:endParaRPr lang="en-GB" sz="2000" dirty="0"/>
          </a:p>
          <a:p>
            <a:pPr>
              <a:buFont typeface="+mj-lt"/>
              <a:buAutoNum type="arabicPeriod"/>
            </a:pPr>
            <a:r>
              <a:rPr lang="en-GB" sz="2000" dirty="0"/>
              <a:t>You must provide the personal data in a structured, commonly used and machine readable form. Open formats include CSV files. Machine readable means that the information is structured so that software can extract specific elements of the data. This enables other organisations to use the data.</a:t>
            </a:r>
          </a:p>
          <a:p>
            <a:pPr>
              <a:buFont typeface="+mj-lt"/>
              <a:buAutoNum type="arabicPeriod"/>
            </a:pPr>
            <a:r>
              <a:rPr lang="en-GB" sz="2000" dirty="0"/>
              <a:t>The information must be provided free of charge.</a:t>
            </a:r>
          </a:p>
          <a:p>
            <a:pPr>
              <a:buFont typeface="+mj-lt"/>
              <a:buAutoNum type="arabicPeriod"/>
            </a:pPr>
            <a:r>
              <a:rPr lang="en-GB" sz="2000" dirty="0"/>
              <a:t>If the individual requests it, you may be required to transmit the data directly to another organisation if this is technically feasible. </a:t>
            </a:r>
          </a:p>
        </p:txBody>
      </p:sp>
    </p:spTree>
    <p:extLst>
      <p:ext uri="{BB962C8B-B14F-4D97-AF65-F5344CB8AC3E}">
        <p14:creationId xmlns:p14="http://schemas.microsoft.com/office/powerpoint/2010/main" val="3385508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174BF-B8FF-48A5-9FF1-4FE974F90F0C}"/>
              </a:ext>
            </a:extLst>
          </p:cNvPr>
          <p:cNvSpPr>
            <a:spLocks noGrp="1"/>
          </p:cNvSpPr>
          <p:nvPr>
            <p:ph type="title"/>
          </p:nvPr>
        </p:nvSpPr>
        <p:spPr/>
        <p:txBody>
          <a:bodyPr/>
          <a:lstStyle/>
          <a:p>
            <a:r>
              <a:rPr lang="en-GB" dirty="0"/>
              <a:t>Volume: Right to Data Portability</a:t>
            </a:r>
          </a:p>
        </p:txBody>
      </p:sp>
      <p:pic>
        <p:nvPicPr>
          <p:cNvPr id="5" name="HowToDownloadFBData">
            <a:hlinkClick r:id="" action="ppaction://media"/>
            <a:extLst>
              <a:ext uri="{FF2B5EF4-FFF2-40B4-BE49-F238E27FC236}">
                <a16:creationId xmlns:a16="http://schemas.microsoft.com/office/drawing/2014/main" id="{67EA43A3-EBA8-497A-ACD6-9095D204C81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12043" y="1196667"/>
            <a:ext cx="6919913" cy="4525963"/>
          </a:xfrm>
        </p:spPr>
      </p:pic>
      <p:sp>
        <p:nvSpPr>
          <p:cNvPr id="4" name="Rectangle 3">
            <a:extLst>
              <a:ext uri="{FF2B5EF4-FFF2-40B4-BE49-F238E27FC236}">
                <a16:creationId xmlns:a16="http://schemas.microsoft.com/office/drawing/2014/main" id="{CC9FD483-E381-442A-BDB9-88ED57B951CD}"/>
              </a:ext>
            </a:extLst>
          </p:cNvPr>
          <p:cNvSpPr/>
          <p:nvPr/>
        </p:nvSpPr>
        <p:spPr>
          <a:xfrm>
            <a:off x="2195736" y="6172898"/>
            <a:ext cx="6858000"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Arial" charset="0"/>
                <a:hlinkClick r:id="rId6"/>
              </a:rPr>
              <a:t>https://ico.org.uk/for-organisations/guide-to-data-protection/guide-to-the-general-data-protection-regulation-gdpr/individual-rights/right-to-data-portability/</a:t>
            </a:r>
            <a:endParaRPr kumimoji="0" lang="en-GB"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6" name="Rectangle 5">
            <a:extLst>
              <a:ext uri="{FF2B5EF4-FFF2-40B4-BE49-F238E27FC236}">
                <a16:creationId xmlns:a16="http://schemas.microsoft.com/office/drawing/2014/main" id="{75A7205D-A7E4-4065-AC38-F0FF1BA6218A}"/>
              </a:ext>
            </a:extLst>
          </p:cNvPr>
          <p:cNvSpPr/>
          <p:nvPr/>
        </p:nvSpPr>
        <p:spPr>
          <a:xfrm>
            <a:off x="2990353" y="5722630"/>
            <a:ext cx="301884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Arial" charset="0"/>
              </a:rPr>
              <a:t>www.applymagicsauce.com</a:t>
            </a:r>
          </a:p>
        </p:txBody>
      </p:sp>
    </p:spTree>
    <p:extLst>
      <p:ext uri="{BB962C8B-B14F-4D97-AF65-F5344CB8AC3E}">
        <p14:creationId xmlns:p14="http://schemas.microsoft.com/office/powerpoint/2010/main" val="1784803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BF13-321F-473B-954D-3C5189F2B055}"/>
              </a:ext>
            </a:extLst>
          </p:cNvPr>
          <p:cNvSpPr>
            <a:spLocks noGrp="1"/>
          </p:cNvSpPr>
          <p:nvPr>
            <p:ph type="title"/>
          </p:nvPr>
        </p:nvSpPr>
        <p:spPr/>
        <p:txBody>
          <a:bodyPr>
            <a:normAutofit fontScale="90000"/>
          </a:bodyPr>
          <a:lstStyle/>
          <a:p>
            <a:r>
              <a:rPr lang="en-GB" dirty="0"/>
              <a:t>Do companies comply with legislation?</a:t>
            </a:r>
          </a:p>
        </p:txBody>
      </p:sp>
      <p:sp>
        <p:nvSpPr>
          <p:cNvPr id="3" name="Content Placeholder 2">
            <a:extLst>
              <a:ext uri="{FF2B5EF4-FFF2-40B4-BE49-F238E27FC236}">
                <a16:creationId xmlns:a16="http://schemas.microsoft.com/office/drawing/2014/main" id="{2F3351C4-174E-4254-840E-5B9DCF3CE776}"/>
              </a:ext>
            </a:extLst>
          </p:cNvPr>
          <p:cNvSpPr>
            <a:spLocks noGrp="1"/>
          </p:cNvSpPr>
          <p:nvPr>
            <p:ph idx="1"/>
          </p:nvPr>
        </p:nvSpPr>
        <p:spPr/>
        <p:txBody>
          <a:bodyPr/>
          <a:lstStyle/>
          <a:p>
            <a:r>
              <a:rPr lang="en-GB" dirty="0"/>
              <a:t>Facebook/Twitter: Fairly quick and easy</a:t>
            </a:r>
          </a:p>
          <a:p>
            <a:r>
              <a:rPr lang="en-GB" dirty="0"/>
              <a:t>LinkedIn: Couple of days (for about 2MB of data)</a:t>
            </a:r>
          </a:p>
          <a:p>
            <a:r>
              <a:rPr lang="en-GB" dirty="0"/>
              <a:t>Amazon: 30 days exactly (and many steps)</a:t>
            </a:r>
          </a:p>
          <a:p>
            <a:r>
              <a:rPr lang="en-GB" dirty="0"/>
              <a:t>Reddit: Does not seem to comply</a:t>
            </a:r>
          </a:p>
        </p:txBody>
      </p:sp>
    </p:spTree>
    <p:extLst>
      <p:ext uri="{BB962C8B-B14F-4D97-AF65-F5344CB8AC3E}">
        <p14:creationId xmlns:p14="http://schemas.microsoft.com/office/powerpoint/2010/main" val="1134912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3604AB68-5E3B-4FA6-BEEC-849AD2BA078F}"/>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13946" r="16720"/>
          <a:stretch/>
        </p:blipFill>
        <p:spPr bwMode="auto">
          <a:xfrm>
            <a:off x="20" y="1"/>
            <a:ext cx="9143980" cy="6857999"/>
          </a:xfrm>
          <a:prstGeom prst="rect">
            <a:avLst/>
          </a:prstGeom>
          <a:solidFill>
            <a:schemeClr val="bg2">
              <a:alpha val="0"/>
            </a:schemeClr>
          </a:solidFill>
        </p:spPr>
      </p:pic>
      <p:sp>
        <p:nvSpPr>
          <p:cNvPr id="4" name="Rectangle 3">
            <a:extLst>
              <a:ext uri="{FF2B5EF4-FFF2-40B4-BE49-F238E27FC236}">
                <a16:creationId xmlns:a16="http://schemas.microsoft.com/office/drawing/2014/main" id="{6A98B722-1825-49A3-870A-E93269CDAAC2}"/>
              </a:ext>
            </a:extLst>
          </p:cNvPr>
          <p:cNvSpPr/>
          <p:nvPr/>
        </p:nvSpPr>
        <p:spPr>
          <a:xfrm>
            <a:off x="-180528" y="-99392"/>
            <a:ext cx="9505056" cy="7128792"/>
          </a:xfrm>
          <a:prstGeom prst="rect">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272E302-C1A2-4966-86B0-97B447E1F7D8}"/>
              </a:ext>
            </a:extLst>
          </p:cNvPr>
          <p:cNvSpPr>
            <a:spLocks noGrp="1"/>
          </p:cNvSpPr>
          <p:nvPr>
            <p:ph type="title"/>
          </p:nvPr>
        </p:nvSpPr>
        <p:spPr>
          <a:xfrm>
            <a:off x="0" y="1"/>
            <a:ext cx="9144000" cy="6857998"/>
          </a:xfrm>
        </p:spPr>
        <p:txBody>
          <a:bodyPr vert="horz" lIns="91440" tIns="45720" rIns="91440" bIns="45720" rtlCol="0" anchor="ctr">
            <a:normAutofit/>
          </a:bodyPr>
          <a:lstStyle/>
          <a:p>
            <a:pPr>
              <a:lnSpc>
                <a:spcPct val="90000"/>
              </a:lnSpc>
            </a:pPr>
            <a:br>
              <a:rPr lang="en-US" sz="4200" b="1" kern="1200" dirty="0">
                <a:solidFill>
                  <a:srgbClr val="FFFFFF"/>
                </a:solidFill>
                <a:latin typeface="+mj-lt"/>
                <a:ea typeface="+mj-ea"/>
                <a:cs typeface="+mj-cs"/>
              </a:rPr>
            </a:br>
            <a:br>
              <a:rPr lang="en-US" sz="4200" b="1" kern="1200" dirty="0">
                <a:solidFill>
                  <a:srgbClr val="FFFFFF"/>
                </a:solidFill>
                <a:latin typeface="+mj-lt"/>
                <a:ea typeface="+mj-ea"/>
                <a:cs typeface="+mj-cs"/>
              </a:rPr>
            </a:br>
            <a:r>
              <a:rPr lang="en-US" sz="4200" b="1" kern="1200" dirty="0">
                <a:solidFill>
                  <a:srgbClr val="FFFFFF"/>
                </a:solidFill>
                <a:latin typeface="+mj-lt"/>
                <a:ea typeface="+mj-ea"/>
                <a:cs typeface="+mj-cs"/>
              </a:rPr>
              <a:t>Corporations have lots of data</a:t>
            </a:r>
            <a:br>
              <a:rPr lang="en-US" sz="4200" kern="1200" dirty="0">
                <a:solidFill>
                  <a:srgbClr val="FFFFFF"/>
                </a:solidFill>
                <a:latin typeface="+mj-lt"/>
                <a:ea typeface="+mj-ea"/>
                <a:cs typeface="+mj-cs"/>
              </a:rPr>
            </a:br>
            <a:br>
              <a:rPr lang="en-US" sz="4200" kern="1200" dirty="0">
                <a:solidFill>
                  <a:srgbClr val="FFFFFF"/>
                </a:solidFill>
                <a:latin typeface="+mj-lt"/>
                <a:ea typeface="+mj-ea"/>
                <a:cs typeface="+mj-cs"/>
              </a:rPr>
            </a:br>
            <a:r>
              <a:rPr lang="en-US" sz="2800" kern="1200" dirty="0">
                <a:solidFill>
                  <a:srgbClr val="FFFFFF"/>
                </a:solidFill>
                <a:latin typeface="+mj-lt"/>
                <a:ea typeface="+mj-ea"/>
                <a:cs typeface="+mj-cs"/>
              </a:rPr>
              <a:t>We’d love to use it for research!</a:t>
            </a:r>
            <a:br>
              <a:rPr lang="en-US" sz="2800" kern="1200" dirty="0">
                <a:solidFill>
                  <a:srgbClr val="FFFFFF"/>
                </a:solidFill>
                <a:latin typeface="+mj-lt"/>
                <a:ea typeface="+mj-ea"/>
                <a:cs typeface="+mj-cs"/>
              </a:rPr>
            </a:br>
            <a:br>
              <a:rPr lang="en-US" sz="2800" kern="1200" dirty="0">
                <a:solidFill>
                  <a:srgbClr val="FFFFFF"/>
                </a:solidFill>
                <a:latin typeface="+mj-lt"/>
                <a:ea typeface="+mj-ea"/>
                <a:cs typeface="+mj-cs"/>
              </a:rPr>
            </a:br>
            <a:endParaRPr lang="en-US" sz="4200" kern="1200" dirty="0">
              <a:solidFill>
                <a:srgbClr val="FFFFFF"/>
              </a:solidFill>
              <a:latin typeface="+mj-lt"/>
              <a:ea typeface="+mj-ea"/>
              <a:cs typeface="+mj-cs"/>
            </a:endParaRPr>
          </a:p>
        </p:txBody>
      </p:sp>
    </p:spTree>
    <p:extLst>
      <p:ext uri="{BB962C8B-B14F-4D97-AF65-F5344CB8AC3E}">
        <p14:creationId xmlns:p14="http://schemas.microsoft.com/office/powerpoint/2010/main" val="17504940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52EB034-A6BF-4473-9A9F-BEEC5661BA0B}"/>
              </a:ext>
            </a:extLst>
          </p:cNvPr>
          <p:cNvSpPr>
            <a:spLocks noGrp="1"/>
          </p:cNvSpPr>
          <p:nvPr>
            <p:ph type="title"/>
          </p:nvPr>
        </p:nvSpPr>
        <p:spPr>
          <a:xfrm>
            <a:off x="457202" y="273050"/>
            <a:ext cx="3008313" cy="1162050"/>
          </a:xfrm>
        </p:spPr>
        <p:txBody>
          <a:bodyPr>
            <a:normAutofit/>
          </a:bodyPr>
          <a:lstStyle/>
          <a:p>
            <a:r>
              <a:rPr lang="en-US" sz="3200" dirty="0"/>
              <a:t>Other legislative alternatives?</a:t>
            </a:r>
          </a:p>
        </p:txBody>
      </p:sp>
      <p:pic>
        <p:nvPicPr>
          <p:cNvPr id="5" name="Picture 4">
            <a:extLst>
              <a:ext uri="{FF2B5EF4-FFF2-40B4-BE49-F238E27FC236}">
                <a16:creationId xmlns:a16="http://schemas.microsoft.com/office/drawing/2014/main" id="{FFA08F3C-8145-48A1-B5E5-3840A926AF72}"/>
              </a:ext>
            </a:extLst>
          </p:cNvPr>
          <p:cNvPicPr>
            <a:picLocks noChangeAspect="1"/>
          </p:cNvPicPr>
          <p:nvPr/>
        </p:nvPicPr>
        <p:blipFill>
          <a:blip r:embed="rId2"/>
          <a:stretch>
            <a:fillRect/>
          </a:stretch>
        </p:blipFill>
        <p:spPr>
          <a:xfrm>
            <a:off x="3987222" y="273052"/>
            <a:ext cx="4287405" cy="5853113"/>
          </a:xfrm>
          <a:prstGeom prst="rect">
            <a:avLst/>
          </a:prstGeom>
          <a:noFill/>
        </p:spPr>
      </p:pic>
      <p:sp>
        <p:nvSpPr>
          <p:cNvPr id="12" name="Text Placeholder 3">
            <a:extLst>
              <a:ext uri="{FF2B5EF4-FFF2-40B4-BE49-F238E27FC236}">
                <a16:creationId xmlns:a16="http://schemas.microsoft.com/office/drawing/2014/main" id="{D1F86507-99AC-4F4D-BC54-00BE0D1C9A2B}"/>
              </a:ext>
            </a:extLst>
          </p:cNvPr>
          <p:cNvSpPr>
            <a:spLocks noGrp="1"/>
          </p:cNvSpPr>
          <p:nvPr>
            <p:ph type="body" sz="half" idx="2"/>
          </p:nvPr>
        </p:nvSpPr>
        <p:spPr>
          <a:xfrm>
            <a:off x="457202" y="1435102"/>
            <a:ext cx="3008313" cy="4691063"/>
          </a:xfrm>
        </p:spPr>
        <p:txBody>
          <a:bodyPr>
            <a:normAutofit/>
          </a:bodyPr>
          <a:lstStyle/>
          <a:p>
            <a:pPr marL="285750" indent="-285750">
              <a:buFont typeface="Arial" panose="020B0604020202020204" pitchFamily="34" charset="0"/>
              <a:buChar char="•"/>
            </a:pPr>
            <a:r>
              <a:rPr lang="en-US" sz="2400" dirty="0"/>
              <a:t>But consent limitations, so only relevant under certain conditions, e.g. strong public interest.</a:t>
            </a:r>
          </a:p>
          <a:p>
            <a:pPr marL="285750" indent="-285750">
              <a:buFont typeface="Arial" panose="020B0604020202020204" pitchFamily="34" charset="0"/>
              <a:buChar char="•"/>
            </a:pPr>
            <a:r>
              <a:rPr lang="en-US" sz="2400" dirty="0"/>
              <a:t>Harder to justify for curiosity driven science.</a:t>
            </a:r>
          </a:p>
          <a:p>
            <a:pPr marL="285750" indent="-285750">
              <a:buFont typeface="Arial" panose="020B0604020202020204" pitchFamily="34" charset="0"/>
              <a:buChar char="•"/>
            </a:pPr>
            <a:r>
              <a:rPr lang="en-US" sz="2400" dirty="0"/>
              <a:t>How long will it take?</a:t>
            </a:r>
          </a:p>
        </p:txBody>
      </p:sp>
    </p:spTree>
    <p:extLst>
      <p:ext uri="{BB962C8B-B14F-4D97-AF65-F5344CB8AC3E}">
        <p14:creationId xmlns:p14="http://schemas.microsoft.com/office/powerpoint/2010/main" val="4225606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jbs.cam.ac.uk/fileadmin/user_upload/about_us/newsroom/media-kit/downloads/cjbs-02-rg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78343"/>
            <a:ext cx="15088318" cy="7043335"/>
          </a:xfrm>
          <a:prstGeom prst="rect">
            <a:avLst/>
          </a:prstGeom>
          <a:noFill/>
          <a:extLst>
            <a:ext uri="{909E8E84-426E-40DD-AFC4-6F175D3DCCD1}">
              <a14:hiddenFill xmlns:a14="http://schemas.microsoft.com/office/drawing/2010/main">
                <a:solidFill>
                  <a:srgbClr val="FFFFFF"/>
                </a:solidFill>
              </a14:hiddenFill>
            </a:ext>
          </a:extLst>
        </p:spPr>
      </p:pic>
      <p:sp>
        <p:nvSpPr>
          <p:cNvPr id="5" name="Podtytuł 4"/>
          <p:cNvSpPr>
            <a:spLocks noGrp="1"/>
          </p:cNvSpPr>
          <p:nvPr>
            <p:ph type="subTitle" idx="1"/>
          </p:nvPr>
        </p:nvSpPr>
        <p:spPr>
          <a:xfrm>
            <a:off x="503548" y="5413519"/>
            <a:ext cx="8136904" cy="1274464"/>
          </a:xfrm>
          <a:solidFill>
            <a:schemeClr val="bg1">
              <a:alpha val="80000"/>
            </a:schemeClr>
          </a:solidFill>
        </p:spPr>
        <p:txBody>
          <a:bodyPr>
            <a:normAutofit fontScale="85000" lnSpcReduction="20000"/>
          </a:bodyPr>
          <a:lstStyle/>
          <a:p>
            <a:r>
              <a:rPr lang="en-GB" dirty="0" err="1">
                <a:solidFill>
                  <a:srgbClr val="515151"/>
                </a:solidFill>
              </a:rPr>
              <a:t>Dr.</a:t>
            </a:r>
            <a:r>
              <a:rPr lang="en-GB" dirty="0">
                <a:solidFill>
                  <a:srgbClr val="515151"/>
                </a:solidFill>
              </a:rPr>
              <a:t> David Stillwell</a:t>
            </a:r>
          </a:p>
          <a:p>
            <a:r>
              <a:rPr lang="en-GB" sz="2000" dirty="0">
                <a:solidFill>
                  <a:srgbClr val="515151"/>
                </a:solidFill>
              </a:rPr>
              <a:t>Lecturer in Big Data Analytics and Quantitative Social Science</a:t>
            </a:r>
          </a:p>
          <a:p>
            <a:r>
              <a:rPr lang="en-GB" sz="2000" dirty="0">
                <a:solidFill>
                  <a:srgbClr val="515151"/>
                </a:solidFill>
              </a:rPr>
              <a:t>Academic Director of the Psychometrics Centre</a:t>
            </a:r>
          </a:p>
          <a:p>
            <a:r>
              <a:rPr lang="en-GB" sz="2000" dirty="0">
                <a:solidFill>
                  <a:srgbClr val="515151"/>
                </a:solidFill>
              </a:rPr>
              <a:t>Cambridge University Judge Business School</a:t>
            </a:r>
          </a:p>
        </p:txBody>
      </p:sp>
      <p:sp>
        <p:nvSpPr>
          <p:cNvPr id="4" name="Podtytuł 4">
            <a:extLst>
              <a:ext uri="{FF2B5EF4-FFF2-40B4-BE49-F238E27FC236}">
                <a16:creationId xmlns:a16="http://schemas.microsoft.com/office/drawing/2014/main" id="{1581A6F0-A613-44A6-9AA6-A5C60DAE9B00}"/>
              </a:ext>
            </a:extLst>
          </p:cNvPr>
          <p:cNvSpPr txBox="1">
            <a:spLocks/>
          </p:cNvSpPr>
          <p:nvPr/>
        </p:nvSpPr>
        <p:spPr>
          <a:xfrm>
            <a:off x="503549" y="328128"/>
            <a:ext cx="8136904" cy="4701569"/>
          </a:xfrm>
          <a:prstGeom prst="rect">
            <a:avLst/>
          </a:prstGeom>
          <a:solidFill>
            <a:schemeClr val="bg1">
              <a:alpha val="80000"/>
            </a:schemeClr>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080000" indent="-457200" algn="l" fontAlgn="auto">
              <a:spcAft>
                <a:spcPts val="0"/>
              </a:spcAft>
              <a:buAutoNum type="arabicPeriod"/>
            </a:pPr>
            <a:r>
              <a:rPr lang="en-GB" sz="2000" dirty="0">
                <a:solidFill>
                  <a:srgbClr val="515151"/>
                </a:solidFill>
              </a:rPr>
              <a:t>Companies control lots of data relevant to social science</a:t>
            </a:r>
          </a:p>
          <a:p>
            <a:pPr marL="1080000" indent="-457200" algn="l" fontAlgn="auto">
              <a:spcAft>
                <a:spcPts val="0"/>
              </a:spcAft>
              <a:buAutoNum type="arabicPeriod"/>
            </a:pPr>
            <a:r>
              <a:rPr lang="en-GB" sz="2000" dirty="0">
                <a:solidFill>
                  <a:srgbClr val="515151"/>
                </a:solidFill>
              </a:rPr>
              <a:t>They are not always incentivised to share it</a:t>
            </a:r>
          </a:p>
          <a:p>
            <a:pPr marL="1080000" indent="-457200" algn="l" fontAlgn="auto">
              <a:spcAft>
                <a:spcPts val="0"/>
              </a:spcAft>
              <a:buAutoNum type="arabicPeriod"/>
            </a:pPr>
            <a:r>
              <a:rPr lang="en-GB" sz="2000" dirty="0">
                <a:solidFill>
                  <a:srgbClr val="515151"/>
                </a:solidFill>
              </a:rPr>
              <a:t>GDPR data portability gives another alternative to researchers</a:t>
            </a:r>
          </a:p>
          <a:p>
            <a:pPr marL="1080000" indent="-457200" algn="l" fontAlgn="auto">
              <a:spcAft>
                <a:spcPts val="0"/>
              </a:spcAft>
              <a:buAutoNum type="arabicPeriod"/>
            </a:pPr>
            <a:r>
              <a:rPr lang="en-GB" sz="2000" dirty="0">
                <a:solidFill>
                  <a:srgbClr val="515151"/>
                </a:solidFill>
              </a:rPr>
              <a:t>Keep working towards other initiatives as well</a:t>
            </a:r>
          </a:p>
          <a:p>
            <a:pPr fontAlgn="auto">
              <a:spcAft>
                <a:spcPts val="0"/>
              </a:spcAft>
            </a:pPr>
            <a:endParaRPr lang="en-GB" sz="2000" dirty="0">
              <a:solidFill>
                <a:srgbClr val="515151"/>
              </a:solidFill>
            </a:endParaRPr>
          </a:p>
          <a:p>
            <a:pPr fontAlgn="auto">
              <a:spcAft>
                <a:spcPts val="0"/>
              </a:spcAft>
            </a:pPr>
            <a:r>
              <a:rPr lang="en-GB" sz="2000" b="1" u="sng" dirty="0">
                <a:solidFill>
                  <a:srgbClr val="515151"/>
                </a:solidFill>
              </a:rPr>
              <a:t>Use your GDPR rights:</a:t>
            </a:r>
          </a:p>
          <a:p>
            <a:pPr fontAlgn="auto">
              <a:spcAft>
                <a:spcPts val="0"/>
              </a:spcAft>
            </a:pPr>
            <a:r>
              <a:rPr lang="en-GB" sz="2000" b="1" dirty="0">
                <a:solidFill>
                  <a:srgbClr val="515151"/>
                </a:solidFill>
              </a:rPr>
              <a:t>Right to data portability</a:t>
            </a:r>
          </a:p>
          <a:p>
            <a:pPr fontAlgn="auto">
              <a:spcAft>
                <a:spcPts val="0"/>
              </a:spcAft>
            </a:pPr>
            <a:r>
              <a:rPr lang="en-GB" sz="2000" dirty="0">
                <a:solidFill>
                  <a:srgbClr val="515151"/>
                </a:solidFill>
              </a:rPr>
              <a:t>Companies are required to give you a digital copy of your data that you can take elsewhere</a:t>
            </a:r>
          </a:p>
          <a:p>
            <a:pPr fontAlgn="auto">
              <a:spcAft>
                <a:spcPts val="0"/>
              </a:spcAft>
            </a:pPr>
            <a:r>
              <a:rPr lang="en-GB" sz="2000" b="1" dirty="0">
                <a:solidFill>
                  <a:srgbClr val="515151"/>
                </a:solidFill>
              </a:rPr>
              <a:t>Rights around automated decision making</a:t>
            </a:r>
          </a:p>
          <a:p>
            <a:pPr fontAlgn="auto">
              <a:spcAft>
                <a:spcPts val="0"/>
              </a:spcAft>
            </a:pPr>
            <a:r>
              <a:rPr lang="en-GB" sz="2000" dirty="0">
                <a:solidFill>
                  <a:srgbClr val="515151"/>
                </a:solidFill>
              </a:rPr>
              <a:t>Right to an explanation of any significant algorithmic decisions made about you</a:t>
            </a:r>
          </a:p>
        </p:txBody>
      </p:sp>
    </p:spTree>
    <p:extLst>
      <p:ext uri="{BB962C8B-B14F-4D97-AF65-F5344CB8AC3E}">
        <p14:creationId xmlns:p14="http://schemas.microsoft.com/office/powerpoint/2010/main" val="4169524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C79CA"/>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387712-477A-4C30-A7F4-4B77C76801D2}"/>
              </a:ext>
            </a:extLst>
          </p:cNvPr>
          <p:cNvSpPr>
            <a:spLocks noGrp="1"/>
          </p:cNvSpPr>
          <p:nvPr>
            <p:ph idx="1"/>
          </p:nvPr>
        </p:nvSpPr>
        <p:spPr>
          <a:xfrm>
            <a:off x="457200" y="6525344"/>
            <a:ext cx="8686800" cy="332655"/>
          </a:xfrm>
        </p:spPr>
        <p:txBody>
          <a:bodyPr>
            <a:normAutofit fontScale="55000" lnSpcReduction="20000"/>
          </a:bodyPr>
          <a:lstStyle/>
          <a:p>
            <a:pPr marL="0" indent="0" algn="r">
              <a:buNone/>
            </a:pPr>
            <a:r>
              <a:rPr lang="en-GB" dirty="0">
                <a:solidFill>
                  <a:schemeClr val="bg1"/>
                </a:solidFill>
              </a:rPr>
              <a:t>http://www.pewinternet.org/2018/03/01/social-media-use-in-2018/</a:t>
            </a:r>
          </a:p>
        </p:txBody>
      </p:sp>
      <p:pic>
        <p:nvPicPr>
          <p:cNvPr id="2050" name="Picture 2" descr="Percentage of People Using Social Media on a Daily Basis">
            <a:extLst>
              <a:ext uri="{FF2B5EF4-FFF2-40B4-BE49-F238E27FC236}">
                <a16:creationId xmlns:a16="http://schemas.microsoft.com/office/drawing/2014/main" id="{FA60A014-4BA6-46F4-8687-5A215BF71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163" y="814509"/>
            <a:ext cx="12116325" cy="55070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7D05F2-7C44-46FF-BA78-BD1E29BEDBBC}"/>
              </a:ext>
            </a:extLst>
          </p:cNvPr>
          <p:cNvSpPr>
            <a:spLocks noGrp="1"/>
          </p:cNvSpPr>
          <p:nvPr>
            <p:ph type="title"/>
          </p:nvPr>
        </p:nvSpPr>
        <p:spPr>
          <a:xfrm>
            <a:off x="457199" y="1340768"/>
            <a:ext cx="8229600" cy="539871"/>
          </a:xfrm>
        </p:spPr>
        <p:txBody>
          <a:bodyPr>
            <a:noAutofit/>
          </a:bodyPr>
          <a:lstStyle/>
          <a:p>
            <a:r>
              <a:rPr lang="en-GB" sz="1800" dirty="0">
                <a:solidFill>
                  <a:schemeClr val="bg1"/>
                </a:solidFill>
              </a:rPr>
              <a:t>(Of those who use the platform)</a:t>
            </a:r>
          </a:p>
        </p:txBody>
      </p:sp>
    </p:spTree>
    <p:extLst>
      <p:ext uri="{BB962C8B-B14F-4D97-AF65-F5344CB8AC3E}">
        <p14:creationId xmlns:p14="http://schemas.microsoft.com/office/powerpoint/2010/main" val="2852469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3D54F-6EE0-4250-8E0E-C42BDCE5BA06}"/>
              </a:ext>
            </a:extLst>
          </p:cNvPr>
          <p:cNvSpPr>
            <a:spLocks noGrp="1"/>
          </p:cNvSpPr>
          <p:nvPr>
            <p:ph type="title"/>
          </p:nvPr>
        </p:nvSpPr>
        <p:spPr/>
        <p:txBody>
          <a:bodyPr>
            <a:normAutofit fontScale="90000"/>
          </a:bodyPr>
          <a:lstStyle/>
          <a:p>
            <a:r>
              <a:rPr lang="en-GB" dirty="0"/>
              <a:t>Sometimes corporations can be persuaded to share their data</a:t>
            </a:r>
          </a:p>
        </p:txBody>
      </p:sp>
      <p:sp>
        <p:nvSpPr>
          <p:cNvPr id="3" name="Content Placeholder 2">
            <a:extLst>
              <a:ext uri="{FF2B5EF4-FFF2-40B4-BE49-F238E27FC236}">
                <a16:creationId xmlns:a16="http://schemas.microsoft.com/office/drawing/2014/main" id="{757939D1-20BF-490D-89BB-B71B5DC4B805}"/>
              </a:ext>
            </a:extLst>
          </p:cNvPr>
          <p:cNvSpPr>
            <a:spLocks noGrp="1"/>
          </p:cNvSpPr>
          <p:nvPr>
            <p:ph idx="1"/>
          </p:nvPr>
        </p:nvSpPr>
        <p:spPr>
          <a:xfrm>
            <a:off x="0" y="0"/>
            <a:ext cx="9144000" cy="6858000"/>
          </a:xfrm>
        </p:spPr>
        <p:txBody>
          <a:bodyPr anchor="ctr"/>
          <a:lstStyle/>
          <a:p>
            <a:pPr marL="0" indent="0" algn="ctr">
              <a:buNone/>
            </a:pPr>
            <a:r>
              <a:rPr lang="en-GB" b="1" dirty="0"/>
              <a:t>What do happy people buy?</a:t>
            </a:r>
          </a:p>
        </p:txBody>
      </p:sp>
      <p:sp>
        <p:nvSpPr>
          <p:cNvPr id="4" name="TextBox 3">
            <a:extLst>
              <a:ext uri="{FF2B5EF4-FFF2-40B4-BE49-F238E27FC236}">
                <a16:creationId xmlns:a16="http://schemas.microsoft.com/office/drawing/2014/main" id="{83E08B89-96C7-43FE-B949-9CA0B0636A34}"/>
              </a:ext>
            </a:extLst>
          </p:cNvPr>
          <p:cNvSpPr txBox="1"/>
          <p:nvPr/>
        </p:nvSpPr>
        <p:spPr>
          <a:xfrm>
            <a:off x="0" y="6488668"/>
            <a:ext cx="91440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a:ea typeface="+mn-ea"/>
                <a:cs typeface="+mn-cs"/>
              </a:rPr>
              <a:t>Matz</a:t>
            </a:r>
            <a:r>
              <a:rPr kumimoji="0" lang="en-GB" sz="1800" b="0" i="0" u="none" strike="noStrike" kern="1200" cap="none" spc="0" normalizeH="0" baseline="0" noProof="0" dirty="0">
                <a:ln>
                  <a:noFill/>
                </a:ln>
                <a:solidFill>
                  <a:prstClr val="black"/>
                </a:solidFill>
                <a:effectLst/>
                <a:uLnTx/>
                <a:uFillTx/>
                <a:latin typeface="Calibri"/>
                <a:ea typeface="+mn-ea"/>
                <a:cs typeface="+mn-cs"/>
              </a:rPr>
              <a:t>, Gladstone &amp; Stillwell (2016) </a:t>
            </a:r>
            <a:r>
              <a:rPr kumimoji="0" lang="en-GB" sz="1800" b="0" i="1" u="none" strike="noStrike" kern="1200" cap="none" spc="0" normalizeH="0" baseline="0" noProof="0" dirty="0">
                <a:ln>
                  <a:noFill/>
                </a:ln>
                <a:solidFill>
                  <a:prstClr val="black"/>
                </a:solidFill>
                <a:effectLst/>
                <a:uLnTx/>
                <a:uFillTx/>
                <a:latin typeface="Calibri"/>
                <a:ea typeface="+mn-ea"/>
                <a:cs typeface="+mn-cs"/>
              </a:rPr>
              <a:t>Psych. Sci.</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8339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5C90-D736-4FDD-8F91-296CFFFE7FF4}"/>
              </a:ext>
            </a:extLst>
          </p:cNvPr>
          <p:cNvSpPr>
            <a:spLocks noGrp="1"/>
          </p:cNvSpPr>
          <p:nvPr>
            <p:ph type="title"/>
          </p:nvPr>
        </p:nvSpPr>
        <p:spPr/>
        <p:txBody>
          <a:bodyPr>
            <a:noAutofit/>
          </a:bodyPr>
          <a:lstStyle/>
          <a:p>
            <a:r>
              <a:rPr lang="en-GB" sz="3600" dirty="0"/>
              <a:t>But companies have their own incentives</a:t>
            </a:r>
          </a:p>
        </p:txBody>
      </p:sp>
      <p:sp>
        <p:nvSpPr>
          <p:cNvPr id="3" name="Content Placeholder 2">
            <a:extLst>
              <a:ext uri="{FF2B5EF4-FFF2-40B4-BE49-F238E27FC236}">
                <a16:creationId xmlns:a16="http://schemas.microsoft.com/office/drawing/2014/main" id="{270D627A-6A43-4624-83E5-C9F442D354E2}"/>
              </a:ext>
            </a:extLst>
          </p:cNvPr>
          <p:cNvSpPr>
            <a:spLocks noGrp="1"/>
          </p:cNvSpPr>
          <p:nvPr>
            <p:ph idx="1"/>
          </p:nvPr>
        </p:nvSpPr>
        <p:spPr/>
        <p:txBody>
          <a:bodyPr/>
          <a:lstStyle/>
          <a:p>
            <a:r>
              <a:rPr lang="en-GB" dirty="0"/>
              <a:t>They’d rather just not know about certain things.</a:t>
            </a:r>
          </a:p>
          <a:p>
            <a:r>
              <a:rPr lang="en-GB" dirty="0"/>
              <a:t>Or, at least, they’d rather the public didn’t know about them</a:t>
            </a:r>
          </a:p>
          <a:p>
            <a:r>
              <a:rPr lang="en-GB" dirty="0"/>
              <a:t>So there’s limits to their data sharing</a:t>
            </a:r>
          </a:p>
          <a:p>
            <a:r>
              <a:rPr lang="en-GB" dirty="0"/>
              <a:t>We get glimpses about these things in other ways, like from journalists, but not systematic studies.</a:t>
            </a:r>
          </a:p>
        </p:txBody>
      </p:sp>
    </p:spTree>
    <p:extLst>
      <p:ext uri="{BB962C8B-B14F-4D97-AF65-F5344CB8AC3E}">
        <p14:creationId xmlns:p14="http://schemas.microsoft.com/office/powerpoint/2010/main" val="1436375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88F6D4-3400-4179-A96E-7FD152CFA4A3}"/>
              </a:ext>
            </a:extLst>
          </p:cNvPr>
          <p:cNvPicPr>
            <a:picLocks noChangeAspect="1"/>
          </p:cNvPicPr>
          <p:nvPr/>
        </p:nvPicPr>
        <p:blipFill rotWithShape="1">
          <a:blip r:embed="rId2"/>
          <a:srcRect b="36043"/>
          <a:stretch/>
        </p:blipFill>
        <p:spPr>
          <a:xfrm>
            <a:off x="1166812" y="1449139"/>
            <a:ext cx="6810375" cy="1979861"/>
          </a:xfrm>
          <a:prstGeom prst="rect">
            <a:avLst/>
          </a:prstGeom>
        </p:spPr>
      </p:pic>
      <p:sp>
        <p:nvSpPr>
          <p:cNvPr id="6" name="Rectangle 5">
            <a:extLst>
              <a:ext uri="{FF2B5EF4-FFF2-40B4-BE49-F238E27FC236}">
                <a16:creationId xmlns:a16="http://schemas.microsoft.com/office/drawing/2014/main" id="{99C2301E-D3FD-40E2-9FC2-140D9DC56680}"/>
              </a:ext>
            </a:extLst>
          </p:cNvPr>
          <p:cNvSpPr/>
          <p:nvPr/>
        </p:nvSpPr>
        <p:spPr>
          <a:xfrm>
            <a:off x="0" y="6596390"/>
            <a:ext cx="9144000" cy="2308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mn-ea"/>
                <a:cs typeface="Arial" charset="0"/>
              </a:rPr>
              <a:t>https://www.newstatesman.com/politics/elections/2018/10/we-don-t-know-who-just-spent-250k-pro-brexit-facebook-ads-should-worry-us</a:t>
            </a:r>
          </a:p>
        </p:txBody>
      </p:sp>
      <p:sp>
        <p:nvSpPr>
          <p:cNvPr id="7" name="Rectangle 6">
            <a:extLst>
              <a:ext uri="{FF2B5EF4-FFF2-40B4-BE49-F238E27FC236}">
                <a16:creationId xmlns:a16="http://schemas.microsoft.com/office/drawing/2014/main" id="{E70AFDEF-A074-43B2-8F39-0EAF51AD4CA9}"/>
              </a:ext>
            </a:extLst>
          </p:cNvPr>
          <p:cNvSpPr/>
          <p:nvPr/>
        </p:nvSpPr>
        <p:spPr>
          <a:xfrm>
            <a:off x="1166811" y="4039904"/>
            <a:ext cx="6810375" cy="14773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charset="0"/>
              </a:rPr>
              <a:t>“The site, called the ‘Mainstream Network’, has no known named organisation, UK address, group or individuals publicly connected with it, and this information cannot be found. The campaign is estimated to have reached between 10 and 11 million people”</a:t>
            </a:r>
            <a:endParaRPr kumimoji="0" lang="en-GB"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8" name="Rectangle 7">
            <a:extLst>
              <a:ext uri="{FF2B5EF4-FFF2-40B4-BE49-F238E27FC236}">
                <a16:creationId xmlns:a16="http://schemas.microsoft.com/office/drawing/2014/main" id="{6AE94D34-2131-42FE-B263-6BB50A3CCD9F}"/>
              </a:ext>
            </a:extLst>
          </p:cNvPr>
          <p:cNvSpPr/>
          <p:nvPr/>
        </p:nvSpPr>
        <p:spPr>
          <a:xfrm>
            <a:off x="-2" y="6336764"/>
            <a:ext cx="9144000" cy="2308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mn-ea"/>
                <a:cs typeface="Arial" charset="0"/>
              </a:rPr>
              <a:t>https://www.parliament.uk/business/committees/committees-a-z/commons-select/digital-culture-media-and-sport-committee/news/fake-news-89up-evidence-17-19/</a:t>
            </a:r>
          </a:p>
        </p:txBody>
      </p:sp>
      <p:sp>
        <p:nvSpPr>
          <p:cNvPr id="9" name="Rectangle 8">
            <a:extLst>
              <a:ext uri="{FF2B5EF4-FFF2-40B4-BE49-F238E27FC236}">
                <a16:creationId xmlns:a16="http://schemas.microsoft.com/office/drawing/2014/main" id="{5E442FEF-56F1-4EEF-8B37-6BAC1BC8D46C}"/>
              </a:ext>
            </a:extLst>
          </p:cNvPr>
          <p:cNvSpPr/>
          <p:nvPr/>
        </p:nvSpPr>
        <p:spPr>
          <a:xfrm>
            <a:off x="-2" y="6077138"/>
            <a:ext cx="9144000" cy="2308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mn-ea"/>
                <a:cs typeface="Arial" charset="0"/>
              </a:rPr>
              <a:t>https://www.theguardian.com/politics/2019/apr/03/grassroots-facebook-brexit-ads-secretly-run-by-staff-of-lynton-crosby-firm </a:t>
            </a:r>
          </a:p>
        </p:txBody>
      </p:sp>
    </p:spTree>
    <p:extLst>
      <p:ext uri="{BB962C8B-B14F-4D97-AF65-F5344CB8AC3E}">
        <p14:creationId xmlns:p14="http://schemas.microsoft.com/office/powerpoint/2010/main" val="1784237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E4A5C4-266B-4E55-969E-6A14DD838D00}"/>
              </a:ext>
            </a:extLst>
          </p:cNvPr>
          <p:cNvSpPr/>
          <p:nvPr/>
        </p:nvSpPr>
        <p:spPr>
          <a:xfrm>
            <a:off x="0" y="6596390"/>
            <a:ext cx="9144000"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charset="0"/>
                <a:ea typeface="+mn-ea"/>
                <a:cs typeface="Arial" charset="0"/>
              </a:rPr>
              <a:t>https://www.moneysavingexpert.com/news/2018/04/facebook-admits-its-had-to-take-down-thousands-of-fake-martin-ads/</a:t>
            </a:r>
          </a:p>
        </p:txBody>
      </p:sp>
      <p:pic>
        <p:nvPicPr>
          <p:cNvPr id="7" name="Picture 6">
            <a:extLst>
              <a:ext uri="{FF2B5EF4-FFF2-40B4-BE49-F238E27FC236}">
                <a16:creationId xmlns:a16="http://schemas.microsoft.com/office/drawing/2014/main" id="{EB3B9101-4960-4644-BD13-7FD0BB4B4C9B}"/>
              </a:ext>
            </a:extLst>
          </p:cNvPr>
          <p:cNvPicPr>
            <a:picLocks noChangeAspect="1"/>
          </p:cNvPicPr>
          <p:nvPr/>
        </p:nvPicPr>
        <p:blipFill>
          <a:blip r:embed="rId2"/>
          <a:stretch>
            <a:fillRect/>
          </a:stretch>
        </p:blipFill>
        <p:spPr>
          <a:xfrm>
            <a:off x="539552" y="205225"/>
            <a:ext cx="6410325" cy="1476375"/>
          </a:xfrm>
          <a:prstGeom prst="rect">
            <a:avLst/>
          </a:prstGeom>
        </p:spPr>
      </p:pic>
      <p:pic>
        <p:nvPicPr>
          <p:cNvPr id="4102" name="Picture 6" descr="Image result for martin lewis financial journalist">
            <a:extLst>
              <a:ext uri="{FF2B5EF4-FFF2-40B4-BE49-F238E27FC236}">
                <a16:creationId xmlns:a16="http://schemas.microsoft.com/office/drawing/2014/main" id="{6474DCC8-9CD8-4314-83C7-2BB806C97B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9877" y="205225"/>
            <a:ext cx="1556792" cy="155679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C76A7B8-8743-436B-AB44-855FA6FCDC71}"/>
              </a:ext>
            </a:extLst>
          </p:cNvPr>
          <p:cNvSpPr>
            <a:spLocks noGrp="1"/>
          </p:cNvSpPr>
          <p:nvPr>
            <p:ph idx="1"/>
          </p:nvPr>
        </p:nvSpPr>
        <p:spPr>
          <a:xfrm>
            <a:off x="457200" y="5394102"/>
            <a:ext cx="8229600" cy="1131242"/>
          </a:xfrm>
        </p:spPr>
        <p:txBody>
          <a:bodyPr>
            <a:normAutofit/>
          </a:bodyPr>
          <a:lstStyle/>
          <a:p>
            <a:pPr marL="0" indent="0" algn="ctr">
              <a:buNone/>
            </a:pPr>
            <a:r>
              <a:rPr lang="en-GB" sz="2000" dirty="0"/>
              <a:t>“Martin Lewis said he has been told stories of people's savings being wiped out by the scams, which he said have made some suicidal.”</a:t>
            </a:r>
          </a:p>
        </p:txBody>
      </p:sp>
      <p:sp>
        <p:nvSpPr>
          <p:cNvPr id="8" name="Rectangle 7">
            <a:extLst>
              <a:ext uri="{FF2B5EF4-FFF2-40B4-BE49-F238E27FC236}">
                <a16:creationId xmlns:a16="http://schemas.microsoft.com/office/drawing/2014/main" id="{3C3F9663-5DF3-460D-AA24-068D4EA0F117}"/>
              </a:ext>
            </a:extLst>
          </p:cNvPr>
          <p:cNvSpPr/>
          <p:nvPr/>
        </p:nvSpPr>
        <p:spPr>
          <a:xfrm>
            <a:off x="0" y="6334780"/>
            <a:ext cx="9144000"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charset="0"/>
                <a:ea typeface="+mn-ea"/>
                <a:cs typeface="Arial" charset="0"/>
              </a:rPr>
              <a:t>https://www.businessinsider.com/martin-lewis-fake-bitcoin-ads-on-facebook-are-destroying-lives-2018-9</a:t>
            </a:r>
          </a:p>
        </p:txBody>
      </p:sp>
      <p:pic>
        <p:nvPicPr>
          <p:cNvPr id="1026" name="Picture 2" descr="Martin Lewis">
            <a:extLst>
              <a:ext uri="{FF2B5EF4-FFF2-40B4-BE49-F238E27FC236}">
                <a16:creationId xmlns:a16="http://schemas.microsoft.com/office/drawing/2014/main" id="{4C0EF1B8-4CDD-4B30-86AF-CCE897208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1837062"/>
            <a:ext cx="714375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070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B0B0B1-0298-49F6-8483-E09E9DA375B6}"/>
              </a:ext>
            </a:extLst>
          </p:cNvPr>
          <p:cNvPicPr>
            <a:picLocks noChangeAspect="1"/>
          </p:cNvPicPr>
          <p:nvPr/>
        </p:nvPicPr>
        <p:blipFill>
          <a:blip r:embed="rId2"/>
          <a:stretch>
            <a:fillRect/>
          </a:stretch>
        </p:blipFill>
        <p:spPr>
          <a:xfrm>
            <a:off x="2463488" y="72008"/>
            <a:ext cx="4443551" cy="6525344"/>
          </a:xfrm>
          <a:prstGeom prst="rect">
            <a:avLst/>
          </a:prstGeom>
        </p:spPr>
      </p:pic>
      <p:sp>
        <p:nvSpPr>
          <p:cNvPr id="5" name="Rectangle 4">
            <a:extLst>
              <a:ext uri="{FF2B5EF4-FFF2-40B4-BE49-F238E27FC236}">
                <a16:creationId xmlns:a16="http://schemas.microsoft.com/office/drawing/2014/main" id="{09F9F4F1-7E3F-4B7D-B2D2-943642785D96}"/>
              </a:ext>
            </a:extLst>
          </p:cNvPr>
          <p:cNvSpPr/>
          <p:nvPr/>
        </p:nvSpPr>
        <p:spPr>
          <a:xfrm>
            <a:off x="0" y="6596390"/>
            <a:ext cx="9144000"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charset="0"/>
                <a:ea typeface="+mn-ea"/>
                <a:cs typeface="Arial" charset="0"/>
              </a:rPr>
              <a:t>https://www.nytimes.com/2018/09/18/business/economy/facebook-job-ads.html</a:t>
            </a:r>
          </a:p>
        </p:txBody>
      </p:sp>
    </p:spTree>
    <p:extLst>
      <p:ext uri="{BB962C8B-B14F-4D97-AF65-F5344CB8AC3E}">
        <p14:creationId xmlns:p14="http://schemas.microsoft.com/office/powerpoint/2010/main" val="2088507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Generic_Template">
  <a:themeElements>
    <a:clrScheme name="Custom 2">
      <a:dk1>
        <a:srgbClr val="000000"/>
      </a:dk1>
      <a:lt1>
        <a:srgbClr val="FFFFFF"/>
      </a:lt1>
      <a:dk2>
        <a:srgbClr val="000000"/>
      </a:dk2>
      <a:lt2>
        <a:srgbClr val="808080"/>
      </a:lt2>
      <a:accent1>
        <a:srgbClr val="8C734B"/>
      </a:accent1>
      <a:accent2>
        <a:srgbClr val="A38F6F"/>
      </a:accent2>
      <a:accent3>
        <a:srgbClr val="BAAB93"/>
      </a:accent3>
      <a:accent4>
        <a:srgbClr val="D1C7B7"/>
      </a:accent4>
      <a:accent5>
        <a:srgbClr val="E8E3DB"/>
      </a:accent5>
      <a:accent6>
        <a:srgbClr val="F4F1ED"/>
      </a:accent6>
      <a:hlink>
        <a:srgbClr val="3D7EDB"/>
      </a:hlink>
      <a:folHlink>
        <a:srgbClr val="D10074"/>
      </a:folHlink>
    </a:clrScheme>
    <a:fontScheme name="JBS Font Theme Fonts">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3D7EDB"/>
        </a:accent1>
        <a:accent2>
          <a:srgbClr val="333399"/>
        </a:accent2>
        <a:accent3>
          <a:srgbClr val="FFFFFF"/>
        </a:accent3>
        <a:accent4>
          <a:srgbClr val="000000"/>
        </a:accent4>
        <a:accent5>
          <a:srgbClr val="AFC0E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Exec Ed Gold">
      <a:dk1>
        <a:srgbClr val="000000"/>
      </a:dk1>
      <a:lt1>
        <a:srgbClr val="FFFFFF"/>
      </a:lt1>
      <a:dk2>
        <a:srgbClr val="000000"/>
      </a:dk2>
      <a:lt2>
        <a:srgbClr val="808080"/>
      </a:lt2>
      <a:accent1>
        <a:srgbClr val="8C734B"/>
      </a:accent1>
      <a:accent2>
        <a:srgbClr val="A38F6F"/>
      </a:accent2>
      <a:accent3>
        <a:srgbClr val="BAAB93"/>
      </a:accent3>
      <a:accent4>
        <a:srgbClr val="D1C7B7"/>
      </a:accent4>
      <a:accent5>
        <a:srgbClr val="E8E3DB"/>
      </a:accent5>
      <a:accent6>
        <a:srgbClr val="F4F1ED"/>
      </a:accent6>
      <a:hlink>
        <a:srgbClr val="3D7EDB"/>
      </a:hlink>
      <a:folHlink>
        <a:srgbClr val="D100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Exec Ed Gold">
      <a:dk1>
        <a:srgbClr val="000000"/>
      </a:dk1>
      <a:lt1>
        <a:srgbClr val="FFFFFF"/>
      </a:lt1>
      <a:dk2>
        <a:srgbClr val="000000"/>
      </a:dk2>
      <a:lt2>
        <a:srgbClr val="808080"/>
      </a:lt2>
      <a:accent1>
        <a:srgbClr val="8C734B"/>
      </a:accent1>
      <a:accent2>
        <a:srgbClr val="A38F6F"/>
      </a:accent2>
      <a:accent3>
        <a:srgbClr val="BAAB93"/>
      </a:accent3>
      <a:accent4>
        <a:srgbClr val="D1C7B7"/>
      </a:accent4>
      <a:accent5>
        <a:srgbClr val="E8E3DB"/>
      </a:accent5>
      <a:accent6>
        <a:srgbClr val="F4F1ED"/>
      </a:accent6>
      <a:hlink>
        <a:srgbClr val="3D7EDB"/>
      </a:hlink>
      <a:folHlink>
        <a:srgbClr val="D100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1323</Words>
  <Application>Microsoft Office PowerPoint</Application>
  <PresentationFormat>On-screen Show (4:3)</PresentationFormat>
  <Paragraphs>144</Paragraphs>
  <Slides>31</Slides>
  <Notes>12</Notes>
  <HiddenSlides>0</HiddenSlides>
  <MMClips>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31</vt:i4>
      </vt:variant>
    </vt:vector>
  </HeadingPairs>
  <TitlesOfParts>
    <vt:vector size="38" baseType="lpstr">
      <vt:lpstr>Arial</vt:lpstr>
      <vt:lpstr>Calibri</vt:lpstr>
      <vt:lpstr>verdana</vt:lpstr>
      <vt:lpstr>Generic_Template</vt:lpstr>
      <vt:lpstr>4_Office Theme</vt:lpstr>
      <vt:lpstr>Office Theme</vt:lpstr>
      <vt:lpstr>2_Office Theme</vt:lpstr>
      <vt:lpstr>Getting Big Data: Social scientists must strive to be autonomous from corporate charity</vt:lpstr>
      <vt:lpstr>PowerPoint Presentation</vt:lpstr>
      <vt:lpstr>  Corporations have lots of data  We’d love to use it for research!  </vt:lpstr>
      <vt:lpstr>(Of those who use the platform)</vt:lpstr>
      <vt:lpstr>Sometimes corporations can be persuaded to share their data</vt:lpstr>
      <vt:lpstr>But companies have their own incentives</vt:lpstr>
      <vt:lpstr>PowerPoint Presentation</vt:lpstr>
      <vt:lpstr>PowerPoint Presentation</vt:lpstr>
      <vt:lpstr>PowerPoint Presentation</vt:lpstr>
      <vt:lpstr>Facebook policy lets politicians lie in ads</vt:lpstr>
      <vt:lpstr>PowerPoint Presentation</vt:lpstr>
      <vt:lpstr>PowerPoint Presentation</vt:lpstr>
      <vt:lpstr>PowerPoint Presentation</vt:lpstr>
      <vt:lpstr>For example: Social Science One</vt:lpstr>
      <vt:lpstr>PowerPoint Presentation</vt:lpstr>
      <vt:lpstr>Social Science One</vt:lpstr>
      <vt:lpstr>Social Science One</vt:lpstr>
      <vt:lpstr>PowerPoint Presentation</vt:lpstr>
      <vt:lpstr>myPersonality app (2007-12)</vt:lpstr>
      <vt:lpstr>PowerPoint Presentation</vt:lpstr>
      <vt:lpstr>PowerPoint Presentation</vt:lpstr>
      <vt:lpstr>PowerPoint Presentation</vt:lpstr>
      <vt:lpstr>PowerPoint Presentation</vt:lpstr>
      <vt:lpstr>PowerPoint Presentation</vt:lpstr>
      <vt:lpstr>PowerPoint Presentation</vt:lpstr>
      <vt:lpstr>EU General Data Protection Regulation (GDPR)</vt:lpstr>
      <vt:lpstr>The Right to Data Portability</vt:lpstr>
      <vt:lpstr>Volume: Right to Data Portability</vt:lpstr>
      <vt:lpstr>Do companies comply with legislation?</vt:lpstr>
      <vt:lpstr>Other legislative alternatives?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Big Data: Social scientists must strive to be autonomous from corporate charity</dc:title>
  <dc:creator>David</dc:creator>
  <cp:lastModifiedBy>David</cp:lastModifiedBy>
  <cp:revision>5</cp:revision>
  <dcterms:created xsi:type="dcterms:W3CDTF">2019-11-05T01:11:58Z</dcterms:created>
  <dcterms:modified xsi:type="dcterms:W3CDTF">2019-11-05T01:50:44Z</dcterms:modified>
</cp:coreProperties>
</file>