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7" r:id="rId2"/>
  </p:sldMasterIdLst>
  <p:notesMasterIdLst>
    <p:notesMasterId r:id="rId50"/>
  </p:notesMasterIdLst>
  <p:handoutMasterIdLst>
    <p:handoutMasterId r:id="rId51"/>
  </p:handoutMasterIdLst>
  <p:sldIdLst>
    <p:sldId id="527" r:id="rId3"/>
    <p:sldId id="352" r:id="rId4"/>
    <p:sldId id="593" r:id="rId5"/>
    <p:sldId id="529" r:id="rId6"/>
    <p:sldId id="530" r:id="rId7"/>
    <p:sldId id="509" r:id="rId8"/>
    <p:sldId id="589" r:id="rId9"/>
    <p:sldId id="578" r:id="rId10"/>
    <p:sldId id="540" r:id="rId11"/>
    <p:sldId id="585" r:id="rId12"/>
    <p:sldId id="572" r:id="rId13"/>
    <p:sldId id="586" r:id="rId14"/>
    <p:sldId id="592" r:id="rId15"/>
    <p:sldId id="552" r:id="rId16"/>
    <p:sldId id="591" r:id="rId17"/>
    <p:sldId id="558" r:id="rId18"/>
    <p:sldId id="583" r:id="rId19"/>
    <p:sldId id="580" r:id="rId20"/>
    <p:sldId id="594" r:id="rId21"/>
    <p:sldId id="612" r:id="rId22"/>
    <p:sldId id="602" r:id="rId23"/>
    <p:sldId id="610" r:id="rId24"/>
    <p:sldId id="617" r:id="rId25"/>
    <p:sldId id="596" r:id="rId26"/>
    <p:sldId id="611" r:id="rId27"/>
    <p:sldId id="597" r:id="rId28"/>
    <p:sldId id="606" r:id="rId29"/>
    <p:sldId id="599" r:id="rId30"/>
    <p:sldId id="595" r:id="rId31"/>
    <p:sldId id="601" r:id="rId32"/>
    <p:sldId id="600" r:id="rId33"/>
    <p:sldId id="614" r:id="rId34"/>
    <p:sldId id="604" r:id="rId35"/>
    <p:sldId id="608" r:id="rId36"/>
    <p:sldId id="618" r:id="rId37"/>
    <p:sldId id="603" r:id="rId38"/>
    <p:sldId id="613" r:id="rId39"/>
    <p:sldId id="619" r:id="rId40"/>
    <p:sldId id="609" r:id="rId41"/>
    <p:sldId id="620" r:id="rId42"/>
    <p:sldId id="598" r:id="rId43"/>
    <p:sldId id="615" r:id="rId44"/>
    <p:sldId id="607" r:id="rId45"/>
    <p:sldId id="621" r:id="rId46"/>
    <p:sldId id="605" r:id="rId47"/>
    <p:sldId id="616" r:id="rId48"/>
    <p:sldId id="528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666666"/>
    <a:srgbClr val="333333"/>
    <a:srgbClr val="BB0000"/>
    <a:srgbClr val="7F7F7F"/>
    <a:srgbClr val="A41C37"/>
    <a:srgbClr val="990C3F"/>
    <a:srgbClr val="949594"/>
    <a:srgbClr val="C3092B"/>
    <a:srgbClr val="560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08" autoAdjust="0"/>
    <p:restoredTop sz="95481" autoAdjust="0"/>
  </p:normalViewPr>
  <p:slideViewPr>
    <p:cSldViewPr snapToGrid="0" snapToObjects="1">
      <p:cViewPr>
        <p:scale>
          <a:sx n="91" d="100"/>
          <a:sy n="91" d="100"/>
        </p:scale>
        <p:origin x="5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8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840"/>
    </p:cViewPr>
  </p:sorterViewPr>
  <p:notesViewPr>
    <p:cSldViewPr snapToGrid="0" snapToObjects="1">
      <p:cViewPr varScale="1">
        <p:scale>
          <a:sx n="86" d="100"/>
          <a:sy n="86" d="100"/>
        </p:scale>
        <p:origin x="392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22E0A-C88D-184C-B7C1-4E339E662E6D}" type="datetime1">
              <a:rPr lang="en-US" smtClean="0"/>
              <a:t>11/15/2019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42D86-C447-3640-932B-4A6E1DE07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98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80D66-0AAC-2D4C-9154-A743C855C15D}" type="datetime1">
              <a:rPr lang="en-US" smtClean="0"/>
              <a:t>11/15/2019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DF928-E245-3143-A53E-66BFCC525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129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0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32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01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59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54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57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63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44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75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37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4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73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00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25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46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11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84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84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53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962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021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87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161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286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450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274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875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748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366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87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296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370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31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544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970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396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004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344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44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11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48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1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19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2DF928-E245-3143-A53E-66BFCC5255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673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 - Hal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038600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4038600"/>
            <a:ext cx="10972800" cy="2763559"/>
          </a:xfrm>
          <a:ln>
            <a:noFill/>
          </a:ln>
        </p:spPr>
        <p:txBody>
          <a:bodyPr wrap="square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defRPr>
                <a:ln>
                  <a:noFill/>
                </a:ln>
              </a:defRPr>
            </a:lvl2pPr>
            <a:lvl3pPr>
              <a:defRPr sz="2000">
                <a:ln>
                  <a:noFill/>
                </a:ln>
              </a:defRPr>
            </a:lvl3pPr>
            <a:lvl4pPr>
              <a:defRPr sz="1867">
                <a:ln>
                  <a:noFill/>
                </a:ln>
              </a:defRPr>
            </a:lvl4pPr>
            <a:lvl5pPr>
              <a:defRPr sz="1600">
                <a:ln>
                  <a:noFill/>
                </a:ln>
              </a:defRPr>
            </a:lvl5pPr>
          </a:lstStyle>
          <a:p>
            <a:pPr lvl="0"/>
            <a:r>
              <a:rPr lang="en-US" dirty="0"/>
              <a:t>Ideas to share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57259"/>
            <a:ext cx="12192000" cy="642491"/>
          </a:xfr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txBody>
          <a:bodyPr/>
          <a:lstStyle>
            <a:lvl1pPr marL="227013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2769383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57259"/>
            <a:ext cx="12192000" cy="642491"/>
          </a:xfr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txBody>
          <a:bodyPr/>
          <a:lstStyle>
            <a:lvl1pPr marL="227013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418515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57259"/>
            <a:ext cx="12192000" cy="642491"/>
          </a:xfr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txBody>
          <a:bodyPr/>
          <a:lstStyle>
            <a:lvl1pPr marL="227013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902840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036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" y="6673698"/>
            <a:ext cx="3968496" cy="180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Montreal-Light" pitchFamily="50" charset="0"/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© 2016 The Ohio State University, created under a license from The Procter &amp; Gamble Company, all rights reserved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69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hio_Supercomputer_Center_OH-TECHsmWeb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06" y="6079125"/>
            <a:ext cx="3567633" cy="778933"/>
          </a:xfrm>
          <a:prstGeom prst="rect">
            <a:avLst/>
          </a:prstGeom>
        </p:spPr>
      </p:pic>
      <p:pic>
        <p:nvPicPr>
          <p:cNvPr id="9" name="Picture 8" descr="OH-TECH_Logo_Horizonal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601" y="6211184"/>
            <a:ext cx="4064179" cy="47754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762059"/>
            <a:ext cx="10972800" cy="655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60"/>
            <a:ext cx="10972800" cy="23056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16200000" scaled="0"/>
            <a:tileRect/>
          </a:gra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13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733" kern="1200">
          <a:solidFill>
            <a:srgbClr val="55051B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9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9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weSim_Logo-05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56" y="5829882"/>
            <a:ext cx="1674653" cy="843817"/>
          </a:xfrm>
          <a:prstGeom prst="rect">
            <a:avLst/>
          </a:prstGeom>
        </p:spPr>
      </p:pic>
      <p:pic>
        <p:nvPicPr>
          <p:cNvPr id="5" name="Picture 3" descr="\\rack13\DEV\proj_dev\osc_chalker_awesim\assets\slide_2-header.pn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5"/>
          <a:stretch/>
        </p:blipFill>
        <p:spPr bwMode="auto">
          <a:xfrm>
            <a:off x="0" y="1"/>
            <a:ext cx="12192000" cy="1558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" y="6673698"/>
            <a:ext cx="3968496" cy="180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Montreal-Light" pitchFamily="50" charset="0"/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© 2016 The Ohio State University, created under a license from The Procter &amp; Gamble Company, all rights reserved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sldNum="0" hdr="0" dt="0"/>
  <p:txStyles>
    <p:titleStyle>
      <a:lvl1pPr algn="ctr" defTabSz="6095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openondemand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hyperlink" Target="https://lists.osu.edu/mailman/listinfo/ood-users" TargetMode="External"/><Relationship Id="rId4" Type="http://schemas.openxmlformats.org/officeDocument/2006/relationships/hyperlink" Target="https://discourse.osc.edu/c/open-ondemand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openondemand.org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hyperlink" Target="https://lists.osu.edu/mailman/listinfo/ood-users" TargetMode="External"/><Relationship Id="rId4" Type="http://schemas.openxmlformats.org/officeDocument/2006/relationships/hyperlink" Target="https://discourse.osc.edu/c/open-ondeman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894192" y="3854904"/>
            <a:ext cx="10220062" cy="1810063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/>
              <a:t>SC’19 User Group Meeting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84615"/>
            <a:ext cx="12191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This work is supported by the National Science Foundation of the United States under the awards NSF SI2-SSE-1534949 and CSSI-Software-Frameworks-1835725.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3" y="1805400"/>
            <a:ext cx="11382632" cy="1049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44" y="176923"/>
            <a:ext cx="2808701" cy="871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3" y="484543"/>
            <a:ext cx="3140093" cy="335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46" y="406125"/>
            <a:ext cx="3017526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95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Visibility: 5 year goals (bolded year 1 focus)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199"/>
            <a:ext cx="12192000" cy="5257801"/>
          </a:xfrm>
          <a:ln>
            <a:noFill/>
          </a:ln>
        </p:spPr>
        <p:txBody>
          <a:bodyPr>
            <a:normAutofit fontScale="77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/>
              <a:t>Integrate XDMoD Metrics into OnDemand</a:t>
            </a:r>
          </a:p>
          <a:p>
            <a:pPr marL="1276336" lvl="1" indent="-742950"/>
            <a:r>
              <a:rPr lang="en-US" sz="3333" b="1" dirty="0"/>
              <a:t>Incorporate Job Accounting and Performance Summary </a:t>
            </a:r>
          </a:p>
          <a:p>
            <a:pPr marL="1276336" lvl="1" indent="-742950"/>
            <a:r>
              <a:rPr lang="en-US" sz="3333" b="1" dirty="0"/>
              <a:t>Develop direct link capability to XDMoD from OnDemand</a:t>
            </a:r>
          </a:p>
          <a:p>
            <a:pPr marL="1276336" lvl="1" indent="-742950"/>
            <a:r>
              <a:rPr lang="en-US" sz="3333" b="1" dirty="0"/>
              <a:t>Provide OnDemand usage metrics through XDMoD</a:t>
            </a:r>
          </a:p>
          <a:p>
            <a:pPr marL="1276336" lvl="1" indent="-742950"/>
            <a:r>
              <a:rPr lang="en-US" sz="3333" dirty="0"/>
              <a:t>Link to XDMoD Job Viewer from Active Jobs app</a:t>
            </a:r>
            <a:endParaRPr lang="en-US" sz="3600" dirty="0"/>
          </a:p>
          <a:p>
            <a:pPr marL="742950" indent="-742950">
              <a:buFont typeface="+mj-lt"/>
              <a:buAutoNum type="arabicPeriod"/>
            </a:pPr>
            <a:endParaRPr lang="en-US" sz="3867" dirty="0"/>
          </a:p>
          <a:p>
            <a:pPr marL="742950" indent="-742950">
              <a:buFont typeface="+mj-lt"/>
              <a:buAutoNum type="arabicPeriod"/>
            </a:pPr>
            <a:r>
              <a:rPr lang="en-US" sz="3867" dirty="0"/>
              <a:t>Efficiency to Users</a:t>
            </a:r>
          </a:p>
          <a:p>
            <a:pPr marL="1276336" lvl="1" indent="-742950"/>
            <a:r>
              <a:rPr lang="en-US" sz="3600" dirty="0"/>
              <a:t>Develop User Report Card</a:t>
            </a:r>
          </a:p>
          <a:p>
            <a:pPr marL="1276336" lvl="1" indent="-742950"/>
            <a:r>
              <a:rPr lang="en-US" sz="3600" dirty="0"/>
              <a:t>Support user customization of their OOD dashboard</a:t>
            </a:r>
          </a:p>
          <a:p>
            <a:pPr marL="1276336" lvl="1" indent="-742950"/>
            <a:r>
              <a:rPr lang="en-US" sz="3600" dirty="0"/>
              <a:t>Improve summary data and report card based on user feedback </a:t>
            </a:r>
          </a:p>
          <a:p>
            <a:pPr marL="1276336" lvl="1" indent="-742950"/>
            <a:r>
              <a:rPr lang="en-US" sz="3600" dirty="0"/>
              <a:t>DL/ML automated detection to optimize user efficiency</a:t>
            </a:r>
          </a:p>
          <a:p>
            <a:pPr lvl="1"/>
            <a:endParaRPr lang="en-US" sz="3333" dirty="0"/>
          </a:p>
        </p:txBody>
      </p:sp>
    </p:spTree>
    <p:extLst>
      <p:ext uri="{BB962C8B-B14F-4D97-AF65-F5344CB8AC3E}">
        <p14:creationId xmlns:p14="http://schemas.microsoft.com/office/powerpoint/2010/main" val="4254447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Open XDMoD and OnDemand Integration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183BCA-A71C-7443-868E-22750C4E3483}"/>
              </a:ext>
            </a:extLst>
          </p:cNvPr>
          <p:cNvSpPr txBox="1">
            <a:spLocks/>
          </p:cNvSpPr>
          <p:nvPr/>
        </p:nvSpPr>
        <p:spPr>
          <a:xfrm>
            <a:off x="0" y="1600199"/>
            <a:ext cx="12192000" cy="52578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368BAD-3F79-AF40-A571-22DF2C879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105" y="1228337"/>
            <a:ext cx="8479790" cy="547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40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Scalability: 5 year goals (bolded year 1 focus)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199"/>
            <a:ext cx="12192000" cy="5126789"/>
          </a:xfrm>
          <a:ln>
            <a:noFill/>
          </a:ln>
        </p:spPr>
        <p:txBody>
          <a:bodyPr>
            <a:normAutofit/>
          </a:bodyPr>
          <a:lstStyle/>
          <a:p>
            <a:pPr marL="514350" indent="-514350" fontAlgn="ctr">
              <a:buFont typeface="+mj-lt"/>
              <a:buAutoNum type="arabicPeriod"/>
            </a:pPr>
            <a:r>
              <a:rPr lang="en-US" dirty="0"/>
              <a:t>Extendibility</a:t>
            </a:r>
          </a:p>
          <a:p>
            <a:pPr lvl="1" fontAlgn="ctr"/>
            <a:r>
              <a:rPr lang="en-US" b="1" dirty="0"/>
              <a:t>Interactive work without a batch scheduler</a:t>
            </a:r>
          </a:p>
          <a:p>
            <a:pPr lvl="1" fontAlgn="ctr"/>
            <a:r>
              <a:rPr lang="en-US" sz="3000" b="1" dirty="0"/>
              <a:t>Increase number of languages to build and deploy apps in </a:t>
            </a:r>
          </a:p>
          <a:p>
            <a:pPr lvl="1" fontAlgn="ctr"/>
            <a:r>
              <a:rPr lang="en-US" sz="3000" dirty="0"/>
              <a:t>Support app development with REST API or ported App Kit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dirty="0"/>
              <a:t>Performance</a:t>
            </a:r>
          </a:p>
          <a:p>
            <a:pPr lvl="1" fontAlgn="ctr"/>
            <a:r>
              <a:rPr lang="en-US" sz="3000" b="1" dirty="0"/>
              <a:t>Reduce response times, start up times, memory usage</a:t>
            </a:r>
            <a:endParaRPr lang="en-US" sz="3000" dirty="0"/>
          </a:p>
          <a:p>
            <a:pPr lvl="1" fontAlgn="ctr"/>
            <a:r>
              <a:rPr lang="en-US" sz="3000" dirty="0"/>
              <a:t>Support horizontal scaling of Per User NGINX processes</a:t>
            </a:r>
          </a:p>
          <a:p>
            <a:pPr lvl="1" fontAlgn="ctr"/>
            <a:r>
              <a:rPr lang="en-US" sz="3000" dirty="0"/>
              <a:t>Implement persistence options to support things like caching</a:t>
            </a:r>
          </a:p>
        </p:txBody>
      </p:sp>
    </p:spTree>
    <p:extLst>
      <p:ext uri="{BB962C8B-B14F-4D97-AF65-F5344CB8AC3E}">
        <p14:creationId xmlns:p14="http://schemas.microsoft.com/office/powerpoint/2010/main" val="1103865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FD4F4A-8C5D-B941-B133-69F1A4C5DE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Scalability: Interactive without a batch scheduler - immediate access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6D207-5C8A-DE40-87E4-D007B2DB6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389" y="2318646"/>
            <a:ext cx="1520060" cy="1520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F8C56-C7BA-074D-8340-65DD3AE28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869" y="1610114"/>
            <a:ext cx="2451100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7FD410-B1EA-1D4C-AC11-C06BFF9A9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361" y="5566913"/>
            <a:ext cx="2588117" cy="741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EA72A-940C-9746-B5B5-A400CB17C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0377" y="4261488"/>
            <a:ext cx="1471072" cy="8826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4FA2DB-4DE3-BA43-8D41-78EB78FE5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08" y="1766388"/>
            <a:ext cx="8848443" cy="435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80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Accessibility: 5 year goals (bolded year 1 focus)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199"/>
            <a:ext cx="12192000" cy="5126789"/>
          </a:xfrm>
          <a:ln>
            <a:noFill/>
          </a:ln>
        </p:spPr>
        <p:txBody>
          <a:bodyPr>
            <a:normAutofit/>
          </a:bodyPr>
          <a:lstStyle/>
          <a:p>
            <a:pPr marL="514350" indent="-514350" fontAlgn="ctr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Improve Job Management</a:t>
            </a:r>
          </a:p>
          <a:p>
            <a:pPr marL="514350" indent="-514350" fontAlgn="ctr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Reduce Administrative Load (installation, </a:t>
            </a:r>
            <a:r>
              <a:rPr lang="en-US" b="1" dirty="0" err="1"/>
              <a:t>config</a:t>
            </a:r>
            <a:r>
              <a:rPr lang="en-US" b="1" dirty="0"/>
              <a:t>., </a:t>
            </a:r>
            <a:r>
              <a:rPr lang="en-US" b="1" dirty="0" err="1"/>
              <a:t>etc</a:t>
            </a:r>
            <a:r>
              <a:rPr lang="en-US" b="1" dirty="0"/>
              <a:t>)</a:t>
            </a:r>
          </a:p>
          <a:p>
            <a:pPr marL="514350" indent="-514350" fontAlgn="ctr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Streamlining interface (reduce steps to accomplish a task)</a:t>
            </a:r>
          </a:p>
          <a:p>
            <a:pPr marL="514350" indent="-514350" fontAlgn="ctr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Integrate Job/File Management, and App Launching interface</a:t>
            </a:r>
          </a:p>
          <a:p>
            <a:pPr marL="514350" indent="-514350" fontAlgn="ctr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Integrated IDE for job and app development</a:t>
            </a:r>
          </a:p>
          <a:p>
            <a:pPr marL="514350" indent="-514350" fontAlgn="ctr">
              <a:buFont typeface="+mj-lt"/>
              <a:buAutoNum type="arabicPeriod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40158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6848EF-CD43-704A-B50A-D4EB23F7C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2" t="14741" r="45820" b="2596"/>
          <a:stretch/>
        </p:blipFill>
        <p:spPr>
          <a:xfrm>
            <a:off x="197630" y="1322717"/>
            <a:ext cx="6450461" cy="530315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83C5BE-5234-2B4D-A82D-9A777C33D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Complete Software Catalog and Integrated App Plugin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66CA12-2006-2643-B2B5-F244CD1F6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747" y="1217756"/>
            <a:ext cx="4490920" cy="27729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4065F8-167B-3949-91AC-277EF71E5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848" y="4192437"/>
            <a:ext cx="4772717" cy="25044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617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Engagement: 5 year goals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199"/>
            <a:ext cx="12192000" cy="5126789"/>
          </a:xfrm>
          <a:ln>
            <a:noFill/>
          </a:ln>
        </p:spPr>
        <p:txBody>
          <a:bodyPr>
            <a:normAutofit/>
          </a:bodyPr>
          <a:lstStyle/>
          <a:p>
            <a:pPr marL="514350" indent="-514350" fontAlgn="ctr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Targeting non traditional HPC disciplines</a:t>
            </a:r>
          </a:p>
          <a:p>
            <a:pPr marL="514350" indent="-514350" fontAlgn="ctr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Advocating for the beginner user</a:t>
            </a:r>
          </a:p>
          <a:p>
            <a:pPr marL="514350" indent="-514350" fontAlgn="ctr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Outreach</a:t>
            </a:r>
          </a:p>
          <a:p>
            <a:pPr marL="514350" indent="-514350" fontAlgn="ctr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Ensure the project is community guided (Advisory Group)</a:t>
            </a:r>
          </a:p>
          <a:p>
            <a:pPr lvl="1" fontAlgn="ctr"/>
            <a:r>
              <a:rPr lang="en-US" dirty="0"/>
              <a:t>Members create local focus groups of users to gather feedback</a:t>
            </a:r>
          </a:p>
          <a:p>
            <a:pPr lvl="1" fontAlgn="ctr"/>
            <a:r>
              <a:rPr lang="en-US" dirty="0"/>
              <a:t>Help identify apps to expand access to non traditional domains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968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Leveraging OnDemand in Gateway Opportunities (LOGO)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199"/>
            <a:ext cx="12192000" cy="5126789"/>
          </a:xfrm>
          <a:ln>
            <a:noFill/>
          </a:ln>
        </p:spPr>
        <p:txBody>
          <a:bodyPr>
            <a:normAutofit/>
          </a:bodyPr>
          <a:lstStyle/>
          <a:p>
            <a:pPr fontAlgn="ctr"/>
            <a:r>
              <a:rPr lang="en-US" dirty="0"/>
              <a:t>National-scale Science Gateway community emerging</a:t>
            </a:r>
          </a:p>
          <a:p>
            <a:pPr lvl="1" fontAlgn="ctr"/>
            <a:r>
              <a:rPr lang="en-US" dirty="0"/>
              <a:t>Want to avoid duplication of effort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NSF is interested in the “science of cyberinfrastructure”</a:t>
            </a:r>
          </a:p>
          <a:p>
            <a:pPr lvl="1" fontAlgn="ctr"/>
            <a:r>
              <a:rPr lang="en-US" dirty="0"/>
              <a:t>OnDemand’s unique architecture is an opportunity for study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How should OnDemand integrate/extend existing Gateway solutions? </a:t>
            </a:r>
          </a:p>
          <a:p>
            <a:pPr lvl="1" fontAlgn="ctr"/>
            <a:r>
              <a:rPr lang="en-US" dirty="0"/>
              <a:t>Sandstone HPC, Galaxy, Apache </a:t>
            </a:r>
            <a:r>
              <a:rPr lang="en-US" dirty="0" err="1"/>
              <a:t>Airavata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06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User Group </a:t>
            </a:r>
            <a:r>
              <a:rPr lang="en-US" dirty="0" err="1"/>
              <a:t>BoF</a:t>
            </a:r>
            <a:r>
              <a:rPr lang="en-US" dirty="0"/>
              <a:t>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3" y="5615558"/>
            <a:ext cx="11382632" cy="1049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44" y="1192361"/>
            <a:ext cx="2808701" cy="871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3" y="1499981"/>
            <a:ext cx="3140093" cy="335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46" y="1421563"/>
            <a:ext cx="3017526" cy="457201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B58BD86-E013-4B55-8E0A-8CA0036E7423}"/>
              </a:ext>
            </a:extLst>
          </p:cNvPr>
          <p:cNvSpPr txBox="1">
            <a:spLocks/>
          </p:cNvSpPr>
          <p:nvPr/>
        </p:nvSpPr>
        <p:spPr>
          <a:xfrm>
            <a:off x="1500020" y="2179067"/>
            <a:ext cx="10972800" cy="39068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trike="sngStrike" dirty="0"/>
              <a:t>About Open OnDemand</a:t>
            </a:r>
          </a:p>
          <a:p>
            <a:pPr marL="514350" indent="-514350">
              <a:buFont typeface="+mj-lt"/>
              <a:buAutoNum type="arabicPeriod"/>
            </a:pPr>
            <a:endParaRPr lang="en-US" b="1" strike="sngStrike" dirty="0"/>
          </a:p>
          <a:p>
            <a:pPr marL="514350" indent="-514350">
              <a:buFont typeface="+mj-lt"/>
              <a:buAutoNum type="arabicPeriod"/>
            </a:pPr>
            <a:r>
              <a:rPr lang="en-US" strike="sngStrike" dirty="0"/>
              <a:t>Open OnDemand 2.0 Project Roadmap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Items ‘Coming Soon’ / Open Floor Discussion</a:t>
            </a:r>
          </a:p>
        </p:txBody>
      </p:sp>
    </p:spTree>
    <p:extLst>
      <p:ext uri="{BB962C8B-B14F-4D97-AF65-F5344CB8AC3E}">
        <p14:creationId xmlns:p14="http://schemas.microsoft.com/office/powerpoint/2010/main" val="122487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Items ‘Coming Soon’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52248" y="1154629"/>
            <a:ext cx="6390290" cy="5126789"/>
          </a:xfrm>
          <a:ln>
            <a:noFill/>
          </a:ln>
        </p:spPr>
        <p:txBody>
          <a:bodyPr>
            <a:noAutofit/>
          </a:bodyPr>
          <a:lstStyle/>
          <a:p>
            <a:pPr marL="0" indent="0" algn="ctr" fontAlgn="ctr">
              <a:spcBef>
                <a:spcPts val="0"/>
              </a:spcBef>
              <a:buNone/>
            </a:pPr>
            <a:r>
              <a:rPr lang="en-US" sz="2800" b="1" dirty="0"/>
              <a:t>System Stuff</a:t>
            </a:r>
          </a:p>
          <a:p>
            <a:pPr marL="0" indent="0" algn="ctr" fontAlgn="ctr">
              <a:spcBef>
                <a:spcPts val="0"/>
              </a:spcBef>
              <a:buNone/>
            </a:pPr>
            <a:endParaRPr lang="en-US" sz="2800" b="1" dirty="0"/>
          </a:p>
          <a:p>
            <a:pPr marL="514350" indent="-514350" fontAlgn="ctr">
              <a:spcBef>
                <a:spcPts val="0"/>
              </a:spcBef>
              <a:buFont typeface="+mj-lt"/>
              <a:buAutoNum type="arabicPeriod"/>
            </a:pPr>
            <a:r>
              <a:rPr lang="en-US" sz="2800" u="sng" dirty="0"/>
              <a:t>Linux host adapter</a:t>
            </a:r>
          </a:p>
          <a:p>
            <a:pPr marL="514350" indent="-514350" fontAlgn="ctr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Dashboard with </a:t>
            </a:r>
            <a:r>
              <a:rPr lang="en-US" sz="2800" dirty="0" err="1"/>
              <a:t>XDMoD</a:t>
            </a:r>
            <a:endParaRPr lang="en-US" sz="2800" dirty="0"/>
          </a:p>
          <a:p>
            <a:pPr marL="514350" indent="-514350" fontAlgn="ctr">
              <a:spcBef>
                <a:spcPts val="0"/>
              </a:spcBef>
              <a:buFont typeface="+mj-lt"/>
              <a:buAutoNum type="arabicPeriod"/>
            </a:pPr>
            <a:r>
              <a:rPr lang="en-US" sz="2800" dirty="0" err="1"/>
              <a:t>Keycloak</a:t>
            </a:r>
            <a:r>
              <a:rPr lang="en-US" sz="2800" dirty="0"/>
              <a:t> identity brokering</a:t>
            </a:r>
          </a:p>
          <a:p>
            <a:pPr marL="514350" indent="-514350" fontAlgn="ctr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Kubernetes adapter </a:t>
            </a:r>
          </a:p>
          <a:p>
            <a:pPr marL="514350" indent="-514350" fontAlgn="ctr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Custom classroom deployment </a:t>
            </a:r>
          </a:p>
          <a:p>
            <a:pPr marL="514350" indent="-514350" fontAlgn="ctr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System status with GPUs</a:t>
            </a:r>
          </a:p>
          <a:p>
            <a:pPr marL="514350" indent="-514350" fontAlgn="ctr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Globus integration </a:t>
            </a:r>
          </a:p>
          <a:p>
            <a:pPr marL="514350" indent="-514350" fontAlgn="ctr">
              <a:spcBef>
                <a:spcPts val="0"/>
              </a:spcBef>
              <a:buFont typeface="+mj-lt"/>
              <a:buAutoNum type="arabicPeriod"/>
            </a:pPr>
            <a:r>
              <a:rPr lang="en-US" sz="2800" dirty="0" err="1"/>
              <a:t>OpenHPC</a:t>
            </a:r>
            <a:r>
              <a:rPr lang="en-US" sz="2800" dirty="0"/>
              <a:t> integration</a:t>
            </a:r>
          </a:p>
          <a:p>
            <a:pPr marL="514350" indent="-514350" fontAlgn="ctr">
              <a:spcBef>
                <a:spcPts val="0"/>
              </a:spcBef>
              <a:buFont typeface="+mj-lt"/>
              <a:buAutoNum type="arabicPeriod"/>
            </a:pPr>
            <a:r>
              <a:rPr lang="en-US" sz="2800" u="sng" dirty="0"/>
              <a:t>Ansible role</a:t>
            </a:r>
          </a:p>
          <a:p>
            <a:pPr marL="514350" indent="-514350" fontAlgn="ctr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OpenStack</a:t>
            </a:r>
          </a:p>
          <a:p>
            <a:pPr marL="514350" indent="-514350" fontAlgn="ctr">
              <a:spcBef>
                <a:spcPts val="0"/>
              </a:spcBef>
              <a:buFont typeface="+mj-lt"/>
              <a:buAutoNum type="arabicPeriod"/>
            </a:pPr>
            <a:endParaRPr lang="en-US" sz="2800" dirty="0"/>
          </a:p>
          <a:p>
            <a:pPr marL="514350" indent="-514350" fontAlgn="ctr">
              <a:spcBef>
                <a:spcPts val="0"/>
              </a:spcBef>
              <a:buFont typeface="+mj-lt"/>
              <a:buAutoNum type="arabicPeriod"/>
            </a:pPr>
            <a:endParaRPr lang="en-US" sz="2800" dirty="0"/>
          </a:p>
          <a:p>
            <a:pPr marL="514350" indent="-514350" fontAlgn="ctr">
              <a:spcBef>
                <a:spcPts val="0"/>
              </a:spcBef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59E7B18-1C55-4C81-A621-56DEF990D800}"/>
              </a:ext>
            </a:extLst>
          </p:cNvPr>
          <p:cNvSpPr txBox="1">
            <a:spLocks/>
          </p:cNvSpPr>
          <p:nvPr/>
        </p:nvSpPr>
        <p:spPr>
          <a:xfrm>
            <a:off x="6088440" y="1154628"/>
            <a:ext cx="6103560" cy="512678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buNone/>
            </a:pPr>
            <a:r>
              <a:rPr lang="en-US" sz="2800" b="1" dirty="0"/>
              <a:t>Apps</a:t>
            </a:r>
          </a:p>
          <a:p>
            <a:pPr marL="0" indent="0" algn="ctr" fontAlgn="ctr">
              <a:buNone/>
            </a:pPr>
            <a:endParaRPr lang="en-US" sz="2800" b="1" dirty="0"/>
          </a:p>
          <a:p>
            <a:pPr marL="514350" indent="-514350" fontAlgn="ctr">
              <a:spcBef>
                <a:spcPts val="0"/>
              </a:spcBef>
              <a:buFont typeface="+mj-lt"/>
              <a:buAutoNum type="arabicPeriod" startAt="11"/>
            </a:pPr>
            <a:r>
              <a:rPr lang="en-US" sz="2800" dirty="0"/>
              <a:t>Stata app</a:t>
            </a:r>
          </a:p>
          <a:p>
            <a:pPr marL="514350" indent="-514350" fontAlgn="ctr">
              <a:spcBef>
                <a:spcPts val="0"/>
              </a:spcBef>
              <a:buFont typeface="+mj-lt"/>
              <a:buAutoNum type="arabicPeriod" startAt="11"/>
            </a:pPr>
            <a:r>
              <a:rPr lang="en-US" sz="2800" dirty="0" err="1"/>
              <a:t>Tensorboard</a:t>
            </a:r>
            <a:r>
              <a:rPr lang="en-US" sz="2800" dirty="0"/>
              <a:t> app</a:t>
            </a:r>
          </a:p>
          <a:p>
            <a:pPr marL="514350" indent="-514350" fontAlgn="ctr">
              <a:spcBef>
                <a:spcPts val="0"/>
              </a:spcBef>
              <a:buFont typeface="+mj-lt"/>
              <a:buAutoNum type="arabicPeriod" startAt="11"/>
            </a:pPr>
            <a:r>
              <a:rPr lang="en-US" sz="2800" dirty="0"/>
              <a:t>QGIS app</a:t>
            </a:r>
          </a:p>
          <a:p>
            <a:pPr marL="514350" indent="-514350" fontAlgn="ctr">
              <a:spcBef>
                <a:spcPts val="0"/>
              </a:spcBef>
              <a:buFont typeface="+mj-lt"/>
              <a:buAutoNum type="arabicPeriod" startAt="11"/>
            </a:pPr>
            <a:r>
              <a:rPr lang="en-US" sz="2800" dirty="0"/>
              <a:t>Job composer with </a:t>
            </a:r>
            <a:r>
              <a:rPr lang="en-US" sz="2800" dirty="0" err="1"/>
              <a:t>XDMoD</a:t>
            </a:r>
            <a:endParaRPr lang="en-US" sz="2800" dirty="0"/>
          </a:p>
          <a:p>
            <a:pPr marL="514350" indent="-514350" fontAlgn="ctr">
              <a:spcBef>
                <a:spcPts val="0"/>
              </a:spcBef>
              <a:buFont typeface="+mj-lt"/>
              <a:buAutoNum type="arabicPeriod" startAt="11"/>
            </a:pPr>
            <a:r>
              <a:rPr lang="en-US" sz="2800" dirty="0"/>
              <a:t>Completed jobs app with </a:t>
            </a:r>
            <a:r>
              <a:rPr lang="en-US" sz="2800" dirty="0" err="1"/>
              <a:t>XDMoD</a:t>
            </a:r>
            <a:endParaRPr lang="en-US" sz="2800" dirty="0"/>
          </a:p>
          <a:p>
            <a:pPr marL="514350" indent="-514350" fontAlgn="ctr">
              <a:spcBef>
                <a:spcPts val="0"/>
              </a:spcBef>
              <a:buFont typeface="+mj-lt"/>
              <a:buAutoNum type="arabicPeriod" startAt="11"/>
            </a:pPr>
            <a:r>
              <a:rPr lang="en-US" sz="2800" dirty="0"/>
              <a:t>Render app</a:t>
            </a:r>
          </a:p>
          <a:p>
            <a:pPr marL="514350" indent="-514350" fontAlgn="ctr">
              <a:spcBef>
                <a:spcPts val="0"/>
              </a:spcBef>
              <a:buFont typeface="+mj-lt"/>
              <a:buAutoNum type="arabicPeriod" startAt="11"/>
            </a:pPr>
            <a:r>
              <a:rPr lang="en-US" sz="2800" dirty="0"/>
              <a:t>Galaxy app</a:t>
            </a:r>
          </a:p>
          <a:p>
            <a:pPr marL="514350" indent="-514350" fontAlgn="ctr">
              <a:spcBef>
                <a:spcPts val="0"/>
              </a:spcBef>
              <a:buFont typeface="+mj-lt"/>
              <a:buAutoNum type="arabicPeriod" startAt="11"/>
            </a:pPr>
            <a:r>
              <a:rPr lang="en-US" sz="2800" u="sng" dirty="0"/>
              <a:t>Shell reconnect</a:t>
            </a:r>
          </a:p>
          <a:p>
            <a:pPr marL="514350" indent="-514350" fontAlgn="ctr">
              <a:spcBef>
                <a:spcPts val="0"/>
              </a:spcBef>
              <a:buFont typeface="+mj-lt"/>
              <a:buAutoNum type="arabicPeriod" startAt="11"/>
            </a:pPr>
            <a:r>
              <a:rPr lang="en-US" sz="2800" dirty="0"/>
              <a:t>Visual Studio Code Server</a:t>
            </a:r>
          </a:p>
          <a:p>
            <a:pPr marL="514350" indent="-514350" fontAlgn="ctr">
              <a:spcBef>
                <a:spcPts val="0"/>
              </a:spcBef>
              <a:buFont typeface="+mj-lt"/>
              <a:buAutoNum type="arabicPeriod" startAt="11"/>
            </a:pPr>
            <a:r>
              <a:rPr lang="en-US" sz="2800" dirty="0"/>
              <a:t>New Files app</a:t>
            </a:r>
          </a:p>
        </p:txBody>
      </p:sp>
    </p:spTree>
    <p:extLst>
      <p:ext uri="{BB962C8B-B14F-4D97-AF65-F5344CB8AC3E}">
        <p14:creationId xmlns:p14="http://schemas.microsoft.com/office/powerpoint/2010/main" val="152425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User Group </a:t>
            </a:r>
            <a:r>
              <a:rPr lang="en-US" dirty="0" err="1"/>
              <a:t>BoF</a:t>
            </a:r>
            <a:r>
              <a:rPr lang="en-US" dirty="0"/>
              <a:t> Agenda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500020" y="2179067"/>
            <a:ext cx="10972800" cy="3906838"/>
          </a:xfrm>
          <a:ln>
            <a:noFill/>
          </a:ln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About Open OnDemand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Open OnDemand 2.0 Project</a:t>
            </a:r>
            <a:r>
              <a:rPr lang="en-US" baseline="0" dirty="0"/>
              <a:t> Roadmap</a:t>
            </a:r>
          </a:p>
          <a:p>
            <a:pPr marL="514350" indent="-514350">
              <a:buFont typeface="+mj-lt"/>
              <a:buAutoNum type="arabicPeriod"/>
            </a:pPr>
            <a:endParaRPr lang="en-US" baseline="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Items ‘Coming Soon’ / Open Floor Discussion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3" y="5615558"/>
            <a:ext cx="11382632" cy="1049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44" y="1142397"/>
            <a:ext cx="2808701" cy="871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3" y="1450017"/>
            <a:ext cx="3140093" cy="335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46" y="1371599"/>
            <a:ext cx="3017526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43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Linux Host Adapter (Video)</a:t>
            </a:r>
          </a:p>
        </p:txBody>
      </p:sp>
      <p:pic>
        <p:nvPicPr>
          <p:cNvPr id="3" name="61E7B7EE">
            <a:hlinkClick r:id="" action="ppaction://media"/>
            <a:extLst>
              <a:ext uri="{FF2B5EF4-FFF2-40B4-BE49-F238E27FC236}">
                <a16:creationId xmlns:a16="http://schemas.microsoft.com/office/drawing/2014/main" id="{7A464CB9-EA96-4F0E-BDBF-8FDC8E963F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204" y="1247686"/>
            <a:ext cx="9779159" cy="550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8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Linux Host Adapter (Screenshot)</a:t>
            </a:r>
          </a:p>
        </p:txBody>
      </p:sp>
      <p:pic>
        <p:nvPicPr>
          <p:cNvPr id="4" name="Content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D64C131-242A-4B44-8A31-C0D7018FD74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18510" t="2031" r="18626" b="34470"/>
          <a:stretch/>
        </p:blipFill>
        <p:spPr>
          <a:xfrm>
            <a:off x="1411069" y="1227066"/>
            <a:ext cx="9726912" cy="5408972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617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Dashboard with </a:t>
            </a:r>
            <a:r>
              <a:rPr lang="en-US" dirty="0" err="1"/>
              <a:t>XDMoD</a:t>
            </a:r>
            <a:r>
              <a:rPr lang="en-US" dirty="0"/>
              <a:t> (Video)</a:t>
            </a:r>
          </a:p>
        </p:txBody>
      </p:sp>
      <p:pic>
        <p:nvPicPr>
          <p:cNvPr id="3" name="xdmod_and_dashboard">
            <a:hlinkClick r:id="" action="ppaction://media"/>
            <a:extLst>
              <a:ext uri="{FF2B5EF4-FFF2-40B4-BE49-F238E27FC236}">
                <a16:creationId xmlns:a16="http://schemas.microsoft.com/office/drawing/2014/main" id="{5981081C-A5F8-4CB3-925A-38A1CC2C7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360" y="1227909"/>
            <a:ext cx="9869714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4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Dashboard with </a:t>
            </a:r>
            <a:r>
              <a:rPr lang="en-US" dirty="0" err="1"/>
              <a:t>XDMoD</a:t>
            </a:r>
            <a:r>
              <a:rPr lang="en-US" dirty="0"/>
              <a:t> (Screenshot)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7B9F82-6BAE-41EF-A563-CE9FC0F0B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51" y="1219200"/>
            <a:ext cx="10024532" cy="56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33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Keycloak</a:t>
            </a:r>
            <a:r>
              <a:rPr lang="en-US" dirty="0"/>
              <a:t> Identity Brokering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199"/>
            <a:ext cx="4925961" cy="5126789"/>
          </a:xfrm>
          <a:ln>
            <a:noFill/>
          </a:ln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Using </a:t>
            </a:r>
            <a:r>
              <a:rPr lang="en-US" dirty="0" err="1"/>
              <a:t>Keycloak</a:t>
            </a:r>
            <a:r>
              <a:rPr lang="en-US" dirty="0"/>
              <a:t> with OpenID connect to add authentication to OnDemand, backed by your LDAP</a:t>
            </a:r>
          </a:p>
          <a:p>
            <a:pPr lvl="0"/>
            <a:r>
              <a:rPr lang="en-US" dirty="0"/>
              <a:t>Add </a:t>
            </a:r>
            <a:r>
              <a:rPr lang="en-US" dirty="0" err="1"/>
              <a:t>CILogon</a:t>
            </a:r>
            <a:r>
              <a:rPr lang="en-US" dirty="0"/>
              <a:t> or other external identity providers as secondary login options</a:t>
            </a:r>
          </a:p>
          <a:p>
            <a:pPr lvl="0"/>
            <a:r>
              <a:rPr lang="en-US" dirty="0" err="1"/>
              <a:t>Keycloak</a:t>
            </a:r>
            <a:r>
              <a:rPr lang="en-US" dirty="0"/>
              <a:t> handles first login flow to help the user map the external login to the LDAP login</a:t>
            </a:r>
          </a:p>
          <a:p>
            <a:pPr lvl="0"/>
            <a:r>
              <a:rPr lang="en-US" dirty="0"/>
              <a:t>In use at OSC – ask if you want directions on setting up similar and example </a:t>
            </a:r>
            <a:r>
              <a:rPr lang="en-US" dirty="0" err="1"/>
              <a:t>Keycloak</a:t>
            </a:r>
            <a:r>
              <a:rPr lang="en-US" dirty="0"/>
              <a:t> theme to use</a:t>
            </a:r>
          </a:p>
          <a:p>
            <a:endParaRPr lang="en-US" dirty="0"/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08360E5-FD3A-45FC-A504-4BB9D1F96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422"/>
          <a:stretch/>
        </p:blipFill>
        <p:spPr>
          <a:xfrm>
            <a:off x="5214268" y="1273951"/>
            <a:ext cx="6977732" cy="521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30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Kubernetes Adapter (1/2)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200"/>
            <a:ext cx="6048779" cy="2752860"/>
          </a:xfrm>
          <a:ln>
            <a:noFill/>
          </a:ln>
        </p:spPr>
        <p:txBody>
          <a:bodyPr>
            <a:normAutofit fontScale="92500"/>
          </a:bodyPr>
          <a:lstStyle/>
          <a:p>
            <a:r>
              <a:rPr lang="en-US" dirty="0"/>
              <a:t>Can be configured to either launch specific images (reduce options for users) or any image (using any start command)</a:t>
            </a:r>
          </a:p>
          <a:p>
            <a:r>
              <a:rPr lang="en-US" dirty="0"/>
              <a:t>Can include a configuration file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2EE25-5681-4DEC-843A-48E7FD426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779" y="1759461"/>
            <a:ext cx="6053067" cy="478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8D151B-8504-444F-9141-9858C4479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73" y="4353060"/>
            <a:ext cx="5404835" cy="218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20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Kubernetes Adapter (2/2)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199"/>
            <a:ext cx="4508205" cy="5126789"/>
          </a:xfrm>
          <a:ln>
            <a:noFill/>
          </a:ln>
        </p:spPr>
        <p:txBody>
          <a:bodyPr>
            <a:normAutofit fontScale="85000" lnSpcReduction="10000"/>
          </a:bodyPr>
          <a:lstStyle/>
          <a:p>
            <a:r>
              <a:rPr lang="en-US" dirty="0"/>
              <a:t>Connect to it like any other </a:t>
            </a:r>
            <a:br>
              <a:rPr lang="en-US" dirty="0"/>
            </a:br>
            <a:r>
              <a:rPr lang="en-US" dirty="0"/>
              <a:t>batch connect application, and you connect to the running app within</a:t>
            </a:r>
          </a:p>
          <a:p>
            <a:r>
              <a:rPr lang="en-US" dirty="0"/>
              <a:t>Authentication enabled within container (but still a work in progress)</a:t>
            </a:r>
          </a:p>
          <a:p>
            <a:r>
              <a:rPr lang="en-US" dirty="0"/>
              <a:t>Work needed on mounting external user directories safely and securely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52A34-F621-47EB-AD26-2EAF930D0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03"/>
          <a:stretch/>
        </p:blipFill>
        <p:spPr>
          <a:xfrm>
            <a:off x="4310693" y="1600199"/>
            <a:ext cx="7838777" cy="437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6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Custom Classroom Deployment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4892999"/>
            <a:ext cx="12192000" cy="1965001"/>
          </a:xfrm>
          <a:ln>
            <a:noFill/>
          </a:ln>
        </p:spPr>
        <p:txBody>
          <a:bodyPr>
            <a:normAutofit fontScale="77500" lnSpcReduction="20000"/>
          </a:bodyPr>
          <a:lstStyle/>
          <a:p>
            <a:r>
              <a:rPr lang="en-US" dirty="0"/>
              <a:t>OOD was used to build a custom Dashboard and simplified RStudio launcher for  OSU's STAT2480</a:t>
            </a:r>
          </a:p>
          <a:p>
            <a:r>
              <a:rPr lang="en-US" dirty="0"/>
              <a:t>Served 2 course sections totaling 200 students, connecting with a mixture of laptops and iPads</a:t>
            </a:r>
          </a:p>
          <a:p>
            <a:r>
              <a:rPr lang="en-US" dirty="0"/>
              <a:t>Well received by course faculty; additional OSC / OnDemand utilization is planned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682A1-5390-46D1-A7DD-CE9B997CF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861"/>
          <a:stretch/>
        </p:blipFill>
        <p:spPr>
          <a:xfrm>
            <a:off x="1287086" y="1185739"/>
            <a:ext cx="9617827" cy="349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66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System Status with GPUs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47D30-E34F-4042-BB48-1749AD2D3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05" y="1801164"/>
            <a:ext cx="11736953" cy="404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21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Globus Integration (via Globus Auth)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199"/>
            <a:ext cx="12192000" cy="5126789"/>
          </a:xfrm>
          <a:ln>
            <a:noFill/>
          </a:ln>
        </p:spPr>
        <p:txBody>
          <a:bodyPr>
            <a:normAutofit fontScale="92500"/>
          </a:bodyPr>
          <a:lstStyle/>
          <a:p>
            <a:pPr lvl="0"/>
            <a:r>
              <a:rPr lang="en-US" dirty="0"/>
              <a:t>Enable file transfer between Globus end points and local file systems</a:t>
            </a:r>
            <a:endParaRPr lang="en-US" sz="3600" dirty="0"/>
          </a:p>
          <a:p>
            <a:pPr lvl="0"/>
            <a:r>
              <a:rPr lang="en-US" dirty="0"/>
              <a:t>Enable using input files from Globus end points and having output files end up at Globus end points</a:t>
            </a:r>
            <a:endParaRPr lang="en-US" sz="3600" dirty="0"/>
          </a:p>
          <a:p>
            <a:pPr lvl="0"/>
            <a:r>
              <a:rPr lang="en-US" dirty="0"/>
              <a:t>Work similar to how Globus Auth integration with </a:t>
            </a:r>
            <a:r>
              <a:rPr lang="en-US" dirty="0" err="1"/>
              <a:t>JupyterHub</a:t>
            </a:r>
            <a:r>
              <a:rPr lang="en-US" dirty="0"/>
              <a:t> works</a:t>
            </a:r>
            <a:endParaRPr lang="en-US" sz="3600" dirty="0"/>
          </a:p>
          <a:p>
            <a:pPr lvl="1"/>
            <a:r>
              <a:rPr lang="en-US" sz="3200" dirty="0"/>
              <a:t>Authenticate with Globus Auth to access OnDemand (via </a:t>
            </a:r>
            <a:r>
              <a:rPr lang="en-US" sz="3200" dirty="0" err="1"/>
              <a:t>CILogon</a:t>
            </a:r>
            <a:r>
              <a:rPr lang="en-US" sz="3200" dirty="0"/>
              <a:t>)</a:t>
            </a:r>
            <a:endParaRPr lang="en-US" sz="3600" dirty="0"/>
          </a:p>
          <a:p>
            <a:pPr lvl="1"/>
            <a:r>
              <a:rPr lang="en-US" sz="3200" dirty="0"/>
              <a:t>Your Globus Auth API key is passed as request headers (or in environment) to the OnDemand apps</a:t>
            </a:r>
            <a:endParaRPr lang="en-US" sz="3600" dirty="0"/>
          </a:p>
          <a:p>
            <a:pPr lvl="1"/>
            <a:r>
              <a:rPr lang="en-US" sz="3200" dirty="0"/>
              <a:t>Apps acting on your behalf can connect to Globus end points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05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Staying in Touch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74440"/>
            <a:ext cx="7264084" cy="5395528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en-US" dirty="0"/>
              <a:t>Visit our website</a:t>
            </a:r>
          </a:p>
          <a:p>
            <a:pPr lvl="1"/>
            <a:r>
              <a:rPr lang="en-US" sz="2900" dirty="0">
                <a:hlinkClick r:id="rId3"/>
              </a:rPr>
              <a:t>http://openondemand.org</a:t>
            </a:r>
            <a:endParaRPr lang="en-US" sz="2900" dirty="0"/>
          </a:p>
          <a:p>
            <a:r>
              <a:rPr lang="en-US" dirty="0"/>
              <a:t>Use our Discourse</a:t>
            </a:r>
          </a:p>
          <a:p>
            <a:pPr lvl="1"/>
            <a:r>
              <a:rPr lang="en-US" dirty="0">
                <a:hlinkClick r:id="rId4"/>
              </a:rPr>
              <a:t>https://discourse.osc.edu/c/open-ondemand</a:t>
            </a:r>
            <a:endParaRPr lang="en-US" dirty="0"/>
          </a:p>
          <a:p>
            <a:r>
              <a:rPr lang="en-US" dirty="0"/>
              <a:t>Join our mailing list</a:t>
            </a:r>
          </a:p>
          <a:p>
            <a:pPr lvl="1"/>
            <a:r>
              <a:rPr lang="en-US" dirty="0">
                <a:hlinkClick r:id="rId5"/>
              </a:rPr>
              <a:t>https://lists.osu.edu/mailman/listinfo/ood-users</a:t>
            </a:r>
            <a:endParaRPr lang="en-US" dirty="0"/>
          </a:p>
          <a:p>
            <a:r>
              <a:rPr lang="en-US" dirty="0"/>
              <a:t>Our webinars are planned roughly quarterly</a:t>
            </a:r>
          </a:p>
          <a:p>
            <a:pPr lvl="1"/>
            <a:r>
              <a:rPr lang="en-US" dirty="0"/>
              <a:t>Let us know what you’d like to learn about next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995" y="1734807"/>
            <a:ext cx="4930776" cy="4467648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21727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OpenHPC</a:t>
            </a:r>
            <a:r>
              <a:rPr lang="en-US" dirty="0"/>
              <a:t> Integration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199"/>
            <a:ext cx="12192000" cy="512678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OOD can integrate with Open HPC</a:t>
            </a:r>
          </a:p>
          <a:p>
            <a:r>
              <a:rPr lang="en-US" dirty="0"/>
              <a:t>Runs as an additional component</a:t>
            </a:r>
          </a:p>
          <a:p>
            <a:r>
              <a:rPr lang="en-US" dirty="0"/>
              <a:t>OOD is Managed with same OHPC tools that Manage Compute Nodes</a:t>
            </a:r>
          </a:p>
          <a:p>
            <a:r>
              <a:rPr lang="en-US" dirty="0"/>
              <a:t>VM OOD Boots and Loads Every Time Head Boots Up</a:t>
            </a:r>
          </a:p>
          <a:p>
            <a:r>
              <a:rPr lang="en-US" dirty="0"/>
              <a:t>Cluster Users &amp; OOD Users are Automatically Sync’d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9794B-9F34-4EA6-8455-34A5F2120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66" y="5212911"/>
            <a:ext cx="4304984" cy="118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95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Ansible Role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70018" y="1900089"/>
            <a:ext cx="6246976" cy="410839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Install on virtually any flavor of Linux</a:t>
            </a:r>
          </a:p>
          <a:p>
            <a:r>
              <a:rPr lang="en-US" dirty="0"/>
              <a:t>Allows for site configuration</a:t>
            </a:r>
          </a:p>
          <a:p>
            <a:r>
              <a:rPr lang="en-US" dirty="0"/>
              <a:t>Role is composable with other roles</a:t>
            </a:r>
          </a:p>
          <a:p>
            <a:r>
              <a:rPr lang="en-US" dirty="0"/>
              <a:t>Available on </a:t>
            </a:r>
            <a:r>
              <a:rPr lang="en-US" dirty="0" err="1"/>
              <a:t>Github</a:t>
            </a:r>
            <a:endParaRPr lang="en-US" dirty="0"/>
          </a:p>
          <a:p>
            <a:r>
              <a:rPr lang="en-US" dirty="0"/>
              <a:t>Has anyone used this?</a:t>
            </a:r>
          </a:p>
          <a:p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6F864AA-2C96-4DE8-8042-A0E6E5580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268" y="1811708"/>
            <a:ext cx="3087121" cy="379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58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OpenStack</a:t>
            </a:r>
          </a:p>
        </p:txBody>
      </p:sp>
      <p:pic>
        <p:nvPicPr>
          <p:cNvPr id="4" name="Content Placeholder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72880DD-5803-40CD-8542-2FF8CD3DBF9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223817" y="2931207"/>
            <a:ext cx="3488350" cy="1684219"/>
          </a:xfrm>
          <a:ln>
            <a:noFill/>
          </a:ln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E24558C-F199-4466-B86C-E1503CAA1D63}"/>
              </a:ext>
            </a:extLst>
          </p:cNvPr>
          <p:cNvSpPr txBox="1">
            <a:spLocks/>
          </p:cNvSpPr>
          <p:nvPr/>
        </p:nvSpPr>
        <p:spPr>
          <a:xfrm>
            <a:off x="470018" y="1900089"/>
            <a:ext cx="6246976" cy="41083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Virginia Tech is looking into using OOD with OpenStack</a:t>
            </a:r>
          </a:p>
          <a:p>
            <a:r>
              <a:rPr lang="en-US" dirty="0"/>
              <a:t>OSC had an SGCI summer intern who helped with that initiative. </a:t>
            </a:r>
          </a:p>
          <a:p>
            <a:r>
              <a:rPr lang="en-US" dirty="0"/>
              <a:t>Initial work is on </a:t>
            </a:r>
            <a:r>
              <a:rPr lang="en-US" dirty="0" err="1"/>
              <a:t>Github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295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Stata App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8E6D74-C539-41CD-9586-9E3B984D8F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057"/>
          <a:stretch/>
        </p:blipFill>
        <p:spPr>
          <a:xfrm>
            <a:off x="1555532" y="1150882"/>
            <a:ext cx="9278640" cy="561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40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Tensorboard</a:t>
            </a:r>
            <a:r>
              <a:rPr lang="en-US" dirty="0"/>
              <a:t> App (Video)</a:t>
            </a:r>
          </a:p>
        </p:txBody>
      </p:sp>
      <p:pic>
        <p:nvPicPr>
          <p:cNvPr id="3" name="tensorboard">
            <a:hlinkClick r:id="" action="ppaction://media"/>
            <a:extLst>
              <a:ext uri="{FF2B5EF4-FFF2-40B4-BE49-F238E27FC236}">
                <a16:creationId xmlns:a16="http://schemas.microsoft.com/office/drawing/2014/main" id="{0B0A16D9-B910-4225-970C-6CAD3A0AD4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679" y="1234108"/>
            <a:ext cx="9882642" cy="555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8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Tensorboard</a:t>
            </a:r>
            <a:r>
              <a:rPr lang="en-US" dirty="0"/>
              <a:t> App (Screenshot)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A8B1BBA-ADCA-411F-8023-3EA25D6AF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314" y="1187669"/>
            <a:ext cx="9912423" cy="557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74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QGIS App</a:t>
            </a: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A6CD840-7F9B-4467-B71D-C6251323C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429"/>
          <a:stretch/>
        </p:blipFill>
        <p:spPr>
          <a:xfrm>
            <a:off x="2438400" y="1170063"/>
            <a:ext cx="7110248" cy="560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Job Composer with </a:t>
            </a:r>
            <a:r>
              <a:rPr lang="en-US" dirty="0" err="1"/>
              <a:t>XDMoD</a:t>
            </a:r>
            <a:r>
              <a:rPr lang="en-US" dirty="0"/>
              <a:t> (Video)</a:t>
            </a:r>
          </a:p>
        </p:txBody>
      </p:sp>
      <p:pic>
        <p:nvPicPr>
          <p:cNvPr id="3" name="xdmod_and_jobcomposer">
            <a:hlinkClick r:id="" action="ppaction://media"/>
            <a:extLst>
              <a:ext uri="{FF2B5EF4-FFF2-40B4-BE49-F238E27FC236}">
                <a16:creationId xmlns:a16="http://schemas.microsoft.com/office/drawing/2014/main" id="{5FABA9FD-5CB5-4CAC-8EE4-1B940628A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6753" y="1196412"/>
            <a:ext cx="9943506" cy="55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Job Composer with </a:t>
            </a:r>
            <a:r>
              <a:rPr lang="en-US" dirty="0" err="1"/>
              <a:t>XDMoD</a:t>
            </a:r>
            <a:r>
              <a:rPr lang="en-US" dirty="0"/>
              <a:t> (Screenshot)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CBDCBDF-070E-4F19-95F5-D4FB5F6FF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221" y="1189639"/>
            <a:ext cx="9890234" cy="556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687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Completed Jobs with </a:t>
            </a:r>
            <a:r>
              <a:rPr lang="en-US" dirty="0" err="1"/>
              <a:t>XDMoD</a:t>
            </a:r>
            <a:r>
              <a:rPr lang="en-US" dirty="0"/>
              <a:t> (Video)</a:t>
            </a:r>
          </a:p>
        </p:txBody>
      </p:sp>
      <p:pic>
        <p:nvPicPr>
          <p:cNvPr id="3" name="xdmod_and_completedjobs">
            <a:hlinkClick r:id="" action="ppaction://media"/>
            <a:extLst>
              <a:ext uri="{FF2B5EF4-FFF2-40B4-BE49-F238E27FC236}">
                <a16:creationId xmlns:a16="http://schemas.microsoft.com/office/drawing/2014/main" id="{FF58EC9A-08FE-4565-8726-E518BA530E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949" y="1099750"/>
            <a:ext cx="10020805" cy="563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9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3108" y="457259"/>
            <a:ext cx="12058891" cy="642491"/>
          </a:xfrm>
        </p:spPr>
        <p:txBody>
          <a:bodyPr/>
          <a:lstStyle/>
          <a:p>
            <a:pPr algn="ctr"/>
            <a:r>
              <a:rPr lang="en-US" dirty="0"/>
              <a:t>Supercomputing.  Seamlessly.</a:t>
            </a:r>
          </a:p>
        </p:txBody>
      </p:sp>
      <p:sp>
        <p:nvSpPr>
          <p:cNvPr id="8" name="object 3"/>
          <p:cNvSpPr txBox="1"/>
          <p:nvPr/>
        </p:nvSpPr>
        <p:spPr>
          <a:xfrm>
            <a:off x="905008" y="1518986"/>
            <a:ext cx="10554402" cy="5539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63" algn="ctr"/>
            <a:r>
              <a:rPr lang="en-US" sz="2400" b="1" spc="-8" dirty="0">
                <a:cs typeface="Arial"/>
              </a:rPr>
              <a:t>Open </a:t>
            </a:r>
            <a:r>
              <a:rPr lang="en-US" sz="2400" b="1" spc="-8" dirty="0" err="1">
                <a:cs typeface="Arial"/>
              </a:rPr>
              <a:t>OnDemand</a:t>
            </a:r>
            <a:r>
              <a:rPr lang="en-US" sz="2400" b="1" spc="-8" dirty="0">
                <a:cs typeface="Arial"/>
              </a:rPr>
              <a:t>:  Open, Interactive HPC Via the Web</a:t>
            </a:r>
          </a:p>
          <a:p>
            <a:pPr marL="14963"/>
            <a:endParaRPr lang="en-US" sz="2400" spc="-8" dirty="0">
              <a:cs typeface="Arial"/>
            </a:endParaRPr>
          </a:p>
          <a:p>
            <a:pPr marL="14963"/>
            <a:r>
              <a:rPr lang="en-US" sz="2400" spc="-8" dirty="0">
                <a:cs typeface="Arial"/>
              </a:rPr>
              <a:t>Provides an easy to install and use, web-based access to supercomputers, resulting in intuitive, innovative support for interactive supercomputing. </a:t>
            </a:r>
          </a:p>
          <a:p>
            <a:pPr marL="14963"/>
            <a:endParaRPr lang="en-US" sz="2400" spc="-8" dirty="0">
              <a:cs typeface="Arial"/>
            </a:endParaRPr>
          </a:p>
          <a:p>
            <a:pPr marL="14963"/>
            <a:endParaRPr lang="en-US" sz="2400" spc="-8" dirty="0">
              <a:cs typeface="Arial"/>
            </a:endParaRPr>
          </a:p>
          <a:p>
            <a:pPr marL="14963"/>
            <a:r>
              <a:rPr lang="en-US" sz="2400" spc="-8" dirty="0">
                <a:cs typeface="Arial"/>
              </a:rPr>
              <a:t>Features include:</a:t>
            </a:r>
          </a:p>
          <a:p>
            <a:pPr marL="14963"/>
            <a:endParaRPr lang="en-US" sz="2400" spc="-8" dirty="0">
              <a:cs typeface="Arial"/>
            </a:endParaRPr>
          </a:p>
          <a:p>
            <a:pPr marL="357863" indent="-342900">
              <a:buFont typeface="Arial" panose="020B0604020202020204" pitchFamily="34" charset="0"/>
              <a:buChar char="•"/>
            </a:pPr>
            <a:r>
              <a:rPr lang="en-US" sz="2400" spc="-8" dirty="0">
                <a:cs typeface="Arial"/>
              </a:rPr>
              <a:t>Plugin-free web experience</a:t>
            </a:r>
          </a:p>
          <a:p>
            <a:pPr marL="357863" indent="-342900">
              <a:buFont typeface="Arial" panose="020B0604020202020204" pitchFamily="34" charset="0"/>
              <a:buChar char="•"/>
            </a:pPr>
            <a:r>
              <a:rPr lang="en-US" sz="2400" spc="-8" dirty="0">
                <a:cs typeface="Arial"/>
              </a:rPr>
              <a:t>Easy file management</a:t>
            </a:r>
          </a:p>
          <a:p>
            <a:pPr marL="357863" indent="-342900">
              <a:buFont typeface="Arial" panose="020B0604020202020204" pitchFamily="34" charset="0"/>
              <a:buChar char="•"/>
            </a:pPr>
            <a:r>
              <a:rPr lang="en-US" sz="2400" spc="-8" dirty="0">
                <a:cs typeface="Arial"/>
              </a:rPr>
              <a:t>Command-line shell access</a:t>
            </a:r>
          </a:p>
          <a:p>
            <a:pPr marL="357863" indent="-342900">
              <a:buFont typeface="Arial" panose="020B0604020202020204" pitchFamily="34" charset="0"/>
              <a:buChar char="•"/>
            </a:pPr>
            <a:r>
              <a:rPr lang="en-US" sz="2400" spc="-8" dirty="0">
                <a:cs typeface="Arial"/>
              </a:rPr>
              <a:t>Job management and monitoring</a:t>
            </a:r>
          </a:p>
          <a:p>
            <a:pPr marL="357863" indent="-342900">
              <a:buFont typeface="Arial" panose="020B0604020202020204" pitchFamily="34" charset="0"/>
              <a:buChar char="•"/>
            </a:pPr>
            <a:r>
              <a:rPr lang="en-US" sz="2400" spc="-8" dirty="0">
                <a:cs typeface="Arial"/>
              </a:rPr>
              <a:t>Graphical desktop environments and  applications</a:t>
            </a:r>
          </a:p>
          <a:p>
            <a:pPr marL="14963"/>
            <a:endParaRPr lang="en-US" sz="2400" spc="-8" dirty="0">
              <a:cs typeface="Arial"/>
            </a:endParaRPr>
          </a:p>
          <a:p>
            <a:pPr marL="194522" indent="-179559">
              <a:buFont typeface="Arial"/>
              <a:buChar char="•"/>
            </a:pPr>
            <a:endParaRPr lang="en-US" sz="2400" spc="-8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027" y="3745670"/>
            <a:ext cx="4746810" cy="123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868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Completed Jobs with </a:t>
            </a:r>
            <a:r>
              <a:rPr lang="en-US" dirty="0" err="1"/>
              <a:t>XDMoD</a:t>
            </a:r>
            <a:r>
              <a:rPr lang="en-US" dirty="0"/>
              <a:t> (Screenshot)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F58534-8313-482A-B267-2086337BF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23" y="1177815"/>
            <a:ext cx="9911255" cy="557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86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Render App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57576" y="5409126"/>
            <a:ext cx="11629623" cy="1317861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Easily use HPC for large scale frame rendering jobs</a:t>
            </a:r>
          </a:p>
          <a:p>
            <a:r>
              <a:rPr lang="en-US" dirty="0"/>
              <a:t>Currently using Arnold (Maya) but could be configured for apps such as Blender</a:t>
            </a:r>
          </a:p>
          <a:p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5CF703-3FAC-46DF-B969-825BBC0EE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041" y="1190681"/>
            <a:ext cx="8289701" cy="40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639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Galaxy App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9FD498D5-EE81-49F6-B199-1EC2B520C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588" y="5539486"/>
            <a:ext cx="3309622" cy="1042531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168A9E-1BC6-4AED-94A3-1A1144EF38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218"/>
          <a:stretch/>
        </p:blipFill>
        <p:spPr>
          <a:xfrm>
            <a:off x="255494" y="1231197"/>
            <a:ext cx="4081456" cy="5451366"/>
          </a:xfrm>
          <a:prstGeom prst="rect">
            <a:avLst/>
          </a:prstGeom>
        </p:spPr>
      </p:pic>
      <p:pic>
        <p:nvPicPr>
          <p:cNvPr id="13" name="Picture 1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9528F6A-AA00-4393-AA47-07C27F23A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1815" y="1231197"/>
            <a:ext cx="7597153" cy="417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349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Shell Reconnect (Video)</a:t>
            </a:r>
          </a:p>
        </p:txBody>
      </p:sp>
      <p:pic>
        <p:nvPicPr>
          <p:cNvPr id="3" name="shell_reconnect">
            <a:hlinkClick r:id="" action="ppaction://media"/>
            <a:extLst>
              <a:ext uri="{FF2B5EF4-FFF2-40B4-BE49-F238E27FC236}">
                <a16:creationId xmlns:a16="http://schemas.microsoft.com/office/drawing/2014/main" id="{336CCF43-4ADF-4756-9C5E-1621EEFCBF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953" y="1215944"/>
            <a:ext cx="9797412" cy="551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Shell Reconnect (Screenshot)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A316EC3-1F4D-494C-9E3D-2575EC137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607" y="1217886"/>
            <a:ext cx="9690538" cy="545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7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Studio Code Server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B061722-ABA5-4EF1-ACE3-E35E97F9A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617"/>
          <a:stretch/>
        </p:blipFill>
        <p:spPr>
          <a:xfrm>
            <a:off x="1870841" y="1099750"/>
            <a:ext cx="8642765" cy="574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299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New Files App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5E3F56-97BA-4E9F-A28E-59BF208D11B7}"/>
              </a:ext>
            </a:extLst>
          </p:cNvPr>
          <p:cNvSpPr txBox="1">
            <a:spLocks/>
          </p:cNvSpPr>
          <p:nvPr/>
        </p:nvSpPr>
        <p:spPr>
          <a:xfrm>
            <a:off x="179272" y="1648451"/>
            <a:ext cx="5774838" cy="50323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Adopt Google-Drive-</a:t>
            </a:r>
            <a:r>
              <a:rPr lang="en-US" dirty="0" err="1"/>
              <a:t>esque</a:t>
            </a:r>
            <a:r>
              <a:rPr lang="en-US" dirty="0"/>
              <a:t> interface</a:t>
            </a:r>
          </a:p>
          <a:p>
            <a:r>
              <a:rPr lang="en-US" dirty="0"/>
              <a:t>Extend with integrations like open in </a:t>
            </a:r>
            <a:r>
              <a:rPr lang="en-US" dirty="0" err="1"/>
              <a:t>Tensorboard</a:t>
            </a:r>
            <a:r>
              <a:rPr lang="en-US" dirty="0"/>
              <a:t>/VMD/[name your app] and Globus integration</a:t>
            </a:r>
          </a:p>
          <a:p>
            <a:r>
              <a:rPr lang="en-US" dirty="0"/>
              <a:t>Support longer running actions such as copying or moving datasets, including submitting as data transfer jobs to different backends/tools like </a:t>
            </a:r>
            <a:r>
              <a:rPr lang="en-US" dirty="0" err="1"/>
              <a:t>dmover</a:t>
            </a:r>
            <a:r>
              <a:rPr lang="en-US" dirty="0"/>
              <a:t>, </a:t>
            </a:r>
            <a:r>
              <a:rPr lang="en-US" dirty="0" err="1"/>
              <a:t>globus</a:t>
            </a:r>
            <a:r>
              <a:rPr lang="en-US" dirty="0"/>
              <a:t>-</a:t>
            </a:r>
            <a:r>
              <a:rPr lang="en-US" dirty="0" err="1"/>
              <a:t>url</a:t>
            </a:r>
            <a:r>
              <a:rPr lang="en-US" dirty="0"/>
              <a:t>-copy, </a:t>
            </a:r>
            <a:r>
              <a:rPr lang="en-US" dirty="0" err="1"/>
              <a:t>rft</a:t>
            </a:r>
            <a:r>
              <a:rPr lang="en-US" dirty="0"/>
              <a:t>, stork, </a:t>
            </a:r>
            <a:r>
              <a:rPr lang="en-US" dirty="0" err="1"/>
              <a:t>supermover</a:t>
            </a:r>
            <a:endParaRPr lang="en-US" dirty="0"/>
          </a:p>
          <a:p>
            <a:r>
              <a:rPr lang="en-US" dirty="0"/>
              <a:t>Resumable file uploads using </a:t>
            </a:r>
            <a:r>
              <a:rPr lang="en-US" dirty="0" err="1"/>
              <a:t>tus</a:t>
            </a:r>
            <a:r>
              <a:rPr lang="en-US" dirty="0"/>
              <a:t> compliant server that could run on separate host from OnDemand host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E631EE00-3F41-4C3F-95A3-AEC808041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724" y="1192924"/>
            <a:ext cx="5145197" cy="566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38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Staying in Touch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74440"/>
            <a:ext cx="7264084" cy="5395528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en-US" dirty="0"/>
              <a:t>Visit our website</a:t>
            </a:r>
          </a:p>
          <a:p>
            <a:pPr lvl="1"/>
            <a:r>
              <a:rPr lang="en-US" sz="2900" dirty="0">
                <a:hlinkClick r:id="rId3"/>
              </a:rPr>
              <a:t>http://openondemand.org</a:t>
            </a:r>
            <a:endParaRPr lang="en-US" sz="2900" dirty="0"/>
          </a:p>
          <a:p>
            <a:r>
              <a:rPr lang="en-US" dirty="0"/>
              <a:t>Use our Discourse</a:t>
            </a:r>
          </a:p>
          <a:p>
            <a:pPr lvl="1"/>
            <a:r>
              <a:rPr lang="en-US" dirty="0">
                <a:hlinkClick r:id="rId4"/>
              </a:rPr>
              <a:t>https://discourse.osc.edu/c/open-ondemand</a:t>
            </a:r>
            <a:endParaRPr lang="en-US" dirty="0"/>
          </a:p>
          <a:p>
            <a:r>
              <a:rPr lang="en-US" dirty="0"/>
              <a:t>Join our mailing list</a:t>
            </a:r>
          </a:p>
          <a:p>
            <a:pPr lvl="1"/>
            <a:r>
              <a:rPr lang="en-US" dirty="0">
                <a:hlinkClick r:id="rId5"/>
              </a:rPr>
              <a:t>https://lists.osu.edu/mailman/listinfo/ood-users</a:t>
            </a:r>
            <a:endParaRPr lang="en-US" dirty="0"/>
          </a:p>
          <a:p>
            <a:r>
              <a:rPr lang="en-US" dirty="0"/>
              <a:t>Our webinars are planned roughly quarterly</a:t>
            </a:r>
          </a:p>
          <a:p>
            <a:pPr lvl="1"/>
            <a:r>
              <a:rPr lang="en-US" dirty="0"/>
              <a:t>Let us know what you’d like to learn about next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995" y="1734807"/>
            <a:ext cx="4930776" cy="4467648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03419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algn="ctr"/>
            <a:r>
              <a:rPr lang="en-US" dirty="0"/>
              <a:t>Interactive Apps 			&amp;			 Cluster Access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 t="10477" r="2702" b="36895"/>
          <a:stretch/>
        </p:blipFill>
        <p:spPr>
          <a:xfrm>
            <a:off x="7290722" y="1606696"/>
            <a:ext cx="4206240" cy="161732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1" b="27900"/>
          <a:stretch/>
        </p:blipFill>
        <p:spPr>
          <a:xfrm>
            <a:off x="7290722" y="3873982"/>
            <a:ext cx="4206241" cy="164736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8205" r="14056" b="48670"/>
          <a:stretch/>
        </p:blipFill>
        <p:spPr>
          <a:xfrm>
            <a:off x="739442" y="3932116"/>
            <a:ext cx="4257606" cy="158922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5" name="Picture 4" descr="https://thefluxcapdotcom.files.wordpress.com/2011/11/screenshot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77"/>
          <a:stretch/>
        </p:blipFill>
        <p:spPr bwMode="auto">
          <a:xfrm>
            <a:off x="733850" y="1606696"/>
            <a:ext cx="4263198" cy="161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ject 23"/>
          <p:cNvSpPr txBox="1"/>
          <p:nvPr/>
        </p:nvSpPr>
        <p:spPr>
          <a:xfrm>
            <a:off x="293768" y="1184196"/>
            <a:ext cx="5055341" cy="36933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9741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Tx/>
              <a:buFontTx/>
              <a:buNone/>
              <a:tabLst>
                <a:tab pos="188080" algn="l"/>
              </a:tabLst>
              <a:defRPr/>
            </a:pPr>
            <a:r>
              <a:rPr kumimoji="0" lang="en-US" sz="2400" b="0" i="0" u="none" strike="noStrike" kern="1200" cap="none" spc="-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RStudio</a:t>
            </a:r>
            <a:r>
              <a:rPr kumimoji="0" lang="en-US" sz="24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Server – R IDE </a:t>
            </a:r>
          </a:p>
        </p:txBody>
      </p:sp>
      <p:sp>
        <p:nvSpPr>
          <p:cNvPr id="17" name="object 23"/>
          <p:cNvSpPr txBox="1"/>
          <p:nvPr/>
        </p:nvSpPr>
        <p:spPr>
          <a:xfrm>
            <a:off x="138734" y="3443754"/>
            <a:ext cx="5842724" cy="36933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9741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Tx/>
              <a:buFontTx/>
              <a:buNone/>
              <a:tabLst>
                <a:tab pos="188080" algn="l"/>
              </a:tabLst>
              <a:defRPr/>
            </a:pPr>
            <a:r>
              <a:rPr kumimoji="0" lang="en-US" sz="2400" b="0" i="0" u="none" strike="noStrike" kern="1200" cap="none" spc="-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Jupyter</a:t>
            </a:r>
            <a:r>
              <a:rPr kumimoji="0" lang="en-US" sz="24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Notebook – Python IDE</a:t>
            </a:r>
          </a:p>
        </p:txBody>
      </p:sp>
      <p:sp>
        <p:nvSpPr>
          <p:cNvPr id="18" name="object 23"/>
          <p:cNvSpPr txBox="1"/>
          <p:nvPr/>
        </p:nvSpPr>
        <p:spPr>
          <a:xfrm>
            <a:off x="585286" y="5617770"/>
            <a:ext cx="5295678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741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Tx/>
              <a:buFontTx/>
              <a:buNone/>
              <a:tabLst>
                <a:tab pos="188080" algn="l"/>
              </a:tabLst>
              <a:defRPr/>
            </a:pPr>
            <a:r>
              <a:rPr kumimoji="0" lang="en-US" sz="24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many more, such as ANSYS Workbench, </a:t>
            </a:r>
            <a:r>
              <a:rPr kumimoji="0" lang="en-US" sz="2400" b="0" i="0" u="none" strike="noStrike" kern="1200" cap="none" spc="-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Abaqus</a:t>
            </a:r>
            <a:r>
              <a:rPr kumimoji="0" lang="en-US" sz="24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/CAE, MATLAB, </a:t>
            </a:r>
            <a:r>
              <a:rPr kumimoji="0" lang="en-US" sz="2400" b="0" i="0" u="none" strike="noStrike" kern="1200" cap="none" spc="-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Paraview</a:t>
            </a:r>
            <a:r>
              <a:rPr kumimoji="0" lang="en-US" sz="24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COMSOL </a:t>
            </a:r>
            <a:r>
              <a:rPr kumimoji="0" lang="en-US" sz="2400" b="0" i="0" u="none" strike="noStrike" kern="1200" cap="none" spc="-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Multiphysics</a:t>
            </a:r>
            <a:endParaRPr kumimoji="0" lang="en-US" sz="2400" b="0" i="0" u="none" strike="noStrike" kern="1200" cap="none" spc="-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23"/>
          <p:cNvSpPr txBox="1"/>
          <p:nvPr/>
        </p:nvSpPr>
        <p:spPr>
          <a:xfrm>
            <a:off x="6743862" y="1168557"/>
            <a:ext cx="5055341" cy="36933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9741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Tx/>
              <a:buFontTx/>
              <a:buNone/>
              <a:tabLst>
                <a:tab pos="188080" algn="l"/>
              </a:tabLst>
              <a:defRPr/>
            </a:pPr>
            <a:r>
              <a:rPr kumimoji="0" lang="en-US" sz="24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File Access (browse, edit, </a:t>
            </a:r>
            <a:r>
              <a:rPr kumimoji="0" lang="en-US" sz="2400" b="0" i="0" u="none" strike="noStrike" kern="1200" cap="none" spc="-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etc</a:t>
            </a:r>
            <a:r>
              <a:rPr kumimoji="0" lang="en-US" sz="24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</p:txBody>
      </p:sp>
      <p:sp>
        <p:nvSpPr>
          <p:cNvPr id="20" name="object 23"/>
          <p:cNvSpPr txBox="1"/>
          <p:nvPr/>
        </p:nvSpPr>
        <p:spPr>
          <a:xfrm>
            <a:off x="6295888" y="3448781"/>
            <a:ext cx="5842724" cy="36933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9741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Tx/>
              <a:buFontTx/>
              <a:buNone/>
              <a:tabLst>
                <a:tab pos="188080" algn="l"/>
              </a:tabLst>
              <a:defRPr/>
            </a:pPr>
            <a:r>
              <a:rPr kumimoji="0" lang="en-US" sz="24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Manage Jobs (view, submit, </a:t>
            </a:r>
            <a:r>
              <a:rPr kumimoji="0" lang="en-US" sz="2400" b="0" i="0" u="none" strike="noStrike" kern="1200" cap="none" spc="-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etc</a:t>
            </a:r>
            <a:r>
              <a:rPr kumimoji="0" lang="en-US" sz="24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</p:txBody>
      </p:sp>
      <p:sp>
        <p:nvSpPr>
          <p:cNvPr id="21" name="object 23"/>
          <p:cNvSpPr txBox="1"/>
          <p:nvPr/>
        </p:nvSpPr>
        <p:spPr>
          <a:xfrm>
            <a:off x="7290722" y="5617770"/>
            <a:ext cx="4573988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741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Tx/>
              <a:buFontTx/>
              <a:buNone/>
              <a:tabLst>
                <a:tab pos="188080" algn="l"/>
              </a:tabLst>
              <a:defRPr/>
            </a:pPr>
            <a:r>
              <a:rPr kumimoji="0" lang="en-US" sz="24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many more, such as in-browser SSH terminal, job constructors, VNC desktops</a:t>
            </a:r>
          </a:p>
        </p:txBody>
      </p:sp>
    </p:spTree>
    <p:extLst>
      <p:ext uri="{BB962C8B-B14F-4D97-AF65-F5344CB8AC3E}">
        <p14:creationId xmlns:p14="http://schemas.microsoft.com/office/powerpoint/2010/main" val="2907812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670455-B044-8348-A2E3-C7BE9ED10302}"/>
              </a:ext>
            </a:extLst>
          </p:cNvPr>
          <p:cNvSpPr txBox="1">
            <a:spLocks/>
          </p:cNvSpPr>
          <p:nvPr/>
        </p:nvSpPr>
        <p:spPr>
          <a:xfrm>
            <a:off x="0" y="1282699"/>
            <a:ext cx="12192000" cy="52578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136 unique US locations</a:t>
            </a:r>
            <a:endParaRPr lang="en-US" sz="1800" i="1" dirty="0"/>
          </a:p>
          <a:p>
            <a:r>
              <a:rPr lang="en-US" dirty="0"/>
              <a:t>70 unique international locations</a:t>
            </a:r>
          </a:p>
          <a:p>
            <a:pPr lvl="1"/>
            <a:endParaRPr lang="en-US" sz="3300" dirty="0"/>
          </a:p>
          <a:p>
            <a:pPr marL="0" indent="0">
              <a:buFont typeface="Arial"/>
              <a:buNone/>
            </a:pPr>
            <a:endParaRPr lang="en-US" sz="3600" dirty="0"/>
          </a:p>
          <a:p>
            <a:endParaRPr lang="en-US" sz="36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Approx</a:t>
            </a:r>
            <a:r>
              <a:rPr lang="en-US" dirty="0"/>
              <a:t> Number of Institutions based on RPM logs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A1D1E2-1CE5-324B-9C94-BC424B8C7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231" y="2462459"/>
            <a:ext cx="7685538" cy="40780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7B7295-3BD0-B74A-9254-5F10E93EC438}"/>
              </a:ext>
            </a:extLst>
          </p:cNvPr>
          <p:cNvSpPr txBox="1"/>
          <p:nvPr/>
        </p:nvSpPr>
        <p:spPr>
          <a:xfrm>
            <a:off x="1955800" y="6538783"/>
            <a:ext cx="5182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Map data @2019 Google, INEGI, ORION-ME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C47E4D-334B-BE48-A41B-F7D16ECBD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700" y="6413500"/>
            <a:ext cx="1968500" cy="44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DE3E70-1CC0-0744-A266-8E2F312F9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64" y="5272859"/>
            <a:ext cx="1748873" cy="125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93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Example Current Engagements and Deployments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35644-F9C4-472E-9185-D0EBF8086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21" y="1175966"/>
            <a:ext cx="5805706" cy="3265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72CF5B-77AF-4964-90D7-CDC8ADBCF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19" y="3375631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63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User Group </a:t>
            </a:r>
            <a:r>
              <a:rPr lang="en-US" dirty="0" err="1"/>
              <a:t>BoF</a:t>
            </a:r>
            <a:r>
              <a:rPr lang="en-US" dirty="0"/>
              <a:t>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3" y="5615558"/>
            <a:ext cx="11382632" cy="1049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44" y="1192361"/>
            <a:ext cx="2808701" cy="871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3" y="1499981"/>
            <a:ext cx="3140093" cy="335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46" y="1421563"/>
            <a:ext cx="3017526" cy="457201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016A53B-DCD6-4743-B34B-B84FB05A8575}"/>
              </a:ext>
            </a:extLst>
          </p:cNvPr>
          <p:cNvSpPr txBox="1">
            <a:spLocks/>
          </p:cNvSpPr>
          <p:nvPr/>
        </p:nvSpPr>
        <p:spPr>
          <a:xfrm>
            <a:off x="1500020" y="2179067"/>
            <a:ext cx="10972800" cy="39068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trike="sngStrike" dirty="0"/>
              <a:t>About Open OnDemand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Open OnDemand 2.0 Project Roadmap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Items ‘Coming Soon’ / Open Floor Discussion</a:t>
            </a:r>
          </a:p>
        </p:txBody>
      </p:sp>
    </p:spTree>
    <p:extLst>
      <p:ext uri="{BB962C8B-B14F-4D97-AF65-F5344CB8AC3E}">
        <p14:creationId xmlns:p14="http://schemas.microsoft.com/office/powerpoint/2010/main" val="762646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Open OnDemand 2.0 Project Overview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199"/>
            <a:ext cx="12192000" cy="512678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000" dirty="0" err="1"/>
              <a:t>OnDemand</a:t>
            </a:r>
            <a:r>
              <a:rPr lang="en-US" sz="3000" dirty="0"/>
              <a:t> 1.x: 3 year NSF SI2 award (#1534949)</a:t>
            </a:r>
          </a:p>
          <a:p>
            <a:r>
              <a:rPr lang="en-US" sz="3000" dirty="0" err="1"/>
              <a:t>OnDemand</a:t>
            </a:r>
            <a:r>
              <a:rPr lang="en-US" sz="3000" dirty="0"/>
              <a:t> 2.x: 5 year NSF CSSI award (#1835725)</a:t>
            </a:r>
          </a:p>
          <a:p>
            <a:pPr lvl="1"/>
            <a:r>
              <a:rPr lang="en-US" sz="2600" dirty="0"/>
              <a:t>Collaborators: SUNY Buffalo, Virginia Tech</a:t>
            </a:r>
          </a:p>
          <a:p>
            <a:endParaRPr lang="en-US" sz="3000" dirty="0"/>
          </a:p>
          <a:p>
            <a:r>
              <a:rPr lang="en-US" sz="3000" dirty="0"/>
              <a:t>Four areas</a:t>
            </a:r>
          </a:p>
          <a:p>
            <a:pPr lvl="1"/>
            <a:r>
              <a:rPr lang="en-US" sz="2600" b="1" dirty="0"/>
              <a:t>Visibility: </a:t>
            </a:r>
            <a:r>
              <a:rPr lang="en-US" sz="2600" dirty="0"/>
              <a:t>Enhancing resource use visibility by integrating Open </a:t>
            </a:r>
            <a:r>
              <a:rPr lang="en-US" sz="2600" dirty="0" err="1"/>
              <a:t>XDMoD</a:t>
            </a:r>
            <a:endParaRPr lang="en-US" sz="2600" dirty="0"/>
          </a:p>
          <a:p>
            <a:pPr lvl="1"/>
            <a:r>
              <a:rPr lang="en-US" sz="2600" b="1" dirty="0"/>
              <a:t>Scalability: </a:t>
            </a:r>
            <a:r>
              <a:rPr lang="en-US" sz="2600" dirty="0"/>
              <a:t>support more types of computing resources and software </a:t>
            </a:r>
          </a:p>
          <a:p>
            <a:pPr lvl="1"/>
            <a:r>
              <a:rPr lang="en-US" sz="2600" b="1" dirty="0"/>
              <a:t>Accessibility: </a:t>
            </a:r>
            <a:r>
              <a:rPr lang="en-US" sz="2600" dirty="0"/>
              <a:t>appeal to more scientists in more fields of science </a:t>
            </a:r>
          </a:p>
          <a:p>
            <a:pPr lvl="1"/>
            <a:r>
              <a:rPr lang="en-US" sz="2600" b="1" dirty="0"/>
              <a:t>Engagement: </a:t>
            </a:r>
            <a:r>
              <a:rPr lang="en-US" sz="2600" dirty="0"/>
              <a:t>establish community of HPC users and administrators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780979"/>
      </p:ext>
    </p:extLst>
  </p:cSld>
  <p:clrMapOvr>
    <a:masterClrMapping/>
  </p:clrMapOvr>
</p:sld>
</file>

<file path=ppt/theme/theme1.xml><?xml version="1.0" encoding="utf-8"?>
<a:theme xmlns:a="http://schemas.openxmlformats.org/drawingml/2006/main" name="OSC Graphic">
  <a:themeElements>
    <a:clrScheme name="OH-TECH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700017"/>
      </a:accent1>
      <a:accent2>
        <a:srgbClr val="F20017"/>
      </a:accent2>
      <a:accent3>
        <a:srgbClr val="525051"/>
      </a:accent3>
      <a:accent4>
        <a:srgbClr val="A1A1A1"/>
      </a:accent4>
      <a:accent5>
        <a:srgbClr val="73A5CC"/>
      </a:accent5>
      <a:accent6>
        <a:srgbClr val="004B87"/>
      </a:accent6>
      <a:hlink>
        <a:srgbClr val="00B2A9"/>
      </a:hlink>
      <a:folHlink>
        <a:srgbClr val="52505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OSC_PowerPoint_Template.pptx</Template>
  <TotalTime>47124</TotalTime>
  <Words>1425</Words>
  <Application>Microsoft Office PowerPoint</Application>
  <PresentationFormat>Widescreen</PresentationFormat>
  <Paragraphs>254</Paragraphs>
  <Slides>47</Slides>
  <Notes>44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Montreal-Light</vt:lpstr>
      <vt:lpstr>OSC Graphic</vt:lpstr>
      <vt:lpstr>9_Custom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Rebecca Dolan</dc:creator>
  <cp:lastModifiedBy>Alan Chalker</cp:lastModifiedBy>
  <cp:revision>1080</cp:revision>
  <cp:lastPrinted>2018-01-18T16:14:31Z</cp:lastPrinted>
  <dcterms:created xsi:type="dcterms:W3CDTF">2010-10-22T18:24:59Z</dcterms:created>
  <dcterms:modified xsi:type="dcterms:W3CDTF">2019-11-15T20:27:55Z</dcterms:modified>
</cp:coreProperties>
</file>