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3" r:id="rId4"/>
    <p:sldMasterId id="2147483732" r:id="rId5"/>
    <p:sldMasterId id="2147483753" r:id="rId6"/>
  </p:sldMasterIdLst>
  <p:notesMasterIdLst>
    <p:notesMasterId r:id="rId43"/>
  </p:notesMasterIdLst>
  <p:sldIdLst>
    <p:sldId id="367" r:id="rId7"/>
    <p:sldId id="318" r:id="rId8"/>
    <p:sldId id="757" r:id="rId9"/>
    <p:sldId id="730" r:id="rId10"/>
    <p:sldId id="758" r:id="rId11"/>
    <p:sldId id="759" r:id="rId12"/>
    <p:sldId id="731" r:id="rId13"/>
    <p:sldId id="734" r:id="rId14"/>
    <p:sldId id="735" r:id="rId15"/>
    <p:sldId id="736" r:id="rId16"/>
    <p:sldId id="733" r:id="rId17"/>
    <p:sldId id="737" r:id="rId18"/>
    <p:sldId id="732" r:id="rId19"/>
    <p:sldId id="742" r:id="rId20"/>
    <p:sldId id="743" r:id="rId21"/>
    <p:sldId id="748" r:id="rId22"/>
    <p:sldId id="746" r:id="rId23"/>
    <p:sldId id="747" r:id="rId24"/>
    <p:sldId id="752" r:id="rId25"/>
    <p:sldId id="762" r:id="rId26"/>
    <p:sldId id="763" r:id="rId27"/>
    <p:sldId id="761" r:id="rId28"/>
    <p:sldId id="764" r:id="rId29"/>
    <p:sldId id="760" r:id="rId30"/>
    <p:sldId id="751" r:id="rId31"/>
    <p:sldId id="256" r:id="rId32"/>
    <p:sldId id="258" r:id="rId33"/>
    <p:sldId id="260" r:id="rId34"/>
    <p:sldId id="699" r:id="rId35"/>
    <p:sldId id="498" r:id="rId36"/>
    <p:sldId id="739" r:id="rId37"/>
    <p:sldId id="740" r:id="rId38"/>
    <p:sldId id="741" r:id="rId39"/>
    <p:sldId id="738" r:id="rId40"/>
    <p:sldId id="744" r:id="rId41"/>
    <p:sldId id="74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70ACF80-4ED5-4217-8688-87D95E62BA7D}">
          <p14:sldIdLst>
            <p14:sldId id="367"/>
            <p14:sldId id="318"/>
            <p14:sldId id="757"/>
            <p14:sldId id="730"/>
            <p14:sldId id="758"/>
            <p14:sldId id="759"/>
            <p14:sldId id="731"/>
            <p14:sldId id="734"/>
            <p14:sldId id="735"/>
            <p14:sldId id="736"/>
            <p14:sldId id="733"/>
            <p14:sldId id="737"/>
            <p14:sldId id="732"/>
            <p14:sldId id="742"/>
            <p14:sldId id="743"/>
            <p14:sldId id="748"/>
            <p14:sldId id="746"/>
            <p14:sldId id="747"/>
            <p14:sldId id="752"/>
            <p14:sldId id="762"/>
            <p14:sldId id="763"/>
            <p14:sldId id="761"/>
            <p14:sldId id="764"/>
            <p14:sldId id="760"/>
            <p14:sldId id="751"/>
            <p14:sldId id="256"/>
            <p14:sldId id="258"/>
            <p14:sldId id="260"/>
            <p14:sldId id="699"/>
            <p14:sldId id="498"/>
            <p14:sldId id="739"/>
            <p14:sldId id="740"/>
            <p14:sldId id="741"/>
            <p14:sldId id="738"/>
            <p14:sldId id="744"/>
            <p14:sldId id="7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3BA"/>
    <a:srgbClr val="12AFF0"/>
    <a:srgbClr val="CCCECD"/>
    <a:srgbClr val="AA8462"/>
    <a:srgbClr val="03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51"/>
    <p:restoredTop sz="92007"/>
  </p:normalViewPr>
  <p:slideViewPr>
    <p:cSldViewPr snapToGrid="0">
      <p:cViewPr varScale="1">
        <p:scale>
          <a:sx n="88" d="100"/>
          <a:sy n="88" d="100"/>
        </p:scale>
        <p:origin x="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C6A783-5D54-5146-94AC-F6FD20D81E13}" type="doc">
      <dgm:prSet loTypeId="urn:microsoft.com/office/officeart/2008/layout/VerticalCircleList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65CE7CD-03C5-D04C-A8E7-09171771E664}">
      <dgm:prSet custT="1"/>
      <dgm:spPr/>
      <dgm:t>
        <a:bodyPr/>
        <a:lstStyle/>
        <a:p>
          <a:r>
            <a:rPr lang="en-US" sz="4000" dirty="0"/>
            <a:t>Oral Presentation</a:t>
          </a:r>
        </a:p>
      </dgm:t>
    </dgm:pt>
    <dgm:pt modelId="{A5CF12A2-D57D-7846-9F6E-ACED1FBD93AA}" type="parTrans" cxnId="{BB18A1AC-3FFE-1940-9FF1-7F8199B14397}">
      <dgm:prSet/>
      <dgm:spPr/>
      <dgm:t>
        <a:bodyPr/>
        <a:lstStyle/>
        <a:p>
          <a:endParaRPr lang="en-US"/>
        </a:p>
      </dgm:t>
    </dgm:pt>
    <dgm:pt modelId="{25194BFE-F42E-3640-A3F2-83F12E2E67AC}" type="sibTrans" cxnId="{BB18A1AC-3FFE-1940-9FF1-7F8199B14397}">
      <dgm:prSet/>
      <dgm:spPr/>
      <dgm:t>
        <a:bodyPr/>
        <a:lstStyle/>
        <a:p>
          <a:endParaRPr lang="en-US"/>
        </a:p>
      </dgm:t>
    </dgm:pt>
    <dgm:pt modelId="{BBF26A27-5C79-904F-9C8B-D3EFBCE71B96}">
      <dgm:prSet custT="1"/>
      <dgm:spPr/>
      <dgm:t>
        <a:bodyPr/>
        <a:lstStyle/>
        <a:p>
          <a:r>
            <a:rPr lang="en-US" sz="4000" dirty="0"/>
            <a:t>Poster</a:t>
          </a:r>
        </a:p>
      </dgm:t>
    </dgm:pt>
    <dgm:pt modelId="{67EE3F95-F917-5F40-B390-3DEE58C5916C}" type="parTrans" cxnId="{12434F73-6A72-0648-B943-BDE3CE6F11BE}">
      <dgm:prSet/>
      <dgm:spPr/>
      <dgm:t>
        <a:bodyPr/>
        <a:lstStyle/>
        <a:p>
          <a:endParaRPr lang="en-US"/>
        </a:p>
      </dgm:t>
    </dgm:pt>
    <dgm:pt modelId="{7A5C5F4D-7201-9F44-BE3C-21BA7FDFF854}" type="sibTrans" cxnId="{12434F73-6A72-0648-B943-BDE3CE6F11BE}">
      <dgm:prSet/>
      <dgm:spPr/>
      <dgm:t>
        <a:bodyPr/>
        <a:lstStyle/>
        <a:p>
          <a:endParaRPr lang="en-US"/>
        </a:p>
      </dgm:t>
    </dgm:pt>
    <dgm:pt modelId="{1E38BE34-A3F8-6B48-B196-9EE6402FB651}">
      <dgm:prSet custT="1"/>
      <dgm:spPr/>
      <dgm:t>
        <a:bodyPr/>
        <a:lstStyle/>
        <a:p>
          <a:r>
            <a:rPr lang="en-US" sz="4000" dirty="0"/>
            <a:t>Pre-Print</a:t>
          </a:r>
        </a:p>
      </dgm:t>
    </dgm:pt>
    <dgm:pt modelId="{167B87E8-7F03-DD42-BE72-F9497D076B28}" type="parTrans" cxnId="{E631E39C-F1DF-424E-85FD-8641A4DAB21D}">
      <dgm:prSet/>
      <dgm:spPr/>
      <dgm:t>
        <a:bodyPr/>
        <a:lstStyle/>
        <a:p>
          <a:endParaRPr lang="en-US"/>
        </a:p>
      </dgm:t>
    </dgm:pt>
    <dgm:pt modelId="{42AE583E-80A3-3849-B359-2574F8B77F31}" type="sibTrans" cxnId="{E631E39C-F1DF-424E-85FD-8641A4DAB21D}">
      <dgm:prSet/>
      <dgm:spPr/>
      <dgm:t>
        <a:bodyPr/>
        <a:lstStyle/>
        <a:p>
          <a:endParaRPr lang="en-US"/>
        </a:p>
      </dgm:t>
    </dgm:pt>
    <dgm:pt modelId="{64047DB4-4CFE-FD49-88CC-406239AB2F17}">
      <dgm:prSet custT="1"/>
      <dgm:spPr/>
      <dgm:t>
        <a:bodyPr/>
        <a:lstStyle/>
        <a:p>
          <a:r>
            <a:rPr lang="en-US" sz="4000" dirty="0"/>
            <a:t>Webinar/Workshop</a:t>
          </a:r>
        </a:p>
      </dgm:t>
    </dgm:pt>
    <dgm:pt modelId="{E927BEDF-5B80-8B43-9FBC-BA5EEF824E64}" type="parTrans" cxnId="{05171DA7-F910-594F-81B9-121CFD399C39}">
      <dgm:prSet/>
      <dgm:spPr/>
      <dgm:t>
        <a:bodyPr/>
        <a:lstStyle/>
        <a:p>
          <a:endParaRPr lang="en-US"/>
        </a:p>
      </dgm:t>
    </dgm:pt>
    <dgm:pt modelId="{3D30D81D-A065-1C44-BAFA-B31499B304A9}" type="sibTrans" cxnId="{05171DA7-F910-594F-81B9-121CFD399C39}">
      <dgm:prSet/>
      <dgm:spPr/>
      <dgm:t>
        <a:bodyPr/>
        <a:lstStyle/>
        <a:p>
          <a:endParaRPr lang="en-US"/>
        </a:p>
      </dgm:t>
    </dgm:pt>
    <dgm:pt modelId="{8FC35A9F-49B4-D749-AA46-901455895E18}" type="pres">
      <dgm:prSet presAssocID="{B4C6A783-5D54-5146-94AC-F6FD20D81E13}" presName="Name0" presStyleCnt="0">
        <dgm:presLayoutVars>
          <dgm:dir/>
        </dgm:presLayoutVars>
      </dgm:prSet>
      <dgm:spPr/>
    </dgm:pt>
    <dgm:pt modelId="{A1E15285-4514-154B-9072-8E5041B5FD10}" type="pres">
      <dgm:prSet presAssocID="{E65CE7CD-03C5-D04C-A8E7-09171771E664}" presName="noChildren" presStyleCnt="0"/>
      <dgm:spPr/>
    </dgm:pt>
    <dgm:pt modelId="{38373DE5-C955-7A49-99E8-ABED4FD59CD8}" type="pres">
      <dgm:prSet presAssocID="{E65CE7CD-03C5-D04C-A8E7-09171771E664}" presName="gap" presStyleCnt="0"/>
      <dgm:spPr/>
    </dgm:pt>
    <dgm:pt modelId="{2F34F948-4389-DF46-B664-74AA81FE9951}" type="pres">
      <dgm:prSet presAssocID="{E65CE7CD-03C5-D04C-A8E7-09171771E664}" presName="medCircle2" presStyleLbl="vennNode1" presStyleIdx="0" presStyleCnt="4"/>
      <dgm:spPr/>
    </dgm:pt>
    <dgm:pt modelId="{F9FA57FA-BCA5-2B4D-B838-C14EC313BCCE}" type="pres">
      <dgm:prSet presAssocID="{E65CE7CD-03C5-D04C-A8E7-09171771E664}" presName="txLvlOnly1" presStyleLbl="revTx" presStyleIdx="0" presStyleCnt="4"/>
      <dgm:spPr/>
    </dgm:pt>
    <dgm:pt modelId="{6B90DF4F-DB01-5E43-88BB-2119F064405D}" type="pres">
      <dgm:prSet presAssocID="{BBF26A27-5C79-904F-9C8B-D3EFBCE71B96}" presName="noChildren" presStyleCnt="0"/>
      <dgm:spPr/>
    </dgm:pt>
    <dgm:pt modelId="{835568E3-2ABA-5449-A075-5105B5ACD343}" type="pres">
      <dgm:prSet presAssocID="{BBF26A27-5C79-904F-9C8B-D3EFBCE71B96}" presName="gap" presStyleCnt="0"/>
      <dgm:spPr/>
    </dgm:pt>
    <dgm:pt modelId="{6BD60BB1-009C-6B43-AD6E-3968F56E4736}" type="pres">
      <dgm:prSet presAssocID="{BBF26A27-5C79-904F-9C8B-D3EFBCE71B96}" presName="medCircle2" presStyleLbl="vennNode1" presStyleIdx="1" presStyleCnt="4"/>
      <dgm:spPr/>
    </dgm:pt>
    <dgm:pt modelId="{9C5BCE6D-B602-D647-ADCD-7F1BA19B5AB5}" type="pres">
      <dgm:prSet presAssocID="{BBF26A27-5C79-904F-9C8B-D3EFBCE71B96}" presName="txLvlOnly1" presStyleLbl="revTx" presStyleIdx="1" presStyleCnt="4"/>
      <dgm:spPr/>
    </dgm:pt>
    <dgm:pt modelId="{2CF74FDA-59DA-EB43-B182-BC30823E26A4}" type="pres">
      <dgm:prSet presAssocID="{1E38BE34-A3F8-6B48-B196-9EE6402FB651}" presName="noChildren" presStyleCnt="0"/>
      <dgm:spPr/>
    </dgm:pt>
    <dgm:pt modelId="{1238C3D1-5B7C-1B40-99F1-528829E7023A}" type="pres">
      <dgm:prSet presAssocID="{1E38BE34-A3F8-6B48-B196-9EE6402FB651}" presName="gap" presStyleCnt="0"/>
      <dgm:spPr/>
    </dgm:pt>
    <dgm:pt modelId="{756229F5-8E2E-D449-8F23-C9AEA2E12466}" type="pres">
      <dgm:prSet presAssocID="{1E38BE34-A3F8-6B48-B196-9EE6402FB651}" presName="medCircle2" presStyleLbl="vennNode1" presStyleIdx="2" presStyleCnt="4"/>
      <dgm:spPr/>
    </dgm:pt>
    <dgm:pt modelId="{DD2EA5AD-9BC2-F247-9125-88019DAE86E7}" type="pres">
      <dgm:prSet presAssocID="{1E38BE34-A3F8-6B48-B196-9EE6402FB651}" presName="txLvlOnly1" presStyleLbl="revTx" presStyleIdx="2" presStyleCnt="4"/>
      <dgm:spPr/>
    </dgm:pt>
    <dgm:pt modelId="{B7C6068A-F94B-8742-93D3-9358CA25B7FD}" type="pres">
      <dgm:prSet presAssocID="{64047DB4-4CFE-FD49-88CC-406239AB2F17}" presName="noChildren" presStyleCnt="0"/>
      <dgm:spPr/>
    </dgm:pt>
    <dgm:pt modelId="{36760883-C5E6-164B-B2EF-A8019EC906B0}" type="pres">
      <dgm:prSet presAssocID="{64047DB4-4CFE-FD49-88CC-406239AB2F17}" presName="gap" presStyleCnt="0"/>
      <dgm:spPr/>
    </dgm:pt>
    <dgm:pt modelId="{15EC906C-753E-634A-BAAD-C9DA264DEE40}" type="pres">
      <dgm:prSet presAssocID="{64047DB4-4CFE-FD49-88CC-406239AB2F17}" presName="medCircle2" presStyleLbl="vennNode1" presStyleIdx="3" presStyleCnt="4"/>
      <dgm:spPr/>
    </dgm:pt>
    <dgm:pt modelId="{E86E0ED7-CB81-D540-A704-016E83A77099}" type="pres">
      <dgm:prSet presAssocID="{64047DB4-4CFE-FD49-88CC-406239AB2F17}" presName="txLvlOnly1" presStyleLbl="revTx" presStyleIdx="3" presStyleCnt="4"/>
      <dgm:spPr/>
    </dgm:pt>
  </dgm:ptLst>
  <dgm:cxnLst>
    <dgm:cxn modelId="{9FD8EB3A-6B7D-A44D-AD64-1381CD70AA23}" type="presOf" srcId="{B4C6A783-5D54-5146-94AC-F6FD20D81E13}" destId="{8FC35A9F-49B4-D749-AA46-901455895E18}" srcOrd="0" destOrd="0" presId="urn:microsoft.com/office/officeart/2008/layout/VerticalCircleList"/>
    <dgm:cxn modelId="{DB54A845-BD5B-6C48-8910-3FE471F3AC7F}" type="presOf" srcId="{BBF26A27-5C79-904F-9C8B-D3EFBCE71B96}" destId="{9C5BCE6D-B602-D647-ADCD-7F1BA19B5AB5}" srcOrd="0" destOrd="0" presId="urn:microsoft.com/office/officeart/2008/layout/VerticalCircleList"/>
    <dgm:cxn modelId="{06FD4046-3DEA-824A-80BE-3E0A5E7FB1DF}" type="presOf" srcId="{64047DB4-4CFE-FD49-88CC-406239AB2F17}" destId="{E86E0ED7-CB81-D540-A704-016E83A77099}" srcOrd="0" destOrd="0" presId="urn:microsoft.com/office/officeart/2008/layout/VerticalCircleList"/>
    <dgm:cxn modelId="{FFA5006D-7319-4844-97A5-FE761AB38022}" type="presOf" srcId="{E65CE7CD-03C5-D04C-A8E7-09171771E664}" destId="{F9FA57FA-BCA5-2B4D-B838-C14EC313BCCE}" srcOrd="0" destOrd="0" presId="urn:microsoft.com/office/officeart/2008/layout/VerticalCircleList"/>
    <dgm:cxn modelId="{12434F73-6A72-0648-B943-BDE3CE6F11BE}" srcId="{B4C6A783-5D54-5146-94AC-F6FD20D81E13}" destId="{BBF26A27-5C79-904F-9C8B-D3EFBCE71B96}" srcOrd="1" destOrd="0" parTransId="{67EE3F95-F917-5F40-B390-3DEE58C5916C}" sibTransId="{7A5C5F4D-7201-9F44-BE3C-21BA7FDFF854}"/>
    <dgm:cxn modelId="{E631E39C-F1DF-424E-85FD-8641A4DAB21D}" srcId="{B4C6A783-5D54-5146-94AC-F6FD20D81E13}" destId="{1E38BE34-A3F8-6B48-B196-9EE6402FB651}" srcOrd="2" destOrd="0" parTransId="{167B87E8-7F03-DD42-BE72-F9497D076B28}" sibTransId="{42AE583E-80A3-3849-B359-2574F8B77F31}"/>
    <dgm:cxn modelId="{05171DA7-F910-594F-81B9-121CFD399C39}" srcId="{B4C6A783-5D54-5146-94AC-F6FD20D81E13}" destId="{64047DB4-4CFE-FD49-88CC-406239AB2F17}" srcOrd="3" destOrd="0" parTransId="{E927BEDF-5B80-8B43-9FBC-BA5EEF824E64}" sibTransId="{3D30D81D-A065-1C44-BAFA-B31499B304A9}"/>
    <dgm:cxn modelId="{BB18A1AC-3FFE-1940-9FF1-7F8199B14397}" srcId="{B4C6A783-5D54-5146-94AC-F6FD20D81E13}" destId="{E65CE7CD-03C5-D04C-A8E7-09171771E664}" srcOrd="0" destOrd="0" parTransId="{A5CF12A2-D57D-7846-9F6E-ACED1FBD93AA}" sibTransId="{25194BFE-F42E-3640-A3F2-83F12E2E67AC}"/>
    <dgm:cxn modelId="{D7D159E8-C520-604F-870C-91FDC2BAD560}" type="presOf" srcId="{1E38BE34-A3F8-6B48-B196-9EE6402FB651}" destId="{DD2EA5AD-9BC2-F247-9125-88019DAE86E7}" srcOrd="0" destOrd="0" presId="urn:microsoft.com/office/officeart/2008/layout/VerticalCircleList"/>
    <dgm:cxn modelId="{61022A65-7730-814E-9055-D4F0BD468A99}" type="presParOf" srcId="{8FC35A9F-49B4-D749-AA46-901455895E18}" destId="{A1E15285-4514-154B-9072-8E5041B5FD10}" srcOrd="0" destOrd="0" presId="urn:microsoft.com/office/officeart/2008/layout/VerticalCircleList"/>
    <dgm:cxn modelId="{B798EF81-1C50-B046-BF72-2D718B15D94A}" type="presParOf" srcId="{A1E15285-4514-154B-9072-8E5041B5FD10}" destId="{38373DE5-C955-7A49-99E8-ABED4FD59CD8}" srcOrd="0" destOrd="0" presId="urn:microsoft.com/office/officeart/2008/layout/VerticalCircleList"/>
    <dgm:cxn modelId="{1FD5D3EC-8C19-F247-9B1D-26590A930683}" type="presParOf" srcId="{A1E15285-4514-154B-9072-8E5041B5FD10}" destId="{2F34F948-4389-DF46-B664-74AA81FE9951}" srcOrd="1" destOrd="0" presId="urn:microsoft.com/office/officeart/2008/layout/VerticalCircleList"/>
    <dgm:cxn modelId="{1CD0DE00-8C85-6742-A28A-8705917EA237}" type="presParOf" srcId="{A1E15285-4514-154B-9072-8E5041B5FD10}" destId="{F9FA57FA-BCA5-2B4D-B838-C14EC313BCCE}" srcOrd="2" destOrd="0" presId="urn:microsoft.com/office/officeart/2008/layout/VerticalCircleList"/>
    <dgm:cxn modelId="{BD5FB2C0-CAEA-CC42-945A-68F463882B28}" type="presParOf" srcId="{8FC35A9F-49B4-D749-AA46-901455895E18}" destId="{6B90DF4F-DB01-5E43-88BB-2119F064405D}" srcOrd="1" destOrd="0" presId="urn:microsoft.com/office/officeart/2008/layout/VerticalCircleList"/>
    <dgm:cxn modelId="{1B4A8BFF-68F8-7541-810A-9B419D2C8C25}" type="presParOf" srcId="{6B90DF4F-DB01-5E43-88BB-2119F064405D}" destId="{835568E3-2ABA-5449-A075-5105B5ACD343}" srcOrd="0" destOrd="0" presId="urn:microsoft.com/office/officeart/2008/layout/VerticalCircleList"/>
    <dgm:cxn modelId="{6B38D679-DCDD-444B-AB29-970016905754}" type="presParOf" srcId="{6B90DF4F-DB01-5E43-88BB-2119F064405D}" destId="{6BD60BB1-009C-6B43-AD6E-3968F56E4736}" srcOrd="1" destOrd="0" presId="urn:microsoft.com/office/officeart/2008/layout/VerticalCircleList"/>
    <dgm:cxn modelId="{B42E6C42-25A1-FE46-A2AD-E2966D43C75D}" type="presParOf" srcId="{6B90DF4F-DB01-5E43-88BB-2119F064405D}" destId="{9C5BCE6D-B602-D647-ADCD-7F1BA19B5AB5}" srcOrd="2" destOrd="0" presId="urn:microsoft.com/office/officeart/2008/layout/VerticalCircleList"/>
    <dgm:cxn modelId="{B728FBBE-5F49-1642-9B7C-B7807E61102D}" type="presParOf" srcId="{8FC35A9F-49B4-D749-AA46-901455895E18}" destId="{2CF74FDA-59DA-EB43-B182-BC30823E26A4}" srcOrd="2" destOrd="0" presId="urn:microsoft.com/office/officeart/2008/layout/VerticalCircleList"/>
    <dgm:cxn modelId="{BF3AD464-6C35-9E44-B788-063B590F0F0E}" type="presParOf" srcId="{2CF74FDA-59DA-EB43-B182-BC30823E26A4}" destId="{1238C3D1-5B7C-1B40-99F1-528829E7023A}" srcOrd="0" destOrd="0" presId="urn:microsoft.com/office/officeart/2008/layout/VerticalCircleList"/>
    <dgm:cxn modelId="{A25274A3-0E5D-6045-8C37-B976D254EF4A}" type="presParOf" srcId="{2CF74FDA-59DA-EB43-B182-BC30823E26A4}" destId="{756229F5-8E2E-D449-8F23-C9AEA2E12466}" srcOrd="1" destOrd="0" presId="urn:microsoft.com/office/officeart/2008/layout/VerticalCircleList"/>
    <dgm:cxn modelId="{9EB3CC40-AEFB-8840-AE4F-C70C5B69B781}" type="presParOf" srcId="{2CF74FDA-59DA-EB43-B182-BC30823E26A4}" destId="{DD2EA5AD-9BC2-F247-9125-88019DAE86E7}" srcOrd="2" destOrd="0" presId="urn:microsoft.com/office/officeart/2008/layout/VerticalCircleList"/>
    <dgm:cxn modelId="{D75CAA21-2CB5-3042-BC49-8BE58F1D5828}" type="presParOf" srcId="{8FC35A9F-49B4-D749-AA46-901455895E18}" destId="{B7C6068A-F94B-8742-93D3-9358CA25B7FD}" srcOrd="3" destOrd="0" presId="urn:microsoft.com/office/officeart/2008/layout/VerticalCircleList"/>
    <dgm:cxn modelId="{D2C1873B-D0FF-0645-8813-9CD2D75DF868}" type="presParOf" srcId="{B7C6068A-F94B-8742-93D3-9358CA25B7FD}" destId="{36760883-C5E6-164B-B2EF-A8019EC906B0}" srcOrd="0" destOrd="0" presId="urn:microsoft.com/office/officeart/2008/layout/VerticalCircleList"/>
    <dgm:cxn modelId="{30501921-0D4F-AD4F-BB94-5BE7AC1CFC44}" type="presParOf" srcId="{B7C6068A-F94B-8742-93D3-9358CA25B7FD}" destId="{15EC906C-753E-634A-BAAD-C9DA264DEE40}" srcOrd="1" destOrd="0" presId="urn:microsoft.com/office/officeart/2008/layout/VerticalCircleList"/>
    <dgm:cxn modelId="{ED5424FE-5F24-DE4D-A759-14E12B95CCAD}" type="presParOf" srcId="{B7C6068A-F94B-8742-93D3-9358CA25B7FD}" destId="{E86E0ED7-CB81-D540-A704-016E83A77099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C6A783-5D54-5146-94AC-F6FD20D81E13}" type="doc">
      <dgm:prSet loTypeId="urn:microsoft.com/office/officeart/2008/layout/VerticalCircleList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99DE000-2F45-AA4E-A127-425197C38F3C}">
      <dgm:prSet custT="1"/>
      <dgm:spPr/>
      <dgm:t>
        <a:bodyPr/>
        <a:lstStyle/>
        <a:p>
          <a:r>
            <a:rPr lang="en-US" sz="4000" dirty="0"/>
            <a:t>Society Volunteer Work</a:t>
          </a:r>
        </a:p>
      </dgm:t>
    </dgm:pt>
    <dgm:pt modelId="{65228595-D810-9C4B-B7EA-AE5E2F1DDBFF}" type="parTrans" cxnId="{56489A23-CB11-B64F-A852-C53771B3EA32}">
      <dgm:prSet/>
      <dgm:spPr/>
      <dgm:t>
        <a:bodyPr/>
        <a:lstStyle/>
        <a:p>
          <a:endParaRPr lang="en-US"/>
        </a:p>
      </dgm:t>
    </dgm:pt>
    <dgm:pt modelId="{1EA1FF24-451A-F541-BCD8-23861F0088D3}" type="sibTrans" cxnId="{56489A23-CB11-B64F-A852-C53771B3EA32}">
      <dgm:prSet/>
      <dgm:spPr/>
      <dgm:t>
        <a:bodyPr/>
        <a:lstStyle/>
        <a:p>
          <a:endParaRPr lang="en-US"/>
        </a:p>
      </dgm:t>
    </dgm:pt>
    <dgm:pt modelId="{6DD98AD4-EBC7-034E-B954-B59B36EE1E3C}">
      <dgm:prSet custT="1"/>
      <dgm:spPr/>
      <dgm:t>
        <a:bodyPr/>
        <a:lstStyle/>
        <a:p>
          <a:r>
            <a:rPr lang="en-US" sz="4000" dirty="0"/>
            <a:t>Local Community Support</a:t>
          </a:r>
        </a:p>
      </dgm:t>
    </dgm:pt>
    <dgm:pt modelId="{9742A66A-2154-514C-AD7A-736F1E6503AB}" type="parTrans" cxnId="{9C92484D-CB9C-0046-95E9-AF83452F1F67}">
      <dgm:prSet/>
      <dgm:spPr/>
      <dgm:t>
        <a:bodyPr/>
        <a:lstStyle/>
        <a:p>
          <a:endParaRPr lang="en-US"/>
        </a:p>
      </dgm:t>
    </dgm:pt>
    <dgm:pt modelId="{2508E4B9-0EF5-1845-B3FA-525645D0EE3E}" type="sibTrans" cxnId="{9C92484D-CB9C-0046-95E9-AF83452F1F67}">
      <dgm:prSet/>
      <dgm:spPr/>
      <dgm:t>
        <a:bodyPr/>
        <a:lstStyle/>
        <a:p>
          <a:endParaRPr lang="en-US"/>
        </a:p>
      </dgm:t>
    </dgm:pt>
    <dgm:pt modelId="{7C850DA3-4451-F64F-95D4-9336E9BA28C2}">
      <dgm:prSet custT="1"/>
      <dgm:spPr/>
      <dgm:t>
        <a:bodyPr/>
        <a:lstStyle/>
        <a:p>
          <a:r>
            <a:rPr lang="en-US" sz="4000" dirty="0"/>
            <a:t>International Standards Development</a:t>
          </a:r>
        </a:p>
      </dgm:t>
    </dgm:pt>
    <dgm:pt modelId="{56BE3744-579C-7844-99AB-DD391458220F}" type="parTrans" cxnId="{F6E17E54-EEE6-144C-B6DB-F3B6C234C24A}">
      <dgm:prSet/>
      <dgm:spPr/>
      <dgm:t>
        <a:bodyPr/>
        <a:lstStyle/>
        <a:p>
          <a:endParaRPr lang="en-US"/>
        </a:p>
      </dgm:t>
    </dgm:pt>
    <dgm:pt modelId="{F714A2B0-1C6F-B549-A2DE-37ED70DBB861}" type="sibTrans" cxnId="{F6E17E54-EEE6-144C-B6DB-F3B6C234C24A}">
      <dgm:prSet/>
      <dgm:spPr/>
      <dgm:t>
        <a:bodyPr/>
        <a:lstStyle/>
        <a:p>
          <a:endParaRPr lang="en-US"/>
        </a:p>
      </dgm:t>
    </dgm:pt>
    <dgm:pt modelId="{8FC35A9F-49B4-D749-AA46-901455895E18}" type="pres">
      <dgm:prSet presAssocID="{B4C6A783-5D54-5146-94AC-F6FD20D81E13}" presName="Name0" presStyleCnt="0">
        <dgm:presLayoutVars>
          <dgm:dir/>
        </dgm:presLayoutVars>
      </dgm:prSet>
      <dgm:spPr/>
    </dgm:pt>
    <dgm:pt modelId="{8C2C2265-FC74-4A42-93FF-17E41C1F94FB}" type="pres">
      <dgm:prSet presAssocID="{C99DE000-2F45-AA4E-A127-425197C38F3C}" presName="noChildren" presStyleCnt="0"/>
      <dgm:spPr/>
    </dgm:pt>
    <dgm:pt modelId="{5D955BC1-20A0-C646-9C67-4833AF35A05E}" type="pres">
      <dgm:prSet presAssocID="{C99DE000-2F45-AA4E-A127-425197C38F3C}" presName="gap" presStyleCnt="0"/>
      <dgm:spPr/>
    </dgm:pt>
    <dgm:pt modelId="{D2C3C09E-AA72-9E42-85C1-B35D69C137F5}" type="pres">
      <dgm:prSet presAssocID="{C99DE000-2F45-AA4E-A127-425197C38F3C}" presName="medCircle2" presStyleLbl="vennNode1" presStyleIdx="0" presStyleCnt="3" custScaleX="77196" custScaleY="74632"/>
      <dgm:spPr/>
    </dgm:pt>
    <dgm:pt modelId="{0F347B34-8132-2F4A-AE9C-FDC280356DF4}" type="pres">
      <dgm:prSet presAssocID="{C99DE000-2F45-AA4E-A127-425197C38F3C}" presName="txLvlOnly1" presStyleLbl="revTx" presStyleIdx="0" presStyleCnt="3"/>
      <dgm:spPr/>
    </dgm:pt>
    <dgm:pt modelId="{7752E723-3D78-EF4D-A2AC-CC3230127223}" type="pres">
      <dgm:prSet presAssocID="{6DD98AD4-EBC7-034E-B954-B59B36EE1E3C}" presName="noChildren" presStyleCnt="0"/>
      <dgm:spPr/>
    </dgm:pt>
    <dgm:pt modelId="{9B3BB419-5B9B-9446-A141-65F5466EC7BF}" type="pres">
      <dgm:prSet presAssocID="{6DD98AD4-EBC7-034E-B954-B59B36EE1E3C}" presName="gap" presStyleCnt="0"/>
      <dgm:spPr/>
    </dgm:pt>
    <dgm:pt modelId="{1A014620-5163-0D44-AE2C-44BF93A6372B}" type="pres">
      <dgm:prSet presAssocID="{6DD98AD4-EBC7-034E-B954-B59B36EE1E3C}" presName="medCircle2" presStyleLbl="vennNode1" presStyleIdx="1" presStyleCnt="3" custScaleX="77196" custScaleY="74632"/>
      <dgm:spPr/>
    </dgm:pt>
    <dgm:pt modelId="{1B759EFA-1690-5845-96B8-DF1934799F2E}" type="pres">
      <dgm:prSet presAssocID="{6DD98AD4-EBC7-034E-B954-B59B36EE1E3C}" presName="txLvlOnly1" presStyleLbl="revTx" presStyleIdx="1" presStyleCnt="3"/>
      <dgm:spPr/>
    </dgm:pt>
    <dgm:pt modelId="{3FCA361C-E254-BC43-8622-D86904276AC0}" type="pres">
      <dgm:prSet presAssocID="{7C850DA3-4451-F64F-95D4-9336E9BA28C2}" presName="noChildren" presStyleCnt="0"/>
      <dgm:spPr/>
    </dgm:pt>
    <dgm:pt modelId="{55FA2796-2CF5-9D47-92C3-A29C29C50E24}" type="pres">
      <dgm:prSet presAssocID="{7C850DA3-4451-F64F-95D4-9336E9BA28C2}" presName="gap" presStyleCnt="0"/>
      <dgm:spPr/>
    </dgm:pt>
    <dgm:pt modelId="{3D8BC6DD-4EE9-294A-8F6F-64E971676D3F}" type="pres">
      <dgm:prSet presAssocID="{7C850DA3-4451-F64F-95D4-9336E9BA28C2}" presName="medCircle2" presStyleLbl="vennNode1" presStyleIdx="2" presStyleCnt="3" custScaleX="77196" custScaleY="74632"/>
      <dgm:spPr/>
    </dgm:pt>
    <dgm:pt modelId="{4D657673-09B2-0C4F-B921-EF1CADDD9EDF}" type="pres">
      <dgm:prSet presAssocID="{7C850DA3-4451-F64F-95D4-9336E9BA28C2}" presName="txLvlOnly1" presStyleLbl="revTx" presStyleIdx="2" presStyleCnt="3"/>
      <dgm:spPr/>
    </dgm:pt>
  </dgm:ptLst>
  <dgm:cxnLst>
    <dgm:cxn modelId="{56489A23-CB11-B64F-A852-C53771B3EA32}" srcId="{B4C6A783-5D54-5146-94AC-F6FD20D81E13}" destId="{C99DE000-2F45-AA4E-A127-425197C38F3C}" srcOrd="0" destOrd="0" parTransId="{65228595-D810-9C4B-B7EA-AE5E2F1DDBFF}" sibTransId="{1EA1FF24-451A-F541-BCD8-23861F0088D3}"/>
    <dgm:cxn modelId="{36ED5F24-8D03-9B44-A8B8-FCC6064FD2D7}" type="presOf" srcId="{6DD98AD4-EBC7-034E-B954-B59B36EE1E3C}" destId="{1B759EFA-1690-5845-96B8-DF1934799F2E}" srcOrd="0" destOrd="0" presId="urn:microsoft.com/office/officeart/2008/layout/VerticalCircleList"/>
    <dgm:cxn modelId="{9FD8EB3A-6B7D-A44D-AD64-1381CD70AA23}" type="presOf" srcId="{B4C6A783-5D54-5146-94AC-F6FD20D81E13}" destId="{8FC35A9F-49B4-D749-AA46-901455895E18}" srcOrd="0" destOrd="0" presId="urn:microsoft.com/office/officeart/2008/layout/VerticalCircleList"/>
    <dgm:cxn modelId="{9C92484D-CB9C-0046-95E9-AF83452F1F67}" srcId="{B4C6A783-5D54-5146-94AC-F6FD20D81E13}" destId="{6DD98AD4-EBC7-034E-B954-B59B36EE1E3C}" srcOrd="1" destOrd="0" parTransId="{9742A66A-2154-514C-AD7A-736F1E6503AB}" sibTransId="{2508E4B9-0EF5-1845-B3FA-525645D0EE3E}"/>
    <dgm:cxn modelId="{F6E17E54-EEE6-144C-B6DB-F3B6C234C24A}" srcId="{B4C6A783-5D54-5146-94AC-F6FD20D81E13}" destId="{7C850DA3-4451-F64F-95D4-9336E9BA28C2}" srcOrd="2" destOrd="0" parTransId="{56BE3744-579C-7844-99AB-DD391458220F}" sibTransId="{F714A2B0-1C6F-B549-A2DE-37ED70DBB861}"/>
    <dgm:cxn modelId="{54856C5D-7177-864D-98FF-5F735F4D7321}" type="presOf" srcId="{7C850DA3-4451-F64F-95D4-9336E9BA28C2}" destId="{4D657673-09B2-0C4F-B921-EF1CADDD9EDF}" srcOrd="0" destOrd="0" presId="urn:microsoft.com/office/officeart/2008/layout/VerticalCircleList"/>
    <dgm:cxn modelId="{A2EFFC64-F20B-1E45-AA8F-C8FD326651A9}" type="presOf" srcId="{C99DE000-2F45-AA4E-A127-425197C38F3C}" destId="{0F347B34-8132-2F4A-AE9C-FDC280356DF4}" srcOrd="0" destOrd="0" presId="urn:microsoft.com/office/officeart/2008/layout/VerticalCircleList"/>
    <dgm:cxn modelId="{D744FA23-84F3-D346-853E-44A146F817BA}" type="presParOf" srcId="{8FC35A9F-49B4-D749-AA46-901455895E18}" destId="{8C2C2265-FC74-4A42-93FF-17E41C1F94FB}" srcOrd="0" destOrd="0" presId="urn:microsoft.com/office/officeart/2008/layout/VerticalCircleList"/>
    <dgm:cxn modelId="{A87CD26B-EECB-854F-9CAC-EFF17E1A3686}" type="presParOf" srcId="{8C2C2265-FC74-4A42-93FF-17E41C1F94FB}" destId="{5D955BC1-20A0-C646-9C67-4833AF35A05E}" srcOrd="0" destOrd="0" presId="urn:microsoft.com/office/officeart/2008/layout/VerticalCircleList"/>
    <dgm:cxn modelId="{9CEADF22-B4D4-F34E-82EA-A5171AF96B4D}" type="presParOf" srcId="{8C2C2265-FC74-4A42-93FF-17E41C1F94FB}" destId="{D2C3C09E-AA72-9E42-85C1-B35D69C137F5}" srcOrd="1" destOrd="0" presId="urn:microsoft.com/office/officeart/2008/layout/VerticalCircleList"/>
    <dgm:cxn modelId="{A8A35AF6-2F6D-B342-AB40-79B928B2B8EA}" type="presParOf" srcId="{8C2C2265-FC74-4A42-93FF-17E41C1F94FB}" destId="{0F347B34-8132-2F4A-AE9C-FDC280356DF4}" srcOrd="2" destOrd="0" presId="urn:microsoft.com/office/officeart/2008/layout/VerticalCircleList"/>
    <dgm:cxn modelId="{4DACE615-E154-D94B-93C8-82D822FD2E31}" type="presParOf" srcId="{8FC35A9F-49B4-D749-AA46-901455895E18}" destId="{7752E723-3D78-EF4D-A2AC-CC3230127223}" srcOrd="1" destOrd="0" presId="urn:microsoft.com/office/officeart/2008/layout/VerticalCircleList"/>
    <dgm:cxn modelId="{8527B7A0-BA45-1A46-B7C2-4867551939EE}" type="presParOf" srcId="{7752E723-3D78-EF4D-A2AC-CC3230127223}" destId="{9B3BB419-5B9B-9446-A141-65F5466EC7BF}" srcOrd="0" destOrd="0" presId="urn:microsoft.com/office/officeart/2008/layout/VerticalCircleList"/>
    <dgm:cxn modelId="{BF9B5AF3-0198-5B46-B367-716A1E0139D7}" type="presParOf" srcId="{7752E723-3D78-EF4D-A2AC-CC3230127223}" destId="{1A014620-5163-0D44-AE2C-44BF93A6372B}" srcOrd="1" destOrd="0" presId="urn:microsoft.com/office/officeart/2008/layout/VerticalCircleList"/>
    <dgm:cxn modelId="{07395FD6-3E27-F84C-910F-9834FABC2183}" type="presParOf" srcId="{7752E723-3D78-EF4D-A2AC-CC3230127223}" destId="{1B759EFA-1690-5845-96B8-DF1934799F2E}" srcOrd="2" destOrd="0" presId="urn:microsoft.com/office/officeart/2008/layout/VerticalCircleList"/>
    <dgm:cxn modelId="{76FBFD21-9A6A-A44D-AF8C-1A8961799878}" type="presParOf" srcId="{8FC35A9F-49B4-D749-AA46-901455895E18}" destId="{3FCA361C-E254-BC43-8622-D86904276AC0}" srcOrd="2" destOrd="0" presId="urn:microsoft.com/office/officeart/2008/layout/VerticalCircleList"/>
    <dgm:cxn modelId="{4A6DE824-186E-3F41-8A99-8C293E781296}" type="presParOf" srcId="{3FCA361C-E254-BC43-8622-D86904276AC0}" destId="{55FA2796-2CF5-9D47-92C3-A29C29C50E24}" srcOrd="0" destOrd="0" presId="urn:microsoft.com/office/officeart/2008/layout/VerticalCircleList"/>
    <dgm:cxn modelId="{DA2C7142-DFC3-0040-AAE4-E39166284D3D}" type="presParOf" srcId="{3FCA361C-E254-BC43-8622-D86904276AC0}" destId="{3D8BC6DD-4EE9-294A-8F6F-64E971676D3F}" srcOrd="1" destOrd="0" presId="urn:microsoft.com/office/officeart/2008/layout/VerticalCircleList"/>
    <dgm:cxn modelId="{198D46D1-6DF0-754B-99DC-B6AEC0CDA2DC}" type="presParOf" srcId="{3FCA361C-E254-BC43-8622-D86904276AC0}" destId="{4D657673-09B2-0C4F-B921-EF1CADDD9EDF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4F948-4389-DF46-B664-74AA81FE9951}">
      <dsp:nvSpPr>
        <dsp:cNvPr id="0" name=""/>
        <dsp:cNvSpPr/>
      </dsp:nvSpPr>
      <dsp:spPr>
        <a:xfrm>
          <a:off x="250893" y="742831"/>
          <a:ext cx="956897" cy="95689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9FA57FA-BCA5-2B4D-B838-C14EC313BCCE}">
      <dsp:nvSpPr>
        <dsp:cNvPr id="0" name=""/>
        <dsp:cNvSpPr/>
      </dsp:nvSpPr>
      <dsp:spPr>
        <a:xfrm>
          <a:off x="729342" y="742831"/>
          <a:ext cx="5105399" cy="956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Oral Presentation</a:t>
          </a:r>
        </a:p>
      </dsp:txBody>
      <dsp:txXfrm>
        <a:off x="729342" y="742831"/>
        <a:ext cx="5105399" cy="956897"/>
      </dsp:txXfrm>
    </dsp:sp>
    <dsp:sp modelId="{6BD60BB1-009C-6B43-AD6E-3968F56E4736}">
      <dsp:nvSpPr>
        <dsp:cNvPr id="0" name=""/>
        <dsp:cNvSpPr/>
      </dsp:nvSpPr>
      <dsp:spPr>
        <a:xfrm>
          <a:off x="250893" y="1699729"/>
          <a:ext cx="956897" cy="956897"/>
        </a:xfrm>
        <a:prstGeom prst="ellipse">
          <a:avLst/>
        </a:prstGeom>
        <a:solidFill>
          <a:schemeClr val="accent4">
            <a:alpha val="50000"/>
            <a:hueOff val="-5379063"/>
            <a:satOff val="-10598"/>
            <a:lumOff val="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C5BCE6D-B602-D647-ADCD-7F1BA19B5AB5}">
      <dsp:nvSpPr>
        <dsp:cNvPr id="0" name=""/>
        <dsp:cNvSpPr/>
      </dsp:nvSpPr>
      <dsp:spPr>
        <a:xfrm>
          <a:off x="729342" y="1699729"/>
          <a:ext cx="5105399" cy="956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Poster</a:t>
          </a:r>
        </a:p>
      </dsp:txBody>
      <dsp:txXfrm>
        <a:off x="729342" y="1699729"/>
        <a:ext cx="5105399" cy="956897"/>
      </dsp:txXfrm>
    </dsp:sp>
    <dsp:sp modelId="{756229F5-8E2E-D449-8F23-C9AEA2E12466}">
      <dsp:nvSpPr>
        <dsp:cNvPr id="0" name=""/>
        <dsp:cNvSpPr/>
      </dsp:nvSpPr>
      <dsp:spPr>
        <a:xfrm>
          <a:off x="250893" y="2656627"/>
          <a:ext cx="956897" cy="956897"/>
        </a:xfrm>
        <a:prstGeom prst="ellipse">
          <a:avLst/>
        </a:prstGeom>
        <a:solidFill>
          <a:schemeClr val="accent4">
            <a:alpha val="50000"/>
            <a:hueOff val="-10758126"/>
            <a:satOff val="-21197"/>
            <a:lumOff val="50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D2EA5AD-9BC2-F247-9125-88019DAE86E7}">
      <dsp:nvSpPr>
        <dsp:cNvPr id="0" name=""/>
        <dsp:cNvSpPr/>
      </dsp:nvSpPr>
      <dsp:spPr>
        <a:xfrm>
          <a:off x="729342" y="2656627"/>
          <a:ext cx="5105399" cy="956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Pre-Print</a:t>
          </a:r>
        </a:p>
      </dsp:txBody>
      <dsp:txXfrm>
        <a:off x="729342" y="2656627"/>
        <a:ext cx="5105399" cy="956897"/>
      </dsp:txXfrm>
    </dsp:sp>
    <dsp:sp modelId="{15EC906C-753E-634A-BAAD-C9DA264DEE40}">
      <dsp:nvSpPr>
        <dsp:cNvPr id="0" name=""/>
        <dsp:cNvSpPr/>
      </dsp:nvSpPr>
      <dsp:spPr>
        <a:xfrm>
          <a:off x="250893" y="3613524"/>
          <a:ext cx="956897" cy="956897"/>
        </a:xfrm>
        <a:prstGeom prst="ellipse">
          <a:avLst/>
        </a:prstGeom>
        <a:solidFill>
          <a:schemeClr val="accent4">
            <a:alpha val="50000"/>
            <a:hueOff val="-16137188"/>
            <a:satOff val="-31795"/>
            <a:lumOff val="76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86E0ED7-CB81-D540-A704-016E83A77099}">
      <dsp:nvSpPr>
        <dsp:cNvPr id="0" name=""/>
        <dsp:cNvSpPr/>
      </dsp:nvSpPr>
      <dsp:spPr>
        <a:xfrm>
          <a:off x="729342" y="3613524"/>
          <a:ext cx="5105399" cy="956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Webinar/Workshop</a:t>
          </a:r>
        </a:p>
      </dsp:txBody>
      <dsp:txXfrm>
        <a:off x="729342" y="3613524"/>
        <a:ext cx="5105399" cy="9568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C3C09E-AA72-9E42-85C1-B35D69C137F5}">
      <dsp:nvSpPr>
        <dsp:cNvPr id="0" name=""/>
        <dsp:cNvSpPr/>
      </dsp:nvSpPr>
      <dsp:spPr>
        <a:xfrm>
          <a:off x="458982" y="663462"/>
          <a:ext cx="934389" cy="90335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F347B34-8132-2F4A-AE9C-FDC280356DF4}">
      <dsp:nvSpPr>
        <dsp:cNvPr id="0" name=""/>
        <dsp:cNvSpPr/>
      </dsp:nvSpPr>
      <dsp:spPr>
        <a:xfrm>
          <a:off x="926176" y="509934"/>
          <a:ext cx="6457986" cy="1210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Society Volunteer Work</a:t>
          </a:r>
        </a:p>
      </dsp:txBody>
      <dsp:txXfrm>
        <a:off x="926176" y="509934"/>
        <a:ext cx="6457986" cy="1210411"/>
      </dsp:txXfrm>
    </dsp:sp>
    <dsp:sp modelId="{1A014620-5163-0D44-AE2C-44BF93A6372B}">
      <dsp:nvSpPr>
        <dsp:cNvPr id="0" name=""/>
        <dsp:cNvSpPr/>
      </dsp:nvSpPr>
      <dsp:spPr>
        <a:xfrm>
          <a:off x="458982" y="1873873"/>
          <a:ext cx="934389" cy="903354"/>
        </a:xfrm>
        <a:prstGeom prst="ellipse">
          <a:avLst/>
        </a:prstGeom>
        <a:solidFill>
          <a:schemeClr val="accent5">
            <a:alpha val="50000"/>
            <a:hueOff val="4060278"/>
            <a:satOff val="-9399"/>
            <a:lumOff val="7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B759EFA-1690-5845-96B8-DF1934799F2E}">
      <dsp:nvSpPr>
        <dsp:cNvPr id="0" name=""/>
        <dsp:cNvSpPr/>
      </dsp:nvSpPr>
      <dsp:spPr>
        <a:xfrm>
          <a:off x="926176" y="1720345"/>
          <a:ext cx="6457986" cy="1210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Local Community Support</a:t>
          </a:r>
        </a:p>
      </dsp:txBody>
      <dsp:txXfrm>
        <a:off x="926176" y="1720345"/>
        <a:ext cx="6457986" cy="1210411"/>
      </dsp:txXfrm>
    </dsp:sp>
    <dsp:sp modelId="{3D8BC6DD-4EE9-294A-8F6F-64E971676D3F}">
      <dsp:nvSpPr>
        <dsp:cNvPr id="0" name=""/>
        <dsp:cNvSpPr/>
      </dsp:nvSpPr>
      <dsp:spPr>
        <a:xfrm>
          <a:off x="458982" y="3084285"/>
          <a:ext cx="934389" cy="903354"/>
        </a:xfrm>
        <a:prstGeom prst="ellipse">
          <a:avLst/>
        </a:prstGeom>
        <a:solidFill>
          <a:schemeClr val="accent5">
            <a:alpha val="50000"/>
            <a:hueOff val="8120555"/>
            <a:satOff val="-18799"/>
            <a:lumOff val="143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D657673-09B2-0C4F-B921-EF1CADDD9EDF}">
      <dsp:nvSpPr>
        <dsp:cNvPr id="0" name=""/>
        <dsp:cNvSpPr/>
      </dsp:nvSpPr>
      <dsp:spPr>
        <a:xfrm>
          <a:off x="926176" y="2930756"/>
          <a:ext cx="6457986" cy="1210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International Standards Development</a:t>
          </a:r>
        </a:p>
      </dsp:txBody>
      <dsp:txXfrm>
        <a:off x="926176" y="2930756"/>
        <a:ext cx="6457986" cy="1210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8455-DA2A-4876-94CA-8B5D06FF6C58}" type="datetimeFigureOut">
              <a:rPr lang="en-US" smtClean="0"/>
              <a:t>11/5/19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7207D-3746-4CA7-B71D-45DF9A7C4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63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E6JeJdLmeQk?utm_source=unsplash&amp;utm_medium=referral&amp;utm_content=creditCopyTex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unsplash.com/search/photos/smith-county-i-40-rest-area-lancaster-united-states" TargetMode="External"/><Relationship Id="rId4" Type="http://schemas.openxmlformats.org/officeDocument/2006/relationships/hyperlink" Target="https://unsplash.com/?utm_source=unsplash&amp;utm_medium=referral&amp;utm_content=creditCopyText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berra.edu.au/library/research-gateway/orcid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berra.edu.au/library/research-gateway/orcid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berra.edu.au/library/research-gateway/orcid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berra.edu.au/library/research-gateway/orcid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berra.edu.au/library/research-gateway/orcid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EGU – reciprocal membership, joint development of code of ethics </a:t>
            </a:r>
          </a:p>
          <a:p>
            <a:r>
              <a:rPr lang="en-US" dirty="0" err="1"/>
              <a:t>JpGU</a:t>
            </a:r>
            <a:r>
              <a:rPr lang="en-US" dirty="0"/>
              <a:t> – co-convening 2020 meeting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7207D-3746-4CA7-B71D-45DF9A7C41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4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64039e73c5_2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" name="Google Shape;59;g64039e73c5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90691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64039e73c5_2_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64039e73c5_2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3764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4039e73c5_2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64039e73c5_2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g64039e73c5_2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725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7207D-3746-4CA7-B71D-45DF9A7C416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37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7207D-3746-4CA7-B71D-45DF9A7C416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7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 by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Rick Meyers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Unsplash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Smith County I-40 Rest Area, Lancaster, United State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Statement adopted by the American Geophysical Union 29 May 1997; Reaffirmed May 2001, May 2005, May 2006; Revised and Reaffirmed May 2009, February 2012 and September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2015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DE09E-C93F-484C-9EFF-88B5718CED3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65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Literature </a:t>
            </a:r>
            <a:r>
              <a:rPr lang="en-US" dirty="0" err="1"/>
              <a:t>revew</a:t>
            </a:r>
            <a:endParaRPr lang="en-US" dirty="0"/>
          </a:p>
          <a:p>
            <a:r>
              <a:rPr lang="en-US" dirty="0"/>
              <a:t>Publication, datasets, geolocation, methodology</a:t>
            </a:r>
          </a:p>
          <a:p>
            <a:pPr marL="171450" indent="-171450">
              <a:buFontTx/>
              <a:buChar char="-"/>
            </a:pPr>
            <a:r>
              <a:rPr lang="en-US" dirty="0"/>
              <a:t>Body of work from an institution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Body of work from a grant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7207D-3746-4CA7-B71D-45DF9A7C41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54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ORCID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provides a persistent digital identifier that distinguishes you from other researchers and supports automated linkages between you and your research activities.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7207D-3746-4CA7-B71D-45DF9A7C41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20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Rensselaer Polytechnic Institute (RPI)</a:t>
            </a:r>
          </a:p>
          <a:p>
            <a:r>
              <a:rPr lang="en-US" dirty="0"/>
              <a:t>National Snow and Ice Data Center</a:t>
            </a:r>
          </a:p>
          <a:p>
            <a:r>
              <a:rPr lang="en-US" dirty="0"/>
              <a:t>Secretary General of RDA ending a couple years ago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7207D-3746-4CA7-B71D-45DF9A7C41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18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ORCID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provides a persistent digital identifier that distinguishes you from other researchers and supports automated linkages between you and your research activities.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7207D-3746-4CA7-B71D-45DF9A7C41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17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ORCID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provides a persistent digital identifier that distinguishes you from other researchers and supports automated linkages between you and your research activities.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7207D-3746-4CA7-B71D-45DF9A7C41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19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ORCID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provides a persistent digital identifier that distinguishes you from other researchers and supports automated linkages between you and your research activities.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7207D-3746-4CA7-B71D-45DF9A7C41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ORCID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provides a persistent digital identifier that distinguishes you from other researchers and supports automated linkages between you and your research activities.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7207D-3746-4CA7-B71D-45DF9A7C41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61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27499" y="0"/>
            <a:ext cx="12213131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168526"/>
            <a:ext cx="12185632" cy="1269999"/>
          </a:xfrm>
        </p:spPr>
        <p:txBody>
          <a:bodyPr anchor="t">
            <a:noAutofit/>
          </a:bodyPr>
          <a:lstStyle>
            <a:lvl1pPr algn="ctr">
              <a:defRPr sz="4800" b="1" i="0" baseline="0">
                <a:solidFill>
                  <a:srgbClr val="0037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096133"/>
            <a:ext cx="12185632" cy="508918"/>
          </a:xfrm>
        </p:spPr>
        <p:txBody>
          <a:bodyPr/>
          <a:lstStyle>
            <a:lvl1pPr marL="0" indent="0" algn="ctr">
              <a:buNone/>
              <a:defRPr b="0" i="0" baseline="0">
                <a:solidFill>
                  <a:srgbClr val="0083B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268848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2338" y="0"/>
            <a:ext cx="12222810" cy="687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838201"/>
            <a:ext cx="8712200" cy="1269999"/>
          </a:xfrm>
        </p:spPr>
        <p:txBody>
          <a:bodyPr anchor="t"/>
          <a:lstStyle>
            <a:lvl1pPr algn="l">
              <a:defRPr sz="3600" b="1" baseline="0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311400"/>
            <a:ext cx="8712200" cy="2286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401385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2338" y="0"/>
            <a:ext cx="12222810" cy="687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838201"/>
            <a:ext cx="8712200" cy="1269999"/>
          </a:xfrm>
        </p:spPr>
        <p:txBody>
          <a:bodyPr anchor="t"/>
          <a:lstStyle>
            <a:lvl1pPr algn="l">
              <a:defRPr sz="3600" b="1" baseline="0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311400"/>
            <a:ext cx="8712200" cy="2286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1327591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2338" y="0"/>
            <a:ext cx="12222810" cy="687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838201"/>
            <a:ext cx="8712200" cy="1269999"/>
          </a:xfrm>
        </p:spPr>
        <p:txBody>
          <a:bodyPr anchor="t"/>
          <a:lstStyle>
            <a:lvl1pPr algn="l">
              <a:defRPr sz="3600" b="1" baseline="0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311400"/>
            <a:ext cx="8712200" cy="2286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432609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2338" y="0"/>
            <a:ext cx="12222810" cy="687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838201"/>
            <a:ext cx="8712200" cy="1269999"/>
          </a:xfrm>
        </p:spPr>
        <p:txBody>
          <a:bodyPr anchor="t"/>
          <a:lstStyle>
            <a:lvl1pPr algn="l">
              <a:defRPr sz="3600" b="1" baseline="0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311400"/>
            <a:ext cx="8712200" cy="2286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2295968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2338" y="0"/>
            <a:ext cx="12222810" cy="687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838201"/>
            <a:ext cx="8712200" cy="1269999"/>
          </a:xfrm>
        </p:spPr>
        <p:txBody>
          <a:bodyPr anchor="t"/>
          <a:lstStyle>
            <a:lvl1pPr algn="l">
              <a:defRPr sz="3600" b="1" baseline="0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311400"/>
            <a:ext cx="8712200" cy="2286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1925856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2337" y="0"/>
            <a:ext cx="12222808" cy="687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838201"/>
            <a:ext cx="8712200" cy="1269999"/>
          </a:xfrm>
        </p:spPr>
        <p:txBody>
          <a:bodyPr anchor="t"/>
          <a:lstStyle>
            <a:lvl1pPr algn="l">
              <a:defRPr sz="3600" b="1" baseline="0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311400"/>
            <a:ext cx="8712200" cy="2286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533866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2337" y="0"/>
            <a:ext cx="12222808" cy="687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838201"/>
            <a:ext cx="8712200" cy="1269999"/>
          </a:xfrm>
        </p:spPr>
        <p:txBody>
          <a:bodyPr anchor="t"/>
          <a:lstStyle>
            <a:lvl1pPr algn="l">
              <a:defRPr sz="3600" b="1" baseline="0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311400"/>
            <a:ext cx="8712200" cy="2286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2451405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17" y="2408"/>
            <a:ext cx="12181177" cy="685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87400" y="711201"/>
            <a:ext cx="9474200" cy="62098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>
                <a:latin typeface="Myriad Pro" charset="0"/>
                <a:ea typeface="Myriad Pro" charset="0"/>
                <a:cs typeface="Myriad Pro" charset="0"/>
              </a:defRPr>
            </a:lvl2pPr>
            <a:lvl3pPr>
              <a:defRPr>
                <a:latin typeface="Myriad Pro" charset="0"/>
                <a:ea typeface="Myriad Pro" charset="0"/>
                <a:cs typeface="Myriad Pro" charset="0"/>
              </a:defRPr>
            </a:lvl3pPr>
            <a:lvl4pPr>
              <a:defRPr>
                <a:latin typeface="Myriad Pro" charset="0"/>
                <a:ea typeface="Myriad Pro" charset="0"/>
                <a:cs typeface="Myriad Pro" charset="0"/>
              </a:defRPr>
            </a:lvl4pPr>
            <a:lvl5pPr>
              <a:defRPr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 rot="10800000" flipH="1" flipV="1">
            <a:off x="787400" y="1544746"/>
            <a:ext cx="9474200" cy="465110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342882" indent="0">
              <a:buNone/>
              <a:defRPr/>
            </a:lvl2pPr>
            <a:lvl3pPr>
              <a:defRPr sz="1600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defRPr sz="1400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>
              <a:defRPr sz="1200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6670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17" y="2408"/>
            <a:ext cx="12181177" cy="68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58838" y="2002221"/>
            <a:ext cx="9680575" cy="3349843"/>
          </a:xfrm>
        </p:spPr>
        <p:txBody>
          <a:bodyPr/>
          <a:lstStyle>
            <a:lvl1pPr marL="0" indent="0">
              <a:buNone/>
              <a:defRPr sz="2000">
                <a:latin typeface="Myriad Pro" charset="0"/>
                <a:ea typeface="Myriad Pro" charset="0"/>
                <a:cs typeface="Myriad Pro" charset="0"/>
              </a:defRPr>
            </a:lvl1pPr>
            <a:lvl2pPr marL="342882" indent="0">
              <a:buNone/>
              <a:defRPr/>
            </a:lvl2pPr>
            <a:lvl3pPr>
              <a:defRPr sz="1600">
                <a:latin typeface="Myriad Pro" charset="0"/>
                <a:ea typeface="Myriad Pro" charset="0"/>
                <a:cs typeface="Myriad Pro" charset="0"/>
              </a:defRPr>
            </a:lvl3pPr>
            <a:lvl4pPr>
              <a:defRPr sz="1400">
                <a:latin typeface="Myriad Pro" charset="0"/>
                <a:ea typeface="Myriad Pro" charset="0"/>
                <a:cs typeface="Myriad Pro" charset="0"/>
              </a:defRPr>
            </a:lvl4pPr>
            <a:lvl5pPr>
              <a:defRPr sz="1200"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58838" y="930275"/>
            <a:ext cx="9680575" cy="81969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300391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17" y="2408"/>
            <a:ext cx="12181177" cy="685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47400" cy="114300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4775200" cy="4825994"/>
          </a:xfrm>
        </p:spPr>
        <p:txBody>
          <a:bodyPr/>
          <a:lstStyle>
            <a:lvl1pPr marL="0" indent="0">
              <a:buNone/>
              <a:defRPr sz="210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sz="1800">
                <a:latin typeface="Myriad Pro" charset="0"/>
                <a:ea typeface="Myriad Pro" charset="0"/>
                <a:cs typeface="Myriad Pro" charset="0"/>
              </a:defRPr>
            </a:lvl2pPr>
            <a:lvl3pPr>
              <a:defRPr sz="1500">
                <a:latin typeface="Myriad Pro" charset="0"/>
                <a:ea typeface="Myriad Pro" charset="0"/>
                <a:cs typeface="Myriad Pro" charset="0"/>
              </a:defRPr>
            </a:lvl3pPr>
            <a:lvl4pPr>
              <a:defRPr sz="1351">
                <a:latin typeface="Myriad Pro" charset="0"/>
                <a:ea typeface="Myriad Pro" charset="0"/>
                <a:cs typeface="Myriad Pro" charset="0"/>
              </a:defRPr>
            </a:lvl4pPr>
            <a:lvl5pPr>
              <a:defRPr sz="1351">
                <a:latin typeface="Myriad Pro" charset="0"/>
                <a:ea typeface="Myriad Pro" charset="0"/>
                <a:cs typeface="Myriad Pro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9600" y="1600206"/>
            <a:ext cx="4800600" cy="4825993"/>
          </a:xfrm>
        </p:spPr>
        <p:txBody>
          <a:bodyPr/>
          <a:lstStyle>
            <a:lvl1pPr marL="0" indent="0">
              <a:buNone/>
              <a:defRPr sz="210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sz="1800">
                <a:latin typeface="Myriad Pro" charset="0"/>
                <a:ea typeface="Myriad Pro" charset="0"/>
                <a:cs typeface="Myriad Pro" charset="0"/>
              </a:defRPr>
            </a:lvl2pPr>
            <a:lvl3pPr>
              <a:defRPr sz="1500">
                <a:latin typeface="Myriad Pro" charset="0"/>
                <a:ea typeface="Myriad Pro" charset="0"/>
                <a:cs typeface="Myriad Pro" charset="0"/>
              </a:defRPr>
            </a:lvl3pPr>
            <a:lvl4pPr>
              <a:defRPr sz="1351">
                <a:latin typeface="Myriad Pro" charset="0"/>
                <a:ea typeface="Myriad Pro" charset="0"/>
                <a:cs typeface="Myriad Pro" charset="0"/>
              </a:defRPr>
            </a:lvl4pPr>
            <a:lvl5pPr>
              <a:defRPr sz="1351">
                <a:latin typeface="Myriad Pro" charset="0"/>
                <a:ea typeface="Myriad Pro" charset="0"/>
                <a:cs typeface="Myriad Pro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395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39" y="2408"/>
            <a:ext cx="12171532" cy="685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87399" y="711201"/>
            <a:ext cx="10780311" cy="62098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83BA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Myriad Pro" charset="0"/>
                <a:ea typeface="Myriad Pro" charset="0"/>
                <a:cs typeface="Myriad Pro" charset="0"/>
              </a:defRPr>
            </a:lvl2pPr>
            <a:lvl3pPr>
              <a:defRPr>
                <a:latin typeface="Myriad Pro" charset="0"/>
                <a:ea typeface="Myriad Pro" charset="0"/>
                <a:cs typeface="Myriad Pro" charset="0"/>
              </a:defRPr>
            </a:lvl3pPr>
            <a:lvl4pPr>
              <a:defRPr>
                <a:latin typeface="Myriad Pro" charset="0"/>
                <a:ea typeface="Myriad Pro" charset="0"/>
                <a:cs typeface="Myriad Pro" charset="0"/>
              </a:defRPr>
            </a:lvl4pPr>
            <a:lvl5pPr>
              <a:defRPr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 rot="10800000" flipH="1" flipV="1">
            <a:off x="787400" y="1544746"/>
            <a:ext cx="10780310" cy="3445895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003744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82" indent="0">
              <a:buNone/>
              <a:defRPr/>
            </a:lvl2pPr>
            <a:lvl3pPr>
              <a:defRPr sz="1600">
                <a:solidFill>
                  <a:srgbClr val="003744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solidFill>
                  <a:srgbClr val="003744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solidFill>
                  <a:srgbClr val="003744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7992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17" y="2408"/>
            <a:ext cx="12181177" cy="685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>
            <a:normAutofit/>
          </a:bodyPr>
          <a:lstStyle>
            <a:lvl1pPr algn="l">
              <a:defRPr sz="2000" b="1">
                <a:solidFill>
                  <a:srgbClr val="00375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5952067" cy="5853108"/>
          </a:xfrm>
        </p:spPr>
        <p:txBody>
          <a:bodyPr/>
          <a:lstStyle>
            <a:lvl1pPr marL="0" indent="0">
              <a:buNone/>
              <a:defRPr sz="280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sz="2100">
                <a:latin typeface="Myriad Pro" charset="0"/>
                <a:ea typeface="Myriad Pro" charset="0"/>
                <a:cs typeface="Myriad Pro" charset="0"/>
              </a:defRPr>
            </a:lvl2pPr>
            <a:lvl3pPr>
              <a:defRPr sz="1800">
                <a:latin typeface="Myriad Pro" charset="0"/>
                <a:ea typeface="Myriad Pro" charset="0"/>
                <a:cs typeface="Myriad Pro" charset="0"/>
              </a:defRPr>
            </a:lvl3pPr>
            <a:lvl4pPr>
              <a:defRPr sz="1500">
                <a:latin typeface="Myriad Pro" charset="0"/>
                <a:ea typeface="Myriad Pro" charset="0"/>
                <a:cs typeface="Myriad Pro" charset="0"/>
              </a:defRPr>
            </a:lvl4pPr>
            <a:lvl5pPr>
              <a:defRPr sz="1500">
                <a:latin typeface="Myriad Pro" charset="0"/>
                <a:ea typeface="Myriad Pro" charset="0"/>
                <a:cs typeface="Myriad Pro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051">
                <a:latin typeface="Myriad Pro" charset="0"/>
                <a:ea typeface="Myriad Pro" charset="0"/>
                <a:cs typeface="Myriad Pro" charset="0"/>
              </a:defRPr>
            </a:lvl1pPr>
            <a:lvl2pPr marL="342882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8" indent="0">
              <a:buNone/>
              <a:defRPr sz="675"/>
            </a:lvl7pPr>
            <a:lvl8pPr marL="2400180" indent="0">
              <a:buNone/>
              <a:defRPr sz="675"/>
            </a:lvl8pPr>
            <a:lvl9pPr marL="2743062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457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17" y="2408"/>
            <a:ext cx="12181177" cy="685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1500" b="0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051">
                <a:latin typeface="Myriad Pro" charset="0"/>
                <a:ea typeface="Myriad Pro" charset="0"/>
                <a:cs typeface="Myriad Pro" charset="0"/>
              </a:defRPr>
            </a:lvl1pPr>
            <a:lvl2pPr marL="342882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8" indent="0">
              <a:buNone/>
              <a:defRPr sz="675"/>
            </a:lvl7pPr>
            <a:lvl8pPr marL="2400180" indent="0">
              <a:buNone/>
              <a:defRPr sz="675"/>
            </a:lvl8pPr>
            <a:lvl9pPr marL="2743062" indent="0">
              <a:buNone/>
              <a:defRPr sz="675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5333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: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375"/>
            <a:ext cx="12181176" cy="68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 userDrawn="1"/>
        </p:nvSpPr>
        <p:spPr>
          <a:xfrm>
            <a:off x="586390" y="1521371"/>
            <a:ext cx="5609458" cy="3925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57162" indent="-25716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defTabSz="342882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8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1" indent="-171442" algn="l" defTabSz="342882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2" algn="l" defTabSz="342882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7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6000" dirty="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72265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: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375"/>
            <a:ext cx="12181176" cy="68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/>
          <p:cNvSpPr>
            <a:spLocks noGrp="1"/>
          </p:cNvSpPr>
          <p:nvPr userDrawn="1"/>
        </p:nvSpPr>
        <p:spPr>
          <a:xfrm>
            <a:off x="586390" y="1521371"/>
            <a:ext cx="5609458" cy="3925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57162" indent="-25716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185" indent="-214303" algn="l" defTabSz="342882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8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1" indent="-171442" algn="l" defTabSz="342882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2" algn="l" defTabSz="342882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7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6" indent="-171442" algn="l" defTabSz="3428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6000" dirty="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22530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: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375"/>
            <a:ext cx="12181176" cy="68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93739" y="1749972"/>
            <a:ext cx="6266738" cy="3704898"/>
          </a:xfrm>
        </p:spPr>
        <p:txBody>
          <a:bodyPr/>
          <a:lstStyle>
            <a:lvl1pPr marL="0" indent="0">
              <a:buNone/>
              <a:defRPr sz="3200" baseline="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>
                <a:latin typeface="Myriad Pro" charset="0"/>
                <a:ea typeface="Myriad Pro" charset="0"/>
                <a:cs typeface="Myriad Pro" charset="0"/>
              </a:defRPr>
            </a:lvl2pPr>
            <a:lvl3pPr>
              <a:defRPr>
                <a:latin typeface="Myriad Pro" charset="0"/>
                <a:ea typeface="Myriad Pro" charset="0"/>
                <a:cs typeface="Myriad Pro" charset="0"/>
              </a:defRPr>
            </a:lvl3pPr>
            <a:lvl4pPr>
              <a:defRPr>
                <a:latin typeface="Myriad Pro" charset="0"/>
                <a:ea typeface="Myriad Pro" charset="0"/>
                <a:cs typeface="Myriad Pro" charset="0"/>
              </a:defRPr>
            </a:lvl4pPr>
            <a:lvl5pPr>
              <a:defRPr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/>
              <a:t>Closing statement here</a:t>
            </a:r>
            <a:r>
              <a:rPr lang="en-US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010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46" y="146583"/>
            <a:ext cx="11788996" cy="781440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22F5E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46" y="1112174"/>
            <a:ext cx="11788996" cy="491867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4173" y="6492876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F44F923B-FC71-9144-8FBA-BE66D401AE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69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446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0007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2565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9979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io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840" y="2408"/>
            <a:ext cx="12171530" cy="68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972018" y="2002221"/>
            <a:ext cx="9838063" cy="4299427"/>
          </a:xfrm>
        </p:spPr>
        <p:txBody>
          <a:bodyPr/>
          <a:lstStyle>
            <a:lvl1pPr marL="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  <a:lvl2pPr marL="342882" indent="0">
              <a:buNone/>
              <a:defRPr/>
            </a:lvl2pPr>
            <a:lvl3pPr>
              <a:defRPr sz="16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972018" y="930275"/>
            <a:ext cx="9838063" cy="81969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83B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285676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620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9449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1004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3091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3899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7644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2169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C8C93"/>
              </a:buClr>
              <a:buSzPts val="4400"/>
              <a:buFont typeface="Calibri"/>
              <a:buNone/>
              <a:defRPr sz="5867" b="1" i="0" u="none" strike="noStrike" cap="none">
                <a:solidFill>
                  <a:srgbClr val="3C8C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38200" y="1487837"/>
            <a:ext cx="10515600" cy="46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52492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3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91054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65031" y="0"/>
            <a:ext cx="2495228" cy="1487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252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erio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69434" y="2002221"/>
            <a:ext cx="11040647" cy="4299427"/>
          </a:xfrm>
        </p:spPr>
        <p:txBody>
          <a:bodyPr/>
          <a:lstStyle>
            <a:lvl1pPr marL="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  <a:lvl2pPr marL="342882" indent="0">
              <a:buNone/>
              <a:defRPr/>
            </a:lvl2pPr>
            <a:lvl3pPr>
              <a:defRPr sz="16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9434" y="930275"/>
            <a:ext cx="11040647" cy="81969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83B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524392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64125" y="2130426"/>
            <a:ext cx="9127875" cy="147002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64125" y="3704772"/>
            <a:ext cx="9127875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Franklin Gothic Medium"/>
                <a:cs typeface="Franklin Gothic 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0EB00-FECA-A043-9588-02E7EF373E20}" type="datetime1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11/5/19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95632" y="6356351"/>
            <a:ext cx="2844800" cy="365125"/>
          </a:xfrm>
        </p:spPr>
        <p:txBody>
          <a:bodyPr/>
          <a:lstStyle/>
          <a:p>
            <a:fld id="{F44F923B-FC71-9144-8FBA-BE66D401AE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67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2338" y="0"/>
            <a:ext cx="1222281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838201"/>
            <a:ext cx="8712200" cy="1269999"/>
          </a:xfrm>
        </p:spPr>
        <p:txBody>
          <a:bodyPr anchor="t"/>
          <a:lstStyle>
            <a:lvl1pPr algn="l">
              <a:defRPr sz="3600" b="1" baseline="0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311400"/>
            <a:ext cx="8712200" cy="2286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3677991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2338" y="0"/>
            <a:ext cx="12222810" cy="687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838201"/>
            <a:ext cx="8712200" cy="1269999"/>
          </a:xfrm>
        </p:spPr>
        <p:txBody>
          <a:bodyPr anchor="t"/>
          <a:lstStyle>
            <a:lvl1pPr algn="l">
              <a:defRPr sz="3600" b="1" baseline="0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311400"/>
            <a:ext cx="8712200" cy="2286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150859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2338" y="0"/>
            <a:ext cx="12222810" cy="687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838201"/>
            <a:ext cx="8712200" cy="1269999"/>
          </a:xfrm>
        </p:spPr>
        <p:txBody>
          <a:bodyPr anchor="t"/>
          <a:lstStyle>
            <a:lvl1pPr algn="l">
              <a:defRPr sz="3600" b="1" baseline="0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311400"/>
            <a:ext cx="8712200" cy="2286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3934749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2338" y="0"/>
            <a:ext cx="12222810" cy="687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838201"/>
            <a:ext cx="8712200" cy="1269999"/>
          </a:xfrm>
        </p:spPr>
        <p:txBody>
          <a:bodyPr anchor="t"/>
          <a:lstStyle>
            <a:lvl1pPr algn="l">
              <a:defRPr sz="3600" b="1" baseline="0">
                <a:solidFill>
                  <a:srgbClr val="003744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2311400"/>
            <a:ext cx="8712200" cy="2286000"/>
          </a:xfrm>
        </p:spPr>
        <p:txBody>
          <a:bodyPr/>
          <a:lstStyle>
            <a:lvl1pPr marL="0" indent="0">
              <a:buNone/>
              <a:defRPr baseline="0">
                <a:solidFill>
                  <a:srgbClr val="0083BA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1977657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61B85-93D3-564F-87C3-3392DEB2E498}" type="datetime1">
              <a:rPr lang="x-none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F923B-FC71-9144-8FBA-BE66D401A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p:hf hdr="0" ftr="0"/>
  <p:txStyles>
    <p:titleStyle>
      <a:lvl1pPr algn="ctr" defTabSz="34288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2" indent="-257162" algn="l" defTabSz="3428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defTabSz="34288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8" indent="-171442" algn="l" defTabSz="34288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1" indent="-171442" algn="l" defTabSz="34288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34288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7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6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2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61B85-93D3-564F-87C3-3392DEB2E498}" type="datetime1">
              <a:rPr lang="x-none" smtClean="0"/>
              <a:t>11/5/19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F923B-FC71-9144-8FBA-BE66D401A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</p:sldLayoutIdLst>
  <p:hf hdr="0" ftr="0"/>
  <p:txStyles>
    <p:titleStyle>
      <a:lvl1pPr algn="ctr" defTabSz="34288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2" indent="-257162" algn="l" defTabSz="3428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defTabSz="34288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8" indent="-171442" algn="l" defTabSz="34288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1" indent="-171442" algn="l" defTabSz="34288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34288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7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6" indent="-171442" algn="l" defTabSz="3428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2" algn="l" defTabSz="34288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8394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berra.edu.au/library/research-gateway/orcid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png"/><Relationship Id="rId15" Type="http://schemas.openxmlformats.org/officeDocument/2006/relationships/image" Target="../media/image43.jp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4" Type="http://schemas.openxmlformats.org/officeDocument/2006/relationships/hyperlink" Target="https://doi.org/10.14454/3BPW-W38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4454/628M-3882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stall@agu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Your Digital Presence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“Better Science through Better Data 2019”</a:t>
            </a:r>
            <a:br>
              <a:rPr lang="en-US" sz="2700" dirty="0"/>
            </a:br>
            <a:r>
              <a:rPr lang="en-US" sz="2700" dirty="0"/>
              <a:t>6 November 2019</a:t>
            </a:r>
            <a:br>
              <a:rPr lang="en-US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762000" y="3135086"/>
            <a:ext cx="8712200" cy="2826656"/>
          </a:xfrm>
        </p:spPr>
        <p:txBody>
          <a:bodyPr>
            <a:normAutofit/>
          </a:bodyPr>
          <a:lstStyle/>
          <a:p>
            <a:r>
              <a:rPr lang="en-US" b="1" dirty="0"/>
              <a:t>Shelley Stall, American Geophysical Union</a:t>
            </a:r>
          </a:p>
          <a:p>
            <a:r>
              <a:rPr lang="en-US" b="1" dirty="0"/>
              <a:t>Sr. Director, Data Leadership</a:t>
            </a:r>
          </a:p>
          <a:p>
            <a:r>
              <a:rPr lang="en-US" b="1" dirty="0" err="1"/>
              <a:t>sstall@agu.org</a:t>
            </a:r>
            <a:r>
              <a:rPr lang="en-US" b="1" dirty="0"/>
              <a:t>     @</a:t>
            </a:r>
            <a:r>
              <a:rPr lang="en-US" b="1" dirty="0" err="1"/>
              <a:t>ShelleyStall</a:t>
            </a:r>
            <a:r>
              <a:rPr lang="en-US" b="1" dirty="0"/>
              <a:t> </a:t>
            </a:r>
          </a:p>
          <a:p>
            <a:r>
              <a:rPr lang="en-US" dirty="0"/>
              <a:t>https://</a:t>
            </a:r>
            <a:r>
              <a:rPr lang="en-US" dirty="0" err="1"/>
              <a:t>orcid.org</a:t>
            </a:r>
            <a:r>
              <a:rPr lang="en-US" dirty="0"/>
              <a:t>/</a:t>
            </a:r>
            <a:r>
              <a:rPr lang="mr-IN" dirty="0"/>
              <a:t>0000-0003-2926-8353</a:t>
            </a:r>
            <a:endParaRPr lang="en-US" b="1" dirty="0"/>
          </a:p>
          <a:p>
            <a:r>
              <a:rPr lang="en-US" b="1" dirty="0"/>
              <a:t> 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858" y="6208529"/>
            <a:ext cx="1893648" cy="662777"/>
          </a:xfrm>
          <a:prstGeom prst="rect">
            <a:avLst/>
          </a:prstGeo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6B2133AC-5602-3D4A-9841-0E999C8163D1}"/>
              </a:ext>
            </a:extLst>
          </p:cNvPr>
          <p:cNvSpPr/>
          <p:nvPr/>
        </p:nvSpPr>
        <p:spPr>
          <a:xfrm>
            <a:off x="7126514" y="4034971"/>
            <a:ext cx="2946400" cy="1001486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42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64847C-5C8E-0544-A85C-2C92960714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50B6D-7392-7B47-941A-DC15B31818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6BD03-84CD-D44A-8B2C-6CF55CBB8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5"/>
            <a:ext cx="12192000" cy="651695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5E61675-8396-B145-A383-E21929485051}"/>
              </a:ext>
            </a:extLst>
          </p:cNvPr>
          <p:cNvSpPr/>
          <p:nvPr/>
        </p:nvSpPr>
        <p:spPr>
          <a:xfrm>
            <a:off x="787400" y="5532349"/>
            <a:ext cx="6807200" cy="117775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7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005D67-B0A1-BC47-98E2-77FC4640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6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77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55E2D5-99DC-C94E-A4D5-8C9A0D70C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B104D-275A-C54E-B646-5EF431133E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F23E8B-798C-0240-9A0A-5FDC5E53D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522"/>
            <a:ext cx="12192000" cy="64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41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BD564-D866-3842-A8F8-A9579944BE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6E89F8-721A-454C-ABE3-AD0E18208B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84D04C-2EBA-FB4C-9430-74891A24D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" y="0"/>
            <a:ext cx="12152462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D0688D5-6DBB-BB4B-B052-8875E3B2442C}"/>
              </a:ext>
            </a:extLst>
          </p:cNvPr>
          <p:cNvSpPr/>
          <p:nvPr/>
        </p:nvSpPr>
        <p:spPr>
          <a:xfrm>
            <a:off x="4651830" y="1544747"/>
            <a:ext cx="7170058" cy="14544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Hard to FIND Link….Make a note!!!</a:t>
            </a:r>
          </a:p>
          <a:p>
            <a:pPr algn="ctr"/>
            <a:endParaRPr lang="en-US" sz="1600" dirty="0"/>
          </a:p>
          <a:p>
            <a:pPr algn="ctr"/>
            <a:r>
              <a:rPr lang="en-US" sz="2800" dirty="0"/>
              <a:t>http://</a:t>
            </a:r>
            <a:r>
              <a:rPr lang="en-US" sz="2800" dirty="0" err="1"/>
              <a:t>bit.ly</a:t>
            </a:r>
            <a:r>
              <a:rPr lang="en-US" sz="2800" dirty="0"/>
              <a:t>/</a:t>
            </a:r>
            <a:r>
              <a:rPr lang="en-US" sz="2800" dirty="0" err="1"/>
              <a:t>ORCID_Trust</a:t>
            </a:r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178795-62C6-614C-8698-2688475C9470}"/>
              </a:ext>
            </a:extLst>
          </p:cNvPr>
          <p:cNvSpPr/>
          <p:nvPr/>
        </p:nvSpPr>
        <p:spPr>
          <a:xfrm>
            <a:off x="2307771" y="4934857"/>
            <a:ext cx="7170058" cy="957943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56F4B77C-4110-8148-8A61-C83D2AA3F859}"/>
              </a:ext>
            </a:extLst>
          </p:cNvPr>
          <p:cNvSpPr/>
          <p:nvPr/>
        </p:nvSpPr>
        <p:spPr>
          <a:xfrm>
            <a:off x="9779000" y="4771571"/>
            <a:ext cx="1262743" cy="12192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3E55D04B-2421-A648-BD6B-F4DC856AB56B}"/>
              </a:ext>
            </a:extLst>
          </p:cNvPr>
          <p:cNvSpPr/>
          <p:nvPr/>
        </p:nvSpPr>
        <p:spPr>
          <a:xfrm>
            <a:off x="135883" y="5687022"/>
            <a:ext cx="1910631" cy="1062121"/>
          </a:xfrm>
          <a:prstGeom prst="upArrow">
            <a:avLst>
              <a:gd name="adj1" fmla="val 50000"/>
              <a:gd name="adj2" fmla="val 5113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 All!</a:t>
            </a:r>
          </a:p>
        </p:txBody>
      </p:sp>
    </p:spTree>
    <p:extLst>
      <p:ext uri="{BB962C8B-B14F-4D97-AF65-F5344CB8AC3E}">
        <p14:creationId xmlns:p14="http://schemas.microsoft.com/office/powerpoint/2010/main" val="3087693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8326B-A0B9-C04B-8EAE-07013D711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step.  You.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5A8EC-B200-5140-9013-6DC85DF57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Your ORCID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  <a:hlinkClick r:id="rId3"/>
              </a:rPr>
              <a:t>ORCID</a:t>
            </a:r>
            <a:r>
              <a:rPr lang="en-US" dirty="0">
                <a:solidFill>
                  <a:schemeClr val="tx1"/>
                </a:solidFill>
              </a:rPr>
              <a:t> provides a persistent digital identifier that distinguishes you from other researchers and supports automated linkages between you and your research activities.</a:t>
            </a:r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7B19766-E8E2-EB44-9952-A5304ED810E9}"/>
              </a:ext>
            </a:extLst>
          </p:cNvPr>
          <p:cNvSpPr/>
          <p:nvPr/>
        </p:nvSpPr>
        <p:spPr>
          <a:xfrm>
            <a:off x="9474200" y="2286000"/>
            <a:ext cx="2235200" cy="22859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You, the researcher – uniquely identified by ORCID</a:t>
            </a:r>
          </a:p>
        </p:txBody>
      </p:sp>
    </p:spTree>
    <p:extLst>
      <p:ext uri="{BB962C8B-B14F-4D97-AF65-F5344CB8AC3E}">
        <p14:creationId xmlns:p14="http://schemas.microsoft.com/office/powerpoint/2010/main" val="2929410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8326B-A0B9-C04B-8EAE-07013D711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step.  Your publications.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5A8EC-B200-5140-9013-6DC85DF57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2311400"/>
            <a:ext cx="6410775" cy="2286000"/>
          </a:xfrm>
        </p:spPr>
        <p:txBody>
          <a:bodyPr>
            <a:normAutofit/>
          </a:bodyPr>
          <a:lstStyle/>
          <a:p>
            <a:r>
              <a:rPr lang="en-US" dirty="0"/>
              <a:t>Your publications are paramount for your career.  </a:t>
            </a:r>
          </a:p>
          <a:p>
            <a:endParaRPr lang="en-US" dirty="0"/>
          </a:p>
          <a:p>
            <a:r>
              <a:rPr lang="en-US" dirty="0"/>
              <a:t>They MUST be associated with you and your co-authors to receive the necessary credit. 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7B19766-E8E2-EB44-9952-A5304ED810E9}"/>
              </a:ext>
            </a:extLst>
          </p:cNvPr>
          <p:cNvSpPr/>
          <p:nvPr/>
        </p:nvSpPr>
        <p:spPr>
          <a:xfrm>
            <a:off x="9735312" y="3135376"/>
            <a:ext cx="2235200" cy="22859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Your publication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D401E5-C004-2B40-84DC-A5D9327F066A}"/>
              </a:ext>
            </a:extLst>
          </p:cNvPr>
          <p:cNvSpPr/>
          <p:nvPr/>
        </p:nvSpPr>
        <p:spPr>
          <a:xfrm>
            <a:off x="7500112" y="1311657"/>
            <a:ext cx="2235200" cy="22859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You, the researcher – uniquely identified by your ORCID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662043-34B2-6242-9FC1-448D9AC139B1}"/>
              </a:ext>
            </a:extLst>
          </p:cNvPr>
          <p:cNvCxnSpPr>
            <a:endCxn id="4" idx="1"/>
          </p:cNvCxnSpPr>
          <p:nvPr/>
        </p:nvCxnSpPr>
        <p:spPr>
          <a:xfrm>
            <a:off x="9474200" y="3135376"/>
            <a:ext cx="588449" cy="334777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420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952A4-839A-A041-953D-C574B62C3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B0CBB-6F01-E046-B8DB-99DF289F9A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1BDD71-D20F-224A-8C66-D2907EA31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" y="288543"/>
            <a:ext cx="10651236" cy="6174630"/>
          </a:xfrm>
          <a:prstGeom prst="rect">
            <a:avLst/>
          </a:prstGeom>
        </p:spPr>
      </p:pic>
      <p:sp>
        <p:nvSpPr>
          <p:cNvPr id="10" name="Left Arrow 9">
            <a:extLst>
              <a:ext uri="{FF2B5EF4-FFF2-40B4-BE49-F238E27FC236}">
                <a16:creationId xmlns:a16="http://schemas.microsoft.com/office/drawing/2014/main" id="{107379AD-DBCA-FF41-97F0-7A8A90E77BB1}"/>
              </a:ext>
            </a:extLst>
          </p:cNvPr>
          <p:cNvSpPr/>
          <p:nvPr/>
        </p:nvSpPr>
        <p:spPr>
          <a:xfrm rot="20720659">
            <a:off x="5919272" y="3203265"/>
            <a:ext cx="4078224" cy="998607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ORCID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3752739-4CD3-9948-B188-A109579F3D49}"/>
              </a:ext>
            </a:extLst>
          </p:cNvPr>
          <p:cNvSpPr/>
          <p:nvPr/>
        </p:nvSpPr>
        <p:spPr>
          <a:xfrm rot="20720659">
            <a:off x="6804227" y="4495096"/>
            <a:ext cx="4078224" cy="998607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Crossref</a:t>
            </a:r>
            <a:r>
              <a:rPr lang="en-US" sz="2800" dirty="0"/>
              <a:t> DOI</a:t>
            </a:r>
          </a:p>
        </p:txBody>
      </p:sp>
    </p:spTree>
    <p:extLst>
      <p:ext uri="{BB962C8B-B14F-4D97-AF65-F5344CB8AC3E}">
        <p14:creationId xmlns:p14="http://schemas.microsoft.com/office/powerpoint/2010/main" val="333091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11B479-89C6-454C-98A2-601A3C1C75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F8E55-76AD-414E-99A8-BF96D74FA3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50604-CA78-4E42-9291-2F5A3EDFB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69" y="0"/>
            <a:ext cx="9759462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67EFC2F-903A-3E40-9956-25E87AA9B129}"/>
              </a:ext>
            </a:extLst>
          </p:cNvPr>
          <p:cNvSpPr/>
          <p:nvPr/>
        </p:nvSpPr>
        <p:spPr>
          <a:xfrm>
            <a:off x="1188720" y="2304288"/>
            <a:ext cx="2103120" cy="58521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2A468F4-A85E-2843-909F-FE6C7B119B9D}"/>
              </a:ext>
            </a:extLst>
          </p:cNvPr>
          <p:cNvSpPr/>
          <p:nvPr/>
        </p:nvSpPr>
        <p:spPr>
          <a:xfrm>
            <a:off x="1188720" y="4523232"/>
            <a:ext cx="2103120" cy="585216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F14F7C-B70A-404A-A353-5EF5D9D39BA0}"/>
              </a:ext>
            </a:extLst>
          </p:cNvPr>
          <p:cNvSpPr/>
          <p:nvPr/>
        </p:nvSpPr>
        <p:spPr>
          <a:xfrm>
            <a:off x="1188720" y="6311251"/>
            <a:ext cx="2103120" cy="58521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2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8326B-A0B9-C04B-8EAE-07013D711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step.  Your publications.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5A8EC-B200-5140-9013-6DC85DF57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2311400"/>
            <a:ext cx="6335486" cy="2286000"/>
          </a:xfrm>
        </p:spPr>
        <p:txBody>
          <a:bodyPr>
            <a:normAutofit/>
          </a:bodyPr>
          <a:lstStyle/>
          <a:p>
            <a:r>
              <a:rPr lang="en-US" dirty="0"/>
              <a:t>Your publication’s Digital Object Identifier is most likely registered through </a:t>
            </a:r>
            <a:r>
              <a:rPr lang="en-US" b="1" dirty="0" err="1"/>
              <a:t>Crossref</a:t>
            </a:r>
            <a:r>
              <a:rPr lang="en-US" dirty="0"/>
              <a:t> by your journal when you publish.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7B19766-E8E2-EB44-9952-A5304ED810E9}"/>
              </a:ext>
            </a:extLst>
          </p:cNvPr>
          <p:cNvSpPr/>
          <p:nvPr/>
        </p:nvSpPr>
        <p:spPr>
          <a:xfrm>
            <a:off x="9035288" y="3847306"/>
            <a:ext cx="2717800" cy="254711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Your publication – uniquely identified by the DOI, linked to your ORCID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D401E5-C004-2B40-84DC-A5D9327F066A}"/>
              </a:ext>
            </a:extLst>
          </p:cNvPr>
          <p:cNvSpPr/>
          <p:nvPr/>
        </p:nvSpPr>
        <p:spPr>
          <a:xfrm>
            <a:off x="7438006" y="1199754"/>
            <a:ext cx="2235200" cy="22859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You, the researcher – uniquely identified by ORCID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662043-34B2-6242-9FC1-448D9AC139B1}"/>
              </a:ext>
            </a:extLst>
          </p:cNvPr>
          <p:cNvCxnSpPr>
            <a:cxnSpLocks/>
          </p:cNvCxnSpPr>
          <p:nvPr/>
        </p:nvCxnSpPr>
        <p:spPr>
          <a:xfrm>
            <a:off x="9035288" y="3454400"/>
            <a:ext cx="438912" cy="623824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608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8326B-A0B9-C04B-8EAE-07013D711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step.  Building your digital content and connections.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5A8EC-B200-5140-9013-6DC85DF57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3846" y="2270466"/>
            <a:ext cx="3432629" cy="324924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Your publication needs to include citations with the persistent identifier to all related research objects. (and availability statements for same)</a:t>
            </a:r>
          </a:p>
          <a:p>
            <a:r>
              <a:rPr lang="en-US" dirty="0"/>
              <a:t>Shown here are a few examples: data, software, other publication references.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7B19766-E8E2-EB44-9952-A5304ED810E9}"/>
              </a:ext>
            </a:extLst>
          </p:cNvPr>
          <p:cNvSpPr/>
          <p:nvPr/>
        </p:nvSpPr>
        <p:spPr>
          <a:xfrm>
            <a:off x="8074401" y="4110441"/>
            <a:ext cx="2717800" cy="254711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Your publication – uniquely identified by the DOI, linked to your ORCID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D401E5-C004-2B40-84DC-A5D9327F066A}"/>
              </a:ext>
            </a:extLst>
          </p:cNvPr>
          <p:cNvSpPr/>
          <p:nvPr/>
        </p:nvSpPr>
        <p:spPr>
          <a:xfrm>
            <a:off x="6307440" y="1372842"/>
            <a:ext cx="2235200" cy="22859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You, the researcher – uniquely identified by ORCID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662043-34B2-6242-9FC1-448D9AC139B1}"/>
              </a:ext>
            </a:extLst>
          </p:cNvPr>
          <p:cNvCxnSpPr>
            <a:cxnSpLocks/>
            <a:stCxn id="5" idx="5"/>
            <a:endCxn id="4" idx="1"/>
          </p:cNvCxnSpPr>
          <p:nvPr/>
        </p:nvCxnSpPr>
        <p:spPr>
          <a:xfrm>
            <a:off x="8215303" y="3324064"/>
            <a:ext cx="257111" cy="1159393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E014D604-9DBA-274D-BD40-D558EF5B0E95}"/>
              </a:ext>
            </a:extLst>
          </p:cNvPr>
          <p:cNvSpPr/>
          <p:nvPr/>
        </p:nvSpPr>
        <p:spPr>
          <a:xfrm>
            <a:off x="3530375" y="1982872"/>
            <a:ext cx="1639433" cy="1320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data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819F96B-8A94-3142-A380-56091BB397E5}"/>
              </a:ext>
            </a:extLst>
          </p:cNvPr>
          <p:cNvCxnSpPr>
            <a:cxnSpLocks/>
            <a:stCxn id="5" idx="2"/>
            <a:endCxn id="9" idx="6"/>
          </p:cNvCxnSpPr>
          <p:nvPr/>
        </p:nvCxnSpPr>
        <p:spPr>
          <a:xfrm flipH="1">
            <a:off x="5169808" y="2515842"/>
            <a:ext cx="1137632" cy="12743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996ED7-7F43-7843-B1C0-C2CD35098AE0}"/>
              </a:ext>
            </a:extLst>
          </p:cNvPr>
          <p:cNvCxnSpPr>
            <a:cxnSpLocks/>
            <a:stCxn id="9" idx="6"/>
            <a:endCxn id="4" idx="1"/>
          </p:cNvCxnSpPr>
          <p:nvPr/>
        </p:nvCxnSpPr>
        <p:spPr>
          <a:xfrm>
            <a:off x="5169808" y="2643272"/>
            <a:ext cx="3302606" cy="1840185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023F5251-F55D-7844-8721-E031787719B4}"/>
              </a:ext>
            </a:extLst>
          </p:cNvPr>
          <p:cNvSpPr/>
          <p:nvPr/>
        </p:nvSpPr>
        <p:spPr>
          <a:xfrm>
            <a:off x="5755746" y="4883688"/>
            <a:ext cx="1897817" cy="180405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software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DF8369F-06BD-C642-9CA1-585FA3FF6AF7}"/>
              </a:ext>
            </a:extLst>
          </p:cNvPr>
          <p:cNvSpPr/>
          <p:nvPr/>
        </p:nvSpPr>
        <p:spPr>
          <a:xfrm>
            <a:off x="3857929" y="3478830"/>
            <a:ext cx="1897817" cy="180405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Your publication references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3377300-58B0-A341-BBE1-FA73A902A4D9}"/>
              </a:ext>
            </a:extLst>
          </p:cNvPr>
          <p:cNvSpPr/>
          <p:nvPr/>
        </p:nvSpPr>
        <p:spPr>
          <a:xfrm>
            <a:off x="9378830" y="1555919"/>
            <a:ext cx="1292674" cy="12966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Funder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3CC8947-AEF3-9044-A1FD-B768CDCBDDDB}"/>
              </a:ext>
            </a:extLst>
          </p:cNvPr>
          <p:cNvSpPr/>
          <p:nvPr/>
        </p:nvSpPr>
        <p:spPr>
          <a:xfrm>
            <a:off x="10387974" y="2835343"/>
            <a:ext cx="1564120" cy="129661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Affiliation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E0E0E10-177C-F943-BDD9-45808D95171D}"/>
              </a:ext>
            </a:extLst>
          </p:cNvPr>
          <p:cNvCxnSpPr>
            <a:cxnSpLocks/>
            <a:stCxn id="5" idx="6"/>
            <a:endCxn id="27" idx="2"/>
          </p:cNvCxnSpPr>
          <p:nvPr/>
        </p:nvCxnSpPr>
        <p:spPr>
          <a:xfrm>
            <a:off x="8542640" y="2515842"/>
            <a:ext cx="1845334" cy="967807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5860782-7A2D-BE40-8B95-E8C329DCBDA1}"/>
              </a:ext>
            </a:extLst>
          </p:cNvPr>
          <p:cNvCxnSpPr>
            <a:cxnSpLocks/>
            <a:stCxn id="4" idx="0"/>
            <a:endCxn id="27" idx="3"/>
          </p:cNvCxnSpPr>
          <p:nvPr/>
        </p:nvCxnSpPr>
        <p:spPr>
          <a:xfrm flipV="1">
            <a:off x="9433301" y="3942070"/>
            <a:ext cx="1183733" cy="168371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398BE01-A4E3-364A-862A-1DAD55F0D076}"/>
              </a:ext>
            </a:extLst>
          </p:cNvPr>
          <p:cNvCxnSpPr>
            <a:cxnSpLocks/>
            <a:stCxn id="4" idx="0"/>
            <a:endCxn id="26" idx="4"/>
          </p:cNvCxnSpPr>
          <p:nvPr/>
        </p:nvCxnSpPr>
        <p:spPr>
          <a:xfrm flipV="1">
            <a:off x="9433301" y="2852530"/>
            <a:ext cx="591866" cy="1257911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F380EB4-4DF1-CD46-B67D-70790B0C9367}"/>
              </a:ext>
            </a:extLst>
          </p:cNvPr>
          <p:cNvCxnSpPr>
            <a:cxnSpLocks/>
            <a:stCxn id="5" idx="7"/>
            <a:endCxn id="26" idx="2"/>
          </p:cNvCxnSpPr>
          <p:nvPr/>
        </p:nvCxnSpPr>
        <p:spPr>
          <a:xfrm>
            <a:off x="8215303" y="1707619"/>
            <a:ext cx="1163527" cy="496606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F769368-A822-E240-9C53-763A4F0A467D}"/>
              </a:ext>
            </a:extLst>
          </p:cNvPr>
          <p:cNvCxnSpPr>
            <a:cxnSpLocks/>
            <a:stCxn id="4" idx="1"/>
            <a:endCxn id="25" idx="7"/>
          </p:cNvCxnSpPr>
          <p:nvPr/>
        </p:nvCxnSpPr>
        <p:spPr>
          <a:xfrm flipH="1" flipV="1">
            <a:off x="5477817" y="3743027"/>
            <a:ext cx="2994597" cy="74043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AFCF232-D7D6-8041-B023-14A37B715F50}"/>
              </a:ext>
            </a:extLst>
          </p:cNvPr>
          <p:cNvCxnSpPr>
            <a:cxnSpLocks/>
            <a:stCxn id="4" idx="2"/>
            <a:endCxn id="18" idx="7"/>
          </p:cNvCxnSpPr>
          <p:nvPr/>
        </p:nvCxnSpPr>
        <p:spPr>
          <a:xfrm flipH="1" flipV="1">
            <a:off x="7375634" y="5147885"/>
            <a:ext cx="698767" cy="236112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B849CA0-5EE6-FE47-9A12-8BF954CA94DF}"/>
              </a:ext>
            </a:extLst>
          </p:cNvPr>
          <p:cNvCxnSpPr>
            <a:cxnSpLocks/>
            <a:stCxn id="4" idx="1"/>
            <a:endCxn id="18" idx="7"/>
          </p:cNvCxnSpPr>
          <p:nvPr/>
        </p:nvCxnSpPr>
        <p:spPr>
          <a:xfrm flipH="1">
            <a:off x="7375634" y="4483457"/>
            <a:ext cx="1096780" cy="664428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4FE56D5-BA4E-7F41-8B1C-89F2AEEDDB18}"/>
              </a:ext>
            </a:extLst>
          </p:cNvPr>
          <p:cNvCxnSpPr>
            <a:cxnSpLocks/>
            <a:stCxn id="5" idx="3"/>
            <a:endCxn id="25" idx="7"/>
          </p:cNvCxnSpPr>
          <p:nvPr/>
        </p:nvCxnSpPr>
        <p:spPr>
          <a:xfrm flipH="1">
            <a:off x="5477817" y="3324064"/>
            <a:ext cx="1156960" cy="418963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B0ED5A5-D6FF-CC4C-9879-5873B7592814}"/>
              </a:ext>
            </a:extLst>
          </p:cNvPr>
          <p:cNvCxnSpPr>
            <a:cxnSpLocks/>
            <a:stCxn id="5" idx="4"/>
            <a:endCxn id="18" idx="7"/>
          </p:cNvCxnSpPr>
          <p:nvPr/>
        </p:nvCxnSpPr>
        <p:spPr>
          <a:xfrm flipH="1">
            <a:off x="7375634" y="3658841"/>
            <a:ext cx="49406" cy="1489044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179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About the AGU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B550E-1731-F943-A43B-A899DC820D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0800000" flipH="1" flipV="1">
            <a:off x="787399" y="1622473"/>
            <a:ext cx="10025743" cy="5052964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Franklin Gothic Book" panose="020B0503020102020204" pitchFamily="34" charset="0"/>
              </a:rPr>
              <a:t>Largest Earth and space science society</a:t>
            </a:r>
          </a:p>
          <a:p>
            <a:pPr lvl="1"/>
            <a:r>
              <a:rPr lang="en-US" sz="2400" dirty="0">
                <a:latin typeface="Franklin Gothic Book" panose="020B0503020102020204" pitchFamily="34" charset="0"/>
              </a:rPr>
              <a:t>60,000 members; 137 countries</a:t>
            </a:r>
          </a:p>
          <a:p>
            <a:pPr lvl="1"/>
            <a:r>
              <a:rPr lang="en-US" sz="2400" dirty="0">
                <a:latin typeface="Franklin Gothic Book" panose="020B0503020102020204" pitchFamily="34" charset="0"/>
              </a:rPr>
              <a:t>Much more than “geophysics”</a:t>
            </a:r>
          </a:p>
          <a:p>
            <a:pPr lvl="1"/>
            <a:r>
              <a:rPr lang="en-US" sz="2400" dirty="0">
                <a:latin typeface="Franklin Gothic Book" panose="020B0503020102020204" pitchFamily="34" charset="0"/>
              </a:rPr>
              <a:t>Large annual meeting, 28,500 attendees</a:t>
            </a:r>
          </a:p>
          <a:p>
            <a:pPr lvl="1"/>
            <a:endParaRPr lang="en-US" sz="2400" dirty="0">
              <a:latin typeface="Franklin Gothic Book" panose="020B0503020102020204" pitchFamily="34" charset="0"/>
            </a:endParaRPr>
          </a:p>
          <a:p>
            <a:r>
              <a:rPr lang="en-US" sz="2400" dirty="0">
                <a:latin typeface="Franklin Gothic Book" panose="020B0503020102020204" pitchFamily="34" charset="0"/>
              </a:rPr>
              <a:t>Largest Society Publisher in the Earth and space sciences</a:t>
            </a:r>
          </a:p>
          <a:p>
            <a:pPr lvl="1"/>
            <a:r>
              <a:rPr lang="en-US" sz="2400" dirty="0">
                <a:latin typeface="Franklin Gothic Book" panose="020B0503020102020204" pitchFamily="34" charset="0"/>
              </a:rPr>
              <a:t>22 peer-reviewed journals</a:t>
            </a:r>
          </a:p>
          <a:p>
            <a:pPr lvl="1"/>
            <a:r>
              <a:rPr lang="en-US" sz="2400" dirty="0">
                <a:latin typeface="Franklin Gothic Book" panose="020B0503020102020204" pitchFamily="34" charset="0"/>
              </a:rPr>
              <a:t>&gt;6500 published papers in 2018</a:t>
            </a:r>
          </a:p>
          <a:p>
            <a:pPr lvl="1"/>
            <a:endParaRPr lang="en-US" sz="2400" dirty="0">
              <a:latin typeface="Franklin Gothic Book" panose="020B0503020102020204" pitchFamily="34" charset="0"/>
            </a:endParaRPr>
          </a:p>
          <a:p>
            <a:r>
              <a:rPr lang="en-US" sz="2400" dirty="0">
                <a:latin typeface="Franklin Gothic Book" panose="020B0503020102020204" pitchFamily="34" charset="0"/>
              </a:rPr>
              <a:t>Outreach to government leaders and the public</a:t>
            </a:r>
          </a:p>
          <a:p>
            <a:r>
              <a:rPr lang="en-US" sz="2400" dirty="0">
                <a:latin typeface="Franklin Gothic Book" panose="020B0503020102020204" pitchFamily="34" charset="0"/>
              </a:rPr>
              <a:t>Partnerships with European Geosciences Union, Japan Geoscience Union, and others</a:t>
            </a:r>
          </a:p>
          <a:p>
            <a:endParaRPr lang="en-US" sz="2400" dirty="0">
              <a:latin typeface="Franklin Gothic Book" panose="020B05030201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347200" y="6492875"/>
            <a:ext cx="2844800" cy="365125"/>
          </a:xfrm>
        </p:spPr>
        <p:txBody>
          <a:bodyPr/>
          <a:lstStyle/>
          <a:p>
            <a:fld id="{F44F923B-FC71-9144-8FBA-BE66D401AE12}" type="slidenum">
              <a:rPr lang="en-US" smtClean="0"/>
              <a:t>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686" y="420915"/>
            <a:ext cx="4282507" cy="32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8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BB439-BDBE-4A47-94E6-D1E94A4BA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838201"/>
            <a:ext cx="9238343" cy="1269999"/>
          </a:xfrm>
        </p:spPr>
        <p:txBody>
          <a:bodyPr>
            <a:normAutofit/>
          </a:bodyPr>
          <a:lstStyle/>
          <a:p>
            <a:r>
              <a:rPr lang="en-US" dirty="0"/>
              <a:t>How can I work towards the best digital presence for my papers and research objects?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FEA95-66A2-2144-895A-18E639CD2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Optimize linking and discovery</a:t>
            </a:r>
          </a:p>
          <a:p>
            <a:pPr marL="457200" indent="-457200">
              <a:buAutoNum type="arabicPeriod"/>
            </a:pPr>
            <a:r>
              <a:rPr lang="en-US" dirty="0"/>
              <a:t>Optimize understanding.</a:t>
            </a:r>
          </a:p>
          <a:p>
            <a:pPr marL="457200" indent="-457200">
              <a:buAutoNum type="arabicPeriod"/>
            </a:pPr>
            <a:r>
              <a:rPr lang="en-US" dirty="0"/>
              <a:t>Optimize reuse.</a:t>
            </a:r>
          </a:p>
        </p:txBody>
      </p:sp>
    </p:spTree>
    <p:extLst>
      <p:ext uri="{BB962C8B-B14F-4D97-AF65-F5344CB8AC3E}">
        <p14:creationId xmlns:p14="http://schemas.microsoft.com/office/powerpoint/2010/main" val="1534816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851CAE-AE87-A645-88BC-7350B57B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Optimize linking and discovery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F65F32-25A8-6B4F-B643-D26FE284B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Every research object you link…</a:t>
            </a:r>
          </a:p>
          <a:p>
            <a:pPr marL="457200" indent="-457200">
              <a:buAutoNum type="arabicPeriod"/>
            </a:pPr>
            <a:r>
              <a:rPr lang="en-US" sz="3200" dirty="0"/>
              <a:t>…has your </a:t>
            </a:r>
            <a:r>
              <a:rPr lang="en-US" sz="3200" b="1" dirty="0"/>
              <a:t>ORCID</a:t>
            </a:r>
          </a:p>
          <a:p>
            <a:pPr marL="457200" indent="-457200">
              <a:buAutoNum type="arabicPeriod"/>
            </a:pPr>
            <a:r>
              <a:rPr lang="en-US" sz="3200" dirty="0"/>
              <a:t>…is </a:t>
            </a:r>
            <a:r>
              <a:rPr lang="en-US" sz="3200" b="1" dirty="0"/>
              <a:t>preserved</a:t>
            </a:r>
            <a:r>
              <a:rPr lang="en-US" sz="3200" dirty="0"/>
              <a:t> in an open, trusted repository that supports discovery</a:t>
            </a:r>
          </a:p>
          <a:p>
            <a:pPr marL="800082" lvl="1" indent="-457200">
              <a:buFont typeface="Wingdings" pitchFamily="2" charset="2"/>
              <a:buChar char="ü"/>
            </a:pPr>
            <a:r>
              <a:rPr lang="en-US" sz="3300" dirty="0"/>
              <a:t>persistent  identifier, </a:t>
            </a:r>
          </a:p>
          <a:p>
            <a:pPr marL="800082" lvl="1" indent="-457200">
              <a:buFont typeface="Wingdings" pitchFamily="2" charset="2"/>
              <a:buChar char="ü"/>
            </a:pPr>
            <a:r>
              <a:rPr lang="en-US" sz="3300" dirty="0"/>
              <a:t>harvestable content (e.g. </a:t>
            </a:r>
            <a:r>
              <a:rPr lang="en-US" sz="3300" dirty="0" err="1"/>
              <a:t>schema.org</a:t>
            </a:r>
            <a:r>
              <a:rPr lang="en-US" sz="3300" dirty="0"/>
              <a:t>)</a:t>
            </a:r>
          </a:p>
          <a:p>
            <a:pPr marL="457200" indent="-457200">
              <a:buAutoNum type="arabicPeriod"/>
            </a:pPr>
            <a:r>
              <a:rPr lang="en-US" sz="3200" dirty="0"/>
              <a:t>…includes </a:t>
            </a:r>
            <a:r>
              <a:rPr lang="en-US" sz="3200" b="1" dirty="0"/>
              <a:t>links to other related research objects</a:t>
            </a:r>
          </a:p>
          <a:p>
            <a:pPr marL="457200" indent="-457200">
              <a:buAutoNum type="arabicPeriod"/>
            </a:pP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7368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851CAE-AE87-A645-88BC-7350B57B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Optimize understanding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F65F32-25A8-6B4F-B643-D26FE284B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Every research object you link…</a:t>
            </a:r>
          </a:p>
          <a:p>
            <a:pPr marL="457200" indent="-457200">
              <a:buFontTx/>
              <a:buAutoNum type="arabicPeriod"/>
            </a:pPr>
            <a:r>
              <a:rPr lang="en-US" sz="3200" dirty="0"/>
              <a:t>…is </a:t>
            </a:r>
            <a:r>
              <a:rPr lang="en-US" sz="3200" b="1" dirty="0"/>
              <a:t>well-documented</a:t>
            </a:r>
            <a:r>
              <a:rPr lang="en-US" sz="3200" dirty="0"/>
              <a:t> using metadata appropriate for the research object and community.   </a:t>
            </a:r>
          </a:p>
          <a:p>
            <a:pPr marL="457200" indent="-457200">
              <a:buFontTx/>
              <a:buAutoNum type="arabicPeriod"/>
            </a:pPr>
            <a:r>
              <a:rPr lang="en-US" sz="3200" dirty="0"/>
              <a:t>…uses </a:t>
            </a:r>
            <a:r>
              <a:rPr lang="en-US" sz="3200" b="1" dirty="0"/>
              <a:t>vocabulary </a:t>
            </a:r>
            <a:r>
              <a:rPr lang="en-US" sz="3200" dirty="0"/>
              <a:t>acceptable to your community. (don’t make up your own term without investigating if it exists already)</a:t>
            </a:r>
          </a:p>
          <a:p>
            <a:pPr marL="457200" indent="-457200">
              <a:buFontTx/>
              <a:buAutoNum type="arabicPeriod"/>
            </a:pP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1371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851CAE-AE87-A645-88BC-7350B57B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Optimize reuse and credit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F65F32-25A8-6B4F-B643-D26FE284B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Every research object you link…</a:t>
            </a:r>
          </a:p>
          <a:p>
            <a:pPr marL="457200" indent="-457200">
              <a:buFontTx/>
              <a:buAutoNum type="arabicPeriod"/>
            </a:pPr>
            <a:r>
              <a:rPr lang="en-US" sz="3200" dirty="0"/>
              <a:t>…should have a </a:t>
            </a:r>
            <a:r>
              <a:rPr lang="en-US" sz="3200" b="1" dirty="0"/>
              <a:t>clear usage license</a:t>
            </a:r>
            <a:r>
              <a:rPr lang="en-US" sz="3200" dirty="0"/>
              <a:t>.</a:t>
            </a:r>
          </a:p>
          <a:p>
            <a:pPr marL="457200" indent="-457200">
              <a:buFontTx/>
              <a:buAutoNum type="arabicPeriod"/>
            </a:pPr>
            <a:r>
              <a:rPr lang="en-US" sz="3200" dirty="0"/>
              <a:t>…should have a </a:t>
            </a:r>
            <a:r>
              <a:rPr lang="en-US" sz="3200" b="1" dirty="0"/>
              <a:t>recommended citation</a:t>
            </a:r>
            <a:r>
              <a:rPr lang="en-US" sz="3200" dirty="0"/>
              <a:t>. </a:t>
            </a:r>
          </a:p>
          <a:p>
            <a:pPr marL="457200" indent="-457200">
              <a:buFontTx/>
              <a:buAutoNum type="arabicPeriod"/>
            </a:pPr>
            <a:endParaRPr lang="en-US" sz="3200" dirty="0"/>
          </a:p>
          <a:p>
            <a:r>
              <a:rPr lang="en-US" sz="3200" dirty="0"/>
              <a:t>Make sure your ORCID has trusted relationships with…</a:t>
            </a:r>
          </a:p>
          <a:p>
            <a:pPr marL="514350" indent="-514350">
              <a:buAutoNum type="arabicPeriod"/>
            </a:pPr>
            <a:r>
              <a:rPr lang="en-US" sz="3200" dirty="0" err="1"/>
              <a:t>CrossRef</a:t>
            </a:r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 err="1"/>
              <a:t>DataCite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37528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D9242-A018-3649-AA45-FCDCF1B48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7400" y="711200"/>
            <a:ext cx="10882086" cy="1001485"/>
          </a:xfrm>
        </p:spPr>
        <p:txBody>
          <a:bodyPr>
            <a:normAutofit/>
          </a:bodyPr>
          <a:lstStyle/>
          <a:p>
            <a:r>
              <a:rPr lang="en-US" sz="2800" dirty="0"/>
              <a:t>Other Scholarly Work to be Recognized, Linked, and Promoted in your ORCID profile</a:t>
            </a:r>
          </a:p>
          <a:p>
            <a:endParaRPr lang="en-US" sz="28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8C159B8-E11A-9043-94B5-4B340B0DB2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5918441"/>
              </p:ext>
            </p:extLst>
          </p:nvPr>
        </p:nvGraphicFramePr>
        <p:xfrm>
          <a:off x="1" y="1438365"/>
          <a:ext cx="5834742" cy="5313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F1B9EBB-2D0B-8341-8842-4DA283FD25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4017507"/>
              </p:ext>
            </p:extLst>
          </p:nvPr>
        </p:nvGraphicFramePr>
        <p:xfrm>
          <a:off x="5660571" y="1685107"/>
          <a:ext cx="7387771" cy="4651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37216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AE83E23-B0AB-784D-B11C-232388801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Presence Visualization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EE1C38-B85B-A442-A3B1-183F9EB0D5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88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274865" y="1271433"/>
            <a:ext cx="11460400" cy="281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1800"/>
              <a:buNone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Persistent Identifiers (PIDs) for the European Open Science Cloud (EOSC) with a focus on 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609585" indent="-507987">
              <a:lnSpc>
                <a:spcPct val="90000"/>
              </a:lnSpc>
              <a:spcBef>
                <a:spcPts val="1333"/>
              </a:spcBef>
              <a:buSzPts val="2400"/>
            </a:pPr>
            <a:r>
              <a:rPr lang="en" sz="3200">
                <a:latin typeface="Arial"/>
                <a:ea typeface="Arial"/>
                <a:cs typeface="Arial"/>
                <a:sym typeface="Arial"/>
              </a:rPr>
              <a:t>New PIDs (e.g. organizations, instruments)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609585" indent="-507987">
              <a:lnSpc>
                <a:spcPct val="90000"/>
              </a:lnSpc>
              <a:spcBef>
                <a:spcPts val="1333"/>
              </a:spcBef>
              <a:buSzPts val="2400"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PID Graph</a:t>
            </a:r>
            <a:r>
              <a:rPr lang="en" sz="3200">
                <a:latin typeface="Arial"/>
                <a:ea typeface="Arial"/>
                <a:cs typeface="Arial"/>
                <a:sym typeface="Arial"/>
              </a:rPr>
              <a:t>: Connections between PIDs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609585" indent="-507987">
              <a:lnSpc>
                <a:spcPct val="90000"/>
              </a:lnSpc>
              <a:spcBef>
                <a:spcPts val="1333"/>
              </a:spcBef>
              <a:buSzPts val="2400"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PID Forum</a:t>
            </a:r>
            <a:r>
              <a:rPr lang="en" sz="3200">
                <a:latin typeface="Arial"/>
                <a:ea typeface="Arial"/>
                <a:cs typeface="Arial"/>
                <a:sym typeface="Arial"/>
              </a:rPr>
              <a:t>: Training and Outreach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609585" indent="-507987">
              <a:lnSpc>
                <a:spcPct val="90000"/>
              </a:lnSpc>
              <a:spcBef>
                <a:spcPts val="1333"/>
              </a:spcBef>
              <a:buSzPts val="2400"/>
            </a:pPr>
            <a:r>
              <a:rPr lang="en" sz="3200" b="1">
                <a:latin typeface="Arial"/>
                <a:ea typeface="Arial"/>
                <a:cs typeface="Arial"/>
                <a:sym typeface="Arial"/>
              </a:rPr>
              <a:t>PID Commons</a:t>
            </a:r>
            <a:r>
              <a:rPr lang="en" sz="3200">
                <a:latin typeface="Arial"/>
                <a:ea typeface="Arial"/>
                <a:cs typeface="Arial"/>
                <a:sym typeface="Arial"/>
              </a:rPr>
              <a:t>: Sustainability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440109" y="3267687"/>
            <a:ext cx="2463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" name="Google Shape;63;p14"/>
          <p:cNvGrpSpPr/>
          <p:nvPr/>
        </p:nvGrpSpPr>
        <p:grpSpPr>
          <a:xfrm>
            <a:off x="982134" y="5643938"/>
            <a:ext cx="10227733" cy="1051167"/>
            <a:chOff x="736598" y="5806834"/>
            <a:chExt cx="7670800" cy="1051166"/>
          </a:xfrm>
        </p:grpSpPr>
        <p:grpSp>
          <p:nvGrpSpPr>
            <p:cNvPr id="64" name="Google Shape;64;p14"/>
            <p:cNvGrpSpPr/>
            <p:nvPr/>
          </p:nvGrpSpPr>
          <p:grpSpPr>
            <a:xfrm>
              <a:off x="736598" y="5806834"/>
              <a:ext cx="7670800" cy="1051166"/>
              <a:chOff x="376175" y="38458600"/>
              <a:chExt cx="29256310" cy="3759654"/>
            </a:xfrm>
          </p:grpSpPr>
          <p:pic>
            <p:nvPicPr>
              <p:cNvPr id="65" name="Google Shape;65;p1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76175" y="40400909"/>
                <a:ext cx="5880810" cy="12617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" name="Google Shape;66;p1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3583030" y="39272941"/>
                <a:ext cx="2529855" cy="25298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7" name="Google Shape;67;p1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7414153" y="38679597"/>
                <a:ext cx="1632777" cy="34582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8" name="Google Shape;68;p14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434628" y="39323056"/>
                <a:ext cx="2451061" cy="24104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9" name="Google Shape;69;p14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467225" y="38532263"/>
                <a:ext cx="3815626" cy="14552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0" name="Google Shape;70;p14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076699" y="39831106"/>
                <a:ext cx="2387148" cy="23871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1" name="Google Shape;71;p14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25543520" y="38458600"/>
                <a:ext cx="4088965" cy="13902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" name="Google Shape;72;p14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26718547" y="40313416"/>
                <a:ext cx="2556744" cy="16616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3" name="Google Shape;73;p14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22892670" y="40266641"/>
                <a:ext cx="3398465" cy="19284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4" name="Google Shape;74;p14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19267109" y="40339450"/>
                <a:ext cx="3683648" cy="18139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" name="Google Shape;75;p14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0485073" y="38885288"/>
                <a:ext cx="3732985" cy="1213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6" name="Google Shape;76;p1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36504" y="5864460"/>
              <a:ext cx="1200463" cy="3683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14"/>
          <p:cNvGrpSpPr/>
          <p:nvPr/>
        </p:nvGrpSpPr>
        <p:grpSpPr>
          <a:xfrm>
            <a:off x="-16512" y="4731721"/>
            <a:ext cx="12206965" cy="794761"/>
            <a:chOff x="-22962" y="35848819"/>
            <a:chExt cx="30275213" cy="2628181"/>
          </a:xfrm>
        </p:grpSpPr>
        <p:sp>
          <p:nvSpPr>
            <p:cNvPr id="78" name="Google Shape;78;p14"/>
            <p:cNvSpPr/>
            <p:nvPr/>
          </p:nvSpPr>
          <p:spPr>
            <a:xfrm>
              <a:off x="-22962" y="35848819"/>
              <a:ext cx="30275213" cy="2628181"/>
            </a:xfrm>
            <a:prstGeom prst="rect">
              <a:avLst/>
            </a:prstGeom>
            <a:solidFill>
              <a:srgbClr val="003752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9" name="Google Shape;79;p14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4156775" y="36111028"/>
              <a:ext cx="3187794" cy="2125197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80" name="Google Shape;80;p14"/>
            <p:cNvSpPr txBox="1"/>
            <p:nvPr/>
          </p:nvSpPr>
          <p:spPr>
            <a:xfrm>
              <a:off x="18217896" y="36004195"/>
              <a:ext cx="11835600" cy="234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just"/>
              <a:r>
                <a:rPr lang="en" sz="1333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FREYA project has received funding from the European Union’s Horizon 2020 research and innovation programme under grant agreement No 777523.</a:t>
              </a:r>
              <a:endParaRPr sz="1333"/>
            </a:p>
          </p:txBody>
        </p:sp>
        <p:sp>
          <p:nvSpPr>
            <p:cNvPr id="81" name="Google Shape;81;p14"/>
            <p:cNvSpPr txBox="1"/>
            <p:nvPr/>
          </p:nvSpPr>
          <p:spPr>
            <a:xfrm>
              <a:off x="699585" y="36603200"/>
              <a:ext cx="10506185" cy="1119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r>
                <a:rPr lang="en" sz="2133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Website: </a:t>
              </a:r>
              <a:r>
                <a:rPr lang="en" sz="2133" b="1">
                  <a:solidFill>
                    <a:srgbClr val="87CE67"/>
                  </a:solidFill>
                  <a:latin typeface="Arial"/>
                  <a:ea typeface="Arial"/>
                  <a:cs typeface="Arial"/>
                  <a:sym typeface="Arial"/>
                </a:rPr>
                <a:t>www.project-freya.eu</a:t>
              </a:r>
              <a:endParaRPr sz="2133" b="1">
                <a:solidFill>
                  <a:srgbClr val="87CE6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82;p14"/>
          <p:cNvSpPr txBox="1">
            <a:spLocks noGrp="1"/>
          </p:cNvSpPr>
          <p:nvPr>
            <p:ph type="title"/>
          </p:nvPr>
        </p:nvSpPr>
        <p:spPr>
          <a:xfrm>
            <a:off x="320056" y="218591"/>
            <a:ext cx="10515600" cy="73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3C8C93"/>
              </a:buClr>
              <a:buSzPts val="4400"/>
            </a:pPr>
            <a:r>
              <a:rPr lang="en" sz="5600">
                <a:latin typeface="Arial"/>
                <a:ea typeface="Arial"/>
                <a:cs typeface="Arial"/>
                <a:sym typeface="Arial"/>
              </a:rPr>
              <a:t>The FREYA project</a:t>
            </a:r>
            <a:endParaRPr sz="5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75AFD5-5D55-FF4D-B695-0B62D013530D}"/>
              </a:ext>
            </a:extLst>
          </p:cNvPr>
          <p:cNvSpPr txBox="1"/>
          <p:nvPr/>
        </p:nvSpPr>
        <p:spPr>
          <a:xfrm>
            <a:off x="7785821" y="13120"/>
            <a:ext cx="439706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Slide Credit: Martin </a:t>
            </a:r>
            <a:r>
              <a:rPr lang="en-US" dirty="0" err="1"/>
              <a:t>Fenner</a:t>
            </a:r>
            <a:r>
              <a:rPr lang="en-US" dirty="0"/>
              <a:t>, </a:t>
            </a:r>
            <a:r>
              <a:rPr lang="en-US" dirty="0" err="1"/>
              <a:t>DataCite</a:t>
            </a:r>
            <a:r>
              <a:rPr lang="en-US" dirty="0"/>
              <a:t>, PARSEC meeting at RDA P14, 21 Oct 2019</a:t>
            </a:r>
          </a:p>
        </p:txBody>
      </p:sp>
    </p:spTree>
    <p:extLst>
      <p:ext uri="{BB962C8B-B14F-4D97-AF65-F5344CB8AC3E}">
        <p14:creationId xmlns:p14="http://schemas.microsoft.com/office/powerpoint/2010/main" val="1129351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6"/>
          <p:cNvPicPr preferRelativeResize="0"/>
          <p:nvPr/>
        </p:nvPicPr>
        <p:blipFill rotWithShape="1">
          <a:blip r:embed="rId3">
            <a:alphaModFix/>
          </a:blip>
          <a:srcRect t="10809"/>
          <a:stretch/>
        </p:blipFill>
        <p:spPr>
          <a:xfrm>
            <a:off x="-150533" y="1437567"/>
            <a:ext cx="7338665" cy="654546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/>
          <p:nvPr/>
        </p:nvSpPr>
        <p:spPr>
          <a:xfrm>
            <a:off x="6400093" y="1682764"/>
            <a:ext cx="5608400" cy="1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</a:pPr>
            <a:r>
              <a:rPr lang="en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https://api.datacite.org/graphql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1100"/>
            </a:pP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21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PID Graph uses GraphQL to enable complex queries of the federated graph provided by FREYA partners</a:t>
            </a:r>
            <a:endParaRPr sz="21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Jupyter Notebook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213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Fenner, M. (2019, June 30). FREYA PID Graph Key Performance Indicators (KPIs) (Version 1.1.0). DataCite. </a:t>
            </a:r>
            <a:r>
              <a:rPr lang="en" sz="2133" u="sng" kern="0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https://doi.org/10.14454/3BPW-W381</a:t>
            </a:r>
            <a:endParaRPr sz="2133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203200" y="0"/>
            <a:ext cx="89888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n" sz="5600" b="1" kern="0">
                <a:solidFill>
                  <a:srgbClr val="3C8C93"/>
                </a:solidFill>
                <a:latin typeface="Arial"/>
                <a:cs typeface="Arial"/>
                <a:sym typeface="Arial"/>
              </a:rPr>
              <a:t>PID Graph is powered by GraphQL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7D448C-7C12-2B42-B43E-1CAE6FD43CE9}"/>
              </a:ext>
            </a:extLst>
          </p:cNvPr>
          <p:cNvSpPr txBox="1"/>
          <p:nvPr/>
        </p:nvSpPr>
        <p:spPr>
          <a:xfrm>
            <a:off x="7794936" y="6269725"/>
            <a:ext cx="439706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Slide Credit: Martin </a:t>
            </a:r>
            <a:r>
              <a:rPr lang="en-US" sz="1600" dirty="0" err="1"/>
              <a:t>Fenner</a:t>
            </a:r>
            <a:r>
              <a:rPr lang="en-US" sz="1600" dirty="0"/>
              <a:t>, </a:t>
            </a:r>
            <a:r>
              <a:rPr lang="en-US" sz="1600" dirty="0" err="1"/>
              <a:t>DataCite</a:t>
            </a:r>
            <a:r>
              <a:rPr lang="en-US" sz="1600" dirty="0"/>
              <a:t>, PARSEC meeting at RDA P14, 21 Oct 2019</a:t>
            </a:r>
          </a:p>
        </p:txBody>
      </p:sp>
    </p:spTree>
    <p:extLst>
      <p:ext uri="{BB962C8B-B14F-4D97-AF65-F5344CB8AC3E}">
        <p14:creationId xmlns:p14="http://schemas.microsoft.com/office/powerpoint/2010/main" val="4037681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/>
          <p:nvPr/>
        </p:nvSpPr>
        <p:spPr>
          <a:xfrm>
            <a:off x="373589" y="4967964"/>
            <a:ext cx="5417600" cy="1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Jupyter Notebook </a:t>
            </a:r>
            <a:endParaRPr sz="2400"/>
          </a:p>
          <a:p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Fenner, M. (2019, October 12). FREYA PID Graph for a specific researcher (Version 1.0.0). DataCite. </a:t>
            </a:r>
            <a:r>
              <a:rPr lang="en" sz="1867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https://doi.org/10.14454/628M-3882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339933" y="419051"/>
            <a:ext cx="10515600" cy="1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en" sz="4800">
                <a:latin typeface="Arial"/>
                <a:ea typeface="Arial"/>
                <a:cs typeface="Arial"/>
                <a:sym typeface="Arial"/>
              </a:rPr>
              <a:t>We can visualize the GraphQL Result for the User Story with a Jupyter Notebook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132" y="2472466"/>
            <a:ext cx="5417467" cy="239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5546" y="406401"/>
            <a:ext cx="6858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C80EF-5924-E94A-BE63-34C7D6EFDD78}"/>
              </a:ext>
            </a:extLst>
          </p:cNvPr>
          <p:cNvSpPr txBox="1"/>
          <p:nvPr/>
        </p:nvSpPr>
        <p:spPr>
          <a:xfrm>
            <a:off x="8534401" y="6334780"/>
            <a:ext cx="36576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Slide Credit: Martin </a:t>
            </a:r>
            <a:r>
              <a:rPr lang="en-US" sz="1400" dirty="0" err="1"/>
              <a:t>Fenner</a:t>
            </a:r>
            <a:r>
              <a:rPr lang="en-US" sz="1400" dirty="0"/>
              <a:t>, </a:t>
            </a:r>
            <a:r>
              <a:rPr lang="en-US" sz="1400" dirty="0" err="1"/>
              <a:t>DataCite</a:t>
            </a:r>
            <a:r>
              <a:rPr lang="en-US" sz="1400" dirty="0"/>
              <a:t>, PARSEC meeting at RDA P14, 21 Oct 2019</a:t>
            </a:r>
          </a:p>
        </p:txBody>
      </p:sp>
    </p:spTree>
    <p:extLst>
      <p:ext uri="{BB962C8B-B14F-4D97-AF65-F5344CB8AC3E}">
        <p14:creationId xmlns:p14="http://schemas.microsoft.com/office/powerpoint/2010/main" val="983274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FC7F48-86C1-524D-B18A-A35B41250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012AA6-62A9-9847-B230-F17BCD8B7E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9" y="2108200"/>
            <a:ext cx="10834915" cy="3073399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2800" b="1" dirty="0"/>
              <a:t>Your digital presence can be managed by ensuring your publications and related research objects have persistent identifiers and are linked.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b="1" dirty="0"/>
              <a:t>Use connecting tools like ORCID to do as much of the work as possible.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b="1" dirty="0"/>
              <a:t>Optimize for linking, discovery, understanding, and credit for reuse</a:t>
            </a:r>
          </a:p>
        </p:txBody>
      </p:sp>
    </p:spTree>
    <p:extLst>
      <p:ext uri="{BB962C8B-B14F-4D97-AF65-F5344CB8AC3E}">
        <p14:creationId xmlns:p14="http://schemas.microsoft.com/office/powerpoint/2010/main" val="2738525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9051" y="-19050"/>
            <a:ext cx="3224463" cy="7029450"/>
          </a:xfrm>
          <a:prstGeom prst="rect">
            <a:avLst/>
          </a:prstGeom>
          <a:solidFill>
            <a:srgbClr val="03030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462452"/>
            <a:ext cx="2133600" cy="365125"/>
          </a:xfrm>
        </p:spPr>
        <p:txBody>
          <a:bodyPr/>
          <a:lstStyle/>
          <a:p>
            <a:fld id="{3BCA7B76-C41C-4B05-A6F7-D3325DCA5B4D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3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653" y="0"/>
            <a:ext cx="12192000" cy="812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58" y="506587"/>
            <a:ext cx="7074569" cy="5021179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6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</a:rPr>
              <a:t>AGU’s position statement on data affirms that </a:t>
            </a:r>
          </a:p>
          <a:p>
            <a:pPr marL="0" indent="0" algn="ctr">
              <a:spcAft>
                <a:spcPts val="600"/>
              </a:spcAft>
              <a:buNone/>
            </a:pPr>
            <a:endParaRPr lang="en-US" sz="1800" b="1" dirty="0">
              <a:ln w="10541" cmpd="sng">
                <a:noFill/>
                <a:prstDash val="solid"/>
              </a:ln>
              <a:solidFill>
                <a:schemeClr val="bg1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sz="32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</a:rPr>
              <a:t>“Earth and space sciences data are a world heritage. Properly documented, credited, and preserved, they will help future scientists understand the Earth, planetary, and heliophysics systems.”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0989" y="6034353"/>
            <a:ext cx="11561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sciencepolicy.agu.org</a:t>
            </a:r>
            <a:r>
              <a:rPr lang="en-US" sz="1400" dirty="0">
                <a:solidFill>
                  <a:schemeClr val="bg1"/>
                </a:solidFill>
              </a:rPr>
              <a:t>/files/2013/07/AGU-Data-Position-Statement-Final-2015.pdf                               Photo Credit: Photo by Rick Meyers on </a:t>
            </a:r>
            <a:r>
              <a:rPr lang="en-US" sz="1400" dirty="0" err="1">
                <a:solidFill>
                  <a:schemeClr val="bg1"/>
                </a:solidFill>
              </a:rPr>
              <a:t>Unsplash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883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1A38D-5CA5-5848-AF87-9F3A189E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  <a:br>
              <a:rPr lang="en-US" dirty="0"/>
            </a:b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3721949-8DF5-4B3F-9AA5-85761AC0D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800" dirty="0">
                <a:latin typeface="+mn-lt"/>
              </a:rPr>
              <a:t>Shelley Stall</a:t>
            </a:r>
            <a:endParaRPr lang="en-US" sz="2800" b="1" dirty="0"/>
          </a:p>
          <a:p>
            <a:r>
              <a:rPr lang="en-US" sz="2800" dirty="0">
                <a:latin typeface="+mn-lt"/>
              </a:rPr>
              <a:t>American Geophysical Union</a:t>
            </a:r>
          </a:p>
          <a:p>
            <a:r>
              <a:rPr lang="en-US" sz="2800" dirty="0">
                <a:latin typeface="+mn-lt"/>
              </a:rPr>
              <a:t>AGU Senior Director, Data Leadership</a:t>
            </a:r>
          </a:p>
          <a:p>
            <a:r>
              <a:rPr lang="en-US" sz="2800" dirty="0">
                <a:latin typeface="+mn-lt"/>
                <a:hlinkClick r:id="rId3"/>
              </a:rPr>
              <a:t>sstall@agu.org</a:t>
            </a:r>
            <a:r>
              <a:rPr lang="en-US" sz="2800" dirty="0">
                <a:latin typeface="+mn-lt"/>
              </a:rPr>
              <a:t>              @</a:t>
            </a:r>
            <a:r>
              <a:rPr lang="en-US" sz="2800" dirty="0" err="1">
                <a:latin typeface="+mn-lt"/>
              </a:rPr>
              <a:t>ShelleyStall</a:t>
            </a:r>
            <a:r>
              <a:rPr lang="en-US" sz="2800" dirty="0">
                <a:latin typeface="+mn-lt"/>
              </a:rPr>
              <a:t> </a:t>
            </a:r>
          </a:p>
          <a:p>
            <a:r>
              <a:rPr lang="en-US" dirty="0"/>
              <a:t>https://</a:t>
            </a:r>
            <a:r>
              <a:rPr lang="en-US" dirty="0" err="1"/>
              <a:t>orcid.org</a:t>
            </a:r>
            <a:r>
              <a:rPr lang="en-US" dirty="0"/>
              <a:t>/</a:t>
            </a:r>
            <a:r>
              <a:rPr lang="mr-IN" dirty="0"/>
              <a:t>0000-0003-2926-8353</a:t>
            </a:r>
          </a:p>
          <a:p>
            <a:endParaRPr lang="en-US" sz="2800" dirty="0">
              <a:latin typeface="+mn-lt"/>
            </a:endParaRPr>
          </a:p>
          <a:p>
            <a:endParaRPr lang="en-US" sz="28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2205A-5B03-4D40-820C-1FBDF066F7A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952AF26D-B7AF-42E1-BD5C-E59B1A2B596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59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C93D52-6E2F-C749-B3B2-915101EB40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4D820-E2C8-5A49-B4BD-DDFA172A73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9B013-4C87-D046-B42A-237B339D6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404437"/>
            <a:ext cx="87884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28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9A1F16-B2DA-FA4C-85E5-BE2C23B157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A0ADF-AB3A-0B46-9CA0-602C061511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198C6-4934-C04C-BF78-D2A89CC65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4" y="0"/>
            <a:ext cx="10280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55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5A5151-A980-7C44-88D6-1FDDE45343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CF05B-9E46-6141-9740-AD6EE6BF3D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7A04-E26C-6244-B4AF-398B5CC0A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715" y="222250"/>
            <a:ext cx="68834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7F5613-6E2F-D744-9D2F-BDAC48A30A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84CF1-7746-CB48-BEA7-CBE19FF369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991FB-38AA-8C49-A1F4-B2CD5B170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0"/>
            <a:ext cx="9630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773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27933-34F4-6F47-8205-4C456D4D5E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74A00-DBAE-7741-AE2C-B776D4D06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77517E-BD0A-7C48-8A5B-9004B4493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759"/>
            <a:ext cx="12192000" cy="598078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BD37983-1E56-5F47-9EAE-9FC5B1865EC2}"/>
              </a:ext>
            </a:extLst>
          </p:cNvPr>
          <p:cNvSpPr/>
          <p:nvPr/>
        </p:nvSpPr>
        <p:spPr>
          <a:xfrm>
            <a:off x="498929" y="2024289"/>
            <a:ext cx="11194142" cy="9511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ORCID Email request for permissions establishes trusted link with </a:t>
            </a:r>
            <a:r>
              <a:rPr lang="en-US" sz="2800" dirty="0" err="1"/>
              <a:t>Crossref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9043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27933-34F4-6F47-8205-4C456D4D5E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74A00-DBAE-7741-AE2C-B776D4D061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1C9B11-C364-1B4D-B8D9-24359B783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72" y="1021694"/>
            <a:ext cx="80772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75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05BF-D97E-D740-B95B-FB803B942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your Digital Presence?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B5ECA-F0EF-1D40-B2F9-0448D19F6E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999" y="2311399"/>
            <a:ext cx="10863943" cy="2594429"/>
          </a:xfrm>
        </p:spPr>
        <p:txBody>
          <a:bodyPr>
            <a:normAutofit/>
          </a:bodyPr>
          <a:lstStyle/>
          <a:p>
            <a:r>
              <a:rPr lang="en-US" sz="2800" dirty="0"/>
              <a:t>1. How </a:t>
            </a:r>
            <a:r>
              <a:rPr lang="en-US" sz="2800" b="1" dirty="0"/>
              <a:t>you and your research </a:t>
            </a:r>
            <a:r>
              <a:rPr lang="en-US" sz="2800" dirty="0"/>
              <a:t>appear in online content. </a:t>
            </a:r>
          </a:p>
          <a:p>
            <a:endParaRPr lang="en-US" sz="2800" dirty="0"/>
          </a:p>
          <a:p>
            <a:r>
              <a:rPr lang="en-US" sz="2800" dirty="0"/>
              <a:t>2. How well </a:t>
            </a:r>
            <a:r>
              <a:rPr lang="en-US" sz="2800" b="1" dirty="0"/>
              <a:t>your work is integrated and connected </a:t>
            </a:r>
            <a:r>
              <a:rPr lang="en-US" sz="2800" dirty="0"/>
              <a:t>in the scientific record through your publications, datasets, software, and other digital objects and content. </a:t>
            </a:r>
          </a:p>
        </p:txBody>
      </p:sp>
    </p:spTree>
    <p:extLst>
      <p:ext uri="{BB962C8B-B14F-4D97-AF65-F5344CB8AC3E}">
        <p14:creationId xmlns:p14="http://schemas.microsoft.com/office/powerpoint/2010/main" val="1352542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05BF-D97E-D740-B95B-FB803B942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searches your Digital Presence?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B5ECA-F0EF-1D40-B2F9-0448D19F6E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2002971"/>
            <a:ext cx="9601200" cy="297542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800" dirty="0"/>
              <a:t>Researchers doing background or literature review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/>
              <a:t>Possible collaborators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/>
              <a:t>Your institution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/>
              <a:t>Your funder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800" dirty="0"/>
              <a:t>Societies, Community Groups, Local Government Decision Makers, and on…</a:t>
            </a:r>
          </a:p>
        </p:txBody>
      </p:sp>
    </p:spTree>
    <p:extLst>
      <p:ext uri="{BB962C8B-B14F-4D97-AF65-F5344CB8AC3E}">
        <p14:creationId xmlns:p14="http://schemas.microsoft.com/office/powerpoint/2010/main" val="2792798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05BF-D97E-D740-B95B-FB803B942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I Care?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B5ECA-F0EF-1D40-B2F9-0448D19F6E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2002971"/>
            <a:ext cx="10805886" cy="2931886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b="1" dirty="0"/>
              <a:t>Increase citations </a:t>
            </a:r>
            <a:r>
              <a:rPr lang="en-US" sz="2800" dirty="0"/>
              <a:t>of your work – through traditional and non-traditional means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Connect with possible </a:t>
            </a:r>
            <a:r>
              <a:rPr lang="en-US" sz="2800" b="1" dirty="0"/>
              <a:t>Collaborators</a:t>
            </a:r>
            <a:r>
              <a:rPr lang="en-US" sz="2800" dirty="0"/>
              <a:t>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Improve </a:t>
            </a:r>
            <a:r>
              <a:rPr lang="en-US" sz="2800" b="1" dirty="0"/>
              <a:t>Open Science </a:t>
            </a:r>
            <a:r>
              <a:rPr lang="en-US" sz="2800" dirty="0"/>
              <a:t>practices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Connect to researchers in </a:t>
            </a:r>
            <a:r>
              <a:rPr lang="en-US" sz="2800" b="1" dirty="0"/>
              <a:t>other domains</a:t>
            </a:r>
          </a:p>
        </p:txBody>
      </p:sp>
    </p:spTree>
    <p:extLst>
      <p:ext uri="{BB962C8B-B14F-4D97-AF65-F5344CB8AC3E}">
        <p14:creationId xmlns:p14="http://schemas.microsoft.com/office/powerpoint/2010/main" val="2334740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8326B-A0B9-C04B-8EAE-07013D711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step.  You.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5A8EC-B200-5140-9013-6DC85DF57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most important element of your work is YOU.</a:t>
            </a:r>
          </a:p>
          <a:p>
            <a:endParaRPr lang="en-US" dirty="0"/>
          </a:p>
          <a:p>
            <a:r>
              <a:rPr lang="en-US" dirty="0"/>
              <a:t>How do others find you?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7B19766-E8E2-EB44-9952-A5304ED810E9}"/>
              </a:ext>
            </a:extLst>
          </p:cNvPr>
          <p:cNvSpPr/>
          <p:nvPr/>
        </p:nvSpPr>
        <p:spPr>
          <a:xfrm>
            <a:off x="8356600" y="2311401"/>
            <a:ext cx="2235200" cy="22859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You, the researcher</a:t>
            </a:r>
          </a:p>
        </p:txBody>
      </p:sp>
    </p:spTree>
    <p:extLst>
      <p:ext uri="{BB962C8B-B14F-4D97-AF65-F5344CB8AC3E}">
        <p14:creationId xmlns:p14="http://schemas.microsoft.com/office/powerpoint/2010/main" val="3102334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808405-FBE1-D641-9710-5617549C6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78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33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E58394-A540-F64C-B3F1-BC99FA57F4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2D104-EA9D-9F4C-BD33-B30B986077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F4BF4-B3CD-8A46-B58E-9692EAFA0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5" y="0"/>
            <a:ext cx="1030314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E9F39D-EB9D-834F-8F48-C8C69530A253}"/>
              </a:ext>
            </a:extLst>
          </p:cNvPr>
          <p:cNvSpPr/>
          <p:nvPr/>
        </p:nvSpPr>
        <p:spPr>
          <a:xfrm>
            <a:off x="1737485" y="1708304"/>
            <a:ext cx="3796946" cy="5225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Head Coach of the Portland Thorns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9DEAB6-9B57-734B-BDF3-E2AFE9D13BAB}"/>
              </a:ext>
            </a:extLst>
          </p:cNvPr>
          <p:cNvSpPr/>
          <p:nvPr/>
        </p:nvSpPr>
        <p:spPr>
          <a:xfrm>
            <a:off x="1727554" y="2873965"/>
            <a:ext cx="3796946" cy="5225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Head Coach of @ </a:t>
            </a:r>
            <a:r>
              <a:rPr lang="en-US" dirty="0" err="1"/>
              <a:t>ThornsFC</a:t>
            </a:r>
            <a:r>
              <a:rPr lang="en-US" dirty="0"/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74DE1E-13E6-C04B-8C12-B9CDBE71DDCB}"/>
              </a:ext>
            </a:extLst>
          </p:cNvPr>
          <p:cNvSpPr/>
          <p:nvPr/>
        </p:nvSpPr>
        <p:spPr>
          <a:xfrm>
            <a:off x="1762026" y="4753563"/>
            <a:ext cx="3796946" cy="5225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Director of Production Technologies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35A249-531D-BA4D-BF2B-E7BCC45D6A61}"/>
              </a:ext>
            </a:extLst>
          </p:cNvPr>
          <p:cNvSpPr/>
          <p:nvPr/>
        </p:nvSpPr>
        <p:spPr>
          <a:xfrm>
            <a:off x="1727554" y="5815428"/>
            <a:ext cx="3796946" cy="5225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Animation Department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8A192D-15BA-D843-958A-7D608091E37A}"/>
              </a:ext>
            </a:extLst>
          </p:cNvPr>
          <p:cNvSpPr/>
          <p:nvPr/>
        </p:nvSpPr>
        <p:spPr>
          <a:xfrm>
            <a:off x="563582" y="3583822"/>
            <a:ext cx="7453019" cy="86933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Lately I’ve been talking to my cartoon chimp and uploading our conversations to YouTube</a:t>
            </a:r>
          </a:p>
        </p:txBody>
      </p:sp>
    </p:spTree>
    <p:extLst>
      <p:ext uri="{BB962C8B-B14F-4D97-AF65-F5344CB8AC3E}">
        <p14:creationId xmlns:p14="http://schemas.microsoft.com/office/powerpoint/2010/main" val="72470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Centennial">
  <a:themeElements>
    <a:clrScheme name="Centennial 1">
      <a:dk1>
        <a:srgbClr val="003744"/>
      </a:dk1>
      <a:lt1>
        <a:srgbClr val="FFFFFF"/>
      </a:lt1>
      <a:dk2>
        <a:srgbClr val="003744"/>
      </a:dk2>
      <a:lt2>
        <a:srgbClr val="FFFFFF"/>
      </a:lt2>
      <a:accent1>
        <a:srgbClr val="0082B9"/>
      </a:accent1>
      <a:accent2>
        <a:srgbClr val="003744"/>
      </a:accent2>
      <a:accent3>
        <a:srgbClr val="C44124"/>
      </a:accent3>
      <a:accent4>
        <a:srgbClr val="83528E"/>
      </a:accent4>
      <a:accent5>
        <a:srgbClr val="CC922A"/>
      </a:accent5>
      <a:accent6>
        <a:srgbClr val="71A03E"/>
      </a:accent6>
      <a:hlink>
        <a:srgbClr val="0082B9"/>
      </a:hlink>
      <a:folHlink>
        <a:srgbClr val="8352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entennial" id="{8392232C-5CB8-6D4E-96A0-682CB5567F93}" vid="{238FA1AA-8424-D44F-8545-F8409D82CA90}"/>
    </a:ext>
  </a:extLst>
</a:theme>
</file>

<file path=ppt/theme/theme2.xml><?xml version="1.0" encoding="utf-8"?>
<a:theme xmlns:a="http://schemas.openxmlformats.org/drawingml/2006/main" name="AGU Centennial PPT">
  <a:themeElements>
    <a:clrScheme name="AG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2F5E"/>
      </a:accent1>
      <a:accent2>
        <a:srgbClr val="3D3B36"/>
      </a:accent2>
      <a:accent3>
        <a:srgbClr val="E36E25"/>
      </a:accent3>
      <a:accent4>
        <a:srgbClr val="851523"/>
      </a:accent4>
      <a:accent5>
        <a:srgbClr val="698839"/>
      </a:accent5>
      <a:accent6>
        <a:srgbClr val="6A7DA0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GY PPT" id="{027DC6AB-03CD-47C1-8008-7258E9489556}" vid="{2A990607-F372-421D-8B7F-C9FFE74CF1B0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1412E5710FBA47B11AF87F519BD5BA" ma:contentTypeVersion="4" ma:contentTypeDescription="Create a new document." ma:contentTypeScope="" ma:versionID="edbdb16f3ff8b9e836658a53b1a416bf">
  <xsd:schema xmlns:xsd="http://www.w3.org/2001/XMLSchema" xmlns:xs="http://www.w3.org/2001/XMLSchema" xmlns:p="http://schemas.microsoft.com/office/2006/metadata/properties" xmlns:ns2="00d9aef5-2194-4736-a82a-65d0b60ffa14" targetNamespace="http://schemas.microsoft.com/office/2006/metadata/properties" ma:root="true" ma:fieldsID="bdc94fa728650701b2433ef16b4fc2da" ns2:_="">
    <xsd:import namespace="00d9aef5-2194-4736-a82a-65d0b60ffa1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9aef5-2194-4736-a82a-65d0b60ffa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FAAF45-7BE1-436F-B1FC-FB19A3DE658A}">
  <ds:schemaRefs>
    <ds:schemaRef ds:uri="http://purl.org/dc/elements/1.1/"/>
    <ds:schemaRef ds:uri="http://schemas.microsoft.com/office/2006/metadata/properties"/>
    <ds:schemaRef ds:uri="00d9aef5-2194-4736-a82a-65d0b60ffa1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967FF0E-1189-4DF5-A754-6512D01BCB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847A2D-4B50-4C55-8B02-5AA74BA222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d9aef5-2194-4736-a82a-65d0b60ffa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20031</TotalTime>
  <Words>1317</Words>
  <Application>Microsoft Macintosh PowerPoint</Application>
  <PresentationFormat>Widescreen</PresentationFormat>
  <Paragraphs>177</Paragraphs>
  <Slides>36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Franklin Gothic Book</vt:lpstr>
      <vt:lpstr>Franklin Gothic Medium</vt:lpstr>
      <vt:lpstr>Myriad Pro</vt:lpstr>
      <vt:lpstr>Wingdings</vt:lpstr>
      <vt:lpstr>Centennial</vt:lpstr>
      <vt:lpstr>AGU Centennial PPT</vt:lpstr>
      <vt:lpstr>Simple Light</vt:lpstr>
      <vt:lpstr>Your Digital Presence  “Better Science through Better Data 2019” 6 November 2019 </vt:lpstr>
      <vt:lpstr>PowerPoint Presentation</vt:lpstr>
      <vt:lpstr>PowerPoint Presentation</vt:lpstr>
      <vt:lpstr>What is your Digital Presence?</vt:lpstr>
      <vt:lpstr>Who searches your Digital Presence?</vt:lpstr>
      <vt:lpstr>Why Do I Care? </vt:lpstr>
      <vt:lpstr>First step.  You.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step.  You.</vt:lpstr>
      <vt:lpstr>Second step.  Your publications.</vt:lpstr>
      <vt:lpstr>PowerPoint Presentation</vt:lpstr>
      <vt:lpstr>PowerPoint Presentation</vt:lpstr>
      <vt:lpstr>Second step.  Your publications.</vt:lpstr>
      <vt:lpstr>Third step.  Building your digital content and connections.</vt:lpstr>
      <vt:lpstr>How can I work towards the best digital presence for my papers and research objects?</vt:lpstr>
      <vt:lpstr>PowerPoint Presentation</vt:lpstr>
      <vt:lpstr>PowerPoint Presentation</vt:lpstr>
      <vt:lpstr>PowerPoint Presentation</vt:lpstr>
      <vt:lpstr>PowerPoint Presentation</vt:lpstr>
      <vt:lpstr>Digital Presence Visualization</vt:lpstr>
      <vt:lpstr>The FREYA project</vt:lpstr>
      <vt:lpstr>PowerPoint Presentation</vt:lpstr>
      <vt:lpstr>We can visualize the GraphQL Result for the User Story with a Jupyter Notebook</vt:lpstr>
      <vt:lpstr>Summary</vt:lpstr>
      <vt:lpstr>Questions?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Shelley Stall</dc:creator>
  <cp:lastModifiedBy>Shelley Stall</cp:lastModifiedBy>
  <cp:revision>134</cp:revision>
  <dcterms:created xsi:type="dcterms:W3CDTF">2018-12-08T19:56:44Z</dcterms:created>
  <dcterms:modified xsi:type="dcterms:W3CDTF">2019-11-05T23:35:29Z</dcterms:modified>
</cp:coreProperties>
</file>