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2"/>
  </p:notesMasterIdLst>
  <p:handoutMasterIdLst>
    <p:handoutMasterId r:id="rId43"/>
  </p:handoutMasterIdLst>
  <p:sldIdLst>
    <p:sldId id="286" r:id="rId2"/>
    <p:sldId id="371" r:id="rId3"/>
    <p:sldId id="278" r:id="rId4"/>
    <p:sldId id="344" r:id="rId5"/>
    <p:sldId id="419" r:id="rId6"/>
    <p:sldId id="519" r:id="rId7"/>
    <p:sldId id="370" r:id="rId8"/>
    <p:sldId id="509" r:id="rId9"/>
    <p:sldId id="279" r:id="rId10"/>
    <p:sldId id="347" r:id="rId11"/>
    <p:sldId id="357" r:id="rId12"/>
    <p:sldId id="355" r:id="rId13"/>
    <p:sldId id="349" r:id="rId14"/>
    <p:sldId id="359" r:id="rId15"/>
    <p:sldId id="364" r:id="rId16"/>
    <p:sldId id="360" r:id="rId17"/>
    <p:sldId id="361" r:id="rId18"/>
    <p:sldId id="520" r:id="rId19"/>
    <p:sldId id="491" r:id="rId20"/>
    <p:sldId id="514" r:id="rId21"/>
    <p:sldId id="366" r:id="rId22"/>
    <p:sldId id="367" r:id="rId23"/>
    <p:sldId id="517" r:id="rId24"/>
    <p:sldId id="421" r:id="rId25"/>
    <p:sldId id="502" r:id="rId26"/>
    <p:sldId id="423" r:id="rId27"/>
    <p:sldId id="424" r:id="rId28"/>
    <p:sldId id="426" r:id="rId29"/>
    <p:sldId id="425" r:id="rId30"/>
    <p:sldId id="427" r:id="rId31"/>
    <p:sldId id="428" r:id="rId32"/>
    <p:sldId id="521" r:id="rId33"/>
    <p:sldId id="274" r:id="rId34"/>
    <p:sldId id="275" r:id="rId35"/>
    <p:sldId id="276" r:id="rId36"/>
    <p:sldId id="277" r:id="rId37"/>
    <p:sldId id="507" r:id="rId38"/>
    <p:sldId id="512" r:id="rId39"/>
    <p:sldId id="350" r:id="rId40"/>
    <p:sldId id="333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rthik Ram" initials="" lastIdx="1" clrIdx="0"/>
  <p:cmAuthor id="2" name="Daniel S. Katz" initials="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78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60" autoAdjust="0"/>
    <p:restoredTop sz="86427" autoAdjust="0"/>
  </p:normalViewPr>
  <p:slideViewPr>
    <p:cSldViewPr snapToGrid="0">
      <p:cViewPr varScale="1">
        <p:scale>
          <a:sx n="103" d="100"/>
          <a:sy n="103" d="100"/>
        </p:scale>
        <p:origin x="840" y="1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57" d="100"/>
          <a:sy n="57" d="100"/>
        </p:scale>
        <p:origin x="1740" y="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DEC937-A386-4961-8A28-884D8B5C438A}" type="datetimeFigureOut">
              <a:rPr lang="en-US" smtClean="0"/>
              <a:t>11/13/19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08F891-3A6D-4690-B373-4EB2D5352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837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C13B16-48AB-44EC-91A9-070EA98DE4A9}" type="datetimeFigureOut">
              <a:rPr lang="en-US" smtClean="0"/>
              <a:t>11/13/19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F587F3-BBD2-466E-937D-60E85F4935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574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F587F3-BBD2-466E-937D-60E85F49353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0888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5d11190609_1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5d11190609_1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133663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5d11190609_1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5d11190609_1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292355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5d11190609_1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5d11190609_1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833730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5d11190609_1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5d11190609_1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152587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5ca9d2d918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5ca9d2d918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3210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5cfb35bc54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5cfb35bc54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303930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5ca9d2d918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5ca9d2d918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772386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5cfb35bc54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5cfb35bc54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496295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5cfb35bc54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5cfb35bc54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226487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5cfb35bc54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5cfb35bc54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560628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F587F3-BBD2-466E-937D-60E85F49353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1249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F587F3-BBD2-466E-937D-60E85F49353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4160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EC7708-C69F-4F4E-9E53-8C8812BEA7C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6024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5944b12be2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5944b12be2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892067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5d11190609_1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5d11190609_1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294258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5d11190609_1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5d11190609_1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49703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5d11190609_1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5d11190609_1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048992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5d11190609_1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5d11190609_1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01600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50039" y="4183682"/>
            <a:ext cx="10900197" cy="825500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62807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2">
            <a:extLst>
              <a:ext uri="{FF2B5EF4-FFF2-40B4-BE49-F238E27FC236}">
                <a16:creationId xmlns:a16="http://schemas.microsoft.com/office/drawing/2014/main" id="{901D28AD-0879-F441-88C7-42534AE04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4891"/>
            <a:ext cx="12192000" cy="940279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>
            <a:lvl1pPr marL="731520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4E396CE-C327-754D-97FA-10A79586564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03695" y="1281885"/>
            <a:ext cx="10584610" cy="4739353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706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400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096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17630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46731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accent3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64132"/>
            <a:ext cx="12192333" cy="5864133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6" name="Google Shape;16;p3"/>
          <p:cNvSpPr/>
          <p:nvPr/>
        </p:nvSpPr>
        <p:spPr>
          <a:xfrm>
            <a:off x="0" y="0"/>
            <a:ext cx="12192333" cy="5864133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415600" y="719633"/>
            <a:ext cx="11360800" cy="171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000978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67" y="0"/>
            <a:ext cx="12192333" cy="5864133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415600" y="719633"/>
            <a:ext cx="11360800" cy="171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415600" y="2504747"/>
            <a:ext cx="5656800" cy="9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2133">
                <a:solidFill>
                  <a:schemeClr val="l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2133">
                <a:solidFill>
                  <a:schemeClr val="l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2133">
                <a:solidFill>
                  <a:schemeClr val="l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2133">
                <a:solidFill>
                  <a:schemeClr val="l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2133">
                <a:solidFill>
                  <a:schemeClr val="l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2133">
                <a:solidFill>
                  <a:schemeClr val="l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2133">
                <a:solidFill>
                  <a:schemeClr val="l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2133">
                <a:solidFill>
                  <a:schemeClr val="l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2133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37598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382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97" r:id="rId2"/>
    <p:sldLayoutId id="2147483698" r:id="rId3"/>
    <p:sldLayoutId id="2147483696" r:id="rId4"/>
    <p:sldLayoutId id="2147483699" r:id="rId5"/>
    <p:sldLayoutId id="2147483700" r:id="rId6"/>
    <p:sldLayoutId id="2147483701" r:id="rId7"/>
    <p:sldLayoutId id="2147483703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urssi.us/blog" TargetMode="External"/><Relationship Id="rId2" Type="http://schemas.openxmlformats.org/officeDocument/2006/relationships/hyperlink" Target="http://urssi.us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urssi.us/blog/2018/08/23/report-from-the-first-urssi-workshop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urssi.us/blog/2019/04/04/urssi-chicago-workshop-report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urssi.us/blog/2019/03/24/report-from-urssi-workshop-on-software-credit-citation-and-metrics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urssi.us/blog/2019/03/28/report-from-urssi-workshop-on-research-software-incubators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urssi.us/blog/2019/02/25/software-incubator-workshop-a-synthesis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dia2.org/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discuss.urssi.us/" TargetMode="External"/><Relationship Id="rId2" Type="http://schemas.openxmlformats.org/officeDocument/2006/relationships/hyperlink" Target="http://urssi.us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github.com/si2-urssi/" TargetMode="External"/><Relationship Id="rId4" Type="http://schemas.openxmlformats.org/officeDocument/2006/relationships/hyperlink" Target="https://twitter.com/si2urssi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oi.org/10.1038/514550a" TargetMode="External"/><Relationship Id="rId4" Type="http://schemas.openxmlformats.org/officeDocument/2006/relationships/hyperlink" Target="http://doi.org/10.1109/eScience.2017.78" TargetMode="Externa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oftware.ac.uk/blog/2016-09-12-its-impossible-conduct-research-without-software-say-7-out-10-uk-researcher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oi.org/10.6084/m9.figshare.5328442.v1" TargetMode="External"/><Relationship Id="rId4" Type="http://schemas.openxmlformats.org/officeDocument/2006/relationships/hyperlink" Target="https://doi.org/10.5281/zenodo.14809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74EDFA4-04EE-1543-B027-2FF31D2F2875}"/>
              </a:ext>
            </a:extLst>
          </p:cNvPr>
          <p:cNvSpPr/>
          <p:nvPr/>
        </p:nvSpPr>
        <p:spPr>
          <a:xfrm>
            <a:off x="1297459" y="369697"/>
            <a:ext cx="9546840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x-none" sz="3600" b="1" dirty="0">
                <a:solidFill>
                  <a:schemeClr val="bg1"/>
                </a:solidFill>
              </a:rPr>
              <a:t>Conceptualizing a US Research Software Sustainability Institute (URSSI)</a:t>
            </a:r>
          </a:p>
          <a:p>
            <a:pPr algn="ctr"/>
            <a:endParaRPr lang="en-US" altLang="x-none" sz="2400" b="1" dirty="0">
              <a:solidFill>
                <a:schemeClr val="bg1"/>
              </a:solidFill>
            </a:endParaRPr>
          </a:p>
          <a:p>
            <a:pPr algn="ctr"/>
            <a:r>
              <a:rPr lang="en-US" sz="3600" b="1" dirty="0">
                <a:solidFill>
                  <a:schemeClr val="bg1"/>
                </a:solidFill>
              </a:rPr>
              <a:t>Daniel S. Katz</a:t>
            </a:r>
            <a:r>
              <a:rPr lang="en-US" sz="3600" dirty="0">
                <a:solidFill>
                  <a:schemeClr val="bg1"/>
                </a:solidFill>
              </a:rPr>
              <a:t>, Jeffrey C. Carver, Sandra </a:t>
            </a:r>
            <a:r>
              <a:rPr lang="en-US" sz="3600" dirty="0" err="1">
                <a:solidFill>
                  <a:schemeClr val="bg1"/>
                </a:solidFill>
              </a:rPr>
              <a:t>Gesing</a:t>
            </a:r>
            <a:r>
              <a:rPr lang="en-US" sz="3600" dirty="0">
                <a:solidFill>
                  <a:schemeClr val="bg1"/>
                </a:solidFill>
              </a:rPr>
              <a:t>, Karthik Ram, Nicholas Weber</a:t>
            </a:r>
            <a:br>
              <a:rPr lang="en-US" altLang="x-none" sz="3600" b="1" dirty="0">
                <a:solidFill>
                  <a:schemeClr val="bg1"/>
                </a:solidFill>
              </a:rPr>
            </a:br>
            <a:br>
              <a:rPr lang="en-US" altLang="x-none" sz="2400" b="1" dirty="0">
                <a:solidFill>
                  <a:schemeClr val="bg1"/>
                </a:solidFill>
              </a:rPr>
            </a:br>
            <a:br>
              <a:rPr lang="en-US" altLang="x-none" sz="400" b="1" dirty="0">
                <a:solidFill>
                  <a:schemeClr val="bg1"/>
                </a:solidFill>
              </a:rPr>
            </a:br>
            <a:r>
              <a:rPr lang="en-GB" sz="3600" b="1" dirty="0">
                <a:solidFill>
                  <a:schemeClr val="bg1"/>
                </a:solidFill>
              </a:rPr>
              <a:t>http://</a:t>
            </a:r>
            <a:r>
              <a:rPr lang="en-GB" sz="3600" b="1" dirty="0" err="1">
                <a:solidFill>
                  <a:schemeClr val="bg1"/>
                </a:solidFill>
              </a:rPr>
              <a:t>urssi.us</a:t>
            </a:r>
            <a:endParaRPr lang="en-US" sz="3600" b="1" dirty="0">
              <a:solidFill>
                <a:schemeClr val="bg1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E294A50-B307-D843-A33C-818C57963C60}"/>
              </a:ext>
            </a:extLst>
          </p:cNvPr>
          <p:cNvGrpSpPr/>
          <p:nvPr/>
        </p:nvGrpSpPr>
        <p:grpSpPr>
          <a:xfrm>
            <a:off x="0" y="5360192"/>
            <a:ext cx="12192016" cy="1235678"/>
            <a:chOff x="0" y="2590800"/>
            <a:chExt cx="9144000" cy="9144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A838F887-57E3-8346-A81E-B12B68A446C9}"/>
                </a:ext>
              </a:extLst>
            </p:cNvPr>
            <p:cNvSpPr/>
            <p:nvPr/>
          </p:nvSpPr>
          <p:spPr>
            <a:xfrm>
              <a:off x="0" y="2590800"/>
              <a:ext cx="9144000" cy="91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Shape 57">
              <a:extLst>
                <a:ext uri="{FF2B5EF4-FFF2-40B4-BE49-F238E27FC236}">
                  <a16:creationId xmlns:a16="http://schemas.microsoft.com/office/drawing/2014/main" id="{04AFC913-BA33-6445-9630-A35E83F1F202}"/>
                </a:ext>
              </a:extLst>
            </p:cNvPr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6935704" y="2743211"/>
              <a:ext cx="415103" cy="6006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" name="Shape 58">
              <a:extLst>
                <a:ext uri="{FF2B5EF4-FFF2-40B4-BE49-F238E27FC236}">
                  <a16:creationId xmlns:a16="http://schemas.microsoft.com/office/drawing/2014/main" id="{91AFD201-3A49-A54E-BD71-8CD658A2DCC0}"/>
                </a:ext>
              </a:extLst>
            </p:cNvPr>
            <p:cNvPicPr preferRelativeResize="0"/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alphaModFix/>
            </a:blip>
            <a:stretch>
              <a:fillRect/>
            </a:stretch>
          </p:blipFill>
          <p:spPr>
            <a:xfrm>
              <a:off x="439376" y="2743212"/>
              <a:ext cx="1954450" cy="6006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Shape 59">
              <a:extLst>
                <a:ext uri="{FF2B5EF4-FFF2-40B4-BE49-F238E27FC236}">
                  <a16:creationId xmlns:a16="http://schemas.microsoft.com/office/drawing/2014/main" id="{AA4AD3A5-0037-6D44-858F-AEA0731BD22C}"/>
                </a:ext>
              </a:extLst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918046" y="2743205"/>
              <a:ext cx="2555861" cy="6006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Shape 60">
              <a:extLst>
                <a:ext uri="{FF2B5EF4-FFF2-40B4-BE49-F238E27FC236}">
                  <a16:creationId xmlns:a16="http://schemas.microsoft.com/office/drawing/2014/main" id="{8094056F-4C8C-BF4A-BEF0-50540895D919}"/>
                </a:ext>
              </a:extLst>
            </p:cNvPr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7812603" y="2743205"/>
              <a:ext cx="892020" cy="6006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Shape 61">
              <a:extLst>
                <a:ext uri="{FF2B5EF4-FFF2-40B4-BE49-F238E27FC236}">
                  <a16:creationId xmlns:a16="http://schemas.microsoft.com/office/drawing/2014/main" id="{B5023C2E-74CD-7B49-B8EC-E94B39D03A07}"/>
                </a:ext>
              </a:extLst>
            </p:cNvPr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2855624" y="2743200"/>
              <a:ext cx="600624" cy="60062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28DA7924-FF0C-8D4C-995E-EF476D21F3CD}"/>
              </a:ext>
            </a:extLst>
          </p:cNvPr>
          <p:cNvSpPr txBox="1"/>
          <p:nvPr/>
        </p:nvSpPr>
        <p:spPr>
          <a:xfrm>
            <a:off x="2902794" y="4175252"/>
            <a:ext cx="6386428" cy="1184940"/>
          </a:xfrm>
          <a:prstGeom prst="rect">
            <a:avLst/>
          </a:prstGeom>
        </p:spPr>
        <p:txBody>
          <a:bodyPr wrap="none" lIns="0" tIns="0" rIns="0" bIns="0" rtlCol="0" anchor="ctr" anchorCtr="0">
            <a:spAutoFit/>
          </a:bodyPr>
          <a:lstStyle/>
          <a:p>
            <a:pPr algn="ctr"/>
            <a:r>
              <a:rPr lang="en-US" altLang="x-none" dirty="0">
                <a:solidFill>
                  <a:schemeClr val="tx1">
                    <a:lumMod val="50000"/>
                  </a:schemeClr>
                </a:solidFill>
              </a:rPr>
              <a:t>Assistant Director for Scientific Software &amp; Applications, NCSA</a:t>
            </a:r>
          </a:p>
          <a:p>
            <a:pPr algn="ctr">
              <a:spcAft>
                <a:spcPts val="600"/>
              </a:spcAft>
            </a:pPr>
            <a:r>
              <a:rPr lang="en-US" altLang="x-none" dirty="0">
                <a:solidFill>
                  <a:schemeClr val="tx1">
                    <a:lumMod val="50000"/>
                  </a:schemeClr>
                </a:solidFill>
              </a:rPr>
              <a:t>Research Associate Professor, CS, ECE, </a:t>
            </a:r>
            <a:r>
              <a:rPr lang="en-US" altLang="x-none" dirty="0" err="1">
                <a:solidFill>
                  <a:schemeClr val="tx1">
                    <a:lumMod val="50000"/>
                  </a:schemeClr>
                </a:solidFill>
              </a:rPr>
              <a:t>iSchool</a:t>
            </a:r>
            <a:br>
              <a:rPr lang="en-US" altLang="x-none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en-US" altLang="x-none" dirty="0" err="1">
                <a:solidFill>
                  <a:schemeClr val="tx1">
                    <a:lumMod val="50000"/>
                  </a:schemeClr>
                </a:solidFill>
              </a:rPr>
              <a:t>d.katz@ieee.org</a:t>
            </a:r>
            <a:r>
              <a:rPr lang="en-US" altLang="x-none" dirty="0">
                <a:solidFill>
                  <a:schemeClr val="tx1">
                    <a:lumMod val="50000"/>
                  </a:schemeClr>
                </a:solidFill>
              </a:rPr>
              <a:t>, @</a:t>
            </a:r>
            <a:r>
              <a:rPr lang="en-US" altLang="x-none" dirty="0" err="1">
                <a:solidFill>
                  <a:schemeClr val="tx1">
                    <a:lumMod val="50000"/>
                  </a:schemeClr>
                </a:solidFill>
              </a:rPr>
              <a:t>danielskatz</a:t>
            </a:r>
            <a:endParaRPr lang="en-US" altLang="x-none" dirty="0">
              <a:solidFill>
                <a:schemeClr val="tx1">
                  <a:lumMod val="50000"/>
                </a:schemeClr>
              </a:solidFill>
            </a:endParaRPr>
          </a:p>
          <a:p>
            <a:pPr algn="ctr"/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7195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384E7-B683-2F44-AD40-A67D00DE9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URSSI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31E485-0E4B-9A40-A662-C96D15BCD349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Conceptualize (plan) a US Research Software Sustainability Institute</a:t>
            </a:r>
          </a:p>
          <a:p>
            <a:pPr>
              <a:spcBef>
                <a:spcPts val="1200"/>
              </a:spcBef>
            </a:pPr>
            <a:r>
              <a:rPr lang="en-US" sz="2400" dirty="0"/>
              <a:t>Cut across existing activities funded by NSF and beyond</a:t>
            </a:r>
          </a:p>
          <a:p>
            <a:pPr>
              <a:spcBef>
                <a:spcPts val="1200"/>
              </a:spcBef>
            </a:pPr>
            <a:r>
              <a:rPr lang="en-US" sz="2400" dirty="0"/>
              <a:t>Directly and indirectly positively impact all software development and maintenance projects</a:t>
            </a:r>
          </a:p>
          <a:p>
            <a:pPr>
              <a:spcBef>
                <a:spcPts val="1200"/>
              </a:spcBef>
            </a:pPr>
            <a:r>
              <a:rPr lang="en-US" sz="2400" dirty="0"/>
              <a:t>Focus on the entire research software ecosystem, including </a:t>
            </a:r>
          </a:p>
          <a:p>
            <a:pPr lvl="1"/>
            <a:r>
              <a:rPr lang="en-US" sz="2000" dirty="0"/>
              <a:t>People who create, maintain, and use research software</a:t>
            </a:r>
          </a:p>
          <a:p>
            <a:pPr lvl="1"/>
            <a:r>
              <a:rPr lang="en-US" sz="2000" dirty="0"/>
              <a:t>Research software</a:t>
            </a:r>
          </a:p>
          <a:p>
            <a:pPr lvl="1"/>
            <a:r>
              <a:rPr lang="en-US" sz="2000" dirty="0"/>
              <a:t>Research in research software</a:t>
            </a:r>
          </a:p>
          <a:p>
            <a:pPr>
              <a:spcBef>
                <a:spcPts val="1200"/>
              </a:spcBef>
            </a:pPr>
            <a:r>
              <a:rPr lang="en-US" sz="2400" dirty="0"/>
              <a:t>Outputs:</a:t>
            </a:r>
          </a:p>
          <a:p>
            <a:pPr lvl="1"/>
            <a:r>
              <a:rPr lang="en-US" sz="2000" dirty="0"/>
              <a:t>Eager supportive &amp; inclusive community</a:t>
            </a:r>
          </a:p>
          <a:p>
            <a:pPr lvl="1"/>
            <a:r>
              <a:rPr lang="en-US" sz="2000" dirty="0"/>
              <a:t>Concrete institute plan configured to offer valued services</a:t>
            </a:r>
          </a:p>
          <a:p>
            <a:pPr lvl="1"/>
            <a:r>
              <a:rPr lang="en-US" sz="2000" dirty="0"/>
              <a:t>Published survey and data that demonstrates community need</a:t>
            </a:r>
          </a:p>
        </p:txBody>
      </p:sp>
    </p:spTree>
    <p:extLst>
      <p:ext uri="{BB962C8B-B14F-4D97-AF65-F5344CB8AC3E}">
        <p14:creationId xmlns:p14="http://schemas.microsoft.com/office/powerpoint/2010/main" val="2777722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28BDC-1597-8E48-BDEA-38B3CC015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URSSI team (SGCI members in bold)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ACC92-6309-0445-871C-F0CCCBBA6F9F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298720" y="1281885"/>
            <a:ext cx="4310872" cy="486770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dirty="0"/>
              <a:t>PIs</a:t>
            </a:r>
          </a:p>
          <a:p>
            <a:pPr lvl="1"/>
            <a:r>
              <a:rPr lang="en-US" sz="1700" dirty="0"/>
              <a:t>Karthik Ram (PI, UC Berkeley)</a:t>
            </a:r>
          </a:p>
          <a:p>
            <a:pPr lvl="1"/>
            <a:r>
              <a:rPr lang="en-US" sz="1700" dirty="0"/>
              <a:t>Jeffrey Carver (Alabama)</a:t>
            </a:r>
          </a:p>
          <a:p>
            <a:pPr lvl="1"/>
            <a:r>
              <a:rPr lang="en-US" sz="1700" b="1" dirty="0"/>
              <a:t>Sandra </a:t>
            </a:r>
            <a:r>
              <a:rPr lang="en-US" sz="1700" b="1" dirty="0" err="1"/>
              <a:t>Gesing</a:t>
            </a:r>
            <a:r>
              <a:rPr lang="en-US" sz="1700" b="1" dirty="0"/>
              <a:t> (Notre Dame)</a:t>
            </a:r>
          </a:p>
          <a:p>
            <a:pPr lvl="1"/>
            <a:r>
              <a:rPr lang="en-US" sz="1700" dirty="0"/>
              <a:t>Daniel S. Katz (Illinois)</a:t>
            </a:r>
          </a:p>
          <a:p>
            <a:pPr lvl="1"/>
            <a:r>
              <a:rPr lang="en-US" sz="1700" dirty="0"/>
              <a:t>Nicholas Weber (Washington)</a:t>
            </a:r>
          </a:p>
          <a:p>
            <a:pPr marL="0" indent="0">
              <a:spcBef>
                <a:spcPts val="2000"/>
              </a:spcBef>
              <a:buNone/>
            </a:pPr>
            <a:r>
              <a:rPr lang="en-US" sz="2000" dirty="0"/>
              <a:t>Advisory Committee</a:t>
            </a:r>
          </a:p>
          <a:p>
            <a:pPr lvl="1"/>
            <a:r>
              <a:rPr lang="en-US" sz="1700" dirty="0"/>
              <a:t>Richard Arthur (GE Global)</a:t>
            </a:r>
          </a:p>
          <a:p>
            <a:pPr lvl="1"/>
            <a:r>
              <a:rPr lang="en-US" sz="1700" dirty="0"/>
              <a:t>Michelle Barker (ARDC)</a:t>
            </a:r>
          </a:p>
          <a:p>
            <a:pPr lvl="1"/>
            <a:r>
              <a:rPr lang="en-US" sz="1700" dirty="0"/>
              <a:t>Phil Bourne (Virginia)</a:t>
            </a:r>
          </a:p>
          <a:p>
            <a:pPr lvl="1"/>
            <a:r>
              <a:rPr lang="en-US" sz="1700" dirty="0"/>
              <a:t>Daniel Crawford (</a:t>
            </a:r>
            <a:r>
              <a:rPr lang="en-US" sz="1700" dirty="0" err="1"/>
              <a:t>MolSSI</a:t>
            </a:r>
            <a:r>
              <a:rPr lang="en-US" sz="1700" dirty="0"/>
              <a:t> &amp; </a:t>
            </a:r>
            <a:r>
              <a:rPr lang="en-US" sz="1700" dirty="0" err="1"/>
              <a:t>Va</a:t>
            </a:r>
            <a:r>
              <a:rPr lang="en-US" sz="1700" dirty="0"/>
              <a:t> Tech)</a:t>
            </a:r>
          </a:p>
          <a:p>
            <a:pPr lvl="1"/>
            <a:r>
              <a:rPr lang="en-US" sz="1700" dirty="0"/>
              <a:t>Neil </a:t>
            </a:r>
            <a:r>
              <a:rPr lang="en-US" sz="1700" dirty="0" err="1"/>
              <a:t>Chue</a:t>
            </a:r>
            <a:r>
              <a:rPr lang="en-US" sz="1700" dirty="0"/>
              <a:t> Hong (SSI &amp; Edinburgh)</a:t>
            </a:r>
          </a:p>
          <a:p>
            <a:pPr lvl="1"/>
            <a:r>
              <a:rPr lang="en-US" sz="1700" dirty="0"/>
              <a:t>James </a:t>
            </a:r>
            <a:r>
              <a:rPr lang="en-US" sz="1700" dirty="0" err="1"/>
              <a:t>Howison</a:t>
            </a:r>
            <a:r>
              <a:rPr lang="en-US" sz="1700" dirty="0"/>
              <a:t> (Texas)</a:t>
            </a:r>
          </a:p>
          <a:p>
            <a:pPr lvl="1"/>
            <a:r>
              <a:rPr lang="en-US" sz="1700" dirty="0"/>
              <a:t>Kurt Schwehr (Google)</a:t>
            </a:r>
          </a:p>
          <a:p>
            <a:pPr lvl="1"/>
            <a:r>
              <a:rPr lang="en-US" sz="1700" dirty="0"/>
              <a:t>Jeff Spies (SHARE)</a:t>
            </a:r>
          </a:p>
          <a:p>
            <a:pPr lvl="1"/>
            <a:r>
              <a:rPr lang="en-US" sz="1700" b="1" dirty="0"/>
              <a:t>Nancy Wilkins-</a:t>
            </a:r>
            <a:r>
              <a:rPr lang="en-US" sz="1700" b="1" dirty="0" err="1"/>
              <a:t>Diehr</a:t>
            </a:r>
            <a:r>
              <a:rPr lang="en-US" sz="1700" b="1" dirty="0"/>
              <a:t> (retired)</a:t>
            </a:r>
          </a:p>
          <a:p>
            <a:endParaRPr lang="en-US" sz="20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E48AF9D-96F0-664F-B979-0B7AA6FB0332}"/>
              </a:ext>
            </a:extLst>
          </p:cNvPr>
          <p:cNvSpPr txBox="1">
            <a:spLocks/>
          </p:cNvSpPr>
          <p:nvPr/>
        </p:nvSpPr>
        <p:spPr>
          <a:xfrm>
            <a:off x="6444714" y="1281884"/>
            <a:ext cx="4191968" cy="4986068"/>
          </a:xfrm>
          <a:prstGeom prst="rect">
            <a:avLst/>
          </a:prstGeom>
        </p:spPr>
        <p:txBody>
          <a:bodyPr vert="horz" lIns="0" tIns="0" rIns="0" bIns="0" rtlCol="0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Senior Personnel</a:t>
            </a:r>
          </a:p>
          <a:p>
            <a:pPr lvl="1">
              <a:lnSpc>
                <a:spcPct val="100000"/>
              </a:lnSpc>
            </a:pPr>
            <a:r>
              <a:rPr lang="en-US" sz="1700" dirty="0"/>
              <a:t>Wolfgang </a:t>
            </a:r>
            <a:r>
              <a:rPr lang="en-US" sz="1700" dirty="0" err="1"/>
              <a:t>Bangerth</a:t>
            </a:r>
            <a:r>
              <a:rPr lang="en-US" sz="1700" dirty="0"/>
              <a:t> (Colorado State)</a:t>
            </a:r>
          </a:p>
          <a:p>
            <a:pPr lvl="1">
              <a:lnSpc>
                <a:spcPct val="100000"/>
              </a:lnSpc>
            </a:pPr>
            <a:r>
              <a:rPr lang="en-US" sz="1700" dirty="0" err="1"/>
              <a:t>Anshu</a:t>
            </a:r>
            <a:r>
              <a:rPr lang="en-US" sz="1700" dirty="0"/>
              <a:t> Dubey (Argonne)</a:t>
            </a:r>
          </a:p>
          <a:p>
            <a:pPr lvl="1">
              <a:lnSpc>
                <a:spcPct val="100000"/>
              </a:lnSpc>
            </a:pPr>
            <a:r>
              <a:rPr lang="en-US" sz="1700" dirty="0"/>
              <a:t>Melissa </a:t>
            </a:r>
            <a:r>
              <a:rPr lang="en-US" sz="1700" dirty="0" err="1"/>
              <a:t>Haendel</a:t>
            </a:r>
            <a:r>
              <a:rPr lang="en-US" sz="1700" dirty="0"/>
              <a:t> (Oregon State)</a:t>
            </a:r>
          </a:p>
          <a:p>
            <a:pPr lvl="1">
              <a:lnSpc>
                <a:spcPct val="100000"/>
              </a:lnSpc>
            </a:pPr>
            <a:r>
              <a:rPr lang="en-US" sz="1700" dirty="0"/>
              <a:t>Mike </a:t>
            </a:r>
            <a:r>
              <a:rPr lang="en-US" sz="1700" dirty="0" err="1"/>
              <a:t>Heroux</a:t>
            </a:r>
            <a:r>
              <a:rPr lang="en-US" sz="1700" dirty="0"/>
              <a:t> (Sandia)</a:t>
            </a:r>
          </a:p>
          <a:p>
            <a:pPr lvl="1">
              <a:lnSpc>
                <a:spcPct val="100000"/>
              </a:lnSpc>
            </a:pPr>
            <a:r>
              <a:rPr lang="en-US" sz="1700" dirty="0"/>
              <a:t>Katy Huff (Illinois)</a:t>
            </a:r>
          </a:p>
          <a:p>
            <a:pPr lvl="1">
              <a:lnSpc>
                <a:spcPct val="100000"/>
              </a:lnSpc>
            </a:pPr>
            <a:r>
              <a:rPr lang="en-US" sz="1700" b="1" dirty="0"/>
              <a:t>Suresh </a:t>
            </a:r>
            <a:r>
              <a:rPr lang="en-US" sz="1700" b="1" dirty="0" err="1"/>
              <a:t>Marru</a:t>
            </a:r>
            <a:r>
              <a:rPr lang="en-US" sz="1700" b="1" dirty="0"/>
              <a:t> (Indiana)</a:t>
            </a:r>
          </a:p>
          <a:p>
            <a:pPr lvl="1">
              <a:lnSpc>
                <a:spcPct val="100000"/>
              </a:lnSpc>
            </a:pPr>
            <a:r>
              <a:rPr lang="en-US" sz="1700" dirty="0"/>
              <a:t>Kate Mueller (Notre Dame)</a:t>
            </a:r>
          </a:p>
          <a:p>
            <a:pPr lvl="1">
              <a:lnSpc>
                <a:spcPct val="100000"/>
              </a:lnSpc>
            </a:pPr>
            <a:r>
              <a:rPr lang="en-US" sz="1700" dirty="0" err="1"/>
              <a:t>Jarek</a:t>
            </a:r>
            <a:r>
              <a:rPr lang="en-US" sz="1700" dirty="0"/>
              <a:t> </a:t>
            </a:r>
            <a:r>
              <a:rPr lang="en-US" sz="1700" dirty="0" err="1"/>
              <a:t>Nabrzyski</a:t>
            </a:r>
            <a:r>
              <a:rPr lang="en-US" sz="1700" dirty="0"/>
              <a:t> (Notre Dame)</a:t>
            </a:r>
          </a:p>
          <a:p>
            <a:pPr lvl="1">
              <a:lnSpc>
                <a:spcPct val="100000"/>
              </a:lnSpc>
            </a:pPr>
            <a:r>
              <a:rPr lang="en-US" sz="1700" dirty="0"/>
              <a:t>Kyle Niemeyer (Oregon State)</a:t>
            </a:r>
          </a:p>
          <a:p>
            <a:pPr lvl="1">
              <a:lnSpc>
                <a:spcPct val="100000"/>
              </a:lnSpc>
            </a:pPr>
            <a:r>
              <a:rPr lang="en-US" sz="1700" b="1" dirty="0"/>
              <a:t>Marlon Pierce (Indiana)</a:t>
            </a:r>
          </a:p>
          <a:p>
            <a:pPr lvl="1">
              <a:lnSpc>
                <a:spcPct val="100000"/>
              </a:lnSpc>
            </a:pPr>
            <a:r>
              <a:rPr lang="en-US" sz="1700" dirty="0"/>
              <a:t>Ariel </a:t>
            </a:r>
            <a:r>
              <a:rPr lang="en-US" sz="1700" dirty="0" err="1"/>
              <a:t>Rokem</a:t>
            </a:r>
            <a:r>
              <a:rPr lang="en-US" sz="1700" dirty="0"/>
              <a:t> (Washington)</a:t>
            </a:r>
          </a:p>
          <a:p>
            <a:pPr lvl="1">
              <a:lnSpc>
                <a:spcPct val="100000"/>
              </a:lnSpc>
            </a:pPr>
            <a:r>
              <a:rPr lang="en-US" sz="1700" dirty="0" err="1"/>
              <a:t>Arfon</a:t>
            </a:r>
            <a:r>
              <a:rPr lang="en-US" sz="1700" dirty="0"/>
              <a:t> Smith (</a:t>
            </a:r>
            <a:r>
              <a:rPr lang="en-US" sz="1700" dirty="0" err="1"/>
              <a:t>STScI</a:t>
            </a:r>
            <a:r>
              <a:rPr lang="en-US" sz="1700" dirty="0"/>
              <a:t>)</a:t>
            </a:r>
          </a:p>
          <a:p>
            <a:pPr lvl="1">
              <a:lnSpc>
                <a:spcPct val="100000"/>
              </a:lnSpc>
            </a:pPr>
            <a:r>
              <a:rPr lang="en-US" sz="1700" dirty="0"/>
              <a:t>Tracy Teal (Carpentries)</a:t>
            </a:r>
          </a:p>
          <a:p>
            <a:pPr lvl="1">
              <a:lnSpc>
                <a:spcPct val="100000"/>
              </a:lnSpc>
            </a:pPr>
            <a:r>
              <a:rPr lang="en-US" sz="1700" dirty="0"/>
              <a:t>Matt Turk (Illinois)</a:t>
            </a:r>
          </a:p>
          <a:p>
            <a:pPr lvl="1">
              <a:lnSpc>
                <a:spcPct val="100000"/>
              </a:lnSpc>
            </a:pPr>
            <a:r>
              <a:rPr lang="en-US" sz="1700" dirty="0"/>
              <a:t>Rick Wagner (Argonne)</a:t>
            </a:r>
          </a:p>
          <a:p>
            <a:pPr lvl="1">
              <a:lnSpc>
                <a:spcPct val="100000"/>
              </a:lnSpc>
            </a:pPr>
            <a:r>
              <a:rPr lang="en-US" sz="1700" b="1" dirty="0"/>
              <a:t>Mike </a:t>
            </a:r>
            <a:r>
              <a:rPr lang="en-US" sz="1700" b="1" dirty="0" err="1"/>
              <a:t>Zentner</a:t>
            </a:r>
            <a:r>
              <a:rPr lang="en-US" sz="1700" b="1" dirty="0"/>
              <a:t> (UCSD)</a:t>
            </a:r>
          </a:p>
        </p:txBody>
      </p:sp>
    </p:spTree>
    <p:extLst>
      <p:ext uri="{BB962C8B-B14F-4D97-AF65-F5344CB8AC3E}">
        <p14:creationId xmlns:p14="http://schemas.microsoft.com/office/powerpoint/2010/main" val="2978717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C086E730-C48A-EF4F-82AF-AABC9302BB56}"/>
              </a:ext>
            </a:extLst>
          </p:cNvPr>
          <p:cNvGrpSpPr/>
          <p:nvPr/>
        </p:nvGrpSpPr>
        <p:grpSpPr>
          <a:xfrm>
            <a:off x="2743200" y="1252601"/>
            <a:ext cx="6477000" cy="4648201"/>
            <a:chOff x="1219200" y="1219197"/>
            <a:chExt cx="6477000" cy="4648201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D487596-4791-F347-9694-453ADDB8CD80}"/>
                </a:ext>
              </a:extLst>
            </p:cNvPr>
            <p:cNvSpPr/>
            <p:nvPr/>
          </p:nvSpPr>
          <p:spPr>
            <a:xfrm>
              <a:off x="1219200" y="1219197"/>
              <a:ext cx="6477000" cy="46482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00206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69706E1-1517-0741-9DB3-51AC51DDD603}"/>
                </a:ext>
              </a:extLst>
            </p:cNvPr>
            <p:cNvSpPr/>
            <p:nvPr/>
          </p:nvSpPr>
          <p:spPr>
            <a:xfrm>
              <a:off x="6565405" y="5257800"/>
              <a:ext cx="88998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>
                  <a:solidFill>
                    <a:srgbClr val="002060"/>
                  </a:solidFill>
                </a:rPr>
                <a:t>URSSI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EC57CCB-089A-D74A-AA2C-2806BE9EA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NSF institutes context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90A42A3-C952-AF4D-91E5-436ADF88F5C1}"/>
              </a:ext>
            </a:extLst>
          </p:cNvPr>
          <p:cNvSpPr/>
          <p:nvPr/>
        </p:nvSpPr>
        <p:spPr>
          <a:xfrm rot="16200000">
            <a:off x="1676401" y="3233803"/>
            <a:ext cx="4648200" cy="6858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/>
              <a:t>MolSSI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897CAF-5CD9-D443-AA5A-73048C1A61D5}"/>
              </a:ext>
            </a:extLst>
          </p:cNvPr>
          <p:cNvSpPr/>
          <p:nvPr/>
        </p:nvSpPr>
        <p:spPr>
          <a:xfrm rot="16200000">
            <a:off x="2844800" y="3233802"/>
            <a:ext cx="4648200" cy="6858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IRIS-HEP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4E8B316-6816-F84B-9479-A24D474B11FD}"/>
              </a:ext>
            </a:extLst>
          </p:cNvPr>
          <p:cNvSpPr/>
          <p:nvPr/>
        </p:nvSpPr>
        <p:spPr>
          <a:xfrm rot="16200000">
            <a:off x="4013199" y="3233800"/>
            <a:ext cx="4648201" cy="685800"/>
          </a:xfrm>
          <a:prstGeom prst="rect">
            <a:avLst/>
          </a:prstGeom>
          <a:solidFill>
            <a:srgbClr val="FFC000"/>
          </a:solidFill>
          <a:ln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2060"/>
                </a:solidFill>
              </a:rPr>
              <a:t>GSI (Conceptualization)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DF43A45-781F-AE42-B6EA-FE9405AD2905}"/>
              </a:ext>
            </a:extLst>
          </p:cNvPr>
          <p:cNvSpPr/>
          <p:nvPr/>
        </p:nvSpPr>
        <p:spPr>
          <a:xfrm rot="16200000">
            <a:off x="5181596" y="3233800"/>
            <a:ext cx="4648202" cy="685800"/>
          </a:xfrm>
          <a:prstGeom prst="rect">
            <a:avLst/>
          </a:prstGeom>
          <a:solidFill>
            <a:srgbClr val="FFC000"/>
          </a:solidFill>
          <a:ln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2060"/>
                </a:solidFill>
              </a:rPr>
              <a:t>CFDSI (Conceptualization)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A5ABBE7-63C6-FD48-96E6-324900B8879D}"/>
              </a:ext>
            </a:extLst>
          </p:cNvPr>
          <p:cNvSpPr/>
          <p:nvPr/>
        </p:nvSpPr>
        <p:spPr>
          <a:xfrm>
            <a:off x="2743200" y="1633603"/>
            <a:ext cx="6477000" cy="685800"/>
          </a:xfrm>
          <a:prstGeom prst="rect">
            <a:avLst/>
          </a:prstGeom>
          <a:solidFill>
            <a:srgbClr val="9437FF"/>
          </a:solidFill>
          <a:ln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SGCI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340EA2B-D1E0-5D4C-BEEF-2D350E8AE441}"/>
              </a:ext>
            </a:extLst>
          </p:cNvPr>
          <p:cNvSpPr txBox="1"/>
          <p:nvPr/>
        </p:nvSpPr>
        <p:spPr>
          <a:xfrm>
            <a:off x="5032723" y="5906180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Disciplines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240421F-842B-464C-BA97-8F90780664EE}"/>
              </a:ext>
            </a:extLst>
          </p:cNvPr>
          <p:cNvSpPr txBox="1"/>
          <p:nvPr/>
        </p:nvSpPr>
        <p:spPr>
          <a:xfrm rot="16200000">
            <a:off x="1670546" y="3331104"/>
            <a:ext cx="1531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Technologies</a:t>
            </a:r>
          </a:p>
        </p:txBody>
      </p:sp>
    </p:spTree>
    <p:extLst>
      <p:ext uri="{BB962C8B-B14F-4D97-AF65-F5344CB8AC3E}">
        <p14:creationId xmlns:p14="http://schemas.microsoft.com/office/powerpoint/2010/main" val="232444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7A9F6-AF55-E548-A131-D17403BA9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URSSI 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F96746-F8F2-FD46-95AF-49CA11301B3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03695" y="1424764"/>
            <a:ext cx="10584610" cy="473935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dirty="0"/>
              <a:t>Learn from community</a:t>
            </a:r>
          </a:p>
          <a:p>
            <a:pPr lvl="1">
              <a:lnSpc>
                <a:spcPct val="100000"/>
              </a:lnSpc>
            </a:pPr>
            <a:r>
              <a:rPr lang="en-US" sz="2800" dirty="0"/>
              <a:t>Survey, workshops, ethnographic studies</a:t>
            </a:r>
          </a:p>
          <a:p>
            <a:pPr>
              <a:lnSpc>
                <a:spcPct val="100000"/>
              </a:lnSpc>
              <a:spcBef>
                <a:spcPts val="1600"/>
              </a:spcBef>
            </a:pPr>
            <a:r>
              <a:rPr lang="en-US" sz="3200" dirty="0"/>
              <a:t>Iteratively build understanding of challenges</a:t>
            </a:r>
          </a:p>
          <a:p>
            <a:pPr>
              <a:lnSpc>
                <a:spcPct val="100000"/>
              </a:lnSpc>
              <a:spcBef>
                <a:spcPts val="1600"/>
              </a:spcBef>
            </a:pPr>
            <a:r>
              <a:rPr lang="en-US" sz="3200" dirty="0"/>
              <a:t>Talk about what we’ve learned</a:t>
            </a:r>
          </a:p>
          <a:p>
            <a:pPr lvl="1">
              <a:lnSpc>
                <a:spcPct val="100000"/>
              </a:lnSpc>
            </a:pPr>
            <a:r>
              <a:rPr lang="en-US" sz="2800" dirty="0"/>
              <a:t>Website (</a:t>
            </a:r>
            <a:r>
              <a:rPr lang="en-US" sz="2800" dirty="0">
                <a:hlinkClick r:id="rId2"/>
              </a:rPr>
              <a:t>urssi.us</a:t>
            </a:r>
            <a:r>
              <a:rPr lang="en-US" sz="2800" dirty="0"/>
              <a:t>), 33 blog posts (</a:t>
            </a:r>
            <a:r>
              <a:rPr lang="en-US" sz="2800" dirty="0">
                <a:hlinkClick r:id="rId3"/>
              </a:rPr>
              <a:t>urssi.us/blog</a:t>
            </a:r>
            <a:r>
              <a:rPr lang="en-US" sz="2800" dirty="0"/>
              <a:t>), articles, papers, talks</a:t>
            </a:r>
          </a:p>
          <a:p>
            <a:pPr>
              <a:lnSpc>
                <a:spcPct val="100000"/>
              </a:lnSpc>
            </a:pPr>
            <a:r>
              <a:rPr lang="en-US" sz="3200" dirty="0"/>
              <a:t>Overall, build community</a:t>
            </a:r>
          </a:p>
        </p:txBody>
      </p:sp>
    </p:spTree>
    <p:extLst>
      <p:ext uri="{BB962C8B-B14F-4D97-AF65-F5344CB8AC3E}">
        <p14:creationId xmlns:p14="http://schemas.microsoft.com/office/powerpoint/2010/main" val="3682573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3AC3D-E951-8144-94B3-6A45A4AEB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General Workshop &amp; Unconference – Berkeley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E3B697-306A-6846-BD83-599A55F670E7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03695" y="1281885"/>
            <a:ext cx="10836370" cy="4739353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US" sz="2400" dirty="0"/>
              <a:t>Key themes</a:t>
            </a:r>
          </a:p>
          <a:p>
            <a:pPr lvl="1">
              <a:spcBef>
                <a:spcPts val="1700"/>
              </a:spcBef>
            </a:pPr>
            <a:r>
              <a:rPr lang="en-US" b="1" dirty="0"/>
              <a:t>Software</a:t>
            </a:r>
            <a:r>
              <a:rPr lang="en-US" dirty="0"/>
              <a:t>: development, usability, and credit</a:t>
            </a:r>
          </a:p>
          <a:p>
            <a:pPr lvl="1">
              <a:spcBef>
                <a:spcPts val="1700"/>
              </a:spcBef>
            </a:pPr>
            <a:r>
              <a:rPr lang="en-US" b="1" dirty="0"/>
              <a:t>Training &amp; workforce development</a:t>
            </a:r>
            <a:r>
              <a:rPr lang="en-US" dirty="0"/>
              <a:t>: Building upon existing models, designing new methods of instruction</a:t>
            </a:r>
          </a:p>
          <a:p>
            <a:pPr lvl="1">
              <a:spcBef>
                <a:spcPts val="1700"/>
              </a:spcBef>
            </a:pPr>
            <a:r>
              <a:rPr lang="en-US" b="1" dirty="0"/>
              <a:t>People</a:t>
            </a:r>
            <a:r>
              <a:rPr lang="en-US" dirty="0"/>
              <a:t>: Sustainability of RSEs as the human infrastructure of scientific software</a:t>
            </a:r>
          </a:p>
          <a:p>
            <a:pPr lvl="1">
              <a:spcBef>
                <a:spcPts val="1700"/>
              </a:spcBef>
            </a:pPr>
            <a:r>
              <a:rPr lang="en-US" b="1" dirty="0"/>
              <a:t>Projects</a:t>
            </a:r>
            <a:r>
              <a:rPr lang="en-US" dirty="0"/>
              <a:t>: Sustainability of software projects through organizational and institutional best practices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4EBE4F8-90FA-684E-A34F-C5D25CBBB1C8}"/>
              </a:ext>
            </a:extLst>
          </p:cNvPr>
          <p:cNvSpPr/>
          <p:nvPr/>
        </p:nvSpPr>
        <p:spPr>
          <a:xfrm>
            <a:off x="0" y="6550223"/>
            <a:ext cx="84373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1200" dirty="0">
                <a:solidFill>
                  <a:schemeClr val="bg1"/>
                </a:solidFill>
              </a:rPr>
              <a:t>Blog post: </a:t>
            </a:r>
            <a:r>
              <a:rPr lang="en-US" sz="1200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http://urssi.us/blog/2018/08/23/report-from-the-first-urssi-workshop/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137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45A8A-C0E6-4644-8268-29A868BA0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URSSI </a:t>
            </a:r>
            <a:r>
              <a:rPr lang="en-US" dirty="0" err="1"/>
              <a:t>strawhorse</a:t>
            </a:r>
            <a:r>
              <a:rPr lang="en-US" dirty="0"/>
              <a:t> from Berkeley Workshop</a:t>
            </a:r>
          </a:p>
        </p:txBody>
      </p:sp>
      <p:graphicFrame>
        <p:nvGraphicFramePr>
          <p:cNvPr id="4" name="Content Placeholder 5">
            <a:extLst>
              <a:ext uri="{FF2B5EF4-FFF2-40B4-BE49-F238E27FC236}">
                <a16:creationId xmlns:a16="http://schemas.microsoft.com/office/drawing/2014/main" id="{6992174F-695E-8F4F-9C49-C0BCC4E0A4C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3324972"/>
              </p:ext>
            </p:extLst>
          </p:nvPr>
        </p:nvGraphicFramePr>
        <p:xfrm>
          <a:off x="1866900" y="1061045"/>
          <a:ext cx="8458201" cy="52120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914532086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3487914687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4005931663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462090791"/>
                    </a:ext>
                  </a:extLst>
                </a:gridCol>
                <a:gridCol w="1371601">
                  <a:extLst>
                    <a:ext uri="{9D8B030D-6E8A-4147-A177-3AD203B41FA5}">
                      <a16:colId xmlns:a16="http://schemas.microsoft.com/office/drawing/2014/main" val="12303919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Supporting Software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Supporting People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Supporting the community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Science &amp; research impact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0084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2060"/>
                          </a:solidFill>
                        </a:rPr>
                        <a:t>Development Support (consulting &amp; short term small project support)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206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2060"/>
                          </a:solidFill>
                        </a:rPr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29876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2060"/>
                          </a:solidFill>
                        </a:rPr>
                        <a:t>Incubator (technology advice, business planning, usability advice, etc.)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206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2060"/>
                          </a:solidFill>
                        </a:rPr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39197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2060"/>
                          </a:solidFill>
                        </a:rPr>
                        <a:t>Training (courses &amp; guides)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206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206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2060"/>
                          </a:solidFill>
                        </a:rPr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13995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2060"/>
                          </a:solidFill>
                        </a:rPr>
                        <a:t>Policy (research &amp; campaigns)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206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206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2060"/>
                          </a:solidFill>
                        </a:rPr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1768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2060"/>
                          </a:solidFill>
                        </a:rPr>
                        <a:t>Community (fellowships, workshops, blogs, website)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206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206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206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2060"/>
                          </a:solidFill>
                        </a:rPr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991027"/>
                  </a:ext>
                </a:extLst>
              </a:tr>
            </a:tbl>
          </a:graphicData>
        </a:graphic>
      </p:graphicFrame>
      <p:sp>
        <p:nvSpPr>
          <p:cNvPr id="5" name="Oval 4">
            <a:extLst>
              <a:ext uri="{FF2B5EF4-FFF2-40B4-BE49-F238E27FC236}">
                <a16:creationId xmlns:a16="http://schemas.microsoft.com/office/drawing/2014/main" id="{4649DF7D-CE53-4145-9BFF-DBF5F0B3F920}"/>
              </a:ext>
            </a:extLst>
          </p:cNvPr>
          <p:cNvSpPr/>
          <p:nvPr/>
        </p:nvSpPr>
        <p:spPr>
          <a:xfrm>
            <a:off x="1666875" y="1811808"/>
            <a:ext cx="2757488" cy="121443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CF4EF0F-0179-704A-A573-EF644E93FF33}"/>
              </a:ext>
            </a:extLst>
          </p:cNvPr>
          <p:cNvSpPr/>
          <p:nvPr/>
        </p:nvSpPr>
        <p:spPr>
          <a:xfrm>
            <a:off x="1666875" y="4640733"/>
            <a:ext cx="2443163" cy="814388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764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3AC3D-E951-8144-94B3-6A45A4AEB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General Workshop &amp; Unconference – Chicago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E3B697-306A-6846-BD83-599A55F670E7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</a:pPr>
            <a:r>
              <a:rPr lang="en-US" dirty="0"/>
              <a:t>Key themes</a:t>
            </a:r>
          </a:p>
          <a:p>
            <a:pPr lvl="1">
              <a:lnSpc>
                <a:spcPct val="110000"/>
              </a:lnSpc>
            </a:pPr>
            <a:r>
              <a:rPr lang="en-US" sz="2900" dirty="0"/>
              <a:t>Community building</a:t>
            </a:r>
          </a:p>
          <a:p>
            <a:pPr lvl="1">
              <a:lnSpc>
                <a:spcPct val="110000"/>
              </a:lnSpc>
            </a:pPr>
            <a:r>
              <a:rPr lang="en-US" sz="2900" dirty="0"/>
              <a:t>Career path and institutional support for RSEs</a:t>
            </a:r>
          </a:p>
          <a:p>
            <a:pPr lvl="1">
              <a:lnSpc>
                <a:spcPct val="110000"/>
              </a:lnSpc>
            </a:pPr>
            <a:r>
              <a:rPr lang="en-US" sz="2900" dirty="0"/>
              <a:t>Training and workforce development</a:t>
            </a:r>
          </a:p>
          <a:p>
            <a:pPr lvl="2">
              <a:lnSpc>
                <a:spcPct val="110000"/>
              </a:lnSpc>
            </a:pPr>
            <a:r>
              <a:rPr lang="en-US" sz="2900" dirty="0"/>
              <a:t>URSSI summer school, for grad students, return as TAs/mentors</a:t>
            </a:r>
          </a:p>
          <a:p>
            <a:pPr lvl="1">
              <a:lnSpc>
                <a:spcPct val="110000"/>
              </a:lnSpc>
            </a:pPr>
            <a:r>
              <a:rPr lang="en-US" sz="2900" dirty="0"/>
              <a:t>Sustainability as related to reproducibility, usability, discoverability</a:t>
            </a:r>
          </a:p>
          <a:p>
            <a:pPr>
              <a:lnSpc>
                <a:spcPct val="110000"/>
              </a:lnSpc>
            </a:pPr>
            <a:r>
              <a:rPr lang="en-US" dirty="0"/>
              <a:t>Discussed URSSI mission and vision</a:t>
            </a:r>
          </a:p>
          <a:p>
            <a:pPr>
              <a:lnSpc>
                <a:spcPct val="110000"/>
              </a:lnSpc>
            </a:pPr>
            <a:r>
              <a:rPr lang="en-US" dirty="0" err="1"/>
              <a:t>Strawhorse</a:t>
            </a:r>
            <a:r>
              <a:rPr lang="en-US" dirty="0"/>
              <a:t> iteration</a:t>
            </a:r>
          </a:p>
          <a:p>
            <a:pPr lvl="1">
              <a:lnSpc>
                <a:spcPct val="110000"/>
              </a:lnSpc>
            </a:pPr>
            <a:r>
              <a:rPr lang="en-US" sz="2800" dirty="0"/>
              <a:t>Added area: management, sustainability &amp; governance</a:t>
            </a:r>
          </a:p>
          <a:p>
            <a:pPr lvl="1">
              <a:lnSpc>
                <a:spcPct val="110000"/>
              </a:lnSpc>
            </a:pPr>
            <a:r>
              <a:rPr lang="en-US" sz="2800" dirty="0"/>
              <a:t>Development still unclear, scaling is problematic</a:t>
            </a:r>
          </a:p>
          <a:p>
            <a:pPr lvl="1">
              <a:lnSpc>
                <a:spcPct val="110000"/>
              </a:lnSpc>
            </a:pPr>
            <a:r>
              <a:rPr lang="en-US" sz="2800" dirty="0"/>
              <a:t>Good ideas for other elements</a:t>
            </a:r>
          </a:p>
          <a:p>
            <a:pPr>
              <a:lnSpc>
                <a:spcPct val="110000"/>
              </a:lnSpc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7529B8D-BBA8-E54B-8112-B1E1EF5A0755}"/>
              </a:ext>
            </a:extLst>
          </p:cNvPr>
          <p:cNvSpPr/>
          <p:nvPr/>
        </p:nvSpPr>
        <p:spPr>
          <a:xfrm>
            <a:off x="0" y="6547081"/>
            <a:ext cx="6096000" cy="27969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 sz="1200" dirty="0">
                <a:solidFill>
                  <a:schemeClr val="bg1"/>
                </a:solidFill>
              </a:rPr>
              <a:t>Blog post: </a:t>
            </a:r>
            <a:r>
              <a:rPr lang="en-US" sz="1200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http://urssi.us/blog/2019/04/04/urssi-chicago-workshop-report/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210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3AC3D-E951-8144-94B3-6A45A4AEB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Credit &amp; Metrics Workshop – Santa Barbara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E3B697-306A-6846-BD83-599A55F670E7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1400"/>
              </a:spcBef>
            </a:pPr>
            <a:r>
              <a:rPr lang="en-US" sz="2400" dirty="0"/>
              <a:t>Short talks about relevant projects</a:t>
            </a:r>
          </a:p>
          <a:p>
            <a:pPr>
              <a:lnSpc>
                <a:spcPct val="100000"/>
              </a:lnSpc>
              <a:spcBef>
                <a:spcPts val="1400"/>
              </a:spcBef>
            </a:pPr>
            <a:r>
              <a:rPr lang="en-US" sz="2400" dirty="0"/>
              <a:t>Used </a:t>
            </a:r>
            <a:r>
              <a:rPr lang="en-US" sz="2400" dirty="0" err="1"/>
              <a:t>Rumelt’s</a:t>
            </a:r>
            <a:r>
              <a:rPr lang="en-US" sz="2400" dirty="0"/>
              <a:t> Strategy Kernel concept to plan potential URSSI work in this area</a:t>
            </a:r>
          </a:p>
          <a:p>
            <a:pPr marL="914400" lvl="1" indent="-457200">
              <a:lnSpc>
                <a:spcPct val="100000"/>
              </a:lnSpc>
              <a:spcBef>
                <a:spcPts val="1400"/>
              </a:spcBef>
              <a:buFont typeface="+mj-lt"/>
              <a:buAutoNum type="arabicPeriod"/>
            </a:pPr>
            <a:r>
              <a:rPr lang="en-US" dirty="0"/>
              <a:t>Diagnosis (problems &amp; challenges)</a:t>
            </a:r>
          </a:p>
          <a:p>
            <a:pPr marL="914400" lvl="1" indent="-457200">
              <a:lnSpc>
                <a:spcPct val="100000"/>
              </a:lnSpc>
              <a:spcBef>
                <a:spcPts val="800"/>
              </a:spcBef>
              <a:buFont typeface="+mj-lt"/>
              <a:buAutoNum type="arabicPeriod"/>
            </a:pPr>
            <a:r>
              <a:rPr lang="en-US" dirty="0"/>
              <a:t>Guiding principles</a:t>
            </a:r>
          </a:p>
          <a:p>
            <a:pPr marL="914400" lvl="1" indent="-457200">
              <a:lnSpc>
                <a:spcPct val="100000"/>
              </a:lnSpc>
              <a:spcBef>
                <a:spcPts val="800"/>
              </a:spcBef>
              <a:buFont typeface="+mj-lt"/>
              <a:buAutoNum type="arabicPeriod"/>
            </a:pPr>
            <a:r>
              <a:rPr lang="en-US" dirty="0"/>
              <a:t>Coherent actions</a:t>
            </a:r>
          </a:p>
          <a:p>
            <a:pPr>
              <a:lnSpc>
                <a:spcPct val="100000"/>
              </a:lnSpc>
              <a:spcBef>
                <a:spcPts val="1400"/>
              </a:spcBef>
            </a:pPr>
            <a:r>
              <a:rPr lang="en-US" sz="2400" dirty="0"/>
              <a:t>Actions mostly in policy </a:t>
            </a:r>
            <a:r>
              <a:rPr lang="en-US" sz="2400" dirty="0" err="1"/>
              <a:t>strawhorse</a:t>
            </a:r>
            <a:r>
              <a:rPr lang="en-US" sz="2400" dirty="0"/>
              <a:t> area; some work done by fellows (community area)</a:t>
            </a:r>
          </a:p>
          <a:p>
            <a:pPr>
              <a:lnSpc>
                <a:spcPct val="100000"/>
              </a:lnSpc>
              <a:spcBef>
                <a:spcPts val="1400"/>
              </a:spcBef>
            </a:pPr>
            <a:r>
              <a:rPr lang="en-US" sz="2400" dirty="0"/>
              <a:t>Many actions proposed, $3m/year to do everything, must carefully select</a:t>
            </a:r>
          </a:p>
          <a:p>
            <a:pPr>
              <a:lnSpc>
                <a:spcPct val="100000"/>
              </a:lnSpc>
              <a:spcBef>
                <a:spcPts val="1400"/>
              </a:spcBef>
            </a:pPr>
            <a:r>
              <a:rPr lang="en-US" sz="2400" dirty="0"/>
              <a:t>Actions meant to support credit; must also work with other activities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6F6C99-FC03-AE4F-B6D3-3ACD352D8C45}"/>
              </a:ext>
            </a:extLst>
          </p:cNvPr>
          <p:cNvSpPr txBox="1"/>
          <p:nvPr/>
        </p:nvSpPr>
        <p:spPr>
          <a:xfrm>
            <a:off x="101131" y="6367285"/>
            <a:ext cx="5114477" cy="184666"/>
          </a:xfrm>
          <a:prstGeom prst="rect">
            <a:avLst/>
          </a:prstGeom>
        </p:spPr>
        <p:txBody>
          <a:bodyPr wrap="none" lIns="0" tIns="0" rIns="0" bIns="0" rtlCol="0" anchor="ctr" anchorCtr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R. </a:t>
            </a:r>
            <a:r>
              <a:rPr lang="en-US" sz="1200" dirty="0" err="1">
                <a:solidFill>
                  <a:schemeClr val="bg1"/>
                </a:solidFill>
              </a:rPr>
              <a:t>Rumelt</a:t>
            </a:r>
            <a:r>
              <a:rPr lang="en-US" sz="1200" dirty="0">
                <a:solidFill>
                  <a:schemeClr val="bg1"/>
                </a:solidFill>
              </a:rPr>
              <a:t>, Good Strategy Bad Strategy: The Difference and Why It Matters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018A122-A312-554C-A4D4-5F871221B92B}"/>
              </a:ext>
            </a:extLst>
          </p:cNvPr>
          <p:cNvSpPr/>
          <p:nvPr/>
        </p:nvSpPr>
        <p:spPr>
          <a:xfrm>
            <a:off x="0" y="6551951"/>
            <a:ext cx="8353168" cy="2796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200" dirty="0">
                <a:solidFill>
                  <a:schemeClr val="bg1"/>
                </a:solidFill>
              </a:rPr>
              <a:t>Blog post: </a:t>
            </a:r>
            <a:r>
              <a:rPr lang="en-US" sz="1200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http://urssi.us/blog/2019/03/24/report-from-urssi-workshop-on-software-credit-citation-and-metrics/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628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9B1DC-4C64-1543-BED2-93FA0A2BD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Software Incubation Workshop – College Park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EBE788-CE93-0C4D-980D-1380F152592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03695" y="1281885"/>
            <a:ext cx="10255602" cy="473935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dirty="0"/>
              <a:t>How to support new and existing </a:t>
            </a:r>
            <a:br>
              <a:rPr lang="en-US" dirty="0"/>
            </a:br>
            <a:r>
              <a:rPr lang="en-US" dirty="0"/>
              <a:t>software projects that need to</a:t>
            </a:r>
          </a:p>
          <a:p>
            <a:pPr lvl="1">
              <a:lnSpc>
                <a:spcPct val="110000"/>
              </a:lnSpc>
            </a:pPr>
            <a:r>
              <a:rPr lang="en-US" sz="2600" dirty="0"/>
              <a:t>Attract contributors &amp; maintainers</a:t>
            </a:r>
          </a:p>
          <a:p>
            <a:pPr lvl="1">
              <a:lnSpc>
                <a:spcPct val="110000"/>
              </a:lnSpc>
            </a:pPr>
            <a:r>
              <a:rPr lang="en-US" sz="2600" dirty="0"/>
              <a:t>Set up a governance model</a:t>
            </a:r>
          </a:p>
          <a:p>
            <a:pPr lvl="1">
              <a:lnSpc>
                <a:spcPct val="110000"/>
              </a:lnSpc>
            </a:pPr>
            <a:r>
              <a:rPr lang="en-US" sz="2600" dirty="0"/>
              <a:t>Find and managing funding sources</a:t>
            </a:r>
          </a:p>
          <a:p>
            <a:pPr lvl="1">
              <a:lnSpc>
                <a:spcPct val="110000"/>
              </a:lnSpc>
            </a:pPr>
            <a:r>
              <a:rPr lang="en-US" sz="2600" dirty="0"/>
              <a:t>Determine development practices</a:t>
            </a:r>
          </a:p>
          <a:p>
            <a:pPr>
              <a:lnSpc>
                <a:spcPct val="110000"/>
              </a:lnSpc>
            </a:pPr>
            <a:r>
              <a:rPr lang="en-US" dirty="0"/>
              <a:t>Compared existing models of support and guidance</a:t>
            </a:r>
          </a:p>
          <a:p>
            <a:pPr>
              <a:lnSpc>
                <a:spcPct val="110000"/>
              </a:lnSpc>
            </a:pPr>
            <a:r>
              <a:rPr lang="en-US" dirty="0"/>
              <a:t>Determined model of project phases; mapped existing efforts</a:t>
            </a:r>
          </a:p>
          <a:p>
            <a:pPr>
              <a:lnSpc>
                <a:spcPct val="110000"/>
              </a:lnSpc>
            </a:pPr>
            <a:r>
              <a:rPr lang="en-US" dirty="0"/>
              <a:t>Found need to coordinate incubators and fill gaps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CB77B95-7498-9440-83EA-FBE30CDCF959}"/>
              </a:ext>
            </a:extLst>
          </p:cNvPr>
          <p:cNvSpPr/>
          <p:nvPr/>
        </p:nvSpPr>
        <p:spPr>
          <a:xfrm>
            <a:off x="0" y="6578308"/>
            <a:ext cx="8579455" cy="2796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200" dirty="0">
                <a:solidFill>
                  <a:schemeClr val="bg1"/>
                </a:solidFill>
              </a:rPr>
              <a:t>Blog post: </a:t>
            </a:r>
            <a:r>
              <a:rPr lang="en-US" sz="1200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http://urssi.us/blog/2019/03/28/report-from-urssi-workshop-on-research-software-incubators/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99EDD53-7B4D-5241-B726-0AE0A64D4BD1}"/>
              </a:ext>
            </a:extLst>
          </p:cNvPr>
          <p:cNvSpPr/>
          <p:nvPr/>
        </p:nvSpPr>
        <p:spPr>
          <a:xfrm>
            <a:off x="7673546" y="1145297"/>
            <a:ext cx="4349579" cy="277447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u="sng" dirty="0"/>
              <a:t>Participants</a:t>
            </a:r>
          </a:p>
          <a:p>
            <a:pPr>
              <a:lnSpc>
                <a:spcPct val="110000"/>
              </a:lnSpc>
            </a:pPr>
            <a:r>
              <a:rPr lang="en-US" sz="2000" dirty="0"/>
              <a:t>Apache Incubator</a:t>
            </a:r>
          </a:p>
          <a:p>
            <a:pPr>
              <a:lnSpc>
                <a:spcPct val="110000"/>
              </a:lnSpc>
            </a:pPr>
            <a:r>
              <a:rPr lang="en-US" sz="2000" dirty="0"/>
              <a:t>Code for Science &amp; Society</a:t>
            </a:r>
          </a:p>
          <a:p>
            <a:pPr>
              <a:lnSpc>
                <a:spcPct val="110000"/>
              </a:lnSpc>
            </a:pPr>
            <a:r>
              <a:rPr lang="en-US" sz="2000" dirty="0"/>
              <a:t>eScience Institute Winter Incubators</a:t>
            </a:r>
          </a:p>
          <a:p>
            <a:pPr>
              <a:lnSpc>
                <a:spcPct val="110000"/>
              </a:lnSpc>
            </a:pPr>
            <a:r>
              <a:rPr lang="en-US" sz="2000" dirty="0"/>
              <a:t>ESIP Incubator</a:t>
            </a:r>
          </a:p>
          <a:p>
            <a:pPr>
              <a:lnSpc>
                <a:spcPct val="110000"/>
              </a:lnSpc>
            </a:pPr>
            <a:r>
              <a:rPr lang="en-US" sz="2000" dirty="0"/>
              <a:t>Mozilla Open Leaders</a:t>
            </a:r>
          </a:p>
          <a:p>
            <a:pPr>
              <a:lnSpc>
                <a:spcPct val="110000"/>
              </a:lnSpc>
            </a:pPr>
            <a:r>
              <a:rPr lang="en-US" sz="2000" dirty="0" err="1"/>
              <a:t>NumFOCUS</a:t>
            </a:r>
            <a:endParaRPr lang="en-US" sz="2000" dirty="0"/>
          </a:p>
          <a:p>
            <a:pPr>
              <a:lnSpc>
                <a:spcPct val="110000"/>
              </a:lnSpc>
            </a:pPr>
            <a:r>
              <a:rPr lang="en-US" sz="2000" dirty="0"/>
              <a:t>Software ecosystem researchers</a:t>
            </a:r>
          </a:p>
        </p:txBody>
      </p:sp>
    </p:spTree>
    <p:extLst>
      <p:ext uri="{BB962C8B-B14F-4D97-AF65-F5344CB8AC3E}">
        <p14:creationId xmlns:p14="http://schemas.microsoft.com/office/powerpoint/2010/main" val="2199389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EC78F-E421-0549-AB9B-8D9C54B62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stages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11E34D-7C1E-4447-BB7F-60D99F7EAD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63" y="1192332"/>
            <a:ext cx="6457951" cy="48434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624CB44-8394-DA44-A635-C0428BFFC8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6326" y="1235195"/>
            <a:ext cx="6442740" cy="290818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1A12BD2-20D6-E84D-8FD0-C625E69A9BB9}"/>
              </a:ext>
            </a:extLst>
          </p:cNvPr>
          <p:cNvSpPr txBox="1"/>
          <p:nvPr/>
        </p:nvSpPr>
        <p:spPr>
          <a:xfrm>
            <a:off x="112294" y="6583891"/>
            <a:ext cx="8924494" cy="203133"/>
          </a:xfrm>
          <a:prstGeom prst="rect">
            <a:avLst/>
          </a:prstGeom>
        </p:spPr>
        <p:txBody>
          <a:bodyPr wrap="none" lIns="0" tIns="0" rIns="0" bIns="0" rtlCol="0" anchor="ctr" anchorCtr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S. P. Benthal, Software Incubator Workshop: A Synthesis, </a:t>
            </a:r>
            <a:r>
              <a:rPr lang="en-US" sz="1200" dirty="0" err="1">
                <a:solidFill>
                  <a:schemeClr val="bg1"/>
                </a:solidFill>
              </a:rPr>
              <a:t>l</a:t>
            </a:r>
            <a:r>
              <a:rPr lang="en-US" sz="1200" dirty="0" err="1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</a:t>
            </a:r>
            <a:r>
              <a:rPr lang="en-US" sz="1200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://</a:t>
            </a:r>
            <a:r>
              <a:rPr lang="en-US" sz="1200" dirty="0" err="1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urssi.us</a:t>
            </a:r>
            <a:r>
              <a:rPr lang="en-US" sz="1200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/blog/2019/02/25/software-incubator-workshop-a-synthesis/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970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77E0D-B919-0D4C-B4F0-B7D5EE532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software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D8E13-BA6A-DA4E-8837-AA710FD63B4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03695" y="2038865"/>
            <a:ext cx="10584610" cy="398237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4400" dirty="0"/>
              <a:t>Software developed and used for the purpose of research:</a:t>
            </a:r>
            <a:br>
              <a:rPr lang="en-US" sz="4400" dirty="0"/>
            </a:br>
            <a:r>
              <a:rPr lang="en-US" sz="4400" dirty="0"/>
              <a:t>to generate, process, analyze results within the scholarly process</a:t>
            </a:r>
          </a:p>
        </p:txBody>
      </p:sp>
    </p:spTree>
    <p:extLst>
      <p:ext uri="{BB962C8B-B14F-4D97-AF65-F5344CB8AC3E}">
        <p14:creationId xmlns:p14="http://schemas.microsoft.com/office/powerpoint/2010/main" val="712104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AC098-0C9A-DB4B-AF76-2534FF1A0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4891"/>
            <a:ext cx="12192000" cy="940279"/>
          </a:xfrm>
        </p:spPr>
        <p:txBody>
          <a:bodyPr/>
          <a:lstStyle/>
          <a:p>
            <a:r>
              <a:rPr lang="en-US" dirty="0"/>
              <a:t>Draft survey findings, 1200 responses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3E3DE2-8F69-CB42-984F-3F8B198442F6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10000"/>
              </a:lnSpc>
            </a:pPr>
            <a:r>
              <a:rPr lang="en-US" b="1" dirty="0"/>
              <a:t>Time</a:t>
            </a:r>
            <a:r>
              <a:rPr lang="en-US" dirty="0"/>
              <a:t>: Can’t allocate for software work as desired</a:t>
            </a:r>
          </a:p>
          <a:p>
            <a:pPr>
              <a:lnSpc>
                <a:spcPct val="110000"/>
              </a:lnSpc>
            </a:pPr>
            <a:r>
              <a:rPr lang="en-US" b="1" dirty="0"/>
              <a:t>Development process</a:t>
            </a:r>
            <a:r>
              <a:rPr lang="en-US" dirty="0"/>
              <a:t>: People-related aspects are harder than they should be, not technical aspects</a:t>
            </a:r>
          </a:p>
          <a:p>
            <a:pPr>
              <a:lnSpc>
                <a:spcPct val="110000"/>
              </a:lnSpc>
            </a:pPr>
            <a:r>
              <a:rPr lang="en-US" b="1" dirty="0"/>
              <a:t>Peer code review</a:t>
            </a:r>
            <a:r>
              <a:rPr lang="en-US" dirty="0"/>
              <a:t>: Less used than desired</a:t>
            </a:r>
          </a:p>
          <a:p>
            <a:pPr>
              <a:lnSpc>
                <a:spcPct val="110000"/>
              </a:lnSpc>
            </a:pPr>
            <a:r>
              <a:rPr lang="en-US" b="1" dirty="0"/>
              <a:t>Software development practices</a:t>
            </a:r>
            <a:r>
              <a:rPr lang="en-US" dirty="0"/>
              <a:t>: Not well-supported by tools</a:t>
            </a:r>
          </a:p>
          <a:p>
            <a:pPr>
              <a:lnSpc>
                <a:spcPct val="110000"/>
              </a:lnSpc>
            </a:pPr>
            <a:r>
              <a:rPr lang="en-US" b="1" dirty="0"/>
              <a:t>Version control</a:t>
            </a:r>
            <a:r>
              <a:rPr lang="en-US" dirty="0"/>
              <a:t>: Many still copying files to another place or zip file backups</a:t>
            </a:r>
          </a:p>
          <a:p>
            <a:pPr>
              <a:lnSpc>
                <a:spcPct val="110000"/>
              </a:lnSpc>
            </a:pPr>
            <a:r>
              <a:rPr lang="en-US" b="1" dirty="0"/>
              <a:t>Training</a:t>
            </a:r>
            <a:r>
              <a:rPr lang="en-US" dirty="0"/>
              <a:t>: Many have no training, mostly of insufficient time</a:t>
            </a:r>
          </a:p>
          <a:p>
            <a:pPr>
              <a:lnSpc>
                <a:spcPct val="110000"/>
              </a:lnSpc>
            </a:pPr>
            <a:r>
              <a:rPr lang="en-US" b="1" dirty="0"/>
              <a:t>Funding &amp; support</a:t>
            </a:r>
            <a:r>
              <a:rPr lang="en-US" dirty="0"/>
              <a:t>: Nationally &amp; locally, insufficient for software work</a:t>
            </a:r>
          </a:p>
          <a:p>
            <a:pPr>
              <a:lnSpc>
                <a:spcPct val="110000"/>
              </a:lnSpc>
            </a:pPr>
            <a:r>
              <a:rPr lang="en-US" b="1" dirty="0"/>
              <a:t>Performance reviews</a:t>
            </a:r>
            <a:r>
              <a:rPr lang="en-US" dirty="0"/>
              <a:t>: Don’t significantly value software contributions</a:t>
            </a:r>
          </a:p>
          <a:p>
            <a:pPr>
              <a:lnSpc>
                <a:spcPct val="110000"/>
              </a:lnSpc>
            </a:pPr>
            <a:r>
              <a:rPr lang="en-US" b="1" dirty="0"/>
              <a:t>Diversity plan</a:t>
            </a:r>
            <a:r>
              <a:rPr lang="en-US" dirty="0"/>
              <a:t>: Missing for most projects</a:t>
            </a:r>
          </a:p>
        </p:txBody>
      </p:sp>
    </p:spTree>
    <p:extLst>
      <p:ext uri="{BB962C8B-B14F-4D97-AF65-F5344CB8AC3E}">
        <p14:creationId xmlns:p14="http://schemas.microsoft.com/office/powerpoint/2010/main" val="1604583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AC098-0C9A-DB4B-AF76-2534FF1A0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Ethnographic studies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3E3DE2-8F69-CB42-984F-3F8B198442F6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dirty="0"/>
              <a:t>Observations &amp; semi-structured interviews over 12 months</a:t>
            </a:r>
          </a:p>
          <a:p>
            <a:pPr>
              <a:lnSpc>
                <a:spcPct val="110000"/>
              </a:lnSpc>
            </a:pPr>
            <a:r>
              <a:rPr lang="en-US" dirty="0"/>
              <a:t>3 projects of different types, in </a:t>
            </a:r>
            <a:r>
              <a:rPr lang="en" dirty="0">
                <a:ea typeface="Arial"/>
                <a:cs typeface="Arial"/>
                <a:sym typeface="Arial"/>
              </a:rPr>
              <a:t>astronomy, bioengineering, hydrology</a:t>
            </a:r>
            <a:endParaRPr lang="en-US" dirty="0"/>
          </a:p>
          <a:p>
            <a:pPr>
              <a:lnSpc>
                <a:spcPct val="110000"/>
              </a:lnSpc>
            </a:pPr>
            <a:r>
              <a:rPr lang="en-US" dirty="0"/>
              <a:t>Will produce case studies of how research software projects overcome challenges in</a:t>
            </a:r>
          </a:p>
          <a:p>
            <a:pPr lvl="1">
              <a:lnSpc>
                <a:spcPct val="110000"/>
              </a:lnSpc>
              <a:spcBef>
                <a:spcPts val="1000"/>
              </a:spcBef>
            </a:pPr>
            <a:r>
              <a:rPr lang="en-US" dirty="0"/>
              <a:t>Recruiting contributors</a:t>
            </a:r>
          </a:p>
          <a:p>
            <a:pPr lvl="1">
              <a:lnSpc>
                <a:spcPct val="110000"/>
              </a:lnSpc>
              <a:spcBef>
                <a:spcPts val="1000"/>
              </a:spcBef>
            </a:pPr>
            <a:r>
              <a:rPr lang="en-US" dirty="0"/>
              <a:t>Building a governance model</a:t>
            </a:r>
          </a:p>
          <a:p>
            <a:pPr lvl="1">
              <a:lnSpc>
                <a:spcPct val="110000"/>
              </a:lnSpc>
              <a:spcBef>
                <a:spcPts val="1000"/>
              </a:spcBef>
            </a:pPr>
            <a:r>
              <a:rPr lang="en-US" dirty="0"/>
              <a:t>Seeking funding</a:t>
            </a:r>
          </a:p>
          <a:p>
            <a:pPr lvl="1">
              <a:lnSpc>
                <a:spcPct val="110000"/>
              </a:lnSpc>
              <a:spcBef>
                <a:spcPts val="1000"/>
              </a:spcBef>
            </a:pPr>
            <a:r>
              <a:rPr lang="en-US" dirty="0"/>
              <a:t>Sharing credit</a:t>
            </a:r>
          </a:p>
        </p:txBody>
      </p:sp>
    </p:spTree>
    <p:extLst>
      <p:ext uri="{BB962C8B-B14F-4D97-AF65-F5344CB8AC3E}">
        <p14:creationId xmlns:p14="http://schemas.microsoft.com/office/powerpoint/2010/main" val="1015688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C7E1A-6AF2-844B-9256-0F77E0713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meeting - Chicago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05E5C2-F9C4-2244-9111-020AA9165528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2400" dirty="0"/>
              <a:t>PIs, Senior Personnel, Advisory committee members, selected experts</a:t>
            </a:r>
          </a:p>
          <a:p>
            <a:pPr>
              <a:spcBef>
                <a:spcPts val="1200"/>
              </a:spcBef>
            </a:pPr>
            <a:r>
              <a:rPr lang="en-US" sz="2400" dirty="0"/>
              <a:t>Design workshop</a:t>
            </a:r>
          </a:p>
          <a:p>
            <a:pPr>
              <a:spcBef>
                <a:spcPts val="1200"/>
              </a:spcBef>
            </a:pPr>
            <a:r>
              <a:rPr lang="en-US" sz="2400" dirty="0"/>
              <a:t>Discussed previous work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Lessons learned from past workshops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Initial ethnographic work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Initial survey results</a:t>
            </a:r>
          </a:p>
          <a:p>
            <a:pPr>
              <a:spcBef>
                <a:spcPts val="1200"/>
              </a:spcBef>
            </a:pPr>
            <a:r>
              <a:rPr lang="en-US" sz="2400" dirty="0"/>
              <a:t>Outlined URSSI implementation plan</a:t>
            </a:r>
          </a:p>
          <a:p>
            <a:pPr>
              <a:spcBef>
                <a:spcPts val="1200"/>
              </a:spcBef>
            </a:pPr>
            <a:r>
              <a:rPr lang="en-US" sz="2400" dirty="0"/>
              <a:t>Discussed partnerships and strategies</a:t>
            </a:r>
          </a:p>
          <a:p>
            <a:pPr>
              <a:spcBef>
                <a:spcPts val="1200"/>
              </a:spcBef>
            </a:pPr>
            <a:r>
              <a:rPr lang="en-US" sz="2400" dirty="0"/>
              <a:t>Proposed potential URSSI structure and activities</a:t>
            </a:r>
          </a:p>
          <a:p>
            <a:pPr>
              <a:spcBef>
                <a:spcPts val="1200"/>
              </a:spcBef>
            </a:pPr>
            <a:r>
              <a:rPr lang="en-US" sz="2400" dirty="0"/>
              <a:t>Assigned initial workforce and budget to structure</a:t>
            </a:r>
          </a:p>
        </p:txBody>
      </p:sp>
    </p:spTree>
    <p:extLst>
      <p:ext uri="{BB962C8B-B14F-4D97-AF65-F5344CB8AC3E}">
        <p14:creationId xmlns:p14="http://schemas.microsoft.com/office/powerpoint/2010/main" val="3457219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FCB0FB-B976-4243-8838-78BF1AE97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ACC3C4-A5F9-804D-A95B-B0F6F525119F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03695" y="2971801"/>
            <a:ext cx="10584610" cy="307801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/>
              <a:t>URSSI plan</a:t>
            </a:r>
          </a:p>
        </p:txBody>
      </p:sp>
    </p:spTree>
    <p:extLst>
      <p:ext uri="{BB962C8B-B14F-4D97-AF65-F5344CB8AC3E}">
        <p14:creationId xmlns:p14="http://schemas.microsoft.com/office/powerpoint/2010/main" val="9376161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dirty="0"/>
              <a:t>Mission &amp; Vision</a:t>
            </a:r>
            <a:endParaRPr dirty="0"/>
          </a:p>
        </p:txBody>
      </p:sp>
      <p:sp>
        <p:nvSpPr>
          <p:cNvPr id="151" name="Google Shape;151;p26"/>
          <p:cNvSpPr txBox="1">
            <a:spLocks noGrp="1"/>
          </p:cNvSpPr>
          <p:nvPr>
            <p:ph idx="10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-GB" sz="2400" dirty="0"/>
              <a:t>PIs began to develop mission and vision statements in late 2018</a:t>
            </a:r>
          </a:p>
          <a:p>
            <a:r>
              <a:rPr lang="en-GB" sz="2400" dirty="0"/>
              <a:t>Mission: the purpose for URSSI’s existence</a:t>
            </a:r>
          </a:p>
          <a:p>
            <a:r>
              <a:rPr lang="en-GB" sz="2400" dirty="0"/>
              <a:t>Vision: what URSSI strives to achieve</a:t>
            </a:r>
          </a:p>
          <a:p>
            <a:r>
              <a:rPr lang="en-GB" sz="2400" dirty="0"/>
              <a:t>Process </a:t>
            </a:r>
            <a:endParaRPr lang="en-US" sz="2400" dirty="0"/>
          </a:p>
          <a:p>
            <a:pPr lvl="1">
              <a:spcBef>
                <a:spcPts val="533"/>
              </a:spcBef>
            </a:pPr>
            <a:r>
              <a:rPr lang="en-GB" dirty="0"/>
              <a:t>At first workshops asked about potential goals and vision</a:t>
            </a:r>
            <a:endParaRPr lang="en-US" dirty="0"/>
          </a:p>
          <a:p>
            <a:pPr lvl="1">
              <a:spcBef>
                <a:spcPts val="533"/>
              </a:spcBef>
            </a:pPr>
            <a:r>
              <a:rPr lang="en-GB" dirty="0"/>
              <a:t>PIs found institutions with similar goals, compared mission &amp; vision statements</a:t>
            </a:r>
            <a:endParaRPr lang="en-US" dirty="0"/>
          </a:p>
          <a:p>
            <a:pPr lvl="1">
              <a:spcBef>
                <a:spcPts val="533"/>
              </a:spcBef>
            </a:pPr>
            <a:r>
              <a:rPr lang="en-GB" dirty="0"/>
              <a:t>Group facilitated by Neil </a:t>
            </a:r>
            <a:r>
              <a:rPr lang="en-GB" dirty="0" err="1"/>
              <a:t>Chue</a:t>
            </a:r>
            <a:r>
              <a:rPr lang="en-GB" dirty="0"/>
              <a:t> Hong developed drafts</a:t>
            </a:r>
            <a:endParaRPr lang="en-US" dirty="0"/>
          </a:p>
          <a:p>
            <a:pPr lvl="1">
              <a:spcBef>
                <a:spcPts val="533"/>
              </a:spcBef>
            </a:pPr>
            <a:r>
              <a:rPr lang="en-GB" dirty="0"/>
              <a:t>Presented drafts at final URSSI meeting</a:t>
            </a:r>
          </a:p>
          <a:p>
            <a:pPr lvl="1">
              <a:spcBef>
                <a:spcPts val="533"/>
              </a:spcBef>
            </a:pPr>
            <a:r>
              <a:rPr lang="en-GB" dirty="0"/>
              <a:t>Group &amp; PIs refined final versions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593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" grpId="0" build="p" bldLvl="2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/>
              <a:t>Mission &amp; Vision</a:t>
            </a:r>
            <a:endParaRPr/>
          </a:p>
        </p:txBody>
      </p:sp>
      <p:sp>
        <p:nvSpPr>
          <p:cNvPr id="151" name="Google Shape;151;p26"/>
          <p:cNvSpPr txBox="1">
            <a:spLocks noGrp="1"/>
          </p:cNvSpPr>
          <p:nvPr>
            <p:ph idx="10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-GB" b="1" dirty="0"/>
              <a:t>Mission</a:t>
            </a:r>
          </a:p>
          <a:p>
            <a:pPr lvl="1"/>
            <a:r>
              <a:rPr lang="en-GB" dirty="0"/>
              <a:t>Our mission is to improve the recognition, development, and use of software for a more sustainable research enterprise</a:t>
            </a:r>
          </a:p>
          <a:p>
            <a:pPr lvl="1"/>
            <a:r>
              <a:rPr lang="en-GB" dirty="0"/>
              <a:t>We achieve this mission through collaboratively developing education, outreach, and software services that emphasize open, transparent reproducible, and cooperative practices</a:t>
            </a:r>
          </a:p>
          <a:p>
            <a:pPr lvl="1"/>
            <a:r>
              <a:rPr lang="en-GB" dirty="0"/>
              <a:t>URSSI is an institute for software expertise as well as a social infrastructure that promotes an inclusive and diverse community of research software engineers, maintainers, contributors, and users</a:t>
            </a:r>
            <a:endParaRPr lang="en-US" dirty="0"/>
          </a:p>
          <a:p>
            <a:r>
              <a:rPr lang="en-GB" b="1" dirty="0"/>
              <a:t>Vision</a:t>
            </a:r>
          </a:p>
          <a:p>
            <a:pPr lvl="1"/>
            <a:r>
              <a:rPr lang="en-GB" dirty="0"/>
              <a:t>Empowered people, building better software, enabling exceptional research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683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/>
              <a:t>Planning assumptions</a:t>
            </a:r>
            <a:endParaRPr/>
          </a:p>
        </p:txBody>
      </p:sp>
      <p:sp>
        <p:nvSpPr>
          <p:cNvPr id="151" name="Google Shape;151;p26"/>
          <p:cNvSpPr txBox="1">
            <a:spLocks noGrp="1"/>
          </p:cNvSpPr>
          <p:nvPr>
            <p:ph idx="10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-GB" sz="2000" b="1" dirty="0"/>
              <a:t>Time</a:t>
            </a:r>
            <a:r>
              <a:rPr lang="en-GB" sz="2000" dirty="0"/>
              <a:t>: 5 years + potential 5-year extension</a:t>
            </a:r>
            <a:endParaRPr lang="en-US" sz="2000" dirty="0"/>
          </a:p>
          <a:p>
            <a:r>
              <a:rPr lang="en-GB" sz="2000" b="1" dirty="0"/>
              <a:t>Budget</a:t>
            </a:r>
            <a:r>
              <a:rPr lang="en-GB" sz="2000" dirty="0"/>
              <a:t>: $3m-$5m per year</a:t>
            </a:r>
          </a:p>
          <a:p>
            <a:pPr lvl="1"/>
            <a:r>
              <a:rPr lang="en-GB" sz="2000" dirty="0"/>
              <a:t>$3m is baseline &amp; minimum needed</a:t>
            </a:r>
          </a:p>
          <a:p>
            <a:pPr lvl="1"/>
            <a:r>
              <a:rPr lang="en-GB" sz="2000" dirty="0"/>
              <a:t>Build higher cost and higher return activities on that baseline</a:t>
            </a:r>
            <a:endParaRPr lang="en-US" sz="2000" dirty="0"/>
          </a:p>
          <a:p>
            <a:r>
              <a:rPr lang="en-GB" sz="2000" b="1" dirty="0"/>
              <a:t>Activities</a:t>
            </a:r>
            <a:r>
              <a:rPr lang="en-GB" sz="2000" dirty="0"/>
              <a:t>: set of reinforcing (but separable) activities, potentially on different timelines </a:t>
            </a:r>
          </a:p>
          <a:p>
            <a:pPr lvl="1"/>
            <a:r>
              <a:rPr lang="en-GB" sz="2000" dirty="0"/>
              <a:t>Due to demonstrated interest in supporting URSSI goals from private foundations and potential interest from other federal agencies</a:t>
            </a:r>
            <a:endParaRPr lang="en-US" sz="2000" dirty="0"/>
          </a:p>
          <a:p>
            <a:r>
              <a:rPr lang="en-GB" sz="2000" b="1" dirty="0"/>
              <a:t>Partners</a:t>
            </a:r>
            <a:r>
              <a:rPr lang="en-GB" sz="2000" dirty="0"/>
              <a:t>: Improved software sustainability needed in all fields; URSSI can’t do everything</a:t>
            </a:r>
            <a:endParaRPr lang="en-US" sz="2000" dirty="0"/>
          </a:p>
          <a:p>
            <a:pPr lvl="1"/>
            <a:r>
              <a:rPr lang="en-GB" sz="2000" dirty="0"/>
              <a:t>Many potential partners w/ overlapping goals</a:t>
            </a:r>
            <a:endParaRPr lang="en-US" sz="2000" dirty="0"/>
          </a:p>
          <a:p>
            <a:r>
              <a:rPr lang="en-GB" sz="2000" b="1" dirty="0"/>
              <a:t>Indirection</a:t>
            </a:r>
            <a:r>
              <a:rPr lang="en-GB" sz="2000" dirty="0"/>
              <a:t>: Can’t directly work with the US software development community</a:t>
            </a:r>
          </a:p>
          <a:p>
            <a:pPr lvl="1"/>
            <a:r>
              <a:rPr lang="en-GB" sz="2000" dirty="0"/>
              <a:t>URSSI is small, community is large</a:t>
            </a:r>
          </a:p>
          <a:p>
            <a:pPr lvl="1"/>
            <a:r>
              <a:rPr lang="en-GB" sz="2000" dirty="0"/>
              <a:t>URSSI need to work indirectly and leverage other groups</a:t>
            </a:r>
            <a:endParaRPr sz="2000" dirty="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41351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/>
              <a:t>High-level methods</a:t>
            </a:r>
            <a:endParaRPr/>
          </a:p>
        </p:txBody>
      </p:sp>
      <p:sp>
        <p:nvSpPr>
          <p:cNvPr id="151" name="Google Shape;151;p26"/>
          <p:cNvSpPr txBox="1">
            <a:spLocks noGrp="1"/>
          </p:cNvSpPr>
          <p:nvPr>
            <p:ph idx="10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-GB" dirty="0"/>
              <a:t>Must choose initial targeted communities and efforts, focus on them for some period, then move on to next set</a:t>
            </a:r>
          </a:p>
          <a:p>
            <a:endParaRPr lang="en-US" dirty="0"/>
          </a:p>
          <a:p>
            <a:pPr>
              <a:spcBef>
                <a:spcPts val="2200"/>
              </a:spcBef>
            </a:pPr>
            <a:r>
              <a:rPr lang="en-GB" dirty="0"/>
              <a:t>Must work closely with partners to amplify its efforts</a:t>
            </a:r>
          </a:p>
          <a:p>
            <a:pPr>
              <a:spcBef>
                <a:spcPts val="2200"/>
              </a:spcBef>
            </a:pPr>
            <a:endParaRPr lang="en-US" dirty="0"/>
          </a:p>
          <a:p>
            <a:pPr>
              <a:spcBef>
                <a:spcPts val="2200"/>
              </a:spcBef>
            </a:pPr>
            <a:r>
              <a:rPr lang="en-GB" dirty="0"/>
              <a:t>Must be clever about using resources, attempt to achieve multiple outputs for activities whenever possible</a:t>
            </a:r>
            <a:endParaRPr sz="1467" dirty="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64427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/>
              <a:t>Desired impact</a:t>
            </a:r>
            <a:endParaRPr/>
          </a:p>
        </p:txBody>
      </p:sp>
      <p:sp>
        <p:nvSpPr>
          <p:cNvPr id="151" name="Google Shape;151;p26"/>
          <p:cNvSpPr txBox="1">
            <a:spLocks noGrp="1"/>
          </p:cNvSpPr>
          <p:nvPr>
            <p:ph idx="10"/>
          </p:nvPr>
        </p:nvSpPr>
        <p:spPr>
          <a:xfrm>
            <a:off x="803695" y="1281885"/>
            <a:ext cx="10737516" cy="4739353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-GB" sz="3200" dirty="0"/>
              <a:t>URSSI's ultimate desired impact</a:t>
            </a:r>
          </a:p>
          <a:p>
            <a:pPr lvl="1"/>
            <a:r>
              <a:rPr lang="en-GB" sz="2800" dirty="0"/>
              <a:t>as stated in its vision</a:t>
            </a:r>
          </a:p>
          <a:p>
            <a:r>
              <a:rPr lang="en-GB" sz="3200" dirty="0"/>
              <a:t>is on scholarly research (science, engineering, etc.)</a:t>
            </a:r>
          </a:p>
          <a:p>
            <a:r>
              <a:rPr lang="en-GB" sz="3200" dirty="0"/>
              <a:t>It aims to achieve this impact by:</a:t>
            </a:r>
          </a:p>
          <a:p>
            <a:pPr lvl="1"/>
            <a:r>
              <a:rPr lang="en-GB" sz="2800" dirty="0"/>
              <a:t>Improving research software</a:t>
            </a:r>
          </a:p>
          <a:p>
            <a:pPr lvl="1"/>
            <a:r>
              <a:rPr lang="en-GB" sz="2800" dirty="0"/>
              <a:t>Empowering people</a:t>
            </a:r>
          </a:p>
          <a:p>
            <a:pPr lvl="1"/>
            <a:r>
              <a:rPr lang="en-GB" sz="2800" dirty="0"/>
              <a:t>Making contributions to the overall research software ecosystem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82862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/>
              <a:t>Desired impact: software</a:t>
            </a:r>
            <a:endParaRPr/>
          </a:p>
        </p:txBody>
      </p:sp>
      <p:sp>
        <p:nvSpPr>
          <p:cNvPr id="151" name="Google Shape;151;p26"/>
          <p:cNvSpPr txBox="1">
            <a:spLocks noGrp="1"/>
          </p:cNvSpPr>
          <p:nvPr>
            <p:ph idx="10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194728" indent="0">
              <a:buNone/>
            </a:pPr>
            <a:r>
              <a:rPr lang="en-GB" dirty="0"/>
              <a:t>Improve the sustainability of research software by</a:t>
            </a:r>
            <a:endParaRPr lang="en-US" dirty="0"/>
          </a:p>
          <a:p>
            <a:pPr lvl="1">
              <a:spcBef>
                <a:spcPts val="1100"/>
              </a:spcBef>
            </a:pPr>
            <a:r>
              <a:rPr lang="en-GB" sz="2800" dirty="0"/>
              <a:t>Developing and sharing good-enough and best practices, including for testing, governance, codes of conduct, continuous integration</a:t>
            </a:r>
            <a:endParaRPr lang="en-US" sz="2800" dirty="0"/>
          </a:p>
          <a:p>
            <a:pPr lvl="1">
              <a:spcBef>
                <a:spcPts val="1100"/>
              </a:spcBef>
            </a:pPr>
            <a:r>
              <a:rPr lang="en-GB" sz="2800" dirty="0"/>
              <a:t>Documenting various sustainability models and providing guidance on how to choose between them</a:t>
            </a:r>
            <a:endParaRPr lang="en-US" sz="2800" dirty="0"/>
          </a:p>
          <a:p>
            <a:pPr lvl="1">
              <a:spcBef>
                <a:spcPts val="1100"/>
              </a:spcBef>
            </a:pPr>
            <a:r>
              <a:rPr lang="en-GB" sz="2800" dirty="0"/>
              <a:t>Promoting communities and appropriate governance models for open source research software</a:t>
            </a:r>
            <a:endParaRPr lang="en-US" sz="2800" dirty="0"/>
          </a:p>
          <a:p>
            <a:pPr lvl="1">
              <a:spcBef>
                <a:spcPts val="1100"/>
              </a:spcBef>
            </a:pPr>
            <a:r>
              <a:rPr lang="en-GB" sz="2800" dirty="0"/>
              <a:t>Building models to make best use of transient developers (e.g., students)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55841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" grpId="0" build="p" bldLvl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do we care about research software?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/>
        <p:txBody>
          <a:bodyPr>
            <a:normAutofit/>
          </a:bodyPr>
          <a:lstStyle/>
          <a:p>
            <a:r>
              <a:rPr lang="en-GB" dirty="0"/>
              <a:t>NSF</a:t>
            </a:r>
          </a:p>
          <a:p>
            <a:pPr lvl="1"/>
            <a:r>
              <a:rPr lang="en-GB" dirty="0"/>
              <a:t>1995-2016: 18,592 awards totalling $9.6 billion with project abstracts that topically include “software”</a:t>
            </a:r>
          </a:p>
          <a:p>
            <a:pPr lvl="1"/>
            <a:r>
              <a:rPr lang="en-GB" dirty="0"/>
              <a:t>~20% of the overall NSF research budget</a:t>
            </a:r>
          </a:p>
          <a:p>
            <a:r>
              <a:rPr lang="en-GB" dirty="0"/>
              <a:t>DOE</a:t>
            </a:r>
          </a:p>
          <a:p>
            <a:pPr lvl="1"/>
            <a:r>
              <a:rPr lang="en-GB" dirty="0"/>
              <a:t>Of 3 </a:t>
            </a:r>
            <a:r>
              <a:rPr lang="en-GB" dirty="0" err="1"/>
              <a:t>Exascale</a:t>
            </a:r>
            <a:r>
              <a:rPr lang="en-GB" dirty="0"/>
              <a:t> Computing Project areas, most of 2 </a:t>
            </a:r>
            <a:br>
              <a:rPr lang="en-GB" dirty="0"/>
            </a:br>
            <a:r>
              <a:rPr lang="en-GB" dirty="0"/>
              <a:t>(application development, software) </a:t>
            </a:r>
            <a:br>
              <a:rPr lang="en-GB" dirty="0"/>
            </a:br>
            <a:r>
              <a:rPr lang="en-GB" dirty="0"/>
              <a:t>are research software</a:t>
            </a:r>
          </a:p>
          <a:p>
            <a:pPr lvl="1"/>
            <a:r>
              <a:rPr lang="en-GB" dirty="0"/>
              <a:t>“</a:t>
            </a:r>
            <a:r>
              <a:rPr lang="en-US" dirty="0"/>
              <a:t>ECP is a 7-year project with a </a:t>
            </a:r>
            <a:br>
              <a:rPr lang="en-US" dirty="0"/>
            </a:br>
            <a:r>
              <a:rPr lang="en-US" dirty="0"/>
              <a:t>cost range of $3.5B–$5.7B”</a:t>
            </a:r>
            <a:br>
              <a:rPr lang="en-US" dirty="0"/>
            </a:br>
            <a:r>
              <a:rPr lang="en-US" dirty="0"/>
              <a:t>    -- </a:t>
            </a:r>
            <a:r>
              <a:rPr lang="en-GB" dirty="0"/>
              <a:t>Paul Messina, 2017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2C577C8-013B-B742-A40B-274239657F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433" y="3802353"/>
            <a:ext cx="5568950" cy="232732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3C04530-BC0A-CA48-9FC2-7311BCD187FB}"/>
              </a:ext>
            </a:extLst>
          </p:cNvPr>
          <p:cNvSpPr txBox="1"/>
          <p:nvPr/>
        </p:nvSpPr>
        <p:spPr>
          <a:xfrm>
            <a:off x="89320" y="6521678"/>
            <a:ext cx="3362844" cy="215444"/>
          </a:xfrm>
          <a:prstGeom prst="rect">
            <a:avLst/>
          </a:prstGeom>
        </p:spPr>
        <p:txBody>
          <a:bodyPr wrap="none" lIns="0" tIns="0" rIns="0" bIns="0" rtlCol="0" anchor="ctr" anchorCtr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Collected from </a:t>
            </a:r>
            <a:r>
              <a:rPr lang="en-US" sz="1400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http://www.dia2.org</a:t>
            </a:r>
            <a:r>
              <a:rPr lang="en-US" sz="1400" dirty="0">
                <a:solidFill>
                  <a:schemeClr val="bg1"/>
                </a:solidFill>
              </a:rPr>
              <a:t> in 2017</a:t>
            </a:r>
          </a:p>
        </p:txBody>
      </p:sp>
    </p:spTree>
    <p:extLst>
      <p:ext uri="{BB962C8B-B14F-4D97-AF65-F5344CB8AC3E}">
        <p14:creationId xmlns:p14="http://schemas.microsoft.com/office/powerpoint/2010/main" val="3308633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/>
              <a:t>Desired impact: people</a:t>
            </a:r>
            <a:endParaRPr/>
          </a:p>
        </p:txBody>
      </p:sp>
      <p:sp>
        <p:nvSpPr>
          <p:cNvPr id="151" name="Google Shape;151;p26"/>
          <p:cNvSpPr txBox="1">
            <a:spLocks noGrp="1"/>
          </p:cNvSpPr>
          <p:nvPr>
            <p:ph idx="10"/>
          </p:nvPr>
        </p:nvSpPr>
        <p:spPr>
          <a:xfrm>
            <a:off x="803695" y="1281885"/>
            <a:ext cx="10783468" cy="4739353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194728" indent="0">
              <a:buNone/>
            </a:pPr>
            <a:r>
              <a:rPr lang="en-GB" dirty="0"/>
              <a:t>Improve careers of research software developer &amp; maintainers by</a:t>
            </a:r>
            <a:endParaRPr lang="en-US" dirty="0"/>
          </a:p>
          <a:p>
            <a:pPr lvl="1">
              <a:spcBef>
                <a:spcPts val="1300"/>
              </a:spcBef>
            </a:pPr>
            <a:r>
              <a:rPr lang="en-GB" sz="2800" dirty="0"/>
              <a:t>Promoting new career paths</a:t>
            </a:r>
            <a:endParaRPr lang="en-US" sz="2800" dirty="0"/>
          </a:p>
          <a:p>
            <a:pPr lvl="1">
              <a:spcBef>
                <a:spcPts val="1300"/>
              </a:spcBef>
            </a:pPr>
            <a:r>
              <a:rPr lang="en-GB" sz="2800" dirty="0"/>
              <a:t>Developing and promoting use of research software usage and impact metrics for hiring and promotion</a:t>
            </a:r>
            <a:endParaRPr lang="en-US" sz="2800" dirty="0"/>
          </a:p>
          <a:p>
            <a:pPr lvl="1">
              <a:spcBef>
                <a:spcPts val="1300"/>
              </a:spcBef>
            </a:pPr>
            <a:r>
              <a:rPr lang="en-GB" sz="2800" dirty="0"/>
              <a:t>Promoting publication of research software</a:t>
            </a:r>
            <a:endParaRPr lang="en-US" sz="2800" dirty="0"/>
          </a:p>
          <a:p>
            <a:pPr lvl="1">
              <a:spcBef>
                <a:spcPts val="1300"/>
              </a:spcBef>
            </a:pPr>
            <a:r>
              <a:rPr lang="en-GB" sz="2800" dirty="0"/>
              <a:t>Developing and providing training</a:t>
            </a:r>
            <a:endParaRPr lang="en-US" sz="2800" dirty="0"/>
          </a:p>
          <a:p>
            <a:pPr lvl="1">
              <a:spcBef>
                <a:spcPts val="1300"/>
              </a:spcBef>
            </a:pPr>
            <a:r>
              <a:rPr lang="en-GB" sz="2800" dirty="0"/>
              <a:t>Encouraging a diverse set of participants to enter the field; decrease structural and systemic barriers to productive careers for members of underrepresented groups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26787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" grpId="0" build="p" bldLvl="2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/>
            <a:r>
              <a:rPr lang="en" sz="4000" dirty="0"/>
              <a:t>Desired impact: </a:t>
            </a:r>
            <a:r>
              <a:rPr lang="en-US" sz="4000" dirty="0"/>
              <a:t>research software ecosystem</a:t>
            </a:r>
            <a:endParaRPr sz="4000" dirty="0"/>
          </a:p>
        </p:txBody>
      </p:sp>
      <p:sp>
        <p:nvSpPr>
          <p:cNvPr id="151" name="Google Shape;151;p26"/>
          <p:cNvSpPr txBox="1">
            <a:spLocks noGrp="1"/>
          </p:cNvSpPr>
          <p:nvPr>
            <p:ph idx="10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194728" indent="0">
              <a:buNone/>
            </a:pPr>
            <a:r>
              <a:rPr lang="en-GB" dirty="0"/>
              <a:t>Improve understanding and functioning of the ecosystem by</a:t>
            </a:r>
            <a:endParaRPr lang="en-US" dirty="0"/>
          </a:p>
          <a:p>
            <a:pPr lvl="1">
              <a:spcBef>
                <a:spcPts val="1600"/>
              </a:spcBef>
            </a:pPr>
            <a:r>
              <a:rPr lang="en-GB" sz="2800" dirty="0"/>
              <a:t>Documenting use of research software in research</a:t>
            </a:r>
            <a:endParaRPr lang="en-US" sz="2800" dirty="0"/>
          </a:p>
          <a:p>
            <a:pPr lvl="1">
              <a:spcBef>
                <a:spcPts val="1600"/>
              </a:spcBef>
            </a:pPr>
            <a:r>
              <a:rPr lang="en-GB" sz="2800" dirty="0"/>
              <a:t>Growing and participating in research software communities</a:t>
            </a:r>
            <a:endParaRPr lang="en-US" sz="2800" dirty="0"/>
          </a:p>
          <a:p>
            <a:pPr lvl="1">
              <a:spcBef>
                <a:spcPts val="1600"/>
              </a:spcBef>
            </a:pPr>
            <a:r>
              <a:rPr lang="en-GB" sz="2800" dirty="0"/>
              <a:t>Promoting increased understanding of importance of research software in research</a:t>
            </a:r>
            <a:endParaRPr lang="en-US" sz="2800" dirty="0"/>
          </a:p>
          <a:p>
            <a:pPr lvl="1">
              <a:spcBef>
                <a:spcPts val="1600"/>
              </a:spcBef>
            </a:pPr>
            <a:r>
              <a:rPr lang="en-GB" sz="2800" dirty="0"/>
              <a:t>Promoting software credit and citation mechanisms</a:t>
            </a:r>
            <a:endParaRPr lang="en-US" sz="2800" dirty="0"/>
          </a:p>
          <a:p>
            <a:pPr lvl="1">
              <a:spcBef>
                <a:spcPts val="1600"/>
              </a:spcBef>
            </a:pPr>
            <a:r>
              <a:rPr lang="en-GB" sz="2800" dirty="0"/>
              <a:t>Studying methods to </a:t>
            </a:r>
            <a:r>
              <a:rPr lang="en-US" sz="2800" dirty="0"/>
              <a:t>catalog</a:t>
            </a:r>
            <a:r>
              <a:rPr lang="en-GB" sz="2800" dirty="0"/>
              <a:t> and promote research software</a:t>
            </a:r>
            <a:endParaRPr lang="en-US" sz="2800" dirty="0"/>
          </a:p>
          <a:p>
            <a:pPr lvl="1">
              <a:spcBef>
                <a:spcPts val="1600"/>
              </a:spcBef>
            </a:pPr>
            <a:r>
              <a:rPr lang="en-GB" sz="2800" dirty="0"/>
              <a:t>Supporting the use of software in reproducibility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37660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" grpId="0" build="p" bldLvl="2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9"/>
          <p:cNvSpPr/>
          <p:nvPr/>
        </p:nvSpPr>
        <p:spPr>
          <a:xfrm>
            <a:off x="1488833" y="5272722"/>
            <a:ext cx="9544800" cy="978800"/>
          </a:xfrm>
          <a:prstGeom prst="rect">
            <a:avLst/>
          </a:prstGeom>
          <a:solidFill>
            <a:srgbClr val="EAD1D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endParaRPr sz="1600" dirty="0"/>
          </a:p>
        </p:txBody>
      </p:sp>
      <p:sp>
        <p:nvSpPr>
          <p:cNvPr id="171" name="Google Shape;171;p29"/>
          <p:cNvSpPr/>
          <p:nvPr/>
        </p:nvSpPr>
        <p:spPr>
          <a:xfrm>
            <a:off x="1488833" y="1913256"/>
            <a:ext cx="2386400" cy="3359600"/>
          </a:xfrm>
          <a:prstGeom prst="rect">
            <a:avLst/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br>
              <a:rPr lang="en" sz="2400" dirty="0"/>
            </a:br>
            <a:endParaRPr sz="1600" dirty="0"/>
          </a:p>
        </p:txBody>
      </p:sp>
      <p:sp>
        <p:nvSpPr>
          <p:cNvPr id="172" name="Google Shape;172;p29"/>
          <p:cNvSpPr/>
          <p:nvPr/>
        </p:nvSpPr>
        <p:spPr>
          <a:xfrm>
            <a:off x="3874943" y="1913256"/>
            <a:ext cx="2386400" cy="3359600"/>
          </a:xfrm>
          <a:prstGeom prst="rect">
            <a:avLst/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endParaRPr sz="2400" dirty="0"/>
          </a:p>
          <a:p>
            <a:pPr algn="ctr"/>
            <a:endParaRPr sz="1600" dirty="0"/>
          </a:p>
        </p:txBody>
      </p:sp>
      <p:sp>
        <p:nvSpPr>
          <p:cNvPr id="173" name="Google Shape;173;p29"/>
          <p:cNvSpPr/>
          <p:nvPr/>
        </p:nvSpPr>
        <p:spPr>
          <a:xfrm>
            <a:off x="6261000" y="1913256"/>
            <a:ext cx="2386400" cy="3359600"/>
          </a:xfrm>
          <a:prstGeom prst="rect">
            <a:avLst/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endParaRPr sz="2400" dirty="0"/>
          </a:p>
          <a:p>
            <a:pPr algn="ctr"/>
            <a:endParaRPr sz="1600" dirty="0"/>
          </a:p>
        </p:txBody>
      </p:sp>
      <p:sp>
        <p:nvSpPr>
          <p:cNvPr id="174" name="Google Shape;174;p29"/>
          <p:cNvSpPr/>
          <p:nvPr/>
        </p:nvSpPr>
        <p:spPr>
          <a:xfrm>
            <a:off x="8647101" y="1913256"/>
            <a:ext cx="2386400" cy="3359600"/>
          </a:xfrm>
          <a:prstGeom prst="rect">
            <a:avLst/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endParaRPr sz="2400" dirty="0"/>
          </a:p>
          <a:p>
            <a:pPr algn="ctr"/>
            <a:endParaRPr sz="1600" dirty="0"/>
          </a:p>
        </p:txBody>
      </p:sp>
      <p:sp>
        <p:nvSpPr>
          <p:cNvPr id="14" name="Google Shape;170;p29">
            <a:extLst>
              <a:ext uri="{FF2B5EF4-FFF2-40B4-BE49-F238E27FC236}">
                <a16:creationId xmlns:a16="http://schemas.microsoft.com/office/drawing/2014/main" id="{85A07389-BB24-824C-B935-424126D48BA1}"/>
              </a:ext>
            </a:extLst>
          </p:cNvPr>
          <p:cNvSpPr/>
          <p:nvPr/>
        </p:nvSpPr>
        <p:spPr>
          <a:xfrm>
            <a:off x="1484065" y="5267954"/>
            <a:ext cx="9544800" cy="978800"/>
          </a:xfrm>
          <a:prstGeom prst="rect">
            <a:avLst/>
          </a:prstGeom>
          <a:solidFill>
            <a:srgbClr val="EAD1D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2400"/>
              <a:t>Management, Governance, Sustainability</a:t>
            </a:r>
            <a:endParaRPr sz="2400"/>
          </a:p>
          <a:p>
            <a:pPr algn="ctr"/>
            <a:endParaRPr sz="1600"/>
          </a:p>
        </p:txBody>
      </p:sp>
      <p:sp>
        <p:nvSpPr>
          <p:cNvPr id="15" name="Google Shape;171;p29">
            <a:extLst>
              <a:ext uri="{FF2B5EF4-FFF2-40B4-BE49-F238E27FC236}">
                <a16:creationId xmlns:a16="http://schemas.microsoft.com/office/drawing/2014/main" id="{3D55A783-46A9-1840-A9D3-4C43C7A53BDF}"/>
              </a:ext>
            </a:extLst>
          </p:cNvPr>
          <p:cNvSpPr/>
          <p:nvPr/>
        </p:nvSpPr>
        <p:spPr>
          <a:xfrm>
            <a:off x="1484065" y="1908488"/>
            <a:ext cx="2386400" cy="3359600"/>
          </a:xfrm>
          <a:prstGeom prst="rect">
            <a:avLst/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2400" dirty="0"/>
              <a:t>Incubator</a:t>
            </a:r>
            <a:br>
              <a:rPr lang="en" sz="2400" dirty="0"/>
            </a:br>
            <a:endParaRPr sz="1600" dirty="0"/>
          </a:p>
        </p:txBody>
      </p:sp>
      <p:sp>
        <p:nvSpPr>
          <p:cNvPr id="16" name="Google Shape;172;p29">
            <a:extLst>
              <a:ext uri="{FF2B5EF4-FFF2-40B4-BE49-F238E27FC236}">
                <a16:creationId xmlns:a16="http://schemas.microsoft.com/office/drawing/2014/main" id="{5E9DEC76-6CB2-974E-9458-78D05FEE7404}"/>
              </a:ext>
            </a:extLst>
          </p:cNvPr>
          <p:cNvSpPr/>
          <p:nvPr/>
        </p:nvSpPr>
        <p:spPr>
          <a:xfrm>
            <a:off x="3870175" y="1908488"/>
            <a:ext cx="2386400" cy="3359600"/>
          </a:xfrm>
          <a:prstGeom prst="rect">
            <a:avLst/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2400"/>
              <a:t>Training</a:t>
            </a:r>
            <a:endParaRPr sz="2400"/>
          </a:p>
          <a:p>
            <a:pPr algn="ctr"/>
            <a:endParaRPr sz="1600"/>
          </a:p>
        </p:txBody>
      </p:sp>
      <p:sp>
        <p:nvSpPr>
          <p:cNvPr id="17" name="Google Shape;173;p29">
            <a:extLst>
              <a:ext uri="{FF2B5EF4-FFF2-40B4-BE49-F238E27FC236}">
                <a16:creationId xmlns:a16="http://schemas.microsoft.com/office/drawing/2014/main" id="{E803258A-C129-634F-BFE3-12A16307DF75}"/>
              </a:ext>
            </a:extLst>
          </p:cNvPr>
          <p:cNvSpPr/>
          <p:nvPr/>
        </p:nvSpPr>
        <p:spPr>
          <a:xfrm>
            <a:off x="6256232" y="1908488"/>
            <a:ext cx="2386400" cy="3359600"/>
          </a:xfrm>
          <a:prstGeom prst="rect">
            <a:avLst/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2400"/>
              <a:t>Community</a:t>
            </a:r>
            <a:endParaRPr sz="2400"/>
          </a:p>
          <a:p>
            <a:pPr algn="ctr"/>
            <a:endParaRPr sz="1600"/>
          </a:p>
        </p:txBody>
      </p:sp>
      <p:sp>
        <p:nvSpPr>
          <p:cNvPr id="18" name="Google Shape;174;p29">
            <a:extLst>
              <a:ext uri="{FF2B5EF4-FFF2-40B4-BE49-F238E27FC236}">
                <a16:creationId xmlns:a16="http://schemas.microsoft.com/office/drawing/2014/main" id="{0D028F96-828F-8E43-8DFE-2710BBC4B771}"/>
              </a:ext>
            </a:extLst>
          </p:cNvPr>
          <p:cNvSpPr/>
          <p:nvPr/>
        </p:nvSpPr>
        <p:spPr>
          <a:xfrm>
            <a:off x="8642333" y="1908488"/>
            <a:ext cx="2386400" cy="3359600"/>
          </a:xfrm>
          <a:prstGeom prst="rect">
            <a:avLst/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2400"/>
              <a:t>Policy</a:t>
            </a:r>
            <a:endParaRPr sz="2400"/>
          </a:p>
          <a:p>
            <a:pPr algn="ctr"/>
            <a:endParaRPr sz="1600"/>
          </a:p>
        </p:txBody>
      </p:sp>
      <p:sp>
        <p:nvSpPr>
          <p:cNvPr id="9" name="Google Shape;181;p30">
            <a:extLst>
              <a:ext uri="{FF2B5EF4-FFF2-40B4-BE49-F238E27FC236}">
                <a16:creationId xmlns:a16="http://schemas.microsoft.com/office/drawing/2014/main" id="{CE3AB3F0-1B58-B84A-9B29-D9CD5A8AD590}"/>
              </a:ext>
            </a:extLst>
          </p:cNvPr>
          <p:cNvSpPr/>
          <p:nvPr/>
        </p:nvSpPr>
        <p:spPr>
          <a:xfrm>
            <a:off x="1488833" y="5270491"/>
            <a:ext cx="9544800" cy="978800"/>
          </a:xfrm>
          <a:prstGeom prst="rect">
            <a:avLst/>
          </a:prstGeom>
          <a:solidFill>
            <a:srgbClr val="EAD1D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2400" u="sng" dirty="0"/>
              <a:t>Management, Governance, Sustainability</a:t>
            </a:r>
            <a:endParaRPr sz="2400" u="sng" dirty="0"/>
          </a:p>
          <a:p>
            <a:pPr algn="ctr"/>
            <a:r>
              <a:rPr lang="en" sz="1600" dirty="0"/>
              <a:t>Driving URSSI, monitoring and acting on metrics and risks, bringing in community views and ideas, planning for future support</a:t>
            </a:r>
            <a:endParaRPr sz="1600" dirty="0"/>
          </a:p>
        </p:txBody>
      </p:sp>
      <p:sp>
        <p:nvSpPr>
          <p:cNvPr id="10" name="Google Shape;182;p30">
            <a:extLst>
              <a:ext uri="{FF2B5EF4-FFF2-40B4-BE49-F238E27FC236}">
                <a16:creationId xmlns:a16="http://schemas.microsoft.com/office/drawing/2014/main" id="{A7672E95-9C9C-324F-B166-1895B89DEF68}"/>
              </a:ext>
            </a:extLst>
          </p:cNvPr>
          <p:cNvSpPr/>
          <p:nvPr/>
        </p:nvSpPr>
        <p:spPr>
          <a:xfrm>
            <a:off x="1488833" y="1911025"/>
            <a:ext cx="2386400" cy="3359600"/>
          </a:xfrm>
          <a:prstGeom prst="rect">
            <a:avLst/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2400" u="sng" dirty="0"/>
              <a:t>Incubator</a:t>
            </a:r>
            <a:br>
              <a:rPr lang="en" sz="2400" u="sng" dirty="0"/>
            </a:br>
            <a:endParaRPr sz="1600" u="sng" dirty="0"/>
          </a:p>
          <a:p>
            <a:pPr algn="ctr"/>
            <a:r>
              <a:rPr lang="en" sz="1600" dirty="0"/>
              <a:t>Providing technology, business planning, governance/licensing, and usability advice so that project ideas germinate into small projects, and small projects grow into viable sustainable projects</a:t>
            </a:r>
            <a:endParaRPr sz="1600" dirty="0"/>
          </a:p>
        </p:txBody>
      </p:sp>
      <p:sp>
        <p:nvSpPr>
          <p:cNvPr id="11" name="Google Shape;183;p30">
            <a:extLst>
              <a:ext uri="{FF2B5EF4-FFF2-40B4-BE49-F238E27FC236}">
                <a16:creationId xmlns:a16="http://schemas.microsoft.com/office/drawing/2014/main" id="{3D10C58F-0445-5C4A-9F79-FAED26E73F95}"/>
              </a:ext>
            </a:extLst>
          </p:cNvPr>
          <p:cNvSpPr/>
          <p:nvPr/>
        </p:nvSpPr>
        <p:spPr>
          <a:xfrm>
            <a:off x="3874943" y="1911025"/>
            <a:ext cx="2386400" cy="3359600"/>
          </a:xfrm>
          <a:prstGeom prst="rect">
            <a:avLst/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2400" u="sng" dirty="0"/>
              <a:t>Training</a:t>
            </a:r>
            <a:endParaRPr sz="2400" u="sng" dirty="0"/>
          </a:p>
          <a:p>
            <a:pPr algn="ctr"/>
            <a:endParaRPr sz="1600" dirty="0"/>
          </a:p>
          <a:p>
            <a:pPr algn="ctr"/>
            <a:r>
              <a:rPr lang="en" sz="1600" dirty="0"/>
              <a:t>Developing quick start guides, training modules, summer school</a:t>
            </a:r>
            <a:endParaRPr sz="1600" dirty="0"/>
          </a:p>
        </p:txBody>
      </p:sp>
      <p:sp>
        <p:nvSpPr>
          <p:cNvPr id="12" name="Google Shape;184;p30">
            <a:extLst>
              <a:ext uri="{FF2B5EF4-FFF2-40B4-BE49-F238E27FC236}">
                <a16:creationId xmlns:a16="http://schemas.microsoft.com/office/drawing/2014/main" id="{853B9DD9-E32E-624B-BF3D-A78062F7308F}"/>
              </a:ext>
            </a:extLst>
          </p:cNvPr>
          <p:cNvSpPr/>
          <p:nvPr/>
        </p:nvSpPr>
        <p:spPr>
          <a:xfrm>
            <a:off x="6261000" y="1911025"/>
            <a:ext cx="2386400" cy="3359600"/>
          </a:xfrm>
          <a:prstGeom prst="rect">
            <a:avLst/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2400" u="sng" dirty="0"/>
              <a:t>Community</a:t>
            </a:r>
            <a:endParaRPr sz="2400" u="sng" dirty="0"/>
          </a:p>
          <a:p>
            <a:pPr algn="ctr"/>
            <a:endParaRPr sz="1600" dirty="0"/>
          </a:p>
          <a:p>
            <a:pPr algn="ctr"/>
            <a:r>
              <a:rPr lang="en" sz="1600" dirty="0"/>
              <a:t>Supporting diverse fellowships &amp; champions, and putting on workshops and an annual conference</a:t>
            </a:r>
            <a:endParaRPr sz="1600" dirty="0"/>
          </a:p>
        </p:txBody>
      </p:sp>
      <p:sp>
        <p:nvSpPr>
          <p:cNvPr id="13" name="Google Shape;185;p30">
            <a:extLst>
              <a:ext uri="{FF2B5EF4-FFF2-40B4-BE49-F238E27FC236}">
                <a16:creationId xmlns:a16="http://schemas.microsoft.com/office/drawing/2014/main" id="{0C1171ED-89A2-0F4B-B927-F776CA4875D0}"/>
              </a:ext>
            </a:extLst>
          </p:cNvPr>
          <p:cNvSpPr/>
          <p:nvPr/>
        </p:nvSpPr>
        <p:spPr>
          <a:xfrm>
            <a:off x="8647101" y="1911025"/>
            <a:ext cx="2386400" cy="3359600"/>
          </a:xfrm>
          <a:prstGeom prst="rect">
            <a:avLst/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2400" u="sng" dirty="0"/>
              <a:t>Policy</a:t>
            </a:r>
            <a:endParaRPr sz="2400" u="sng" dirty="0"/>
          </a:p>
          <a:p>
            <a:pPr algn="ctr"/>
            <a:endParaRPr sz="1600" dirty="0"/>
          </a:p>
          <a:p>
            <a:pPr algn="ctr"/>
            <a:r>
              <a:rPr lang="en" sz="1600" dirty="0"/>
              <a:t>Research &amp; analysis, gathering data and understand policy needs and potential changes;</a:t>
            </a:r>
            <a:br>
              <a:rPr lang="en" sz="1600" dirty="0"/>
            </a:br>
            <a:r>
              <a:rPr lang="en" sz="1600" dirty="0"/>
              <a:t>Advocacy, working to make changes occur </a:t>
            </a:r>
            <a:endParaRPr sz="1600" dirty="0"/>
          </a:p>
        </p:txBody>
      </p:sp>
      <p:sp>
        <p:nvSpPr>
          <p:cNvPr id="168" name="Google Shape;168;p2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dirty="0"/>
              <a:t>In-progress URSSI structure</a:t>
            </a:r>
            <a:endParaRPr dirty="0"/>
          </a:p>
        </p:txBody>
      </p:sp>
      <p:sp>
        <p:nvSpPr>
          <p:cNvPr id="169" name="Google Shape;169;p29"/>
          <p:cNvSpPr txBox="1"/>
          <p:nvPr/>
        </p:nvSpPr>
        <p:spPr>
          <a:xfrm>
            <a:off x="1744767" y="964689"/>
            <a:ext cx="6407600" cy="7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3200">
                <a:latin typeface="Roboto"/>
                <a:ea typeface="Roboto"/>
                <a:cs typeface="Roboto"/>
                <a:sym typeface="Roboto"/>
              </a:rPr>
              <a:t>5 years, 5 themes</a:t>
            </a:r>
            <a:endParaRPr sz="3200"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990212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dirty="0"/>
              <a:t>Example URSSI flow</a:t>
            </a:r>
            <a:endParaRPr dirty="0"/>
          </a:p>
        </p:txBody>
      </p:sp>
      <p:sp>
        <p:nvSpPr>
          <p:cNvPr id="202" name="Google Shape;202;p32"/>
          <p:cNvSpPr txBox="1"/>
          <p:nvPr/>
        </p:nvSpPr>
        <p:spPr>
          <a:xfrm>
            <a:off x="1744767" y="962458"/>
            <a:ext cx="6407600" cy="7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3200">
                <a:latin typeface="Roboto"/>
                <a:ea typeface="Roboto"/>
                <a:cs typeface="Roboto"/>
                <a:sym typeface="Roboto"/>
              </a:rPr>
              <a:t>5 years, 5 themes</a:t>
            </a:r>
            <a:endParaRPr sz="3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3" name="Google Shape;203;p32"/>
          <p:cNvSpPr/>
          <p:nvPr/>
        </p:nvSpPr>
        <p:spPr>
          <a:xfrm>
            <a:off x="1488833" y="5270491"/>
            <a:ext cx="9544800" cy="978800"/>
          </a:xfrm>
          <a:prstGeom prst="rect">
            <a:avLst/>
          </a:prstGeom>
          <a:solidFill>
            <a:srgbClr val="EAD1D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2400"/>
              <a:t>Management, Governance, Sustainability</a:t>
            </a:r>
            <a:endParaRPr sz="2400"/>
          </a:p>
          <a:p>
            <a:pPr algn="ctr"/>
            <a:endParaRPr sz="1600"/>
          </a:p>
        </p:txBody>
      </p:sp>
      <p:sp>
        <p:nvSpPr>
          <p:cNvPr id="204" name="Google Shape;204;p32"/>
          <p:cNvSpPr/>
          <p:nvPr/>
        </p:nvSpPr>
        <p:spPr>
          <a:xfrm>
            <a:off x="1488833" y="1911025"/>
            <a:ext cx="2386400" cy="3359600"/>
          </a:xfrm>
          <a:prstGeom prst="rect">
            <a:avLst/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2400"/>
              <a:t>Incubator</a:t>
            </a:r>
            <a:br>
              <a:rPr lang="en" sz="2400"/>
            </a:br>
            <a:endParaRPr sz="1600"/>
          </a:p>
        </p:txBody>
      </p:sp>
      <p:sp>
        <p:nvSpPr>
          <p:cNvPr id="205" name="Google Shape;205;p32"/>
          <p:cNvSpPr/>
          <p:nvPr/>
        </p:nvSpPr>
        <p:spPr>
          <a:xfrm>
            <a:off x="3874943" y="1911025"/>
            <a:ext cx="2386400" cy="3359600"/>
          </a:xfrm>
          <a:prstGeom prst="rect">
            <a:avLst/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2400"/>
              <a:t>Training</a:t>
            </a:r>
            <a:endParaRPr sz="2400"/>
          </a:p>
          <a:p>
            <a:pPr algn="ctr"/>
            <a:endParaRPr sz="1600"/>
          </a:p>
        </p:txBody>
      </p:sp>
      <p:sp>
        <p:nvSpPr>
          <p:cNvPr id="206" name="Google Shape;206;p32"/>
          <p:cNvSpPr/>
          <p:nvPr/>
        </p:nvSpPr>
        <p:spPr>
          <a:xfrm>
            <a:off x="6261000" y="1911025"/>
            <a:ext cx="2386400" cy="3359600"/>
          </a:xfrm>
          <a:prstGeom prst="rect">
            <a:avLst/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2400"/>
              <a:t>Community</a:t>
            </a:r>
            <a:endParaRPr sz="2400"/>
          </a:p>
          <a:p>
            <a:pPr algn="ctr"/>
            <a:endParaRPr sz="1600"/>
          </a:p>
        </p:txBody>
      </p:sp>
      <p:sp>
        <p:nvSpPr>
          <p:cNvPr id="207" name="Google Shape;207;p32"/>
          <p:cNvSpPr/>
          <p:nvPr/>
        </p:nvSpPr>
        <p:spPr>
          <a:xfrm>
            <a:off x="8647101" y="1911025"/>
            <a:ext cx="2386400" cy="3359600"/>
          </a:xfrm>
          <a:prstGeom prst="rect">
            <a:avLst/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2400"/>
              <a:t>Policy</a:t>
            </a:r>
            <a:endParaRPr sz="2400"/>
          </a:p>
          <a:p>
            <a:pPr algn="ctr"/>
            <a:endParaRPr sz="1600"/>
          </a:p>
        </p:txBody>
      </p:sp>
      <p:sp>
        <p:nvSpPr>
          <p:cNvPr id="208" name="Google Shape;208;p32"/>
          <p:cNvSpPr/>
          <p:nvPr/>
        </p:nvSpPr>
        <p:spPr>
          <a:xfrm>
            <a:off x="5143151" y="4346691"/>
            <a:ext cx="2236000" cy="1190400"/>
          </a:xfrm>
          <a:prstGeom prst="ellipse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00">
                <a:solidFill>
                  <a:srgbClr val="FF0000"/>
                </a:solidFill>
              </a:rPr>
              <a:t>New Software Project</a:t>
            </a:r>
            <a:endParaRPr sz="2400">
              <a:solidFill>
                <a:srgbClr val="FF0000"/>
              </a:solidFill>
            </a:endParaRPr>
          </a:p>
        </p:txBody>
      </p:sp>
      <p:sp>
        <p:nvSpPr>
          <p:cNvPr id="209" name="Google Shape;209;p32"/>
          <p:cNvSpPr txBox="1"/>
          <p:nvPr/>
        </p:nvSpPr>
        <p:spPr>
          <a:xfrm>
            <a:off x="1782167" y="3166225"/>
            <a:ext cx="1961200" cy="8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1600" dirty="0">
                <a:solidFill>
                  <a:srgbClr val="3C78D8"/>
                </a:solidFill>
                <a:latin typeface="Roboto"/>
                <a:ea typeface="Roboto"/>
                <a:cs typeface="Roboto"/>
                <a:sym typeface="Roboto"/>
              </a:rPr>
              <a:t>Project planning</a:t>
            </a:r>
            <a:endParaRPr sz="1600" dirty="0">
              <a:solidFill>
                <a:srgbClr val="3C78D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0" name="Google Shape;210;p32"/>
          <p:cNvSpPr txBox="1"/>
          <p:nvPr/>
        </p:nvSpPr>
        <p:spPr>
          <a:xfrm>
            <a:off x="4165184" y="2502142"/>
            <a:ext cx="1961200" cy="8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1600" dirty="0">
                <a:solidFill>
                  <a:srgbClr val="3C78D8"/>
                </a:solidFill>
                <a:latin typeface="Roboto"/>
                <a:ea typeface="Roboto"/>
                <a:cs typeface="Roboto"/>
                <a:sym typeface="Roboto"/>
              </a:rPr>
              <a:t>Trained staff &amp; contributors</a:t>
            </a:r>
            <a:endParaRPr sz="1600" dirty="0">
              <a:solidFill>
                <a:srgbClr val="3C78D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1" name="Google Shape;211;p32"/>
          <p:cNvSpPr txBox="1"/>
          <p:nvPr/>
        </p:nvSpPr>
        <p:spPr>
          <a:xfrm>
            <a:off x="8920800" y="2808658"/>
            <a:ext cx="1961200" cy="8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1600">
                <a:solidFill>
                  <a:srgbClr val="3C78D8"/>
                </a:solidFill>
                <a:latin typeface="Roboto"/>
                <a:ea typeface="Roboto"/>
                <a:cs typeface="Roboto"/>
                <a:sym typeface="Roboto"/>
              </a:rPr>
              <a:t>Supportive institutional and funding culture</a:t>
            </a:r>
            <a:endParaRPr sz="1600">
              <a:solidFill>
                <a:srgbClr val="3C78D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2" name="Google Shape;212;p32"/>
          <p:cNvSpPr txBox="1"/>
          <p:nvPr/>
        </p:nvSpPr>
        <p:spPr>
          <a:xfrm>
            <a:off x="6527784" y="2502158"/>
            <a:ext cx="1961200" cy="8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1600" dirty="0">
                <a:solidFill>
                  <a:srgbClr val="3C78D8"/>
                </a:solidFill>
                <a:latin typeface="Roboto"/>
                <a:ea typeface="Roboto"/>
                <a:cs typeface="Roboto"/>
                <a:sym typeface="Roboto"/>
              </a:rPr>
              <a:t>Collaborators &amp; colleagues</a:t>
            </a:r>
            <a:endParaRPr sz="1600" dirty="0">
              <a:solidFill>
                <a:srgbClr val="3C78D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3" name="Google Shape;213;p32"/>
          <p:cNvSpPr/>
          <p:nvPr/>
        </p:nvSpPr>
        <p:spPr>
          <a:xfrm>
            <a:off x="6723604" y="3710358"/>
            <a:ext cx="3112000" cy="80080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solidFill>
            <a:srgbClr val="3C78D8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14" name="Google Shape;214;p32"/>
          <p:cNvSpPr/>
          <p:nvPr/>
        </p:nvSpPr>
        <p:spPr>
          <a:xfrm flipH="1">
            <a:off x="2686707" y="3710358"/>
            <a:ext cx="3054800" cy="80080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solidFill>
            <a:srgbClr val="3C78D8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15" name="Google Shape;215;p32"/>
          <p:cNvSpPr/>
          <p:nvPr/>
        </p:nvSpPr>
        <p:spPr>
          <a:xfrm>
            <a:off x="6416333" y="3195958"/>
            <a:ext cx="895200" cy="1315200"/>
          </a:xfrm>
          <a:prstGeom prst="bentArrow">
            <a:avLst>
              <a:gd name="adj1" fmla="val 25000"/>
              <a:gd name="adj2" fmla="val 21972"/>
              <a:gd name="adj3" fmla="val 25000"/>
              <a:gd name="adj4" fmla="val 43750"/>
            </a:avLst>
          </a:prstGeom>
          <a:solidFill>
            <a:srgbClr val="3C78D8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16" name="Google Shape;216;p32"/>
          <p:cNvSpPr/>
          <p:nvPr/>
        </p:nvSpPr>
        <p:spPr>
          <a:xfrm flipH="1">
            <a:off x="5210800" y="3195958"/>
            <a:ext cx="878800" cy="1315200"/>
          </a:xfrm>
          <a:prstGeom prst="bentArrow">
            <a:avLst>
              <a:gd name="adj1" fmla="val 25000"/>
              <a:gd name="adj2" fmla="val 21972"/>
              <a:gd name="adj3" fmla="val 25000"/>
              <a:gd name="adj4" fmla="val 43750"/>
            </a:avLst>
          </a:prstGeom>
          <a:solidFill>
            <a:srgbClr val="3C78D8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834451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" grpId="0" animBg="1"/>
      <p:bldP spid="209" grpId="0"/>
      <p:bldP spid="210" grpId="0"/>
      <p:bldP spid="211" grpId="0"/>
      <p:bldP spid="212" grpId="0"/>
      <p:bldP spid="213" grpId="0" animBg="1"/>
      <p:bldP spid="214" grpId="0" animBg="1"/>
      <p:bldP spid="215" grpId="0" animBg="1"/>
      <p:bldP spid="21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dirty="0"/>
              <a:t>Example URSSI flow</a:t>
            </a:r>
            <a:endParaRPr dirty="0"/>
          </a:p>
        </p:txBody>
      </p:sp>
      <p:sp>
        <p:nvSpPr>
          <p:cNvPr id="222" name="Google Shape;222;p33"/>
          <p:cNvSpPr txBox="1"/>
          <p:nvPr/>
        </p:nvSpPr>
        <p:spPr>
          <a:xfrm>
            <a:off x="1744767" y="962458"/>
            <a:ext cx="6407600" cy="7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3200">
                <a:latin typeface="Roboto"/>
                <a:ea typeface="Roboto"/>
                <a:cs typeface="Roboto"/>
                <a:sym typeface="Roboto"/>
              </a:rPr>
              <a:t>5 years, 5 themes</a:t>
            </a:r>
            <a:endParaRPr sz="3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3" name="Google Shape;223;p33"/>
          <p:cNvSpPr/>
          <p:nvPr/>
        </p:nvSpPr>
        <p:spPr>
          <a:xfrm>
            <a:off x="1488833" y="5270491"/>
            <a:ext cx="9544800" cy="978800"/>
          </a:xfrm>
          <a:prstGeom prst="rect">
            <a:avLst/>
          </a:prstGeom>
          <a:solidFill>
            <a:srgbClr val="EAD1D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2400"/>
              <a:t>Management, Governance, Sustainability</a:t>
            </a:r>
            <a:endParaRPr sz="2400"/>
          </a:p>
          <a:p>
            <a:pPr algn="ctr"/>
            <a:endParaRPr sz="1600"/>
          </a:p>
        </p:txBody>
      </p:sp>
      <p:sp>
        <p:nvSpPr>
          <p:cNvPr id="224" name="Google Shape;224;p33"/>
          <p:cNvSpPr/>
          <p:nvPr/>
        </p:nvSpPr>
        <p:spPr>
          <a:xfrm>
            <a:off x="1488833" y="1911025"/>
            <a:ext cx="2386400" cy="3359600"/>
          </a:xfrm>
          <a:prstGeom prst="rect">
            <a:avLst/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2400"/>
              <a:t>Incubator</a:t>
            </a:r>
            <a:br>
              <a:rPr lang="en" sz="2400"/>
            </a:br>
            <a:endParaRPr sz="1600"/>
          </a:p>
        </p:txBody>
      </p:sp>
      <p:sp>
        <p:nvSpPr>
          <p:cNvPr id="225" name="Google Shape;225;p33"/>
          <p:cNvSpPr/>
          <p:nvPr/>
        </p:nvSpPr>
        <p:spPr>
          <a:xfrm>
            <a:off x="3874943" y="1911025"/>
            <a:ext cx="2386400" cy="3359600"/>
          </a:xfrm>
          <a:prstGeom prst="rect">
            <a:avLst/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2400"/>
              <a:t>Training</a:t>
            </a:r>
            <a:endParaRPr sz="2400"/>
          </a:p>
          <a:p>
            <a:pPr algn="ctr"/>
            <a:endParaRPr sz="1600"/>
          </a:p>
        </p:txBody>
      </p:sp>
      <p:sp>
        <p:nvSpPr>
          <p:cNvPr id="226" name="Google Shape;226;p33"/>
          <p:cNvSpPr/>
          <p:nvPr/>
        </p:nvSpPr>
        <p:spPr>
          <a:xfrm>
            <a:off x="6261000" y="1911025"/>
            <a:ext cx="2386400" cy="3359600"/>
          </a:xfrm>
          <a:prstGeom prst="rect">
            <a:avLst/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2400"/>
              <a:t>Community</a:t>
            </a:r>
            <a:endParaRPr sz="2400"/>
          </a:p>
          <a:p>
            <a:pPr algn="ctr"/>
            <a:endParaRPr sz="1600"/>
          </a:p>
        </p:txBody>
      </p:sp>
      <p:sp>
        <p:nvSpPr>
          <p:cNvPr id="227" name="Google Shape;227;p33"/>
          <p:cNvSpPr/>
          <p:nvPr/>
        </p:nvSpPr>
        <p:spPr>
          <a:xfrm>
            <a:off x="8647101" y="1911025"/>
            <a:ext cx="2386400" cy="3359600"/>
          </a:xfrm>
          <a:prstGeom prst="rect">
            <a:avLst/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2400"/>
              <a:t>Policy</a:t>
            </a:r>
            <a:endParaRPr sz="2400"/>
          </a:p>
          <a:p>
            <a:pPr algn="ctr"/>
            <a:endParaRPr sz="1600"/>
          </a:p>
        </p:txBody>
      </p:sp>
      <p:sp>
        <p:nvSpPr>
          <p:cNvPr id="228" name="Google Shape;228;p33"/>
          <p:cNvSpPr/>
          <p:nvPr/>
        </p:nvSpPr>
        <p:spPr>
          <a:xfrm>
            <a:off x="4986929" y="5381158"/>
            <a:ext cx="2548608" cy="1190400"/>
          </a:xfrm>
          <a:prstGeom prst="ellipse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00" dirty="0">
                <a:solidFill>
                  <a:srgbClr val="FF0000"/>
                </a:solidFill>
              </a:rPr>
              <a:t>Community needs</a:t>
            </a:r>
            <a:endParaRPr sz="2400" dirty="0">
              <a:solidFill>
                <a:srgbClr val="FF0000"/>
              </a:solidFill>
            </a:endParaRPr>
          </a:p>
        </p:txBody>
      </p:sp>
      <p:sp>
        <p:nvSpPr>
          <p:cNvPr id="229" name="Google Shape;229;p33"/>
          <p:cNvSpPr/>
          <p:nvPr/>
        </p:nvSpPr>
        <p:spPr>
          <a:xfrm>
            <a:off x="6753453" y="4580358"/>
            <a:ext cx="3112000" cy="80080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solidFill>
            <a:srgbClr val="3C78D8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30" name="Google Shape;230;p33"/>
          <p:cNvSpPr/>
          <p:nvPr/>
        </p:nvSpPr>
        <p:spPr>
          <a:xfrm>
            <a:off x="6422733" y="4066158"/>
            <a:ext cx="895200" cy="1315200"/>
          </a:xfrm>
          <a:prstGeom prst="bentArrow">
            <a:avLst>
              <a:gd name="adj1" fmla="val 25000"/>
              <a:gd name="adj2" fmla="val 21972"/>
              <a:gd name="adj3" fmla="val 25000"/>
              <a:gd name="adj4" fmla="val 43750"/>
            </a:avLst>
          </a:prstGeom>
          <a:solidFill>
            <a:srgbClr val="3C78D8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31" name="Google Shape;231;p33"/>
          <p:cNvSpPr txBox="1"/>
          <p:nvPr/>
        </p:nvSpPr>
        <p:spPr>
          <a:xfrm>
            <a:off x="9031000" y="3832758"/>
            <a:ext cx="1858000" cy="7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1600">
                <a:solidFill>
                  <a:srgbClr val="3C78D8"/>
                </a:solidFill>
                <a:latin typeface="Roboto"/>
                <a:ea typeface="Roboto"/>
                <a:cs typeface="Roboto"/>
                <a:sym typeface="Roboto"/>
              </a:rPr>
              <a:t>New studies, advocacy plans</a:t>
            </a:r>
            <a:endParaRPr sz="1600">
              <a:solidFill>
                <a:srgbClr val="3C78D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2" name="Google Shape;232;p33"/>
          <p:cNvSpPr txBox="1"/>
          <p:nvPr/>
        </p:nvSpPr>
        <p:spPr>
          <a:xfrm>
            <a:off x="6642300" y="3217025"/>
            <a:ext cx="1858000" cy="7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1600">
                <a:solidFill>
                  <a:srgbClr val="3C78D8"/>
                </a:solidFill>
                <a:latin typeface="Roboto"/>
                <a:ea typeface="Roboto"/>
                <a:cs typeface="Roboto"/>
                <a:sym typeface="Roboto"/>
              </a:rPr>
              <a:t>Fellowship &amp; workshop topics</a:t>
            </a:r>
            <a:endParaRPr sz="1600">
              <a:solidFill>
                <a:srgbClr val="3C78D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3" name="Google Shape;233;p33"/>
          <p:cNvSpPr/>
          <p:nvPr/>
        </p:nvSpPr>
        <p:spPr>
          <a:xfrm flipH="1">
            <a:off x="2716556" y="4580358"/>
            <a:ext cx="3054800" cy="80080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solidFill>
            <a:srgbClr val="3C78D8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34" name="Google Shape;234;p33"/>
          <p:cNvSpPr/>
          <p:nvPr/>
        </p:nvSpPr>
        <p:spPr>
          <a:xfrm flipH="1">
            <a:off x="5217200" y="4066158"/>
            <a:ext cx="878800" cy="1315200"/>
          </a:xfrm>
          <a:prstGeom prst="bentArrow">
            <a:avLst>
              <a:gd name="adj1" fmla="val 25000"/>
              <a:gd name="adj2" fmla="val 21972"/>
              <a:gd name="adj3" fmla="val 25000"/>
              <a:gd name="adj4" fmla="val 43750"/>
            </a:avLst>
          </a:prstGeom>
          <a:solidFill>
            <a:srgbClr val="3C78D8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35" name="Google Shape;235;p33"/>
          <p:cNvSpPr txBox="1"/>
          <p:nvPr/>
        </p:nvSpPr>
        <p:spPr>
          <a:xfrm>
            <a:off x="4139117" y="3217025"/>
            <a:ext cx="1858000" cy="7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1600">
                <a:solidFill>
                  <a:srgbClr val="3C78D8"/>
                </a:solidFill>
                <a:latin typeface="Roboto"/>
                <a:ea typeface="Roboto"/>
                <a:cs typeface="Roboto"/>
                <a:sym typeface="Roboto"/>
              </a:rPr>
              <a:t>Course and modules</a:t>
            </a:r>
            <a:endParaRPr sz="1600">
              <a:solidFill>
                <a:srgbClr val="3C78D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6" name="Google Shape;236;p33"/>
          <p:cNvSpPr txBox="1"/>
          <p:nvPr/>
        </p:nvSpPr>
        <p:spPr>
          <a:xfrm>
            <a:off x="1914067" y="3832758"/>
            <a:ext cx="1858000" cy="7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1600">
                <a:solidFill>
                  <a:srgbClr val="3C78D8"/>
                </a:solidFill>
                <a:latin typeface="Roboto"/>
                <a:ea typeface="Roboto"/>
                <a:cs typeface="Roboto"/>
                <a:sym typeface="Roboto"/>
              </a:rPr>
              <a:t>New topics</a:t>
            </a:r>
            <a:endParaRPr sz="1600">
              <a:solidFill>
                <a:srgbClr val="3C78D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084577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" grpId="0" animBg="1"/>
      <p:bldP spid="229" grpId="0" animBg="1"/>
      <p:bldP spid="230" grpId="0" animBg="1"/>
      <p:bldP spid="231" grpId="0"/>
      <p:bldP spid="232" grpId="0"/>
      <p:bldP spid="233" grpId="0" animBg="1"/>
      <p:bldP spid="234" grpId="0" animBg="1"/>
      <p:bldP spid="235" grpId="0"/>
      <p:bldP spid="23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dirty="0"/>
              <a:t>Example URSSI flow</a:t>
            </a:r>
            <a:endParaRPr dirty="0"/>
          </a:p>
        </p:txBody>
      </p:sp>
      <p:sp>
        <p:nvSpPr>
          <p:cNvPr id="242" name="Google Shape;242;p34"/>
          <p:cNvSpPr txBox="1"/>
          <p:nvPr/>
        </p:nvSpPr>
        <p:spPr>
          <a:xfrm>
            <a:off x="1744767" y="962458"/>
            <a:ext cx="6407600" cy="7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3200">
                <a:latin typeface="Roboto"/>
                <a:ea typeface="Roboto"/>
                <a:cs typeface="Roboto"/>
                <a:sym typeface="Roboto"/>
              </a:rPr>
              <a:t>5 years, 5 themes</a:t>
            </a:r>
            <a:endParaRPr sz="3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3" name="Google Shape;243;p34"/>
          <p:cNvSpPr/>
          <p:nvPr/>
        </p:nvSpPr>
        <p:spPr>
          <a:xfrm>
            <a:off x="1488833" y="5270491"/>
            <a:ext cx="9544800" cy="978800"/>
          </a:xfrm>
          <a:prstGeom prst="rect">
            <a:avLst/>
          </a:prstGeom>
          <a:solidFill>
            <a:srgbClr val="EAD1D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2400"/>
              <a:t>Management, Governance, Sustainability</a:t>
            </a:r>
            <a:endParaRPr sz="2400"/>
          </a:p>
          <a:p>
            <a:pPr algn="ctr"/>
            <a:endParaRPr sz="1600"/>
          </a:p>
        </p:txBody>
      </p:sp>
      <p:sp>
        <p:nvSpPr>
          <p:cNvPr id="244" name="Google Shape;244;p34"/>
          <p:cNvSpPr/>
          <p:nvPr/>
        </p:nvSpPr>
        <p:spPr>
          <a:xfrm>
            <a:off x="1488833" y="1911025"/>
            <a:ext cx="2386400" cy="3359600"/>
          </a:xfrm>
          <a:prstGeom prst="rect">
            <a:avLst/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2400"/>
              <a:t>Incubator</a:t>
            </a:r>
            <a:br>
              <a:rPr lang="en" sz="2400"/>
            </a:br>
            <a:endParaRPr sz="1600"/>
          </a:p>
        </p:txBody>
      </p:sp>
      <p:sp>
        <p:nvSpPr>
          <p:cNvPr id="245" name="Google Shape;245;p34"/>
          <p:cNvSpPr/>
          <p:nvPr/>
        </p:nvSpPr>
        <p:spPr>
          <a:xfrm>
            <a:off x="3874943" y="1911025"/>
            <a:ext cx="2386400" cy="3359600"/>
          </a:xfrm>
          <a:prstGeom prst="rect">
            <a:avLst/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2400"/>
              <a:t>Training</a:t>
            </a:r>
            <a:endParaRPr sz="2400"/>
          </a:p>
          <a:p>
            <a:pPr algn="ctr"/>
            <a:endParaRPr sz="1600"/>
          </a:p>
        </p:txBody>
      </p:sp>
      <p:sp>
        <p:nvSpPr>
          <p:cNvPr id="246" name="Google Shape;246;p34"/>
          <p:cNvSpPr/>
          <p:nvPr/>
        </p:nvSpPr>
        <p:spPr>
          <a:xfrm>
            <a:off x="6261000" y="1911025"/>
            <a:ext cx="2386400" cy="3359600"/>
          </a:xfrm>
          <a:prstGeom prst="rect">
            <a:avLst/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2400"/>
              <a:t>Community</a:t>
            </a:r>
            <a:endParaRPr sz="2400"/>
          </a:p>
          <a:p>
            <a:pPr algn="ctr"/>
            <a:endParaRPr sz="1600"/>
          </a:p>
        </p:txBody>
      </p:sp>
      <p:sp>
        <p:nvSpPr>
          <p:cNvPr id="247" name="Google Shape;247;p34"/>
          <p:cNvSpPr/>
          <p:nvPr/>
        </p:nvSpPr>
        <p:spPr>
          <a:xfrm>
            <a:off x="8647101" y="1911025"/>
            <a:ext cx="2386400" cy="3359600"/>
          </a:xfrm>
          <a:prstGeom prst="rect">
            <a:avLst/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2400"/>
              <a:t>Policy</a:t>
            </a:r>
            <a:endParaRPr sz="2400"/>
          </a:p>
          <a:p>
            <a:pPr algn="ctr"/>
            <a:endParaRPr sz="1600"/>
          </a:p>
        </p:txBody>
      </p:sp>
      <p:sp>
        <p:nvSpPr>
          <p:cNvPr id="248" name="Google Shape;248;p34"/>
          <p:cNvSpPr/>
          <p:nvPr/>
        </p:nvSpPr>
        <p:spPr>
          <a:xfrm>
            <a:off x="6445484" y="4066158"/>
            <a:ext cx="2236000" cy="1190400"/>
          </a:xfrm>
          <a:prstGeom prst="ellipse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00" dirty="0">
                <a:solidFill>
                  <a:srgbClr val="FF0000"/>
                </a:solidFill>
              </a:rPr>
              <a:t>Fellows</a:t>
            </a:r>
            <a:endParaRPr sz="2400" dirty="0">
              <a:solidFill>
                <a:srgbClr val="FF0000"/>
              </a:solidFill>
            </a:endParaRPr>
          </a:p>
        </p:txBody>
      </p:sp>
      <p:sp>
        <p:nvSpPr>
          <p:cNvPr id="249" name="Google Shape;249;p34"/>
          <p:cNvSpPr/>
          <p:nvPr/>
        </p:nvSpPr>
        <p:spPr>
          <a:xfrm>
            <a:off x="7803600" y="3101425"/>
            <a:ext cx="2236000" cy="978800"/>
          </a:xfrm>
          <a:prstGeom prst="bentArrow">
            <a:avLst>
              <a:gd name="adj1" fmla="val 25000"/>
              <a:gd name="adj2" fmla="val 14158"/>
              <a:gd name="adj3" fmla="val 26672"/>
              <a:gd name="adj4" fmla="val 43750"/>
            </a:avLst>
          </a:prstGeom>
          <a:solidFill>
            <a:srgbClr val="3C78D8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50" name="Google Shape;250;p34"/>
          <p:cNvSpPr txBox="1"/>
          <p:nvPr/>
        </p:nvSpPr>
        <p:spPr>
          <a:xfrm>
            <a:off x="8865667" y="3432291"/>
            <a:ext cx="2023200" cy="7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1600" dirty="0">
                <a:solidFill>
                  <a:srgbClr val="3C78D8"/>
                </a:solidFill>
                <a:latin typeface="Roboto"/>
                <a:ea typeface="Roboto"/>
                <a:cs typeface="Roboto"/>
                <a:sym typeface="Roboto"/>
              </a:rPr>
              <a:t>Perform analysis, Support advocacy</a:t>
            </a:r>
            <a:endParaRPr sz="1600" dirty="0">
              <a:solidFill>
                <a:srgbClr val="3C78D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1" name="Google Shape;251;p34"/>
          <p:cNvSpPr txBox="1"/>
          <p:nvPr/>
        </p:nvSpPr>
        <p:spPr>
          <a:xfrm>
            <a:off x="4123875" y="2257302"/>
            <a:ext cx="1961200" cy="8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1600" dirty="0">
                <a:solidFill>
                  <a:srgbClr val="3C78D8"/>
                </a:solidFill>
                <a:latin typeface="Roboto"/>
                <a:ea typeface="Roboto"/>
                <a:cs typeface="Roboto"/>
                <a:sym typeface="Roboto"/>
              </a:rPr>
              <a:t>Develop materials, customize for communities</a:t>
            </a:r>
            <a:endParaRPr sz="1600" dirty="0">
              <a:solidFill>
                <a:srgbClr val="3C78D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2" name="Google Shape;252;p34"/>
          <p:cNvSpPr/>
          <p:nvPr/>
        </p:nvSpPr>
        <p:spPr>
          <a:xfrm flipH="1">
            <a:off x="5026433" y="3101425"/>
            <a:ext cx="2386400" cy="978800"/>
          </a:xfrm>
          <a:prstGeom prst="bentArrow">
            <a:avLst>
              <a:gd name="adj1" fmla="val 25000"/>
              <a:gd name="adj2" fmla="val 14158"/>
              <a:gd name="adj3" fmla="val 26672"/>
              <a:gd name="adj4" fmla="val 43750"/>
            </a:avLst>
          </a:prstGeom>
          <a:solidFill>
            <a:srgbClr val="3B78D8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5" name="Google Shape;252;p34">
            <a:extLst>
              <a:ext uri="{FF2B5EF4-FFF2-40B4-BE49-F238E27FC236}">
                <a16:creationId xmlns:a16="http://schemas.microsoft.com/office/drawing/2014/main" id="{603AF481-CF88-F14F-BF9A-961FC31F0236}"/>
              </a:ext>
            </a:extLst>
          </p:cNvPr>
          <p:cNvSpPr/>
          <p:nvPr/>
        </p:nvSpPr>
        <p:spPr>
          <a:xfrm flipH="1">
            <a:off x="3586169" y="3529008"/>
            <a:ext cx="3450950" cy="637880"/>
          </a:xfrm>
          <a:prstGeom prst="bentArrow">
            <a:avLst>
              <a:gd name="adj1" fmla="val 35036"/>
              <a:gd name="adj2" fmla="val 27597"/>
              <a:gd name="adj3" fmla="val 26672"/>
              <a:gd name="adj4" fmla="val 39371"/>
            </a:avLst>
          </a:prstGeom>
          <a:solidFill>
            <a:srgbClr val="3C78D8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6" name="Google Shape;251;p34">
            <a:extLst>
              <a:ext uri="{FF2B5EF4-FFF2-40B4-BE49-F238E27FC236}">
                <a16:creationId xmlns:a16="http://schemas.microsoft.com/office/drawing/2014/main" id="{3642CC1D-0BE6-BC4E-9098-EBB71C37F0C0}"/>
              </a:ext>
            </a:extLst>
          </p:cNvPr>
          <p:cNvSpPr txBox="1"/>
          <p:nvPr/>
        </p:nvSpPr>
        <p:spPr>
          <a:xfrm>
            <a:off x="1704562" y="3235635"/>
            <a:ext cx="1961200" cy="8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1600" dirty="0">
                <a:solidFill>
                  <a:srgbClr val="3C78D8"/>
                </a:solidFill>
                <a:latin typeface="Roboto"/>
                <a:ea typeface="Roboto"/>
                <a:cs typeface="Roboto"/>
                <a:sym typeface="Roboto"/>
              </a:rPr>
              <a:t>Develop material</a:t>
            </a:r>
            <a:endParaRPr sz="1600" dirty="0">
              <a:solidFill>
                <a:srgbClr val="3C78D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" name="Up Arrow 2">
            <a:extLst>
              <a:ext uri="{FF2B5EF4-FFF2-40B4-BE49-F238E27FC236}">
                <a16:creationId xmlns:a16="http://schemas.microsoft.com/office/drawing/2014/main" id="{9BAFDFB3-56AF-1F4F-B86C-016E2F6726ED}"/>
              </a:ext>
            </a:extLst>
          </p:cNvPr>
          <p:cNvSpPr/>
          <p:nvPr/>
        </p:nvSpPr>
        <p:spPr>
          <a:xfrm>
            <a:off x="7434892" y="2895714"/>
            <a:ext cx="351798" cy="1170444"/>
          </a:xfrm>
          <a:prstGeom prst="upArrow">
            <a:avLst>
              <a:gd name="adj1" fmla="val 68974"/>
              <a:gd name="adj2" fmla="val 62649"/>
            </a:avLst>
          </a:prstGeom>
          <a:solidFill>
            <a:srgbClr val="3B78D8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Google Shape;251;p34">
            <a:extLst>
              <a:ext uri="{FF2B5EF4-FFF2-40B4-BE49-F238E27FC236}">
                <a16:creationId xmlns:a16="http://schemas.microsoft.com/office/drawing/2014/main" id="{DFAC23A4-362A-3A4D-A62D-CA825CB8B74F}"/>
              </a:ext>
            </a:extLst>
          </p:cNvPr>
          <p:cNvSpPr txBox="1"/>
          <p:nvPr/>
        </p:nvSpPr>
        <p:spPr>
          <a:xfrm>
            <a:off x="6515011" y="2254764"/>
            <a:ext cx="1961200" cy="8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-US" sz="1600" dirty="0">
                <a:solidFill>
                  <a:srgbClr val="3C78D8"/>
                </a:solidFill>
                <a:latin typeface="Roboto"/>
                <a:ea typeface="Roboto"/>
                <a:cs typeface="Roboto"/>
                <a:sym typeface="Roboto"/>
              </a:rPr>
              <a:t>Outreach &amp; engagement</a:t>
            </a:r>
            <a:endParaRPr sz="1600" dirty="0">
              <a:solidFill>
                <a:srgbClr val="3C78D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486129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8" grpId="0" animBg="1"/>
      <p:bldP spid="249" grpId="0" animBg="1"/>
      <p:bldP spid="250" grpId="0"/>
      <p:bldP spid="251" grpId="0"/>
      <p:bldP spid="252" grpId="0" animBg="1"/>
      <p:bldP spid="15" grpId="0" animBg="1"/>
      <p:bldP spid="16" grpId="0"/>
      <p:bldP spid="3" grpId="0" animBg="1"/>
      <p:bldP spid="2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/>
              <a:t>Sustainability</a:t>
            </a:r>
            <a:endParaRPr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98DDFB4-46E9-C345-A4EC-B09F9CA1F3B7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>
            <a:normAutofit fontScale="92500"/>
          </a:bodyPr>
          <a:lstStyle/>
          <a:p>
            <a:r>
              <a:rPr lang="en-US" sz="2400" dirty="0">
                <a:latin typeface="Roboto"/>
                <a:ea typeface="Roboto"/>
                <a:cs typeface="Roboto"/>
                <a:sym typeface="Roboto"/>
              </a:rPr>
              <a:t>Funding from other agencies &amp; private foundations</a:t>
            </a:r>
          </a:p>
          <a:p>
            <a:pPr marL="609585" indent="-423323">
              <a:buSzPts val="1400"/>
              <a:buFont typeface="Roboto"/>
              <a:buChar char="●"/>
            </a:pPr>
            <a:r>
              <a:rPr lang="en-US" sz="2400" dirty="0">
                <a:latin typeface="Roboto"/>
                <a:ea typeface="Roboto"/>
                <a:cs typeface="Roboto"/>
                <a:sym typeface="Roboto"/>
              </a:rPr>
              <a:t>Sloan expressed strong interest in URSSI, potentially could fund some activities</a:t>
            </a:r>
          </a:p>
          <a:p>
            <a:pPr marL="609585" indent="-423323">
              <a:buSzPts val="1400"/>
              <a:buFont typeface="Roboto"/>
              <a:buChar char="●"/>
            </a:pPr>
            <a:r>
              <a:rPr lang="en-US" sz="2400" dirty="0">
                <a:latin typeface="Roboto"/>
                <a:ea typeface="Roboto"/>
                <a:cs typeface="Roboto"/>
                <a:sym typeface="Roboto"/>
              </a:rPr>
              <a:t>Other private foundations work in this space, have expressed interest in this type of activity, e.g., CZI, Schmidt</a:t>
            </a:r>
          </a:p>
          <a:p>
            <a:pPr marL="1219170" lvl="1" indent="-423323">
              <a:buSzPts val="1400"/>
              <a:buFont typeface="Roboto"/>
              <a:buChar char="○"/>
            </a:pPr>
            <a:r>
              <a:rPr lang="en-US" dirty="0">
                <a:latin typeface="Roboto"/>
                <a:ea typeface="Roboto"/>
                <a:cs typeface="Roboto"/>
                <a:sym typeface="Roboto"/>
              </a:rPr>
              <a:t>Sloan is willing to bring these foundations together and discuss how URSSI might be supported</a:t>
            </a:r>
          </a:p>
          <a:p>
            <a:pPr marL="609585" indent="-423323">
              <a:buSzPts val="1400"/>
              <a:buFont typeface="Roboto"/>
              <a:buChar char="●"/>
            </a:pPr>
            <a:r>
              <a:rPr lang="en-US" sz="2400" dirty="0">
                <a:latin typeface="Roboto"/>
                <a:ea typeface="Roboto"/>
                <a:cs typeface="Roboto"/>
                <a:sym typeface="Roboto"/>
              </a:rPr>
              <a:t>DOE's related project (IDEAS-Productivity) will be ending around 2021</a:t>
            </a:r>
          </a:p>
          <a:p>
            <a:pPr marL="1219170" lvl="1" indent="-423323">
              <a:buSzPts val="1400"/>
              <a:buFont typeface="Roboto"/>
              <a:buChar char="○"/>
            </a:pPr>
            <a:r>
              <a:rPr lang="en-US" dirty="0">
                <a:latin typeface="Roboto"/>
                <a:ea typeface="Roboto"/>
                <a:cs typeface="Roboto"/>
                <a:sym typeface="Roboto"/>
              </a:rPr>
              <a:t>An opportunity for DOE &amp; NSF to work together?</a:t>
            </a:r>
          </a:p>
          <a:p>
            <a:r>
              <a:rPr lang="en-US" sz="2400" dirty="0">
                <a:latin typeface="Roboto"/>
                <a:ea typeface="Roboto"/>
                <a:cs typeface="Roboto"/>
                <a:sym typeface="Roboto"/>
              </a:rPr>
              <a:t>Institutional support (from our institutions) &amp; membership fees from partner institutions (including industry)</a:t>
            </a:r>
          </a:p>
          <a:p>
            <a:r>
              <a:rPr lang="en-US" sz="2400" dirty="0">
                <a:latin typeface="Roboto"/>
                <a:ea typeface="Roboto"/>
                <a:cs typeface="Roboto"/>
                <a:sym typeface="Roboto"/>
              </a:rPr>
              <a:t>Partners who will take on part of our mission over time (e.g., Carpentries in training)</a:t>
            </a:r>
          </a:p>
          <a:p>
            <a:r>
              <a:rPr lang="en-US" sz="2400" dirty="0">
                <a:latin typeface="Roboto"/>
                <a:ea typeface="Roboto"/>
                <a:cs typeface="Roboto"/>
                <a:sym typeface="Roboto"/>
              </a:rPr>
              <a:t>Services with cost recovery, perhaps that spin-off</a:t>
            </a:r>
          </a:p>
        </p:txBody>
      </p:sp>
    </p:spTree>
    <p:extLst>
      <p:ext uri="{BB962C8B-B14F-4D97-AF65-F5344CB8AC3E}">
        <p14:creationId xmlns:p14="http://schemas.microsoft.com/office/powerpoint/2010/main" val="1955178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4000" dirty="0"/>
              <a:t>In 5 years … More science &amp; engineering</a:t>
            </a:r>
            <a:endParaRPr sz="4000" dirty="0"/>
          </a:p>
        </p:txBody>
      </p:sp>
      <p:sp>
        <p:nvSpPr>
          <p:cNvPr id="264" name="Google Shape;264;p36"/>
          <p:cNvSpPr txBox="1"/>
          <p:nvPr/>
        </p:nvSpPr>
        <p:spPr>
          <a:xfrm>
            <a:off x="1773821" y="4311411"/>
            <a:ext cx="9697200" cy="5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 dirty="0">
                <a:latin typeface="Roboto"/>
                <a:ea typeface="Roboto"/>
                <a:cs typeface="Roboto"/>
                <a:sym typeface="Roboto"/>
              </a:rPr>
              <a:t>Better research software → researchers focus on their research</a:t>
            </a:r>
            <a:endParaRPr sz="24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5" name="Google Shape;265;p36"/>
          <p:cNvSpPr txBox="1"/>
          <p:nvPr/>
        </p:nvSpPr>
        <p:spPr>
          <a:xfrm>
            <a:off x="415600" y="1818895"/>
            <a:ext cx="9021600" cy="6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 dirty="0">
                <a:latin typeface="Roboto"/>
                <a:ea typeface="Roboto"/>
                <a:cs typeface="Roboto"/>
                <a:sym typeface="Roboto"/>
              </a:rPr>
              <a:t>Better research software skills → better research software</a:t>
            </a:r>
            <a:endParaRPr sz="24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6" name="Google Shape;266;p36"/>
          <p:cNvSpPr txBox="1"/>
          <p:nvPr/>
        </p:nvSpPr>
        <p:spPr>
          <a:xfrm>
            <a:off x="744216" y="2386177"/>
            <a:ext cx="9900400" cy="6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 dirty="0">
                <a:latin typeface="Roboto"/>
                <a:ea typeface="Roboto"/>
                <a:cs typeface="Roboto"/>
                <a:sym typeface="Roboto"/>
              </a:rPr>
              <a:t>Better research software culture → better career paths for developers &amp; maintainers</a:t>
            </a:r>
            <a:endParaRPr sz="24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7" name="Google Shape;267;p36"/>
          <p:cNvSpPr txBox="1"/>
          <p:nvPr/>
        </p:nvSpPr>
        <p:spPr>
          <a:xfrm>
            <a:off x="1192199" y="3348793"/>
            <a:ext cx="9900400" cy="6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 dirty="0">
                <a:latin typeface="Roboto"/>
                <a:ea typeface="Roboto"/>
                <a:cs typeface="Roboto"/>
                <a:sym typeface="Roboto"/>
              </a:rPr>
              <a:t>Better career paths → willingness to share software &amp; join software communities</a:t>
            </a:r>
            <a:endParaRPr sz="2400" dirty="0"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479743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4" grpId="0"/>
      <p:bldP spid="265" grpId="0"/>
      <p:bldP spid="266" grpId="0"/>
      <p:bldP spid="26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464FC-3755-5640-B2FF-644B178D3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E40022-9566-BD46-98F3-8792E4E5915E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>
              <a:spcBef>
                <a:spcPts val="1800"/>
              </a:spcBef>
            </a:pPr>
            <a:r>
              <a:rPr lang="en-US" dirty="0"/>
              <a:t>Complete written draft plan by Dec 2019</a:t>
            </a:r>
          </a:p>
          <a:p>
            <a:pPr>
              <a:spcBef>
                <a:spcPts val="1800"/>
              </a:spcBef>
            </a:pPr>
            <a:r>
              <a:rPr lang="en-US" dirty="0"/>
              <a:t>Submit to NSF &amp; make public</a:t>
            </a:r>
          </a:p>
          <a:p>
            <a:pPr>
              <a:spcBef>
                <a:spcPts val="1800"/>
              </a:spcBef>
            </a:pPr>
            <a:r>
              <a:rPr lang="en-US" dirty="0"/>
              <a:t>Run pilot summer school in Dec 2019 (URSSI “winter school”)</a:t>
            </a:r>
          </a:p>
          <a:p>
            <a:pPr>
              <a:spcBef>
                <a:spcPts val="1800"/>
              </a:spcBef>
            </a:pPr>
            <a:r>
              <a:rPr lang="en-US" dirty="0"/>
              <a:t>Gather feedback from NSF and public on draft plan</a:t>
            </a:r>
          </a:p>
          <a:p>
            <a:pPr>
              <a:spcBef>
                <a:spcPts val="1800"/>
              </a:spcBef>
            </a:pPr>
            <a:r>
              <a:rPr lang="en-US" dirty="0"/>
              <a:t>Gather lessons from winter school</a:t>
            </a:r>
          </a:p>
          <a:p>
            <a:pPr>
              <a:spcBef>
                <a:spcPts val="1800"/>
              </a:spcBef>
            </a:pPr>
            <a:r>
              <a:rPr lang="en-US" dirty="0"/>
              <a:t>Complete final plan by April 2020</a:t>
            </a:r>
          </a:p>
          <a:p>
            <a:pPr>
              <a:spcBef>
                <a:spcPts val="1800"/>
              </a:spcBef>
            </a:pPr>
            <a:r>
              <a:rPr lang="en-US" dirty="0"/>
              <a:t>Hope for NSF to </a:t>
            </a:r>
            <a:r>
              <a:rPr lang="en-US"/>
              <a:t>offer chance </a:t>
            </a:r>
            <a:r>
              <a:rPr lang="en-US" dirty="0"/>
              <a:t>to propose, and work with other potential funders</a:t>
            </a:r>
          </a:p>
          <a:p>
            <a:pPr>
              <a:spcBef>
                <a:spcPts val="18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237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7A9F6-AF55-E548-A131-D17403BA9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get involved in URSSI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F96746-F8F2-FD46-95AF-49CA11301B36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Watch the web page: </a:t>
            </a:r>
            <a:r>
              <a:rPr lang="en-US" sz="2400" dirty="0">
                <a:hlinkClick r:id="rId2"/>
              </a:rPr>
              <a:t>http://</a:t>
            </a:r>
            <a:r>
              <a:rPr lang="en-US" sz="2400" dirty="0" err="1">
                <a:hlinkClick r:id="rId2"/>
              </a:rPr>
              <a:t>urssi.us</a:t>
            </a:r>
            <a:endParaRPr lang="en-US" sz="2400" dirty="0"/>
          </a:p>
          <a:p>
            <a:pPr>
              <a:spcBef>
                <a:spcPts val="1200"/>
              </a:spcBef>
            </a:pPr>
            <a:r>
              <a:rPr lang="en-US" sz="2400" dirty="0"/>
              <a:t>Join the mailing list – via form on the URSSI web page</a:t>
            </a:r>
          </a:p>
          <a:p>
            <a:pPr>
              <a:spcBef>
                <a:spcPts val="1200"/>
              </a:spcBef>
            </a:pPr>
            <a:r>
              <a:rPr lang="en-US" sz="2400" dirty="0"/>
              <a:t>Suggest and discuss topics: </a:t>
            </a:r>
            <a:r>
              <a:rPr lang="en-US" sz="2400" dirty="0">
                <a:hlinkClick r:id="rId3"/>
              </a:rPr>
              <a:t>http://</a:t>
            </a:r>
            <a:r>
              <a:rPr lang="en-US" sz="2400" dirty="0" err="1">
                <a:hlinkClick r:id="rId3"/>
              </a:rPr>
              <a:t>discuss.urssi.us</a:t>
            </a:r>
            <a:endParaRPr lang="en-US" sz="2400" dirty="0"/>
          </a:p>
          <a:p>
            <a:pPr>
              <a:spcBef>
                <a:spcPts val="1200"/>
              </a:spcBef>
            </a:pPr>
            <a:r>
              <a:rPr lang="en-US" sz="2400" dirty="0"/>
              <a:t>Follow on twitter: </a:t>
            </a:r>
            <a:r>
              <a:rPr lang="en-US" sz="2400" dirty="0">
                <a:hlinkClick r:id="rId4"/>
              </a:rPr>
              <a:t>https://twitter.com/si2urssi</a:t>
            </a:r>
            <a:endParaRPr lang="en-US" sz="2400" dirty="0"/>
          </a:p>
          <a:p>
            <a:pPr>
              <a:spcBef>
                <a:spcPts val="1200"/>
              </a:spcBef>
            </a:pPr>
            <a:r>
              <a:rPr lang="en-US" sz="2400" dirty="0"/>
              <a:t>Write a blog, or suggest one we should cross-post</a:t>
            </a:r>
          </a:p>
          <a:p>
            <a:pPr>
              <a:spcBef>
                <a:spcPts val="1200"/>
              </a:spcBef>
            </a:pPr>
            <a:r>
              <a:rPr lang="en-US" sz="2400" dirty="0"/>
              <a:t>Use GitHub: </a:t>
            </a:r>
            <a:r>
              <a:rPr lang="en-US" sz="2400" dirty="0">
                <a:hlinkClick r:id="rId5"/>
              </a:rPr>
              <a:t>http://</a:t>
            </a:r>
            <a:r>
              <a:rPr lang="en-US" sz="2400" dirty="0" err="1">
                <a:hlinkClick r:id="rId5"/>
              </a:rPr>
              <a:t>github.com</a:t>
            </a:r>
            <a:r>
              <a:rPr lang="en-US" sz="2400" dirty="0">
                <a:hlinkClick r:id="rId5"/>
              </a:rPr>
              <a:t>/si2-urssi/</a:t>
            </a:r>
            <a:endParaRPr lang="en-US" sz="2400" dirty="0"/>
          </a:p>
          <a:p>
            <a:pPr lvl="1"/>
            <a:r>
              <a:rPr lang="en-US" sz="2000" dirty="0"/>
              <a:t>Repos for the web site (PRs to add) and workshops</a:t>
            </a:r>
            <a:endParaRPr lang="en-US" sz="2300" dirty="0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400" dirty="0"/>
              <a:t>Talk to others about URSSI (including NSF)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400" dirty="0"/>
              <a:t>If you have questions, want to suggest something, want to volunteer, email us: </a:t>
            </a:r>
            <a:r>
              <a:rPr lang="en-US" sz="2400" dirty="0" err="1"/>
              <a:t>contact@urssi.us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22327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do we care about research software?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407773" y="1281885"/>
            <a:ext cx="7216346" cy="4739353"/>
          </a:xfrm>
        </p:spPr>
        <p:txBody>
          <a:bodyPr>
            <a:noAutofit/>
          </a:bodyPr>
          <a:lstStyle/>
          <a:p>
            <a:r>
              <a:rPr lang="en-GB" sz="3200" dirty="0"/>
              <a:t>40 papers in Nature (Jan-Mar 2016)</a:t>
            </a:r>
          </a:p>
          <a:p>
            <a:pPr lvl="1"/>
            <a:r>
              <a:rPr lang="en-GB" sz="2800" dirty="0"/>
              <a:t>32 explicitly mentioned software</a:t>
            </a:r>
          </a:p>
          <a:p>
            <a:pPr lvl="1"/>
            <a:r>
              <a:rPr lang="en-GB" sz="2800" dirty="0"/>
              <a:t>Average 6.5 software tools/paper</a:t>
            </a:r>
          </a:p>
          <a:p>
            <a:pPr lvl="1"/>
            <a:r>
              <a:rPr lang="en-GB" sz="2800" dirty="0"/>
              <a:t>Most research software</a:t>
            </a:r>
          </a:p>
          <a:p>
            <a:pPr>
              <a:spcBef>
                <a:spcPts val="2200"/>
              </a:spcBef>
            </a:pPr>
            <a:r>
              <a:rPr lang="en-US" sz="3200" dirty="0"/>
              <a:t>Top 100-cited papers:</a:t>
            </a:r>
          </a:p>
          <a:p>
            <a:pPr lvl="1"/>
            <a:r>
              <a:rPr lang="en-US" sz="2800" dirty="0"/>
              <a:t>6 of top 13 are software papers</a:t>
            </a:r>
          </a:p>
          <a:p>
            <a:pPr lvl="1"/>
            <a:r>
              <a:rPr lang="en-US" sz="2800" dirty="0"/>
              <a:t>vast majority describe </a:t>
            </a:r>
            <a:br>
              <a:rPr lang="en-US" sz="2800" dirty="0"/>
            </a:br>
            <a:r>
              <a:rPr lang="en-US" sz="2800" dirty="0"/>
              <a:t>experimental methods or software </a:t>
            </a:r>
            <a:br>
              <a:rPr lang="en-US" sz="2800" dirty="0"/>
            </a:br>
            <a:r>
              <a:rPr lang="en-US" sz="2800" dirty="0"/>
              <a:t>essential in their fields”</a:t>
            </a:r>
            <a:endParaRPr lang="en-GB" sz="2800" dirty="0"/>
          </a:p>
        </p:txBody>
      </p:sp>
      <p:pic>
        <p:nvPicPr>
          <p:cNvPr id="2050" name="Picture 2" descr="https://www.software.ac.uk/sites/default/files/images/content/ResearchSoftwareSurveyWordle27Nov14%20cop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1063" y="2290777"/>
            <a:ext cx="4988145" cy="3521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6288945"/>
            <a:ext cx="35456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err="1">
                <a:solidFill>
                  <a:schemeClr val="bg1"/>
                </a:solidFill>
              </a:rPr>
              <a:t>Nangia</a:t>
            </a:r>
            <a:r>
              <a:rPr lang="en-GB" sz="1400" dirty="0">
                <a:solidFill>
                  <a:schemeClr val="bg1"/>
                </a:solidFill>
              </a:rPr>
              <a:t> &amp; Katz,​ </a:t>
            </a:r>
            <a:r>
              <a:rPr lang="en-GB" sz="1400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10.1109/eScience.2017.78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98CCC34-DF23-ED48-92FD-65294F61F926}"/>
              </a:ext>
            </a:extLst>
          </p:cNvPr>
          <p:cNvSpPr/>
          <p:nvPr/>
        </p:nvSpPr>
        <p:spPr>
          <a:xfrm>
            <a:off x="0" y="6550223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Nature, </a:t>
            </a:r>
            <a:r>
              <a:rPr lang="en-US" sz="1400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10.1038/514550a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722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  <p:bldP spid="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24976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Why do we care about research software?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0"/>
          </p:nvPr>
        </p:nvSpPr>
        <p:spPr>
          <a:xfrm>
            <a:off x="803694" y="1281885"/>
            <a:ext cx="10983493" cy="4739353"/>
          </a:xfrm>
        </p:spPr>
        <p:txBody>
          <a:bodyPr/>
          <a:lstStyle/>
          <a:p>
            <a:pPr marL="342900" indent="-342900">
              <a:spcBef>
                <a:spcPts val="200"/>
              </a:spcBef>
              <a:buFont typeface="Arial"/>
              <a:buChar char="•"/>
            </a:pPr>
            <a:r>
              <a:rPr lang="en-US" sz="3200" dirty="0"/>
              <a:t>Surveys of UK Russell Group academics (2014)</a:t>
            </a:r>
          </a:p>
          <a:p>
            <a:pPr marL="350838" indent="0">
              <a:spcBef>
                <a:spcPts val="200"/>
              </a:spcBef>
              <a:buNone/>
            </a:pPr>
            <a:r>
              <a:rPr lang="en-US" sz="3200" dirty="0"/>
              <a:t>&amp; (US) National Postdoctoral Research Association (2017)</a:t>
            </a:r>
          </a:p>
          <a:p>
            <a:pPr marL="350838" indent="0">
              <a:spcBef>
                <a:spcPts val="200"/>
              </a:spcBef>
              <a:buNone/>
            </a:pPr>
            <a:endParaRPr lang="en-US" sz="1400" dirty="0"/>
          </a:p>
          <a:p>
            <a:pPr marL="742950" lvl="1" indent="-342900">
              <a:spcBef>
                <a:spcPts val="2000"/>
              </a:spcBef>
              <a:buFont typeface="Arial"/>
              <a:buChar char="•"/>
            </a:pPr>
            <a:r>
              <a:rPr lang="en-US" sz="3200" dirty="0"/>
              <a:t>Use research software: 92% / 95% (UK/US)</a:t>
            </a:r>
          </a:p>
          <a:p>
            <a:pPr marL="742950" lvl="1" indent="-342900">
              <a:spcBef>
                <a:spcPts val="2000"/>
              </a:spcBef>
              <a:buFont typeface="Arial"/>
              <a:buChar char="•"/>
            </a:pPr>
            <a:r>
              <a:rPr lang="en-US" sz="3200" dirty="0"/>
              <a:t>Research not possible without software: 67% / 63%</a:t>
            </a:r>
          </a:p>
          <a:p>
            <a:pPr marL="742950" lvl="1" indent="-342900">
              <a:spcBef>
                <a:spcPts val="2000"/>
              </a:spcBef>
              <a:buFont typeface="Arial"/>
              <a:buChar char="•"/>
            </a:pPr>
            <a:r>
              <a:rPr lang="en-US" sz="3200" dirty="0"/>
              <a:t>Research possible but harder: 21% / 31%</a:t>
            </a:r>
          </a:p>
          <a:p>
            <a:pPr marL="742950" lvl="1" indent="-342900">
              <a:spcBef>
                <a:spcPts val="2000"/>
              </a:spcBef>
              <a:buFont typeface="Arial"/>
              <a:buChar char="•"/>
            </a:pPr>
            <a:r>
              <a:rPr lang="en-US" sz="3200" dirty="0"/>
              <a:t>Develop my own software: 56% / 28%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6257835"/>
            <a:ext cx="91087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ts val="800"/>
              <a:tabLst>
                <a:tab pos="228600" algn="l"/>
              </a:tabLst>
            </a:pPr>
            <a:r>
              <a:rPr lang="en-US" sz="1200" dirty="0">
                <a:solidFill>
                  <a:schemeClr val="bg1"/>
                </a:solidFill>
                <a:ea typeface="SimSun" charset="-122"/>
              </a:rPr>
              <a:t>Hettrick, </a:t>
            </a:r>
            <a:r>
              <a:rPr lang="en-US" sz="1200" dirty="0">
                <a:solidFill>
                  <a:schemeClr val="bg1"/>
                </a:solidFill>
                <a:ea typeface="SimSun" charset="-122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https://www.software.ac.uk/blog/2016-09-12-its-impossible-conduct-research-without-software-say-7-out-10-uk-researchers</a:t>
            </a:r>
            <a:endParaRPr lang="en-US" sz="1200" dirty="0">
              <a:solidFill>
                <a:schemeClr val="bg1"/>
              </a:solidFill>
              <a:ea typeface="SimSun" charset="-122"/>
            </a:endParaRPr>
          </a:p>
          <a:p>
            <a:r>
              <a:rPr lang="en-US" sz="1200" dirty="0">
                <a:solidFill>
                  <a:schemeClr val="bg1"/>
                </a:solidFill>
                <a:ea typeface="SimSun" charset="-122"/>
              </a:rPr>
              <a:t>Hettrick, at al.,</a:t>
            </a:r>
            <a:r>
              <a:rPr lang="en-US" sz="1200" dirty="0">
                <a:solidFill>
                  <a:schemeClr val="bg1"/>
                </a:solidFill>
                <a:ea typeface="SimSun" charset="-122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10.5281/zenodo.14809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618072"/>
            <a:ext cx="898208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schemeClr val="bg1"/>
                </a:solidFill>
                <a:ea typeface="SimSun" charset="-122"/>
              </a:rPr>
              <a:t>Nangia</a:t>
            </a:r>
            <a:r>
              <a:rPr lang="en-US" sz="1200" dirty="0">
                <a:solidFill>
                  <a:schemeClr val="bg1"/>
                </a:solidFill>
                <a:ea typeface="SimSun" charset="-122"/>
              </a:rPr>
              <a:t> &amp; Katz, </a:t>
            </a:r>
            <a:r>
              <a:rPr lang="mr-IN" sz="1200" dirty="0">
                <a:solidFill>
                  <a:schemeClr val="bg1"/>
                </a:solidFill>
                <a:ea typeface="SimSun" charset="-122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10.6084/m9.figshare.5328442.v1</a:t>
            </a:r>
            <a:endParaRPr lang="en-US" sz="1200" dirty="0">
              <a:solidFill>
                <a:schemeClr val="bg1"/>
              </a:solidFill>
              <a:ea typeface="SimSun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3450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3" grpId="0" uiExpand="1"/>
      <p:bldP spid="4" grpId="0" uiExpan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A3F53-1D1E-C242-BA63-5FDAC3C47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Science gateways are part of research software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3BC82A-EE46-274F-AF8F-85A56D8CD95B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Science gateway frameworks and tools</a:t>
            </a:r>
          </a:p>
          <a:p>
            <a:pPr lvl="1"/>
            <a:r>
              <a:rPr lang="en-US" sz="2800" dirty="0"/>
              <a:t>Science gateway framework tool developers and maintainers </a:t>
            </a:r>
            <a:r>
              <a:rPr lang="en-US" sz="2800" b="1" dirty="0"/>
              <a:t>are</a:t>
            </a:r>
            <a:r>
              <a:rPr lang="en-US" sz="2800" dirty="0"/>
              <a:t> research software developers and maintainers</a:t>
            </a:r>
          </a:p>
          <a:p>
            <a:r>
              <a:rPr lang="en-US" sz="3200" dirty="0"/>
              <a:t>Science gateways built on these frameworks and tools</a:t>
            </a:r>
          </a:p>
          <a:p>
            <a:pPr lvl="1"/>
            <a:r>
              <a:rPr lang="en-US" sz="2800" dirty="0"/>
              <a:t>Science gateway builders </a:t>
            </a:r>
            <a:r>
              <a:rPr lang="en-US" sz="2800" b="1" dirty="0"/>
              <a:t>are</a:t>
            </a:r>
            <a:r>
              <a:rPr lang="en-US" sz="2800" dirty="0"/>
              <a:t> research software developers and maintainers</a:t>
            </a:r>
          </a:p>
          <a:p>
            <a:r>
              <a:rPr lang="en-US" sz="3200" dirty="0"/>
              <a:t>User-contributed elements (e.g. tools on </a:t>
            </a:r>
            <a:r>
              <a:rPr lang="en-US" sz="3200" dirty="0" err="1"/>
              <a:t>HUBzero</a:t>
            </a:r>
            <a:r>
              <a:rPr lang="en-US" sz="3200" dirty="0"/>
              <a:t>)</a:t>
            </a:r>
          </a:p>
          <a:p>
            <a:pPr lvl="1"/>
            <a:r>
              <a:rPr lang="en-US" sz="2800" dirty="0"/>
              <a:t>Science gateway teams support policies and practices that make others more likely to contribute elements to science gateways</a:t>
            </a:r>
          </a:p>
        </p:txBody>
      </p:sp>
    </p:spTree>
    <p:extLst>
      <p:ext uri="{BB962C8B-B14F-4D97-AF65-F5344CB8AC3E}">
        <p14:creationId xmlns:p14="http://schemas.microsoft.com/office/powerpoint/2010/main" val="3969006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77E0D-B919-0D4C-B4F0-B7D5EE532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sustainability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D8E13-BA6A-DA4E-8837-AA710FD63B46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US" sz="3600" dirty="0"/>
              <a:t>The capacity of the software to endure</a:t>
            </a:r>
          </a:p>
          <a:p>
            <a:pPr>
              <a:lnSpc>
                <a:spcPct val="100000"/>
              </a:lnSpc>
            </a:pPr>
            <a:endParaRPr lang="en-US" sz="3600" dirty="0"/>
          </a:p>
          <a:p>
            <a:pPr>
              <a:lnSpc>
                <a:spcPct val="100000"/>
              </a:lnSpc>
            </a:pPr>
            <a:r>
              <a:rPr lang="en-US" sz="3600" dirty="0"/>
              <a:t>The software will continue to be available in the future, on new platforms, meeting new needs</a:t>
            </a:r>
          </a:p>
          <a:p>
            <a:pPr>
              <a:lnSpc>
                <a:spcPct val="100000"/>
              </a:lnSpc>
            </a:pPr>
            <a:endParaRPr lang="en-US" sz="3600" dirty="0"/>
          </a:p>
          <a:p>
            <a:pPr>
              <a:lnSpc>
                <a:spcPct val="100000"/>
              </a:lnSpc>
            </a:pPr>
            <a:r>
              <a:rPr lang="en-US" sz="3600" dirty="0"/>
              <a:t>The practices, both technical and non-technical, that allow software to continue to operate as expected in the future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732D440-7EB1-2A43-9C45-91A1B4A1F170}"/>
              </a:ext>
            </a:extLst>
          </p:cNvPr>
          <p:cNvSpPr/>
          <p:nvPr/>
        </p:nvSpPr>
        <p:spPr>
          <a:xfrm>
            <a:off x="53538" y="6377788"/>
            <a:ext cx="72866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1</a:t>
            </a:r>
            <a:r>
              <a:rPr lang="en-US" sz="1200" baseline="30000" dirty="0">
                <a:solidFill>
                  <a:schemeClr val="bg1"/>
                </a:solidFill>
              </a:rPr>
              <a:t>st</a:t>
            </a:r>
            <a:r>
              <a:rPr lang="en-US" sz="1200" dirty="0">
                <a:solidFill>
                  <a:schemeClr val="bg1"/>
                </a:solidFill>
              </a:rPr>
              <a:t> &amp; 2</a:t>
            </a:r>
            <a:r>
              <a:rPr lang="en-US" sz="1200" baseline="30000" dirty="0">
                <a:solidFill>
                  <a:schemeClr val="bg1"/>
                </a:solidFill>
              </a:rPr>
              <a:t>nd</a:t>
            </a:r>
            <a:r>
              <a:rPr lang="en-US" sz="1200" dirty="0">
                <a:solidFill>
                  <a:schemeClr val="bg1"/>
                </a:solidFill>
              </a:rPr>
              <a:t> from WSSSPE, 3</a:t>
            </a:r>
            <a:r>
              <a:rPr lang="en-US" sz="1200" baseline="30000" dirty="0">
                <a:solidFill>
                  <a:schemeClr val="bg1"/>
                </a:solidFill>
              </a:rPr>
              <a:t>rd</a:t>
            </a:r>
            <a:r>
              <a:rPr lang="en-US" sz="1200" dirty="0">
                <a:solidFill>
                  <a:schemeClr val="bg1"/>
                </a:solidFill>
              </a:rPr>
              <a:t> from Hettrick</a:t>
            </a:r>
          </a:p>
          <a:p>
            <a:r>
              <a:rPr lang="en-US" sz="1200" dirty="0">
                <a:solidFill>
                  <a:schemeClr val="bg1"/>
                </a:solidFill>
              </a:rPr>
              <a:t>Cf. https://</a:t>
            </a:r>
            <a:r>
              <a:rPr lang="en-US" sz="1200" dirty="0" err="1">
                <a:solidFill>
                  <a:schemeClr val="bg1"/>
                </a:solidFill>
              </a:rPr>
              <a:t>danielskatzblog.wordpress.com</a:t>
            </a:r>
            <a:r>
              <a:rPr lang="en-US" sz="1200" dirty="0">
                <a:solidFill>
                  <a:schemeClr val="bg1"/>
                </a:solidFill>
              </a:rPr>
              <a:t>/2018/09/26/fundamentals-of-software-sustainability</a:t>
            </a:r>
          </a:p>
        </p:txBody>
      </p:sp>
    </p:spTree>
    <p:extLst>
      <p:ext uri="{BB962C8B-B14F-4D97-AF65-F5344CB8AC3E}">
        <p14:creationId xmlns:p14="http://schemas.microsoft.com/office/powerpoint/2010/main" val="1356439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B8BD0-64A4-AE4D-9BCB-A2F2EBAED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Achieving software sustainability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C21294-6A11-1F45-9E4A-D6F87BBD523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03694" y="1281885"/>
            <a:ext cx="10969205" cy="4739353"/>
          </a:xfrm>
        </p:spPr>
        <p:txBody>
          <a:bodyPr>
            <a:normAutofit lnSpcReduction="10000"/>
          </a:bodyPr>
          <a:lstStyle/>
          <a:p>
            <a:pPr>
              <a:spcBef>
                <a:spcPts val="1200"/>
              </a:spcBef>
            </a:pPr>
            <a:r>
              <a:rPr lang="en-US" dirty="0"/>
              <a:t>Software will collapse if not maintained</a:t>
            </a:r>
          </a:p>
          <a:p>
            <a:pPr>
              <a:spcBef>
                <a:spcPts val="1200"/>
              </a:spcBef>
            </a:pPr>
            <a:r>
              <a:rPr lang="en-US" dirty="0"/>
              <a:t>Software bugs are found, new features are needed, new platforms arise</a:t>
            </a:r>
          </a:p>
          <a:p>
            <a:pPr>
              <a:spcBef>
                <a:spcPts val="1200"/>
              </a:spcBef>
            </a:pPr>
            <a:r>
              <a:rPr lang="en-US" dirty="0"/>
              <a:t>Software development and maintenance is human-intensive</a:t>
            </a:r>
          </a:p>
          <a:p>
            <a:pPr>
              <a:spcBef>
                <a:spcPts val="1200"/>
              </a:spcBef>
            </a:pPr>
            <a:r>
              <a:rPr lang="en-US" dirty="0"/>
              <a:t>Much software developed specifically for research, by researchers</a:t>
            </a:r>
          </a:p>
          <a:p>
            <a:pPr>
              <a:spcBef>
                <a:spcPts val="1200"/>
              </a:spcBef>
            </a:pPr>
            <a:r>
              <a:rPr lang="en-US" dirty="0"/>
              <a:t>Researchers know their disciplines, but often not software best practices</a:t>
            </a:r>
          </a:p>
          <a:p>
            <a:pPr>
              <a:spcBef>
                <a:spcPts val="1200"/>
              </a:spcBef>
            </a:pPr>
            <a:r>
              <a:rPr lang="en-US" dirty="0"/>
              <a:t>Researchers are not rewarded for software development and maintenance in academia</a:t>
            </a:r>
          </a:p>
          <a:p>
            <a:pPr>
              <a:spcBef>
                <a:spcPts val="1200"/>
              </a:spcBef>
            </a:pPr>
            <a:r>
              <a:rPr lang="en-US" dirty="0"/>
              <a:t>Developers don’t match the diversity of overall society or of user communities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58ACC81-BF86-4248-A19A-DF9E7839C0B9}"/>
              </a:ext>
            </a:extLst>
          </p:cNvPr>
          <p:cNvSpPr/>
          <p:nvPr/>
        </p:nvSpPr>
        <p:spPr>
          <a:xfrm>
            <a:off x="53538" y="6377788"/>
            <a:ext cx="728662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K. </a:t>
            </a:r>
            <a:r>
              <a:rPr lang="en-US" sz="1200" dirty="0" err="1">
                <a:solidFill>
                  <a:schemeClr val="bg1"/>
                </a:solidFill>
              </a:rPr>
              <a:t>Hinsen</a:t>
            </a:r>
            <a:r>
              <a:rPr lang="en-US" sz="1200" dirty="0">
                <a:solidFill>
                  <a:schemeClr val="bg1"/>
                </a:solidFill>
              </a:rPr>
              <a:t>, Dealing With Software Collapse, </a:t>
            </a:r>
            <a:r>
              <a:rPr lang="en-US" sz="1200" dirty="0" err="1">
                <a:solidFill>
                  <a:schemeClr val="bg1"/>
                </a:solidFill>
              </a:rPr>
              <a:t>CiSE</a:t>
            </a:r>
            <a:r>
              <a:rPr lang="en-US" sz="1200" dirty="0">
                <a:solidFill>
                  <a:schemeClr val="bg1"/>
                </a:solidFill>
              </a:rPr>
              <a:t>, 2109. https://</a:t>
            </a:r>
            <a:r>
              <a:rPr lang="en-US" sz="1200" dirty="0" err="1">
                <a:solidFill>
                  <a:schemeClr val="bg1"/>
                </a:solidFill>
              </a:rPr>
              <a:t>doi.org</a:t>
            </a:r>
            <a:r>
              <a:rPr lang="en-US" sz="1200" dirty="0">
                <a:solidFill>
                  <a:schemeClr val="bg1"/>
                </a:solidFill>
              </a:rPr>
              <a:t>/10.1109/MCSE.2019.2900945</a:t>
            </a:r>
          </a:p>
        </p:txBody>
      </p:sp>
    </p:spTree>
    <p:extLst>
      <p:ext uri="{BB962C8B-B14F-4D97-AF65-F5344CB8AC3E}">
        <p14:creationId xmlns:p14="http://schemas.microsoft.com/office/powerpoint/2010/main" val="1514871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dirty="0"/>
              <a:t>A rare success in the field</a:t>
            </a:r>
            <a:endParaRPr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894A3D5-493A-3945-B83C-66C1E8091320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9557" y="1170672"/>
            <a:ext cx="11170508" cy="4970634"/>
          </a:xfrm>
        </p:spPr>
        <p:txBody>
          <a:bodyPr>
            <a:noAutofit/>
          </a:bodyPr>
          <a:lstStyle/>
          <a:p>
            <a:pPr marL="609585" indent="-423323">
              <a:lnSpc>
                <a:spcPct val="110000"/>
              </a:lnSpc>
              <a:spcBef>
                <a:spcPts val="400"/>
              </a:spcBef>
              <a:buSzPts val="1400"/>
              <a:buChar char="●"/>
            </a:pPr>
            <a:r>
              <a:rPr lang="en-GB" dirty="0"/>
              <a:t>Barriers prevent recognition and career success </a:t>
            </a:r>
            <a:br>
              <a:rPr lang="en-GB" dirty="0"/>
            </a:br>
            <a:r>
              <a:rPr lang="en-GB" dirty="0"/>
              <a:t>for research software</a:t>
            </a:r>
          </a:p>
          <a:p>
            <a:pPr marL="609585" indent="-423323">
              <a:lnSpc>
                <a:spcPct val="110000"/>
              </a:lnSpc>
              <a:spcBef>
                <a:spcPts val="400"/>
              </a:spcBef>
              <a:buSzPts val="1400"/>
              <a:buChar char="●"/>
            </a:pPr>
            <a:r>
              <a:rPr lang="en-GB" dirty="0"/>
              <a:t>An exception: </a:t>
            </a:r>
            <a:r>
              <a:rPr lang="en-GB" dirty="0" err="1"/>
              <a:t>Dr.</a:t>
            </a:r>
            <a:r>
              <a:rPr lang="en-GB" dirty="0"/>
              <a:t> Fernando Perez</a:t>
            </a:r>
          </a:p>
          <a:p>
            <a:pPr marL="609585" indent="-423323">
              <a:lnSpc>
                <a:spcPct val="110000"/>
              </a:lnSpc>
              <a:spcBef>
                <a:spcPts val="400"/>
              </a:spcBef>
              <a:buSzPts val="1400"/>
              <a:buChar char="●"/>
            </a:pPr>
            <a:r>
              <a:rPr lang="en-GB" dirty="0"/>
              <a:t>Traditional untenured research scientist </a:t>
            </a:r>
            <a:br>
              <a:rPr lang="en-GB" dirty="0"/>
            </a:br>
            <a:r>
              <a:rPr lang="en-GB" dirty="0"/>
              <a:t>(in neuroscience &amp; computational research) </a:t>
            </a:r>
          </a:p>
          <a:p>
            <a:pPr marL="609585" indent="-423323">
              <a:lnSpc>
                <a:spcPct val="110000"/>
              </a:lnSpc>
              <a:spcBef>
                <a:spcPts val="400"/>
              </a:spcBef>
              <a:buSzPts val="1400"/>
              <a:buChar char="●"/>
            </a:pPr>
            <a:r>
              <a:rPr lang="en-GB" dirty="0"/>
              <a:t>On the side, co-developed </a:t>
            </a:r>
            <a:r>
              <a:rPr lang="en-GB" dirty="0" err="1"/>
              <a:t>IPython</a:t>
            </a:r>
            <a:r>
              <a:rPr lang="en-GB" dirty="0"/>
              <a:t> and Project </a:t>
            </a:r>
            <a:r>
              <a:rPr lang="en-GB" dirty="0" err="1"/>
              <a:t>Jupyter</a:t>
            </a:r>
            <a:r>
              <a:rPr lang="en-GB" dirty="0"/>
              <a:t> with a team</a:t>
            </a:r>
          </a:p>
          <a:p>
            <a:pPr marL="609585" indent="-423323">
              <a:lnSpc>
                <a:spcPct val="110000"/>
              </a:lnSpc>
              <a:spcBef>
                <a:spcPts val="400"/>
              </a:spcBef>
              <a:buSzPts val="1400"/>
              <a:buChar char="●"/>
            </a:pPr>
            <a:r>
              <a:rPr lang="en-GB" dirty="0"/>
              <a:t>Software had far more impact than traditional scientific outputs</a:t>
            </a:r>
          </a:p>
          <a:p>
            <a:pPr marL="609585" indent="-423323">
              <a:lnSpc>
                <a:spcPct val="110000"/>
              </a:lnSpc>
              <a:spcBef>
                <a:spcPts val="400"/>
              </a:spcBef>
              <a:buSzPts val="1400"/>
              <a:buChar char="●"/>
            </a:pPr>
            <a:r>
              <a:rPr lang="en-GB" dirty="0"/>
              <a:t>Evolved into </a:t>
            </a:r>
            <a:r>
              <a:rPr lang="en-GB" dirty="0" err="1"/>
              <a:t>Jupyter</a:t>
            </a:r>
            <a:r>
              <a:rPr lang="en-GB" dirty="0"/>
              <a:t> ecosystem</a:t>
            </a:r>
          </a:p>
          <a:p>
            <a:pPr marL="609585" indent="-423323">
              <a:lnSpc>
                <a:spcPct val="110000"/>
              </a:lnSpc>
              <a:spcBef>
                <a:spcPts val="400"/>
              </a:spcBef>
              <a:buSzPts val="1400"/>
              <a:buChar char="●"/>
            </a:pPr>
            <a:r>
              <a:rPr lang="en-GB" dirty="0"/>
              <a:t>High profile awards followed</a:t>
            </a:r>
          </a:p>
          <a:p>
            <a:pPr marL="609585" indent="-423323">
              <a:lnSpc>
                <a:spcPct val="110000"/>
              </a:lnSpc>
              <a:spcBef>
                <a:spcPts val="400"/>
              </a:spcBef>
              <a:buSzPts val="1400"/>
              <a:buChar char="●"/>
            </a:pPr>
            <a:r>
              <a:rPr lang="en-GB" dirty="0"/>
              <a:t>Now has fast-tracked tenured position at Berkeley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C34847-12BC-5443-9B47-5A2C5FD90E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8075" y="199750"/>
            <a:ext cx="3096401" cy="3096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541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theme/theme1.xml><?xml version="1.0" encoding="utf-8"?>
<a:theme xmlns:a="http://schemas.openxmlformats.org/drawingml/2006/main" name="NCSA">
  <a:themeElements>
    <a:clrScheme name="NCSA">
      <a:dk1>
        <a:srgbClr val="666666"/>
      </a:dk1>
      <a:lt1>
        <a:srgbClr val="FFFFFF"/>
      </a:lt1>
      <a:dk2>
        <a:srgbClr val="999999"/>
      </a:dk2>
      <a:lt2>
        <a:srgbClr val="FFFFFF"/>
      </a:lt2>
      <a:accent1>
        <a:srgbClr val="336699"/>
      </a:accent1>
      <a:accent2>
        <a:srgbClr val="3399FF"/>
      </a:accent2>
      <a:accent3>
        <a:srgbClr val="CCCCCC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lIns="0" tIns="0" rIns="0" bIns="0" anchor="ctr" anchorCtr="0"/>
      <a:lstStyle>
        <a:defPPr algn="ctr">
          <a:defRPr cap="all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ncsa_template_0518" id="{295B7A58-2CB3-6F4F-9F67-FC63C4AFFA25}" vid="{97A3B996-3CB7-5542-8479-3B70817ED4A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NCSA</Template>
  <TotalTime>8484</TotalTime>
  <Words>2486</Words>
  <Application>Microsoft Macintosh PowerPoint</Application>
  <PresentationFormat>Widescreen</PresentationFormat>
  <Paragraphs>395</Paragraphs>
  <Slides>40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6" baseType="lpstr">
      <vt:lpstr>SimSun</vt:lpstr>
      <vt:lpstr>Arial</vt:lpstr>
      <vt:lpstr>Calibri</vt:lpstr>
      <vt:lpstr>Mangal</vt:lpstr>
      <vt:lpstr>Roboto</vt:lpstr>
      <vt:lpstr>NCSA</vt:lpstr>
      <vt:lpstr>PowerPoint Presentation</vt:lpstr>
      <vt:lpstr>Research software</vt:lpstr>
      <vt:lpstr>Why do we care about research software?</vt:lpstr>
      <vt:lpstr>Why do we care about research software?</vt:lpstr>
      <vt:lpstr>Why do we care about research software?</vt:lpstr>
      <vt:lpstr>Science gateways are part of research software</vt:lpstr>
      <vt:lpstr>Software sustainability</vt:lpstr>
      <vt:lpstr>Achieving software sustainability</vt:lpstr>
      <vt:lpstr>A rare success in the field</vt:lpstr>
      <vt:lpstr>URSSI goals</vt:lpstr>
      <vt:lpstr>URSSI team (SGCI members in bold)</vt:lpstr>
      <vt:lpstr>NSF institutes context</vt:lpstr>
      <vt:lpstr>URSSI activities</vt:lpstr>
      <vt:lpstr>General Workshop &amp; Unconference – Berkeley</vt:lpstr>
      <vt:lpstr>URSSI strawhorse from Berkeley Workshop</vt:lpstr>
      <vt:lpstr>General Workshop &amp; Unconference – Chicago</vt:lpstr>
      <vt:lpstr>Credit &amp; Metrics Workshop – Santa Barbara</vt:lpstr>
      <vt:lpstr>Software Incubation Workshop – College Park</vt:lpstr>
      <vt:lpstr>Project stages</vt:lpstr>
      <vt:lpstr>Draft survey findings, 1200 responses</vt:lpstr>
      <vt:lpstr>Ethnographic studies</vt:lpstr>
      <vt:lpstr>Final meeting - Chicago</vt:lpstr>
      <vt:lpstr>   </vt:lpstr>
      <vt:lpstr>Mission &amp; Vision</vt:lpstr>
      <vt:lpstr>Mission &amp; Vision</vt:lpstr>
      <vt:lpstr>Planning assumptions</vt:lpstr>
      <vt:lpstr>High-level methods</vt:lpstr>
      <vt:lpstr>Desired impact</vt:lpstr>
      <vt:lpstr>Desired impact: software</vt:lpstr>
      <vt:lpstr>Desired impact: people</vt:lpstr>
      <vt:lpstr>Desired impact: research software ecosystem</vt:lpstr>
      <vt:lpstr>In-progress URSSI structure</vt:lpstr>
      <vt:lpstr>Example URSSI flow</vt:lpstr>
      <vt:lpstr>Example URSSI flow</vt:lpstr>
      <vt:lpstr>Example URSSI flow</vt:lpstr>
      <vt:lpstr>Sustainability</vt:lpstr>
      <vt:lpstr>In 5 years … More science &amp; engineering</vt:lpstr>
      <vt:lpstr>Next steps</vt:lpstr>
      <vt:lpstr>How to get involved in URSSI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S. Katz</dc:creator>
  <cp:lastModifiedBy>Daniel S. Katz</cp:lastModifiedBy>
  <cp:revision>350</cp:revision>
  <dcterms:created xsi:type="dcterms:W3CDTF">2018-07-30T16:49:25Z</dcterms:created>
  <dcterms:modified xsi:type="dcterms:W3CDTF">2019-11-13T18:58:41Z</dcterms:modified>
</cp:coreProperties>
</file>