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89" r:id="rId2"/>
    <p:sldId id="423" r:id="rId3"/>
    <p:sldId id="421" r:id="rId4"/>
    <p:sldId id="343" r:id="rId5"/>
    <p:sldId id="279" r:id="rId6"/>
    <p:sldId id="346" r:id="rId7"/>
    <p:sldId id="348" r:id="rId8"/>
    <p:sldId id="274" r:id="rId9"/>
    <p:sldId id="356" r:id="rId10"/>
    <p:sldId id="422" r:id="rId11"/>
    <p:sldId id="350" r:id="rId12"/>
    <p:sldId id="342" r:id="rId13"/>
    <p:sldId id="352" r:id="rId14"/>
    <p:sldId id="272" r:id="rId15"/>
    <p:sldId id="259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6" autoAdjust="0"/>
    <p:restoredTop sz="88349" autoAdjust="0"/>
  </p:normalViewPr>
  <p:slideViewPr>
    <p:cSldViewPr snapToGrid="0">
      <p:cViewPr varScale="1">
        <p:scale>
          <a:sx n="119" d="100"/>
          <a:sy n="119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17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C937-A386-4961-8A28-884D8B5C438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F891-3A6D-4690-B373-4EB2D5352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3B16-48AB-44EC-91A9-070EA98DE4A9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87F3-BBD2-466E-937D-60E85F49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There are two problems in Computer Science: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/>
              <a:t>We only have one joke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/>
              <a:t>It’s not funny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02C3-D87E-4F47-A20F-BE129C18AF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3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0039" y="4183682"/>
            <a:ext cx="10900197" cy="8255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80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01D28AD-0879-F441-88C7-42534AE0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91"/>
            <a:ext cx="12192000" cy="9402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73152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396CE-C327-754D-97FA-10A7958656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73935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6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A3FBD-FDE7-469B-9FF2-6B27D000A3D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071D8B-8F2E-42A2-A143-2434402D7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0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3.00732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s-rs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cc.org/ci-professionalization/" TargetMode="External"/><Relationship Id="rId2" Type="http://schemas.openxmlformats.org/officeDocument/2006/relationships/hyperlink" Target="https://carc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arcc.org/wp-content/uploads/2019/01/CI-Professionalization-Job-Families-and-Career-Guide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rxiv.org/abs/1903.00732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doi.org/10.1109/SE4Science.2019.000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09/eScience.2017.78" TargetMode="External"/><Relationship Id="rId2" Type="http://schemas.openxmlformats.org/officeDocument/2006/relationships/hyperlink" Target="http://www.dia2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6084/m9.figshare.5328442.v1" TargetMode="External"/><Relationship Id="rId5" Type="http://schemas.openxmlformats.org/officeDocument/2006/relationships/hyperlink" Target="https://www.software.ac.uk/blog/2016-09-12-its-impossible-conduct-research-without-software-say-7-out-10-uk-researchers" TargetMode="External"/><Relationship Id="rId4" Type="http://schemas.openxmlformats.org/officeDocument/2006/relationships/hyperlink" Target="https://doi.org/10.1038/514550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fowler.com/bliki/TwoHardThing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twitter.com/holman/status/77629183333697945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elskatzblog.wordpress.com/2019/07/12/super-rses-combining-research-and-service-in-three-dimensions-of-research-software-engineer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DF056-6D41-2B48-A540-5332561BDB82}"/>
              </a:ext>
            </a:extLst>
          </p:cNvPr>
          <p:cNvSpPr/>
          <p:nvPr/>
        </p:nvSpPr>
        <p:spPr>
          <a:xfrm>
            <a:off x="731322" y="973577"/>
            <a:ext cx="10729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Software Professionals (RSEs) at NCSA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Data Science Summit, 8 November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3647E-5171-3440-8089-41BA15BDF12B}"/>
              </a:ext>
            </a:extLst>
          </p:cNvPr>
          <p:cNvSpPr/>
          <p:nvPr/>
        </p:nvSpPr>
        <p:spPr>
          <a:xfrm>
            <a:off x="2064328" y="4084227"/>
            <a:ext cx="8063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Daniel S. Katz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d.katz@ieee.org</a:t>
            </a: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, http://danielskatz.org, @</a:t>
            </a:r>
            <a:r>
              <a:rPr lang="en-US" sz="2400" b="1" err="1">
                <a:solidFill>
                  <a:schemeClr val="tx1">
                    <a:lumMod val="50000"/>
                  </a:schemeClr>
                </a:solidFill>
              </a:rPr>
              <a:t>danielskatz</a:t>
            </a: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FBBEF-6AAA-AC4D-AA4F-0DB11A8F20ED}"/>
              </a:ext>
            </a:extLst>
          </p:cNvPr>
          <p:cNvSpPr/>
          <p:nvPr/>
        </p:nvSpPr>
        <p:spPr>
          <a:xfrm>
            <a:off x="871532" y="5191433"/>
            <a:ext cx="659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Assistant Director for Scientific </a:t>
            </a:r>
            <a:b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   Software &amp; Applications</a:t>
            </a:r>
          </a:p>
          <a:p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Research Associate Professor, </a:t>
            </a:r>
            <a:b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   CS, ECE, </a:t>
            </a:r>
            <a:r>
              <a:rPr lang="en-US" altLang="x-none" b="1" dirty="0" err="1">
                <a:solidFill>
                  <a:schemeClr val="tx1">
                    <a:lumMod val="50000"/>
                  </a:schemeClr>
                </a:solidFill>
              </a:rPr>
              <a:t>iSchool</a:t>
            </a:r>
            <a:endParaRPr lang="en-US" altLang="x-none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D3942-A0FC-8D4C-B5C1-BC5E2159506C}"/>
              </a:ext>
            </a:extLst>
          </p:cNvPr>
          <p:cNvSpPr/>
          <p:nvPr/>
        </p:nvSpPr>
        <p:spPr>
          <a:xfrm>
            <a:off x="8132182" y="5594439"/>
            <a:ext cx="3990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Credit to Rob Haines for the original slides for our paper (</a:t>
            </a: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altLang="x-none" b="1" dirty="0" err="1">
                <a:solidFill>
                  <a:schemeClr val="tx1">
                    <a:lumMod val="50000"/>
                  </a:schemeClr>
                </a:solidFill>
                <a:hlinkClick r:id="rId2"/>
              </a:rPr>
              <a:t>arxiv.org</a:t>
            </a: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/abs/1903.00732</a:t>
            </a: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581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BBD5-9835-F449-B8E6-31DE51B5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analysis of professional 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FB68-77E9-8B44-9FA7-B9756F50EC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Institutional memory spanning projects, domains, time</a:t>
            </a:r>
          </a:p>
          <a:p>
            <a:pPr lvl="1"/>
            <a:r>
              <a:rPr lang="en-US" dirty="0"/>
              <a:t>Flexible workforce with flexible skills</a:t>
            </a:r>
          </a:p>
          <a:p>
            <a:pPr lvl="1"/>
            <a:r>
              <a:rPr lang="en-US" dirty="0"/>
              <a:t>Can support varying levels of efforts (e.g. portions of staff members)</a:t>
            </a:r>
          </a:p>
          <a:p>
            <a:pPr lvl="1"/>
            <a:r>
              <a:rPr lang="en-US" dirty="0"/>
              <a:t>Supports mentoring/coaching</a:t>
            </a:r>
          </a:p>
          <a:p>
            <a:r>
              <a:rPr lang="en-US" dirty="0"/>
              <a:t>Neutral</a:t>
            </a:r>
          </a:p>
          <a:p>
            <a:pPr lvl="1"/>
            <a:r>
              <a:rPr lang="en-US" dirty="0"/>
              <a:t>Costlier staff &amp; better maintained code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Perpetual precarious staffing allocations when solely reliant on grants with finite durations</a:t>
            </a:r>
          </a:p>
          <a:p>
            <a:pPr lvl="1"/>
            <a:r>
              <a:rPr lang="en-US" dirty="0"/>
              <a:t>Different than status quo model – hard to describe to funders/reviewers</a:t>
            </a:r>
          </a:p>
          <a:p>
            <a:pPr lvl="1"/>
            <a:r>
              <a:rPr lang="en-US" dirty="0"/>
              <a:t>Risk of siloed staff after prolonged embedding in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78DB9D-4020-F94E-B025-258C6563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paths (NCSA)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65FFF-0C60-5F4A-AF74-91EBB7029F9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7" y="1035170"/>
            <a:ext cx="11716795" cy="5822830"/>
          </a:xfrm>
        </p:spPr>
      </p:pic>
    </p:spTree>
    <p:extLst>
      <p:ext uri="{BB962C8B-B14F-4D97-AF65-F5344CB8AC3E}">
        <p14:creationId xmlns:p14="http://schemas.microsoft.com/office/powerpoint/2010/main" val="322801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67A3-F515-FA44-B826-D9DA27AD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RSE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30A8-0742-0C42-9769-5352E09F43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39021"/>
            <a:ext cx="7230728" cy="4739353"/>
          </a:xfrm>
        </p:spPr>
        <p:txBody>
          <a:bodyPr/>
          <a:lstStyle/>
          <a:p>
            <a:r>
              <a:rPr lang="en-US" dirty="0"/>
              <a:t>Created with inspiration and support from Society of Research Software Engineering</a:t>
            </a:r>
          </a:p>
          <a:p>
            <a:r>
              <a:rPr lang="en-US" dirty="0"/>
              <a:t>Focused on US members and US issues</a:t>
            </a:r>
          </a:p>
          <a:p>
            <a:pPr lvl="1"/>
            <a:r>
              <a:rPr lang="en-US" dirty="0"/>
              <a:t>Networking, jobs, careers, events, …</a:t>
            </a:r>
          </a:p>
          <a:p>
            <a:pPr lvl="1"/>
            <a:r>
              <a:rPr lang="en-US" dirty="0"/>
              <a:t>In academia, labs, industry, …</a:t>
            </a:r>
          </a:p>
          <a:p>
            <a:r>
              <a:rPr lang="en-US" dirty="0"/>
              <a:t>Started in 2018, publicized in 2019</a:t>
            </a:r>
          </a:p>
          <a:p>
            <a:r>
              <a:rPr lang="en-US" dirty="0"/>
              <a:t>BOF at PEARC 2019, </a:t>
            </a:r>
            <a:br>
              <a:rPr lang="en-US" dirty="0"/>
            </a:br>
            <a:r>
              <a:rPr lang="en-US" dirty="0"/>
              <a:t>panel at SC19</a:t>
            </a:r>
          </a:p>
          <a:p>
            <a:r>
              <a:rPr lang="en-US" dirty="0"/>
              <a:t>About 200 members</a:t>
            </a:r>
          </a:p>
          <a:p>
            <a:r>
              <a:rPr lang="en-US" dirty="0">
                <a:hlinkClick r:id="rId2"/>
              </a:rPr>
              <a:t>https://us-rse.org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96D685-44C5-4D4F-B782-9F60A1415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423" y="1035170"/>
            <a:ext cx="4295690" cy="5095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537F8-0E80-684C-8607-7BC4D15D1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28" y="3759201"/>
            <a:ext cx="3559988" cy="23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4C3B-AAB1-F842-85EF-DF165B84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paths in US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8697-6A82-FF49-9DB5-D599D3774C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6835" y="1281885"/>
            <a:ext cx="6583211" cy="48803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hlinkClick r:id="rId2"/>
              </a:rPr>
              <a:t>Campus Research Computing Consortium (CaRCC)</a:t>
            </a:r>
            <a:r>
              <a:rPr lang="en-US" dirty="0"/>
              <a:t>’s </a:t>
            </a:r>
            <a:r>
              <a:rPr lang="en-US" dirty="0">
                <a:hlinkClick r:id="rId3"/>
              </a:rPr>
              <a:t>CI Workforce Development/Professionalization Committee</a:t>
            </a:r>
            <a:r>
              <a:rPr lang="en-US" dirty="0"/>
              <a:t> held 2018 CI Professionalization Workshop</a:t>
            </a:r>
          </a:p>
          <a:p>
            <a:pPr>
              <a:lnSpc>
                <a:spcPct val="110000"/>
              </a:lnSpc>
            </a:pPr>
            <a:r>
              <a:rPr lang="en-US" dirty="0"/>
              <a:t>One outcome: draft </a:t>
            </a:r>
            <a:r>
              <a:rPr lang="en-US" dirty="0">
                <a:hlinkClick r:id="rId4"/>
              </a:rPr>
              <a:t>Research Computing and Data Professionals Job Elements and Career Guide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Organized around “four facings” roles: researcher-facing, system-facing, software/data-facing, sponsor/stakeholder-facing</a:t>
            </a:r>
          </a:p>
          <a:p>
            <a:pPr>
              <a:lnSpc>
                <a:spcPct val="110000"/>
              </a:lnSpc>
            </a:pPr>
            <a:r>
              <a:rPr lang="en-US" dirty="0"/>
              <a:t>For RSEs and data scientists (software/data facing), similar to the NCSA descriptions</a:t>
            </a:r>
          </a:p>
          <a:p>
            <a:pPr>
              <a:lnSpc>
                <a:spcPct val="110000"/>
              </a:lnSpc>
            </a:pPr>
            <a:r>
              <a:rPr lang="en-US" dirty="0"/>
              <a:t>Now publicizing, presented to EDUCAUSE to get CIOs to support, initial implementation at BU &amp; Harvard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AF2F9-257E-3241-BE85-D175AA151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38" y="1091429"/>
            <a:ext cx="4689565" cy="4929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2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is becoming recognized as an </a:t>
            </a:r>
            <a:r>
              <a:rPr lang="en-GB" i="1" dirty="0"/>
              <a:t>essential</a:t>
            </a:r>
            <a:r>
              <a:rPr lang="en-GB" dirty="0"/>
              <a:t> part of research</a:t>
            </a:r>
          </a:p>
          <a:p>
            <a:r>
              <a:rPr lang="en-GB" dirty="0"/>
              <a:t>Support aspects of such software are not … yet</a:t>
            </a:r>
          </a:p>
          <a:p>
            <a:pPr lvl="1"/>
            <a:r>
              <a:rPr lang="en-GB" dirty="0"/>
              <a:t>RSE staff, RSE groups</a:t>
            </a:r>
          </a:p>
          <a:p>
            <a:pPr lvl="1"/>
            <a:r>
              <a:rPr lang="en-GB" dirty="0"/>
              <a:t>Models for sustaining, citing and crediting software</a:t>
            </a:r>
          </a:p>
          <a:p>
            <a:r>
              <a:rPr lang="en-GB" dirty="0"/>
              <a:t>RSE-type groups are emerging globally to address these needs</a:t>
            </a:r>
          </a:p>
          <a:p>
            <a:r>
              <a:rPr lang="en-GB" dirty="0"/>
              <a:t>RSEs and data scientists do not work in a vacuum</a:t>
            </a:r>
          </a:p>
          <a:p>
            <a:pPr lvl="1"/>
            <a:r>
              <a:rPr lang="en-GB" dirty="0"/>
              <a:t>They are key to common research activities, such as hypothesis generation, study design, data analysis, and interpretation of results</a:t>
            </a:r>
          </a:p>
          <a:p>
            <a:r>
              <a:rPr lang="en-GB" dirty="0"/>
              <a:t>Efforts to make this well understood and accepted by the scientific community at large are ongoing</a:t>
            </a:r>
          </a:p>
        </p:txBody>
      </p:sp>
    </p:spTree>
    <p:extLst>
      <p:ext uri="{BB962C8B-B14F-4D97-AF65-F5344CB8AC3E}">
        <p14:creationId xmlns:p14="http://schemas.microsoft.com/office/powerpoint/2010/main" val="42438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03695" y="1281885"/>
            <a:ext cx="7554493" cy="4739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Paper: </a:t>
            </a:r>
            <a:r>
              <a:rPr lang="en-GB">
                <a:hlinkClick r:id="rId2"/>
              </a:rPr>
              <a:t>10.1109/SE4Science.2019.00009</a:t>
            </a:r>
            <a:endParaRPr lang="en-GB"/>
          </a:p>
          <a:p>
            <a:pPr marL="0" indent="0">
              <a:buNone/>
            </a:pPr>
            <a:r>
              <a:rPr lang="en-GB"/>
              <a:t>Preprint: </a:t>
            </a:r>
            <a:r>
              <a:rPr lang="en-GB">
                <a:hlinkClick r:id="rId3"/>
              </a:rPr>
              <a:t>https://arxiv.org/abs/1903.00732</a:t>
            </a:r>
            <a:endParaRPr lang="en-GB"/>
          </a:p>
          <a:p>
            <a:pPr marL="0" indent="0">
              <a:buNone/>
            </a:pPr>
            <a:r>
              <a:rPr lang="en-GB"/>
              <a:t>Thanks:</a:t>
            </a:r>
          </a:p>
          <a:p>
            <a:pPr lvl="1"/>
            <a:r>
              <a:rPr lang="en-GB"/>
              <a:t>Rob Haines, Kenton McHenry, Caleb Reinking</a:t>
            </a:r>
          </a:p>
          <a:p>
            <a:pPr lvl="1"/>
            <a:r>
              <a:rPr lang="en-GB"/>
              <a:t>Caroline Jay, Carole Goble, Jeff Carver, Sandra </a:t>
            </a:r>
            <a:r>
              <a:rPr lang="en-GB" err="1"/>
              <a:t>Gesing</a:t>
            </a:r>
            <a:r>
              <a:rPr lang="en-GB"/>
              <a:t>, Ian </a:t>
            </a:r>
            <a:r>
              <a:rPr lang="en-GB" err="1"/>
              <a:t>Cosden</a:t>
            </a:r>
            <a:r>
              <a:rPr lang="en-GB"/>
              <a:t>, Ian Cottam, James </a:t>
            </a:r>
            <a:r>
              <a:rPr lang="en-GB" err="1"/>
              <a:t>Howison</a:t>
            </a:r>
            <a:r>
              <a:rPr lang="en-GB"/>
              <a:t>, Simon Hettrick, Neil </a:t>
            </a:r>
            <a:r>
              <a:rPr lang="en-GB" err="1"/>
              <a:t>Chue</a:t>
            </a:r>
            <a:r>
              <a:rPr lang="en-GB"/>
              <a:t> Hong, Jeremy Cohen, James Hetherington, Mark Turner, </a:t>
            </a:r>
            <a:r>
              <a:rPr lang="en-GB" err="1"/>
              <a:t>Alys</a:t>
            </a:r>
            <a:r>
              <a:rPr lang="en-GB"/>
              <a:t> Brett, Catherine Jones, Christopher Woods, Andy Turner, Claire Wyatt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36" y="5045487"/>
            <a:ext cx="1291178" cy="1726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4258F-EA8D-EE4B-8AFC-C132C8D83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0" y="3163352"/>
            <a:ext cx="3510000" cy="1486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F17D18-2B23-1F4D-8DB2-9ED590411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0" y="4830219"/>
            <a:ext cx="3510000" cy="432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292C8-F0E5-BA46-822F-F1B4C863C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0" y="5442626"/>
            <a:ext cx="3510000" cy="128594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7225A25-7353-854F-9373-B1CD663FB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5610" y="4813067"/>
            <a:ext cx="1723942" cy="20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9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5186-3DE8-A241-BCEC-ECF3FA39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software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1B74-686D-1844-A0C2-9569A2D78D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925277"/>
          </a:xfrm>
        </p:spPr>
        <p:txBody>
          <a:bodyPr>
            <a:normAutofit/>
          </a:bodyPr>
          <a:lstStyle/>
          <a:p>
            <a:r>
              <a:rPr lang="en-US" dirty="0"/>
              <a:t>PhD in computational electromagnetics (developing new methods implemented in software)</a:t>
            </a:r>
          </a:p>
          <a:p>
            <a:r>
              <a:rPr lang="en-US" dirty="0"/>
              <a:t>Work in industry, national labs, academia, government</a:t>
            </a:r>
          </a:p>
          <a:p>
            <a:r>
              <a:rPr lang="en-US" dirty="0"/>
              <a:t>25 years of software development</a:t>
            </a:r>
          </a:p>
          <a:p>
            <a:r>
              <a:rPr lang="en-US" dirty="0"/>
              <a:t>15+ years of managing software developers and software projects (including 4 years at NSF running $30m SI2 program)</a:t>
            </a:r>
          </a:p>
          <a:p>
            <a:r>
              <a:rPr lang="en-US" dirty="0"/>
              <a:t>8 years of research in software as a scholarly product and software development &amp; maintenance as a sociotechnical activity</a:t>
            </a:r>
          </a:p>
          <a:p>
            <a:pPr lvl="1"/>
            <a:r>
              <a:rPr lang="en-US" dirty="0"/>
              <a:t>Software citation, software sustainability, software publishing, software peer-review, …</a:t>
            </a:r>
          </a:p>
          <a:p>
            <a:r>
              <a:rPr lang="en-US" dirty="0"/>
              <a:t>Work on policies for software at NSF and in last year with OECD</a:t>
            </a:r>
          </a:p>
        </p:txBody>
      </p:sp>
    </p:spTree>
    <p:extLst>
      <p:ext uri="{BB962C8B-B14F-4D97-AF65-F5344CB8AC3E}">
        <p14:creationId xmlns:p14="http://schemas.microsoft.com/office/powerpoint/2010/main" val="24388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BD4F-BF68-BB4A-91A9-9345E34E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research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B7C4-2C8E-5B40-BF2D-DB952E48E8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pPr lvl="1"/>
            <a:r>
              <a:rPr lang="en-US" dirty="0"/>
              <a:t>~20% of NSF projects over 11 years topically discuss software in their abstracts ($10b)</a:t>
            </a:r>
          </a:p>
          <a:p>
            <a:pPr lvl="1"/>
            <a:r>
              <a:rPr lang="en-US" dirty="0"/>
              <a:t>2 of 3 main ECP areas are research software (~$4b)</a:t>
            </a:r>
          </a:p>
          <a:p>
            <a:r>
              <a:rPr lang="en-US" dirty="0"/>
              <a:t>Publications</a:t>
            </a:r>
          </a:p>
          <a:p>
            <a:pPr lvl="1"/>
            <a:r>
              <a:rPr lang="en-US" dirty="0"/>
              <a:t>Software intensive projects are a majority of current publications</a:t>
            </a:r>
          </a:p>
          <a:p>
            <a:pPr lvl="1"/>
            <a:r>
              <a:rPr lang="en-US" dirty="0"/>
              <a:t>Most-cited papers are methods and software</a:t>
            </a:r>
          </a:p>
          <a:p>
            <a:r>
              <a:rPr lang="en-US" dirty="0"/>
              <a:t>Researchers</a:t>
            </a:r>
          </a:p>
          <a:p>
            <a:pPr lvl="1"/>
            <a:r>
              <a:rPr lang="en-US" dirty="0"/>
              <a:t>&gt;90% of US/UK researchers use research software</a:t>
            </a:r>
          </a:p>
          <a:p>
            <a:pPr lvl="1"/>
            <a:r>
              <a:rPr lang="en-US" dirty="0"/>
              <a:t>~65% would not be able to do their research without it</a:t>
            </a:r>
          </a:p>
          <a:p>
            <a:pPr lvl="1"/>
            <a:r>
              <a:rPr lang="en-US" dirty="0"/>
              <a:t>~50% develop software as part of their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6FBB8-B57A-AB43-B0D5-A722AB46F12A}"/>
              </a:ext>
            </a:extLst>
          </p:cNvPr>
          <p:cNvSpPr txBox="1"/>
          <p:nvPr/>
        </p:nvSpPr>
        <p:spPr>
          <a:xfrm>
            <a:off x="90056" y="6332931"/>
            <a:ext cx="2883353" cy="184666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Collected from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http://www.dia2.org</a:t>
            </a:r>
            <a:r>
              <a:rPr lang="en-US" sz="1200" dirty="0">
                <a:solidFill>
                  <a:schemeClr val="bg1"/>
                </a:solidFill>
              </a:rPr>
              <a:t> in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BE261-345F-AA4E-A521-28721F8A3A96}"/>
              </a:ext>
            </a:extLst>
          </p:cNvPr>
          <p:cNvSpPr txBox="1"/>
          <p:nvPr/>
        </p:nvSpPr>
        <p:spPr>
          <a:xfrm>
            <a:off x="0" y="6452219"/>
            <a:ext cx="306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Nangia</a:t>
            </a:r>
            <a:r>
              <a:rPr lang="en-GB" sz="1200" dirty="0">
                <a:solidFill>
                  <a:schemeClr val="bg1"/>
                </a:solidFill>
              </a:rPr>
              <a:t> &amp; Katz;​ </a:t>
            </a:r>
            <a:r>
              <a:rPr lang="en-GB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10.1109/eScience.2017.78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91E96-85D7-B048-8D55-9B1098CE0D5F}"/>
              </a:ext>
            </a:extLst>
          </p:cNvPr>
          <p:cNvSpPr/>
          <p:nvPr/>
        </p:nvSpPr>
        <p:spPr>
          <a:xfrm>
            <a:off x="0" y="66291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“Top 100-cited papers of all time,” Nature, 2014  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10.1038/514550a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771E0-4A62-4748-B662-BC1FBC34084A}"/>
              </a:ext>
            </a:extLst>
          </p:cNvPr>
          <p:cNvSpPr/>
          <p:nvPr/>
        </p:nvSpPr>
        <p:spPr>
          <a:xfrm>
            <a:off x="4619609" y="6236376"/>
            <a:ext cx="500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800"/>
              <a:tabLst>
                <a:tab pos="228600" algn="l"/>
              </a:tabLst>
            </a:pPr>
            <a:r>
              <a:rPr lang="en-US" sz="1200" dirty="0">
                <a:solidFill>
                  <a:schemeClr val="bg1"/>
                </a:solidFill>
                <a:ea typeface="SimSun" charset="-122"/>
              </a:rPr>
              <a:t>Hettrick, </a:t>
            </a:r>
            <a:r>
              <a:rPr lang="en-US" sz="1200" dirty="0">
                <a:solidFill>
                  <a:schemeClr val="bg1"/>
                </a:solidFill>
                <a:ea typeface="SimSun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https://www.software.ac.uk/blog/2016-09-12-its-impossible-conduct-research-without-software-say-7-out-10-uk-researchers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4DDB9-CFF8-624C-9CCF-3541B16A5140}"/>
              </a:ext>
            </a:extLst>
          </p:cNvPr>
          <p:cNvSpPr/>
          <p:nvPr/>
        </p:nvSpPr>
        <p:spPr>
          <a:xfrm>
            <a:off x="4619609" y="6620698"/>
            <a:ext cx="8982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a typeface="SimSun" charset="-122"/>
              </a:rPr>
              <a:t>Nangia</a:t>
            </a:r>
            <a:r>
              <a:rPr lang="en-US" sz="1200" dirty="0">
                <a:solidFill>
                  <a:schemeClr val="bg1"/>
                </a:solidFill>
                <a:ea typeface="SimSun" charset="-122"/>
              </a:rPr>
              <a:t> &amp; Katz, </a:t>
            </a:r>
            <a:r>
              <a:rPr lang="mr-IN" sz="1200" dirty="0">
                <a:solidFill>
                  <a:schemeClr val="bg1"/>
                </a:solidFill>
                <a:ea typeface="SimSun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10.6084/m9.figshare.5328442.v1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8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 uiExpand="1"/>
      <p:bldP spid="9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3857-10E1-CB4B-9128-E1295A0B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a strategic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D21F-DF2C-AC4F-92FE-41CEA9EC7D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direct (software itself) and indirect (things enabled by software and by professional software developers)</a:t>
            </a:r>
          </a:p>
          <a:p>
            <a:r>
              <a:rPr lang="en-US" dirty="0"/>
              <a:t>Competition between institutions</a:t>
            </a:r>
          </a:p>
          <a:p>
            <a:pPr lvl="1"/>
            <a:r>
              <a:rPr lang="en-US" dirty="0"/>
              <a:t>E.g., for faculty who want to go where they can be successful and are supported by resources including start up funding, facilities (computing, data, software, etc.) and staff</a:t>
            </a:r>
          </a:p>
          <a:p>
            <a:pPr lvl="1"/>
            <a:r>
              <a:rPr lang="en-US" dirty="0"/>
              <a:t>E.</a:t>
            </a:r>
            <a:r>
              <a:rPr lang="en-US"/>
              <a:t>g., </a:t>
            </a:r>
            <a:r>
              <a:rPr lang="en-US" dirty="0"/>
              <a:t>for projects that build or rely on software</a:t>
            </a:r>
          </a:p>
          <a:p>
            <a:r>
              <a:rPr lang="en-US" dirty="0"/>
              <a:t>UK </a:t>
            </a:r>
            <a:r>
              <a:rPr lang="en-US" dirty="0">
                <a:hlinkClick r:id="rId2"/>
              </a:rPr>
              <a:t>Research Excellence Framework</a:t>
            </a:r>
            <a:r>
              <a:rPr lang="en-US" dirty="0"/>
              <a:t> (REF)</a:t>
            </a:r>
          </a:p>
          <a:p>
            <a:pPr lvl="1"/>
            <a:r>
              <a:rPr lang="en-US" dirty="0"/>
              <a:t>System for assessing quality of research in UK higher education institutions, tied to university funding, includes software as an output and research that relies on software</a:t>
            </a:r>
          </a:p>
        </p:txBody>
      </p:sp>
    </p:spTree>
    <p:extLst>
      <p:ext uri="{BB962C8B-B14F-4D97-AF65-F5344CB8AC3E}">
        <p14:creationId xmlns:p14="http://schemas.microsoft.com/office/powerpoint/2010/main" val="21203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do we develop better research 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There are two hard problems in Software Engineering: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People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Convincing others that “people” is a hard problem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So, lets talk about people…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Really:</a:t>
            </a:r>
          </a:p>
          <a:p>
            <a:r>
              <a:rPr lang="en-US" dirty="0"/>
              <a:t>Culture problems (hardest)</a:t>
            </a:r>
          </a:p>
          <a:p>
            <a:r>
              <a:rPr lang="en-US" dirty="0"/>
              <a:t>Management problems</a:t>
            </a:r>
          </a:p>
          <a:p>
            <a:r>
              <a:rPr lang="en-US" dirty="0"/>
              <a:t>Software problems (easiest)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4579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https://martinfowler.com/bliki/TwoHardThings.html</a:t>
            </a:r>
            <a:r>
              <a:rPr lang="en-GB" sz="1400">
                <a:solidFill>
                  <a:schemeClr val="bg1"/>
                </a:solidFill>
              </a:rPr>
              <a:t>;</a:t>
            </a:r>
          </a:p>
          <a:p>
            <a:r>
              <a:rPr lang="en-GB" sz="14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https://twitter.com/holman/status/776291833336979456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87" y="3363446"/>
            <a:ext cx="4762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9947-3747-D04A-A5F3-CF72C5DC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Craftsperson and the Scholar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6652-82FB-3844-AFAF-475A8C1B4C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624" y="1281885"/>
            <a:ext cx="6381609" cy="49687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Scholar: archetypical researcher driven to understand things to their fullest capability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Find intellectually-demanding problems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Curiosity-driven, work on a topic until understanding has been acquired, pass on that understanding through teaching</a:t>
            </a:r>
          </a:p>
          <a:p>
            <a:pPr>
              <a:lnSpc>
                <a:spcPct val="110000"/>
              </a:lnSpc>
            </a:pPr>
            <a:r>
              <a:rPr lang="en-US" dirty="0"/>
              <a:t>Craftsperson: driven to create and leave behind an artifact that reifies their efforts in a field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Feels pain when things they make are fragile or ugly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Prefer to make things that explain themselves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Work requires patience, and pride in doing a job well</a:t>
            </a:r>
          </a:p>
          <a:p>
            <a:pPr>
              <a:lnSpc>
                <a:spcPct val="110000"/>
              </a:lnSpc>
            </a:pPr>
            <a:r>
              <a:rPr lang="en-US" dirty="0"/>
              <a:t>Scientific software requires individuals who combine the best of both roles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And can speak/translate both languages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10265-C0E2-604B-8B9A-9D7BCFF9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80" y="1429061"/>
            <a:ext cx="5080000" cy="444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28336B-B38A-4B41-A144-0C2DFF62C583}"/>
              </a:ext>
            </a:extLst>
          </p:cNvPr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http://</a:t>
            </a:r>
            <a:r>
              <a:rPr lang="en-GB" sz="1400" dirty="0" err="1">
                <a:solidFill>
                  <a:schemeClr val="bg1"/>
                </a:solidFill>
              </a:rPr>
              <a:t>www.software.ac.uk</a:t>
            </a:r>
            <a:r>
              <a:rPr lang="en-GB" sz="1400" dirty="0">
                <a:solidFill>
                  <a:schemeClr val="bg1"/>
                </a:solidFill>
              </a:rPr>
              <a:t>/blog/2012-11-09-craftsperson-and-scholar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269704-A5CC-154F-A793-184EB04E9AA3}"/>
              </a:ext>
            </a:extLst>
          </p:cNvPr>
          <p:cNvSpPr/>
          <p:nvPr/>
        </p:nvSpPr>
        <p:spPr>
          <a:xfrm>
            <a:off x="2286000" y="6429375"/>
            <a:ext cx="771525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963241" y="1295589"/>
            <a:ext cx="1765726" cy="958544"/>
            <a:chOff x="459832" y="5232902"/>
            <a:chExt cx="1765726" cy="958544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>
              <a:off x="459832" y="5556066"/>
              <a:ext cx="632534" cy="6353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00084" y="5232902"/>
              <a:ext cx="1025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Software</a:t>
              </a:r>
            </a:p>
            <a:p>
              <a:pPr algn="ctr"/>
              <a:r>
                <a:rPr lang="en-GB" dirty="0"/>
                <a:t>Engineer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01238" y="2412512"/>
            <a:ext cx="1889926" cy="1205890"/>
            <a:chOff x="4776714" y="5260322"/>
            <a:chExt cx="1889926" cy="1205890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4776714" y="5881990"/>
              <a:ext cx="588985" cy="584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37842" y="5260322"/>
              <a:ext cx="1228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Researcher</a:t>
              </a:r>
            </a:p>
            <a:p>
              <a:pPr algn="ctr"/>
              <a:r>
                <a:rPr lang="en-GB" dirty="0"/>
                <a:t>Developer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427E92-C3B9-F34B-8E5D-6CEE705BA8AE}"/>
              </a:ext>
            </a:extLst>
          </p:cNvPr>
          <p:cNvGrpSpPr/>
          <p:nvPr/>
        </p:nvGrpSpPr>
        <p:grpSpPr>
          <a:xfrm>
            <a:off x="2202768" y="2088240"/>
            <a:ext cx="6223180" cy="3647134"/>
            <a:chOff x="3594368" y="999028"/>
            <a:chExt cx="6223180" cy="3647134"/>
          </a:xfrm>
        </p:grpSpPr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 flipV="1">
              <a:off x="6138530" y="1056435"/>
              <a:ext cx="1" cy="28270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0" y="3862210"/>
              <a:ext cx="2960483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94368" y="999028"/>
              <a:ext cx="21611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Software</a:t>
              </a:r>
            </a:p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Engineering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26508" y="4061387"/>
              <a:ext cx="1691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>
                  <a:solidFill>
                    <a:srgbClr val="0070C0"/>
                  </a:solidFill>
                </a:rPr>
                <a:t>Research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0254" y="2293775"/>
            <a:ext cx="1136572" cy="1181087"/>
            <a:chOff x="3950151" y="2643697"/>
            <a:chExt cx="1136572" cy="1181087"/>
          </a:xfrm>
        </p:grpSpPr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>
              <a:off x="3950151" y="3223035"/>
              <a:ext cx="621850" cy="6017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57274" y="2643697"/>
              <a:ext cx="1029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RSE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6743" y="3755436"/>
            <a:ext cx="1983054" cy="975374"/>
            <a:chOff x="6738588" y="2944200"/>
            <a:chExt cx="1983054" cy="975374"/>
          </a:xfrm>
        </p:grpSpPr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>
              <a:off x="6738588" y="3223035"/>
              <a:ext cx="698879" cy="696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92844" y="2944200"/>
              <a:ext cx="1228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Researcher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75" y="6322885"/>
            <a:ext cx="855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https://danielskatzblog.wordpress.com/2019/07/12/super-rses-combining-research-and-service-in-three-dimensions-of-research-software-engineering/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Research Software Engineer?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D6D8B1-9173-EC4D-9167-449650C2CFB5}"/>
              </a:ext>
            </a:extLst>
          </p:cNvPr>
          <p:cNvSpPr/>
          <p:nvPr/>
        </p:nvSpPr>
        <p:spPr>
          <a:xfrm>
            <a:off x="5326002" y="3034181"/>
            <a:ext cx="1606426" cy="1255372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Illinois NCSA: Innovative Software and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Organizational context</a:t>
            </a:r>
          </a:p>
          <a:p>
            <a:pPr lvl="1"/>
            <a:r>
              <a:rPr lang="en-GB" dirty="0"/>
              <a:t>Research institute hosted at a university, outside of academic departments</a:t>
            </a:r>
          </a:p>
          <a:p>
            <a:r>
              <a:rPr lang="en-GB" dirty="0"/>
              <a:t>Team size</a:t>
            </a:r>
          </a:p>
          <a:p>
            <a:pPr lvl="1"/>
            <a:r>
              <a:rPr lang="en-GB" dirty="0"/>
              <a:t>25</a:t>
            </a:r>
          </a:p>
          <a:p>
            <a:r>
              <a:rPr lang="en-GB" dirty="0"/>
              <a:t>Remit</a:t>
            </a:r>
          </a:p>
          <a:p>
            <a:pPr lvl="1"/>
            <a:r>
              <a:rPr lang="en-GB" dirty="0"/>
              <a:t>Support individual needs; generalize those needs across projects;</a:t>
            </a:r>
            <a:br>
              <a:rPr lang="en-GB" dirty="0"/>
            </a:br>
            <a:r>
              <a:rPr lang="en-GB" dirty="0"/>
              <a:t>build software frameworks in response (both service and research)</a:t>
            </a:r>
          </a:p>
          <a:p>
            <a:r>
              <a:rPr lang="en-GB" dirty="0"/>
              <a:t>Funding model</a:t>
            </a:r>
          </a:p>
          <a:p>
            <a:pPr lvl="1"/>
            <a:r>
              <a:rPr lang="en-US" dirty="0"/>
              <a:t>Research grants (soft funding)</a:t>
            </a:r>
            <a:endParaRPr lang="en-GB" dirty="0"/>
          </a:p>
          <a:p>
            <a:r>
              <a:rPr lang="en-GB" dirty="0"/>
              <a:t>Job security; career progression</a:t>
            </a:r>
          </a:p>
          <a:p>
            <a:pPr lvl="1"/>
            <a:r>
              <a:rPr lang="en-GB" dirty="0"/>
              <a:t>Staff hired on indefinite contracts</a:t>
            </a:r>
          </a:p>
          <a:p>
            <a:pPr lvl="1"/>
            <a:r>
              <a:rPr lang="en-GB" dirty="0"/>
              <a:t>Five grades of research programmer (RP): assistant, RP, senior, lead, principal</a:t>
            </a:r>
          </a:p>
          <a:p>
            <a:pPr lvl="2"/>
            <a:r>
              <a:rPr lang="en-GB" dirty="0"/>
              <a:t>Moving to research software engineer (RSE) instead of RP</a:t>
            </a:r>
          </a:p>
        </p:txBody>
      </p:sp>
    </p:spTree>
    <p:extLst>
      <p:ext uri="{BB962C8B-B14F-4D97-AF65-F5344CB8AC3E}">
        <p14:creationId xmlns:p14="http://schemas.microsoft.com/office/powerpoint/2010/main" val="1886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4C3B-AAB1-F842-85EF-DF165B84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8697-6A82-FF49-9DB5-D599D3774C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743636" cy="4739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agile methods used</a:t>
            </a:r>
          </a:p>
          <a:p>
            <a:pPr lvl="1"/>
            <a:r>
              <a:rPr lang="en-US" dirty="0"/>
              <a:t>Staff work on multiple projects and in multiple teams</a:t>
            </a:r>
          </a:p>
          <a:p>
            <a:pPr lvl="1"/>
            <a:r>
              <a:rPr lang="en-US" dirty="0"/>
              <a:t>Agile model doesn’t fully apply </a:t>
            </a:r>
          </a:p>
          <a:p>
            <a:pPr lvl="1"/>
            <a:r>
              <a:rPr lang="en-US" dirty="0"/>
              <a:t>Twice weekly team standups help keep every focused on tasks and share knowledge</a:t>
            </a:r>
          </a:p>
          <a:p>
            <a:pPr lvl="1"/>
            <a:r>
              <a:rPr lang="en-US" dirty="0"/>
              <a:t>Projects can adapt some agile methods while recognizing staff are shared</a:t>
            </a:r>
          </a:p>
          <a:p>
            <a:pPr>
              <a:lnSpc>
                <a:spcPct val="100000"/>
              </a:lnSpc>
            </a:pPr>
            <a:r>
              <a:rPr lang="en-US" dirty="0"/>
              <a:t>Line management &amp; mentoring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 co-leads and management committee (3 staff) manage and mentor staff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0.2 FTE institution support for each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Each project also has a senior developer, supported ~0.1 FTE on that project to mentor staff in that project</a:t>
            </a:r>
          </a:p>
          <a:p>
            <a:pPr>
              <a:lnSpc>
                <a:spcPct val="100000"/>
              </a:lnSpc>
            </a:pPr>
            <a:r>
              <a:rPr lang="en-US" dirty="0"/>
              <a:t>Goal: RSEs work on 2-3 projects (never 1)</a:t>
            </a:r>
          </a:p>
        </p:txBody>
      </p:sp>
    </p:spTree>
    <p:extLst>
      <p:ext uri="{BB962C8B-B14F-4D97-AF65-F5344CB8AC3E}">
        <p14:creationId xmlns:p14="http://schemas.microsoft.com/office/powerpoint/2010/main" val="2092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CSA">
  <a:themeElements>
    <a:clrScheme name="NCSA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336699"/>
      </a:accent1>
      <a:accent2>
        <a:srgbClr val="3399FF"/>
      </a:accent2>
      <a:accent3>
        <a:srgbClr val="CCCC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ctr">
          <a:defRPr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sa_template_0518" id="{295B7A58-2CB3-6F4F-9F67-FC63C4AFFA25}" vid="{97A3B996-3CB7-5542-8479-3B70817ED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</Template>
  <TotalTime>4979</TotalTime>
  <Words>1171</Words>
  <Application>Microsoft Macintosh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Mangal</vt:lpstr>
      <vt:lpstr>NCSA</vt:lpstr>
      <vt:lpstr>PowerPoint Presentation</vt:lpstr>
      <vt:lpstr>My software background</vt:lpstr>
      <vt:lpstr>Why do we care about research software?</vt:lpstr>
      <vt:lpstr>Software is a strategic advantage</vt:lpstr>
      <vt:lpstr>How do we develop better research software?</vt:lpstr>
      <vt:lpstr>The Craftsperson and the Scholar</vt:lpstr>
      <vt:lpstr>What is a Research Software Engineer?</vt:lpstr>
      <vt:lpstr>Illinois NCSA: Innovative Software and Data Analysis</vt:lpstr>
      <vt:lpstr>Work processes</vt:lpstr>
      <vt:lpstr>High-level analysis of professional RSEs</vt:lpstr>
      <vt:lpstr>Career paths (NCSA)</vt:lpstr>
      <vt:lpstr>US RSE Association</vt:lpstr>
      <vt:lpstr>Career paths in US universities</vt:lpstr>
      <vt:lpstr>Conclusions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Katz</dc:creator>
  <cp:lastModifiedBy>Daniel S. Katz</cp:lastModifiedBy>
  <cp:revision>244</cp:revision>
  <dcterms:created xsi:type="dcterms:W3CDTF">2018-07-30T16:49:25Z</dcterms:created>
  <dcterms:modified xsi:type="dcterms:W3CDTF">2019-11-11T14:20:48Z</dcterms:modified>
</cp:coreProperties>
</file>