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435" r:id="rId3"/>
    <p:sldId id="438" r:id="rId4"/>
    <p:sldId id="440" r:id="rId5"/>
    <p:sldId id="320" r:id="rId6"/>
    <p:sldId id="443" r:id="rId7"/>
    <p:sldId id="441" r:id="rId8"/>
    <p:sldId id="442" r:id="rId9"/>
    <p:sldId id="439" r:id="rId10"/>
    <p:sldId id="436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4" r:id="rId21"/>
    <p:sldId id="335" r:id="rId22"/>
    <p:sldId id="336" r:id="rId23"/>
    <p:sldId id="339" r:id="rId24"/>
    <p:sldId id="341" r:id="rId25"/>
    <p:sldId id="313" r:id="rId26"/>
    <p:sldId id="300" r:id="rId27"/>
    <p:sldId id="301" r:id="rId28"/>
    <p:sldId id="367" r:id="rId29"/>
    <p:sldId id="307" r:id="rId30"/>
    <p:sldId id="306" r:id="rId31"/>
    <p:sldId id="368" r:id="rId32"/>
    <p:sldId id="303" r:id="rId33"/>
    <p:sldId id="304" r:id="rId34"/>
    <p:sldId id="305" r:id="rId35"/>
    <p:sldId id="308" r:id="rId36"/>
    <p:sldId id="309" r:id="rId37"/>
    <p:sldId id="428" r:id="rId38"/>
    <p:sldId id="429" r:id="rId39"/>
    <p:sldId id="318" r:id="rId40"/>
    <p:sldId id="430" r:id="rId41"/>
    <p:sldId id="432" r:id="rId42"/>
    <p:sldId id="433" r:id="rId43"/>
    <p:sldId id="434" r:id="rId44"/>
    <p:sldId id="319" r:id="rId45"/>
    <p:sldId id="312" r:id="rId46"/>
    <p:sldId id="310" r:id="rId47"/>
    <p:sldId id="369" r:id="rId4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9663" autoAdjust="0"/>
  </p:normalViewPr>
  <p:slideViewPr>
    <p:cSldViewPr snapToGrid="0" snapToObjects="1">
      <p:cViewPr varScale="1">
        <p:scale>
          <a:sx n="131" d="100"/>
          <a:sy n="131" d="100"/>
        </p:scale>
        <p:origin x="162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5A034-AD72-1248-9340-722BD5D1F789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A8A75-0D05-2042-986D-EB198BE387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1591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Next</a:t>
            </a:r>
            <a:r>
              <a:rPr kumimoji="1" lang="en-US" altLang="ja-JP" baseline="0" dirty="0"/>
              <a:t> target of standardization is crop name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DD4302-0FB8-40A7-BCCC-F991CB85548C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484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56F0-9B3C-4570-AB3E-498067386EF0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30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Next</a:t>
            </a:r>
            <a:r>
              <a:rPr kumimoji="1" lang="en-US" altLang="ja-JP" baseline="0" dirty="0"/>
              <a:t> target of standardization is crop name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DD4302-0FB8-40A7-BCCC-F991CB85548C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123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+mn-cs"/>
              </a:rPr>
              <a:t>This figure shows image of information flow, and distribution flow of agriculture product in food chain.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+mn-cs"/>
              </a:rPr>
              <a:t>Various kinds of terms are used to describe crop in food chain.</a:t>
            </a:r>
          </a:p>
          <a:p>
            <a:r>
              <a:rPr kumimoji="1" lang="en-US" altLang="ja-JP" sz="12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+mn-cs"/>
              </a:rPr>
              <a:t>In this example, We use pea, pod pea, pod pea “</a:t>
            </a:r>
            <a:r>
              <a:rPr kumimoji="1" lang="en-US" altLang="ja-JP" sz="1200" b="0" i="0" u="none" strike="noStrike" kern="1200" baseline="0" dirty="0" err="1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+mn-cs"/>
              </a:rPr>
              <a:t>kinusaya</a:t>
            </a:r>
            <a:r>
              <a:rPr kumimoji="1" lang="en-US" altLang="ja-JP" sz="12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+mn-cs"/>
              </a:rPr>
              <a:t>”</a:t>
            </a:r>
          </a:p>
          <a:p>
            <a:endParaRPr lang="en-US" altLang="ja-JP" baseline="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To standardize crop name, we have built the Crop Vocabulary; CVO</a:t>
            </a:r>
            <a:endParaRPr lang="en-US" altLang="ja-JP" sz="1200" b="0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D4302-0FB8-40A7-BCCC-F991CB85548C}" type="slidenum">
              <a:rPr lang="en-US" altLang="ja-JP" smtClean="0"/>
              <a:pPr/>
              <a:t>38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49779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CVO define the crop name with 4 kinds of property and their values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- 4 kinds of property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Scientific name, Synonyms, Mature/ Immature, Edible/ Non-edible, Edible part.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CVO link to cultivar list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349A9-6169-4C28-8C45-58EA78CB646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68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D4302-0FB8-40A7-BCCC-F991CB85548C}" type="slidenum">
              <a:rPr lang="en-US" altLang="ja-JP" smtClean="0"/>
              <a:pPr/>
              <a:t>40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03557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D4302-0FB8-40A7-BCCC-F991CB85548C}" type="slidenum">
              <a:rPr lang="en-US" altLang="ja-JP" smtClean="0"/>
              <a:pPr/>
              <a:t>41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95795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D4302-0FB8-40A7-BCCC-F991CB85548C}" type="slidenum">
              <a:rPr lang="en-US" altLang="ja-JP" smtClean="0"/>
              <a:pPr/>
              <a:t>42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292235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D4302-0FB8-40A7-BCCC-F991CB85548C}" type="slidenum">
              <a:rPr lang="en-US" altLang="ja-JP" smtClean="0"/>
              <a:pPr/>
              <a:t>43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55099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CVO has links to other standards in food industry, agricultural chemical industry. </a:t>
            </a:r>
            <a:endParaRPr lang="ja-JP" altLang="en-US" sz="120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D4302-0FB8-40A7-BCCC-F991CB85548C}" type="slidenum">
              <a:rPr lang="en-US" altLang="ja-JP" smtClean="0"/>
              <a:pPr/>
              <a:t>44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17781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56F0-9B3C-4570-AB3E-498067386EF0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5724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56F0-9B3C-4570-AB3E-498067386EF0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30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56F0-9B3C-4570-AB3E-498067386EF0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30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56F0-9B3C-4570-AB3E-498067386EF0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30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56F0-9B3C-4570-AB3E-498067386EF0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30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56F0-9B3C-4570-AB3E-498067386EF0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6259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56F0-9B3C-4570-AB3E-498067386EF0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920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56F0-9B3C-4570-AB3E-498067386EF0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30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56F0-9B3C-4570-AB3E-498067386EF0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950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94C8-15E0-8440-9EA6-FEA6CB3E85E3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6437-6BCA-7449-8AAF-75562BBA6E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652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94C8-15E0-8440-9EA6-FEA6CB3E85E3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6437-6BCA-7449-8AAF-75562BBA6E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6139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94C8-15E0-8440-9EA6-FEA6CB3E85E3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6437-6BCA-7449-8AAF-75562BBA6E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2660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94C8-15E0-8440-9EA6-FEA6CB3E85E3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6437-6BCA-7449-8AAF-75562BBA6E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911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94C8-15E0-8440-9EA6-FEA6CB3E85E3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6437-6BCA-7449-8AAF-75562BBA6E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4193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94C8-15E0-8440-9EA6-FEA6CB3E85E3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6437-6BCA-7449-8AAF-75562BBA6E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712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94C8-15E0-8440-9EA6-FEA6CB3E85E3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6437-6BCA-7449-8AAF-75562BBA6E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629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94C8-15E0-8440-9EA6-FEA6CB3E85E3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6437-6BCA-7449-8AAF-75562BBA6E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0091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94C8-15E0-8440-9EA6-FEA6CB3E85E3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6437-6BCA-7449-8AAF-75562BBA6E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1499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94C8-15E0-8440-9EA6-FEA6CB3E85E3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6437-6BCA-7449-8AAF-75562BBA6E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6630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94C8-15E0-8440-9EA6-FEA6CB3E85E3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6437-6BCA-7449-8AAF-75562BBA6E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92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694C8-15E0-8440-9EA6-FEA6CB3E85E3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46437-6BCA-7449-8AAF-75562BBA6E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14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takeda@nii.ac.jp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Ontology_(information_science)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gif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40.semantic-interoperability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The design process of domain-specific ontologies</a:t>
            </a:r>
            <a:br>
              <a:rPr kumimoji="1" lang="en-US" altLang="ja-JP" dirty="0"/>
            </a:br>
            <a:r>
              <a:rPr kumimoji="1" lang="en-US" altLang="ja-JP" sz="4000" dirty="0"/>
              <a:t>- The case studies in agriculture -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417809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/>
              <a:t>Hideaki Takeda</a:t>
            </a:r>
          </a:p>
          <a:p>
            <a:r>
              <a:rPr lang="en-US" altLang="ja-JP" dirty="0"/>
              <a:t>National Institute of Informatics</a:t>
            </a:r>
          </a:p>
          <a:p>
            <a:r>
              <a:rPr kumimoji="1" lang="en-US" altLang="ja-JP" dirty="0">
                <a:hlinkClick r:id="rId2"/>
              </a:rPr>
              <a:t>takeda@nii.ac.jp</a:t>
            </a:r>
            <a:endParaRPr kumimoji="1" lang="en-US" altLang="ja-JP" dirty="0"/>
          </a:p>
          <a:p>
            <a:r>
              <a:rPr lang="en-US" altLang="ja-JP" dirty="0"/>
              <a:t>@takechan2000</a:t>
            </a: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2E479A0-75B9-3144-A496-4C5183332459}"/>
              </a:ext>
            </a:extLst>
          </p:cNvPr>
          <p:cNvSpPr/>
          <p:nvPr/>
        </p:nvSpPr>
        <p:spPr>
          <a:xfrm>
            <a:off x="2597285" y="70805"/>
            <a:ext cx="6624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i="1" dirty="0">
                <a:solidFill>
                  <a:srgbClr val="000000"/>
                </a:solidFill>
                <a:latin typeface="Hiragino Kaku Gothic ProN" panose="020B0300000000000000" pitchFamily="34" charset="-128"/>
                <a:ea typeface="Hiragino Kaku Gothic ProN" panose="020B0300000000000000" pitchFamily="34" charset="-128"/>
              </a:rPr>
              <a:t>Tutorial, AEC/APC Symposium Asia</a:t>
            </a:r>
            <a:r>
              <a:rPr lang="en-US" altLang="ja-JP" sz="1400" dirty="0">
                <a:solidFill>
                  <a:srgbClr val="000000"/>
                </a:solidFill>
                <a:latin typeface="Hiragino Kaku Gothic ProN" panose="020B0300000000000000" pitchFamily="34" charset="-128"/>
                <a:ea typeface="Hiragino Kaku Gothic ProN" panose="020B0300000000000000" pitchFamily="34" charset="-128"/>
              </a:rPr>
              <a:t>, November 13, Tokyo, Japan (2019)</a:t>
            </a:r>
            <a:endParaRPr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3350334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6C32BE-5A41-43AD-A2D2-433BE5A27ABF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Picture 6" descr="C:\Users\joo\Desktop\main_log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t="5290" r="5895"/>
          <a:stretch/>
        </p:blipFill>
        <p:spPr bwMode="auto">
          <a:xfrm>
            <a:off x="-17367" y="24095"/>
            <a:ext cx="2376264" cy="12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joo\Desktop\cm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197" y="6262134"/>
            <a:ext cx="1859399" cy="45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joo\Desktop\nii_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131468"/>
            <a:ext cx="2187327" cy="71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1170765" y="3008693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AAO : Agriculture Activity Ontology</a:t>
            </a:r>
            <a:endParaRPr kumimoji="1" lang="ja-JP" altLang="en-US" sz="36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917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-36512" y="764704"/>
            <a:ext cx="3096344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2339752" y="764704"/>
            <a:ext cx="680424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タイトル 14"/>
          <p:cNvSpPr txBox="1">
            <a:spLocks/>
          </p:cNvSpPr>
          <p:nvPr/>
        </p:nvSpPr>
        <p:spPr>
          <a:xfrm>
            <a:off x="227384" y="155104"/>
            <a:ext cx="96012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r>
              <a:rPr lang="en-US" altLang="ja-JP" kern="0" dirty="0">
                <a:solidFill>
                  <a:schemeClr val="tx1"/>
                </a:solidFill>
              </a:rPr>
              <a:t>Standardization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of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Agricultural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Activities</a:t>
            </a:r>
            <a:endParaRPr lang="ja-JP" altLang="en-US" kern="0" dirty="0">
              <a:solidFill>
                <a:schemeClr val="tx1"/>
              </a:solidFill>
            </a:endParaRP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224209" y="908720"/>
            <a:ext cx="9604375" cy="839787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marL="7635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marL="11826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 3" pitchFamily="18" charset="2"/>
              <a:buChar char="}"/>
              <a:defRPr kumimoji="1" sz="16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marL="16017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²"/>
              <a:defRPr kumimoji="1" sz="14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Meiryo UI" pitchFamily="5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1800" b="1" kern="0" dirty="0"/>
              <a:t>Background</a:t>
            </a:r>
          </a:p>
          <a:p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endParaRPr lang="en-US" altLang="ja-JP" sz="1800" b="1" kern="0" dirty="0"/>
          </a:p>
          <a:p>
            <a:endParaRPr lang="en-US" altLang="ja-JP" sz="1800" b="1" kern="0" dirty="0"/>
          </a:p>
          <a:p>
            <a:r>
              <a:rPr lang="en-US" altLang="ja-JP" sz="1800" b="1" kern="0" dirty="0"/>
              <a:t>Issues</a:t>
            </a:r>
          </a:p>
          <a:p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r>
              <a:rPr lang="en-US" altLang="ja-JP" sz="1800" b="1" kern="0" dirty="0"/>
              <a:t>Purpose</a:t>
            </a:r>
          </a:p>
          <a:p>
            <a:pPr marL="0" indent="0">
              <a:buNone/>
            </a:pPr>
            <a:endParaRPr lang="en-US" altLang="ja-JP" sz="1800" b="1" kern="0" dirty="0"/>
          </a:p>
          <a:p>
            <a:endParaRPr lang="en-US" altLang="ja-JP" sz="1800" b="1" kern="0" dirty="0"/>
          </a:p>
          <a:p>
            <a:endParaRPr lang="en-US" altLang="ja-JP" sz="1800" b="1" kern="0" dirty="0"/>
          </a:p>
          <a:p>
            <a:endParaRPr lang="en-US" altLang="ja-JP" sz="1800" b="1" kern="0" dirty="0"/>
          </a:p>
          <a:p>
            <a:endParaRPr lang="en-US" altLang="ja-JP" sz="1800" b="1" kern="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1906" y="1373867"/>
            <a:ext cx="7704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Agricultural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IT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systems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are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widely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adopted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to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manage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and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record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activities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in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ja-JP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he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fields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efficiently.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Interoperability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among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these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systems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is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needed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to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integrate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and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analyze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such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records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to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improve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productivity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of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agriculture.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467544" y="5898758"/>
            <a:ext cx="8249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To provide the standard vocabulary by defining the ontology for agricultural activity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395536" y="2996952"/>
            <a:ext cx="4174552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Data in agricultural IT systems is not easy to federate and integrate </a:t>
            </a:r>
            <a:b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</a:b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due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to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the</a:t>
            </a:r>
            <a:r>
              <a:rPr lang="ja-JP" altLang="en-US" dirty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variety</a:t>
            </a:r>
            <a:r>
              <a:rPr lang="ja-JP" altLang="en-US" dirty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of the languages</a:t>
            </a:r>
          </a:p>
          <a:p>
            <a:endParaRPr lang="en-US" altLang="ja-JP" u="sng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en-US" altLang="ja-JP" u="sng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It</a:t>
            </a:r>
            <a:r>
              <a:rPr lang="ja-JP" altLang="en-US" u="sng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u="sng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prevents</a:t>
            </a:r>
            <a:r>
              <a:rPr lang="ja-JP" altLang="en-US" u="sng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u="sng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federation</a:t>
            </a:r>
            <a:r>
              <a:rPr lang="ja-JP" altLang="en-US" u="sng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u="sng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and integration</a:t>
            </a:r>
            <a:r>
              <a:rPr lang="ja-JP" altLang="en-US" u="sng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u="sng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of</a:t>
            </a:r>
            <a:r>
              <a:rPr lang="ja-JP" altLang="en-US" u="sng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u="sng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these</a:t>
            </a:r>
            <a:r>
              <a:rPr lang="ja-JP" altLang="en-US" u="sng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u="sng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systems</a:t>
            </a:r>
            <a:r>
              <a:rPr lang="ja-JP" altLang="en-US" u="sng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u="sng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and</a:t>
            </a:r>
            <a:r>
              <a:rPr lang="ja-JP" altLang="en-US" u="sng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u="sng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their</a:t>
            </a:r>
            <a:r>
              <a:rPr lang="ja-JP" altLang="en-US" u="sng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u="sng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data.</a:t>
            </a:r>
            <a:endParaRPr lang="ja-JP" altLang="en-US" u="sng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15" name="図 14" descr="kome00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6174" y="3183198"/>
            <a:ext cx="2191441" cy="1772107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5076056" y="509721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000" dirty="0"/>
              <a:t>http://www.toukei.maff.go.jp/dijest/kome/kome05/kome05.html</a:t>
            </a:r>
            <a:endParaRPr lang="ja-JP" altLang="en-US" sz="1000" dirty="0"/>
          </a:p>
        </p:txBody>
      </p:sp>
      <p:grpSp>
        <p:nvGrpSpPr>
          <p:cNvPr id="7" name="図形グループ 6"/>
          <p:cNvGrpSpPr/>
          <p:nvPr/>
        </p:nvGrpSpPr>
        <p:grpSpPr>
          <a:xfrm>
            <a:off x="5940152" y="2463118"/>
            <a:ext cx="1092427" cy="556270"/>
            <a:chOff x="5940152" y="1988840"/>
            <a:chExt cx="1092427" cy="556270"/>
          </a:xfrm>
        </p:grpSpPr>
        <p:sp>
          <p:nvSpPr>
            <p:cNvPr id="17" name="角丸四角形吹き出し 16"/>
            <p:cNvSpPr/>
            <p:nvPr/>
          </p:nvSpPr>
          <p:spPr>
            <a:xfrm>
              <a:off x="5940152" y="2257078"/>
              <a:ext cx="992166" cy="288032"/>
            </a:xfrm>
            <a:prstGeom prst="wedgeRoundRectCallout">
              <a:avLst>
                <a:gd name="adj1" fmla="val -16059"/>
                <a:gd name="adj2" fmla="val 122025"/>
                <a:gd name="adj3" fmla="val 16667"/>
              </a:avLst>
            </a:prstGeom>
            <a:solidFill>
              <a:srgbClr val="006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しろかき</a:t>
              </a:r>
              <a:endPara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6012160" y="1988840"/>
              <a:ext cx="10204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i="1" dirty="0"/>
                <a:t>“</a:t>
              </a:r>
              <a:r>
                <a:rPr lang="en-US" altLang="ja-JP" sz="1400" i="1" dirty="0" err="1"/>
                <a:t>Puddling</a:t>
              </a:r>
              <a:r>
                <a:rPr lang="en-US" altLang="ja-JP" sz="1400" i="1" dirty="0"/>
                <a:t>”</a:t>
              </a:r>
              <a:endParaRPr kumimoji="1" lang="ja-JP" altLang="en-US" sz="1400" i="1" dirty="0"/>
            </a:p>
          </p:txBody>
        </p:sp>
      </p:grpSp>
      <p:grpSp>
        <p:nvGrpSpPr>
          <p:cNvPr id="16" name="図形グループ 15"/>
          <p:cNvGrpSpPr/>
          <p:nvPr/>
        </p:nvGrpSpPr>
        <p:grpSpPr>
          <a:xfrm>
            <a:off x="4590230" y="3759262"/>
            <a:ext cx="1318030" cy="504056"/>
            <a:chOff x="4590230" y="3284984"/>
            <a:chExt cx="1318030" cy="504056"/>
          </a:xfrm>
        </p:grpSpPr>
        <p:sp>
          <p:nvSpPr>
            <p:cNvPr id="19" name="角丸四角形吹き出し 18"/>
            <p:cNvSpPr/>
            <p:nvPr/>
          </p:nvSpPr>
          <p:spPr>
            <a:xfrm>
              <a:off x="4916094" y="3501008"/>
              <a:ext cx="992166" cy="288032"/>
            </a:xfrm>
            <a:prstGeom prst="wedgeRoundRectCallout">
              <a:avLst>
                <a:gd name="adj1" fmla="val 32903"/>
                <a:gd name="adj2" fmla="val -152450"/>
                <a:gd name="adj3" fmla="val 16667"/>
              </a:avLst>
            </a:prstGeom>
            <a:solidFill>
              <a:srgbClr val="006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砕土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4590230" y="3284984"/>
              <a:ext cx="12779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i="1"/>
                <a:t>“Pulverization”</a:t>
              </a:r>
              <a:endParaRPr kumimoji="1" lang="ja-JP" altLang="en-US" sz="1400" i="1" dirty="0"/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7164288" y="2463118"/>
            <a:ext cx="1020419" cy="504056"/>
            <a:chOff x="7164288" y="1988840"/>
            <a:chExt cx="1020419" cy="504056"/>
          </a:xfrm>
        </p:grpSpPr>
        <p:sp>
          <p:nvSpPr>
            <p:cNvPr id="12" name="角丸四角形吹き出し 11"/>
            <p:cNvSpPr/>
            <p:nvPr/>
          </p:nvSpPr>
          <p:spPr>
            <a:xfrm>
              <a:off x="7220350" y="2204864"/>
              <a:ext cx="791742" cy="288032"/>
            </a:xfrm>
            <a:prstGeom prst="wedgeRoundRectCallout">
              <a:avLst>
                <a:gd name="adj1" fmla="val 15259"/>
                <a:gd name="adj2" fmla="val 141866"/>
                <a:gd name="adj3" fmla="val 16667"/>
              </a:avLst>
            </a:prstGeom>
            <a:solidFill>
              <a:srgbClr val="006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代かき</a:t>
              </a:r>
              <a:endPara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7164288" y="1988840"/>
              <a:ext cx="10204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i="1" dirty="0"/>
                <a:t>“</a:t>
              </a:r>
              <a:r>
                <a:rPr lang="en-US" altLang="ja-JP" sz="1400" i="1" dirty="0" err="1"/>
                <a:t>Puddling</a:t>
              </a:r>
              <a:r>
                <a:rPr lang="en-US" altLang="ja-JP" sz="1400" i="1" dirty="0"/>
                <a:t>”</a:t>
              </a:r>
              <a:endParaRPr kumimoji="1" lang="ja-JP" altLang="en-US" sz="1400" i="1" dirty="0"/>
            </a:p>
          </p:txBody>
        </p:sp>
      </p:grpSp>
      <p:grpSp>
        <p:nvGrpSpPr>
          <p:cNvPr id="11" name="図形グループ 10"/>
          <p:cNvGrpSpPr/>
          <p:nvPr/>
        </p:nvGrpSpPr>
        <p:grpSpPr>
          <a:xfrm>
            <a:off x="4860032" y="2535126"/>
            <a:ext cx="1020419" cy="576064"/>
            <a:chOff x="4860032" y="2060848"/>
            <a:chExt cx="1020419" cy="576064"/>
          </a:xfrm>
        </p:grpSpPr>
        <p:sp>
          <p:nvSpPr>
            <p:cNvPr id="29" name="角丸四角形吹き出し 28"/>
            <p:cNvSpPr/>
            <p:nvPr/>
          </p:nvSpPr>
          <p:spPr>
            <a:xfrm>
              <a:off x="4861148" y="2348880"/>
              <a:ext cx="992166" cy="288032"/>
            </a:xfrm>
            <a:prstGeom prst="wedgeRoundRectCallout">
              <a:avLst>
                <a:gd name="adj1" fmla="val 71303"/>
                <a:gd name="adj2" fmla="val 75727"/>
                <a:gd name="adj3" fmla="val 16667"/>
              </a:avLst>
            </a:prstGeom>
            <a:solidFill>
              <a:srgbClr val="006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代掻き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4860032" y="2060848"/>
              <a:ext cx="10204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i="1" dirty="0"/>
                <a:t>“</a:t>
              </a:r>
              <a:r>
                <a:rPr lang="en-US" altLang="ja-JP" sz="1400" i="1" dirty="0" err="1"/>
                <a:t>Puddling</a:t>
              </a:r>
              <a:r>
                <a:rPr lang="en-US" altLang="ja-JP" sz="1400" i="1" dirty="0"/>
                <a:t>”</a:t>
              </a:r>
              <a:endParaRPr kumimoji="1" lang="ja-JP" altLang="en-US" sz="1400" i="1" dirty="0"/>
            </a:p>
          </p:txBody>
        </p:sp>
      </p:grpSp>
      <p:grpSp>
        <p:nvGrpSpPr>
          <p:cNvPr id="14" name="図形グループ 13"/>
          <p:cNvGrpSpPr/>
          <p:nvPr/>
        </p:nvGrpSpPr>
        <p:grpSpPr>
          <a:xfrm>
            <a:off x="4355976" y="3111190"/>
            <a:ext cx="1604438" cy="504056"/>
            <a:chOff x="4355976" y="2636912"/>
            <a:chExt cx="1604438" cy="504056"/>
          </a:xfrm>
        </p:grpSpPr>
        <p:sp>
          <p:nvSpPr>
            <p:cNvPr id="18" name="角丸四角形吹き出し 17"/>
            <p:cNvSpPr/>
            <p:nvPr/>
          </p:nvSpPr>
          <p:spPr>
            <a:xfrm>
              <a:off x="4860032" y="2852936"/>
              <a:ext cx="992166" cy="288032"/>
            </a:xfrm>
            <a:prstGeom prst="wedgeRoundRectCallout">
              <a:avLst>
                <a:gd name="adj1" fmla="val 59784"/>
                <a:gd name="adj2" fmla="val -102846"/>
                <a:gd name="adj3" fmla="val 16667"/>
              </a:avLst>
            </a:prstGeom>
            <a:solidFill>
              <a:srgbClr val="006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代掻き作業</a:t>
              </a: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4355976" y="2636912"/>
              <a:ext cx="1604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i="1" dirty="0"/>
                <a:t>“</a:t>
              </a:r>
              <a:r>
                <a:rPr lang="en-US" altLang="ja-JP" sz="1400" i="1" dirty="0" err="1"/>
                <a:t>Puddling</a:t>
              </a:r>
              <a:r>
                <a:rPr lang="ja-JP" altLang="en-US" sz="1400" i="1" dirty="0"/>
                <a:t> </a:t>
              </a:r>
              <a:r>
                <a:rPr lang="en-US" altLang="ja-JP" sz="1400" i="1" dirty="0"/>
                <a:t>Activity”</a:t>
              </a:r>
              <a:endParaRPr kumimoji="1" lang="ja-JP" altLang="en-US" sz="1400" i="1" dirty="0"/>
            </a:p>
          </p:txBody>
        </p:sp>
      </p:grpSp>
      <p:grpSp>
        <p:nvGrpSpPr>
          <p:cNvPr id="37" name="図形グループ 36"/>
          <p:cNvGrpSpPr/>
          <p:nvPr/>
        </p:nvGrpSpPr>
        <p:grpSpPr>
          <a:xfrm>
            <a:off x="7684290" y="3255206"/>
            <a:ext cx="1598344" cy="551963"/>
            <a:chOff x="7684290" y="2780928"/>
            <a:chExt cx="1598344" cy="551963"/>
          </a:xfrm>
        </p:grpSpPr>
        <p:sp>
          <p:nvSpPr>
            <p:cNvPr id="23" name="角丸四角形吹き出し 22"/>
            <p:cNvSpPr/>
            <p:nvPr/>
          </p:nvSpPr>
          <p:spPr>
            <a:xfrm>
              <a:off x="7684290" y="3044859"/>
              <a:ext cx="1136182" cy="288032"/>
            </a:xfrm>
            <a:prstGeom prst="wedgeRoundRectCallout">
              <a:avLst>
                <a:gd name="adj1" fmla="val -70780"/>
                <a:gd name="adj2" fmla="val -125996"/>
                <a:gd name="adj3" fmla="val 16667"/>
              </a:avLst>
            </a:prstGeom>
            <a:solidFill>
              <a:srgbClr val="006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荒代</a:t>
              </a:r>
              <a:r>
                <a:rPr kumimoji="1"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(</a:t>
              </a:r>
              <a:r>
                <a:rPr kumimoji="1"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かじり</a:t>
              </a:r>
              <a:r>
                <a:rPr kumimoji="1"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)</a:t>
              </a: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7812360" y="2780928"/>
              <a:ext cx="1470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i="1" dirty="0"/>
                <a:t>“Coarse pudding”</a:t>
              </a:r>
              <a:endParaRPr kumimoji="1" lang="ja-JP" altLang="en-US" sz="1400" i="1" dirty="0"/>
            </a:p>
          </p:txBody>
        </p:sp>
      </p:grpSp>
      <p:grpSp>
        <p:nvGrpSpPr>
          <p:cNvPr id="36" name="図形グループ 35"/>
          <p:cNvGrpSpPr/>
          <p:nvPr/>
        </p:nvGrpSpPr>
        <p:grpSpPr>
          <a:xfrm>
            <a:off x="7638230" y="4119302"/>
            <a:ext cx="1470274" cy="576064"/>
            <a:chOff x="7638230" y="3645024"/>
            <a:chExt cx="1470274" cy="576064"/>
          </a:xfrm>
        </p:grpSpPr>
        <p:sp>
          <p:nvSpPr>
            <p:cNvPr id="22" name="角丸四角形吹き出し 21"/>
            <p:cNvSpPr/>
            <p:nvPr/>
          </p:nvSpPr>
          <p:spPr>
            <a:xfrm>
              <a:off x="7724406" y="3933056"/>
              <a:ext cx="992166" cy="288032"/>
            </a:xfrm>
            <a:prstGeom prst="wedgeRoundRectCallout">
              <a:avLst>
                <a:gd name="adj1" fmla="val -48699"/>
                <a:gd name="adj2" fmla="val -69778"/>
                <a:gd name="adj3" fmla="val 16667"/>
              </a:avLst>
            </a:prstGeom>
            <a:solidFill>
              <a:srgbClr val="006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荒代かき</a:t>
              </a:r>
              <a:endPara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7638230" y="3645024"/>
              <a:ext cx="1470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i="1"/>
                <a:t>“Coarse pudding”</a:t>
              </a:r>
              <a:endParaRPr kumimoji="1" lang="ja-JP" altLang="en-US" sz="1400" i="1" dirty="0"/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7220350" y="4767374"/>
            <a:ext cx="1409201" cy="451793"/>
            <a:chOff x="7220350" y="4293096"/>
            <a:chExt cx="1409201" cy="451793"/>
          </a:xfrm>
        </p:grpSpPr>
        <p:sp>
          <p:nvSpPr>
            <p:cNvPr id="26" name="角丸四角形吹き出し 25"/>
            <p:cNvSpPr/>
            <p:nvPr/>
          </p:nvSpPr>
          <p:spPr>
            <a:xfrm>
              <a:off x="7220350" y="4293096"/>
              <a:ext cx="992166" cy="288032"/>
            </a:xfrm>
            <a:prstGeom prst="wedgeRoundRectCallout">
              <a:avLst>
                <a:gd name="adj1" fmla="val -63100"/>
                <a:gd name="adj2" fmla="val -96233"/>
                <a:gd name="adj3" fmla="val 16667"/>
              </a:avLst>
            </a:prstGeom>
            <a:solidFill>
              <a:srgbClr val="006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整地</a:t>
              </a:r>
              <a:endPara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7332401" y="4437112"/>
              <a:ext cx="12971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i="1" dirty="0"/>
                <a:t>“Land grading”</a:t>
              </a:r>
              <a:endParaRPr kumimoji="1" lang="ja-JP" altLang="en-US" sz="1400" i="1" dirty="0"/>
            </a:p>
          </p:txBody>
        </p:sp>
      </p:grpSp>
      <p:grpSp>
        <p:nvGrpSpPr>
          <p:cNvPr id="20" name="図形グループ 19"/>
          <p:cNvGrpSpPr/>
          <p:nvPr/>
        </p:nvGrpSpPr>
        <p:grpSpPr>
          <a:xfrm>
            <a:off x="4716016" y="4479342"/>
            <a:ext cx="1454194" cy="547971"/>
            <a:chOff x="4572000" y="3933056"/>
            <a:chExt cx="1454194" cy="547971"/>
          </a:xfrm>
        </p:grpSpPr>
        <p:sp>
          <p:nvSpPr>
            <p:cNvPr id="25" name="角丸四角形吹き出し 24"/>
            <p:cNvSpPr/>
            <p:nvPr/>
          </p:nvSpPr>
          <p:spPr>
            <a:xfrm>
              <a:off x="5034028" y="4192995"/>
              <a:ext cx="992166" cy="288032"/>
            </a:xfrm>
            <a:prstGeom prst="wedgeRoundRectCallout">
              <a:avLst>
                <a:gd name="adj1" fmla="val 50183"/>
                <a:gd name="adj2" fmla="val -129302"/>
                <a:gd name="adj3" fmla="val 16667"/>
              </a:avLst>
            </a:prstGeom>
            <a:solidFill>
              <a:srgbClr val="006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均平化</a:t>
              </a:r>
              <a:endPara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4572000" y="3933056"/>
              <a:ext cx="12559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i="1" dirty="0"/>
                <a:t>“land</a:t>
              </a:r>
              <a:r>
                <a:rPr lang="ja-JP" altLang="en-US" sz="1400" i="1" dirty="0"/>
                <a:t> </a:t>
              </a:r>
              <a:r>
                <a:rPr lang="en-US" altLang="ja-JP" sz="1400" i="1" dirty="0"/>
                <a:t>leveling”</a:t>
              </a:r>
              <a:endParaRPr kumimoji="1" lang="ja-JP" altLang="en-US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2034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-36512" y="764704"/>
            <a:ext cx="3096344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2339752" y="764704"/>
            <a:ext cx="680424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タイトル 14"/>
          <p:cNvSpPr txBox="1">
            <a:spLocks/>
          </p:cNvSpPr>
          <p:nvPr/>
        </p:nvSpPr>
        <p:spPr>
          <a:xfrm>
            <a:off x="227384" y="155104"/>
            <a:ext cx="96012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r>
              <a:rPr lang="en-US" altLang="ja-JP" kern="0" dirty="0">
                <a:solidFill>
                  <a:schemeClr val="tx1"/>
                </a:solidFill>
              </a:rPr>
              <a:t>AGROVOC</a:t>
            </a:r>
            <a:endParaRPr lang="ja-JP" altLang="en-US" kern="0" dirty="0">
              <a:solidFill>
                <a:schemeClr val="tx1"/>
              </a:solidFill>
            </a:endParaRP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224209" y="2556377"/>
            <a:ext cx="9604375" cy="839787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marL="7635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marL="11826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 3" pitchFamily="18" charset="2"/>
              <a:buChar char="}"/>
              <a:defRPr kumimoji="1" sz="16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marL="16017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²"/>
              <a:defRPr kumimoji="1" sz="14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Meiryo UI" pitchFamily="5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1800" b="1" kern="0" dirty="0"/>
              <a:t>Thesaurus</a:t>
            </a:r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endParaRPr lang="en-US" altLang="ja-JP" sz="1800" b="1" kern="0" dirty="0"/>
          </a:p>
          <a:p>
            <a:endParaRPr lang="en-US" altLang="ja-JP" sz="1800" b="1" kern="0" dirty="0"/>
          </a:p>
          <a:p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12240" y="2916417"/>
            <a:ext cx="8452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AGROVOC organizes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words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by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synonym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,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narrower/broader,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and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related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relationship.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</a:p>
        </p:txBody>
      </p:sp>
      <p:sp>
        <p:nvSpPr>
          <p:cNvPr id="38" name="角丸四角形 37"/>
          <p:cNvSpPr/>
          <p:nvPr/>
        </p:nvSpPr>
        <p:spPr>
          <a:xfrm>
            <a:off x="4468366" y="3784296"/>
            <a:ext cx="1229476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harvesting</a:t>
            </a:r>
            <a:endParaRPr kumimoji="1"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9" name="角丸四角形 38"/>
          <p:cNvSpPr/>
          <p:nvPr/>
        </p:nvSpPr>
        <p:spPr>
          <a:xfrm>
            <a:off x="6038546" y="3784296"/>
            <a:ext cx="2435796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topping(beets)</a:t>
            </a:r>
            <a:endParaRPr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6054198" y="4108332"/>
            <a:ext cx="1164350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baling</a:t>
            </a:r>
            <a:endParaRPr kumimoji="1"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1" name="角丸四角形 40"/>
          <p:cNvSpPr/>
          <p:nvPr/>
        </p:nvSpPr>
        <p:spPr>
          <a:xfrm>
            <a:off x="6045814" y="4396364"/>
            <a:ext cx="1164350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gleaning</a:t>
            </a:r>
            <a:endParaRPr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5" name="角丸四角形 44"/>
          <p:cNvSpPr/>
          <p:nvPr/>
        </p:nvSpPr>
        <p:spPr>
          <a:xfrm>
            <a:off x="6031904" y="4684396"/>
            <a:ext cx="2356520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mechanical harvesting</a:t>
            </a:r>
            <a:endParaRPr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6" name="角丸四角形 45"/>
          <p:cNvSpPr/>
          <p:nvPr/>
        </p:nvSpPr>
        <p:spPr>
          <a:xfrm>
            <a:off x="6031904" y="4972428"/>
            <a:ext cx="1060916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mowing</a:t>
            </a:r>
            <a:endParaRPr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50" name="直線コネクタ 49"/>
          <p:cNvCxnSpPr>
            <a:stCxn id="38" idx="3"/>
            <a:endCxn id="39" idx="1"/>
          </p:cNvCxnSpPr>
          <p:nvPr/>
        </p:nvCxnSpPr>
        <p:spPr>
          <a:xfrm>
            <a:off x="5697842" y="3892308"/>
            <a:ext cx="3407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>
            <a:off x="5856076" y="3892308"/>
            <a:ext cx="0" cy="16192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>
            <a:endCxn id="46" idx="1"/>
          </p:cNvCxnSpPr>
          <p:nvPr/>
        </p:nvCxnSpPr>
        <p:spPr>
          <a:xfrm>
            <a:off x="5856076" y="5080440"/>
            <a:ext cx="175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>
            <a:off x="5869986" y="4792408"/>
            <a:ext cx="175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5869986" y="4516328"/>
            <a:ext cx="175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>
            <a:off x="5868144" y="4213573"/>
            <a:ext cx="175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正方形/長方形 66"/>
          <p:cNvSpPr/>
          <p:nvPr/>
        </p:nvSpPr>
        <p:spPr bwMode="auto">
          <a:xfrm>
            <a:off x="4355976" y="3490747"/>
            <a:ext cx="4392488" cy="2201761"/>
          </a:xfrm>
          <a:prstGeom prst="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rgbClr val="B2B2B2"/>
              </a:buClr>
              <a:buSzPct val="90000"/>
              <a:buFont typeface="Wingdings" pitchFamily="2" charset="2"/>
              <a:buNone/>
              <a:defRPr/>
            </a:pPr>
            <a:endParaRPr lang="ja-JP" altLang="en-US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7729660" y="5413500"/>
            <a:ext cx="1686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AGROVOC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165018" y="5188452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. . .</a:t>
            </a:r>
            <a:endParaRPr kumimoji="1" lang="ja-JP" altLang="en-US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84542" y="3823880"/>
            <a:ext cx="36834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Narrower/broader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relationship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is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not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clearly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defined.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So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relationship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among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bother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words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are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often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mixed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and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misunderstood.</a:t>
            </a:r>
            <a:endParaRPr lang="ja-JP" altLang="en-US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17" name="右中かっこ 116"/>
          <p:cNvSpPr/>
          <p:nvPr/>
        </p:nvSpPr>
        <p:spPr>
          <a:xfrm rot="10800000">
            <a:off x="5552044" y="3889985"/>
            <a:ext cx="344708" cy="1588822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4679050" y="4324356"/>
            <a:ext cx="1085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relationship between siblings</a:t>
            </a:r>
            <a:endParaRPr lang="ja-JP" altLang="en-US" sz="12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7" y="1076543"/>
            <a:ext cx="8456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" charset="-128"/>
                <a:ea typeface="Meiryo" charset="-128"/>
                <a:cs typeface="Meiryo" charset="-128"/>
              </a:rPr>
              <a:t>AGROVOC is the most well-known vocabulary in agriculture supervised by Food and Agriculture Organization(FAO) and </a:t>
            </a:r>
            <a:r>
              <a:rPr lang="en-US" altLang="ja-JP" u="sng" dirty="0">
                <a:latin typeface="Meiryo" charset="-128"/>
                <a:ea typeface="Meiryo" charset="-128"/>
                <a:cs typeface="Meiryo" charset="-128"/>
              </a:rPr>
              <a:t>the thesaurus</a:t>
            </a:r>
            <a:r>
              <a:rPr lang="en-US" altLang="ja-JP" dirty="0">
                <a:latin typeface="Meiryo" charset="-128"/>
                <a:ea typeface="Meiryo" charset="-128"/>
                <a:cs typeface="Meiryo" charset="-128"/>
              </a:rPr>
              <a:t> containing more than 32,000 terms of agriculture, fisheries, food, environment and other related fields.</a:t>
            </a:r>
            <a:endParaRPr kumimoji="1" lang="ja-JP" altLang="en-US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9006" y="5872780"/>
            <a:ext cx="8399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" charset="-128"/>
                <a:ea typeface="Meiryo" charset="-128"/>
                <a:cs typeface="Meiryo" charset="-128"/>
              </a:rPr>
              <a:t>The number of activity names about rice farming, which is important in Asia including Japan, are insufficient. </a:t>
            </a:r>
          </a:p>
          <a:p>
            <a:endParaRPr kumimoji="1" lang="ja-JP" altLang="en-US" dirty="0">
              <a:latin typeface="Meiryo" charset="-128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464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-36512" y="764704"/>
            <a:ext cx="3096344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2339752" y="764704"/>
            <a:ext cx="680424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タイトル 14"/>
          <p:cNvSpPr txBox="1">
            <a:spLocks/>
          </p:cNvSpPr>
          <p:nvPr/>
        </p:nvSpPr>
        <p:spPr>
          <a:xfrm>
            <a:off x="227384" y="155104"/>
            <a:ext cx="96012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r>
              <a:rPr lang="en-US" altLang="ja-JP" kern="0" dirty="0">
                <a:solidFill>
                  <a:schemeClr val="tx1"/>
                </a:solidFill>
              </a:rPr>
              <a:t>Lessons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learnt</a:t>
            </a:r>
            <a:r>
              <a:rPr lang="ja-JP" altLang="en-US" kern="0" dirty="0">
                <a:solidFill>
                  <a:schemeClr val="tx1"/>
                </a:solidFill>
              </a:rPr>
              <a:t>　</a:t>
            </a:r>
            <a:r>
              <a:rPr lang="en-US" altLang="ja-JP" kern="0" dirty="0">
                <a:solidFill>
                  <a:schemeClr val="tx1"/>
                </a:solidFill>
              </a:rPr>
              <a:t>–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What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should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be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considered</a:t>
            </a:r>
            <a:endParaRPr lang="ja-JP" altLang="en-US" kern="0" dirty="0">
              <a:solidFill>
                <a:schemeClr val="tx1"/>
              </a:solidFill>
            </a:endParaRP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251520" y="908720"/>
            <a:ext cx="9604375" cy="839787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marL="7635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marL="11826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 3" pitchFamily="18" charset="2"/>
              <a:buChar char="}"/>
              <a:defRPr kumimoji="1" sz="16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marL="16017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²"/>
              <a:defRPr kumimoji="1" sz="14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Meiryo UI" pitchFamily="5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1800" b="1" kern="0" dirty="0"/>
              <a:t>Define</a:t>
            </a:r>
            <a:r>
              <a:rPr lang="ja-JP" altLang="en-US" sz="1800" b="1" kern="0" dirty="0"/>
              <a:t> </a:t>
            </a:r>
            <a:r>
              <a:rPr lang="en-US" altLang="ja-JP" sz="1800" b="1" kern="0" dirty="0"/>
              <a:t>hierarchy</a:t>
            </a:r>
            <a:r>
              <a:rPr lang="ja-JP" altLang="en-US" sz="1800" b="1" kern="0" dirty="0"/>
              <a:t> </a:t>
            </a:r>
            <a:r>
              <a:rPr lang="en-US" altLang="ja-JP" sz="1800" b="1" kern="0" dirty="0"/>
              <a:t>clearly</a:t>
            </a:r>
          </a:p>
          <a:p>
            <a:pPr marL="0" indent="0">
              <a:buNone/>
            </a:pPr>
            <a:endParaRPr lang="en-US" altLang="ja-JP" sz="1800" b="1" kern="0" dirty="0"/>
          </a:p>
          <a:p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endParaRPr lang="en-US" altLang="ja-JP" sz="1800" b="1" kern="0" dirty="0"/>
          </a:p>
          <a:p>
            <a:endParaRPr lang="en-US" altLang="ja-JP" sz="1800" b="1" kern="0" dirty="0"/>
          </a:p>
          <a:p>
            <a:r>
              <a:rPr lang="en-US" altLang="ja-JP" sz="1800" b="1" kern="0" dirty="0"/>
              <a:t>Accept</a:t>
            </a:r>
            <a:r>
              <a:rPr lang="ja-JP" altLang="en-US" sz="1800" b="1" kern="0" dirty="0"/>
              <a:t> </a:t>
            </a:r>
            <a:r>
              <a:rPr lang="en-US" altLang="ja-JP" sz="1800" b="1" kern="0" dirty="0"/>
              <a:t>various synonymous words</a:t>
            </a:r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9552" y="1268760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Hierarchy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is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convenient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for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human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to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understand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and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for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computers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to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process.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But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it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often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be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confused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by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mixing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different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criteria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ja-JP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n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relationship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among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concepts/words.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ja-JP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causes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difficulty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when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adding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new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concepts/words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and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when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integrating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different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hierarchies.</a:t>
            </a:r>
            <a:endParaRPr lang="ja-JP" altLang="en-US" sz="16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21480" y="3284984"/>
            <a:ext cx="79928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Names for a single concept may be multiple by region and by crop</a:t>
            </a:r>
          </a:p>
          <a:p>
            <a:endParaRPr lang="en-US" altLang="ja-JP" sz="16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3" name="右矢印 42"/>
          <p:cNvSpPr/>
          <p:nvPr/>
        </p:nvSpPr>
        <p:spPr>
          <a:xfrm>
            <a:off x="954299" y="2334999"/>
            <a:ext cx="360040" cy="180020"/>
          </a:xfrm>
          <a:prstGeom prst="rightArrow">
            <a:avLst/>
          </a:prstGeom>
          <a:solidFill>
            <a:srgbClr val="009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386346" y="2276872"/>
            <a:ext cx="469782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Define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relationship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clearly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between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upper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and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lower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concepts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as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basis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of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classification</a:t>
            </a:r>
          </a:p>
        </p:txBody>
      </p:sp>
      <p:sp>
        <p:nvSpPr>
          <p:cNvPr id="48" name="右矢印 47"/>
          <p:cNvSpPr/>
          <p:nvPr/>
        </p:nvSpPr>
        <p:spPr>
          <a:xfrm>
            <a:off x="936227" y="3763546"/>
            <a:ext cx="360040" cy="180020"/>
          </a:xfrm>
          <a:prstGeom prst="rightArrow">
            <a:avLst/>
          </a:prstGeom>
          <a:solidFill>
            <a:srgbClr val="009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368274" y="3705419"/>
            <a:ext cx="7164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Clarify an entry word and their synonyms for each concept 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266509" y="4493649"/>
            <a:ext cx="1229476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harvesting</a:t>
            </a:r>
            <a:endParaRPr kumimoji="1" lang="ja-JP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1836689" y="4493649"/>
            <a:ext cx="2435796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topping(beets)</a:t>
            </a:r>
            <a:endParaRPr lang="ja-JP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1852341" y="4817685"/>
            <a:ext cx="1164350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baling</a:t>
            </a:r>
            <a:endParaRPr kumimoji="1" lang="ja-JP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1843957" y="5105717"/>
            <a:ext cx="1164350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gleaning</a:t>
            </a:r>
            <a:endParaRPr lang="ja-JP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1830047" y="5393749"/>
            <a:ext cx="2356520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mechanical harvesting</a:t>
            </a:r>
            <a:endParaRPr lang="ja-JP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" name="角丸四角形 16"/>
          <p:cNvSpPr/>
          <p:nvPr/>
        </p:nvSpPr>
        <p:spPr>
          <a:xfrm>
            <a:off x="1830047" y="5681781"/>
            <a:ext cx="1028750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mowing</a:t>
            </a:r>
            <a:endParaRPr lang="ja-JP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>
            <a:off x="1495985" y="4601661"/>
            <a:ext cx="34070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1654219" y="4601661"/>
            <a:ext cx="0" cy="161926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1654219" y="5789793"/>
            <a:ext cx="17582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1668129" y="5501761"/>
            <a:ext cx="17582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1668129" y="5225681"/>
            <a:ext cx="17582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1666287" y="4922926"/>
            <a:ext cx="17582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 bwMode="auto">
          <a:xfrm>
            <a:off x="235702" y="4278074"/>
            <a:ext cx="4184258" cy="2277390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rgbClr val="B2B2B2"/>
              </a:buClr>
              <a:buSzPct val="90000"/>
              <a:buFont typeface="Wingdings" pitchFamily="2" charset="2"/>
              <a:buNone/>
              <a:defRPr/>
            </a:pPr>
            <a:endParaRPr lang="ja-JP" altLang="en-US">
              <a:solidFill>
                <a:schemeClr val="tx1">
                  <a:lumMod val="50000"/>
                  <a:lumOff val="50000"/>
                </a:schemeClr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218432" y="6088500"/>
            <a:ext cx="1686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Thesaurus (AGROVOC)</a:t>
            </a:r>
            <a:endParaRPr lang="en-US" altLang="ja-JP" sz="12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963161" y="5897805"/>
            <a:ext cx="463588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. .</a:t>
            </a:r>
            <a:endParaRPr kumimoji="1" lang="ja-JP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4685877" y="4688773"/>
            <a:ext cx="1229476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harvesting</a:t>
            </a:r>
            <a:endParaRPr kumimoji="1"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6256057" y="4688773"/>
            <a:ext cx="2349878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mechanical harvesting</a:t>
            </a:r>
            <a:endParaRPr lang="ja-JP" altLang="en-US" sz="1400" dirty="0">
              <a:solidFill>
                <a:schemeClr val="tx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9" name="角丸四角形 28"/>
          <p:cNvSpPr/>
          <p:nvPr/>
        </p:nvSpPr>
        <p:spPr>
          <a:xfrm>
            <a:off x="6270053" y="5619360"/>
            <a:ext cx="2356520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manual harvesting</a:t>
            </a:r>
            <a:endParaRPr lang="ja-JP" altLang="en-US" sz="1400" dirty="0">
              <a:solidFill>
                <a:schemeClr val="tx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5915353" y="4796785"/>
            <a:ext cx="3407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6073587" y="4796785"/>
            <a:ext cx="0" cy="16192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6073587" y="5749143"/>
            <a:ext cx="175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 bwMode="auto">
          <a:xfrm>
            <a:off x="4573487" y="4265804"/>
            <a:ext cx="4392488" cy="2331181"/>
          </a:xfrm>
          <a:prstGeom prst="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rgbClr val="B2B2B2"/>
              </a:buClr>
              <a:buSzPct val="90000"/>
              <a:buFont typeface="Wingdings" pitchFamily="2" charset="2"/>
              <a:buNone/>
              <a:defRPr/>
            </a:pPr>
            <a:endParaRPr lang="ja-JP" altLang="en-US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926237" y="6319986"/>
            <a:ext cx="1686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[means]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382529" y="6186132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. . .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/>
        </p:nvSpPr>
        <p:spPr>
          <a:xfrm>
            <a:off x="4757885" y="5043296"/>
            <a:ext cx="1121464" cy="288032"/>
          </a:xfrm>
          <a:prstGeom prst="rect">
            <a:avLst/>
          </a:prstGeom>
          <a:solidFill>
            <a:srgbClr val="009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Harvest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/>
        </p:nvSpPr>
        <p:spPr>
          <a:xfrm>
            <a:off x="6342061" y="5043296"/>
            <a:ext cx="1121464" cy="288032"/>
          </a:xfrm>
          <a:prstGeom prst="rect">
            <a:avLst/>
          </a:prstGeom>
          <a:solidFill>
            <a:srgbClr val="009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Harvest</a:t>
            </a:r>
            <a:endParaRPr kumimoji="1" lang="ja-JP" alt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6342061" y="5979400"/>
            <a:ext cx="1121464" cy="288032"/>
          </a:xfrm>
          <a:prstGeom prst="rect">
            <a:avLst/>
          </a:prstGeom>
          <a:solidFill>
            <a:srgbClr val="009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Harvest</a:t>
            </a:r>
            <a:endParaRPr kumimoji="1" lang="ja-JP" altLang="en-US" dirty="0"/>
          </a:p>
        </p:txBody>
      </p:sp>
      <p:cxnSp>
        <p:nvCxnSpPr>
          <p:cNvPr id="39" name="直線矢印コネクタ 38"/>
          <p:cNvCxnSpPr/>
          <p:nvPr/>
        </p:nvCxnSpPr>
        <p:spPr>
          <a:xfrm>
            <a:off x="5879349" y="5187312"/>
            <a:ext cx="46271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>
            <a:off x="5876863" y="5187312"/>
            <a:ext cx="465198" cy="9361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5531717" y="5437138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Inherit</a:t>
            </a:r>
            <a:endParaRPr lang="ja-JP" altLang="en-US" sz="16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7668869" y="5043296"/>
            <a:ext cx="1265480" cy="288032"/>
          </a:xfrm>
          <a:prstGeom prst="rect">
            <a:avLst/>
          </a:prstGeom>
          <a:solidFill>
            <a:srgbClr val="00B4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ja-JP" dirty="0" err="1"/>
              <a:t>b</a:t>
            </a:r>
            <a:r>
              <a:rPr kumimoji="1" lang="en-US" altLang="ja-JP" dirty="0" err="1"/>
              <a:t>yMachine</a:t>
            </a:r>
            <a:endParaRPr kumimoji="1" lang="ja-JP" altLang="en-US" dirty="0"/>
          </a:p>
        </p:txBody>
      </p:sp>
      <p:sp>
        <p:nvSpPr>
          <p:cNvPr id="46" name="正方形/長方形 45"/>
          <p:cNvSpPr/>
          <p:nvPr/>
        </p:nvSpPr>
        <p:spPr>
          <a:xfrm>
            <a:off x="7668869" y="5979400"/>
            <a:ext cx="1121464" cy="288032"/>
          </a:xfrm>
          <a:prstGeom prst="rect">
            <a:avLst/>
          </a:prstGeom>
          <a:solidFill>
            <a:srgbClr val="00B4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m</a:t>
            </a:r>
            <a:r>
              <a:rPr kumimoji="1" lang="en-US" altLang="ja-JP" dirty="0"/>
              <a:t>anually</a:t>
            </a:r>
            <a:endParaRPr kumimoji="1" lang="ja-JP" altLang="en-US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369910" y="4992774"/>
            <a:ext cx="468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＋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7386177" y="5928878"/>
            <a:ext cx="468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＋</a:t>
            </a:r>
          </a:p>
        </p:txBody>
      </p:sp>
      <p:sp>
        <p:nvSpPr>
          <p:cNvPr id="51" name="右中かっこ 50"/>
          <p:cNvSpPr/>
          <p:nvPr/>
        </p:nvSpPr>
        <p:spPr>
          <a:xfrm rot="10800000">
            <a:off x="1350187" y="4599338"/>
            <a:ext cx="344708" cy="1588822"/>
          </a:xfrm>
          <a:prstGeom prst="rightBrac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77193" y="5033709"/>
            <a:ext cx="1085460" cy="646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relationship between siblings</a:t>
            </a:r>
            <a:endParaRPr lang="ja-JP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5364612" y="4323216"/>
            <a:ext cx="2921665" cy="288032"/>
          </a:xfrm>
          <a:prstGeom prst="rect">
            <a:avLst/>
          </a:prstGeom>
          <a:solidFill>
            <a:srgbClr val="006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Representation:</a:t>
            </a:r>
            <a:r>
              <a:rPr kumimoji="1" lang="ja-JP" altLang="en-US" dirty="0"/>
              <a:t> </a:t>
            </a:r>
            <a:r>
              <a:rPr kumimoji="1" lang="en-US" altLang="ja-JP" dirty="0"/>
              <a:t>”Harvesting”</a:t>
            </a:r>
            <a:endParaRPr kumimoji="1" lang="ja-JP" altLang="en-US" dirty="0"/>
          </a:p>
        </p:txBody>
      </p:sp>
      <p:cxnSp>
        <p:nvCxnSpPr>
          <p:cNvPr id="54" name="直線コネクタ 53"/>
          <p:cNvCxnSpPr/>
          <p:nvPr/>
        </p:nvCxnSpPr>
        <p:spPr>
          <a:xfrm flipV="1">
            <a:off x="5045917" y="4467232"/>
            <a:ext cx="318695" cy="221542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7926237" y="5331328"/>
            <a:ext cx="1686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[means]</a:t>
            </a: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5015778" y="5342361"/>
            <a:ext cx="1686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[Act]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603852" y="6144834"/>
            <a:ext cx="1686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u="sng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Ontology!</a:t>
            </a:r>
          </a:p>
        </p:txBody>
      </p:sp>
    </p:spTree>
    <p:extLst>
      <p:ext uri="{BB962C8B-B14F-4D97-AF65-F5344CB8AC3E}">
        <p14:creationId xmlns:p14="http://schemas.microsoft.com/office/powerpoint/2010/main" val="3372585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-36512" y="764704"/>
            <a:ext cx="3096344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2339752" y="764704"/>
            <a:ext cx="680424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251520" y="908720"/>
            <a:ext cx="9604375" cy="839787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marL="7635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marL="11826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 3" pitchFamily="18" charset="2"/>
              <a:buChar char="}"/>
              <a:defRPr kumimoji="1" sz="16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marL="16017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²"/>
              <a:defRPr kumimoji="1" sz="14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Meiryo UI" pitchFamily="5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kern="0" dirty="0"/>
              <a:t>Define activity concepts</a:t>
            </a:r>
          </a:p>
          <a:p>
            <a:endParaRPr lang="en-US" altLang="ja-JP" sz="2400" b="1" kern="0" dirty="0"/>
          </a:p>
          <a:p>
            <a:endParaRPr lang="en-US" altLang="ja-JP" sz="2400" b="1" kern="0" dirty="0"/>
          </a:p>
          <a:p>
            <a:endParaRPr lang="en-US" altLang="ja-JP" sz="2400" b="1" kern="0" dirty="0"/>
          </a:p>
          <a:p>
            <a:endParaRPr lang="en-US" altLang="ja-JP" sz="2400" b="1" kern="0" dirty="0"/>
          </a:p>
          <a:p>
            <a:endParaRPr lang="en-US" altLang="ja-JP" sz="2400" b="1" kern="0" dirty="0"/>
          </a:p>
          <a:p>
            <a:endParaRPr lang="en-US" altLang="ja-JP" sz="2400" b="1" kern="0" dirty="0"/>
          </a:p>
          <a:p>
            <a:endParaRPr lang="en-US" altLang="ja-JP" sz="2400" b="1" kern="0" dirty="0"/>
          </a:p>
          <a:p>
            <a:r>
              <a:rPr lang="en-US" altLang="ja-JP" sz="2400" b="1" kern="0" dirty="0"/>
              <a:t>Define hierarchy</a:t>
            </a:r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3672408" cy="236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3779912" y="1340768"/>
            <a:ext cx="54127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Seeding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: </a:t>
            </a:r>
          </a:p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activity to </a:t>
            </a:r>
            <a:r>
              <a:rPr lang="en-US" altLang="ja-JP" sz="1600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sow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seed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 on </a:t>
            </a:r>
            <a:r>
              <a:rPr lang="en-US" altLang="ja-JP" sz="1600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field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 for </a:t>
            </a:r>
            <a:r>
              <a:rPr lang="en-US" altLang="ja-JP" sz="16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seed propagation.</a:t>
            </a:r>
          </a:p>
        </p:txBody>
      </p:sp>
      <p:sp>
        <p:nvSpPr>
          <p:cNvPr id="10" name="下矢印 9"/>
          <p:cNvSpPr/>
          <p:nvPr/>
        </p:nvSpPr>
        <p:spPr>
          <a:xfrm>
            <a:off x="6156176" y="1916832"/>
            <a:ext cx="432048" cy="156170"/>
          </a:xfrm>
          <a:prstGeom prst="downArrow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6143354" y="2465601"/>
            <a:ext cx="287931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Purpose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: </a:t>
            </a:r>
            <a:r>
              <a:rPr lang="en-US" altLang="ja-JP" sz="16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seed propagation</a:t>
            </a:r>
          </a:p>
          <a:p>
            <a:r>
              <a:rPr lang="en-US" altLang="ja-JP" sz="1600" dirty="0">
                <a:solidFill>
                  <a:srgbClr val="3366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Place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 : </a:t>
            </a:r>
            <a:r>
              <a:rPr lang="en-US" altLang="ja-JP" sz="16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field</a:t>
            </a:r>
          </a:p>
          <a:p>
            <a:r>
              <a:rPr lang="en-US" altLang="en-US" sz="1600" dirty="0">
                <a:solidFill>
                  <a:srgbClr val="3366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Target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: </a:t>
            </a:r>
            <a:r>
              <a:rPr lang="en-US" altLang="ja-JP" sz="16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seed</a:t>
            </a:r>
          </a:p>
          <a:p>
            <a:r>
              <a:rPr lang="en-US" altLang="en-US" sz="1600" dirty="0">
                <a:solidFill>
                  <a:srgbClr val="3366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Act</a:t>
            </a:r>
            <a:r>
              <a:rPr lang="ja-JP" altLang="en-US" sz="1600" dirty="0">
                <a:solidFill>
                  <a:srgbClr val="3366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dirty="0">
                <a:solidFill>
                  <a:srgbClr val="3366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   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: </a:t>
            </a:r>
            <a:r>
              <a:rPr lang="en-US" altLang="ja-JP" sz="16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sow</a:t>
            </a:r>
          </a:p>
          <a:p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572000" y="2555612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“Seeding”</a:t>
            </a:r>
            <a:endParaRPr lang="ja-JP" altLang="en-US" dirty="0"/>
          </a:p>
        </p:txBody>
      </p:sp>
      <p:sp>
        <p:nvSpPr>
          <p:cNvPr id="12" name="左中かっこ 11"/>
          <p:cNvSpPr/>
          <p:nvPr/>
        </p:nvSpPr>
        <p:spPr>
          <a:xfrm>
            <a:off x="5864050" y="2564904"/>
            <a:ext cx="211592" cy="972126"/>
          </a:xfrm>
          <a:prstGeom prst="leftBrace">
            <a:avLst>
              <a:gd name="adj1" fmla="val 8333"/>
              <a:gd name="adj2" fmla="val 1935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右矢印 22"/>
          <p:cNvSpPr/>
          <p:nvPr/>
        </p:nvSpPr>
        <p:spPr>
          <a:xfrm>
            <a:off x="4704835" y="3868653"/>
            <a:ext cx="360040" cy="180020"/>
          </a:xfrm>
          <a:prstGeom prst="rightArrow">
            <a:avLst/>
          </a:prstGeom>
          <a:solidFill>
            <a:srgbClr val="009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136882" y="3810526"/>
            <a:ext cx="31075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Define activities with properties and their values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67544" y="4869160"/>
            <a:ext cx="87250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The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hierarchy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of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activities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is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organized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by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property</a:t>
            </a:r>
          </a:p>
          <a:p>
            <a:pPr marL="285750" indent="-285750">
              <a:buFontTx/>
              <a:buChar char="-"/>
            </a:pP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New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properties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and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ja-JP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heir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values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are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added</a:t>
            </a:r>
          </a:p>
          <a:p>
            <a:pPr marL="742950" lvl="1" indent="-285750">
              <a:buFontTx/>
              <a:buChar char="-"/>
            </a:pP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“</a:t>
            </a:r>
            <a:r>
              <a:rPr lang="en-US" altLang="ja-JP" dirty="0">
                <a:solidFill>
                  <a:srgbClr val="3366FF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purpose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”, “</a:t>
            </a:r>
            <a:r>
              <a:rPr lang="en-US" altLang="ja-JP" dirty="0">
                <a:solidFill>
                  <a:srgbClr val="3366FF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act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”, “</a:t>
            </a:r>
            <a:r>
              <a:rPr lang="en-US" altLang="ja-JP" dirty="0">
                <a:solidFill>
                  <a:srgbClr val="3366FF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target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”, “</a:t>
            </a:r>
            <a:r>
              <a:rPr lang="en-US" altLang="ja-JP" dirty="0">
                <a:solidFill>
                  <a:srgbClr val="3366FF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place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”, “</a:t>
            </a:r>
            <a:r>
              <a:rPr lang="en-US" altLang="ja-JP" dirty="0">
                <a:solidFill>
                  <a:srgbClr val="3366FF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means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” , “</a:t>
            </a:r>
            <a:r>
              <a:rPr lang="en-US" altLang="ja-JP" dirty="0">
                <a:solidFill>
                  <a:srgbClr val="3366FF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equipment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”, “</a:t>
            </a:r>
            <a:r>
              <a:rPr lang="en-US" altLang="ja-JP" dirty="0">
                <a:solidFill>
                  <a:srgbClr val="3366FF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season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”, and “</a:t>
            </a:r>
            <a:r>
              <a:rPr lang="en-US" altLang="ja-JP" dirty="0">
                <a:solidFill>
                  <a:srgbClr val="3366FF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crop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” in order.</a:t>
            </a:r>
          </a:p>
          <a:p>
            <a:pPr marL="285750" indent="-285750">
              <a:buFontTx/>
              <a:buChar char="-"/>
            </a:pP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Property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values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are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specialized</a:t>
            </a:r>
          </a:p>
        </p:txBody>
      </p:sp>
      <p:pic>
        <p:nvPicPr>
          <p:cNvPr id="16" name="図 15" descr="illust2428_thumb.gif"/>
          <p:cNvPicPr>
            <a:picLocks noChangeAspect="1"/>
          </p:cNvPicPr>
          <p:nvPr/>
        </p:nvPicPr>
        <p:blipFill>
          <a:blip r:embed="rId4" cstate="print"/>
          <a:srcRect l="57985" r="16804" b="71549"/>
          <a:stretch>
            <a:fillRect/>
          </a:stretch>
        </p:blipFill>
        <p:spPr>
          <a:xfrm>
            <a:off x="499481" y="3663758"/>
            <a:ext cx="691705" cy="622535"/>
          </a:xfrm>
          <a:prstGeom prst="rect">
            <a:avLst/>
          </a:prstGeom>
        </p:spPr>
      </p:pic>
      <p:sp>
        <p:nvSpPr>
          <p:cNvPr id="2" name="円形吹き出し 1"/>
          <p:cNvSpPr/>
          <p:nvPr/>
        </p:nvSpPr>
        <p:spPr>
          <a:xfrm>
            <a:off x="0" y="2718480"/>
            <a:ext cx="1584176" cy="574077"/>
          </a:xfrm>
          <a:prstGeom prst="wedgeEllipseCallout">
            <a:avLst>
              <a:gd name="adj1" fmla="val 7841"/>
              <a:gd name="adj2" fmla="val 1076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/>
              <a:t>Seeding</a:t>
            </a:r>
            <a:endParaRPr kumimoji="1" lang="en-US" altLang="ja-JP" dirty="0"/>
          </a:p>
        </p:txBody>
      </p:sp>
      <p:sp>
        <p:nvSpPr>
          <p:cNvPr id="5" name="正方形/長方形 4"/>
          <p:cNvSpPr/>
          <p:nvPr/>
        </p:nvSpPr>
        <p:spPr>
          <a:xfrm>
            <a:off x="6075642" y="2132856"/>
            <a:ext cx="1016724" cy="3123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/>
              <a:t>property</a:t>
            </a:r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7155676" y="2132856"/>
            <a:ext cx="1800372" cy="3123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/>
              <a:t>v</a:t>
            </a:r>
            <a:r>
              <a:rPr kumimoji="1" lang="en-US" altLang="ja-JP"/>
              <a:t>alue</a:t>
            </a:r>
            <a:endParaRPr kumimoji="1" lang="ja-JP" altLang="en-US" dirty="0"/>
          </a:p>
        </p:txBody>
      </p:sp>
      <p:sp>
        <p:nvSpPr>
          <p:cNvPr id="21" name="タイトル 14"/>
          <p:cNvSpPr txBox="1">
            <a:spLocks/>
          </p:cNvSpPr>
          <p:nvPr/>
        </p:nvSpPr>
        <p:spPr>
          <a:xfrm>
            <a:off x="227384" y="155104"/>
            <a:ext cx="96012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r>
              <a:rPr lang="en-US" altLang="ja-JP" kern="0" dirty="0">
                <a:solidFill>
                  <a:schemeClr val="tx1"/>
                </a:solidFill>
              </a:rPr>
              <a:t>Designing of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Agricultural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Activity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>
                <a:solidFill>
                  <a:schemeClr val="tx1"/>
                </a:solidFill>
              </a:rPr>
              <a:t>Ontology(AAO)</a:t>
            </a:r>
            <a:endParaRPr lang="ja-JP" altLang="en-US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784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角丸四角形 16"/>
          <p:cNvSpPr/>
          <p:nvPr/>
        </p:nvSpPr>
        <p:spPr>
          <a:xfrm>
            <a:off x="827584" y="3068960"/>
            <a:ext cx="4248472" cy="504056"/>
          </a:xfrm>
          <a:prstGeom prst="roundRect">
            <a:avLst>
              <a:gd name="adj" fmla="val 32922"/>
            </a:avLst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コネクタ 2"/>
          <p:cNvCxnSpPr/>
          <p:nvPr/>
        </p:nvCxnSpPr>
        <p:spPr>
          <a:xfrm>
            <a:off x="-36512" y="764704"/>
            <a:ext cx="3096344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2339752" y="764704"/>
            <a:ext cx="680424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251520" y="908720"/>
            <a:ext cx="9604375" cy="839787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marL="7635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marL="11826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 3" pitchFamily="18" charset="2"/>
              <a:buChar char="}"/>
              <a:defRPr kumimoji="1" sz="16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marL="16017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²"/>
              <a:defRPr kumimoji="1" sz="14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Meiryo UI" pitchFamily="5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1800" b="1" kern="0" dirty="0"/>
              <a:t>Formalization by Description Logics</a:t>
            </a:r>
          </a:p>
          <a:p>
            <a:pPr marL="0" indent="0">
              <a:buNone/>
            </a:pPr>
            <a:endParaRPr lang="en-US" altLang="ja-JP" sz="1800" b="1" kern="0" dirty="0"/>
          </a:p>
          <a:p>
            <a:endParaRPr lang="en-US" altLang="ja-JP" sz="1800" b="1" kern="0" dirty="0"/>
          </a:p>
          <a:p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</p:txBody>
      </p:sp>
      <p:sp>
        <p:nvSpPr>
          <p:cNvPr id="50" name="角丸四角形 49"/>
          <p:cNvSpPr/>
          <p:nvPr/>
        </p:nvSpPr>
        <p:spPr>
          <a:xfrm>
            <a:off x="328175" y="1796657"/>
            <a:ext cx="1920788" cy="36004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Crop production activity</a:t>
            </a:r>
            <a:endParaRPr kumimoji="1"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1" name="角丸四角形 50"/>
          <p:cNvSpPr/>
          <p:nvPr/>
        </p:nvSpPr>
        <p:spPr>
          <a:xfrm>
            <a:off x="544199" y="2228705"/>
            <a:ext cx="1920788" cy="36004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Crop growth activity</a:t>
            </a:r>
            <a:endParaRPr kumimoji="1"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55" name="カギ線コネクタ 54"/>
          <p:cNvCxnSpPr>
            <a:endCxn id="51" idx="1"/>
          </p:cNvCxnSpPr>
          <p:nvPr/>
        </p:nvCxnSpPr>
        <p:spPr>
          <a:xfrm rot="16200000" flipH="1">
            <a:off x="382181" y="2246707"/>
            <a:ext cx="252028" cy="72008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>
          <a:xfrm>
            <a:off x="2411760" y="1772816"/>
            <a:ext cx="22959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purpose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crop production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636168" y="2185119"/>
            <a:ext cx="1980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purpose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crop growth</a:t>
            </a: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5076056" y="1556792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1400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6" name="角丸四角形 35"/>
          <p:cNvSpPr/>
          <p:nvPr/>
        </p:nvSpPr>
        <p:spPr>
          <a:xfrm>
            <a:off x="107504" y="1340768"/>
            <a:ext cx="1920788" cy="36004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Agricultural activity</a:t>
            </a:r>
            <a:endParaRPr kumimoji="1"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37" name="カギ線コネクタ 36"/>
          <p:cNvCxnSpPr/>
          <p:nvPr/>
        </p:nvCxnSpPr>
        <p:spPr>
          <a:xfrm rot="16200000" flipH="1">
            <a:off x="161510" y="1790818"/>
            <a:ext cx="252028" cy="72008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角丸四角形 41"/>
          <p:cNvSpPr/>
          <p:nvPr/>
        </p:nvSpPr>
        <p:spPr>
          <a:xfrm>
            <a:off x="730232" y="2680479"/>
            <a:ext cx="1920788" cy="36004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Activity for </a:t>
            </a:r>
            <a:r>
              <a:rPr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control of propagation</a:t>
            </a:r>
            <a:endParaRPr kumimoji="1"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3" name="角丸四角形 42"/>
          <p:cNvSpPr/>
          <p:nvPr/>
        </p:nvSpPr>
        <p:spPr>
          <a:xfrm>
            <a:off x="946256" y="3112527"/>
            <a:ext cx="1920788" cy="36004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Activity for seed propagation</a:t>
            </a:r>
            <a:endParaRPr kumimoji="1"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44" name="カギ線コネクタ 43"/>
          <p:cNvCxnSpPr>
            <a:endCxn id="43" idx="1"/>
          </p:cNvCxnSpPr>
          <p:nvPr/>
        </p:nvCxnSpPr>
        <p:spPr>
          <a:xfrm rot="16200000" flipH="1">
            <a:off x="784238" y="3130529"/>
            <a:ext cx="252028" cy="72008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2885824" y="2656638"/>
            <a:ext cx="2622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purpose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control of propagation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038224" y="3068941"/>
            <a:ext cx="2239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purpose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seed propagation</a:t>
            </a:r>
          </a:p>
        </p:txBody>
      </p:sp>
      <p:cxnSp>
        <p:nvCxnSpPr>
          <p:cNvPr id="48" name="カギ線コネクタ 47"/>
          <p:cNvCxnSpPr/>
          <p:nvPr/>
        </p:nvCxnSpPr>
        <p:spPr>
          <a:xfrm rot="16200000" flipH="1">
            <a:off x="554852" y="2698481"/>
            <a:ext cx="252028" cy="72008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角丸四角形 57"/>
          <p:cNvSpPr/>
          <p:nvPr/>
        </p:nvSpPr>
        <p:spPr>
          <a:xfrm>
            <a:off x="694419" y="4510281"/>
            <a:ext cx="1864153" cy="360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Seeding</a:t>
            </a:r>
            <a:endParaRPr kumimoji="1"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59" name="カギ線コネクタ 58"/>
          <p:cNvCxnSpPr>
            <a:endCxn id="58" idx="1"/>
          </p:cNvCxnSpPr>
          <p:nvPr/>
        </p:nvCxnSpPr>
        <p:spPr>
          <a:xfrm rot="16200000" flipH="1">
            <a:off x="532401" y="4528283"/>
            <a:ext cx="252028" cy="72008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/>
          <p:cNvSpPr txBox="1"/>
          <p:nvPr/>
        </p:nvSpPr>
        <p:spPr>
          <a:xfrm>
            <a:off x="2663788" y="4365104"/>
            <a:ext cx="1980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act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: sow</a:t>
            </a:r>
          </a:p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target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seed</a:t>
            </a:r>
          </a:p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place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field</a:t>
            </a:r>
          </a:p>
        </p:txBody>
      </p:sp>
      <p:sp>
        <p:nvSpPr>
          <p:cNvPr id="66" name="角丸四角形 65"/>
          <p:cNvSpPr/>
          <p:nvPr/>
        </p:nvSpPr>
        <p:spPr>
          <a:xfrm>
            <a:off x="406387" y="4059069"/>
            <a:ext cx="1920788" cy="36004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Activity for seed propagation</a:t>
            </a:r>
            <a:endParaRPr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 flipH="1">
            <a:off x="2339752" y="3472567"/>
            <a:ext cx="527292" cy="94654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 flipH="1">
            <a:off x="2316516" y="3140968"/>
            <a:ext cx="527292" cy="94654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 flipH="1">
            <a:off x="694419" y="3490570"/>
            <a:ext cx="277181" cy="56849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 flipH="1">
            <a:off x="472191" y="3140968"/>
            <a:ext cx="488559" cy="94654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角丸四角形 80"/>
          <p:cNvSpPr/>
          <p:nvPr/>
        </p:nvSpPr>
        <p:spPr>
          <a:xfrm>
            <a:off x="691623" y="5961604"/>
            <a:ext cx="1864153" cy="360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Seeding</a:t>
            </a:r>
            <a:endParaRPr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5292080" y="6141624"/>
            <a:ext cx="3649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1400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5328084" y="5832276"/>
            <a:ext cx="1980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6" name="下矢印 85"/>
          <p:cNvSpPr/>
          <p:nvPr/>
        </p:nvSpPr>
        <p:spPr>
          <a:xfrm>
            <a:off x="3563888" y="5157192"/>
            <a:ext cx="1584176" cy="288032"/>
          </a:xfrm>
          <a:prstGeom prst="downArrow">
            <a:avLst>
              <a:gd name="adj1" fmla="val 50000"/>
              <a:gd name="adj2" fmla="val 4712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3225800"/>
            <a:ext cx="46355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3225800"/>
            <a:ext cx="4635500" cy="40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900" y="3327400"/>
            <a:ext cx="4635500" cy="20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900" y="3327400"/>
            <a:ext cx="4635500" cy="20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900" y="3327400"/>
            <a:ext cx="4635500" cy="20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900" y="3327400"/>
            <a:ext cx="4635500" cy="203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900" y="3327400"/>
            <a:ext cx="4635500" cy="203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900" y="3327400"/>
            <a:ext cx="4635500" cy="203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900" y="3327400"/>
            <a:ext cx="4635500" cy="203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900" y="3327400"/>
            <a:ext cx="4635500" cy="203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900" y="3327400"/>
            <a:ext cx="4635500" cy="203200"/>
          </a:xfrm>
          <a:prstGeom prst="rect">
            <a:avLst/>
          </a:prstGeom>
        </p:spPr>
      </p:pic>
      <p:pic>
        <p:nvPicPr>
          <p:cNvPr id="2" name="図 1" descr="スクリーンショット 2016-02-27 18.48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68974" y="2897476"/>
            <a:ext cx="181915" cy="216024"/>
          </a:xfrm>
          <a:prstGeom prst="rect">
            <a:avLst/>
          </a:prstGeom>
        </p:spPr>
      </p:pic>
      <p:pic>
        <p:nvPicPr>
          <p:cNvPr id="52" name="図 51" descr="スクリーンショット 2016-02-27 18.48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80943" y="2475841"/>
            <a:ext cx="181915" cy="216024"/>
          </a:xfrm>
          <a:prstGeom prst="rect">
            <a:avLst/>
          </a:prstGeom>
        </p:spPr>
      </p:pic>
      <p:pic>
        <p:nvPicPr>
          <p:cNvPr id="53" name="図 52" descr="スクリーンショット 2016-02-27 18.48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64919" y="2043793"/>
            <a:ext cx="181915" cy="216024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>
            <a:off x="-21859" y="2348880"/>
            <a:ext cx="648072" cy="129614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 rot="3814261">
            <a:off x="-180843" y="2889544"/>
            <a:ext cx="1312426" cy="1692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kumimoji="1" lang="en-US" altLang="ja-JP" sz="1100" dirty="0"/>
              <a:t>Hierarchy</a:t>
            </a:r>
            <a:r>
              <a:rPr kumimoji="1" lang="ja-JP" altLang="en-US" sz="1100" dirty="0"/>
              <a:t> </a:t>
            </a:r>
            <a:r>
              <a:rPr kumimoji="1" lang="en-US" altLang="ja-JP" sz="1100" dirty="0"/>
              <a:t>by</a:t>
            </a:r>
            <a:r>
              <a:rPr kumimoji="1" lang="ja-JP" altLang="en-US" sz="1100" dirty="0"/>
              <a:t> </a:t>
            </a:r>
            <a:r>
              <a:rPr kumimoji="1" lang="en-US" altLang="ja-JP" sz="1100" dirty="0"/>
              <a:t>purpose</a:t>
            </a:r>
            <a:endParaRPr kumimoji="1" lang="ja-JP" altLang="en-US" sz="1100" dirty="0"/>
          </a:p>
        </p:txBody>
      </p:sp>
      <p:sp>
        <p:nvSpPr>
          <p:cNvPr id="23" name="正方形/長方形 22"/>
          <p:cNvSpPr/>
          <p:nvPr/>
        </p:nvSpPr>
        <p:spPr>
          <a:xfrm>
            <a:off x="4499992" y="1556792"/>
            <a:ext cx="4572000" cy="10081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正方形/長方形 61"/>
          <p:cNvSpPr/>
          <p:nvPr/>
        </p:nvSpPr>
        <p:spPr>
          <a:xfrm>
            <a:off x="4572000" y="3933056"/>
            <a:ext cx="4572000" cy="10801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/>
          <p:cNvSpPr/>
          <p:nvPr/>
        </p:nvSpPr>
        <p:spPr>
          <a:xfrm>
            <a:off x="4568362" y="5445224"/>
            <a:ext cx="4572000" cy="12961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79" y="2200663"/>
            <a:ext cx="4471847" cy="252089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63105"/>
            <a:ext cx="4203700" cy="44450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462" y="3996955"/>
            <a:ext cx="2908300" cy="92710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462" y="5574903"/>
            <a:ext cx="2743200" cy="1130300"/>
          </a:xfrm>
          <a:prstGeom prst="rect">
            <a:avLst/>
          </a:prstGeom>
        </p:spPr>
      </p:pic>
      <p:sp>
        <p:nvSpPr>
          <p:cNvPr id="64" name="正方形/長方形 63"/>
          <p:cNvSpPr/>
          <p:nvPr/>
        </p:nvSpPr>
        <p:spPr>
          <a:xfrm>
            <a:off x="6211808" y="5568921"/>
            <a:ext cx="1970596" cy="392683"/>
          </a:xfrm>
          <a:prstGeom prst="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タイトル 14"/>
          <p:cNvSpPr txBox="1">
            <a:spLocks/>
          </p:cNvSpPr>
          <p:nvPr/>
        </p:nvSpPr>
        <p:spPr>
          <a:xfrm>
            <a:off x="227384" y="155104"/>
            <a:ext cx="96012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r>
              <a:rPr lang="en-US" altLang="ja-JP" kern="0" dirty="0">
                <a:solidFill>
                  <a:schemeClr val="tx1"/>
                </a:solidFill>
              </a:rPr>
              <a:t>Designing of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Agricultural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Activity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Ontology(AAO)</a:t>
            </a:r>
            <a:endParaRPr lang="ja-JP" altLang="en-US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78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-36512" y="764704"/>
            <a:ext cx="3096344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2339752" y="764704"/>
            <a:ext cx="680424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315315" y="961883"/>
            <a:ext cx="9604375" cy="839787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marL="7635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marL="11826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 3" pitchFamily="18" charset="2"/>
              <a:buChar char="}"/>
              <a:defRPr kumimoji="1" sz="16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marL="16017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²"/>
              <a:defRPr kumimoji="1" sz="14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Meiryo UI" pitchFamily="5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1800" b="1" kern="0" dirty="0"/>
              <a:t>Differentiate</a:t>
            </a:r>
            <a:r>
              <a:rPr lang="ja-JP" altLang="en-US" sz="1800" b="1" kern="0" dirty="0"/>
              <a:t> </a:t>
            </a:r>
            <a:r>
              <a:rPr lang="en-US" altLang="ja-JP" sz="1800" b="1" kern="0" dirty="0"/>
              <a:t>concepts</a:t>
            </a:r>
            <a:r>
              <a:rPr lang="ja-JP" altLang="en-US" sz="1800" b="1" kern="0" dirty="0"/>
              <a:t> </a:t>
            </a:r>
            <a:r>
              <a:rPr lang="en-US" altLang="ja-JP" sz="1800" b="1" kern="0" dirty="0"/>
              <a:t>by</a:t>
            </a:r>
            <a:r>
              <a:rPr lang="ja-JP" altLang="en-US" sz="1800" b="1" kern="0" dirty="0"/>
              <a:t> </a:t>
            </a:r>
            <a:r>
              <a:rPr lang="en-US" altLang="ja-JP" sz="1800" b="1" kern="0" dirty="0"/>
              <a:t>property</a:t>
            </a:r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</p:txBody>
      </p:sp>
      <p:sp>
        <p:nvSpPr>
          <p:cNvPr id="27" name="正方形/長方形 26"/>
          <p:cNvSpPr/>
          <p:nvPr/>
        </p:nvSpPr>
        <p:spPr>
          <a:xfrm>
            <a:off x="5508104" y="4437112"/>
            <a:ext cx="27056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purpose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: seed propagation</a:t>
            </a:r>
          </a:p>
          <a:p>
            <a:r>
              <a:rPr lang="en-US" altLang="ja-JP" sz="1600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place</a:t>
            </a:r>
            <a:r>
              <a:rPr lang="ja-JP" altLang="en-US" sz="1600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: paddy field</a:t>
            </a:r>
          </a:p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target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: seed</a:t>
            </a:r>
          </a:p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act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: sow</a:t>
            </a:r>
          </a:p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crop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rice</a:t>
            </a:r>
          </a:p>
          <a:p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483768" y="2071049"/>
            <a:ext cx="2370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purpose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: seed propagation</a:t>
            </a:r>
          </a:p>
          <a:p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5508104" y="2071049"/>
            <a:ext cx="237066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purpose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: seed propagation</a:t>
            </a:r>
          </a:p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place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: field</a:t>
            </a:r>
          </a:p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target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: seed</a:t>
            </a:r>
          </a:p>
          <a:p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act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: sow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323528" y="1484784"/>
            <a:ext cx="65561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00763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Agricultural activity</a:t>
            </a:r>
            <a:r>
              <a:rPr lang="ja-JP" altLang="en-US" sz="1400" dirty="0">
                <a:solidFill>
                  <a:srgbClr val="00763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 </a:t>
            </a:r>
            <a:r>
              <a:rPr lang="en-US" altLang="ja-JP" sz="1400" dirty="0">
                <a:solidFill>
                  <a:srgbClr val="00763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&gt;…&gt;    Activity for seed propagation</a:t>
            </a:r>
            <a:r>
              <a:rPr lang="ja-JP" altLang="en-US" sz="1400" dirty="0">
                <a:solidFill>
                  <a:srgbClr val="00763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</a:t>
            </a:r>
            <a:r>
              <a:rPr lang="en-US" altLang="ja-JP" sz="1400" dirty="0">
                <a:solidFill>
                  <a:srgbClr val="00763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&gt;  Seeding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043608" y="4365104"/>
            <a:ext cx="30133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purpose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: seed propagation</a:t>
            </a:r>
          </a:p>
          <a:p>
            <a:r>
              <a:rPr lang="en-US" altLang="ja-JP" sz="1600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place</a:t>
            </a:r>
            <a:r>
              <a:rPr lang="ja-JP" altLang="en-US" sz="1600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: well-drained paddy field</a:t>
            </a:r>
          </a:p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target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: seed</a:t>
            </a:r>
          </a:p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act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: sow</a:t>
            </a:r>
          </a:p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crop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rice</a:t>
            </a:r>
          </a:p>
          <a:p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39552" y="4163596"/>
            <a:ext cx="39867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00763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Direct sowing of rice on well-drained paddy field</a:t>
            </a: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6444208" y="3140968"/>
            <a:ext cx="576064" cy="79208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H="1">
            <a:off x="3995936" y="3212976"/>
            <a:ext cx="1296144" cy="72008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220072" y="4163596"/>
            <a:ext cx="37264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763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</a:t>
            </a:r>
            <a:r>
              <a:rPr lang="en-US" altLang="en-US" sz="1600" dirty="0">
                <a:solidFill>
                  <a:srgbClr val="00763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Direct seeding in flooded paddy field</a:t>
            </a:r>
            <a:endParaRPr lang="en-US" altLang="ja-JP" sz="1600" dirty="0">
              <a:solidFill>
                <a:srgbClr val="007635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5736" y="3356992"/>
            <a:ext cx="2474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</a:rPr>
              <a:t>Well-drained paddy field &lt; field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48264" y="3429000"/>
            <a:ext cx="1502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</a:rPr>
              <a:t>paddy field &lt; field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255" y="1801670"/>
            <a:ext cx="3276356" cy="13499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9" y="4175514"/>
            <a:ext cx="4358102" cy="14857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4" name="図形グループ 13"/>
          <p:cNvGrpSpPr/>
          <p:nvPr/>
        </p:nvGrpSpPr>
        <p:grpSpPr>
          <a:xfrm>
            <a:off x="5139989" y="4175514"/>
            <a:ext cx="3968515" cy="1485734"/>
            <a:chOff x="4809671" y="4163596"/>
            <a:chExt cx="4277186" cy="1497652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671" y="4163596"/>
              <a:ext cx="4277186" cy="149765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12" name="正方形/長方形 11"/>
            <p:cNvSpPr/>
            <p:nvPr/>
          </p:nvSpPr>
          <p:spPr>
            <a:xfrm>
              <a:off x="9036496" y="5373216"/>
              <a:ext cx="50361" cy="24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5" name="図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1" y="3414543"/>
            <a:ext cx="1739240" cy="26007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52" y="3373885"/>
            <a:ext cx="3168628" cy="32719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4" name="タイトル 14"/>
          <p:cNvSpPr txBox="1">
            <a:spLocks/>
          </p:cNvSpPr>
          <p:nvPr/>
        </p:nvSpPr>
        <p:spPr>
          <a:xfrm>
            <a:off x="227384" y="155104"/>
            <a:ext cx="96012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r>
              <a:rPr lang="en-US" altLang="ja-JP" kern="0" dirty="0">
                <a:solidFill>
                  <a:schemeClr val="tx1"/>
                </a:solidFill>
              </a:rPr>
              <a:t>Designing of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Agricultural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Activity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>
                <a:solidFill>
                  <a:schemeClr val="tx1"/>
                </a:solidFill>
              </a:rPr>
              <a:t>Ontology(AAO)</a:t>
            </a:r>
            <a:endParaRPr lang="ja-JP" altLang="en-US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52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2"/>
          <p:cNvCxnSpPr/>
          <p:nvPr/>
        </p:nvCxnSpPr>
        <p:spPr>
          <a:xfrm>
            <a:off x="-36512" y="764704"/>
            <a:ext cx="3096344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3"/>
          <p:cNvCxnSpPr/>
          <p:nvPr/>
        </p:nvCxnSpPr>
        <p:spPr>
          <a:xfrm>
            <a:off x="2339752" y="764704"/>
            <a:ext cx="680424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スクリーンショット 2016-02-26 15.42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8" y="1484784"/>
            <a:ext cx="6881251" cy="51845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70849" y="4293096"/>
            <a:ext cx="1384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800000"/>
                </a:solidFill>
              </a:rPr>
              <a:t>Activity for</a:t>
            </a:r>
            <a:r>
              <a:rPr lang="ja-JP" altLang="en-US" sz="1200" dirty="0">
                <a:solidFill>
                  <a:srgbClr val="800000"/>
                </a:solidFill>
              </a:rPr>
              <a:t> </a:t>
            </a:r>
            <a:r>
              <a:rPr lang="en-US" altLang="ja-JP" sz="1200" dirty="0">
                <a:solidFill>
                  <a:srgbClr val="800000"/>
                </a:solidFill>
              </a:rPr>
              <a:t>seeding</a:t>
            </a:r>
            <a:endParaRPr lang="en-US" sz="1200" dirty="0">
              <a:solidFill>
                <a:srgbClr val="800000"/>
              </a:solidFill>
            </a:endParaRPr>
          </a:p>
        </p:txBody>
      </p:sp>
      <p:sp>
        <p:nvSpPr>
          <p:cNvPr id="7" name="テキスト ボックス 72"/>
          <p:cNvSpPr txBox="1"/>
          <p:nvPr/>
        </p:nvSpPr>
        <p:spPr>
          <a:xfrm>
            <a:off x="6691129" y="4365104"/>
            <a:ext cx="22521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rgbClr val="8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Direct seeding in flooded paddy field</a:t>
            </a:r>
            <a:endParaRPr kumimoji="1" lang="ja-JP" altLang="en-US" sz="1000" dirty="0">
              <a:solidFill>
                <a:srgbClr val="8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" name="テキスト ボックス 73"/>
          <p:cNvSpPr txBox="1"/>
          <p:nvPr/>
        </p:nvSpPr>
        <p:spPr>
          <a:xfrm>
            <a:off x="6084168" y="3789040"/>
            <a:ext cx="29004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rgbClr val="8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Direct sowing of rice on well-drained paddy field</a:t>
            </a:r>
            <a:endParaRPr kumimoji="1" lang="ja-JP" altLang="en-US" sz="1000" dirty="0">
              <a:solidFill>
                <a:srgbClr val="8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テキスト ボックス 74"/>
          <p:cNvSpPr txBox="1"/>
          <p:nvPr/>
        </p:nvSpPr>
        <p:spPr>
          <a:xfrm>
            <a:off x="6619121" y="4725144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rgbClr val="8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Seeding on nursery box</a:t>
            </a:r>
            <a:endParaRPr kumimoji="1" lang="ja-JP" altLang="en-US" sz="1000" dirty="0">
              <a:solidFill>
                <a:srgbClr val="8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" name="コンテンツ プレースホルダ 2"/>
          <p:cNvSpPr txBox="1">
            <a:spLocks/>
          </p:cNvSpPr>
          <p:nvPr/>
        </p:nvSpPr>
        <p:spPr>
          <a:xfrm>
            <a:off x="315315" y="961883"/>
            <a:ext cx="9604375" cy="839787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marL="7635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marL="11826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 3" pitchFamily="18" charset="2"/>
              <a:buChar char="}"/>
              <a:defRPr kumimoji="1" sz="16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marL="16017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²"/>
              <a:defRPr kumimoji="1" sz="14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Meiryo UI" pitchFamily="5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1800" b="1" kern="0" dirty="0"/>
              <a:t>The </a:t>
            </a:r>
            <a:r>
              <a:rPr lang="en-US" altLang="ja-JP" sz="1800" b="1" kern="0" dirty="0" err="1"/>
              <a:t>Structuralizaion</a:t>
            </a:r>
            <a:r>
              <a:rPr lang="en-US" altLang="ja-JP" sz="1800" b="1" kern="0" dirty="0"/>
              <a:t> of the Agricultural Activities (Protégé)</a:t>
            </a:r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</p:txBody>
      </p:sp>
      <p:sp>
        <p:nvSpPr>
          <p:cNvPr id="11" name="タイトル 14"/>
          <p:cNvSpPr txBox="1">
            <a:spLocks/>
          </p:cNvSpPr>
          <p:nvPr/>
        </p:nvSpPr>
        <p:spPr>
          <a:xfrm>
            <a:off x="227384" y="155104"/>
            <a:ext cx="96012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r>
              <a:rPr lang="en-US" altLang="ja-JP" kern="0" dirty="0">
                <a:solidFill>
                  <a:schemeClr val="tx1"/>
                </a:solidFill>
              </a:rPr>
              <a:t>Designing of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Agricultural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Activity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>
                <a:solidFill>
                  <a:schemeClr val="tx1"/>
                </a:solidFill>
              </a:rPr>
              <a:t>Ontology(AAO)</a:t>
            </a:r>
            <a:endParaRPr lang="ja-JP" altLang="en-US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58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-36512" y="764704"/>
            <a:ext cx="3096344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2339752" y="764704"/>
            <a:ext cx="680424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右矢印 39"/>
          <p:cNvSpPr/>
          <p:nvPr/>
        </p:nvSpPr>
        <p:spPr>
          <a:xfrm>
            <a:off x="-905121" y="615680"/>
            <a:ext cx="348952" cy="298048"/>
          </a:xfrm>
          <a:prstGeom prst="rightArrow">
            <a:avLst/>
          </a:prstGeom>
          <a:solidFill>
            <a:srgbClr val="009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2" name="下矢印 81"/>
          <p:cNvSpPr/>
          <p:nvPr/>
        </p:nvSpPr>
        <p:spPr>
          <a:xfrm>
            <a:off x="6031906" y="4653136"/>
            <a:ext cx="2044292" cy="288032"/>
          </a:xfrm>
          <a:prstGeom prst="downArrow">
            <a:avLst>
              <a:gd name="adj1" fmla="val 50000"/>
              <a:gd name="adj2" fmla="val 6476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コンテンツ プレースホルダ 2"/>
          <p:cNvSpPr txBox="1">
            <a:spLocks/>
          </p:cNvSpPr>
          <p:nvPr/>
        </p:nvSpPr>
        <p:spPr>
          <a:xfrm>
            <a:off x="251520" y="908720"/>
            <a:ext cx="9604375" cy="839787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marL="7635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marL="11826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 3" pitchFamily="18" charset="2"/>
              <a:buChar char="}"/>
              <a:defRPr kumimoji="1" sz="16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marL="16017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²"/>
              <a:defRPr kumimoji="1" sz="14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Meiryo UI" pitchFamily="5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1800" b="1" kern="0" dirty="0" err="1"/>
              <a:t>Polysemic</a:t>
            </a:r>
            <a:r>
              <a:rPr lang="en-US" altLang="ja-JP" sz="1800" b="1" kern="0" dirty="0"/>
              <a:t> concepts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7300925" y="4031456"/>
            <a:ext cx="17355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[disjunction form]</a:t>
            </a:r>
          </a:p>
        </p:txBody>
      </p:sp>
      <p:sp>
        <p:nvSpPr>
          <p:cNvPr id="84" name="正方形/長方形 83"/>
          <p:cNvSpPr/>
          <p:nvPr/>
        </p:nvSpPr>
        <p:spPr>
          <a:xfrm>
            <a:off x="7160388" y="6309320"/>
            <a:ext cx="18041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[conjunction form]</a:t>
            </a:r>
          </a:p>
        </p:txBody>
      </p:sp>
      <p:sp>
        <p:nvSpPr>
          <p:cNvPr id="46" name="角丸四角形 41"/>
          <p:cNvSpPr/>
          <p:nvPr/>
        </p:nvSpPr>
        <p:spPr>
          <a:xfrm>
            <a:off x="3356135" y="5085184"/>
            <a:ext cx="1106898" cy="2160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800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Pudlling</a:t>
            </a:r>
            <a:endParaRPr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0" name="角丸四角形 42"/>
          <p:cNvSpPr/>
          <p:nvPr/>
        </p:nvSpPr>
        <p:spPr>
          <a:xfrm>
            <a:off x="3371787" y="5558753"/>
            <a:ext cx="1058230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Subsoil breaking</a:t>
            </a:r>
            <a:endParaRPr kumimoji="1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51" name="直線コネクタ 43"/>
          <p:cNvCxnSpPr>
            <a:endCxn id="46" idx="1"/>
          </p:cNvCxnSpPr>
          <p:nvPr/>
        </p:nvCxnSpPr>
        <p:spPr>
          <a:xfrm>
            <a:off x="3185783" y="5193196"/>
            <a:ext cx="17035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44"/>
          <p:cNvCxnSpPr/>
          <p:nvPr/>
        </p:nvCxnSpPr>
        <p:spPr>
          <a:xfrm>
            <a:off x="3185733" y="5666765"/>
            <a:ext cx="175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46"/>
          <p:cNvCxnSpPr/>
          <p:nvPr/>
        </p:nvCxnSpPr>
        <p:spPr>
          <a:xfrm>
            <a:off x="3185733" y="5193196"/>
            <a:ext cx="0" cy="1049633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47"/>
          <p:cNvCxnSpPr/>
          <p:nvPr/>
        </p:nvCxnSpPr>
        <p:spPr>
          <a:xfrm>
            <a:off x="3010091" y="5517232"/>
            <a:ext cx="175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48"/>
          <p:cNvCxnSpPr/>
          <p:nvPr/>
        </p:nvCxnSpPr>
        <p:spPr>
          <a:xfrm>
            <a:off x="1511909" y="5517232"/>
            <a:ext cx="430844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角丸四角形 55"/>
          <p:cNvSpPr/>
          <p:nvPr/>
        </p:nvSpPr>
        <p:spPr>
          <a:xfrm>
            <a:off x="1909737" y="5409220"/>
            <a:ext cx="1117420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Pulverization</a:t>
            </a:r>
            <a:endParaRPr kumimoji="1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0" name="角丸四角形 57"/>
          <p:cNvSpPr/>
          <p:nvPr/>
        </p:nvSpPr>
        <p:spPr>
          <a:xfrm>
            <a:off x="214561" y="5409220"/>
            <a:ext cx="1296144" cy="244236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Land preparation</a:t>
            </a:r>
            <a:endParaRPr kumimoji="1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61" name="直線コネクタ 58"/>
          <p:cNvCxnSpPr/>
          <p:nvPr/>
        </p:nvCxnSpPr>
        <p:spPr>
          <a:xfrm>
            <a:off x="1294681" y="4473116"/>
            <a:ext cx="430844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角丸四角形 64"/>
          <p:cNvSpPr/>
          <p:nvPr/>
        </p:nvSpPr>
        <p:spPr>
          <a:xfrm>
            <a:off x="1726729" y="4365104"/>
            <a:ext cx="1117420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Water retention</a:t>
            </a:r>
            <a:endParaRPr kumimoji="1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3" name="角丸四角形 65"/>
          <p:cNvSpPr/>
          <p:nvPr/>
        </p:nvSpPr>
        <p:spPr>
          <a:xfrm>
            <a:off x="214561" y="4365104"/>
            <a:ext cx="1296144" cy="221032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Activity for water management</a:t>
            </a:r>
            <a:endParaRPr kumimoji="1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64" name="直線コネクタ 66"/>
          <p:cNvCxnSpPr>
            <a:stCxn id="62" idx="3"/>
            <a:endCxn id="46" idx="1"/>
          </p:cNvCxnSpPr>
          <p:nvPr/>
        </p:nvCxnSpPr>
        <p:spPr>
          <a:xfrm>
            <a:off x="2844149" y="4473116"/>
            <a:ext cx="511986" cy="7200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角丸四角形 67"/>
          <p:cNvSpPr/>
          <p:nvPr/>
        </p:nvSpPr>
        <p:spPr>
          <a:xfrm>
            <a:off x="1905453" y="4941168"/>
            <a:ext cx="1117420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Land leveling</a:t>
            </a:r>
            <a:endParaRPr kumimoji="1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75" name="直線コネクタ 68"/>
          <p:cNvCxnSpPr/>
          <p:nvPr/>
        </p:nvCxnSpPr>
        <p:spPr>
          <a:xfrm>
            <a:off x="1726779" y="5049180"/>
            <a:ext cx="0" cy="468052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69"/>
          <p:cNvCxnSpPr/>
          <p:nvPr/>
        </p:nvCxnSpPr>
        <p:spPr>
          <a:xfrm>
            <a:off x="1726729" y="5039680"/>
            <a:ext cx="175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70"/>
          <p:cNvCxnSpPr>
            <a:endCxn id="46" idx="1"/>
          </p:cNvCxnSpPr>
          <p:nvPr/>
        </p:nvCxnSpPr>
        <p:spPr>
          <a:xfrm>
            <a:off x="3022873" y="5013176"/>
            <a:ext cx="333262" cy="180020"/>
          </a:xfrm>
          <a:prstGeom prst="line">
            <a:avLst/>
          </a:prstGeom>
          <a:ln w="19050">
            <a:solidFill>
              <a:srgbClr val="002E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四角形吹き出し 72"/>
          <p:cNvSpPr/>
          <p:nvPr/>
        </p:nvSpPr>
        <p:spPr>
          <a:xfrm>
            <a:off x="3266295" y="4343181"/>
            <a:ext cx="1405111" cy="547902"/>
          </a:xfrm>
          <a:prstGeom prst="wedgeRectCallout">
            <a:avLst>
              <a:gd name="adj1" fmla="val -55976"/>
              <a:gd name="adj2" fmla="val 87748"/>
            </a:avLst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Polysemic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relationship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8" name="円/楕円 73"/>
          <p:cNvSpPr/>
          <p:nvPr/>
        </p:nvSpPr>
        <p:spPr>
          <a:xfrm>
            <a:off x="3098005" y="4833156"/>
            <a:ext cx="175642" cy="468052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正方形/長方形 75"/>
          <p:cNvSpPr/>
          <p:nvPr/>
        </p:nvSpPr>
        <p:spPr bwMode="auto">
          <a:xfrm>
            <a:off x="70545" y="4149080"/>
            <a:ext cx="4645471" cy="2273769"/>
          </a:xfrm>
          <a:prstGeom prst="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rgbClr val="B2B2B2"/>
              </a:buClr>
              <a:buSzPct val="90000"/>
              <a:buFont typeface="Wingdings" pitchFamily="2" charset="2"/>
              <a:buNone/>
              <a:defRPr/>
            </a:pPr>
            <a:endParaRPr lang="ja-JP" altLang="en-US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90" name="角丸四角形 76"/>
          <p:cNvSpPr/>
          <p:nvPr/>
        </p:nvSpPr>
        <p:spPr>
          <a:xfrm>
            <a:off x="3382913" y="6032322"/>
            <a:ext cx="1058230" cy="31851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Pulverization by harrow</a:t>
            </a:r>
            <a:endParaRPr kumimoji="1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91" name="直線コネクタ 77"/>
          <p:cNvCxnSpPr/>
          <p:nvPr/>
        </p:nvCxnSpPr>
        <p:spPr>
          <a:xfrm>
            <a:off x="3172747" y="6242829"/>
            <a:ext cx="175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573240" y="3154807"/>
            <a:ext cx="30883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purpose :</a:t>
            </a:r>
            <a:r>
              <a:rPr lang="en-US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p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ulverization</a:t>
            </a:r>
          </a:p>
          <a:p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purpose : water retention</a:t>
            </a:r>
          </a:p>
          <a:p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purpose : land leveling</a:t>
            </a:r>
            <a:endParaRPr 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96" y="1988840"/>
            <a:ext cx="4330700" cy="20447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72" y="5193741"/>
            <a:ext cx="4001995" cy="88933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8" name="円/楕円 37"/>
          <p:cNvSpPr/>
          <p:nvPr/>
        </p:nvSpPr>
        <p:spPr>
          <a:xfrm>
            <a:off x="5580112" y="5229200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7" y="1284519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b="1" kern="0" dirty="0">
                <a:latin typeface="Meiryo" charset="-128"/>
                <a:ea typeface="Meiryo" charset="-128"/>
                <a:cs typeface="Meiryo" charset="-128"/>
              </a:rPr>
              <a:t>Definition of agriculture activities with multiple purposes or other properties.</a:t>
            </a:r>
            <a:endParaRPr kumimoji="1" lang="ja-JP" altLang="en-US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37" name="図 36" descr="kome00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97551" y="1964531"/>
            <a:ext cx="1380232" cy="1116124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227694" y="3316127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</a:t>
            </a:r>
            <a:r>
              <a:rPr lang="en-US" altLang="en-US">
                <a:latin typeface="Meiryo UI" pitchFamily="50" charset="-128"/>
                <a:ea typeface="Meiryo UI" pitchFamily="50" charset="-128"/>
                <a:cs typeface="Meiryo UI" pitchFamily="50" charset="-128"/>
              </a:rPr>
              <a:t>uddling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endParaRPr lang="en-US" altLang="ja-JP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0" name="左中かっこ 9"/>
          <p:cNvSpPr/>
          <p:nvPr/>
        </p:nvSpPr>
        <p:spPr>
          <a:xfrm>
            <a:off x="1475656" y="3279154"/>
            <a:ext cx="96495" cy="71641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タイトル 14"/>
          <p:cNvSpPr txBox="1">
            <a:spLocks/>
          </p:cNvSpPr>
          <p:nvPr/>
        </p:nvSpPr>
        <p:spPr>
          <a:xfrm>
            <a:off x="227384" y="155104"/>
            <a:ext cx="96012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r>
              <a:rPr lang="en-US" altLang="ja-JP" kern="0" dirty="0">
                <a:solidFill>
                  <a:schemeClr val="tx1"/>
                </a:solidFill>
              </a:rPr>
              <a:t>Designing of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Agricultural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Activity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>
                <a:solidFill>
                  <a:schemeClr val="tx1"/>
                </a:solidFill>
              </a:rPr>
              <a:t>Ontology(AAO)</a:t>
            </a:r>
            <a:endParaRPr lang="ja-JP" altLang="en-US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326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2"/>
          <p:cNvCxnSpPr/>
          <p:nvPr/>
        </p:nvCxnSpPr>
        <p:spPr>
          <a:xfrm>
            <a:off x="-36512" y="764704"/>
            <a:ext cx="3096344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3"/>
          <p:cNvCxnSpPr/>
          <p:nvPr/>
        </p:nvCxnSpPr>
        <p:spPr>
          <a:xfrm>
            <a:off x="2339752" y="764704"/>
            <a:ext cx="680424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スクリーンショット 2016-02-26 15.48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8496944" cy="53484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84359" y="4509120"/>
            <a:ext cx="12666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100">
                <a:solidFill>
                  <a:srgbClr val="8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Water </a:t>
            </a:r>
            <a:r>
              <a:rPr lang="en-US" altLang="ja-JP" sz="1100" dirty="0">
                <a:solidFill>
                  <a:srgbClr val="8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retention</a:t>
            </a:r>
            <a:endParaRPr lang="ja-JP" altLang="en-US" sz="1100" dirty="0">
              <a:solidFill>
                <a:srgbClr val="8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1052" y="5013176"/>
            <a:ext cx="10871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100" dirty="0">
                <a:solidFill>
                  <a:srgbClr val="8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Land leveling</a:t>
            </a:r>
            <a:endParaRPr lang="ja-JP" altLang="en-US" sz="1100" dirty="0">
              <a:solidFill>
                <a:srgbClr val="8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84168" y="4989702"/>
            <a:ext cx="10567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100" dirty="0">
                <a:solidFill>
                  <a:srgbClr val="8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Pulverization</a:t>
            </a:r>
            <a:endParaRPr lang="ja-JP" altLang="en-US" sz="1100" dirty="0">
              <a:solidFill>
                <a:srgbClr val="8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35896" y="5563144"/>
            <a:ext cx="9108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100">
                <a:solidFill>
                  <a:srgbClr val="8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P</a:t>
            </a:r>
            <a:r>
              <a:rPr lang="en-US" altLang="en-US" sz="1100">
                <a:solidFill>
                  <a:srgbClr val="8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uddling</a:t>
            </a:r>
            <a:r>
              <a:rPr lang="ja-JP" altLang="en-US" sz="1100" dirty="0">
                <a:solidFill>
                  <a:srgbClr val="8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endParaRPr lang="en-US" altLang="ja-JP" sz="1100" dirty="0">
              <a:solidFill>
                <a:srgbClr val="80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7" name="コンテンツ プレースホルダ 2"/>
          <p:cNvSpPr txBox="1">
            <a:spLocks/>
          </p:cNvSpPr>
          <p:nvPr/>
        </p:nvSpPr>
        <p:spPr>
          <a:xfrm>
            <a:off x="251520" y="908720"/>
            <a:ext cx="9604375" cy="839787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marL="7635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marL="11826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 3" pitchFamily="18" charset="2"/>
              <a:buChar char="}"/>
              <a:defRPr kumimoji="1" sz="16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marL="16017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²"/>
              <a:defRPr kumimoji="1" sz="14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Meiryo UI" pitchFamily="5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1800" b="1" kern="0" dirty="0" err="1"/>
              <a:t>Polysemic</a:t>
            </a:r>
            <a:r>
              <a:rPr lang="en-US" altLang="ja-JP" sz="1800" b="1" kern="0" dirty="0"/>
              <a:t> concepts (Protégé)</a:t>
            </a: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3635896" y="4941168"/>
            <a:ext cx="504056" cy="54996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4938209" y="5228423"/>
            <a:ext cx="803668" cy="3347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>
            <a:off x="4707521" y="5143981"/>
            <a:ext cx="265385" cy="25180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/>
        </p:nvSpPr>
        <p:spPr>
          <a:xfrm>
            <a:off x="4169238" y="5395782"/>
            <a:ext cx="762802" cy="288359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タイトル 14"/>
          <p:cNvSpPr txBox="1">
            <a:spLocks/>
          </p:cNvSpPr>
          <p:nvPr/>
        </p:nvSpPr>
        <p:spPr>
          <a:xfrm>
            <a:off x="227384" y="155104"/>
            <a:ext cx="96012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r>
              <a:rPr lang="en-US" altLang="ja-JP" kern="0" dirty="0">
                <a:solidFill>
                  <a:schemeClr val="tx1"/>
                </a:solidFill>
              </a:rPr>
              <a:t>Designing of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Agricultural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Activity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>
                <a:solidFill>
                  <a:schemeClr val="tx1"/>
                </a:solidFill>
              </a:rPr>
              <a:t>Ontology(AAO)</a:t>
            </a:r>
            <a:endParaRPr lang="ja-JP" altLang="en-US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33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00B29B-9866-324C-926E-5843D037F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Today’s Talk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767BD3-A746-D443-808F-64B32011C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Aim:</a:t>
            </a:r>
          </a:p>
          <a:p>
            <a:pPr lvl="1"/>
            <a:r>
              <a:rPr lang="en-US" altLang="ja-JP" dirty="0"/>
              <a:t>Introduce the practical method to build domain-specific ontologies</a:t>
            </a:r>
          </a:p>
          <a:p>
            <a:endParaRPr lang="en-US" altLang="ja-JP" dirty="0"/>
          </a:p>
          <a:p>
            <a:r>
              <a:rPr lang="en-US" altLang="ja-JP" dirty="0"/>
              <a:t>Case 1: Agriculture Activity Ontology (AAO)</a:t>
            </a:r>
          </a:p>
          <a:p>
            <a:pPr lvl="1"/>
            <a:r>
              <a:rPr kumimoji="1" lang="en-US" altLang="ja-JP" dirty="0"/>
              <a:t>What is AAO? </a:t>
            </a:r>
            <a:r>
              <a:rPr lang="en-US" altLang="ja-JP" dirty="0"/>
              <a:t>Why the ontology is needed?</a:t>
            </a:r>
          </a:p>
          <a:p>
            <a:pPr lvl="1"/>
            <a:r>
              <a:rPr kumimoji="1" lang="en-US" altLang="ja-JP" dirty="0"/>
              <a:t>How to build AAO? </a:t>
            </a:r>
          </a:p>
          <a:p>
            <a:r>
              <a:rPr lang="en-US" altLang="ja-JP" dirty="0"/>
              <a:t>Case 2: Crop Vocabulary (CVO)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6079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-36512" y="764704"/>
            <a:ext cx="3096344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2339752" y="764704"/>
            <a:ext cx="680424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251520" y="908720"/>
            <a:ext cx="9604375" cy="839787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marL="7635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marL="11826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 3" pitchFamily="18" charset="2"/>
              <a:buChar char="}"/>
              <a:defRPr kumimoji="1" sz="16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marL="16017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²"/>
              <a:defRPr kumimoji="1" sz="14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Meiryo UI" pitchFamily="5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1800" b="1" kern="0" dirty="0"/>
              <a:t>Reasoning</a:t>
            </a:r>
            <a:r>
              <a:rPr lang="ja-JP" altLang="en-US" sz="1800" b="1" kern="0" dirty="0"/>
              <a:t> </a:t>
            </a:r>
            <a:r>
              <a:rPr lang="en-US" altLang="ja-JP" sz="1800" b="1" kern="0" dirty="0"/>
              <a:t>by</a:t>
            </a:r>
            <a:r>
              <a:rPr lang="ja-JP" altLang="en-US" sz="1800" b="1" kern="0" dirty="0"/>
              <a:t> </a:t>
            </a:r>
            <a:r>
              <a:rPr lang="en-US" altLang="ja-JP" sz="1800" b="1" kern="0" dirty="0"/>
              <a:t>Ontology</a:t>
            </a:r>
          </a:p>
          <a:p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</p:txBody>
      </p:sp>
      <p:sp>
        <p:nvSpPr>
          <p:cNvPr id="25" name="タイトル 14"/>
          <p:cNvSpPr txBox="1">
            <a:spLocks/>
          </p:cNvSpPr>
          <p:nvPr/>
        </p:nvSpPr>
        <p:spPr>
          <a:xfrm>
            <a:off x="227384" y="155104"/>
            <a:ext cx="96012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r>
              <a:rPr lang="en-US" altLang="ja-JP" kern="0" dirty="0">
                <a:solidFill>
                  <a:schemeClr val="tx1"/>
                </a:solidFill>
              </a:rPr>
              <a:t>Reasoning by Agriculture Activity Ontology</a:t>
            </a:r>
            <a:endParaRPr lang="ja-JP" altLang="en-US" kern="0" dirty="0">
              <a:solidFill>
                <a:schemeClr val="tx1"/>
              </a:solidFill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7020272" y="1913461"/>
            <a:ext cx="1944216" cy="50405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Activity for biotic control</a:t>
            </a:r>
            <a:endParaRPr kumimoji="1" lang="ja-JP" altLang="en-US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6" name="円/楕円 45"/>
          <p:cNvSpPr/>
          <p:nvPr/>
        </p:nvSpPr>
        <p:spPr>
          <a:xfrm>
            <a:off x="6012160" y="3137597"/>
            <a:ext cx="1944216" cy="50405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Activity for suppression of </a:t>
            </a:r>
            <a:r>
              <a:rPr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pest</a:t>
            </a:r>
            <a:r>
              <a:rPr kumimoji="1"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animals</a:t>
            </a:r>
            <a:endParaRPr kumimoji="1"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4" name="円/楕円 53"/>
          <p:cNvSpPr/>
          <p:nvPr/>
        </p:nvSpPr>
        <p:spPr>
          <a:xfrm>
            <a:off x="5112060" y="4289725"/>
            <a:ext cx="1944216" cy="50405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Activity for suppression of pest animals by physical means</a:t>
            </a:r>
            <a:endParaRPr lang="ja-JP" altLang="en-US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55" name="直線矢印コネクタ 54"/>
          <p:cNvCxnSpPr>
            <a:stCxn id="54" idx="0"/>
          </p:cNvCxnSpPr>
          <p:nvPr/>
        </p:nvCxnSpPr>
        <p:spPr>
          <a:xfrm flipV="1">
            <a:off x="6084168" y="3641653"/>
            <a:ext cx="612068" cy="64807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>
          <a:xfrm flipV="1">
            <a:off x="7092280" y="2489525"/>
            <a:ext cx="648072" cy="64807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円/楕円 58"/>
          <p:cNvSpPr/>
          <p:nvPr/>
        </p:nvSpPr>
        <p:spPr>
          <a:xfrm>
            <a:off x="3957960" y="2885569"/>
            <a:ext cx="1550144" cy="39604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control of pest animals</a:t>
            </a:r>
            <a:endParaRPr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0" name="円/楕円 59"/>
          <p:cNvSpPr/>
          <p:nvPr/>
        </p:nvSpPr>
        <p:spPr>
          <a:xfrm>
            <a:off x="3348953" y="4876918"/>
            <a:ext cx="1270927" cy="36004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Physical means</a:t>
            </a:r>
            <a:endParaRPr kumimoji="1"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61" name="直線矢印コネクタ 60"/>
          <p:cNvCxnSpPr>
            <a:stCxn id="54" idx="2"/>
          </p:cNvCxnSpPr>
          <p:nvPr/>
        </p:nvCxnSpPr>
        <p:spPr>
          <a:xfrm flipH="1" flipV="1">
            <a:off x="4891210" y="4201011"/>
            <a:ext cx="220850" cy="34074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テキスト ボックス 63"/>
          <p:cNvSpPr txBox="1"/>
          <p:nvPr/>
        </p:nvSpPr>
        <p:spPr>
          <a:xfrm>
            <a:off x="5008995" y="4073701"/>
            <a:ext cx="49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means</a:t>
            </a:r>
          </a:p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(0,1)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66" name="直線矢印コネクタ 65"/>
          <p:cNvCxnSpPr>
            <a:endCxn id="59" idx="6"/>
          </p:cNvCxnSpPr>
          <p:nvPr/>
        </p:nvCxnSpPr>
        <p:spPr>
          <a:xfrm flipH="1" flipV="1">
            <a:off x="5508104" y="3083591"/>
            <a:ext cx="543024" cy="27003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083" y="3137597"/>
            <a:ext cx="194061" cy="18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テキスト ボックス 71"/>
          <p:cNvSpPr txBox="1"/>
          <p:nvPr/>
        </p:nvSpPr>
        <p:spPr>
          <a:xfrm>
            <a:off x="5801083" y="2943059"/>
            <a:ext cx="55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purpose</a:t>
            </a:r>
          </a:p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(0,1)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6" name="円/楕円 75"/>
          <p:cNvSpPr/>
          <p:nvPr/>
        </p:nvSpPr>
        <p:spPr>
          <a:xfrm>
            <a:off x="4817120" y="1985469"/>
            <a:ext cx="1550144" cy="39604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Biotic control</a:t>
            </a:r>
            <a:endParaRPr kumimoji="1"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77" name="直線矢印コネクタ 76"/>
          <p:cNvCxnSpPr/>
          <p:nvPr/>
        </p:nvCxnSpPr>
        <p:spPr>
          <a:xfrm flipH="1">
            <a:off x="6367264" y="2165489"/>
            <a:ext cx="65300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256" y="2057477"/>
            <a:ext cx="2540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" name="テキスト ボックス 79"/>
          <p:cNvSpPr txBox="1"/>
          <p:nvPr/>
        </p:nvSpPr>
        <p:spPr>
          <a:xfrm>
            <a:off x="6377147" y="2345509"/>
            <a:ext cx="7745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purpose(0,1)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83" name="直線矢印コネクタ 82"/>
          <p:cNvCxnSpPr/>
          <p:nvPr/>
        </p:nvCxnSpPr>
        <p:spPr>
          <a:xfrm flipV="1">
            <a:off x="4233534" y="3281613"/>
            <a:ext cx="338466" cy="370086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 flipV="1">
            <a:off x="4891089" y="2415520"/>
            <a:ext cx="504056" cy="46834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矢印コネクタ 98"/>
          <p:cNvCxnSpPr/>
          <p:nvPr/>
        </p:nvCxnSpPr>
        <p:spPr>
          <a:xfrm flipH="1">
            <a:off x="4233534" y="4201011"/>
            <a:ext cx="592669" cy="73678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206" y="4145709"/>
            <a:ext cx="2540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" name="円/楕円 104"/>
          <p:cNvSpPr/>
          <p:nvPr/>
        </p:nvSpPr>
        <p:spPr>
          <a:xfrm>
            <a:off x="7164288" y="4289725"/>
            <a:ext cx="1944216" cy="50405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Activity for suppression of pest animals by chemical means</a:t>
            </a:r>
            <a:endParaRPr lang="ja-JP" altLang="en-US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06" name="直線矢印コネクタ 105"/>
          <p:cNvCxnSpPr/>
          <p:nvPr/>
        </p:nvCxnSpPr>
        <p:spPr>
          <a:xfrm flipH="1" flipV="1">
            <a:off x="7452320" y="3641653"/>
            <a:ext cx="540060" cy="64807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矢印コネクタ 106"/>
          <p:cNvCxnSpPr/>
          <p:nvPr/>
        </p:nvCxnSpPr>
        <p:spPr>
          <a:xfrm flipH="1" flipV="1">
            <a:off x="6156176" y="3965689"/>
            <a:ext cx="1279624" cy="40328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矢印コネクタ 107"/>
          <p:cNvCxnSpPr/>
          <p:nvPr/>
        </p:nvCxnSpPr>
        <p:spPr>
          <a:xfrm flipH="1" flipV="1">
            <a:off x="5239062" y="3238367"/>
            <a:ext cx="917114" cy="7273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131" y="3889343"/>
            <a:ext cx="194061" cy="18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" name="円/楕円 110"/>
          <p:cNvSpPr/>
          <p:nvPr/>
        </p:nvSpPr>
        <p:spPr>
          <a:xfrm>
            <a:off x="7549545" y="5513861"/>
            <a:ext cx="1270927" cy="36004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Chemical means</a:t>
            </a:r>
            <a:endParaRPr kumimoji="1"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6654340" y="3807155"/>
            <a:ext cx="55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purpose</a:t>
            </a:r>
          </a:p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(0,1)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13" name="直線矢印コネクタ 112"/>
          <p:cNvCxnSpPr/>
          <p:nvPr/>
        </p:nvCxnSpPr>
        <p:spPr>
          <a:xfrm>
            <a:off x="8136396" y="4806389"/>
            <a:ext cx="48612" cy="6831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416" y="5009805"/>
            <a:ext cx="2540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" name="テキスト ボックス 114"/>
          <p:cNvSpPr txBox="1"/>
          <p:nvPr/>
        </p:nvSpPr>
        <p:spPr>
          <a:xfrm>
            <a:off x="7668344" y="4815267"/>
            <a:ext cx="49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means</a:t>
            </a:r>
          </a:p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(0,1)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20" name="円/楕円 119"/>
          <p:cNvSpPr/>
          <p:nvPr/>
        </p:nvSpPr>
        <p:spPr>
          <a:xfrm>
            <a:off x="739037" y="5110413"/>
            <a:ext cx="1944216" cy="504056"/>
          </a:xfrm>
          <a:prstGeom prst="ellipse">
            <a:avLst/>
          </a:prstGeom>
          <a:solidFill>
            <a:srgbClr val="00682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Making scarecrow</a:t>
            </a:r>
            <a:r>
              <a:rPr kumimoji="1" lang="ja-JP" alt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‘</a:t>
            </a:r>
          </a:p>
        </p:txBody>
      </p:sp>
      <p:sp>
        <p:nvSpPr>
          <p:cNvPr id="121" name="円/楕円 120"/>
          <p:cNvSpPr/>
          <p:nvPr/>
        </p:nvSpPr>
        <p:spPr>
          <a:xfrm>
            <a:off x="179512" y="4277486"/>
            <a:ext cx="1550144" cy="396044"/>
          </a:xfrm>
          <a:prstGeom prst="ellipse">
            <a:avLst/>
          </a:prstGeom>
          <a:solidFill>
            <a:schemeClr val="bg1"/>
          </a:solidFill>
          <a:ln w="9525"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suppression of pest animals</a:t>
            </a:r>
            <a:endParaRPr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22" name="テキスト ボックス 121"/>
          <p:cNvSpPr txBox="1"/>
          <p:nvPr/>
        </p:nvSpPr>
        <p:spPr>
          <a:xfrm>
            <a:off x="539552" y="4797152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Purpose</a:t>
            </a:r>
          </a:p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(0,1)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23" name="円/楕円 122"/>
          <p:cNvSpPr/>
          <p:nvPr/>
        </p:nvSpPr>
        <p:spPr>
          <a:xfrm>
            <a:off x="574772" y="6169047"/>
            <a:ext cx="1152128" cy="36004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build</a:t>
            </a:r>
            <a:endParaRPr kumimoji="1" lang="ja-JP" altLang="en-US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24" name="直線矢印コネクタ 123"/>
          <p:cNvCxnSpPr/>
          <p:nvPr/>
        </p:nvCxnSpPr>
        <p:spPr>
          <a:xfrm flipH="1">
            <a:off x="1337064" y="5602479"/>
            <a:ext cx="157116" cy="5665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332" y="5706633"/>
            <a:ext cx="215523" cy="20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テキスト ボックス 125"/>
          <p:cNvSpPr txBox="1"/>
          <p:nvPr/>
        </p:nvSpPr>
        <p:spPr>
          <a:xfrm>
            <a:off x="836632" y="5639730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act</a:t>
            </a:r>
          </a:p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(0,1)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27" name="直線矢印コネクタ 126"/>
          <p:cNvCxnSpPr/>
          <p:nvPr/>
        </p:nvCxnSpPr>
        <p:spPr>
          <a:xfrm>
            <a:off x="2219977" y="5581466"/>
            <a:ext cx="275424" cy="56674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円/楕円 128"/>
          <p:cNvSpPr/>
          <p:nvPr/>
        </p:nvSpPr>
        <p:spPr>
          <a:xfrm>
            <a:off x="1891165" y="6181216"/>
            <a:ext cx="1270927" cy="36004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scarecrow</a:t>
            </a:r>
            <a:endParaRPr kumimoji="1"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3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401" y="5736984"/>
            <a:ext cx="2540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1" name="テキスト ボックス 130"/>
          <p:cNvSpPr txBox="1"/>
          <p:nvPr/>
        </p:nvSpPr>
        <p:spPr>
          <a:xfrm>
            <a:off x="2533345" y="5589819"/>
            <a:ext cx="453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target</a:t>
            </a:r>
          </a:p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(0,1)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32" name="直線矢印コネクタ 131"/>
          <p:cNvCxnSpPr>
            <a:endCxn id="121" idx="4"/>
          </p:cNvCxnSpPr>
          <p:nvPr/>
        </p:nvCxnSpPr>
        <p:spPr>
          <a:xfrm flipH="1" flipV="1">
            <a:off x="954584" y="4673530"/>
            <a:ext cx="384350" cy="4680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49" y="4835792"/>
            <a:ext cx="215523" cy="20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" name="円/楕円 133"/>
          <p:cNvSpPr/>
          <p:nvPr/>
        </p:nvSpPr>
        <p:spPr>
          <a:xfrm>
            <a:off x="1853189" y="4298972"/>
            <a:ext cx="1550144" cy="396044"/>
          </a:xfrm>
          <a:prstGeom prst="ellipse">
            <a:avLst/>
          </a:prstGeom>
          <a:solidFill>
            <a:schemeClr val="bg1"/>
          </a:solidFill>
          <a:ln w="9525"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Physical means</a:t>
            </a:r>
            <a:endParaRPr kumimoji="1"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36" name="直線矢印コネクタ 135"/>
          <p:cNvCxnSpPr>
            <a:endCxn id="134" idx="4"/>
          </p:cNvCxnSpPr>
          <p:nvPr/>
        </p:nvCxnSpPr>
        <p:spPr>
          <a:xfrm flipV="1">
            <a:off x="2387234" y="4695016"/>
            <a:ext cx="241027" cy="46631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39" y="4845380"/>
            <a:ext cx="215523" cy="20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" name="テキスト ボックス 137"/>
          <p:cNvSpPr txBox="1"/>
          <p:nvPr/>
        </p:nvSpPr>
        <p:spPr>
          <a:xfrm>
            <a:off x="1957281" y="4731020"/>
            <a:ext cx="49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Means</a:t>
            </a:r>
          </a:p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(0,1)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40" name="直線矢印コネクタ 139"/>
          <p:cNvCxnSpPr/>
          <p:nvPr/>
        </p:nvCxnSpPr>
        <p:spPr>
          <a:xfrm>
            <a:off x="2843808" y="5362442"/>
            <a:ext cx="1008112" cy="10774"/>
          </a:xfrm>
          <a:prstGeom prst="straightConnector1">
            <a:avLst/>
          </a:prstGeom>
          <a:ln w="28575">
            <a:solidFill>
              <a:srgbClr val="00682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24215"/>
            <a:ext cx="1258175" cy="95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" name="テキスト ボックス 143"/>
          <p:cNvSpPr txBox="1"/>
          <p:nvPr/>
        </p:nvSpPr>
        <p:spPr>
          <a:xfrm>
            <a:off x="1200161" y="177281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</a:rPr>
              <a:t>？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46" name="正方形/長方形 145"/>
          <p:cNvSpPr/>
          <p:nvPr/>
        </p:nvSpPr>
        <p:spPr>
          <a:xfrm>
            <a:off x="1778557" y="1916832"/>
            <a:ext cx="59617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Example of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Making scarecrow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」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19872" y="5085184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?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0" y="4149080"/>
            <a:ext cx="3419872" cy="2708920"/>
          </a:xfrm>
          <a:prstGeom prst="roundRect">
            <a:avLst>
              <a:gd name="adj" fmla="val 6644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3" name="図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44" y="2900158"/>
            <a:ext cx="3784600" cy="901700"/>
          </a:xfrm>
          <a:prstGeom prst="rect">
            <a:avLst/>
          </a:prstGeom>
          <a:ln>
            <a:noFill/>
          </a:ln>
        </p:spPr>
      </p:pic>
      <p:sp>
        <p:nvSpPr>
          <p:cNvPr id="68" name="円/楕円 80"/>
          <p:cNvSpPr/>
          <p:nvPr/>
        </p:nvSpPr>
        <p:spPr>
          <a:xfrm>
            <a:off x="3395744" y="3616778"/>
            <a:ext cx="1550144" cy="39604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suppression of pest animals</a:t>
            </a:r>
            <a:endParaRPr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518763" y="1196752"/>
            <a:ext cx="93098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Infer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the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most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feasible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upper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concept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for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ja-JP" sz="1600" kern="0" dirty="0">
                <a:latin typeface="Meiryo" charset="-128"/>
                <a:ea typeface="Meiryo" charset="-128"/>
                <a:cs typeface="Meiryo" charset="-128"/>
              </a:rPr>
              <a:t>th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e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given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constraints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for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a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new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words</a:t>
            </a:r>
            <a:endParaRPr lang="ja-JP" altLang="en-US" sz="1600" dirty="0">
              <a:latin typeface="Meiryo" charset="-128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8779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1885606" cy="278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直線コネクタ 2"/>
          <p:cNvCxnSpPr/>
          <p:nvPr/>
        </p:nvCxnSpPr>
        <p:spPr>
          <a:xfrm>
            <a:off x="-36512" y="764704"/>
            <a:ext cx="3096344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2339752" y="764704"/>
            <a:ext cx="680424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251521" y="908721"/>
            <a:ext cx="9073008" cy="504056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marL="7635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marL="11826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 3" pitchFamily="18" charset="2"/>
              <a:buChar char="}"/>
              <a:defRPr kumimoji="1" sz="16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marL="16017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²"/>
              <a:defRPr kumimoji="1" sz="14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Meiryo UI" pitchFamily="5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1800" b="1" kern="0" dirty="0"/>
              <a:t>Reasoning</a:t>
            </a:r>
            <a:r>
              <a:rPr lang="ja-JP" altLang="en-US" sz="1800" b="1" kern="0" dirty="0"/>
              <a:t> </a:t>
            </a:r>
            <a:r>
              <a:rPr lang="en-US" altLang="ja-JP" sz="1800" b="1" kern="0" dirty="0"/>
              <a:t>by</a:t>
            </a:r>
            <a:r>
              <a:rPr lang="ja-JP" altLang="en-US" sz="1800" b="1" kern="0" dirty="0"/>
              <a:t> </a:t>
            </a:r>
            <a:r>
              <a:rPr lang="en-US" altLang="ja-JP" sz="1800" b="1" kern="0" dirty="0"/>
              <a:t>Ontology</a:t>
            </a:r>
            <a:endParaRPr lang="en-US" altLang="ja-JP" sz="1600" b="1" kern="0" dirty="0"/>
          </a:p>
        </p:txBody>
      </p:sp>
      <p:sp>
        <p:nvSpPr>
          <p:cNvPr id="15" name="円/楕円 14"/>
          <p:cNvSpPr/>
          <p:nvPr/>
        </p:nvSpPr>
        <p:spPr>
          <a:xfrm>
            <a:off x="5698911" y="5322694"/>
            <a:ext cx="1944216" cy="504056"/>
          </a:xfrm>
          <a:prstGeom prst="ellipse">
            <a:avLst/>
          </a:prstGeom>
          <a:solidFill>
            <a:srgbClr val="00682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かかし作り</a:t>
            </a:r>
          </a:p>
        </p:txBody>
      </p:sp>
      <p:cxnSp>
        <p:nvCxnSpPr>
          <p:cNvPr id="16" name="直線矢印コネクタ 15"/>
          <p:cNvCxnSpPr>
            <a:stCxn id="15" idx="0"/>
          </p:cNvCxnSpPr>
          <p:nvPr/>
        </p:nvCxnSpPr>
        <p:spPr>
          <a:xfrm flipH="1" flipV="1">
            <a:off x="6156176" y="4293096"/>
            <a:ext cx="514843" cy="1029598"/>
          </a:xfrm>
          <a:prstGeom prst="straightConnector1">
            <a:avLst/>
          </a:prstGeom>
          <a:ln w="28575">
            <a:solidFill>
              <a:srgbClr val="00682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円/楕円 35"/>
          <p:cNvSpPr/>
          <p:nvPr/>
        </p:nvSpPr>
        <p:spPr>
          <a:xfrm>
            <a:off x="3445089" y="4437112"/>
            <a:ext cx="1270927" cy="36004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物理的手段</a:t>
            </a:r>
          </a:p>
        </p:txBody>
      </p:sp>
      <p:cxnSp>
        <p:nvCxnSpPr>
          <p:cNvPr id="68" name="直線矢印コネクタ 67"/>
          <p:cNvCxnSpPr>
            <a:stCxn id="15" idx="1"/>
          </p:cNvCxnSpPr>
          <p:nvPr/>
        </p:nvCxnSpPr>
        <p:spPr>
          <a:xfrm flipH="1" flipV="1">
            <a:off x="5027984" y="4581128"/>
            <a:ext cx="955651" cy="81538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テキスト ボックス 69"/>
          <p:cNvSpPr txBox="1"/>
          <p:nvPr/>
        </p:nvSpPr>
        <p:spPr>
          <a:xfrm>
            <a:off x="5292080" y="5373216"/>
            <a:ext cx="49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means</a:t>
            </a:r>
          </a:p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(0,1)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86" name="直線矢印コネクタ 85"/>
          <p:cNvCxnSpPr/>
          <p:nvPr/>
        </p:nvCxnSpPr>
        <p:spPr>
          <a:xfrm flipH="1" flipV="1">
            <a:off x="4572000" y="3573016"/>
            <a:ext cx="374258" cy="9361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矢印コネクタ 93"/>
          <p:cNvCxnSpPr>
            <a:endCxn id="36" idx="5"/>
          </p:cNvCxnSpPr>
          <p:nvPr/>
        </p:nvCxnSpPr>
        <p:spPr>
          <a:xfrm flipH="1" flipV="1">
            <a:off x="4529893" y="4744425"/>
            <a:ext cx="1168174" cy="82323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154" y="5129741"/>
            <a:ext cx="2540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" name="テキスト ボックス 96"/>
          <p:cNvSpPr txBox="1"/>
          <p:nvPr/>
        </p:nvSpPr>
        <p:spPr>
          <a:xfrm>
            <a:off x="5148064" y="4509120"/>
            <a:ext cx="492593" cy="33855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means</a:t>
            </a:r>
          </a:p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(0,1)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9" name="下矢印 98"/>
          <p:cNvSpPr/>
          <p:nvPr/>
        </p:nvSpPr>
        <p:spPr>
          <a:xfrm>
            <a:off x="2123728" y="2780928"/>
            <a:ext cx="315591" cy="288032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正方形/長方形 110"/>
          <p:cNvSpPr/>
          <p:nvPr/>
        </p:nvSpPr>
        <p:spPr>
          <a:xfrm>
            <a:off x="1403646" y="3861048"/>
            <a:ext cx="2520281" cy="30777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Inference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with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SWCLOS</a:t>
            </a:r>
            <a:endParaRPr lang="ja-JP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2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83844"/>
            <a:ext cx="2540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" name="正方形/長方形 1024"/>
          <p:cNvSpPr/>
          <p:nvPr/>
        </p:nvSpPr>
        <p:spPr>
          <a:xfrm>
            <a:off x="4253856" y="824036"/>
            <a:ext cx="504056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50" dirty="0"/>
              <a:t>[1] Seiji Koide, Theory and Implementation of Object Oriented Semantic Web Language, PhD Thesis, Graduate University for Advance Studies, 2011</a:t>
            </a:r>
            <a:endParaRPr lang="ja-JP" altLang="en-US" sz="1050" dirty="0"/>
          </a:p>
        </p:txBody>
      </p:sp>
      <p:sp>
        <p:nvSpPr>
          <p:cNvPr id="142" name="正方形/長方形 141"/>
          <p:cNvSpPr/>
          <p:nvPr/>
        </p:nvSpPr>
        <p:spPr>
          <a:xfrm>
            <a:off x="3923928" y="260648"/>
            <a:ext cx="504056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50" dirty="0"/>
              <a:t>[1]</a:t>
            </a:r>
            <a:endParaRPr lang="ja-JP" altLang="en-US" sz="1050" dirty="0"/>
          </a:p>
        </p:txBody>
      </p:sp>
      <p:sp>
        <p:nvSpPr>
          <p:cNvPr id="143" name="正方形/長方形 142"/>
          <p:cNvSpPr/>
          <p:nvPr/>
        </p:nvSpPr>
        <p:spPr>
          <a:xfrm>
            <a:off x="3563888" y="3861048"/>
            <a:ext cx="36004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50" dirty="0"/>
              <a:t>[1]</a:t>
            </a:r>
            <a:endParaRPr lang="ja-JP" altLang="en-US" sz="1050" dirty="0"/>
          </a:p>
        </p:txBody>
      </p:sp>
      <p:sp>
        <p:nvSpPr>
          <p:cNvPr id="166" name="円/楕円 44"/>
          <p:cNvSpPr/>
          <p:nvPr/>
        </p:nvSpPr>
        <p:spPr>
          <a:xfrm>
            <a:off x="7092280" y="1412776"/>
            <a:ext cx="1944216" cy="50405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Activity for biotic control</a:t>
            </a:r>
            <a:endParaRPr kumimoji="1" lang="ja-JP" altLang="en-US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7" name="円/楕円 45"/>
          <p:cNvSpPr/>
          <p:nvPr/>
        </p:nvSpPr>
        <p:spPr>
          <a:xfrm>
            <a:off x="6084168" y="2636912"/>
            <a:ext cx="1944216" cy="50405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Activity for suppression of </a:t>
            </a:r>
            <a:r>
              <a:rPr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pest</a:t>
            </a:r>
            <a:r>
              <a:rPr kumimoji="1"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animals</a:t>
            </a:r>
            <a:endParaRPr kumimoji="1"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8" name="円/楕円 53"/>
          <p:cNvSpPr/>
          <p:nvPr/>
        </p:nvSpPr>
        <p:spPr>
          <a:xfrm>
            <a:off x="5184068" y="3789040"/>
            <a:ext cx="1944216" cy="50405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Activity for suppression of pest animals by physical means</a:t>
            </a:r>
            <a:endParaRPr lang="ja-JP" altLang="en-US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69" name="直線矢印コネクタ 54"/>
          <p:cNvCxnSpPr>
            <a:stCxn id="168" idx="0"/>
          </p:cNvCxnSpPr>
          <p:nvPr/>
        </p:nvCxnSpPr>
        <p:spPr>
          <a:xfrm flipV="1">
            <a:off x="6156176" y="3140968"/>
            <a:ext cx="612068" cy="64807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線矢印コネクタ 55"/>
          <p:cNvCxnSpPr/>
          <p:nvPr/>
        </p:nvCxnSpPr>
        <p:spPr>
          <a:xfrm flipV="1">
            <a:off x="7164288" y="1988840"/>
            <a:ext cx="648072" cy="64807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円/楕円 58"/>
          <p:cNvSpPr/>
          <p:nvPr/>
        </p:nvSpPr>
        <p:spPr>
          <a:xfrm>
            <a:off x="4029968" y="2384884"/>
            <a:ext cx="1550144" cy="39604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control of pest animals</a:t>
            </a:r>
            <a:endParaRPr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2" name="円/楕円 59"/>
          <p:cNvSpPr/>
          <p:nvPr/>
        </p:nvSpPr>
        <p:spPr>
          <a:xfrm>
            <a:off x="3445089" y="4437112"/>
            <a:ext cx="1270927" cy="36004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Physical means</a:t>
            </a:r>
            <a:endParaRPr kumimoji="1"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73" name="直線矢印コネクタ 60"/>
          <p:cNvCxnSpPr>
            <a:stCxn id="168" idx="2"/>
          </p:cNvCxnSpPr>
          <p:nvPr/>
        </p:nvCxnSpPr>
        <p:spPr>
          <a:xfrm flipH="1" flipV="1">
            <a:off x="4963218" y="3700326"/>
            <a:ext cx="220850" cy="34074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テキスト ボックス 63"/>
          <p:cNvSpPr txBox="1"/>
          <p:nvPr/>
        </p:nvSpPr>
        <p:spPr>
          <a:xfrm>
            <a:off x="5081003" y="3573016"/>
            <a:ext cx="49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means</a:t>
            </a:r>
          </a:p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(0,1)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75" name="直線矢印コネクタ 65"/>
          <p:cNvCxnSpPr>
            <a:endCxn id="171" idx="6"/>
          </p:cNvCxnSpPr>
          <p:nvPr/>
        </p:nvCxnSpPr>
        <p:spPr>
          <a:xfrm flipH="1" flipV="1">
            <a:off x="5580112" y="2582906"/>
            <a:ext cx="543024" cy="27003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091" y="2636912"/>
            <a:ext cx="194061" cy="18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" name="テキスト ボックス 71"/>
          <p:cNvSpPr txBox="1"/>
          <p:nvPr/>
        </p:nvSpPr>
        <p:spPr>
          <a:xfrm>
            <a:off x="5873091" y="2442374"/>
            <a:ext cx="55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purpose</a:t>
            </a:r>
          </a:p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(0,1)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8" name="円/楕円 75"/>
          <p:cNvSpPr/>
          <p:nvPr/>
        </p:nvSpPr>
        <p:spPr>
          <a:xfrm>
            <a:off x="4889128" y="1484784"/>
            <a:ext cx="1550144" cy="39604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Biotic control</a:t>
            </a:r>
            <a:endParaRPr kumimoji="1"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79" name="直線矢印コネクタ 76"/>
          <p:cNvCxnSpPr/>
          <p:nvPr/>
        </p:nvCxnSpPr>
        <p:spPr>
          <a:xfrm flipH="1">
            <a:off x="6439272" y="1664804"/>
            <a:ext cx="65300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264" y="1556792"/>
            <a:ext cx="2540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1" name="テキスト ボックス 79"/>
          <p:cNvSpPr txBox="1"/>
          <p:nvPr/>
        </p:nvSpPr>
        <p:spPr>
          <a:xfrm>
            <a:off x="6449155" y="1844824"/>
            <a:ext cx="7745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purpose(0,1)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82" name="円/楕円 80"/>
          <p:cNvSpPr/>
          <p:nvPr/>
        </p:nvSpPr>
        <p:spPr>
          <a:xfrm>
            <a:off x="3491880" y="3176972"/>
            <a:ext cx="1550144" cy="39604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suppression of pest animals</a:t>
            </a:r>
            <a:endParaRPr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83" name="直線矢印コネクタ 82"/>
          <p:cNvCxnSpPr/>
          <p:nvPr/>
        </p:nvCxnSpPr>
        <p:spPr>
          <a:xfrm flipV="1">
            <a:off x="4305542" y="2780928"/>
            <a:ext cx="338466" cy="370086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線矢印コネクタ 83"/>
          <p:cNvCxnSpPr/>
          <p:nvPr/>
        </p:nvCxnSpPr>
        <p:spPr>
          <a:xfrm flipV="1">
            <a:off x="4963097" y="1914835"/>
            <a:ext cx="504056" cy="46834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線矢印コネクタ 98"/>
          <p:cNvCxnSpPr/>
          <p:nvPr/>
        </p:nvCxnSpPr>
        <p:spPr>
          <a:xfrm flipH="1">
            <a:off x="4305542" y="3700326"/>
            <a:ext cx="592669" cy="73678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214" y="3645024"/>
            <a:ext cx="2540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7" name="円/楕円 104"/>
          <p:cNvSpPr/>
          <p:nvPr/>
        </p:nvSpPr>
        <p:spPr>
          <a:xfrm>
            <a:off x="7236296" y="3789040"/>
            <a:ext cx="1944216" cy="50405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Activity for suppression of pest animals by chemical means</a:t>
            </a:r>
            <a:endParaRPr lang="ja-JP" altLang="en-US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88" name="直線矢印コネクタ 105"/>
          <p:cNvCxnSpPr/>
          <p:nvPr/>
        </p:nvCxnSpPr>
        <p:spPr>
          <a:xfrm flipH="1" flipV="1">
            <a:off x="7524328" y="3140968"/>
            <a:ext cx="540060" cy="64807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線矢印コネクタ 106"/>
          <p:cNvCxnSpPr/>
          <p:nvPr/>
        </p:nvCxnSpPr>
        <p:spPr>
          <a:xfrm flipH="1" flipV="1">
            <a:off x="6228184" y="3465004"/>
            <a:ext cx="1279624" cy="40328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線矢印コネクタ 107"/>
          <p:cNvCxnSpPr/>
          <p:nvPr/>
        </p:nvCxnSpPr>
        <p:spPr>
          <a:xfrm flipH="1" flipV="1">
            <a:off x="5311070" y="2737682"/>
            <a:ext cx="917114" cy="7273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3388658"/>
            <a:ext cx="194061" cy="18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2" name="円/楕円 110"/>
          <p:cNvSpPr/>
          <p:nvPr/>
        </p:nvSpPr>
        <p:spPr>
          <a:xfrm>
            <a:off x="7621553" y="5013176"/>
            <a:ext cx="1270927" cy="36004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Chemical means</a:t>
            </a:r>
            <a:endParaRPr kumimoji="1"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3" name="テキスト ボックス 111"/>
          <p:cNvSpPr txBox="1"/>
          <p:nvPr/>
        </p:nvSpPr>
        <p:spPr>
          <a:xfrm>
            <a:off x="6726348" y="3306470"/>
            <a:ext cx="55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purpose</a:t>
            </a:r>
          </a:p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(0,1)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94" name="直線矢印コネクタ 112"/>
          <p:cNvCxnSpPr/>
          <p:nvPr/>
        </p:nvCxnSpPr>
        <p:spPr>
          <a:xfrm>
            <a:off x="8208404" y="4305704"/>
            <a:ext cx="48612" cy="6831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424" y="4509120"/>
            <a:ext cx="2540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6" name="テキスト ボックス 114"/>
          <p:cNvSpPr txBox="1"/>
          <p:nvPr/>
        </p:nvSpPr>
        <p:spPr>
          <a:xfrm>
            <a:off x="7740352" y="4314582"/>
            <a:ext cx="49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means</a:t>
            </a:r>
          </a:p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(0,1)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7" name="円/楕円 117"/>
          <p:cNvSpPr/>
          <p:nvPr/>
        </p:nvSpPr>
        <p:spPr>
          <a:xfrm>
            <a:off x="5698911" y="5322694"/>
            <a:ext cx="1944216" cy="504056"/>
          </a:xfrm>
          <a:prstGeom prst="ellipse">
            <a:avLst/>
          </a:prstGeom>
          <a:solidFill>
            <a:srgbClr val="00682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Making scarecrow</a:t>
            </a:r>
            <a:endParaRPr lang="ja-JP" altLang="en-US" sz="1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98" name="直線矢印コネクタ 138"/>
          <p:cNvCxnSpPr/>
          <p:nvPr/>
        </p:nvCxnSpPr>
        <p:spPr>
          <a:xfrm flipH="1" flipV="1">
            <a:off x="6156176" y="4293096"/>
            <a:ext cx="514843" cy="1029598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円/楕円 122"/>
          <p:cNvSpPr/>
          <p:nvPr/>
        </p:nvSpPr>
        <p:spPr>
          <a:xfrm>
            <a:off x="5493747" y="6384492"/>
            <a:ext cx="1152128" cy="36004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make</a:t>
            </a:r>
            <a:endParaRPr kumimoji="1" lang="ja-JP" altLang="en-US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201" name="直線矢印コネクタ 123"/>
          <p:cNvCxnSpPr/>
          <p:nvPr/>
        </p:nvCxnSpPr>
        <p:spPr>
          <a:xfrm flipH="1">
            <a:off x="6256039" y="5817924"/>
            <a:ext cx="157116" cy="5665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307" y="5922078"/>
            <a:ext cx="215523" cy="20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3" name="テキスト ボックス 125"/>
          <p:cNvSpPr txBox="1"/>
          <p:nvPr/>
        </p:nvSpPr>
        <p:spPr>
          <a:xfrm>
            <a:off x="5755607" y="5855175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act</a:t>
            </a:r>
          </a:p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(0,1)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204" name="直線矢印コネクタ 126"/>
          <p:cNvCxnSpPr/>
          <p:nvPr/>
        </p:nvCxnSpPr>
        <p:spPr>
          <a:xfrm>
            <a:off x="7138952" y="5796911"/>
            <a:ext cx="275424" cy="56674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円/楕円 128"/>
          <p:cNvSpPr/>
          <p:nvPr/>
        </p:nvSpPr>
        <p:spPr>
          <a:xfrm>
            <a:off x="6810140" y="6396661"/>
            <a:ext cx="1270927" cy="36004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scarecrow</a:t>
            </a:r>
            <a:endParaRPr kumimoji="1"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0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76" y="5952429"/>
            <a:ext cx="2540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" name="テキスト ボックス 130"/>
          <p:cNvSpPr txBox="1"/>
          <p:nvPr/>
        </p:nvSpPr>
        <p:spPr>
          <a:xfrm>
            <a:off x="7452320" y="5805264"/>
            <a:ext cx="453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target</a:t>
            </a:r>
          </a:p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(0,1)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64" y="1831757"/>
            <a:ext cx="3784600" cy="9017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9" y="5697704"/>
            <a:ext cx="5216961" cy="107264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正方形/長方形 5"/>
          <p:cNvSpPr/>
          <p:nvPr/>
        </p:nvSpPr>
        <p:spPr>
          <a:xfrm>
            <a:off x="518763" y="1196752"/>
            <a:ext cx="93098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Infer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the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most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feasible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upper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concept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for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ja-JP" sz="1600" kern="0" dirty="0">
                <a:latin typeface="Meiryo" charset="-128"/>
                <a:ea typeface="Meiryo" charset="-128"/>
                <a:cs typeface="Meiryo" charset="-128"/>
              </a:rPr>
              <a:t>th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e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given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constraints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for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a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new</a:t>
            </a:r>
            <a:r>
              <a:rPr lang="ja-JP" altLang="en-US" sz="1600" kern="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600" kern="0" dirty="0">
                <a:latin typeface="Meiryo" charset="-128"/>
                <a:ea typeface="Meiryo" charset="-128"/>
                <a:cs typeface="Meiryo" charset="-128"/>
              </a:rPr>
              <a:t>words</a:t>
            </a:r>
            <a:endParaRPr lang="ja-JP" altLang="en-US" sz="1600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66" name="タイトル 14"/>
          <p:cNvSpPr txBox="1">
            <a:spLocks/>
          </p:cNvSpPr>
          <p:nvPr/>
        </p:nvSpPr>
        <p:spPr>
          <a:xfrm>
            <a:off x="227384" y="155104"/>
            <a:ext cx="96012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r>
              <a:rPr lang="en-US" altLang="ja-JP" kern="0" dirty="0">
                <a:solidFill>
                  <a:schemeClr val="tx1"/>
                </a:solidFill>
              </a:rPr>
              <a:t>Reasoning by Agriculture Activity Ontology</a:t>
            </a:r>
            <a:endParaRPr lang="ja-JP" altLang="en-US" kern="0" dirty="0">
              <a:solidFill>
                <a:schemeClr val="tx1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-1123135" y="5325086"/>
            <a:ext cx="7124907" cy="3335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i="1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Making </a:t>
            </a:r>
            <a:r>
              <a:rPr kumimoji="1" lang="en-US" altLang="ja-JP" sz="1600" i="1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scarecrow is </a:t>
            </a:r>
            <a:r>
              <a:rPr kumimoji="1" lang="en-US" altLang="ja-JP" sz="1600" i="1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a subclass </a:t>
            </a:r>
            <a:r>
              <a:rPr kumimoji="1" lang="en-US" altLang="ja-JP" sz="1600" i="1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of </a:t>
            </a:r>
            <a:r>
              <a:rPr lang="en-US" altLang="ja-JP" sz="1600" i="1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Activity for </a:t>
            </a:r>
          </a:p>
          <a:p>
            <a:pPr algn="ctr"/>
            <a:r>
              <a:rPr lang="en-US" altLang="ja-JP" sz="1600" i="1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suppression of pest animals by physical means</a:t>
            </a:r>
            <a:endParaRPr lang="ja-JP" altLang="en-US" sz="1600" i="1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endParaRPr kumimoji="1" lang="ja-JP" altLang="en-US" sz="1600" i="1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7652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-36512" y="764704"/>
            <a:ext cx="3096344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2339752" y="764704"/>
            <a:ext cx="680424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タイトル 14"/>
          <p:cNvSpPr txBox="1">
            <a:spLocks/>
          </p:cNvSpPr>
          <p:nvPr/>
        </p:nvSpPr>
        <p:spPr>
          <a:xfrm>
            <a:off x="227384" y="155104"/>
            <a:ext cx="96012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r>
              <a:rPr lang="en-US" altLang="ja-JP" kern="0" dirty="0">
                <a:solidFill>
                  <a:schemeClr val="tx1"/>
                </a:solidFill>
              </a:rPr>
              <a:t>Applying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Agricultural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Activity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  <a:r>
              <a:rPr lang="en-US" altLang="ja-JP" kern="0" dirty="0">
                <a:solidFill>
                  <a:schemeClr val="tx1"/>
                </a:solidFill>
              </a:rPr>
              <a:t>Ontology</a:t>
            </a:r>
            <a:r>
              <a:rPr lang="ja-JP" altLang="en-US" kern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3" name="コンテンツ プレースホルダ 2"/>
          <p:cNvSpPr txBox="1">
            <a:spLocks/>
          </p:cNvSpPr>
          <p:nvPr/>
        </p:nvSpPr>
        <p:spPr>
          <a:xfrm>
            <a:off x="251520" y="908720"/>
            <a:ext cx="9604375" cy="839787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marL="7635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marL="11826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 3" pitchFamily="18" charset="2"/>
              <a:buChar char="}"/>
              <a:defRPr kumimoji="1" sz="16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marL="16017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²"/>
              <a:defRPr kumimoji="1" sz="14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Meiryo UI" pitchFamily="5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1800" b="1" kern="0" dirty="0"/>
              <a:t>URI</a:t>
            </a:r>
          </a:p>
          <a:p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</p:txBody>
      </p:sp>
      <p:sp>
        <p:nvSpPr>
          <p:cNvPr id="7" name="正方形/長方形 6"/>
          <p:cNvSpPr/>
          <p:nvPr/>
        </p:nvSpPr>
        <p:spPr>
          <a:xfrm>
            <a:off x="483800" y="1316779"/>
            <a:ext cx="79766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Give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unique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URI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for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each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concept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51520" y="1831685"/>
            <a:ext cx="3804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Courier New" panose="02070309020205020404" pitchFamily="49" charset="0"/>
                <a:ea typeface="Arial Unicode MS" panose="020B0604020202020204" pitchFamily="50" charset="-128"/>
                <a:cs typeface="Courier New" panose="02070309020205020404" pitchFamily="49" charset="0"/>
              </a:rPr>
              <a:t>http://cavoc.org/aao/ns/1/</a:t>
            </a:r>
            <a:r>
              <a:rPr lang="ja-JP" altLang="en-US" sz="1600" dirty="0">
                <a:latin typeface="Courier New" panose="02070309020205020404" pitchFamily="49" charset="0"/>
                <a:ea typeface="Arial Unicode MS" panose="020B0604020202020204" pitchFamily="50" charset="-128"/>
                <a:cs typeface="Courier New" panose="02070309020205020404" pitchFamily="49" charset="0"/>
              </a:rPr>
              <a:t>は種</a:t>
            </a:r>
            <a:endParaRPr kumimoji="1" lang="ja-JP" altLang="en-US" sz="1600" dirty="0">
              <a:latin typeface="Courier New" panose="02070309020205020404" pitchFamily="49" charset="0"/>
              <a:ea typeface="Arial Unicode MS" panose="020B0604020202020204" pitchFamily="50" charset="-128"/>
              <a:cs typeface="Courier New" panose="02070309020205020404" pitchFamily="49" charset="0"/>
            </a:endParaRPr>
          </a:p>
        </p:txBody>
      </p:sp>
      <p:sp>
        <p:nvSpPr>
          <p:cNvPr id="24" name="1 つの角を切り取った四角形 23"/>
          <p:cNvSpPr/>
          <p:nvPr/>
        </p:nvSpPr>
        <p:spPr>
          <a:xfrm>
            <a:off x="107504" y="1844824"/>
            <a:ext cx="9000999" cy="4896544"/>
          </a:xfrm>
          <a:prstGeom prst="snip1Rect">
            <a:avLst>
              <a:gd name="adj" fmla="val 4778"/>
            </a:avLst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直角三角形 24"/>
          <p:cNvSpPr/>
          <p:nvPr/>
        </p:nvSpPr>
        <p:spPr>
          <a:xfrm>
            <a:off x="8851628" y="1844824"/>
            <a:ext cx="257338" cy="216024"/>
          </a:xfrm>
          <a:prstGeom prst="rtTriangle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51" y="2246342"/>
            <a:ext cx="3771700" cy="41583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84" y="2266556"/>
            <a:ext cx="4640543" cy="31309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3055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-36512" y="764704"/>
            <a:ext cx="3096344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2339752" y="764704"/>
            <a:ext cx="680424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タイトル 14"/>
          <p:cNvSpPr txBox="1">
            <a:spLocks/>
          </p:cNvSpPr>
          <p:nvPr/>
        </p:nvSpPr>
        <p:spPr>
          <a:xfrm>
            <a:off x="227384" y="155104"/>
            <a:ext cx="96012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r>
              <a:rPr lang="en-US" altLang="ja-JP" kern="0" dirty="0">
                <a:solidFill>
                  <a:schemeClr val="tx1"/>
                </a:solidFill>
              </a:rPr>
              <a:t>Web Services based on Agriculture Activity Ontology</a:t>
            </a:r>
            <a:endParaRPr lang="ja-JP" altLang="en-US" kern="0" dirty="0">
              <a:solidFill>
                <a:schemeClr val="tx1"/>
              </a:solidFill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67544" y="900008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2" name="コンテンツ プレースホルダ 2"/>
          <p:cNvSpPr txBox="1">
            <a:spLocks/>
          </p:cNvSpPr>
          <p:nvPr/>
        </p:nvSpPr>
        <p:spPr>
          <a:xfrm>
            <a:off x="251520" y="908720"/>
            <a:ext cx="9604375" cy="839787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marL="7635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marL="11826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 3" pitchFamily="18" charset="2"/>
              <a:buChar char="}"/>
              <a:defRPr kumimoji="1" sz="16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marL="16017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²"/>
              <a:defRPr kumimoji="1" sz="14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Meiryo UI" pitchFamily="5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1800" b="1" kern="0" dirty="0"/>
              <a:t>Converting synonyms to core vocabulary</a:t>
            </a:r>
          </a:p>
          <a:p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80" y="2030131"/>
            <a:ext cx="2213806" cy="1663971"/>
          </a:xfrm>
          <a:prstGeom prst="rect">
            <a:avLst/>
          </a:prstGeom>
        </p:spPr>
      </p:pic>
      <p:sp>
        <p:nvSpPr>
          <p:cNvPr id="26" name="正方形/長方形 25"/>
          <p:cNvSpPr/>
          <p:nvPr/>
        </p:nvSpPr>
        <p:spPr>
          <a:xfrm>
            <a:off x="207762" y="1614354"/>
            <a:ext cx="69668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/>
              <a:t>http://www.tanbo-kubota.co.jp/foods/watching/14_2.html</a:t>
            </a:r>
          </a:p>
        </p:txBody>
      </p:sp>
      <p:sp>
        <p:nvSpPr>
          <p:cNvPr id="28" name="右矢印 27"/>
          <p:cNvSpPr/>
          <p:nvPr/>
        </p:nvSpPr>
        <p:spPr>
          <a:xfrm>
            <a:off x="3912385" y="2336498"/>
            <a:ext cx="786727" cy="33855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090474" y="2349730"/>
            <a:ext cx="174599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/>
              <a:t>“Puddling Activity”</a:t>
            </a:r>
          </a:p>
          <a:p>
            <a:pPr algn="ctr"/>
            <a:r>
              <a:rPr lang="en-US" altLang="ja-JP" sz="1600" dirty="0"/>
              <a:t>“sowing”</a:t>
            </a:r>
            <a:endParaRPr kumimoji="1" lang="en-US" altLang="ja-JP" sz="1600" dirty="0"/>
          </a:p>
          <a:p>
            <a:pPr algn="ctr"/>
            <a:r>
              <a:rPr lang="is-IS" altLang="ja-JP" sz="1600" dirty="0"/>
              <a:t>…</a:t>
            </a:r>
            <a:endParaRPr kumimoji="1" lang="ja-JP" altLang="en-US" sz="1600" dirty="0"/>
          </a:p>
        </p:txBody>
      </p:sp>
      <p:sp>
        <p:nvSpPr>
          <p:cNvPr id="35" name="円柱 34"/>
          <p:cNvSpPr/>
          <p:nvPr/>
        </p:nvSpPr>
        <p:spPr>
          <a:xfrm>
            <a:off x="6442186" y="4941253"/>
            <a:ext cx="1619042" cy="52419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AAO</a:t>
            </a:r>
            <a:endParaRPr kumimoji="1" lang="ja-JP" altLang="en-US" sz="24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330270" y="2399898"/>
            <a:ext cx="909223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solidFill>
                  <a:srgbClr val="C00000"/>
                </a:solidFill>
              </a:rPr>
              <a:t>Puddling</a:t>
            </a:r>
          </a:p>
          <a:p>
            <a:pPr algn="ctr"/>
            <a:r>
              <a:rPr lang="en-US" altLang="ja-JP" sz="1600" dirty="0">
                <a:solidFill>
                  <a:srgbClr val="C00000"/>
                </a:solidFill>
              </a:rPr>
              <a:t>Seeding</a:t>
            </a:r>
            <a:endParaRPr kumimoji="1" lang="en-US" altLang="ja-JP" sz="1600" dirty="0">
              <a:solidFill>
                <a:srgbClr val="C00000"/>
              </a:solidFill>
            </a:endParaRPr>
          </a:p>
          <a:p>
            <a:pPr algn="ctr"/>
            <a:r>
              <a:rPr lang="is-IS" altLang="ja-JP" sz="1600" dirty="0">
                <a:solidFill>
                  <a:srgbClr val="C00000"/>
                </a:solidFill>
              </a:rPr>
              <a:t>…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2523" y="3583693"/>
            <a:ext cx="949568" cy="968948"/>
          </a:xfrm>
          <a:prstGeom prst="rect">
            <a:avLst/>
          </a:prstGeom>
        </p:spPr>
      </p:pic>
      <p:sp>
        <p:nvSpPr>
          <p:cNvPr id="38" name="下矢印 37"/>
          <p:cNvSpPr/>
          <p:nvPr/>
        </p:nvSpPr>
        <p:spPr>
          <a:xfrm rot="3119354">
            <a:off x="4169063" y="3291462"/>
            <a:ext cx="342356" cy="81849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/>
        </p:nvSpPr>
        <p:spPr>
          <a:xfrm>
            <a:off x="6146946" y="4746738"/>
            <a:ext cx="2366647" cy="913227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850414" y="3389178"/>
            <a:ext cx="1138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/>
              <a:t> Converting</a:t>
            </a:r>
            <a:endParaRPr kumimoji="1" lang="ja-JP" altLang="en-US" sz="1600" dirty="0"/>
          </a:p>
        </p:txBody>
      </p:sp>
      <p:cxnSp>
        <p:nvCxnSpPr>
          <p:cNvPr id="41" name="直線矢印コネクタ 40"/>
          <p:cNvCxnSpPr/>
          <p:nvPr/>
        </p:nvCxnSpPr>
        <p:spPr>
          <a:xfrm>
            <a:off x="6862523" y="2559882"/>
            <a:ext cx="399703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>
            <a:off x="6836324" y="2768545"/>
            <a:ext cx="399703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/>
          <p:cNvSpPr/>
          <p:nvPr/>
        </p:nvSpPr>
        <p:spPr>
          <a:xfrm>
            <a:off x="4904844" y="2132856"/>
            <a:ext cx="3915359" cy="125632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399508" y="3694102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lvl="0" indent="-514350" defTabSz="914400"/>
            <a:r>
              <a:rPr kumimoji="1" lang="en-US" altLang="ja-JP">
                <a:latin typeface="Meiryo" charset="-128"/>
                <a:ea typeface="Meiryo" charset="-128"/>
                <a:cs typeface="Meiryo" charset="-128"/>
              </a:rPr>
              <a:t>[system]</a:t>
            </a:r>
            <a:endParaRPr kumimoji="1" lang="en-US" altLang="ja-JP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960143" y="1642607"/>
            <a:ext cx="979740" cy="4456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/>
              <a:t>API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578443" y="2437851"/>
            <a:ext cx="1810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Puddling </a:t>
            </a:r>
            <a:r>
              <a:rPr lang="en-US" altLang="ja-JP"/>
              <a:t>Activity </a:t>
            </a:r>
          </a:p>
          <a:p>
            <a:r>
              <a:rPr lang="en-US" altLang="ja-JP" dirty="0"/>
              <a:t>and sowing</a:t>
            </a:r>
            <a:r>
              <a:rPr lang="is-IS" altLang="ja-JP" dirty="0"/>
              <a:t>…</a:t>
            </a:r>
            <a:endParaRPr kumimoji="1" lang="ja-JP" altLang="en-US" dirty="0"/>
          </a:p>
        </p:txBody>
      </p:sp>
      <p:pic>
        <p:nvPicPr>
          <p:cNvPr id="48" name="図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73" y="4209822"/>
            <a:ext cx="2213806" cy="1663971"/>
          </a:xfrm>
          <a:prstGeom prst="rect">
            <a:avLst/>
          </a:prstGeom>
        </p:spPr>
      </p:pic>
      <p:sp>
        <p:nvSpPr>
          <p:cNvPr id="49" name="テキスト ボックス 48"/>
          <p:cNvSpPr txBox="1"/>
          <p:nvPr/>
        </p:nvSpPr>
        <p:spPr>
          <a:xfrm>
            <a:off x="1501801" y="5873793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lvl="0" indent="-514350" defTabSz="914400"/>
            <a:r>
              <a:rPr kumimoji="1" lang="en-US" altLang="ja-JP" dirty="0">
                <a:latin typeface="Meiryo" charset="-128"/>
                <a:ea typeface="Meiryo" charset="-128"/>
                <a:cs typeface="Meiryo" charset="-128"/>
              </a:rPr>
              <a:t>[system’]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854333" y="4618087"/>
            <a:ext cx="1476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C00000"/>
                </a:solidFill>
              </a:rPr>
              <a:t>Puddling</a:t>
            </a:r>
          </a:p>
          <a:p>
            <a:r>
              <a:rPr lang="en-US" altLang="ja-JP" dirty="0"/>
              <a:t>and </a:t>
            </a:r>
            <a:r>
              <a:rPr lang="en-US" altLang="ja-JP" dirty="0">
                <a:solidFill>
                  <a:srgbClr val="C00000"/>
                </a:solidFill>
              </a:rPr>
              <a:t>seeding</a:t>
            </a:r>
            <a:r>
              <a:rPr lang="is-IS" altLang="ja-JP" dirty="0"/>
              <a:t>…</a:t>
            </a:r>
            <a:endParaRPr kumimoji="1" lang="ja-JP" altLang="en-US" dirty="0"/>
          </a:p>
        </p:txBody>
      </p:sp>
      <p:sp>
        <p:nvSpPr>
          <p:cNvPr id="15" name="下矢印 14"/>
          <p:cNvSpPr/>
          <p:nvPr/>
        </p:nvSpPr>
        <p:spPr>
          <a:xfrm>
            <a:off x="371131" y="2329851"/>
            <a:ext cx="516349" cy="339755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1183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-36512" y="764704"/>
            <a:ext cx="3096344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2339752" y="764704"/>
            <a:ext cx="680424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タイトル 14"/>
          <p:cNvSpPr txBox="1">
            <a:spLocks/>
          </p:cNvSpPr>
          <p:nvPr/>
        </p:nvSpPr>
        <p:spPr>
          <a:xfrm>
            <a:off x="227384" y="155104"/>
            <a:ext cx="96012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endParaRPr lang="ja-JP" altLang="en-US" kern="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18298"/>
            <a:ext cx="3055253" cy="249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5076056" y="5542257"/>
            <a:ext cx="2528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Courier New" panose="02070309020205020404" pitchFamily="49" charset="0"/>
                <a:cs typeface="Courier New" panose="02070309020205020404" pitchFamily="49" charset="0"/>
              </a:rPr>
              <a:t>http://cavoc.org/</a:t>
            </a:r>
            <a:endParaRPr lang="ja-JP" alt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3923928" y="5285003"/>
            <a:ext cx="8764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Common Agricultural </a:t>
            </a:r>
            <a:r>
              <a:rPr lang="en-US" altLang="ja-JP" sz="16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VOCabulary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923928" y="6190329"/>
            <a:ext cx="4968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Agriculture Activity Ontology (AAO) </a:t>
            </a:r>
            <a:r>
              <a:rPr lang="en-US" altLang="ja-JP" sz="16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ver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1.31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076056" y="6559661"/>
            <a:ext cx="307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Courier New" panose="02070309020205020404" pitchFamily="49" charset="0"/>
                <a:cs typeface="Courier New" panose="02070309020205020404" pitchFamily="49" charset="0"/>
              </a:rPr>
              <a:t>http://cavoc.org/aao/</a:t>
            </a:r>
            <a:endParaRPr lang="ja-JP" alt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562074"/>
          </a:xfrm>
        </p:spPr>
        <p:txBody>
          <a:bodyPr>
            <a:noAutofit/>
          </a:bodyPr>
          <a:lstStyle/>
          <a:p>
            <a:pPr algn="l"/>
            <a:r>
              <a:rPr lang="en-US" altLang="ja-JP" sz="3200" dirty="0">
                <a:latin typeface="Meiryo" charset="-128"/>
                <a:ea typeface="Meiryo" charset="-128"/>
                <a:cs typeface="Meiryo" charset="-128"/>
              </a:rPr>
              <a:t>Agriculture Activity Ontology(AAO): </a:t>
            </a:r>
            <a:r>
              <a:rPr lang="en-US" altLang="ja-JP" sz="3200" kern="0" dirty="0"/>
              <a:t>Summary</a:t>
            </a:r>
            <a:endParaRPr kumimoji="1" lang="ja-JP" altLang="en-US" sz="3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93367" y="1060137"/>
            <a:ext cx="82830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dirty="0">
                <a:latin typeface="Meiryo" charset="-128"/>
                <a:ea typeface="Meiryo" charset="-128"/>
                <a:cs typeface="Meiryo" charset="-128"/>
              </a:rPr>
              <a:t>Standardize the vocabulary for agricultural activities with the logical model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>
                <a:latin typeface="Meiryo" charset="-128"/>
                <a:ea typeface="Meiryo" charset="-128"/>
                <a:cs typeface="Meiryo" charset="-128"/>
              </a:rPr>
              <a:t>Define concepts of agriculture activities beyond 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ja-JP" dirty="0">
                <a:latin typeface="Meiryo" charset="-128"/>
                <a:ea typeface="Meiryo" charset="-128"/>
                <a:cs typeface="Meiryo" charset="-128"/>
              </a:rPr>
              <a:t>Conceptual variety (often dependent to crop and farm style)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ja-JP" dirty="0">
                <a:latin typeface="Meiryo" charset="-128"/>
                <a:ea typeface="Meiryo" charset="-128"/>
                <a:cs typeface="Meiryo" charset="-128"/>
              </a:rPr>
              <a:t>Linguistic diversity (often dependent to crop and area)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>
                <a:latin typeface="Meiryo" charset="-128"/>
                <a:ea typeface="Meiryo" charset="-128"/>
                <a:cs typeface="Meiryo" charset="-128"/>
              </a:rPr>
              <a:t>adopted as the part of ”the guideline for agriculture activity names for agriculture IT systems” issued by Ministry of Agriculture, Forestry and Fisheries (MAFF), Japan in 2016, </a:t>
            </a:r>
          </a:p>
          <a:p>
            <a:endParaRPr kumimoji="1" lang="ja-JP" altLang="en-US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556" y="4002845"/>
            <a:ext cx="5388182" cy="115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87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How </a:t>
            </a:r>
            <a:r>
              <a:rPr lang="en-US" altLang="ja-JP" dirty="0"/>
              <a:t>did we build </a:t>
            </a:r>
            <a:r>
              <a:rPr kumimoji="1" lang="en-US" altLang="ja-JP" dirty="0"/>
              <a:t>Agriculture Activity Ontology</a:t>
            </a:r>
            <a:r>
              <a:rPr lang="en-US" altLang="ja-JP" dirty="0"/>
              <a:t>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069160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/>
              <a:t>Share the experience of building ontologies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Design Process</a:t>
            </a:r>
          </a:p>
          <a:p>
            <a:pPr lvl="1"/>
            <a:r>
              <a:rPr lang="en-US" altLang="ja-JP" dirty="0"/>
              <a:t>0</a:t>
            </a:r>
            <a:r>
              <a:rPr lang="en-US" altLang="ja-JP" baseline="30000" dirty="0"/>
              <a:t>th</a:t>
            </a:r>
            <a:r>
              <a:rPr lang="en-US" altLang="ja-JP" dirty="0"/>
              <a:t> Step: Project Formation</a:t>
            </a:r>
          </a:p>
          <a:p>
            <a:pPr lvl="1"/>
            <a:r>
              <a:rPr kumimoji="1" lang="en-US" altLang="ja-JP" dirty="0"/>
              <a:t>1</a:t>
            </a:r>
            <a:r>
              <a:rPr kumimoji="1" lang="en-US" altLang="ja-JP" baseline="30000" dirty="0"/>
              <a:t>st</a:t>
            </a:r>
            <a:r>
              <a:rPr kumimoji="1" lang="en-US" altLang="ja-JP" dirty="0"/>
              <a:t> Step: Survey</a:t>
            </a:r>
          </a:p>
          <a:p>
            <a:pPr lvl="1"/>
            <a:r>
              <a:rPr lang="en-US" altLang="ja-JP" dirty="0"/>
              <a:t>2</a:t>
            </a:r>
            <a:r>
              <a:rPr lang="en-US" altLang="ja-JP" baseline="30000" dirty="0"/>
              <a:t>nd</a:t>
            </a:r>
            <a:r>
              <a:rPr lang="en-US" altLang="ja-JP" dirty="0"/>
              <a:t> Step: Analysis of Data</a:t>
            </a:r>
          </a:p>
          <a:p>
            <a:pPr lvl="1"/>
            <a:r>
              <a:rPr kumimoji="1" lang="en-US" altLang="ja-JP" dirty="0"/>
              <a:t>3</a:t>
            </a:r>
            <a:r>
              <a:rPr kumimoji="1" lang="en-US" altLang="ja-JP" baseline="30000" dirty="0"/>
              <a:t>rd</a:t>
            </a:r>
            <a:r>
              <a:rPr kumimoji="1" lang="en-US" altLang="ja-JP" dirty="0"/>
              <a:t> Step: Proposed Structure (1</a:t>
            </a:r>
            <a:r>
              <a:rPr kumimoji="1" lang="en-US" altLang="ja-JP" baseline="30000" dirty="0"/>
              <a:t>st</a:t>
            </a:r>
            <a:r>
              <a:rPr kumimoji="1" lang="en-US" altLang="ja-JP" dirty="0"/>
              <a:t>)</a:t>
            </a:r>
          </a:p>
          <a:p>
            <a:pPr lvl="1"/>
            <a:r>
              <a:rPr lang="en-US" altLang="ja-JP" dirty="0"/>
              <a:t>4</a:t>
            </a:r>
            <a:r>
              <a:rPr lang="en-US" altLang="ja-JP" baseline="30000" dirty="0"/>
              <a:t>th</a:t>
            </a:r>
            <a:r>
              <a:rPr lang="en-US" altLang="ja-JP" dirty="0"/>
              <a:t> Step: Introduction of Descriptions Logics</a:t>
            </a:r>
          </a:p>
          <a:p>
            <a:pPr lvl="1"/>
            <a:r>
              <a:rPr lang="en-US" altLang="ja-JP" dirty="0"/>
              <a:t>5</a:t>
            </a:r>
            <a:r>
              <a:rPr lang="en-US" altLang="ja-JP" baseline="30000" dirty="0"/>
              <a:t>th</a:t>
            </a:r>
            <a:r>
              <a:rPr lang="en-US" altLang="ja-JP" dirty="0"/>
              <a:t> Step: Evaluation and Enrichment by domain experts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0843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joo\Desktop\nii_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833811"/>
            <a:ext cx="2088232" cy="6834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Design Process</a:t>
            </a:r>
            <a:br>
              <a:rPr lang="en-US" altLang="ja-JP" dirty="0"/>
            </a:br>
            <a:r>
              <a:rPr lang="en-US" altLang="ja-JP" dirty="0"/>
              <a:t>- 0</a:t>
            </a:r>
            <a:r>
              <a:rPr lang="en-US" altLang="ja-JP" baseline="30000" dirty="0"/>
              <a:t>th</a:t>
            </a:r>
            <a:r>
              <a:rPr lang="en-US" altLang="ja-JP" dirty="0"/>
              <a:t>  Step: Project Formation -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ja-JP" dirty="0"/>
              <a:t>Cross-ministerial Strategic Innovation Promotion Program (SIP), “Technologies for creating next-generation agriculture, forestry and fisheries” (funding agency: Bio-oriented Technology Research Advancement Institution, NARO).</a:t>
            </a:r>
          </a:p>
          <a:p>
            <a:r>
              <a:rPr lang="en-US" altLang="ja-JP" dirty="0"/>
              <a:t>Project aim: define </a:t>
            </a:r>
            <a:r>
              <a:rPr lang="en-US" altLang="ja-JP" dirty="0">
                <a:solidFill>
                  <a:srgbClr val="FF0000"/>
                </a:solidFill>
              </a:rPr>
              <a:t>common vocabulary on agriculture activity </a:t>
            </a:r>
          </a:p>
          <a:p>
            <a:pPr lvl="1"/>
            <a:r>
              <a:rPr lang="en-US" altLang="ja-JP" dirty="0"/>
              <a:t>To share knowledge among farmers of different crops and different regions and different systems </a:t>
            </a:r>
          </a:p>
          <a:p>
            <a:pPr lvl="1"/>
            <a:r>
              <a:rPr lang="en-US" altLang="ja-JP" dirty="0"/>
              <a:t>Human understandable and machine readable</a:t>
            </a:r>
          </a:p>
          <a:p>
            <a:pPr lvl="1"/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/>
              <a:t>Four members from two organizations</a:t>
            </a:r>
          </a:p>
          <a:p>
            <a:pPr lvl="1"/>
            <a:r>
              <a:rPr kumimoji="1" lang="en-US" altLang="ja-JP" dirty="0"/>
              <a:t>Ontology Expert Researchers from National Institute of Informatics (NII)</a:t>
            </a:r>
          </a:p>
          <a:p>
            <a:pPr lvl="1"/>
            <a:endParaRPr kumimoji="1" lang="en-US" altLang="ja-JP" dirty="0"/>
          </a:p>
          <a:p>
            <a:pPr lvl="1"/>
            <a:r>
              <a:rPr lang="en-US" altLang="ja-JP" dirty="0"/>
              <a:t>Information Expert Researchers from National Agriculture and Food Organization (NARO)</a:t>
            </a:r>
          </a:p>
          <a:p>
            <a:pPr lvl="2"/>
            <a:endParaRPr kumimoji="1" lang="en-US" altLang="ja-JP" dirty="0"/>
          </a:p>
        </p:txBody>
      </p:sp>
      <p:pic>
        <p:nvPicPr>
          <p:cNvPr id="4" name="Picture 3" descr="C:\Users\joo\Desktop\cm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807385"/>
            <a:ext cx="2053369" cy="5019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図形グループ 7"/>
          <p:cNvGrpSpPr/>
          <p:nvPr/>
        </p:nvGrpSpPr>
        <p:grpSpPr>
          <a:xfrm>
            <a:off x="6084168" y="4977827"/>
            <a:ext cx="216024" cy="360040"/>
            <a:chOff x="323528" y="5805264"/>
            <a:chExt cx="432048" cy="720080"/>
          </a:xfrm>
        </p:grpSpPr>
        <p:sp>
          <p:nvSpPr>
            <p:cNvPr id="7" name="二等辺三角形 6"/>
            <p:cNvSpPr/>
            <p:nvPr/>
          </p:nvSpPr>
          <p:spPr>
            <a:xfrm>
              <a:off x="323528" y="5949280"/>
              <a:ext cx="432048" cy="576064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円/楕円 5"/>
            <p:cNvSpPr/>
            <p:nvPr/>
          </p:nvSpPr>
          <p:spPr>
            <a:xfrm>
              <a:off x="323528" y="5805264"/>
              <a:ext cx="432048" cy="4320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図形グループ 8"/>
          <p:cNvGrpSpPr/>
          <p:nvPr/>
        </p:nvGrpSpPr>
        <p:grpSpPr>
          <a:xfrm>
            <a:off x="6372200" y="4977827"/>
            <a:ext cx="216024" cy="360040"/>
            <a:chOff x="323528" y="5805264"/>
            <a:chExt cx="432048" cy="720080"/>
          </a:xfrm>
        </p:grpSpPr>
        <p:sp>
          <p:nvSpPr>
            <p:cNvPr id="10" name="二等辺三角形 9"/>
            <p:cNvSpPr/>
            <p:nvPr/>
          </p:nvSpPr>
          <p:spPr>
            <a:xfrm>
              <a:off x="323528" y="5949280"/>
              <a:ext cx="432048" cy="576064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323528" y="5805264"/>
              <a:ext cx="432048" cy="4320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図形グループ 11"/>
          <p:cNvGrpSpPr/>
          <p:nvPr/>
        </p:nvGrpSpPr>
        <p:grpSpPr>
          <a:xfrm>
            <a:off x="6084168" y="5879393"/>
            <a:ext cx="216024" cy="360040"/>
            <a:chOff x="323528" y="5805264"/>
            <a:chExt cx="432048" cy="720080"/>
          </a:xfrm>
        </p:grpSpPr>
        <p:sp>
          <p:nvSpPr>
            <p:cNvPr id="13" name="二等辺三角形 12"/>
            <p:cNvSpPr/>
            <p:nvPr/>
          </p:nvSpPr>
          <p:spPr>
            <a:xfrm>
              <a:off x="323528" y="5949280"/>
              <a:ext cx="432048" cy="576064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323528" y="5805264"/>
              <a:ext cx="432048" cy="43204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" name="図形グループ 14"/>
          <p:cNvGrpSpPr/>
          <p:nvPr/>
        </p:nvGrpSpPr>
        <p:grpSpPr>
          <a:xfrm>
            <a:off x="6372200" y="5877272"/>
            <a:ext cx="216024" cy="360040"/>
            <a:chOff x="323528" y="5805264"/>
            <a:chExt cx="432048" cy="720080"/>
          </a:xfrm>
        </p:grpSpPr>
        <p:sp>
          <p:nvSpPr>
            <p:cNvPr id="16" name="二等辺三角形 15"/>
            <p:cNvSpPr/>
            <p:nvPr/>
          </p:nvSpPr>
          <p:spPr>
            <a:xfrm>
              <a:off x="323528" y="5949280"/>
              <a:ext cx="432048" cy="576064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323528" y="5805264"/>
              <a:ext cx="432048" cy="43204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1174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Design Process</a:t>
            </a:r>
            <a:br>
              <a:rPr kumimoji="1" lang="en-US" altLang="ja-JP" dirty="0"/>
            </a:br>
            <a:r>
              <a:rPr lang="en-US" altLang="ja-JP" dirty="0"/>
              <a:t>- 1</a:t>
            </a:r>
            <a:r>
              <a:rPr lang="en-US" altLang="ja-JP" baseline="30000" dirty="0"/>
              <a:t>st</a:t>
            </a:r>
            <a:r>
              <a:rPr lang="en-US" altLang="ja-JP" dirty="0"/>
              <a:t> Step: Survey -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ja-JP" dirty="0"/>
              <a:t>Survey of existing vocabularies</a:t>
            </a:r>
          </a:p>
          <a:p>
            <a:pPr lvl="1"/>
            <a:r>
              <a:rPr lang="en-US" altLang="ja-JP" dirty="0" err="1"/>
              <a:t>Agrovoc</a:t>
            </a:r>
            <a:r>
              <a:rPr lang="en-US" altLang="ja-JP" dirty="0"/>
              <a:t>: defined by FAO. Most popular and famous vocabulary in the domain</a:t>
            </a:r>
          </a:p>
          <a:p>
            <a:pPr lvl="2"/>
            <a:r>
              <a:rPr kumimoji="1" lang="en-US" altLang="ja-JP" dirty="0"/>
              <a:t>International</a:t>
            </a:r>
            <a:endParaRPr lang="en-US" altLang="ja-JP" dirty="0"/>
          </a:p>
          <a:p>
            <a:pPr lvl="2"/>
            <a:r>
              <a:rPr kumimoji="1" lang="en-US" altLang="ja-JP" dirty="0"/>
              <a:t>Maintenance</a:t>
            </a:r>
          </a:p>
          <a:p>
            <a:pPr lvl="2"/>
            <a:r>
              <a:rPr lang="en-US" altLang="ja-JP" dirty="0"/>
              <a:t>Machine readable (LOD)</a:t>
            </a:r>
          </a:p>
          <a:p>
            <a:pPr lvl="1"/>
            <a:r>
              <a:rPr kumimoji="1" lang="en-US" altLang="ja-JP" dirty="0" err="1"/>
              <a:t>Agropedia</a:t>
            </a:r>
            <a:endParaRPr kumimoji="1" lang="en-US" altLang="ja-JP" dirty="0"/>
          </a:p>
          <a:p>
            <a:pPr lvl="2"/>
            <a:r>
              <a:rPr kumimoji="1" lang="en-US" altLang="ja-JP" dirty="0"/>
              <a:t>In Japanese</a:t>
            </a:r>
          </a:p>
          <a:p>
            <a:pPr lvl="2"/>
            <a:r>
              <a:rPr lang="en-US" altLang="ja-JP" dirty="0"/>
              <a:t>With explanations</a:t>
            </a:r>
          </a:p>
          <a:p>
            <a:pPr lvl="1"/>
            <a:r>
              <a:rPr kumimoji="1" lang="en-US" altLang="ja-JP" dirty="0"/>
              <a:t>MAFF Guideline (prototype version)</a:t>
            </a:r>
          </a:p>
          <a:p>
            <a:pPr lvl="2"/>
            <a:r>
              <a:rPr lang="en-US" altLang="ja-JP" dirty="0"/>
              <a:t>Official</a:t>
            </a:r>
          </a:p>
          <a:p>
            <a:pPr lvl="2"/>
            <a:r>
              <a:rPr lang="en-US" altLang="ja-JP" dirty="0"/>
              <a:t>Related to Elements in Official Statistics </a:t>
            </a:r>
          </a:p>
          <a:p>
            <a:pPr lvl="2"/>
            <a:endParaRPr kumimoji="1" lang="en-US" altLang="ja-JP" dirty="0"/>
          </a:p>
          <a:p>
            <a:pPr lvl="2"/>
            <a:endParaRPr kumimoji="1" lang="en-US" altLang="ja-JP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6588224" y="1484784"/>
            <a:ext cx="360040" cy="600067"/>
            <a:chOff x="323528" y="5805264"/>
            <a:chExt cx="432048" cy="720080"/>
          </a:xfrm>
        </p:grpSpPr>
        <p:sp>
          <p:nvSpPr>
            <p:cNvPr id="5" name="二等辺三角形 4"/>
            <p:cNvSpPr/>
            <p:nvPr/>
          </p:nvSpPr>
          <p:spPr>
            <a:xfrm>
              <a:off x="323528" y="5949280"/>
              <a:ext cx="432048" cy="576064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円/楕円 5"/>
            <p:cNvSpPr/>
            <p:nvPr/>
          </p:nvSpPr>
          <p:spPr>
            <a:xfrm>
              <a:off x="323528" y="5805264"/>
              <a:ext cx="432048" cy="4320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7092280" y="1484784"/>
            <a:ext cx="360040" cy="600067"/>
            <a:chOff x="323528" y="5805264"/>
            <a:chExt cx="432048" cy="720080"/>
          </a:xfrm>
        </p:grpSpPr>
        <p:sp>
          <p:nvSpPr>
            <p:cNvPr id="8" name="二等辺三角形 7"/>
            <p:cNvSpPr/>
            <p:nvPr/>
          </p:nvSpPr>
          <p:spPr>
            <a:xfrm>
              <a:off x="323528" y="5949280"/>
              <a:ext cx="432048" cy="576064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323528" y="5805264"/>
              <a:ext cx="432048" cy="43204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4613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-36512" y="764704"/>
            <a:ext cx="3096344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2339752" y="764704"/>
            <a:ext cx="680424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タイトル 14"/>
          <p:cNvSpPr txBox="1">
            <a:spLocks/>
          </p:cNvSpPr>
          <p:nvPr/>
        </p:nvSpPr>
        <p:spPr>
          <a:xfrm>
            <a:off x="227384" y="155104"/>
            <a:ext cx="96012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r>
              <a:rPr lang="en-US" altLang="ja-JP" kern="0" dirty="0">
                <a:solidFill>
                  <a:schemeClr val="tx1"/>
                </a:solidFill>
              </a:rPr>
              <a:t>AGROVOC</a:t>
            </a:r>
            <a:endParaRPr lang="ja-JP" altLang="en-US" kern="0" dirty="0">
              <a:solidFill>
                <a:schemeClr val="tx1"/>
              </a:solidFill>
            </a:endParaRP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224209" y="2556377"/>
            <a:ext cx="9604375" cy="839787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marL="7635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marL="11826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 3" pitchFamily="18" charset="2"/>
              <a:buChar char="}"/>
              <a:defRPr kumimoji="1" sz="16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marL="16017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²"/>
              <a:defRPr kumimoji="1" sz="14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Meiryo UI" pitchFamily="5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1800" b="1" kern="0" dirty="0"/>
              <a:t>Thesaurus</a:t>
            </a:r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endParaRPr lang="en-US" altLang="ja-JP" sz="1800" b="1" kern="0" dirty="0"/>
          </a:p>
          <a:p>
            <a:endParaRPr lang="en-US" altLang="ja-JP" sz="1800" b="1" kern="0" dirty="0"/>
          </a:p>
          <a:p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12240" y="2916417"/>
            <a:ext cx="8452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AGROVOC organizes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words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by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synonym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,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narrower/broader,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and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related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relationship.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</a:p>
        </p:txBody>
      </p:sp>
      <p:sp>
        <p:nvSpPr>
          <p:cNvPr id="38" name="角丸四角形 37"/>
          <p:cNvSpPr/>
          <p:nvPr/>
        </p:nvSpPr>
        <p:spPr>
          <a:xfrm>
            <a:off x="4468366" y="3784296"/>
            <a:ext cx="1229476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harvesting</a:t>
            </a:r>
            <a:endParaRPr kumimoji="1"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9" name="角丸四角形 38"/>
          <p:cNvSpPr/>
          <p:nvPr/>
        </p:nvSpPr>
        <p:spPr>
          <a:xfrm>
            <a:off x="6038546" y="3784296"/>
            <a:ext cx="2435796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topping(beets)</a:t>
            </a:r>
            <a:endParaRPr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6054198" y="4108332"/>
            <a:ext cx="1164350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baling</a:t>
            </a:r>
            <a:endParaRPr kumimoji="1"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1" name="角丸四角形 40"/>
          <p:cNvSpPr/>
          <p:nvPr/>
        </p:nvSpPr>
        <p:spPr>
          <a:xfrm>
            <a:off x="6045814" y="4396364"/>
            <a:ext cx="1164350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gleaning</a:t>
            </a:r>
            <a:endParaRPr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5" name="角丸四角形 44"/>
          <p:cNvSpPr/>
          <p:nvPr/>
        </p:nvSpPr>
        <p:spPr>
          <a:xfrm>
            <a:off x="6031904" y="4684396"/>
            <a:ext cx="2356520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mechanical harvesting</a:t>
            </a:r>
            <a:endParaRPr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6" name="角丸四角形 45"/>
          <p:cNvSpPr/>
          <p:nvPr/>
        </p:nvSpPr>
        <p:spPr>
          <a:xfrm>
            <a:off x="6031904" y="4972428"/>
            <a:ext cx="1060916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mowing</a:t>
            </a:r>
            <a:endParaRPr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50" name="直線コネクタ 49"/>
          <p:cNvCxnSpPr>
            <a:stCxn id="38" idx="3"/>
            <a:endCxn id="39" idx="1"/>
          </p:cNvCxnSpPr>
          <p:nvPr/>
        </p:nvCxnSpPr>
        <p:spPr>
          <a:xfrm>
            <a:off x="5697842" y="3892308"/>
            <a:ext cx="3407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>
            <a:off x="5856076" y="3892308"/>
            <a:ext cx="0" cy="16192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>
            <a:endCxn id="46" idx="1"/>
          </p:cNvCxnSpPr>
          <p:nvPr/>
        </p:nvCxnSpPr>
        <p:spPr>
          <a:xfrm>
            <a:off x="5856076" y="5080440"/>
            <a:ext cx="175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>
            <a:off x="5869986" y="4792408"/>
            <a:ext cx="175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5869986" y="4516328"/>
            <a:ext cx="175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>
            <a:off x="5868144" y="4213573"/>
            <a:ext cx="175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正方形/長方形 66"/>
          <p:cNvSpPr/>
          <p:nvPr/>
        </p:nvSpPr>
        <p:spPr bwMode="auto">
          <a:xfrm>
            <a:off x="4355976" y="3490747"/>
            <a:ext cx="4392488" cy="2201761"/>
          </a:xfrm>
          <a:prstGeom prst="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rgbClr val="B2B2B2"/>
              </a:buClr>
              <a:buSzPct val="90000"/>
              <a:buFont typeface="Wingdings" pitchFamily="2" charset="2"/>
              <a:buNone/>
              <a:defRPr/>
            </a:pPr>
            <a:endParaRPr lang="ja-JP" altLang="en-US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7729660" y="5413500"/>
            <a:ext cx="1686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AGROVOC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165018" y="5188452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. . .</a:t>
            </a:r>
            <a:endParaRPr kumimoji="1" lang="ja-JP" altLang="en-US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84542" y="3823880"/>
            <a:ext cx="36834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Narrower/broader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relationship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is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not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clearly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defined.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So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relationship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among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bother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words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are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often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mixed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and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misunderstood.</a:t>
            </a:r>
            <a:endParaRPr lang="ja-JP" altLang="en-US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17" name="右中かっこ 116"/>
          <p:cNvSpPr/>
          <p:nvPr/>
        </p:nvSpPr>
        <p:spPr>
          <a:xfrm rot="10800000">
            <a:off x="5552044" y="3889985"/>
            <a:ext cx="344708" cy="1588822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4679050" y="4324356"/>
            <a:ext cx="1085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relationship between siblings</a:t>
            </a:r>
            <a:endParaRPr lang="ja-JP" altLang="en-US" sz="12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7" y="1076543"/>
            <a:ext cx="8456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" charset="-128"/>
                <a:ea typeface="Meiryo" charset="-128"/>
                <a:cs typeface="Meiryo" charset="-128"/>
              </a:rPr>
              <a:t>AGROVOC is the most well-known vocabulary in agriculture supervised by Food and Agriculture Organization(FAO) and </a:t>
            </a:r>
            <a:r>
              <a:rPr lang="en-US" altLang="ja-JP" u="sng" dirty="0">
                <a:latin typeface="Meiryo" charset="-128"/>
                <a:ea typeface="Meiryo" charset="-128"/>
                <a:cs typeface="Meiryo" charset="-128"/>
              </a:rPr>
              <a:t>the thesaurus</a:t>
            </a:r>
            <a:r>
              <a:rPr lang="en-US" altLang="ja-JP" dirty="0">
                <a:latin typeface="Meiryo" charset="-128"/>
                <a:ea typeface="Meiryo" charset="-128"/>
                <a:cs typeface="Meiryo" charset="-128"/>
              </a:rPr>
              <a:t> containing more than 32,000 terms of agriculture, fisheries, food, environment and other related fields.</a:t>
            </a:r>
            <a:endParaRPr kumimoji="1" lang="ja-JP" altLang="en-US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9006" y="5872780"/>
            <a:ext cx="8399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" charset="-128"/>
                <a:ea typeface="Meiryo" charset="-128"/>
                <a:cs typeface="Meiryo" charset="-128"/>
              </a:rPr>
              <a:t>The number of activity names about rice farming, which is important in Asia including Japan, are insufficient. </a:t>
            </a:r>
          </a:p>
          <a:p>
            <a:endParaRPr kumimoji="1" lang="ja-JP" altLang="en-US" dirty="0">
              <a:latin typeface="Meiryo" charset="-128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9112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スクリーンショット 2017-03-11 13.34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6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B662D2-F6B8-6B44-9FDB-FE159DE4A5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Ontology?</a:t>
            </a:r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8BAC8DA-76CC-1B42-BA97-50EDF495D1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035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スクリーンショット 2017-03-11 13.23.1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8224" cy="5139385"/>
          </a:xfrm>
          <a:prstGeom prst="rect">
            <a:avLst/>
          </a:prstGeom>
        </p:spPr>
      </p:pic>
      <p:pic>
        <p:nvPicPr>
          <p:cNvPr id="3" name="図 2" descr="スクリーンショット 2017-03-11 13.23.5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98" y="3004941"/>
            <a:ext cx="6657902" cy="3853059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0" y="5805264"/>
            <a:ext cx="23397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/>
              <a:t>農業</a:t>
            </a:r>
            <a:r>
              <a:rPr lang="en-US" altLang="ja-JP" sz="1400" dirty="0"/>
              <a:t>IT</a:t>
            </a:r>
            <a:r>
              <a:rPr lang="ja-JP" altLang="en-US" sz="1400" dirty="0"/>
              <a:t>システムで用いる農作業の名称に関する個別ガイドライン（試行版）</a:t>
            </a:r>
          </a:p>
        </p:txBody>
      </p:sp>
    </p:spTree>
    <p:extLst>
      <p:ext uri="{BB962C8B-B14F-4D97-AF65-F5344CB8AC3E}">
        <p14:creationId xmlns:p14="http://schemas.microsoft.com/office/powerpoint/2010/main" val="2993966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初期の頃のデータ分析ー141224_農作業割付_稲 Sheet2_ページ_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6463529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Design Process</a:t>
            </a:r>
            <a:br>
              <a:rPr lang="en-US" altLang="ja-JP" dirty="0"/>
            </a:br>
            <a:r>
              <a:rPr lang="en-US" altLang="ja-JP" dirty="0"/>
              <a:t>- 2</a:t>
            </a:r>
            <a:r>
              <a:rPr lang="en-US" altLang="ja-JP" baseline="30000" dirty="0"/>
              <a:t>nd</a:t>
            </a:r>
            <a:r>
              <a:rPr lang="en-US" altLang="ja-JP" dirty="0"/>
              <a:t> Step: Analysis of data</a:t>
            </a:r>
            <a:endParaRPr kumimoji="1" lang="ja-JP" altLang="en-US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7668344" y="548680"/>
            <a:ext cx="360040" cy="600067"/>
            <a:chOff x="323528" y="5805264"/>
            <a:chExt cx="432048" cy="720080"/>
          </a:xfrm>
        </p:grpSpPr>
        <p:sp>
          <p:nvSpPr>
            <p:cNvPr id="5" name="二等辺三角形 4"/>
            <p:cNvSpPr/>
            <p:nvPr/>
          </p:nvSpPr>
          <p:spPr>
            <a:xfrm>
              <a:off x="323528" y="5949280"/>
              <a:ext cx="432048" cy="576064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円/楕円 5"/>
            <p:cNvSpPr/>
            <p:nvPr/>
          </p:nvSpPr>
          <p:spPr>
            <a:xfrm>
              <a:off x="323528" y="5805264"/>
              <a:ext cx="432048" cy="4320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8172400" y="548680"/>
            <a:ext cx="360040" cy="600067"/>
            <a:chOff x="323528" y="5805264"/>
            <a:chExt cx="432048" cy="720080"/>
          </a:xfrm>
        </p:grpSpPr>
        <p:sp>
          <p:nvSpPr>
            <p:cNvPr id="8" name="二等辺三角形 7"/>
            <p:cNvSpPr/>
            <p:nvPr/>
          </p:nvSpPr>
          <p:spPr>
            <a:xfrm>
              <a:off x="323528" y="5949280"/>
              <a:ext cx="432048" cy="576064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323528" y="5805264"/>
              <a:ext cx="432048" cy="43204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8004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初期の頃のデータ分析ー141224_農作業割付_稲 Sheet2_ページ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471"/>
            <a:ext cx="9144000" cy="646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65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Design Process</a:t>
            </a:r>
            <a:br>
              <a:rPr kumimoji="1" lang="en-US" altLang="ja-JP" dirty="0"/>
            </a:br>
            <a:r>
              <a:rPr lang="en-US" altLang="ja-JP" dirty="0"/>
              <a:t>- 3</a:t>
            </a:r>
            <a:r>
              <a:rPr lang="en-US" altLang="ja-JP" baseline="30000" dirty="0"/>
              <a:t>rd</a:t>
            </a:r>
            <a:r>
              <a:rPr lang="en-US" altLang="ja-JP" dirty="0"/>
              <a:t> Step: Proposed Structure (1</a:t>
            </a:r>
            <a:r>
              <a:rPr lang="en-US" altLang="ja-JP" baseline="30000" dirty="0"/>
              <a:t>st</a:t>
            </a:r>
            <a:r>
              <a:rPr lang="en-US" altLang="ja-JP" dirty="0"/>
              <a:t>)  -</a:t>
            </a:r>
            <a:endParaRPr kumimoji="1" lang="ja-JP" altLang="en-US" dirty="0"/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236936" y="1404064"/>
            <a:ext cx="9604375" cy="839787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marL="7635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marL="11826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 3" pitchFamily="18" charset="2"/>
              <a:buChar char="}"/>
              <a:defRPr kumimoji="1" sz="16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marL="16017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²"/>
              <a:defRPr kumimoji="1" sz="14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Meiryo UI" pitchFamily="5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1800" b="1" kern="0" dirty="0"/>
              <a:t>Define</a:t>
            </a:r>
            <a:r>
              <a:rPr lang="ja-JP" altLang="en-US" sz="1800" b="1" kern="0" dirty="0"/>
              <a:t> </a:t>
            </a:r>
            <a:r>
              <a:rPr lang="en-US" altLang="ja-JP" sz="1800" b="1" kern="0" dirty="0"/>
              <a:t>hierarchy</a:t>
            </a:r>
            <a:r>
              <a:rPr lang="ja-JP" altLang="en-US" sz="1800" b="1" kern="0" dirty="0"/>
              <a:t> </a:t>
            </a:r>
            <a:r>
              <a:rPr lang="en-US" altLang="ja-JP" sz="1800" b="1" kern="0" dirty="0"/>
              <a:t>clearly</a:t>
            </a:r>
          </a:p>
          <a:p>
            <a:pPr marL="0" indent="0">
              <a:buNone/>
            </a:pPr>
            <a:endParaRPr lang="en-US" altLang="ja-JP" sz="1800" b="1" kern="0" dirty="0"/>
          </a:p>
          <a:p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endParaRPr lang="en-US" altLang="ja-JP" sz="1800" b="1" kern="0" dirty="0"/>
          </a:p>
          <a:p>
            <a:endParaRPr lang="en-US" altLang="ja-JP" sz="1800" b="1" kern="0" dirty="0"/>
          </a:p>
          <a:p>
            <a:r>
              <a:rPr lang="en-US" altLang="ja-JP" sz="1800" b="1" kern="0" dirty="0"/>
              <a:t>Accept</a:t>
            </a:r>
            <a:r>
              <a:rPr lang="ja-JP" altLang="en-US" sz="1800" b="1" kern="0" dirty="0"/>
              <a:t> </a:t>
            </a:r>
            <a:r>
              <a:rPr lang="en-US" altLang="ja-JP" sz="1800" b="1" kern="0" dirty="0"/>
              <a:t>various synonymous words</a:t>
            </a:r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  <a:p>
            <a:pPr marL="0" indent="0">
              <a:buNone/>
            </a:pPr>
            <a:endParaRPr lang="en-US" altLang="ja-JP" sz="1800" b="1" kern="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4968" y="1700808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Hierarchy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is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convenient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for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human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to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understand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and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for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computers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to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process.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But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it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often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be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confused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by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mixing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different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criteria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ja-JP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n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relationship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among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concepts/words.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ja-JP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causes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difficulty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when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adding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new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concepts/words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and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when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integrating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different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hierarchies.</a:t>
            </a:r>
            <a:endParaRPr lang="ja-JP" altLang="en-US" sz="16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6896" y="3780328"/>
            <a:ext cx="79928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Names for a single concept may be multiple by region and by crop</a:t>
            </a:r>
          </a:p>
          <a:p>
            <a:endParaRPr lang="en-US" altLang="ja-JP" sz="16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9" name="右矢印 8"/>
          <p:cNvSpPr/>
          <p:nvPr/>
        </p:nvSpPr>
        <p:spPr>
          <a:xfrm>
            <a:off x="939715" y="2767047"/>
            <a:ext cx="360040" cy="180020"/>
          </a:xfrm>
          <a:prstGeom prst="rightArrow">
            <a:avLst/>
          </a:prstGeom>
          <a:solidFill>
            <a:srgbClr val="009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31640" y="2708920"/>
            <a:ext cx="469782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Define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relationship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clearly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between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upper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and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lower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concepts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as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basis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of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classification</a:t>
            </a:r>
          </a:p>
        </p:txBody>
      </p:sp>
      <p:sp>
        <p:nvSpPr>
          <p:cNvPr id="11" name="右矢印 10"/>
          <p:cNvSpPr/>
          <p:nvPr/>
        </p:nvSpPr>
        <p:spPr>
          <a:xfrm>
            <a:off x="921643" y="4135199"/>
            <a:ext cx="360040" cy="180020"/>
          </a:xfrm>
          <a:prstGeom prst="rightArrow">
            <a:avLst/>
          </a:prstGeom>
          <a:solidFill>
            <a:srgbClr val="009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53690" y="4077072"/>
            <a:ext cx="7164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Clarify an entry word and their synonyms for each concept </a:t>
            </a:r>
          </a:p>
        </p:txBody>
      </p:sp>
      <p:sp>
        <p:nvSpPr>
          <p:cNvPr id="13" name="角丸四角形 12"/>
          <p:cNvSpPr/>
          <p:nvPr/>
        </p:nvSpPr>
        <p:spPr>
          <a:xfrm>
            <a:off x="251925" y="4714469"/>
            <a:ext cx="1229476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harvesting</a:t>
            </a:r>
            <a:endParaRPr kumimoji="1" lang="ja-JP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1822105" y="4714469"/>
            <a:ext cx="2435796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topping(beets)</a:t>
            </a:r>
            <a:endParaRPr lang="ja-JP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1837757" y="5038505"/>
            <a:ext cx="1164350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baling</a:t>
            </a:r>
            <a:endParaRPr kumimoji="1" lang="ja-JP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1829373" y="5326537"/>
            <a:ext cx="1164350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gleaning</a:t>
            </a:r>
            <a:endParaRPr lang="ja-JP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" name="角丸四角形 16"/>
          <p:cNvSpPr/>
          <p:nvPr/>
        </p:nvSpPr>
        <p:spPr>
          <a:xfrm>
            <a:off x="1815463" y="5614569"/>
            <a:ext cx="2356520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mechanical harvesting</a:t>
            </a:r>
            <a:endParaRPr lang="ja-JP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1815463" y="5902601"/>
            <a:ext cx="1028750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mowing</a:t>
            </a:r>
            <a:endParaRPr lang="ja-JP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1481401" y="4822481"/>
            <a:ext cx="34070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1639635" y="4822481"/>
            <a:ext cx="0" cy="161926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1639635" y="6010613"/>
            <a:ext cx="17582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1653545" y="5722581"/>
            <a:ext cx="17582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1653545" y="5446501"/>
            <a:ext cx="17582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1651703" y="5143746"/>
            <a:ext cx="17582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/>
          <p:cNvSpPr/>
          <p:nvPr/>
        </p:nvSpPr>
        <p:spPr bwMode="auto">
          <a:xfrm>
            <a:off x="221118" y="4498894"/>
            <a:ext cx="4184258" cy="2277390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rgbClr val="B2B2B2"/>
              </a:buClr>
              <a:buSzPct val="90000"/>
              <a:buFont typeface="Wingdings" pitchFamily="2" charset="2"/>
              <a:buNone/>
              <a:defRPr/>
            </a:pPr>
            <a:endParaRPr lang="ja-JP" altLang="en-US">
              <a:solidFill>
                <a:schemeClr val="tx1">
                  <a:lumMod val="50000"/>
                  <a:lumOff val="50000"/>
                </a:schemeClr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203848" y="6309320"/>
            <a:ext cx="1686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Thesaurus (AGROVOC)</a:t>
            </a:r>
            <a:endParaRPr lang="en-US" altLang="ja-JP" sz="12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948577" y="6118625"/>
            <a:ext cx="463588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. .</a:t>
            </a:r>
            <a:endParaRPr kumimoji="1" lang="ja-JP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4671293" y="4909593"/>
            <a:ext cx="1229476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harvesting</a:t>
            </a:r>
            <a:endParaRPr kumimoji="1"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9" name="角丸四角形 28"/>
          <p:cNvSpPr/>
          <p:nvPr/>
        </p:nvSpPr>
        <p:spPr>
          <a:xfrm>
            <a:off x="6241473" y="4909593"/>
            <a:ext cx="2349878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mechanical harvesting</a:t>
            </a:r>
            <a:endParaRPr lang="ja-JP" altLang="en-US" sz="1400" dirty="0">
              <a:solidFill>
                <a:schemeClr val="tx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0" name="角丸四角形 29"/>
          <p:cNvSpPr/>
          <p:nvPr/>
        </p:nvSpPr>
        <p:spPr>
          <a:xfrm>
            <a:off x="6255469" y="5840180"/>
            <a:ext cx="2356520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manual harvesting</a:t>
            </a:r>
            <a:endParaRPr lang="ja-JP" altLang="en-US" sz="1400" dirty="0">
              <a:solidFill>
                <a:schemeClr val="tx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31" name="直線コネクタ 30"/>
          <p:cNvCxnSpPr/>
          <p:nvPr/>
        </p:nvCxnSpPr>
        <p:spPr>
          <a:xfrm>
            <a:off x="5900769" y="5017605"/>
            <a:ext cx="3407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6059003" y="5017605"/>
            <a:ext cx="0" cy="16192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6059003" y="5969963"/>
            <a:ext cx="175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/>
          <p:cNvSpPr/>
          <p:nvPr/>
        </p:nvSpPr>
        <p:spPr bwMode="auto">
          <a:xfrm>
            <a:off x="4558903" y="4486624"/>
            <a:ext cx="4392488" cy="2331181"/>
          </a:xfrm>
          <a:prstGeom prst="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rgbClr val="B2B2B2"/>
              </a:buClr>
              <a:buSzPct val="90000"/>
              <a:buFont typeface="Wingdings" pitchFamily="2" charset="2"/>
              <a:buNone/>
              <a:defRPr/>
            </a:pPr>
            <a:endParaRPr lang="ja-JP" altLang="en-US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367945" y="6406952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. . .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292080" y="5301208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Inherit</a:t>
            </a:r>
            <a:endParaRPr lang="ja-JP" altLang="en-US" sz="1600" dirty="0">
              <a:solidFill>
                <a:srgbClr val="FF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7" name="右中かっこ 46"/>
          <p:cNvSpPr/>
          <p:nvPr/>
        </p:nvSpPr>
        <p:spPr>
          <a:xfrm rot="10800000">
            <a:off x="1335603" y="4820158"/>
            <a:ext cx="344708" cy="1588822"/>
          </a:xfrm>
          <a:prstGeom prst="rightBrac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62609" y="5254529"/>
            <a:ext cx="1085460" cy="646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relationship between siblings</a:t>
            </a:r>
            <a:endParaRPr lang="ja-JP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5350028" y="4544036"/>
            <a:ext cx="2921665" cy="288032"/>
          </a:xfrm>
          <a:prstGeom prst="rect">
            <a:avLst/>
          </a:prstGeom>
          <a:solidFill>
            <a:srgbClr val="006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Representation:</a:t>
            </a:r>
            <a:r>
              <a:rPr kumimoji="1" lang="ja-JP" altLang="en-US" dirty="0"/>
              <a:t> </a:t>
            </a:r>
            <a:r>
              <a:rPr kumimoji="1" lang="en-US" altLang="ja-JP" dirty="0"/>
              <a:t>”Harvesting”</a:t>
            </a:r>
            <a:endParaRPr kumimoji="1" lang="ja-JP" altLang="en-US" dirty="0"/>
          </a:p>
        </p:txBody>
      </p:sp>
      <p:cxnSp>
        <p:nvCxnSpPr>
          <p:cNvPr id="50" name="直線コネクタ 49"/>
          <p:cNvCxnSpPr/>
          <p:nvPr/>
        </p:nvCxnSpPr>
        <p:spPr>
          <a:xfrm flipV="1">
            <a:off x="5031333" y="4688052"/>
            <a:ext cx="318695" cy="221542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図形グループ 53"/>
          <p:cNvGrpSpPr/>
          <p:nvPr/>
        </p:nvGrpSpPr>
        <p:grpSpPr>
          <a:xfrm>
            <a:off x="7956376" y="2564904"/>
            <a:ext cx="360040" cy="600067"/>
            <a:chOff x="323528" y="5805264"/>
            <a:chExt cx="432048" cy="720080"/>
          </a:xfrm>
        </p:grpSpPr>
        <p:sp>
          <p:nvSpPr>
            <p:cNvPr id="55" name="二等辺三角形 54"/>
            <p:cNvSpPr/>
            <p:nvPr/>
          </p:nvSpPr>
          <p:spPr>
            <a:xfrm>
              <a:off x="323528" y="5949280"/>
              <a:ext cx="432048" cy="576064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" name="円/楕円 55"/>
            <p:cNvSpPr/>
            <p:nvPr/>
          </p:nvSpPr>
          <p:spPr>
            <a:xfrm>
              <a:off x="323528" y="5805264"/>
              <a:ext cx="432048" cy="4320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7" name="図形グループ 56"/>
          <p:cNvGrpSpPr/>
          <p:nvPr/>
        </p:nvGrpSpPr>
        <p:grpSpPr>
          <a:xfrm>
            <a:off x="8460432" y="2564904"/>
            <a:ext cx="360040" cy="600067"/>
            <a:chOff x="323528" y="5805264"/>
            <a:chExt cx="432048" cy="720080"/>
          </a:xfrm>
        </p:grpSpPr>
        <p:sp>
          <p:nvSpPr>
            <p:cNvPr id="58" name="二等辺三角形 57"/>
            <p:cNvSpPr/>
            <p:nvPr/>
          </p:nvSpPr>
          <p:spPr>
            <a:xfrm>
              <a:off x="323528" y="5949280"/>
              <a:ext cx="432048" cy="576064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" name="円/楕円 58"/>
            <p:cNvSpPr/>
            <p:nvPr/>
          </p:nvSpPr>
          <p:spPr>
            <a:xfrm>
              <a:off x="323528" y="5805264"/>
              <a:ext cx="432048" cy="43204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2080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 descr="スクリーンショット 2017-03-11 13.48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426"/>
            <a:ext cx="9144000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30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Design Process</a:t>
            </a:r>
            <a:br>
              <a:rPr kumimoji="1" lang="en-US" altLang="ja-JP" dirty="0"/>
            </a:br>
            <a:r>
              <a:rPr lang="en-US" altLang="ja-JP" sz="4000" dirty="0"/>
              <a:t>- 4</a:t>
            </a:r>
            <a:r>
              <a:rPr lang="en-US" altLang="ja-JP" sz="4000" baseline="30000" dirty="0"/>
              <a:t>th</a:t>
            </a:r>
            <a:r>
              <a:rPr lang="en-US" altLang="ja-JP" sz="4000" dirty="0"/>
              <a:t> Step: Introduction of Description Logics </a:t>
            </a:r>
            <a:r>
              <a:rPr lang="en-US" altLang="ja-JP" dirty="0"/>
              <a:t>-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/>
              <a:t>Consideration of the structure</a:t>
            </a:r>
          </a:p>
          <a:p>
            <a:pPr lvl="1"/>
            <a:r>
              <a:rPr lang="en-US" altLang="ja-JP" sz="2400" dirty="0"/>
              <a:t>Discovery of logical structure</a:t>
            </a:r>
          </a:p>
          <a:p>
            <a:pPr lvl="1"/>
            <a:r>
              <a:rPr kumimoji="1" lang="en-US" altLang="ja-JP" sz="2400" dirty="0"/>
              <a:t>Reformation of the structure by Description Logics</a:t>
            </a:r>
          </a:p>
          <a:p>
            <a:pPr lvl="2"/>
            <a:r>
              <a:rPr lang="en-US" altLang="ja-JP" sz="2000" dirty="0"/>
              <a:t>Use of a property for each is-a relation</a:t>
            </a:r>
          </a:p>
          <a:p>
            <a:pPr lvl="3"/>
            <a:r>
              <a:rPr lang="en-US" altLang="ja-JP" sz="1800" dirty="0"/>
              <a:t>Introduction of a new property</a:t>
            </a:r>
          </a:p>
          <a:p>
            <a:pPr lvl="3"/>
            <a:r>
              <a:rPr lang="en-US" altLang="ja-JP" sz="1800" dirty="0"/>
              <a:t>Is-a hierarchy of a property value</a:t>
            </a:r>
          </a:p>
          <a:p>
            <a:pPr lvl="2"/>
            <a:r>
              <a:rPr kumimoji="1" lang="en-US" altLang="ja-JP" sz="2000" dirty="0"/>
              <a:t>Re-arrangement of classes</a:t>
            </a:r>
          </a:p>
          <a:p>
            <a:pPr lvl="1"/>
            <a:endParaRPr kumimoji="1" lang="ja-JP" altLang="en-US" sz="2400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7164288" y="260648"/>
            <a:ext cx="360040" cy="600067"/>
            <a:chOff x="323528" y="5805264"/>
            <a:chExt cx="432048" cy="720080"/>
          </a:xfrm>
        </p:grpSpPr>
        <p:sp>
          <p:nvSpPr>
            <p:cNvPr id="5" name="二等辺三角形 4"/>
            <p:cNvSpPr/>
            <p:nvPr/>
          </p:nvSpPr>
          <p:spPr>
            <a:xfrm>
              <a:off x="323528" y="5949280"/>
              <a:ext cx="432048" cy="576064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円/楕円 5"/>
            <p:cNvSpPr/>
            <p:nvPr/>
          </p:nvSpPr>
          <p:spPr>
            <a:xfrm>
              <a:off x="323528" y="5805264"/>
              <a:ext cx="432048" cy="4320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7956376" y="260648"/>
            <a:ext cx="360040" cy="600067"/>
            <a:chOff x="323528" y="5805264"/>
            <a:chExt cx="432048" cy="720080"/>
          </a:xfrm>
          <a:solidFill>
            <a:schemeClr val="bg1"/>
          </a:solidFill>
        </p:grpSpPr>
        <p:sp>
          <p:nvSpPr>
            <p:cNvPr id="8" name="二等辺三角形 7"/>
            <p:cNvSpPr/>
            <p:nvPr/>
          </p:nvSpPr>
          <p:spPr>
            <a:xfrm>
              <a:off x="323528" y="5949280"/>
              <a:ext cx="432048" cy="576064"/>
            </a:xfrm>
            <a:prstGeom prst="triangle">
              <a:avLst/>
            </a:prstGeom>
            <a:grpFill/>
            <a:ln w="38100" cmpd="sng"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323528" y="5805264"/>
              <a:ext cx="432048" cy="432048"/>
            </a:xfrm>
            <a:prstGeom prst="ellipse">
              <a:avLst/>
            </a:prstGeom>
            <a:grpFill/>
            <a:ln w="38100" cmpd="sng"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" name="図形グループ 9"/>
          <p:cNvGrpSpPr/>
          <p:nvPr/>
        </p:nvGrpSpPr>
        <p:grpSpPr>
          <a:xfrm>
            <a:off x="8604448" y="404664"/>
            <a:ext cx="273630" cy="456051"/>
            <a:chOff x="323528" y="5805264"/>
            <a:chExt cx="432048" cy="720080"/>
          </a:xfrm>
        </p:grpSpPr>
        <p:sp>
          <p:nvSpPr>
            <p:cNvPr id="11" name="二等辺三角形 10"/>
            <p:cNvSpPr/>
            <p:nvPr/>
          </p:nvSpPr>
          <p:spPr>
            <a:xfrm>
              <a:off x="323528" y="5949280"/>
              <a:ext cx="432048" cy="576064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323528" y="5805264"/>
              <a:ext cx="432048" cy="43204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角丸四角形 12"/>
          <p:cNvSpPr/>
          <p:nvPr/>
        </p:nvSpPr>
        <p:spPr>
          <a:xfrm>
            <a:off x="4671293" y="4909593"/>
            <a:ext cx="1229476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harvesting</a:t>
            </a:r>
            <a:endParaRPr kumimoji="1"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6241473" y="4909593"/>
            <a:ext cx="2349878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mechanical harvesting</a:t>
            </a:r>
            <a:endParaRPr lang="ja-JP" altLang="en-US" sz="1400" dirty="0">
              <a:solidFill>
                <a:schemeClr val="tx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6255469" y="5840180"/>
            <a:ext cx="2356520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manual harvesting</a:t>
            </a:r>
            <a:endParaRPr lang="ja-JP" altLang="en-US" sz="1400" dirty="0">
              <a:solidFill>
                <a:schemeClr val="tx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5900769" y="5017605"/>
            <a:ext cx="3407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6059003" y="5017605"/>
            <a:ext cx="0" cy="16192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6059003" y="5969963"/>
            <a:ext cx="175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 bwMode="auto">
          <a:xfrm>
            <a:off x="4558903" y="4486624"/>
            <a:ext cx="4392488" cy="2331181"/>
          </a:xfrm>
          <a:prstGeom prst="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rgbClr val="B2B2B2"/>
              </a:buClr>
              <a:buSzPct val="90000"/>
              <a:buFont typeface="Wingdings" pitchFamily="2" charset="2"/>
              <a:buNone/>
              <a:defRPr/>
            </a:pPr>
            <a:endParaRPr lang="ja-JP" altLang="en-US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367945" y="6406952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. . .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4743301" y="5264116"/>
            <a:ext cx="1121464" cy="288032"/>
          </a:xfrm>
          <a:prstGeom prst="rect">
            <a:avLst/>
          </a:prstGeom>
          <a:solidFill>
            <a:srgbClr val="009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Harvest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6327477" y="5264116"/>
            <a:ext cx="1121464" cy="288032"/>
          </a:xfrm>
          <a:prstGeom prst="rect">
            <a:avLst/>
          </a:prstGeom>
          <a:solidFill>
            <a:srgbClr val="009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Harvest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/>
        </p:nvSpPr>
        <p:spPr>
          <a:xfrm>
            <a:off x="6327477" y="6200220"/>
            <a:ext cx="1121464" cy="288032"/>
          </a:xfrm>
          <a:prstGeom prst="rect">
            <a:avLst/>
          </a:prstGeom>
          <a:solidFill>
            <a:srgbClr val="009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Harvest</a:t>
            </a:r>
            <a:endParaRPr kumimoji="1" lang="ja-JP" altLang="en-US" dirty="0"/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5864765" y="5408132"/>
            <a:ext cx="46271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5862279" y="5408132"/>
            <a:ext cx="465198" cy="9361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683568" y="5517232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Inherit</a:t>
            </a:r>
            <a:endParaRPr lang="ja-JP" altLang="en-US" sz="16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7654285" y="5264116"/>
            <a:ext cx="1265480" cy="288032"/>
          </a:xfrm>
          <a:prstGeom prst="rect">
            <a:avLst/>
          </a:prstGeom>
          <a:solidFill>
            <a:srgbClr val="00B4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ja-JP" dirty="0" err="1"/>
              <a:t>b</a:t>
            </a:r>
            <a:r>
              <a:rPr kumimoji="1" lang="en-US" altLang="ja-JP" dirty="0" err="1"/>
              <a:t>yMachine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/>
        </p:nvSpPr>
        <p:spPr>
          <a:xfrm>
            <a:off x="7654285" y="6200220"/>
            <a:ext cx="1121464" cy="288032"/>
          </a:xfrm>
          <a:prstGeom prst="rect">
            <a:avLst/>
          </a:prstGeom>
          <a:solidFill>
            <a:srgbClr val="00B4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m</a:t>
            </a:r>
            <a:r>
              <a:rPr kumimoji="1" lang="en-US" altLang="ja-JP" dirty="0"/>
              <a:t>anually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355326" y="5213594"/>
            <a:ext cx="468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＋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371593" y="6149698"/>
            <a:ext cx="468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＋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5350028" y="4544036"/>
            <a:ext cx="2921665" cy="288032"/>
          </a:xfrm>
          <a:prstGeom prst="rect">
            <a:avLst/>
          </a:prstGeom>
          <a:solidFill>
            <a:srgbClr val="006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Representation:</a:t>
            </a:r>
            <a:r>
              <a:rPr kumimoji="1" lang="ja-JP" altLang="en-US" dirty="0"/>
              <a:t> </a:t>
            </a:r>
            <a:r>
              <a:rPr kumimoji="1" lang="en-US" altLang="ja-JP" dirty="0"/>
              <a:t>”Harvesting”</a:t>
            </a:r>
            <a:endParaRPr kumimoji="1" lang="ja-JP" altLang="en-US" dirty="0"/>
          </a:p>
        </p:txBody>
      </p:sp>
      <p:cxnSp>
        <p:nvCxnSpPr>
          <p:cNvPr id="32" name="直線コネクタ 31"/>
          <p:cNvCxnSpPr/>
          <p:nvPr/>
        </p:nvCxnSpPr>
        <p:spPr>
          <a:xfrm flipV="1">
            <a:off x="5031333" y="4688052"/>
            <a:ext cx="318695" cy="221542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5001194" y="5563181"/>
            <a:ext cx="1686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[Act]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589268" y="6365654"/>
            <a:ext cx="1686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u="sng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Ontology</a:t>
            </a:r>
          </a:p>
        </p:txBody>
      </p:sp>
      <p:sp>
        <p:nvSpPr>
          <p:cNvPr id="35" name="角丸四角形 34"/>
          <p:cNvSpPr/>
          <p:nvPr/>
        </p:nvSpPr>
        <p:spPr>
          <a:xfrm>
            <a:off x="219894" y="4949788"/>
            <a:ext cx="1229476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harvesting</a:t>
            </a:r>
            <a:endParaRPr kumimoji="1"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6" name="角丸四角形 35"/>
          <p:cNvSpPr/>
          <p:nvPr/>
        </p:nvSpPr>
        <p:spPr>
          <a:xfrm>
            <a:off x="1790074" y="4949788"/>
            <a:ext cx="2349878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mechanical harvesting</a:t>
            </a:r>
            <a:endParaRPr lang="ja-JP" altLang="en-US" sz="1400" dirty="0">
              <a:solidFill>
                <a:schemeClr val="tx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>
          <a:xfrm>
            <a:off x="1804070" y="5880375"/>
            <a:ext cx="2356520" cy="21602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manual harvesting</a:t>
            </a:r>
            <a:endParaRPr lang="ja-JP" altLang="en-US" sz="1400" dirty="0">
              <a:solidFill>
                <a:schemeClr val="tx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38" name="直線コネクタ 37"/>
          <p:cNvCxnSpPr/>
          <p:nvPr/>
        </p:nvCxnSpPr>
        <p:spPr>
          <a:xfrm>
            <a:off x="1449370" y="5057800"/>
            <a:ext cx="3407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1607604" y="5057800"/>
            <a:ext cx="0" cy="16192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1607604" y="6010158"/>
            <a:ext cx="175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/>
          <p:cNvSpPr/>
          <p:nvPr/>
        </p:nvSpPr>
        <p:spPr bwMode="auto">
          <a:xfrm>
            <a:off x="107504" y="4526819"/>
            <a:ext cx="4392488" cy="2331181"/>
          </a:xfrm>
          <a:prstGeom prst="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rgbClr val="B2B2B2"/>
              </a:buClr>
              <a:buSzPct val="90000"/>
              <a:buFont typeface="Wingdings" pitchFamily="2" charset="2"/>
              <a:buNone/>
              <a:defRPr/>
            </a:pPr>
            <a:endParaRPr lang="ja-JP" altLang="en-US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916546" y="6447147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. . .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/>
        </p:nvSpPr>
        <p:spPr>
          <a:xfrm>
            <a:off x="898629" y="4584231"/>
            <a:ext cx="2921665" cy="288032"/>
          </a:xfrm>
          <a:prstGeom prst="rect">
            <a:avLst/>
          </a:prstGeom>
          <a:solidFill>
            <a:srgbClr val="006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Representation:</a:t>
            </a:r>
            <a:r>
              <a:rPr kumimoji="1" lang="ja-JP" altLang="en-US" dirty="0"/>
              <a:t> </a:t>
            </a:r>
            <a:r>
              <a:rPr kumimoji="1" lang="en-US" altLang="ja-JP" dirty="0"/>
              <a:t>”Harvesting”</a:t>
            </a:r>
            <a:endParaRPr kumimoji="1" lang="ja-JP" altLang="en-US" dirty="0"/>
          </a:p>
        </p:txBody>
      </p:sp>
      <p:cxnSp>
        <p:nvCxnSpPr>
          <p:cNvPr id="54" name="直線コネクタ 53"/>
          <p:cNvCxnSpPr/>
          <p:nvPr/>
        </p:nvCxnSpPr>
        <p:spPr>
          <a:xfrm flipV="1">
            <a:off x="579934" y="4728247"/>
            <a:ext cx="318695" cy="221542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7884369" y="5517232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[Means]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7956376" y="6453336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[Means]</a:t>
            </a:r>
          </a:p>
        </p:txBody>
      </p:sp>
    </p:spTree>
    <p:extLst>
      <p:ext uri="{BB962C8B-B14F-4D97-AF65-F5344CB8AC3E}">
        <p14:creationId xmlns:p14="http://schemas.microsoft.com/office/powerpoint/2010/main" val="2434443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Design Process</a:t>
            </a:r>
            <a:br>
              <a:rPr lang="en-US" altLang="ja-JP" dirty="0"/>
            </a:br>
            <a:r>
              <a:rPr lang="en-US" altLang="ja-JP" sz="3100" dirty="0"/>
              <a:t>- 5</a:t>
            </a:r>
            <a:r>
              <a:rPr lang="en-US" altLang="ja-JP" sz="3100" baseline="30000" dirty="0"/>
              <a:t>th</a:t>
            </a:r>
            <a:r>
              <a:rPr lang="en-US" altLang="ja-JP" sz="3100" dirty="0"/>
              <a:t> Step: Evaluation and Enrichment by domain experts -</a:t>
            </a:r>
            <a:endParaRPr kumimoji="1" lang="ja-JP" altLang="en-US" sz="31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421088"/>
          </a:xfrm>
        </p:spPr>
        <p:txBody>
          <a:bodyPr/>
          <a:lstStyle/>
          <a:p>
            <a:r>
              <a:rPr kumimoji="1" lang="en-US" altLang="ja-JP" sz="2800" dirty="0"/>
              <a:t>Ask evaluations to experts </a:t>
            </a:r>
          </a:p>
          <a:p>
            <a:pPr lvl="1"/>
            <a:r>
              <a:rPr kumimoji="1" lang="en-US" altLang="ja-JP" sz="2400" dirty="0"/>
              <a:t>ind</a:t>
            </a:r>
            <a:r>
              <a:rPr lang="en-US" altLang="ja-JP" sz="2400" dirty="0"/>
              <a:t>ividual crops experts</a:t>
            </a:r>
          </a:p>
          <a:p>
            <a:pPr lvl="1"/>
            <a:r>
              <a:rPr kumimoji="1" lang="en-US" altLang="ja-JP" sz="2400" dirty="0"/>
              <a:t>Farmer management system developer</a:t>
            </a:r>
          </a:p>
          <a:p>
            <a:r>
              <a:rPr lang="en-US" altLang="ja-JP" sz="2800" dirty="0"/>
              <a:t>Feedback</a:t>
            </a:r>
          </a:p>
          <a:p>
            <a:pPr lvl="1"/>
            <a:r>
              <a:rPr kumimoji="1" lang="en-US" altLang="ja-JP" sz="2400" dirty="0"/>
              <a:t>Some alternation of class structure</a:t>
            </a:r>
          </a:p>
          <a:p>
            <a:pPr lvl="1"/>
            <a:r>
              <a:rPr kumimoji="1" lang="en-US" altLang="ja-JP" sz="2400" dirty="0"/>
              <a:t>Many new words</a:t>
            </a:r>
          </a:p>
          <a:p>
            <a:pPr lvl="2"/>
            <a:r>
              <a:rPr lang="en-US" altLang="ja-JP" sz="2000" dirty="0"/>
              <a:t>Crop-specific words</a:t>
            </a:r>
          </a:p>
          <a:p>
            <a:pPr lvl="2"/>
            <a:r>
              <a:rPr kumimoji="1" lang="en-US" altLang="ja-JP" sz="2000" dirty="0"/>
              <a:t>Area-specific words </a:t>
            </a:r>
            <a:r>
              <a:rPr kumimoji="1" lang="en-US" altLang="ja-JP" dirty="0"/>
              <a:t>(dialect)</a:t>
            </a:r>
            <a:endParaRPr kumimoji="1" lang="ja-JP" altLang="en-US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7164288" y="260648"/>
            <a:ext cx="360040" cy="600067"/>
            <a:chOff x="323528" y="5805264"/>
            <a:chExt cx="432048" cy="720080"/>
          </a:xfrm>
        </p:grpSpPr>
        <p:sp>
          <p:nvSpPr>
            <p:cNvPr id="5" name="二等辺三角形 4"/>
            <p:cNvSpPr/>
            <p:nvPr/>
          </p:nvSpPr>
          <p:spPr>
            <a:xfrm>
              <a:off x="323528" y="5949280"/>
              <a:ext cx="432048" cy="576064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円/楕円 5"/>
            <p:cNvSpPr/>
            <p:nvPr/>
          </p:nvSpPr>
          <p:spPr>
            <a:xfrm>
              <a:off x="323528" y="5805264"/>
              <a:ext cx="432048" cy="43204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7668344" y="260648"/>
            <a:ext cx="360040" cy="600067"/>
            <a:chOff x="323528" y="5805264"/>
            <a:chExt cx="432048" cy="720080"/>
          </a:xfrm>
          <a:solidFill>
            <a:schemeClr val="bg1"/>
          </a:solidFill>
        </p:grpSpPr>
        <p:sp>
          <p:nvSpPr>
            <p:cNvPr id="8" name="二等辺三角形 7"/>
            <p:cNvSpPr/>
            <p:nvPr/>
          </p:nvSpPr>
          <p:spPr>
            <a:xfrm>
              <a:off x="323528" y="5949280"/>
              <a:ext cx="432048" cy="576064"/>
            </a:xfrm>
            <a:prstGeom prst="triangle">
              <a:avLst/>
            </a:prstGeom>
            <a:grpFill/>
            <a:ln w="38100" cmpd="sng">
              <a:solidFill>
                <a:schemeClr val="accent3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323528" y="5805264"/>
              <a:ext cx="432048" cy="432048"/>
            </a:xfrm>
            <a:prstGeom prst="ellipse">
              <a:avLst/>
            </a:prstGeom>
            <a:grpFill/>
            <a:ln w="38100" cmpd="sng">
              <a:solidFill>
                <a:schemeClr val="accent3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" name="図形グループ 9"/>
          <p:cNvGrpSpPr/>
          <p:nvPr/>
        </p:nvGrpSpPr>
        <p:grpSpPr>
          <a:xfrm>
            <a:off x="7812360" y="332656"/>
            <a:ext cx="360040" cy="600067"/>
            <a:chOff x="323528" y="5805264"/>
            <a:chExt cx="432048" cy="720080"/>
          </a:xfrm>
          <a:solidFill>
            <a:schemeClr val="bg1"/>
          </a:solidFill>
        </p:grpSpPr>
        <p:sp>
          <p:nvSpPr>
            <p:cNvPr id="11" name="二等辺三角形 10"/>
            <p:cNvSpPr/>
            <p:nvPr/>
          </p:nvSpPr>
          <p:spPr>
            <a:xfrm>
              <a:off x="323528" y="5949280"/>
              <a:ext cx="432048" cy="576064"/>
            </a:xfrm>
            <a:prstGeom prst="triangle">
              <a:avLst/>
            </a:prstGeom>
            <a:grpFill/>
            <a:ln w="38100" cmpd="sng">
              <a:solidFill>
                <a:schemeClr val="accent3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323528" y="5805264"/>
              <a:ext cx="432048" cy="432048"/>
            </a:xfrm>
            <a:prstGeom prst="ellipse">
              <a:avLst/>
            </a:prstGeom>
            <a:grpFill/>
            <a:ln w="38100" cmpd="sng">
              <a:solidFill>
                <a:schemeClr val="accent3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7956376" y="404664"/>
            <a:ext cx="360040" cy="600067"/>
            <a:chOff x="323528" y="5805264"/>
            <a:chExt cx="432048" cy="720080"/>
          </a:xfrm>
          <a:solidFill>
            <a:schemeClr val="bg1"/>
          </a:solidFill>
        </p:grpSpPr>
        <p:sp>
          <p:nvSpPr>
            <p:cNvPr id="14" name="二等辺三角形 13"/>
            <p:cNvSpPr/>
            <p:nvPr/>
          </p:nvSpPr>
          <p:spPr>
            <a:xfrm>
              <a:off x="323528" y="5949280"/>
              <a:ext cx="432048" cy="576064"/>
            </a:xfrm>
            <a:prstGeom prst="triangle">
              <a:avLst/>
            </a:prstGeom>
            <a:grpFill/>
            <a:ln w="38100" cmpd="sng">
              <a:solidFill>
                <a:schemeClr val="accent3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323528" y="5805264"/>
              <a:ext cx="432048" cy="432048"/>
            </a:xfrm>
            <a:prstGeom prst="ellipse">
              <a:avLst/>
            </a:prstGeom>
            <a:grpFill/>
            <a:ln w="38100" cmpd="sng">
              <a:solidFill>
                <a:schemeClr val="accent3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6" name="図 15" descr="スクリーンショット 2017-03-11 14.32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013176"/>
            <a:ext cx="4788024" cy="19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30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6C32BE-5A41-43AD-A2D2-433BE5A27ABF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Picture 6" descr="C:\Users\joo\Desktop\main_log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t="5290" r="5895"/>
          <a:stretch/>
        </p:blipFill>
        <p:spPr bwMode="auto">
          <a:xfrm>
            <a:off x="-17367" y="24095"/>
            <a:ext cx="2376264" cy="12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joo\Desktop\cm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197" y="6262134"/>
            <a:ext cx="1859399" cy="45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joo\Desktop\nii_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131468"/>
            <a:ext cx="2187327" cy="71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2244719" y="3008693"/>
            <a:ext cx="4644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CVO : Crop Vocabulary</a:t>
            </a:r>
            <a:endParaRPr kumimoji="1" lang="ja-JP" altLang="en-US" sz="36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0168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グループ化 27"/>
          <p:cNvGrpSpPr/>
          <p:nvPr/>
        </p:nvGrpSpPr>
        <p:grpSpPr>
          <a:xfrm>
            <a:off x="-36512" y="764704"/>
            <a:ext cx="9180512" cy="0"/>
            <a:chOff x="-36512" y="764704"/>
            <a:chExt cx="9180512" cy="0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-36512" y="764704"/>
              <a:ext cx="3096344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2339752" y="764704"/>
              <a:ext cx="6804248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タイトル 14"/>
          <p:cNvSpPr txBox="1">
            <a:spLocks/>
          </p:cNvSpPr>
          <p:nvPr/>
        </p:nvSpPr>
        <p:spPr>
          <a:xfrm>
            <a:off x="94211" y="84544"/>
            <a:ext cx="96012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Standardization</a:t>
            </a:r>
            <a:r>
              <a:rPr kumimoji="1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1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crop name</a:t>
            </a:r>
            <a:endParaRPr kumimoji="1" lang="ja-JP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71005" y="839169"/>
            <a:ext cx="9604375" cy="839787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marL="7635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marL="11826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 3" pitchFamily="18" charset="2"/>
              <a:buChar char="}"/>
              <a:defRPr kumimoji="1" sz="16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marL="16017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²"/>
              <a:defRPr kumimoji="1" sz="140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Meiryo UI" pitchFamily="5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24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Image of distribution flow of agriculture product, and information flow</a:t>
            </a:r>
            <a:endParaRPr kumimoji="1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019" y="1343664"/>
            <a:ext cx="6480720" cy="4417352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288399" y="1484784"/>
            <a:ext cx="26642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Administrative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agencies</a:t>
            </a:r>
            <a:endParaRPr kumimoji="1" lang="ja-JP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863275" y="3933056"/>
            <a:ext cx="14761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Farmers</a:t>
            </a:r>
            <a:endParaRPr kumimoji="1" lang="ja-JP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79712" y="1884894"/>
            <a:ext cx="36448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[ Pea, Pod pea]   </a:t>
            </a:r>
            <a:endParaRPr kumimoji="1" lang="ja-JP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63275" y="4270852"/>
            <a:ext cx="155659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 Pod pea]   </a:t>
            </a:r>
            <a:endParaRPr kumimoji="1" lang="ja-JP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878244" y="3714429"/>
            <a:ext cx="1989899" cy="109956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21482" y="3753488"/>
            <a:ext cx="194666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Distributor</a:t>
            </a:r>
            <a:endParaRPr kumimoji="1" lang="ja-JP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921481" y="4106104"/>
            <a:ext cx="194666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 Pod pea</a:t>
            </a:r>
          </a:p>
          <a:p>
            <a:pPr algn="l"/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“</a:t>
            </a:r>
            <a:r>
              <a:rPr lang="en-US" altLang="ja-JP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Kinusaya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”]   </a:t>
            </a:r>
            <a:endParaRPr kumimoji="1" lang="ja-JP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275813" y="3784003"/>
            <a:ext cx="1608555" cy="137380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376682" y="3906049"/>
            <a:ext cx="15076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Retailers</a:t>
            </a:r>
            <a:endParaRPr kumimoji="1" lang="ja-JP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32445" y="4333166"/>
            <a:ext cx="155192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 Pod pea</a:t>
            </a:r>
          </a:p>
          <a:p>
            <a:pPr algn="l"/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ja-JP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Kinusaya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”]   </a:t>
            </a:r>
            <a:endParaRPr kumimoji="1" lang="ja-JP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3059832" y="5027508"/>
            <a:ext cx="3215981" cy="13545"/>
          </a:xfrm>
          <a:prstGeom prst="straightConnector1">
            <a:avLst/>
          </a:prstGeom>
          <a:ln w="1238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3419871" y="4845441"/>
            <a:ext cx="220466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 history</a:t>
            </a:r>
            <a:endParaRPr kumimoji="1" lang="ja-JP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2915816" y="5427618"/>
            <a:ext cx="3321380" cy="55543"/>
          </a:xfrm>
          <a:prstGeom prst="straightConnector1">
            <a:avLst/>
          </a:prstGeom>
          <a:ln w="12382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3420826" y="5294044"/>
            <a:ext cx="220466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 review</a:t>
            </a:r>
            <a:endParaRPr kumimoji="1" lang="ja-JP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flipV="1">
            <a:off x="2238157" y="2412697"/>
            <a:ext cx="0" cy="1411239"/>
          </a:xfrm>
          <a:prstGeom prst="straightConnector1">
            <a:avLst/>
          </a:prstGeom>
          <a:ln w="12382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672461" y="2568040"/>
            <a:ext cx="261450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Cultivation technology</a:t>
            </a:r>
            <a:endParaRPr kumimoji="1" lang="ja-JP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直線矢印コネクタ 37"/>
          <p:cNvCxnSpPr/>
          <p:nvPr/>
        </p:nvCxnSpPr>
        <p:spPr>
          <a:xfrm flipV="1">
            <a:off x="3451841" y="2285004"/>
            <a:ext cx="1070364" cy="1538933"/>
          </a:xfrm>
          <a:prstGeom prst="straightConnector1">
            <a:avLst/>
          </a:prstGeom>
          <a:ln w="12382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3451841" y="2497898"/>
            <a:ext cx="261450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chemical use reference</a:t>
            </a:r>
            <a:endParaRPr kumimoji="1" lang="ja-JP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101478" y="3199012"/>
            <a:ext cx="219306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 [Food chain]----</a:t>
            </a:r>
            <a:endParaRPr kumimoji="1" lang="ja-JP" altLang="en-US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直線矢印コネクタ 40"/>
          <p:cNvCxnSpPr/>
          <p:nvPr/>
        </p:nvCxnSpPr>
        <p:spPr>
          <a:xfrm>
            <a:off x="1388299" y="6634926"/>
            <a:ext cx="648072" cy="12569"/>
          </a:xfrm>
          <a:prstGeom prst="straightConnector1">
            <a:avLst/>
          </a:prstGeom>
          <a:ln w="1238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2036371" y="6434871"/>
            <a:ext cx="248583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 flow</a:t>
            </a:r>
            <a:endParaRPr kumimoji="1" lang="ja-JP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直線矢印コネクタ 43"/>
          <p:cNvCxnSpPr/>
          <p:nvPr/>
        </p:nvCxnSpPr>
        <p:spPr>
          <a:xfrm>
            <a:off x="4225121" y="6661368"/>
            <a:ext cx="648072" cy="12569"/>
          </a:xfrm>
          <a:prstGeom prst="straightConnector1">
            <a:avLst/>
          </a:prstGeom>
          <a:ln w="1238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4823426" y="6473882"/>
            <a:ext cx="327696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flow </a:t>
            </a:r>
            <a:endParaRPr kumimoji="1" lang="ja-JP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092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/>
          <p:cNvSpPr txBox="1"/>
          <p:nvPr/>
        </p:nvSpPr>
        <p:spPr>
          <a:xfrm>
            <a:off x="1563798" y="2204702"/>
            <a:ext cx="3213242" cy="369332"/>
          </a:xfrm>
          <a:prstGeom prst="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CVO</a:t>
            </a:r>
            <a:r>
              <a:rPr kumimoji="0" lang="ja-JP" altLang="en-US" sz="1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endParaRPr kumimoji="0" lang="en-US" altLang="ja-JP" sz="1800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561659" y="5536838"/>
            <a:ext cx="3213242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 defTabSz="685800">
              <a:defRPr/>
            </a:pPr>
            <a:r>
              <a:rPr kumimoji="0" lang="en-US" altLang="ja-JP" sz="1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 Pea</a:t>
            </a:r>
            <a:r>
              <a:rPr kumimoji="0" lang="ja-JP" altLang="en-US" sz="1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kumimoji="0" lang="ja-JP" altLang="en-US" sz="1050" kern="0" dirty="0">
                <a:solidFill>
                  <a:sysClr val="windowText" lastClr="000000"/>
                </a:solidFill>
              </a:rPr>
              <a:t>　　　　　</a:t>
            </a:r>
            <a:endParaRPr kumimoji="0" lang="en-US" altLang="ja-JP" sz="1050" kern="0" dirty="0">
              <a:solidFill>
                <a:sysClr val="windowText" lastClr="000000"/>
              </a:solidFill>
              <a:latin typeface="ＭＳ Ｐゴシック" panose="020B0600070205080204" pitchFamily="50" charset="-128"/>
            </a:endParaRPr>
          </a:p>
          <a:p>
            <a:pPr algn="l" defTabSz="685800">
              <a:defRPr/>
            </a:pPr>
            <a:r>
              <a:rPr kumimoji="0" lang="ja-JP" altLang="en-US" sz="1050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　</a:t>
            </a:r>
            <a:r>
              <a:rPr kumimoji="0" lang="en-US" altLang="ja-JP" sz="1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Synonyms</a:t>
            </a:r>
            <a:r>
              <a:rPr kumimoji="0" lang="ja-JP" altLang="en-US" sz="1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kumimoji="0" lang="en-US" altLang="ja-JP" sz="12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685800">
              <a:defRPr/>
            </a:pPr>
            <a:r>
              <a:rPr kumimoji="0" lang="en-US" altLang="ja-JP" sz="1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Scientific name; </a:t>
            </a:r>
            <a:r>
              <a:rPr kumimoji="0" lang="en-US" altLang="ja-JP" sz="1200" i="1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Pisum</a:t>
            </a:r>
            <a:r>
              <a:rPr kumimoji="0" lang="en-US" altLang="ja-JP" sz="1200" i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1200" i="1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sativum</a:t>
            </a:r>
            <a:endParaRPr kumimoji="0" lang="en-US" altLang="ja-JP" sz="1200" i="1" kern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685800">
              <a:defRPr/>
            </a:pPr>
            <a:r>
              <a:rPr kumimoji="0" lang="en-US" altLang="ja-JP" sz="1200" i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ja-JP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Mature/Immature ; Immature</a:t>
            </a:r>
          </a:p>
          <a:p>
            <a:pPr algn="l" defTabSz="685800">
              <a:defRPr/>
            </a:pPr>
            <a:r>
              <a:rPr lang="en-US" altLang="ja-JP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Edible part; Seed, Pod</a:t>
            </a:r>
            <a:endParaRPr kumimoji="0" lang="en-US" altLang="ja-JP" sz="12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563799" y="2579080"/>
            <a:ext cx="3213242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 defTabSz="685800">
              <a:defRPr/>
            </a:pPr>
            <a:r>
              <a:rPr kumimoji="0" lang="en-US" altLang="ja-JP" sz="1800" b="1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</a:t>
            </a:r>
            <a:r>
              <a:rPr kumimoji="0" lang="ja-JP" altLang="en-US" sz="1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endParaRPr kumimoji="0" lang="en-US" altLang="ja-JP" sz="12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685800">
              <a:defRPr/>
            </a:pPr>
            <a:r>
              <a:rPr kumimoji="0" lang="en-US" altLang="ja-JP" sz="1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Synonyms</a:t>
            </a:r>
            <a:r>
              <a:rPr kumimoji="0" lang="ja-JP" altLang="en-US" sz="1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kumimoji="0" lang="en-US" altLang="ja-JP" sz="1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Garden pea</a:t>
            </a:r>
          </a:p>
          <a:p>
            <a:pPr algn="l" defTabSz="685800">
              <a:defRPr/>
            </a:pPr>
            <a:r>
              <a:rPr kumimoji="0" lang="en-US" altLang="ja-JP" sz="1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Scientific name; </a:t>
            </a:r>
            <a:r>
              <a:rPr kumimoji="0" lang="en-US" altLang="ja-JP" sz="1200" i="1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Pisum</a:t>
            </a:r>
            <a:r>
              <a:rPr kumimoji="0" lang="en-US" altLang="ja-JP" sz="1200" i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1200" i="1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sativum</a:t>
            </a:r>
            <a:r>
              <a:rPr kumimoji="0" lang="ja-JP" altLang="en-US" sz="12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</a:t>
            </a:r>
            <a:endParaRPr kumimoji="0" lang="en-US" altLang="ja-JP" sz="12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563797" y="3309337"/>
            <a:ext cx="3213242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 defTabSz="685800">
              <a:defRPr/>
            </a:pPr>
            <a:r>
              <a:rPr kumimoji="0" lang="en-US" altLang="ja-JP" sz="1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Mature pea seed</a:t>
            </a:r>
          </a:p>
          <a:p>
            <a:pPr algn="l" defTabSz="685800">
              <a:defRPr/>
            </a:pPr>
            <a:r>
              <a:rPr kumimoji="0" lang="ja-JP" altLang="en-US" sz="105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kumimoji="0" lang="en-US" altLang="ja-JP" sz="1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Synonyms</a:t>
            </a:r>
            <a:r>
              <a:rPr kumimoji="0" lang="ja-JP" altLang="en-US" sz="1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kumimoji="0" lang="en-US" altLang="ja-JP" sz="1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 (mature seed)</a:t>
            </a:r>
          </a:p>
          <a:p>
            <a:pPr algn="l" defTabSz="685800">
              <a:defRPr/>
            </a:pPr>
            <a:r>
              <a:rPr kumimoji="0" lang="en-US" altLang="ja-JP" sz="1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Scientific name; </a:t>
            </a:r>
            <a:r>
              <a:rPr kumimoji="0" lang="en-US" altLang="ja-JP" sz="1200" i="1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Pisum</a:t>
            </a:r>
            <a:r>
              <a:rPr kumimoji="0" lang="en-US" altLang="ja-JP" sz="1200" i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1200" i="1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sativum</a:t>
            </a:r>
            <a:endParaRPr kumimoji="0" lang="en-US" altLang="ja-JP" sz="1200" i="1" kern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685800">
              <a:defRPr/>
            </a:pPr>
            <a:r>
              <a:rPr kumimoji="0" lang="en-US" altLang="ja-JP" sz="1200" i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ja-JP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Mature/Immature ;Mature</a:t>
            </a:r>
          </a:p>
          <a:p>
            <a:pPr algn="l" defTabSz="685800">
              <a:defRPr/>
            </a:pPr>
            <a:r>
              <a:rPr lang="en-US" altLang="ja-JP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Edible part; Seed</a:t>
            </a:r>
            <a:r>
              <a:rPr kumimoji="0" lang="ja-JP" altLang="en-US" sz="12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kumimoji="0" lang="ja-JP" altLang="en-US" sz="105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kumimoji="0" lang="ja-JP" altLang="en-US" sz="105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　　</a:t>
            </a:r>
            <a:endParaRPr kumimoji="0" lang="en-US" altLang="ja-JP" sz="105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右矢印 46"/>
          <p:cNvSpPr/>
          <p:nvPr/>
        </p:nvSpPr>
        <p:spPr>
          <a:xfrm>
            <a:off x="4734434" y="4799698"/>
            <a:ext cx="444844" cy="25949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350" kern="0">
              <a:solidFill>
                <a:srgbClr val="FFC000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48" name="右矢印 47"/>
          <p:cNvSpPr/>
          <p:nvPr/>
        </p:nvSpPr>
        <p:spPr>
          <a:xfrm>
            <a:off x="4716016" y="5939294"/>
            <a:ext cx="444844" cy="25949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350" kern="0">
              <a:solidFill>
                <a:srgbClr val="FFC000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04078" y="809417"/>
            <a:ext cx="87455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ja-JP" sz="1800" kern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・</a:t>
            </a:r>
            <a:r>
              <a:rPr lang="en-US" altLang="ja-JP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CVO define the crop name with 4 kinds of property and their values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 - 4 kinds of property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     Scientific name, Synonyms, Mature/ Immature, Edible/ Non-edible, Edible part.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32332" y="3709492"/>
            <a:ext cx="187040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【Cultivar list】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・・・・</a:t>
            </a:r>
            <a:endParaRPr lang="ja-JP" altLang="en-US" sz="16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右矢印 15"/>
          <p:cNvSpPr/>
          <p:nvPr/>
        </p:nvSpPr>
        <p:spPr>
          <a:xfrm>
            <a:off x="4734434" y="3901307"/>
            <a:ext cx="444844" cy="25949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350" kern="0">
              <a:solidFill>
                <a:srgbClr val="FFC000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561659" y="4428842"/>
            <a:ext cx="3213242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 defTabSz="685800">
              <a:defRPr/>
            </a:pPr>
            <a:r>
              <a:rPr kumimoji="0" lang="en-US" altLang="ja-JP" sz="1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peas</a:t>
            </a:r>
          </a:p>
          <a:p>
            <a:pPr algn="l" defTabSz="685800">
              <a:defRPr/>
            </a:pPr>
            <a:r>
              <a:rPr kumimoji="0" lang="ja-JP" altLang="en-US" sz="105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kumimoji="0" lang="en-US" altLang="ja-JP" sz="1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Synonyms</a:t>
            </a:r>
            <a:r>
              <a:rPr kumimoji="0" lang="ja-JP" altLang="en-US" sz="1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kumimoji="0" lang="en-US" altLang="ja-JP" sz="12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685800">
              <a:defRPr/>
            </a:pPr>
            <a:r>
              <a:rPr kumimoji="0" lang="en-US" altLang="ja-JP" sz="1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Scientific name; </a:t>
            </a:r>
            <a:r>
              <a:rPr kumimoji="0" lang="en-US" altLang="ja-JP" sz="1200" i="1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Pisum</a:t>
            </a:r>
            <a:r>
              <a:rPr kumimoji="0" lang="en-US" altLang="ja-JP" sz="1200" i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1200" i="1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sativum</a:t>
            </a:r>
            <a:endParaRPr kumimoji="0" lang="en-US" altLang="ja-JP" sz="1200" i="1" kern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685800">
              <a:defRPr/>
            </a:pPr>
            <a:r>
              <a:rPr kumimoji="0" lang="en-US" altLang="ja-JP" sz="1200" i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ja-JP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Mature/Immature ; Immature</a:t>
            </a:r>
          </a:p>
          <a:p>
            <a:pPr algn="l" defTabSz="685800">
              <a:defRPr/>
            </a:pPr>
            <a:r>
              <a:rPr lang="en-US" altLang="ja-JP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Edible part; Seed</a:t>
            </a:r>
            <a:r>
              <a:rPr kumimoji="0" lang="ja-JP" altLang="en-US" sz="12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kumimoji="0" lang="ja-JP" altLang="en-US" sz="1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kumimoji="0" lang="ja-JP" altLang="en-US" sz="105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endParaRPr kumimoji="0" lang="en-US" altLang="ja-JP" sz="105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129014" y="4715619"/>
            <a:ext cx="187040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【Cultivar list】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altLang="ja-JP" sz="16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Usui</a:t>
            </a:r>
            <a:r>
              <a:rPr kumimoji="0" lang="en-US" altLang="ja-JP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kumimoji="0" lang="ja-JP" altLang="en-US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・・・・</a:t>
            </a:r>
            <a:endParaRPr lang="ja-JP" altLang="en-US" sz="16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160860" y="5832731"/>
            <a:ext cx="187040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【Cultivar list】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kumimoji="0" lang="en-US" altLang="ja-JP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altLang="ja-JP" sz="16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Kinusaya</a:t>
            </a:r>
            <a:r>
              <a:rPr kumimoji="0" lang="en-US" altLang="ja-JP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ja-JP" altLang="en-US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・・・</a:t>
            </a:r>
            <a:endParaRPr lang="ja-JP" altLang="en-US" sz="16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グループ化 27"/>
          <p:cNvGrpSpPr/>
          <p:nvPr/>
        </p:nvGrpSpPr>
        <p:grpSpPr>
          <a:xfrm>
            <a:off x="-36512" y="764704"/>
            <a:ext cx="9180512" cy="0"/>
            <a:chOff x="-36512" y="764704"/>
            <a:chExt cx="9180512" cy="0"/>
          </a:xfrm>
        </p:grpSpPr>
        <p:cxnSp>
          <p:nvCxnSpPr>
            <p:cNvPr id="18" name="直線コネクタ 17"/>
            <p:cNvCxnSpPr/>
            <p:nvPr/>
          </p:nvCxnSpPr>
          <p:spPr>
            <a:xfrm>
              <a:off x="-36512" y="764704"/>
              <a:ext cx="3096344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2339752" y="764704"/>
              <a:ext cx="6804248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正方形/長方形 21"/>
          <p:cNvSpPr/>
          <p:nvPr/>
        </p:nvSpPr>
        <p:spPr>
          <a:xfrm>
            <a:off x="1643" y="116632"/>
            <a:ext cx="92397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400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CVO (Crop Vocabulary)</a:t>
            </a:r>
            <a:endParaRPr kumimoji="0" lang="en-US" altLang="ja-JP" sz="24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543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38A585-D921-F04F-A213-89D7A457F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Ontology (in Computer Science)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A76E6F-34B1-0F49-9E04-49A96548D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ja-JP" sz="2400" dirty="0"/>
              <a:t>An ontology encompasses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ja-JP" sz="2400" dirty="0"/>
              <a:t>a representation, formal naming and definition of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ja-JP" dirty="0"/>
              <a:t>categories,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ja-JP" dirty="0"/>
              <a:t>properties </a:t>
            </a:r>
          </a:p>
          <a:p>
            <a:pPr marL="914400" lvl="2" indent="0">
              <a:buNone/>
            </a:pPr>
            <a:r>
              <a:rPr lang="en-US" altLang="ja-JP" dirty="0"/>
              <a:t>and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ja-JP" dirty="0"/>
              <a:t>relations between the concepts, data and entities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ja-JP" sz="2400" dirty="0"/>
              <a:t>that substantiate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ja-JP" sz="2000" dirty="0"/>
              <a:t>one,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ja-JP" sz="2000" dirty="0"/>
              <a:t>many </a:t>
            </a:r>
          </a:p>
          <a:p>
            <a:pPr marL="914400" lvl="2" indent="0">
              <a:buNone/>
            </a:pPr>
            <a:r>
              <a:rPr lang="en-US" altLang="ja-JP" sz="2000" dirty="0"/>
              <a:t>or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ja-JP" sz="2000" dirty="0"/>
              <a:t>all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ja-JP" sz="2400" dirty="0"/>
              <a:t>domains of discourse</a:t>
            </a:r>
            <a:endParaRPr kumimoji="1" lang="ja-JP" altLang="en-US" sz="240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993C2F8-0FB5-4341-B72C-26DE63107AF3}"/>
              </a:ext>
            </a:extLst>
          </p:cNvPr>
          <p:cNvSpPr/>
          <p:nvPr/>
        </p:nvSpPr>
        <p:spPr>
          <a:xfrm>
            <a:off x="2286000" y="6488668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hlinkClick r:id="rId2"/>
              </a:rPr>
              <a:t>https://en.wikipedia.org/wiki/Ontology_(information_science)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323146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27"/>
          <p:cNvGrpSpPr/>
          <p:nvPr/>
        </p:nvGrpSpPr>
        <p:grpSpPr>
          <a:xfrm>
            <a:off x="-36512" y="764704"/>
            <a:ext cx="9180512" cy="0"/>
            <a:chOff x="-36512" y="764704"/>
            <a:chExt cx="9180512" cy="0"/>
          </a:xfrm>
        </p:grpSpPr>
        <p:cxnSp>
          <p:nvCxnSpPr>
            <p:cNvPr id="5" name="直線コネクタ 4"/>
            <p:cNvCxnSpPr/>
            <p:nvPr/>
          </p:nvCxnSpPr>
          <p:spPr>
            <a:xfrm>
              <a:off x="-36512" y="764704"/>
              <a:ext cx="3096344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2339752" y="764704"/>
              <a:ext cx="6804248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564" y="3400592"/>
            <a:ext cx="1065433" cy="8004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565" y="2056882"/>
            <a:ext cx="1065433" cy="8009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正方形/長方形 14"/>
          <p:cNvSpPr/>
          <p:nvPr/>
        </p:nvSpPr>
        <p:spPr>
          <a:xfrm>
            <a:off x="5787977" y="2306332"/>
            <a:ext cx="11143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id=455045</a:t>
            </a:r>
            <a:endParaRPr lang="ja-JP" altLang="en-US" sz="12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048412" y="2829860"/>
            <a:ext cx="8178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オクラ</a:t>
            </a:r>
            <a:r>
              <a:rPr lang="en-US" altLang="ja-JP" sz="12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</a:p>
          <a:p>
            <a:r>
              <a:rPr lang="en-US" altLang="ja-JP" sz="12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= okra</a:t>
            </a:r>
            <a:endParaRPr lang="ja-JP" altLang="en-US" sz="12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636" y="1897048"/>
            <a:ext cx="818830" cy="283441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77" y="3064108"/>
            <a:ext cx="677921" cy="778354"/>
          </a:xfrm>
          <a:prstGeom prst="rect">
            <a:avLst/>
          </a:prstGeom>
        </p:spPr>
      </p:pic>
      <p:sp>
        <p:nvSpPr>
          <p:cNvPr id="21" name="右カーブ矢印 20"/>
          <p:cNvSpPr/>
          <p:nvPr/>
        </p:nvSpPr>
        <p:spPr bwMode="auto">
          <a:xfrm rot="15851861">
            <a:off x="5992982" y="985155"/>
            <a:ext cx="374441" cy="2659680"/>
          </a:xfrm>
          <a:prstGeom prst="curvedRightArrow">
            <a:avLst/>
          </a:prstGeom>
          <a:solidFill>
            <a:srgbClr val="00B0F0">
              <a:alpha val="49020"/>
            </a:srgbClr>
          </a:solidFill>
          <a:ln>
            <a:noFill/>
          </a:ln>
          <a:effectLst/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22" name="右カーブ矢印 21"/>
          <p:cNvSpPr/>
          <p:nvPr/>
        </p:nvSpPr>
        <p:spPr bwMode="auto">
          <a:xfrm rot="15995671" flipH="1">
            <a:off x="6080866" y="1905349"/>
            <a:ext cx="391197" cy="2659680"/>
          </a:xfrm>
          <a:prstGeom prst="curvedRightArrow">
            <a:avLst/>
          </a:prstGeom>
          <a:solidFill>
            <a:srgbClr val="00B0F0">
              <a:alpha val="49020"/>
            </a:srgbClr>
          </a:solidFill>
          <a:ln>
            <a:noFill/>
          </a:ln>
          <a:effectLst/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23" name="角丸四角形 22"/>
          <p:cNvSpPr/>
          <p:nvPr/>
        </p:nvSpPr>
        <p:spPr bwMode="auto">
          <a:xfrm>
            <a:off x="7388664" y="1866069"/>
            <a:ext cx="1430901" cy="1007225"/>
          </a:xfrm>
          <a:prstGeom prst="roundRect">
            <a:avLst>
              <a:gd name="adj" fmla="val 10312"/>
            </a:avLst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24" name="角丸四角形 23"/>
          <p:cNvSpPr/>
          <p:nvPr/>
        </p:nvSpPr>
        <p:spPr bwMode="auto">
          <a:xfrm>
            <a:off x="7467966" y="3320741"/>
            <a:ext cx="1430901" cy="1007225"/>
          </a:xfrm>
          <a:prstGeom prst="roundRect">
            <a:avLst>
              <a:gd name="adj" fmla="val 10312"/>
            </a:avLst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79" y="4750078"/>
            <a:ext cx="1316780" cy="1061539"/>
          </a:xfrm>
          <a:prstGeom prst="rect">
            <a:avLst/>
          </a:prstGeom>
        </p:spPr>
      </p:pic>
      <p:sp>
        <p:nvSpPr>
          <p:cNvPr id="29" name="右カーブ矢印 28"/>
          <p:cNvSpPr/>
          <p:nvPr/>
        </p:nvSpPr>
        <p:spPr bwMode="auto">
          <a:xfrm rot="1039170" flipH="1">
            <a:off x="3491873" y="3420262"/>
            <a:ext cx="622313" cy="1833532"/>
          </a:xfrm>
          <a:prstGeom prst="curvedRightArrow">
            <a:avLst/>
          </a:prstGeom>
          <a:solidFill>
            <a:srgbClr val="004B86">
              <a:alpha val="49020"/>
            </a:srgbClr>
          </a:solidFill>
          <a:ln>
            <a:noFill/>
          </a:ln>
          <a:effectLst/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971600" y="5884421"/>
            <a:ext cx="34282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400" b="1" dirty="0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Food names In food composition database </a:t>
            </a:r>
            <a:r>
              <a:rPr lang="en-US" altLang="ja-JP" sz="14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by MEXT(Ministry of education, culture, sports, science and technology, JAPAN)</a:t>
            </a:r>
            <a:endParaRPr lang="ja-JP" altLang="en-US" sz="14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35" y="4725144"/>
            <a:ext cx="1498801" cy="1207368"/>
          </a:xfrm>
          <a:prstGeom prst="rect">
            <a:avLst/>
          </a:prstGeom>
        </p:spPr>
      </p:pic>
      <p:sp>
        <p:nvSpPr>
          <p:cNvPr id="32" name="右カーブ矢印 31"/>
          <p:cNvSpPr/>
          <p:nvPr/>
        </p:nvSpPr>
        <p:spPr bwMode="auto">
          <a:xfrm rot="19276690" flipH="1">
            <a:off x="4605875" y="3119205"/>
            <a:ext cx="490189" cy="1607073"/>
          </a:xfrm>
          <a:prstGeom prst="curvedRightArrow">
            <a:avLst/>
          </a:prstGeom>
          <a:solidFill>
            <a:schemeClr val="accent6">
              <a:lumMod val="75000"/>
              <a:alpha val="49020"/>
            </a:schemeClr>
          </a:solidFill>
          <a:ln>
            <a:noFill/>
          </a:ln>
          <a:effectLst/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539307" y="5949280"/>
            <a:ext cx="32010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400" b="1" dirty="0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Crop names in Agricultural chemical residue reference </a:t>
            </a:r>
            <a:r>
              <a:rPr lang="en-US" altLang="ja-JP" sz="14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by MHLW(Ministry of health, </a:t>
            </a:r>
            <a:r>
              <a:rPr lang="en-US" altLang="ja-JP" sz="1400" dirty="0" err="1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labour</a:t>
            </a:r>
            <a:r>
              <a:rPr lang="en-US" altLang="ja-JP" sz="14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 and welfare, JAPAN)</a:t>
            </a:r>
            <a:endParaRPr lang="ja-JP" altLang="en-US" sz="14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70" y="995404"/>
            <a:ext cx="1509375" cy="1220664"/>
          </a:xfrm>
          <a:prstGeom prst="rect">
            <a:avLst/>
          </a:prstGeom>
        </p:spPr>
      </p:pic>
      <p:sp>
        <p:nvSpPr>
          <p:cNvPr id="39" name="右カーブ矢印 38"/>
          <p:cNvSpPr/>
          <p:nvPr/>
        </p:nvSpPr>
        <p:spPr bwMode="auto">
          <a:xfrm rot="6769010">
            <a:off x="2848870" y="891410"/>
            <a:ext cx="359778" cy="1664242"/>
          </a:xfrm>
          <a:prstGeom prst="curvedRightArrow">
            <a:avLst/>
          </a:prstGeom>
          <a:solidFill>
            <a:srgbClr val="C00000">
              <a:alpha val="49020"/>
            </a:srgbClr>
          </a:solidFill>
          <a:ln>
            <a:noFill/>
          </a:ln>
          <a:effectLst/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31718" y="2243430"/>
            <a:ext cx="32731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400" b="1" dirty="0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Crop names in Agricultural Chemical Use Reference </a:t>
            </a:r>
            <a:r>
              <a:rPr lang="en-US" altLang="ja-JP" sz="14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by Ministry of Agriculture, Forestry and Fisheries, JAPAN)</a:t>
            </a:r>
            <a:endParaRPr lang="ja-JP" altLang="en-US" sz="14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8" y="3307822"/>
            <a:ext cx="1600060" cy="1229838"/>
          </a:xfrm>
          <a:prstGeom prst="rect">
            <a:avLst/>
          </a:prstGeom>
        </p:spPr>
      </p:pic>
      <p:sp>
        <p:nvSpPr>
          <p:cNvPr id="44" name="右カーブ矢印 43"/>
          <p:cNvSpPr/>
          <p:nvPr/>
        </p:nvSpPr>
        <p:spPr bwMode="auto">
          <a:xfrm rot="3226080" flipH="1">
            <a:off x="2538488" y="2879972"/>
            <a:ext cx="502770" cy="1908428"/>
          </a:xfrm>
          <a:prstGeom prst="curvedRightArrow">
            <a:avLst/>
          </a:prstGeom>
          <a:solidFill>
            <a:schemeClr val="bg1">
              <a:lumMod val="65000"/>
              <a:alpha val="49020"/>
            </a:schemeClr>
          </a:solidFill>
          <a:ln>
            <a:noFill/>
          </a:ln>
          <a:effectLst/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232575" y="4563125"/>
            <a:ext cx="14591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b="1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Registered cultivar names</a:t>
            </a:r>
          </a:p>
          <a:p>
            <a:pPr algn="ctr"/>
            <a:r>
              <a:rPr lang="en-US" altLang="ja-JP" sz="14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by CAVOC</a:t>
            </a:r>
            <a:endParaRPr lang="ja-JP" altLang="en-US" sz="14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6" name="角丸四角形 45"/>
          <p:cNvSpPr/>
          <p:nvPr/>
        </p:nvSpPr>
        <p:spPr bwMode="auto">
          <a:xfrm>
            <a:off x="3329126" y="2170979"/>
            <a:ext cx="2156073" cy="142943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  <a:prstDash val="dash"/>
          </a:ln>
          <a:effectLst/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47" name="図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952" y="2665653"/>
            <a:ext cx="919682" cy="8021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8" name="テキスト ボックス 47"/>
          <p:cNvSpPr txBox="1"/>
          <p:nvPr/>
        </p:nvSpPr>
        <p:spPr>
          <a:xfrm>
            <a:off x="3275856" y="2260166"/>
            <a:ext cx="684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>
                <a:solidFill>
                  <a:schemeClr val="tx1"/>
                </a:solidFill>
              </a:rPr>
              <a:t>CVO</a:t>
            </a:r>
            <a:endParaRPr kumimoji="1"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3975845" y="2241675"/>
            <a:ext cx="1412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ja-JP" altLang="en-US" sz="14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オクラ</a:t>
            </a:r>
            <a:r>
              <a:rPr lang="en-US" altLang="ja-JP" sz="14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(</a:t>
            </a:r>
            <a:r>
              <a:rPr lang="ja-JP" altLang="en-US" sz="14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果実</a:t>
            </a:r>
            <a:r>
              <a:rPr lang="en-US" altLang="ja-JP" sz="14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)</a:t>
            </a:r>
          </a:p>
          <a:p>
            <a:pPr algn="l"/>
            <a:r>
              <a:rPr lang="en-US" altLang="ja-JP" sz="14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= okra(fruits)</a:t>
            </a:r>
            <a:endParaRPr lang="ja-JP" altLang="en-US" sz="14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4663466" y="3860173"/>
            <a:ext cx="8178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オクラ</a:t>
            </a:r>
            <a:r>
              <a:rPr lang="en-US" altLang="ja-JP" sz="12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</a:p>
          <a:p>
            <a:r>
              <a:rPr lang="en-US" altLang="ja-JP" sz="12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= okra</a:t>
            </a:r>
            <a:endParaRPr lang="ja-JP" altLang="en-US" sz="12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3582060" y="4074692"/>
            <a:ext cx="8178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オクラ</a:t>
            </a:r>
            <a:r>
              <a:rPr lang="en-US" altLang="ja-JP" sz="12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</a:p>
          <a:p>
            <a:r>
              <a:rPr lang="en-US" altLang="ja-JP" sz="12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= okra</a:t>
            </a:r>
            <a:endParaRPr lang="ja-JP" altLang="en-US" sz="12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2650931" y="1400043"/>
            <a:ext cx="8178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オクラ</a:t>
            </a:r>
            <a:r>
              <a:rPr lang="en-US" altLang="ja-JP" sz="12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</a:p>
          <a:p>
            <a:r>
              <a:rPr lang="en-US" altLang="ja-JP" sz="12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= okra</a:t>
            </a:r>
            <a:endParaRPr lang="ja-JP" altLang="en-US" sz="12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7576197" y="4305524"/>
            <a:ext cx="16652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400" b="1" dirty="0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WIKIPEDIA</a:t>
            </a:r>
            <a:endParaRPr lang="ja-JP" altLang="en-US" sz="14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10425343" y="1489824"/>
            <a:ext cx="16652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400" b="1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WIKIPEDIA</a:t>
            </a:r>
            <a:endParaRPr lang="ja-JP" altLang="en-US" sz="14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7161566" y="1583431"/>
            <a:ext cx="21351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400" b="1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NCBI Taxonomy DB</a:t>
            </a:r>
            <a:endParaRPr lang="ja-JP" altLang="en-US" sz="14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1643" y="116632"/>
            <a:ext cx="92397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400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CVO (Crop Vocabulary)</a:t>
            </a:r>
            <a:endParaRPr kumimoji="0" lang="en-US" altLang="ja-JP" sz="24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3812320" y="942767"/>
            <a:ext cx="53941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CAVOC provides URI for crop names and API based on CVO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155822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27"/>
          <p:cNvGrpSpPr/>
          <p:nvPr/>
        </p:nvGrpSpPr>
        <p:grpSpPr>
          <a:xfrm>
            <a:off x="-36512" y="764704"/>
            <a:ext cx="9180512" cy="0"/>
            <a:chOff x="-36512" y="764704"/>
            <a:chExt cx="9180512" cy="0"/>
          </a:xfrm>
        </p:grpSpPr>
        <p:cxnSp>
          <p:nvCxnSpPr>
            <p:cNvPr id="5" name="直線コネクタ 4"/>
            <p:cNvCxnSpPr/>
            <p:nvPr/>
          </p:nvCxnSpPr>
          <p:spPr>
            <a:xfrm>
              <a:off x="-36512" y="764704"/>
              <a:ext cx="3096344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2339752" y="764704"/>
              <a:ext cx="6804248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1643" y="116632"/>
            <a:ext cx="92397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URI of Crop Names(CVO)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356" y="889557"/>
            <a:ext cx="6651442" cy="5809321"/>
          </a:xfrm>
          <a:prstGeom prst="rect">
            <a:avLst/>
          </a:prstGeom>
        </p:spPr>
      </p:pic>
      <p:sp>
        <p:nvSpPr>
          <p:cNvPr id="40" name="正方形/長方形 39"/>
          <p:cNvSpPr/>
          <p:nvPr/>
        </p:nvSpPr>
        <p:spPr>
          <a:xfrm>
            <a:off x="1259632" y="1945752"/>
            <a:ext cx="32010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Crop name</a:t>
            </a:r>
            <a:endParaRPr lang="ja-JP" altLang="en-US" sz="12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1038487" y="2272776"/>
            <a:ext cx="1512168" cy="27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Species name</a:t>
            </a:r>
            <a:endParaRPr lang="ja-JP" altLang="en-US" sz="12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1043608" y="2634428"/>
            <a:ext cx="1512168" cy="27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English name</a:t>
            </a:r>
            <a:endParaRPr lang="ja-JP" altLang="en-US" sz="12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1347987" y="2926225"/>
            <a:ext cx="1512168" cy="27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Synonym</a:t>
            </a:r>
            <a:endParaRPr lang="ja-JP" altLang="en-US" sz="12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933078" y="3208880"/>
            <a:ext cx="1512168" cy="27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Scientific name</a:t>
            </a:r>
            <a:endParaRPr lang="ja-JP" altLang="en-US" sz="12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861070" y="3496912"/>
            <a:ext cx="1512168" cy="27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Broader concept</a:t>
            </a:r>
            <a:endParaRPr lang="ja-JP" altLang="en-US" sz="12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900019" y="4437076"/>
            <a:ext cx="14342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Link to URI of .. </a:t>
            </a:r>
            <a:endParaRPr lang="ja-JP" altLang="en-US" sz="12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-108520" y="4717593"/>
            <a:ext cx="25907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Agricultural Chemical Use Reference </a:t>
            </a:r>
            <a:endParaRPr lang="en-US" altLang="ja-JP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Food names In food composition database</a:t>
            </a:r>
          </a:p>
          <a:p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Agricultural chemical residue reference </a:t>
            </a:r>
          </a:p>
          <a:p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Registered cultivar names</a:t>
            </a:r>
          </a:p>
          <a:p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NCBI taxonomy Database</a:t>
            </a:r>
          </a:p>
          <a:p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WIKIPEDIA </a:t>
            </a:r>
            <a:endParaRPr lang="ja-JP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7647037" y="2041943"/>
            <a:ext cx="1656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List of crop names</a:t>
            </a:r>
            <a:endParaRPr lang="ja-JP" altLang="en-US" sz="12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6804248" y="1916832"/>
            <a:ext cx="2160240" cy="3931520"/>
          </a:xfrm>
          <a:prstGeom prst="rect">
            <a:avLst/>
          </a:prstGeom>
          <a:solidFill>
            <a:srgbClr val="00B0F0">
              <a:alpha val="16078"/>
            </a:srgbClr>
          </a:solidFill>
          <a:ln>
            <a:noFill/>
          </a:ln>
          <a:effectLst/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3" name="正方形/長方形 62"/>
          <p:cNvSpPr/>
          <p:nvPr/>
        </p:nvSpPr>
        <p:spPr bwMode="auto">
          <a:xfrm>
            <a:off x="2464937" y="1916832"/>
            <a:ext cx="4144888" cy="1806219"/>
          </a:xfrm>
          <a:prstGeom prst="rect">
            <a:avLst/>
          </a:prstGeom>
          <a:solidFill>
            <a:schemeClr val="accent2">
              <a:alpha val="16078"/>
            </a:schemeClr>
          </a:solidFill>
          <a:ln>
            <a:noFill/>
          </a:ln>
          <a:effectLst/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4" name="正方形/長方形 63"/>
          <p:cNvSpPr/>
          <p:nvPr/>
        </p:nvSpPr>
        <p:spPr bwMode="auto">
          <a:xfrm>
            <a:off x="2494363" y="4426525"/>
            <a:ext cx="4144888" cy="1421827"/>
          </a:xfrm>
          <a:prstGeom prst="rect">
            <a:avLst/>
          </a:prstGeom>
          <a:solidFill>
            <a:srgbClr val="92D050">
              <a:alpha val="16078"/>
            </a:srgbClr>
          </a:solidFill>
          <a:ln>
            <a:noFill/>
          </a:ln>
          <a:effectLst/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30722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27"/>
          <p:cNvGrpSpPr/>
          <p:nvPr/>
        </p:nvGrpSpPr>
        <p:grpSpPr>
          <a:xfrm>
            <a:off x="-36512" y="764704"/>
            <a:ext cx="9180512" cy="0"/>
            <a:chOff x="-36512" y="764704"/>
            <a:chExt cx="9180512" cy="0"/>
          </a:xfrm>
        </p:grpSpPr>
        <p:cxnSp>
          <p:nvCxnSpPr>
            <p:cNvPr id="5" name="直線コネクタ 4"/>
            <p:cNvCxnSpPr/>
            <p:nvPr/>
          </p:nvCxnSpPr>
          <p:spPr>
            <a:xfrm>
              <a:off x="-36512" y="764704"/>
              <a:ext cx="3096344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2339752" y="764704"/>
              <a:ext cx="6804248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1643" y="116632"/>
            <a:ext cx="92397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URI of Crop Names</a:t>
            </a:r>
            <a:r>
              <a:rPr kumimoji="0" lang="en-US" altLang="ja-JP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(Crop names in Agricultural Chemical Use Reference )</a:t>
            </a:r>
            <a:endParaRPr kumimoji="0" lang="en-US" altLang="ja-JP" sz="2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473435" y="3673678"/>
            <a:ext cx="14342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Link to URI of CVO</a:t>
            </a:r>
            <a:endParaRPr lang="ja-JP" altLang="en-US" sz="12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433" y="1076388"/>
            <a:ext cx="6998173" cy="5662221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 bwMode="auto">
          <a:xfrm>
            <a:off x="6044860" y="2084250"/>
            <a:ext cx="2703604" cy="4153061"/>
          </a:xfrm>
          <a:prstGeom prst="rect">
            <a:avLst/>
          </a:prstGeom>
          <a:solidFill>
            <a:srgbClr val="00B0F0">
              <a:alpha val="16078"/>
            </a:srgbClr>
          </a:solidFill>
          <a:ln>
            <a:noFill/>
          </a:ln>
          <a:effectLst/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7479142" y="2338197"/>
            <a:ext cx="1656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List of crop names</a:t>
            </a:r>
            <a:endParaRPr lang="ja-JP" altLang="en-US" sz="12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2" name="正方形/長方形 21"/>
          <p:cNvSpPr/>
          <p:nvPr/>
        </p:nvSpPr>
        <p:spPr bwMode="auto">
          <a:xfrm>
            <a:off x="1865568" y="2185453"/>
            <a:ext cx="4146592" cy="1139988"/>
          </a:xfrm>
          <a:prstGeom prst="rect">
            <a:avLst/>
          </a:prstGeom>
          <a:solidFill>
            <a:schemeClr val="accent2">
              <a:alpha val="16078"/>
            </a:schemeClr>
          </a:solidFill>
          <a:ln>
            <a:noFill/>
          </a:ln>
          <a:effectLst/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866899" y="2170939"/>
            <a:ext cx="32010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Crop name</a:t>
            </a:r>
            <a:endParaRPr lang="ja-JP" altLang="en-US" sz="12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827584" y="2492896"/>
            <a:ext cx="1512168" cy="27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Class </a:t>
            </a:r>
            <a:r>
              <a:rPr lang="en-US" altLang="ja-JP" sz="1200" b="1" dirty="0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name</a:t>
            </a:r>
            <a:endParaRPr lang="ja-JP" altLang="en-US" sz="12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67544" y="2770088"/>
            <a:ext cx="1512168" cy="27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Property values</a:t>
            </a:r>
            <a:endParaRPr lang="ja-JP" altLang="en-US" sz="12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1893829" y="3623222"/>
            <a:ext cx="4122794" cy="552907"/>
          </a:xfrm>
          <a:prstGeom prst="rect">
            <a:avLst/>
          </a:prstGeom>
          <a:solidFill>
            <a:srgbClr val="92D050">
              <a:alpha val="16078"/>
            </a:srgbClr>
          </a:solidFill>
          <a:ln>
            <a:noFill/>
          </a:ln>
          <a:effectLst/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68102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27"/>
          <p:cNvGrpSpPr/>
          <p:nvPr/>
        </p:nvGrpSpPr>
        <p:grpSpPr>
          <a:xfrm>
            <a:off x="-36512" y="764704"/>
            <a:ext cx="9180512" cy="0"/>
            <a:chOff x="-36512" y="764704"/>
            <a:chExt cx="9180512" cy="0"/>
          </a:xfrm>
        </p:grpSpPr>
        <p:cxnSp>
          <p:nvCxnSpPr>
            <p:cNvPr id="5" name="直線コネクタ 4"/>
            <p:cNvCxnSpPr/>
            <p:nvPr/>
          </p:nvCxnSpPr>
          <p:spPr>
            <a:xfrm>
              <a:off x="-36512" y="764704"/>
              <a:ext cx="3096344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2339752" y="764704"/>
              <a:ext cx="6804248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正方形/長方形 6"/>
          <p:cNvSpPr/>
          <p:nvPr/>
        </p:nvSpPr>
        <p:spPr>
          <a:xfrm>
            <a:off x="1643" y="116632"/>
            <a:ext cx="92397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API based on CVO</a:t>
            </a:r>
            <a:endParaRPr kumimoji="0" lang="en-US" altLang="ja-JP" sz="2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14549"/>
            <a:ext cx="864096" cy="696602"/>
          </a:xfrm>
          <a:prstGeom prst="rect">
            <a:avLst/>
          </a:prstGeom>
        </p:spPr>
      </p:pic>
      <p:sp>
        <p:nvSpPr>
          <p:cNvPr id="34" name="正方形/長方形 33"/>
          <p:cNvSpPr/>
          <p:nvPr/>
        </p:nvSpPr>
        <p:spPr>
          <a:xfrm>
            <a:off x="2051720" y="1847101"/>
            <a:ext cx="6840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600" b="1" dirty="0">
                <a:solidFill>
                  <a:srgbClr val="00B0F0"/>
                </a:solidFill>
                <a:latin typeface="Meiryo" charset="-128"/>
                <a:ea typeface="Meiryo" charset="-128"/>
                <a:cs typeface="Meiryo" charset="-128"/>
              </a:rPr>
              <a:t>Food names In food composition database </a:t>
            </a:r>
          </a:p>
          <a:p>
            <a:pPr algn="l"/>
            <a:r>
              <a:rPr lang="en-US" altLang="ja-JP" sz="16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has food name, food number, English name and scientific name.</a:t>
            </a:r>
            <a:endParaRPr lang="ja-JP" altLang="en-US" sz="16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8720"/>
            <a:ext cx="864096" cy="698813"/>
          </a:xfrm>
          <a:prstGeom prst="rect">
            <a:avLst/>
          </a:prstGeom>
        </p:spPr>
      </p:pic>
      <p:sp>
        <p:nvSpPr>
          <p:cNvPr id="40" name="正方形/長方形 39"/>
          <p:cNvSpPr/>
          <p:nvPr/>
        </p:nvSpPr>
        <p:spPr>
          <a:xfrm>
            <a:off x="2051720" y="908720"/>
            <a:ext cx="6220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600" b="1" dirty="0">
                <a:solidFill>
                  <a:srgbClr val="C00000"/>
                </a:solidFill>
                <a:latin typeface="Meiryo" charset="-128"/>
                <a:ea typeface="Meiryo" charset="-128"/>
                <a:cs typeface="Meiryo" charset="-128"/>
              </a:rPr>
              <a:t>Crop names in Agricultural Chemical Use Reference </a:t>
            </a:r>
          </a:p>
          <a:p>
            <a:pPr algn="l"/>
            <a:r>
              <a:rPr lang="en-US" altLang="ja-JP" sz="16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has crop name, class name and property value.</a:t>
            </a:r>
            <a:endParaRPr lang="ja-JP" altLang="en-US" sz="16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54" name="図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343" y="5345007"/>
            <a:ext cx="1008112" cy="812702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521" y="5390921"/>
            <a:ext cx="1008112" cy="815282"/>
          </a:xfrm>
          <a:prstGeom prst="rect">
            <a:avLst/>
          </a:prstGeom>
        </p:spPr>
      </p:pic>
      <p:sp>
        <p:nvSpPr>
          <p:cNvPr id="57" name="正方形/長方形 56"/>
          <p:cNvSpPr/>
          <p:nvPr/>
        </p:nvSpPr>
        <p:spPr>
          <a:xfrm>
            <a:off x="4532773" y="6206203"/>
            <a:ext cx="3428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400" b="1" dirty="0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Food names In food composition database</a:t>
            </a:r>
            <a:endParaRPr lang="ja-JP" altLang="en-US" sz="14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1619173" y="6227847"/>
            <a:ext cx="32731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400" b="1" dirty="0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Crop names in Agricultural Chemical Use Reference</a:t>
            </a:r>
            <a:endParaRPr lang="ja-JP" altLang="en-US" sz="14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" name="下カーブ矢印 1"/>
          <p:cNvSpPr/>
          <p:nvPr/>
        </p:nvSpPr>
        <p:spPr bwMode="auto">
          <a:xfrm>
            <a:off x="2977682" y="4259963"/>
            <a:ext cx="2750876" cy="1064266"/>
          </a:xfrm>
          <a:prstGeom prst="curvedDownArrow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59" name="図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73" y="3958923"/>
            <a:ext cx="1368446" cy="1195191"/>
          </a:xfrm>
          <a:prstGeom prst="rect">
            <a:avLst/>
          </a:prstGeom>
        </p:spPr>
      </p:pic>
      <p:sp>
        <p:nvSpPr>
          <p:cNvPr id="60" name="正方形/長方形 59"/>
          <p:cNvSpPr/>
          <p:nvPr/>
        </p:nvSpPr>
        <p:spPr>
          <a:xfrm>
            <a:off x="2977682" y="3864116"/>
            <a:ext cx="6199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400" b="1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CVO</a:t>
            </a:r>
            <a:endParaRPr lang="ja-JP" altLang="en-US" sz="14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-97836" y="2750678"/>
            <a:ext cx="82182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i="1" dirty="0">
                <a:solidFill>
                  <a:schemeClr val="tx1"/>
                </a:solidFill>
              </a:rPr>
              <a:t>http://cavoc.org/cvo/api/CVO_TekiyounousakumotuToCVO.php?term=いちょう</a:t>
            </a:r>
            <a:r>
              <a:rPr lang="en-US" altLang="ja-JP" sz="1600" i="1" dirty="0">
                <a:solidFill>
                  <a:schemeClr val="tx1"/>
                </a:solidFill>
              </a:rPr>
              <a:t>(</a:t>
            </a:r>
            <a:r>
              <a:rPr lang="ja-JP" altLang="en-US" sz="1600" i="1" dirty="0">
                <a:solidFill>
                  <a:schemeClr val="tx1"/>
                </a:solidFill>
              </a:rPr>
              <a:t>種子)</a:t>
            </a:r>
          </a:p>
        </p:txBody>
      </p:sp>
      <p:sp>
        <p:nvSpPr>
          <p:cNvPr id="9" name="左中かっこ 8"/>
          <p:cNvSpPr/>
          <p:nvPr/>
        </p:nvSpPr>
        <p:spPr bwMode="auto">
          <a:xfrm>
            <a:off x="6189138" y="5209506"/>
            <a:ext cx="296273" cy="893487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6485411" y="5200491"/>
            <a:ext cx="273985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Food name : </a:t>
            </a:r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ぎんなん</a:t>
            </a:r>
            <a:r>
              <a:rPr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イチョウ</a:t>
            </a:r>
            <a:r>
              <a:rPr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algn="l"/>
            <a:r>
              <a:rPr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Food number : 05008,05009</a:t>
            </a:r>
          </a:p>
          <a:p>
            <a:pPr algn="l"/>
            <a:r>
              <a:rPr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English name : </a:t>
            </a:r>
            <a:r>
              <a:rPr lang="en-US" altLang="ja-JP" sz="1400" b="1" dirty="0">
                <a:solidFill>
                  <a:srgbClr val="00B0F0"/>
                </a:solidFill>
              </a:rPr>
              <a:t>Ginkgo</a:t>
            </a:r>
          </a:p>
          <a:p>
            <a:pPr algn="l"/>
            <a:r>
              <a:rPr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Scientific name : </a:t>
            </a:r>
            <a:r>
              <a:rPr lang="en-US" altLang="ja-JP" sz="1400" b="1" dirty="0">
                <a:solidFill>
                  <a:srgbClr val="00B0F0"/>
                </a:solidFill>
              </a:rPr>
              <a:t>Ginkgo biloba</a:t>
            </a:r>
            <a:endParaRPr lang="ja-JP" altLang="en-US" sz="1400" b="1" dirty="0">
              <a:solidFill>
                <a:srgbClr val="00B0F0"/>
              </a:solidFill>
            </a:endParaRPr>
          </a:p>
        </p:txBody>
      </p:sp>
      <p:sp>
        <p:nvSpPr>
          <p:cNvPr id="63" name="左中かっこ 62"/>
          <p:cNvSpPr/>
          <p:nvPr/>
        </p:nvSpPr>
        <p:spPr bwMode="auto">
          <a:xfrm rot="10800000">
            <a:off x="2306815" y="5323538"/>
            <a:ext cx="296273" cy="893487"/>
          </a:xfrm>
          <a:prstGeom prst="leftBrace">
            <a:avLst>
              <a:gd name="adj1" fmla="val 8333"/>
              <a:gd name="adj2" fmla="val 51312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136222" y="5298985"/>
            <a:ext cx="228780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Crop name : </a:t>
            </a:r>
            <a:r>
              <a:rPr lang="ja-JP" altLang="en-US" sz="1400" b="1" dirty="0">
                <a:solidFill>
                  <a:srgbClr val="C00000"/>
                </a:solidFill>
              </a:rPr>
              <a:t>イチョウ</a:t>
            </a:r>
            <a:r>
              <a:rPr lang="en-US" altLang="ja-JP" sz="1400" b="1" dirty="0">
                <a:solidFill>
                  <a:srgbClr val="C00000"/>
                </a:solidFill>
              </a:rPr>
              <a:t>(</a:t>
            </a:r>
            <a:r>
              <a:rPr lang="ja-JP" altLang="en-US" sz="1400" b="1" dirty="0">
                <a:solidFill>
                  <a:srgbClr val="C00000"/>
                </a:solidFill>
              </a:rPr>
              <a:t>種子</a:t>
            </a:r>
            <a:r>
              <a:rPr lang="en-US" altLang="ja-JP" sz="1400" b="1" dirty="0">
                <a:solidFill>
                  <a:srgbClr val="C00000"/>
                </a:solidFill>
              </a:rPr>
              <a:t>)</a:t>
            </a:r>
          </a:p>
          <a:p>
            <a:pPr algn="l"/>
            <a:r>
              <a:rPr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Class name : </a:t>
            </a:r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果樹類</a:t>
            </a:r>
            <a:endParaRPr lang="en-US" altLang="ja-JP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Property value :</a:t>
            </a:r>
          </a:p>
          <a:p>
            <a:pPr algn="l"/>
            <a:r>
              <a:rPr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</a:t>
            </a:r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種子を収穫するもの</a:t>
            </a:r>
          </a:p>
        </p:txBody>
      </p:sp>
      <p:sp>
        <p:nvSpPr>
          <p:cNvPr id="65" name="左中かっこ 64"/>
          <p:cNvSpPr/>
          <p:nvPr/>
        </p:nvSpPr>
        <p:spPr bwMode="auto">
          <a:xfrm>
            <a:off x="5220072" y="3668749"/>
            <a:ext cx="296273" cy="893487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6" name="正方形/長方形 65"/>
          <p:cNvSpPr/>
          <p:nvPr/>
        </p:nvSpPr>
        <p:spPr>
          <a:xfrm>
            <a:off x="5558764" y="3627021"/>
            <a:ext cx="1871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Crop name : </a:t>
            </a:r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ギンナン</a:t>
            </a:r>
            <a:endParaRPr lang="en-US" altLang="ja-JP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Link to : </a:t>
            </a:r>
          </a:p>
          <a:p>
            <a:pPr algn="l"/>
            <a:r>
              <a:rPr lang="ja-JP" altLang="en-US" sz="1400" b="1" dirty="0">
                <a:solidFill>
                  <a:srgbClr val="C00000"/>
                </a:solidFill>
              </a:rPr>
              <a:t>イチョウ</a:t>
            </a:r>
            <a:r>
              <a:rPr lang="en-US" altLang="ja-JP" sz="1400" b="1" dirty="0">
                <a:solidFill>
                  <a:srgbClr val="C00000"/>
                </a:solidFill>
              </a:rPr>
              <a:t>(</a:t>
            </a:r>
            <a:r>
              <a:rPr lang="ja-JP" altLang="en-US" sz="1400" b="1" dirty="0">
                <a:solidFill>
                  <a:srgbClr val="C00000"/>
                </a:solidFill>
              </a:rPr>
              <a:t>種子</a:t>
            </a:r>
            <a:r>
              <a:rPr lang="en-US" altLang="ja-JP" sz="1400" b="1" dirty="0">
                <a:solidFill>
                  <a:srgbClr val="C00000"/>
                </a:solidFill>
              </a:rPr>
              <a:t>)</a:t>
            </a:r>
          </a:p>
          <a:p>
            <a:pPr algn="l"/>
            <a:r>
              <a:rPr lang="ja-JP" altLang="en-US" sz="1400" b="1" dirty="0">
                <a:solidFill>
                  <a:srgbClr val="00B0F0"/>
                </a:solidFill>
              </a:rPr>
              <a:t>ぎんなん</a:t>
            </a:r>
            <a:r>
              <a:rPr lang="en-US" altLang="ja-JP" sz="1400" b="1" dirty="0">
                <a:solidFill>
                  <a:srgbClr val="00B0F0"/>
                </a:solidFill>
              </a:rPr>
              <a:t>(</a:t>
            </a:r>
            <a:r>
              <a:rPr lang="ja-JP" altLang="en-US" sz="1400" b="1" dirty="0">
                <a:solidFill>
                  <a:srgbClr val="00B0F0"/>
                </a:solidFill>
              </a:rPr>
              <a:t>イチョウ</a:t>
            </a:r>
            <a:r>
              <a:rPr lang="en-US" altLang="ja-JP" sz="1400" b="1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67" name="正方形/長方形 66"/>
          <p:cNvSpPr/>
          <p:nvPr/>
        </p:nvSpPr>
        <p:spPr>
          <a:xfrm>
            <a:off x="2089568" y="3076949"/>
            <a:ext cx="59174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ja-JP" sz="1600" b="1" dirty="0">
                <a:solidFill>
                  <a:srgbClr val="C00000"/>
                </a:solidFill>
              </a:rPr>
              <a:t>Input : crop name  in Agricultural Chemical Use Reference.</a:t>
            </a:r>
          </a:p>
          <a:p>
            <a:pPr algn="l"/>
            <a:r>
              <a:rPr lang="en-US" altLang="ja-JP" sz="1600" b="1" dirty="0">
                <a:solidFill>
                  <a:srgbClr val="00B0F0"/>
                </a:solidFill>
              </a:rPr>
              <a:t>Output :  English name and Scientific name</a:t>
            </a:r>
          </a:p>
        </p:txBody>
      </p:sp>
      <p:sp>
        <p:nvSpPr>
          <p:cNvPr id="10" name="右矢印 9"/>
          <p:cNvSpPr/>
          <p:nvPr/>
        </p:nvSpPr>
        <p:spPr bwMode="auto">
          <a:xfrm>
            <a:off x="1331640" y="3265100"/>
            <a:ext cx="576064" cy="308313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85430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476C32BE-5A41-43AD-A2D2-433BE5A27ABF}" type="slidenum">
              <a:rPr kumimoji="0" lang="ja-JP" altLang="en-US" sz="1350" ker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kumimoji="0" lang="ja-JP" altLang="en-US" sz="1350" kern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1646" t="25894" r="54012" b="46286"/>
          <a:stretch/>
        </p:blipFill>
        <p:spPr>
          <a:xfrm>
            <a:off x="79121" y="3316163"/>
            <a:ext cx="8959843" cy="175664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9" name="テキスト ボックス 8"/>
          <p:cNvSpPr txBox="1"/>
          <p:nvPr/>
        </p:nvSpPr>
        <p:spPr>
          <a:xfrm>
            <a:off x="622166" y="2611142"/>
            <a:ext cx="1842564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CVO</a:t>
            </a:r>
            <a:endParaRPr lang="ja-JP" altLang="en-US" sz="14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9299" y="1012666"/>
            <a:ext cx="92925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CVO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built by referring many existing data sources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 standards in food industry and agricultural chemical industry. </a:t>
            </a:r>
            <a:endParaRPr lang="ja-JP" altLang="en-US" sz="2000" dirty="0"/>
          </a:p>
        </p:txBody>
      </p:sp>
      <p:grpSp>
        <p:nvGrpSpPr>
          <p:cNvPr id="17" name="グループ化 27"/>
          <p:cNvGrpSpPr/>
          <p:nvPr/>
        </p:nvGrpSpPr>
        <p:grpSpPr>
          <a:xfrm>
            <a:off x="-36512" y="764704"/>
            <a:ext cx="9180512" cy="0"/>
            <a:chOff x="-36512" y="764704"/>
            <a:chExt cx="9180512" cy="0"/>
          </a:xfrm>
        </p:grpSpPr>
        <p:cxnSp>
          <p:nvCxnSpPr>
            <p:cNvPr id="18" name="直線コネクタ 17"/>
            <p:cNvCxnSpPr/>
            <p:nvPr/>
          </p:nvCxnSpPr>
          <p:spPr>
            <a:xfrm>
              <a:off x="-36512" y="764704"/>
              <a:ext cx="3096344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2339752" y="764704"/>
              <a:ext cx="6804248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正方形/長方形 21"/>
          <p:cNvSpPr/>
          <p:nvPr/>
        </p:nvSpPr>
        <p:spPr>
          <a:xfrm>
            <a:off x="5832170" y="1916832"/>
            <a:ext cx="34282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400" b="1" dirty="0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Food names In food composition database </a:t>
            </a:r>
            <a:r>
              <a:rPr lang="en-US" altLang="ja-JP" sz="14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by MEXT(Ministry of education, culture, sports, science and technology, JAPAN)</a:t>
            </a:r>
            <a:endParaRPr lang="ja-JP" altLang="en-US" sz="14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231647" y="5518036"/>
            <a:ext cx="32010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400" b="1" dirty="0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Crop names in Agricultural chemical residue reference </a:t>
            </a:r>
            <a:r>
              <a:rPr lang="en-US" altLang="ja-JP" sz="14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by MHLW(Ministry of health, </a:t>
            </a:r>
            <a:r>
              <a:rPr lang="en-US" altLang="ja-JP" sz="1400" dirty="0" err="1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labour</a:t>
            </a:r>
            <a:r>
              <a:rPr lang="en-US" altLang="ja-JP" sz="14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 and welfare, JAPAN)</a:t>
            </a:r>
            <a:endParaRPr lang="ja-JP" altLang="en-US" sz="14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2857562" y="1850832"/>
            <a:ext cx="27331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400" b="1" dirty="0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Crop names in Agricultural Chemical Use Reference </a:t>
            </a:r>
            <a:r>
              <a:rPr lang="en-US" altLang="ja-JP" sz="14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by MAFF (Ministry of Agriculture, Forestry and Fisheries, JAPAN)</a:t>
            </a:r>
            <a:endParaRPr lang="ja-JP" altLang="en-US" sz="14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7623493" y="5418313"/>
            <a:ext cx="14591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b="1">
                <a:solidFill>
                  <a:srgbClr val="002060"/>
                </a:solidFill>
                <a:latin typeface="Meiryo" charset="-128"/>
                <a:ea typeface="Meiryo" charset="-128"/>
                <a:cs typeface="Meiryo" charset="-128"/>
              </a:rPr>
              <a:t>Registered cultivar names</a:t>
            </a:r>
          </a:p>
          <a:p>
            <a:pPr algn="ctr"/>
            <a:r>
              <a:rPr lang="en-US" altLang="ja-JP" sz="14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by CAVOC</a:t>
            </a:r>
            <a:endParaRPr lang="ja-JP" altLang="en-US" sz="1400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7" name="左中かっこ 6"/>
          <p:cNvSpPr/>
          <p:nvPr/>
        </p:nvSpPr>
        <p:spPr bwMode="auto">
          <a:xfrm rot="5400000">
            <a:off x="1324020" y="1647778"/>
            <a:ext cx="403269" cy="2945549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1" name="左中かっこ 30"/>
          <p:cNvSpPr/>
          <p:nvPr/>
        </p:nvSpPr>
        <p:spPr bwMode="auto">
          <a:xfrm rot="5400000">
            <a:off x="3983917" y="1992512"/>
            <a:ext cx="412713" cy="2234589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2" name="左中かっこ 31"/>
          <p:cNvSpPr/>
          <p:nvPr/>
        </p:nvSpPr>
        <p:spPr bwMode="auto">
          <a:xfrm rot="5400000">
            <a:off x="6883849" y="2272889"/>
            <a:ext cx="429345" cy="165720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4" name="左中かっこ 33"/>
          <p:cNvSpPr/>
          <p:nvPr/>
        </p:nvSpPr>
        <p:spPr bwMode="auto">
          <a:xfrm rot="16200000">
            <a:off x="5611154" y="4759546"/>
            <a:ext cx="329622" cy="987912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6" name="左中かっこ 35"/>
          <p:cNvSpPr/>
          <p:nvPr/>
        </p:nvSpPr>
        <p:spPr bwMode="auto">
          <a:xfrm rot="16200000">
            <a:off x="8314263" y="4693612"/>
            <a:ext cx="337562" cy="111184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0" y="136525"/>
            <a:ext cx="92397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</a:t>
            </a:r>
            <a:r>
              <a:rPr kumimoji="0" lang="ja-JP" altLang="en-US" sz="2400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 CVO</a:t>
            </a:r>
          </a:p>
        </p:txBody>
      </p:sp>
    </p:spTree>
    <p:extLst>
      <p:ext uri="{BB962C8B-B14F-4D97-AF65-F5344CB8AC3E}">
        <p14:creationId xmlns:p14="http://schemas.microsoft.com/office/powerpoint/2010/main" val="21387681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kumimoji="1" lang="en-US" altLang="ja-JP" dirty="0"/>
              <a:t>Data-driven</a:t>
            </a:r>
            <a:endParaRPr kumimoji="1" lang="ja-JP" altLang="en-US" dirty="0"/>
          </a:p>
        </p:txBody>
      </p:sp>
      <p:pic>
        <p:nvPicPr>
          <p:cNvPr id="5" name="図 4" descr="スクリーンショット 2017-03-12 21.02.2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973"/>
            <a:ext cx="9144000" cy="519016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0" y="980728"/>
            <a:ext cx="1331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Crop names for</a:t>
            </a:r>
          </a:p>
          <a:p>
            <a:r>
              <a:rPr kumimoji="1" lang="en-US" altLang="ja-JP" sz="1400" dirty="0"/>
              <a:t>agricultural chemicals</a:t>
            </a:r>
            <a:endParaRPr kumimoji="1" lang="ja-JP" altLang="en-US" sz="1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03648" y="980728"/>
            <a:ext cx="1008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Guideline name (2017)</a:t>
            </a:r>
            <a:endParaRPr kumimoji="1"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411760" y="1412776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CVO</a:t>
            </a:r>
            <a:endParaRPr kumimoji="1" lang="ja-JP" altLang="en-US" sz="1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11960" y="980728"/>
            <a:ext cx="1008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Guideline name (2016)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148064" y="1052736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Crop statistics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12160" y="980728"/>
            <a:ext cx="1008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Household budget survey</a:t>
            </a:r>
            <a:endParaRPr kumimoji="1" lang="ja-JP" altLang="en-US" sz="1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76256" y="112474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Vegetable Code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668344" y="908720"/>
            <a:ext cx="1008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MAFF</a:t>
            </a:r>
          </a:p>
          <a:p>
            <a:r>
              <a:rPr lang="en-US" altLang="ja-JP" sz="1400" dirty="0"/>
              <a:t>Encourage varieties</a:t>
            </a:r>
            <a:endParaRPr kumimoji="1" lang="ja-JP" altLang="en-US" sz="1400" dirty="0"/>
          </a:p>
        </p:txBody>
      </p:sp>
      <p:sp>
        <p:nvSpPr>
          <p:cNvPr id="14" name="正方形/長方形 13"/>
          <p:cNvSpPr/>
          <p:nvPr/>
        </p:nvSpPr>
        <p:spPr>
          <a:xfrm>
            <a:off x="8453424" y="908720"/>
            <a:ext cx="69057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/>
              <a:t>Food </a:t>
            </a:r>
          </a:p>
          <a:p>
            <a:r>
              <a:rPr lang="en-US" altLang="ja-JP" sz="1400" dirty="0" err="1"/>
              <a:t>classifi</a:t>
            </a:r>
            <a:endParaRPr lang="en-US" altLang="ja-JP" sz="1400" dirty="0"/>
          </a:p>
          <a:p>
            <a:r>
              <a:rPr lang="en-US" altLang="ja-JP" sz="1400" dirty="0"/>
              <a:t>-</a:t>
            </a:r>
            <a:r>
              <a:rPr lang="en-US" altLang="ja-JP" sz="1400" dirty="0" err="1"/>
              <a:t>cation</a:t>
            </a:r>
            <a:endParaRPr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14025792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we’ve learnt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ja-JP" dirty="0"/>
              <a:t>Survey and critics of existing vocabularies</a:t>
            </a:r>
          </a:p>
          <a:p>
            <a:pPr lvl="1"/>
            <a:r>
              <a:rPr lang="en-US" altLang="ja-JP" dirty="0"/>
              <a:t>Understanding of pros and cons</a:t>
            </a:r>
          </a:p>
          <a:p>
            <a:pPr lvl="1"/>
            <a:r>
              <a:rPr kumimoji="1" lang="en-US" altLang="ja-JP" dirty="0"/>
              <a:t>Fix the target</a:t>
            </a:r>
          </a:p>
          <a:p>
            <a:r>
              <a:rPr kumimoji="1" lang="en-US" altLang="ja-JP" dirty="0"/>
              <a:t>Data-driven approach</a:t>
            </a:r>
          </a:p>
          <a:p>
            <a:pPr lvl="1"/>
            <a:r>
              <a:rPr lang="en-US" altLang="ja-JP" dirty="0"/>
              <a:t>Avoid too abstract discussion</a:t>
            </a:r>
          </a:p>
          <a:p>
            <a:r>
              <a:rPr lang="en-US" altLang="ja-JP" dirty="0"/>
              <a:t>Small group of knowledgeable persons of two sides (domain and informatics)</a:t>
            </a:r>
          </a:p>
          <a:p>
            <a:pPr lvl="1"/>
            <a:r>
              <a:rPr lang="en-US" altLang="ja-JP" dirty="0"/>
              <a:t>Constructive discussion</a:t>
            </a:r>
          </a:p>
          <a:p>
            <a:r>
              <a:rPr lang="en-US" altLang="ja-JP" dirty="0"/>
              <a:t>Make the core then extend it</a:t>
            </a:r>
          </a:p>
          <a:p>
            <a:pPr lvl="1"/>
            <a:r>
              <a:rPr lang="en-US" altLang="ja-JP" dirty="0"/>
              <a:t>Introduction of AI experts</a:t>
            </a:r>
          </a:p>
          <a:p>
            <a:pPr lvl="1"/>
            <a:r>
              <a:rPr lang="en-US" altLang="ja-JP" dirty="0"/>
              <a:t>Introduction of more domain experts</a:t>
            </a:r>
          </a:p>
          <a:p>
            <a:r>
              <a:rPr lang="en-US" altLang="ja-JP" dirty="0"/>
              <a:t>Communication is important</a:t>
            </a:r>
          </a:p>
          <a:p>
            <a:pPr lvl="1"/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53970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-36512" y="764704"/>
            <a:ext cx="3096344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2339752" y="764704"/>
            <a:ext cx="680424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タイトル 14"/>
          <p:cNvSpPr txBox="1">
            <a:spLocks/>
          </p:cNvSpPr>
          <p:nvPr/>
        </p:nvSpPr>
        <p:spPr>
          <a:xfrm>
            <a:off x="227384" y="155104"/>
            <a:ext cx="96012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endParaRPr lang="ja-JP" altLang="en-US" kern="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18298"/>
            <a:ext cx="3055253" cy="249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5076056" y="4715852"/>
            <a:ext cx="2528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Courier New" panose="02070309020205020404" pitchFamily="49" charset="0"/>
                <a:cs typeface="Courier New" panose="02070309020205020404" pitchFamily="49" charset="0"/>
              </a:rPr>
              <a:t>http://cavoc.org/</a:t>
            </a:r>
            <a:endParaRPr lang="ja-JP" alt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3923928" y="4458598"/>
            <a:ext cx="8764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Common Agricultural </a:t>
            </a:r>
            <a:r>
              <a:rPr lang="en-US" altLang="ja-JP" sz="16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VOCabulary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923928" y="5363924"/>
            <a:ext cx="4968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Agriculture Activity Ontology (AAO)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076056" y="5733256"/>
            <a:ext cx="307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Courier New" panose="02070309020205020404" pitchFamily="49" charset="0"/>
                <a:cs typeface="Courier New" panose="02070309020205020404" pitchFamily="49" charset="0"/>
              </a:rPr>
              <a:t>http://cavoc.org/aao/</a:t>
            </a:r>
            <a:endParaRPr lang="ja-JP" alt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562074"/>
          </a:xfrm>
        </p:spPr>
        <p:txBody>
          <a:bodyPr>
            <a:noAutofit/>
          </a:bodyPr>
          <a:lstStyle/>
          <a:p>
            <a:pPr algn="l"/>
            <a:r>
              <a:rPr lang="en-US" altLang="ja-JP" sz="3200" kern="0" dirty="0"/>
              <a:t>Conclusion</a:t>
            </a:r>
            <a:endParaRPr kumimoji="1" lang="ja-JP" altLang="en-US" sz="3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93367" y="1060137"/>
            <a:ext cx="8283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" charset="-128"/>
                <a:ea typeface="Meiryo" charset="-128"/>
                <a:cs typeface="Meiryo" charset="-128"/>
              </a:rPr>
              <a:t>There are no gold way to build ontologies. We adopt the </a:t>
            </a:r>
            <a:r>
              <a:rPr lang="en-US" altLang="ja-JP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bottom-up</a:t>
            </a:r>
            <a:r>
              <a:rPr lang="en-US" altLang="ja-JP" dirty="0">
                <a:latin typeface="Meiryo" charset="-128"/>
                <a:ea typeface="Meiryo" charset="-128"/>
                <a:cs typeface="Meiryo" charset="-128"/>
              </a:rPr>
              <a:t> and </a:t>
            </a:r>
            <a:r>
              <a:rPr lang="en-US" altLang="ja-JP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minimum commitment</a:t>
            </a:r>
            <a:r>
              <a:rPr lang="en-US" altLang="ja-JP" dirty="0">
                <a:latin typeface="Meiryo" charset="-128"/>
                <a:ea typeface="Meiryo" charset="-128"/>
                <a:cs typeface="Meiryo" charset="-128"/>
              </a:rPr>
              <a:t> approach. It requires time and effort. We believe that it is successful at least to build AAO and CVO.  </a:t>
            </a:r>
          </a:p>
          <a:p>
            <a:endParaRPr kumimoji="1" lang="ja-JP" altLang="en-US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7D97664-BCAD-EE42-AE2E-5ADD572EE0AE}"/>
              </a:ext>
            </a:extLst>
          </p:cNvPr>
          <p:cNvSpPr/>
          <p:nvPr/>
        </p:nvSpPr>
        <p:spPr>
          <a:xfrm>
            <a:off x="3923928" y="6063855"/>
            <a:ext cx="4968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Crop Vocabulary (CVO)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AFC78EF-80D5-C345-A253-8EE28A12D814}"/>
              </a:ext>
            </a:extLst>
          </p:cNvPr>
          <p:cNvSpPr/>
          <p:nvPr/>
        </p:nvSpPr>
        <p:spPr>
          <a:xfrm>
            <a:off x="5076056" y="6321539"/>
            <a:ext cx="307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Courier New" panose="02070309020205020404" pitchFamily="49" charset="0"/>
                <a:cs typeface="Courier New" panose="02070309020205020404" pitchFamily="49" charset="0"/>
              </a:rPr>
              <a:t>http://</a:t>
            </a:r>
            <a:r>
              <a:rPr lang="en-US" altLang="ja-JP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cavoc.org</a:t>
            </a:r>
            <a:r>
              <a:rPr lang="en-US" altLang="ja-JP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altLang="ja-JP" dirty="0" err="1">
                <a:latin typeface="Courier New" panose="02070309020205020404" pitchFamily="49" charset="0"/>
                <a:cs typeface="Courier New" panose="02070309020205020404" pitchFamily="49" charset="0"/>
              </a:rPr>
              <a:t>cvo</a:t>
            </a:r>
            <a:r>
              <a:rPr lang="en-US" altLang="ja-JP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endParaRPr lang="ja-JP" alt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088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architectural lay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112837"/>
            <a:ext cx="6069013" cy="5132388"/>
          </a:xfrm>
          <a:prstGeom prst="rect">
            <a:avLst/>
          </a:prstGeom>
          <a:noFill/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Architecture for the Semantic Web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991600" cy="1981200"/>
          </a:xfrm>
        </p:spPr>
        <p:txBody>
          <a:bodyPr/>
          <a:lstStyle/>
          <a:p>
            <a:endParaRPr lang="ja-JP" altLang="ja-JP"/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1421138" y="6245225"/>
            <a:ext cx="6301725" cy="369332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/>
              <a:t>Tim Berners-Lee</a:t>
            </a:r>
            <a:r>
              <a:rPr lang="ja-JP" altLang="en-US" sz="1800"/>
              <a:t>　</a:t>
            </a:r>
            <a:r>
              <a:rPr lang="en-US" altLang="ja-JP" sz="1800"/>
              <a:t>http://www.w3.org/2002/Talks/09-lcs-sweb-tbl/</a:t>
            </a:r>
          </a:p>
        </p:txBody>
      </p:sp>
      <p:sp>
        <p:nvSpPr>
          <p:cNvPr id="72710" name="Oval 6"/>
          <p:cNvSpPr>
            <a:spLocks noChangeArrowheads="1"/>
          </p:cNvSpPr>
          <p:nvPr/>
        </p:nvSpPr>
        <p:spPr bwMode="auto">
          <a:xfrm>
            <a:off x="3796507" y="3733801"/>
            <a:ext cx="3124200" cy="4327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242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0B64AA-A531-4741-8029-9605225E6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Semantic Interoperability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E4D557-BA9B-AB44-9EA7-77974A23F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p = 10.2, t = 80.5</a:t>
            </a:r>
          </a:p>
          <a:p>
            <a:r>
              <a:rPr lang="en-US" altLang="ja-JP" dirty="0"/>
              <a:t>pressure? temperature?</a:t>
            </a:r>
          </a:p>
          <a:p>
            <a:r>
              <a:rPr lang="en-US" altLang="ja-JP" dirty="0"/>
              <a:t>Unit: pascal, Celsius</a:t>
            </a:r>
          </a:p>
          <a:p>
            <a:r>
              <a:rPr lang="en-US" altLang="ja-JP" dirty="0"/>
              <a:t>Product: </a:t>
            </a:r>
          </a:p>
          <a:p>
            <a:r>
              <a:rPr lang="en-US" altLang="ja-JP" dirty="0"/>
              <a:t>Location: </a:t>
            </a:r>
          </a:p>
          <a:p>
            <a:r>
              <a:rPr lang="en-US" altLang="ja-JP" dirty="0"/>
              <a:t>…</a:t>
            </a:r>
          </a:p>
          <a:p>
            <a:endParaRPr lang="en-US" altLang="ja-JP" dirty="0"/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28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5AB3AD8-F47E-4F4B-BEBC-C9FE99301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284" y="0"/>
            <a:ext cx="6616716" cy="6488349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0836967F-2E1A-9342-AA73-89A778861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634"/>
            <a:ext cx="3083668" cy="630034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Industry 4.0</a:t>
            </a:r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F6AA4AF-DEE1-AD4A-BE4D-9B69BF37C641}"/>
              </a:ext>
            </a:extLst>
          </p:cNvPr>
          <p:cNvSpPr/>
          <p:nvPr/>
        </p:nvSpPr>
        <p:spPr>
          <a:xfrm>
            <a:off x="5856051" y="6488349"/>
            <a:ext cx="32879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000000"/>
                </a:solidFill>
                <a:latin typeface="Helvetica" pitchFamily="2" charset="0"/>
              </a:rPr>
              <a:t>I4.0 Standards Draft © Fraunhofer IAIS</a:t>
            </a:r>
            <a:endParaRPr lang="ja-JP" altLang="en-US" sz="140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8BD56F0-D915-2F47-A695-F70C71349C07}"/>
              </a:ext>
            </a:extLst>
          </p:cNvPr>
          <p:cNvSpPr/>
          <p:nvPr/>
        </p:nvSpPr>
        <p:spPr>
          <a:xfrm>
            <a:off x="216156" y="6488668"/>
            <a:ext cx="3975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hlinkClick r:id="rId3"/>
              </a:rPr>
              <a:t>http://i40.semantic-interoperability.org/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54713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6BDE62-3B2E-CB4B-A894-6FFC9A3EC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7FBC31A-D9E8-A34F-8B1D-55EFFBBBE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376" y="0"/>
            <a:ext cx="7655655" cy="68580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A63BEFE-AC98-A042-A3A4-52E16CA7B4CD}"/>
              </a:ext>
            </a:extLst>
          </p:cNvPr>
          <p:cNvSpPr/>
          <p:nvPr/>
        </p:nvSpPr>
        <p:spPr>
          <a:xfrm>
            <a:off x="1225685" y="145915"/>
            <a:ext cx="3433864" cy="16342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6C966C18-11FD-FF46-99E1-9C90EAC02146}"/>
              </a:ext>
            </a:extLst>
          </p:cNvPr>
          <p:cNvCxnSpPr>
            <a:cxnSpLocks/>
          </p:cNvCxnSpPr>
          <p:nvPr/>
        </p:nvCxnSpPr>
        <p:spPr>
          <a:xfrm>
            <a:off x="5136203" y="1417638"/>
            <a:ext cx="5739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237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C43B2BF8-C960-414C-9400-AB42E0705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Ontology in Industrial Standards</a:t>
            </a:r>
            <a:endParaRPr kumimoji="1" lang="ja-JP" altLang="en-US"/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D96FF6A9-500F-DC4C-A3F2-778B22938A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869695"/>
              </p:ext>
            </p:extLst>
          </p:nvPr>
        </p:nvGraphicFramePr>
        <p:xfrm>
          <a:off x="171267" y="2169910"/>
          <a:ext cx="8801466" cy="29565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9498">
                  <a:extLst>
                    <a:ext uri="{9D8B030D-6E8A-4147-A177-3AD203B41FA5}">
                      <a16:colId xmlns:a16="http://schemas.microsoft.com/office/drawing/2014/main" val="1107125874"/>
                    </a:ext>
                  </a:extLst>
                </a:gridCol>
                <a:gridCol w="1102171">
                  <a:extLst>
                    <a:ext uri="{9D8B030D-6E8A-4147-A177-3AD203B41FA5}">
                      <a16:colId xmlns:a16="http://schemas.microsoft.com/office/drawing/2014/main" val="377886488"/>
                    </a:ext>
                  </a:extLst>
                </a:gridCol>
                <a:gridCol w="6609797">
                  <a:extLst>
                    <a:ext uri="{9D8B030D-6E8A-4147-A177-3AD203B41FA5}">
                      <a16:colId xmlns:a16="http://schemas.microsoft.com/office/drawing/2014/main" val="2485204585"/>
                    </a:ext>
                  </a:extLst>
                </a:gridCol>
              </a:tblGrid>
              <a:tr h="256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Domain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Standard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Abstract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extLst>
                  <a:ext uri="{0D108BD9-81ED-4DB2-BD59-A6C34878D82A}">
                    <a16:rowId xmlns:a16="http://schemas.microsoft.com/office/drawing/2014/main" val="1791560211"/>
                  </a:ext>
                </a:extLst>
              </a:tr>
              <a:tr h="378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Manufactoring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ISO 13584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Industrial automation systems and integration - Parts library,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extLst>
                  <a:ext uri="{0D108BD9-81ED-4DB2-BD59-A6C34878D82A}">
                    <a16:rowId xmlns:a16="http://schemas.microsoft.com/office/drawing/2014/main" val="2333893812"/>
                  </a:ext>
                </a:extLst>
              </a:tr>
              <a:tr h="269303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IEC 62656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Standardized product ontology register and transfer by spreadsheets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extLst>
                  <a:ext uri="{0D108BD9-81ED-4DB2-BD59-A6C34878D82A}">
                    <a16:rowId xmlns:a16="http://schemas.microsoft.com/office/drawing/2014/main" val="2351236559"/>
                  </a:ext>
                </a:extLst>
              </a:tr>
              <a:tr h="256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EEE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IEC 61630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Standard data element types with associated classification scheme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extLst>
                  <a:ext uri="{0D108BD9-81ED-4DB2-BD59-A6C34878D82A}">
                    <a16:rowId xmlns:a16="http://schemas.microsoft.com/office/drawing/2014/main" val="3776858877"/>
                  </a:ext>
                </a:extLst>
              </a:tr>
              <a:tr h="25648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IEC 61968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Standards for information exchanges between electrical distribution systems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extLst>
                  <a:ext uri="{0D108BD9-81ED-4DB2-BD59-A6C34878D82A}">
                    <a16:rowId xmlns:a16="http://schemas.microsoft.com/office/drawing/2014/main" val="923000422"/>
                  </a:ext>
                </a:extLst>
              </a:tr>
              <a:tr h="25648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IEC 61970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Standards deals with the application program interfaces for energy management systems (EMS)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extLst>
                  <a:ext uri="{0D108BD9-81ED-4DB2-BD59-A6C34878D82A}">
                    <a16:rowId xmlns:a16="http://schemas.microsoft.com/office/drawing/2014/main" val="776280214"/>
                  </a:ext>
                </a:extLst>
              </a:tr>
              <a:tr h="256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Medicine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ISO 13606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Standard for an information architecture to communicate Electronic Health Records (EHR) of a patient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extLst>
                  <a:ext uri="{0D108BD9-81ED-4DB2-BD59-A6C34878D82A}">
                    <a16:rowId xmlns:a16="http://schemas.microsoft.com/office/drawing/2014/main" val="2866108036"/>
                  </a:ext>
                </a:extLst>
              </a:tr>
              <a:tr h="25648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IS0 18104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Health informatics — Integration of a reference terminology model for nursing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extLst>
                  <a:ext uri="{0D108BD9-81ED-4DB2-BD59-A6C34878D82A}">
                    <a16:rowId xmlns:a16="http://schemas.microsoft.com/office/drawing/2014/main" val="767156542"/>
                  </a:ext>
                </a:extLst>
              </a:tr>
              <a:tr h="256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IT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ISO 19763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Information Technology – Metamodel Framework for Interoperability (MFI)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extLst>
                  <a:ext uri="{0D108BD9-81ED-4DB2-BD59-A6C34878D82A}">
                    <a16:rowId xmlns:a16="http://schemas.microsoft.com/office/drawing/2014/main" val="1965616066"/>
                  </a:ext>
                </a:extLst>
              </a:tr>
              <a:tr h="25648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ISO 18384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Information technology — Reference Architecture for Service Oriented Architecture (SOA RA)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extLst>
                  <a:ext uri="{0D108BD9-81ED-4DB2-BD59-A6C34878D82A}">
                    <a16:rowId xmlns:a16="http://schemas.microsoft.com/office/drawing/2014/main" val="1713267168"/>
                  </a:ext>
                </a:extLst>
              </a:tr>
              <a:tr h="25648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ISO 15944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Information technology — Business operational view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618" marR="9618" marT="9618" marB="0" anchor="ctr"/>
                </a:tc>
                <a:extLst>
                  <a:ext uri="{0D108BD9-81ED-4DB2-BD59-A6C34878D82A}">
                    <a16:rowId xmlns:a16="http://schemas.microsoft.com/office/drawing/2014/main" val="2737963236"/>
                  </a:ext>
                </a:extLst>
              </a:tr>
            </a:tbl>
          </a:graphicData>
        </a:graphic>
      </p:graphicFrame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D16508B-9CAE-1A49-8292-D791691199D5}"/>
              </a:ext>
            </a:extLst>
          </p:cNvPr>
          <p:cNvSpPr/>
          <p:nvPr/>
        </p:nvSpPr>
        <p:spPr>
          <a:xfrm>
            <a:off x="0" y="6398696"/>
            <a:ext cx="92548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/>
              <a:t>橋本 一成 , オントロジー技術に関する標準化動向 人工知能学会研究会資料 SIG-SWO-043-01</a:t>
            </a:r>
            <a:r>
              <a:rPr lang="en-US" altLang="ja-JP" sz="1400" dirty="0"/>
              <a:t>, 2017</a:t>
            </a:r>
            <a:endParaRPr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2568164750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4495</TotalTime>
  <Words>3219</Words>
  <Application>Microsoft Macintosh PowerPoint</Application>
  <PresentationFormat>画面に合わせる (4:3)</PresentationFormat>
  <Paragraphs>720</Paragraphs>
  <Slides>47</Slides>
  <Notes>19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47</vt:i4>
      </vt:variant>
    </vt:vector>
  </HeadingPairs>
  <TitlesOfParts>
    <vt:vector size="60" baseType="lpstr">
      <vt:lpstr>Arial Unicode MS</vt:lpstr>
      <vt:lpstr>Hiragino Kaku Gothic ProN</vt:lpstr>
      <vt:lpstr>Meiryo UI</vt:lpstr>
      <vt:lpstr>ＭＳ Ｐゴシック</vt:lpstr>
      <vt:lpstr>Meiryo</vt:lpstr>
      <vt:lpstr>游ゴシック</vt:lpstr>
      <vt:lpstr>Arial</vt:lpstr>
      <vt:lpstr>Calibri</vt:lpstr>
      <vt:lpstr>Courier New</vt:lpstr>
      <vt:lpstr>Helvetica</vt:lpstr>
      <vt:lpstr>Times New Roman</vt:lpstr>
      <vt:lpstr>Wingdings</vt:lpstr>
      <vt:lpstr>ホワイト</vt:lpstr>
      <vt:lpstr>The design process of domain-specific ontologies - The case studies in agriculture -</vt:lpstr>
      <vt:lpstr>Today’s Talk</vt:lpstr>
      <vt:lpstr>Ontology?</vt:lpstr>
      <vt:lpstr>Ontology (in Computer Science)</vt:lpstr>
      <vt:lpstr>Architecture for the Semantic Web</vt:lpstr>
      <vt:lpstr>Semantic Interoperability</vt:lpstr>
      <vt:lpstr>Industry 4.0</vt:lpstr>
      <vt:lpstr>PowerPoint プレゼンテーション</vt:lpstr>
      <vt:lpstr>Ontology in Industrial Standards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Agriculture Activity Ontology(AAO): Summary</vt:lpstr>
      <vt:lpstr>How did we build Agriculture Activity Ontology?</vt:lpstr>
      <vt:lpstr>Design Process - 0th  Step: Project Formation -</vt:lpstr>
      <vt:lpstr>Design Process - 1st Step: Survey -</vt:lpstr>
      <vt:lpstr>PowerPoint プレゼンテーション</vt:lpstr>
      <vt:lpstr>PowerPoint プレゼンテーション</vt:lpstr>
      <vt:lpstr>PowerPoint プレゼンテーション</vt:lpstr>
      <vt:lpstr>Design Process - 2nd Step: Analysis of data</vt:lpstr>
      <vt:lpstr>PowerPoint プレゼンテーション</vt:lpstr>
      <vt:lpstr>Design Process - 3rd Step: Proposed Structure (1st)  -</vt:lpstr>
      <vt:lpstr>PowerPoint プレゼンテーション</vt:lpstr>
      <vt:lpstr>Design Process - 4th Step: Introduction of Description Logics -</vt:lpstr>
      <vt:lpstr>Design Process - 5th Step: Evaluation and Enrichment by domain experts -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Data-driven</vt:lpstr>
      <vt:lpstr>What we’ve learnt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Knowledge-Enabled Society</dc:title>
  <dc:creator>Takeda Hideaki</dc:creator>
  <cp:lastModifiedBy>武田 英明</cp:lastModifiedBy>
  <cp:revision>82</cp:revision>
  <dcterms:created xsi:type="dcterms:W3CDTF">2016-11-13T09:11:33Z</dcterms:created>
  <dcterms:modified xsi:type="dcterms:W3CDTF">2019-11-13T04:49:33Z</dcterms:modified>
</cp:coreProperties>
</file>