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24"/>
  </p:notesMasterIdLst>
  <p:sldIdLst>
    <p:sldId id="258" r:id="rId2"/>
    <p:sldId id="315" r:id="rId3"/>
    <p:sldId id="368" r:id="rId4"/>
    <p:sldId id="384" r:id="rId5"/>
    <p:sldId id="369" r:id="rId6"/>
    <p:sldId id="383" r:id="rId7"/>
    <p:sldId id="381" r:id="rId8"/>
    <p:sldId id="374" r:id="rId9"/>
    <p:sldId id="372" r:id="rId10"/>
    <p:sldId id="371" r:id="rId11"/>
    <p:sldId id="362" r:id="rId12"/>
    <p:sldId id="373" r:id="rId13"/>
    <p:sldId id="363" r:id="rId14"/>
    <p:sldId id="353" r:id="rId15"/>
    <p:sldId id="375" r:id="rId16"/>
    <p:sldId id="376" r:id="rId17"/>
    <p:sldId id="367" r:id="rId18"/>
    <p:sldId id="377" r:id="rId19"/>
    <p:sldId id="379" r:id="rId20"/>
    <p:sldId id="270" r:id="rId21"/>
    <p:sldId id="298" r:id="rId22"/>
    <p:sldId id="3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66"/>
    <a:srgbClr val="99CC00"/>
    <a:srgbClr val="FF6600"/>
    <a:srgbClr val="FF9933"/>
    <a:srgbClr val="000000"/>
    <a:srgbClr val="FF3300"/>
    <a:srgbClr val="FF9900"/>
    <a:srgbClr val="0066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0794" autoAdjust="0"/>
  </p:normalViewPr>
  <p:slideViewPr>
    <p:cSldViewPr snapToGrid="0" showGuides="1">
      <p:cViewPr varScale="1">
        <p:scale>
          <a:sx n="104" d="100"/>
          <a:sy n="104" d="100"/>
        </p:scale>
        <p:origin x="8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052BF-23F6-492F-AFE3-ACBE1B2909F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6D5D3-9D7D-41EC-AFF7-D3B7754A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6D5D3-9D7D-41EC-AFF7-D3B7754A957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90575" y="7754075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24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04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28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62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1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6D5D3-9D7D-41EC-AFF7-D3B7754A9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24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6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71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1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0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3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54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9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4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93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47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2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1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89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2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9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counter.org/code-of-practice-sections/general-informa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asig.org/site_page.cfm?pk_association_webpage_menu=310&amp;pk_association_webpage=122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mediaresources" TargetMode="External"/><Relationship Id="rId2" Type="http://schemas.openxmlformats.org/officeDocument/2006/relationships/hyperlink" Target="http://www.ala.org/rusa/resources/guidelines/guidelinesint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a.org/alcts/confevents/upcoming/webcourse/fera/ol_temp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2" y="365125"/>
            <a:ext cx="11810688" cy="198671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smtClean="0">
                <a:cs typeface="Calibri" panose="020F0502020204030204" pitchFamily="34" charset="0"/>
              </a:rPr>
              <a:t>Electronics </a:t>
            </a:r>
            <a:r>
              <a:rPr lang="en-US" sz="4800" b="1" dirty="0" smtClean="0">
                <a:cs typeface="Calibri" panose="020F0502020204030204" pitchFamily="34" charset="0"/>
              </a:rPr>
              <a:t>Resources Management Workflow</a:t>
            </a:r>
            <a:br>
              <a:rPr lang="en-US" sz="4800" b="1" dirty="0" smtClean="0">
                <a:cs typeface="Calibri" panose="020F0502020204030204" pitchFamily="34" charset="0"/>
              </a:rPr>
            </a:br>
            <a:r>
              <a:rPr lang="en-US" sz="4800" b="1" dirty="0" smtClean="0">
                <a:cs typeface="Calibri" panose="020F0502020204030204" pitchFamily="34" charset="0"/>
              </a:rPr>
              <a:t>How Can </a:t>
            </a:r>
            <a:r>
              <a:rPr lang="en-US" sz="4800" b="1" dirty="0">
                <a:cs typeface="Calibri" panose="020F0502020204030204" pitchFamily="34" charset="0"/>
              </a:rPr>
              <a:t>Y</a:t>
            </a:r>
            <a:r>
              <a:rPr lang="en-US" sz="4800" b="1" dirty="0" smtClean="0">
                <a:cs typeface="Calibri" panose="020F0502020204030204" pitchFamily="34" charset="0"/>
              </a:rPr>
              <a:t>ou </a:t>
            </a:r>
            <a:r>
              <a:rPr lang="en-US" sz="4800" b="1" dirty="0">
                <a:cs typeface="Calibri" panose="020F0502020204030204" pitchFamily="34" charset="0"/>
              </a:rPr>
              <a:t>A</a:t>
            </a:r>
            <a:r>
              <a:rPr lang="en-US" sz="4800" b="1" dirty="0" smtClean="0">
                <a:cs typeface="Calibri" panose="020F0502020204030204" pitchFamily="34" charset="0"/>
              </a:rPr>
              <a:t>dd </a:t>
            </a:r>
            <a:r>
              <a:rPr lang="en-US" sz="4800" b="1" dirty="0">
                <a:cs typeface="Calibri" panose="020F0502020204030204" pitchFamily="34" charset="0"/>
              </a:rPr>
              <a:t>V</a:t>
            </a:r>
            <a:r>
              <a:rPr lang="en-US" sz="4800" b="1" dirty="0" smtClean="0">
                <a:cs typeface="Calibri" panose="020F0502020204030204" pitchFamily="34" charset="0"/>
              </a:rPr>
              <a:t>alue?</a:t>
            </a:r>
            <a:endParaRPr lang="en-US" sz="4800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78" y="2262909"/>
            <a:ext cx="11558762" cy="4529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42" y="2475344"/>
            <a:ext cx="4002826" cy="384148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0" y="2659225"/>
            <a:ext cx="2649894" cy="1455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13577" y="2659225"/>
            <a:ext cx="3665064" cy="404948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Anjana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Bhatt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Librarian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Florida Gulf Coast University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 Myers, Florida, USA 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239-590-7634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abhatt@fgcu.edu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513" y="2736012"/>
            <a:ext cx="2218819" cy="207809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226769" y="5243804"/>
            <a:ext cx="3844212" cy="774441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https://bit.ly/2NQUVZO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462971" y="104830"/>
            <a:ext cx="4442691" cy="744885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FTE (number of full time equivalent users)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5606" y="104830"/>
            <a:ext cx="7139593" cy="76944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Quotes….1</a:t>
            </a:r>
            <a:endParaRPr lang="en-US" sz="4400" b="1" dirty="0">
              <a:latin typeface="+mj-lt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462971" y="990082"/>
            <a:ext cx="4442691" cy="53050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FTE ranges ( 5000, 10,000 or above)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7462971" y="2408759"/>
            <a:ext cx="4442691" cy="59375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Carnegie Classification or Tier of the university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7462973" y="5961401"/>
            <a:ext cx="4442691" cy="51883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Tiered quotes: built in due to existing DB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7462971" y="3976760"/>
            <a:ext cx="4442691" cy="48012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Multi year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ontract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ptions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462971" y="3154584"/>
            <a:ext cx="4442691" cy="65207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Number of faculty and students in a specific program/college: medical, legal or business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7462972" y="5345198"/>
            <a:ext cx="4442691" cy="45207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Multiple products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7462972" y="1691460"/>
            <a:ext cx="4442690" cy="58650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Number of users model: single or multiple or a set number of users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7462972" y="4653702"/>
            <a:ext cx="4442690" cy="50356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One time purchase vs yearly subscription options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605" y="1586586"/>
            <a:ext cx="7139593" cy="489364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Member </a:t>
            </a:r>
            <a:r>
              <a:rPr lang="en-US" sz="2400" b="1" dirty="0">
                <a:latin typeface="+mj-lt"/>
              </a:rPr>
              <a:t>d</a:t>
            </a:r>
            <a:r>
              <a:rPr lang="en-US" sz="2400" b="1" dirty="0" smtClean="0">
                <a:latin typeface="+mj-lt"/>
              </a:rPr>
              <a:t>iscounts </a:t>
            </a:r>
            <a:r>
              <a:rPr lang="en-US" sz="2400" b="1" dirty="0">
                <a:latin typeface="+mj-lt"/>
              </a:rPr>
              <a:t>(LYRASIS)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Consortium </a:t>
            </a:r>
            <a:r>
              <a:rPr lang="en-US" sz="2400" b="1" dirty="0">
                <a:latin typeface="+mj-lt"/>
              </a:rPr>
              <a:t>and Group Licensing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Upgraded </a:t>
            </a:r>
            <a:r>
              <a:rPr lang="en-US" sz="2400" b="1" dirty="0">
                <a:latin typeface="+mj-lt"/>
              </a:rPr>
              <a:t>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BOGO (Buy One Get One products)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Free </a:t>
            </a:r>
            <a:r>
              <a:rPr lang="en-US" sz="2400" b="1" dirty="0" smtClean="0">
                <a:latin typeface="+mj-lt"/>
              </a:rPr>
              <a:t>access </a:t>
            </a:r>
            <a:r>
              <a:rPr lang="en-US" sz="2400" b="1" dirty="0">
                <a:latin typeface="+mj-lt"/>
              </a:rPr>
              <a:t>for a </a:t>
            </a:r>
            <a:r>
              <a:rPr lang="en-US" sz="2400" b="1" dirty="0" smtClean="0">
                <a:latin typeface="+mj-lt"/>
              </a:rPr>
              <a:t>semester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Pro-rated options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Rolled in products at no additional cost for a specific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Get pro-rated quotes to align new subscriptions with financial or academic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Hosting Fee related quotes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Free </a:t>
            </a:r>
            <a:r>
              <a:rPr lang="en-US" sz="2400" b="1" dirty="0">
                <a:latin typeface="+mj-lt"/>
              </a:rPr>
              <a:t>products </a:t>
            </a:r>
            <a:r>
              <a:rPr lang="en-US" sz="2400" b="1" dirty="0" smtClean="0">
                <a:latin typeface="+mj-lt"/>
              </a:rPr>
              <a:t>like </a:t>
            </a:r>
            <a:r>
              <a:rPr lang="en-US" sz="2400" b="1" dirty="0">
                <a:latin typeface="+mj-lt"/>
              </a:rPr>
              <a:t>scanners etc. </a:t>
            </a:r>
            <a:endParaRPr lang="en-US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80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766619" y="150325"/>
            <a:ext cx="10877986" cy="78190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Quotes….2</a:t>
            </a:r>
            <a:endParaRPr lang="en-US" sz="44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618" y="1688296"/>
            <a:ext cx="10971292" cy="378565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Must </a:t>
            </a:r>
            <a:r>
              <a:rPr lang="en-US" sz="2400" b="1" dirty="0" smtClean="0">
                <a:latin typeface="+mj-lt"/>
              </a:rPr>
              <a:t>generate </a:t>
            </a:r>
            <a:r>
              <a:rPr lang="en-US" sz="2400" b="1" dirty="0">
                <a:latin typeface="+mj-lt"/>
              </a:rPr>
              <a:t>from ERL </a:t>
            </a:r>
            <a:r>
              <a:rPr lang="en-US" sz="2400" b="1" dirty="0" smtClean="0">
                <a:latin typeface="+mj-lt"/>
              </a:rPr>
              <a:t>office: One </a:t>
            </a:r>
            <a:r>
              <a:rPr lang="en-US" sz="2400" b="1" dirty="0">
                <a:latin typeface="+mj-lt"/>
              </a:rPr>
              <a:t>point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Proper documentation via spread sheets or </a:t>
            </a:r>
            <a:r>
              <a:rPr lang="en-US" sz="2400" b="1" dirty="0" smtClean="0">
                <a:latin typeface="+mj-lt"/>
              </a:rPr>
              <a:t>databases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New products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End of year products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Budget </a:t>
            </a:r>
            <a:r>
              <a:rPr lang="en-US" sz="2400" b="1" dirty="0" smtClean="0">
                <a:latin typeface="+mj-lt"/>
              </a:rPr>
              <a:t>projections</a:t>
            </a:r>
            <a:endParaRPr lang="en-US" sz="2400" b="1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Unmet </a:t>
            </a:r>
            <a:r>
              <a:rPr lang="en-US" sz="2400" b="1" dirty="0" smtClean="0">
                <a:latin typeface="+mj-lt"/>
              </a:rPr>
              <a:t>needs</a:t>
            </a:r>
            <a:endParaRPr lang="en-US" sz="2400" b="1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Renewal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IP range based with s</a:t>
            </a:r>
            <a:r>
              <a:rPr lang="en-US" sz="2400" b="1" dirty="0" smtClean="0">
                <a:latin typeface="+mj-lt"/>
              </a:rPr>
              <a:t>ite </a:t>
            </a:r>
            <a:r>
              <a:rPr lang="en-US" sz="2400" b="1" dirty="0">
                <a:latin typeface="+mj-lt"/>
              </a:rPr>
              <a:t>l</a:t>
            </a:r>
            <a:r>
              <a:rPr lang="en-US" sz="2400" b="1" dirty="0" smtClean="0">
                <a:latin typeface="+mj-lt"/>
              </a:rPr>
              <a:t>icenses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ERL </a:t>
            </a:r>
            <a:r>
              <a:rPr lang="en-US" sz="2400" b="1" dirty="0">
                <a:latin typeface="+mj-lt"/>
              </a:rPr>
              <a:t>communicates with </a:t>
            </a:r>
            <a:r>
              <a:rPr lang="en-US" sz="2400" b="1" dirty="0" smtClean="0">
                <a:latin typeface="+mj-lt"/>
              </a:rPr>
              <a:t>vendors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41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23935" y="67504"/>
            <a:ext cx="11635271" cy="76944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License Agreements &amp; Negotiation Process</a:t>
            </a:r>
            <a:endParaRPr lang="en-US" sz="4400" b="1" dirty="0"/>
          </a:p>
        </p:txBody>
      </p:sp>
      <p:sp>
        <p:nvSpPr>
          <p:cNvPr id="145" name="Rounded Rectangle 144"/>
          <p:cNvSpPr/>
          <p:nvPr/>
        </p:nvSpPr>
        <p:spPr>
          <a:xfrm>
            <a:off x="7462978" y="2750168"/>
            <a:ext cx="4442691" cy="51769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Understand basic copyright law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462979" y="3436675"/>
            <a:ext cx="4442691" cy="84306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License a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greement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mendments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for yearly renewals 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7462978" y="4553339"/>
            <a:ext cx="4442691" cy="96958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Consortium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group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icenses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follow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up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7462978" y="5716524"/>
            <a:ext cx="4442691" cy="103883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Use your ERM to populate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license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agreement related information 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7462980" y="1984842"/>
            <a:ext cx="4442690" cy="59651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Clear license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eview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7416514" y="1066881"/>
            <a:ext cx="4442692" cy="76805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Request license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greement, one point approach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935" y="1066881"/>
            <a:ext cx="7091265" cy="568848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Develop an understanding of components of license agreements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Involve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legal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Conduct basic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negotiation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regarding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term/indemnity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clauses, taxes, and applicable 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Create Master and Green Licenses for 5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Save electronic PDF copies on secure shared drive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Create a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master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preadsheet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of all the valid license agreements for yearly and one time subscriptions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with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vendor contact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Retire old licenses agreements but keep a 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Work with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book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j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obbers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to provide license agreement within the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content management system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28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77089" y="92364"/>
            <a:ext cx="11656293" cy="78190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Acquisition &amp; Purchase Process</a:t>
            </a:r>
            <a:endParaRPr lang="en-US" sz="4400" b="1" dirty="0"/>
          </a:p>
        </p:txBody>
      </p:sp>
      <p:sp>
        <p:nvSpPr>
          <p:cNvPr id="2" name="Rectangle 1"/>
          <p:cNvSpPr/>
          <p:nvPr/>
        </p:nvSpPr>
        <p:spPr>
          <a:xfrm>
            <a:off x="277090" y="994346"/>
            <a:ext cx="11656292" cy="563231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Acquire quotes on letterheads and PDF formats – avoid changes and confusions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Never agree to purchase a product without license agreements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Create one vendor forms for various purposes- technical access, MARC records, admin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b="1" dirty="0" smtClean="0">
                <a:latin typeface="+mj-lt"/>
              </a:rPr>
              <a:t>odules, statistics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b="1" dirty="0" smtClean="0">
                <a:latin typeface="+mj-lt"/>
              </a:rPr>
              <a:t>etadata, customer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dirty="0" smtClean="0">
                <a:latin typeface="+mj-lt"/>
              </a:rPr>
              <a:t>upport &amp; technical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dirty="0" smtClean="0">
                <a:latin typeface="+mj-lt"/>
              </a:rPr>
              <a:t>upport.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Keep your team informed with the purchase process by email or automatic notifications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Manage payment records in spreadsheets or in your 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Acquire proper title list with access begin and access ending dates for journal package titles maintenance in your 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Enable new products for your discovery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dirty="0" smtClean="0">
                <a:latin typeface="+mj-lt"/>
              </a:rPr>
              <a:t>ervices (Full-Text </a:t>
            </a:r>
            <a:r>
              <a:rPr lang="en-US" sz="2400" b="1" dirty="0">
                <a:latin typeface="+mj-lt"/>
              </a:rPr>
              <a:t>F</a:t>
            </a:r>
            <a:r>
              <a:rPr lang="en-US" sz="2400" b="1" dirty="0" smtClean="0">
                <a:latin typeface="+mj-lt"/>
              </a:rPr>
              <a:t>inder, Publication </a:t>
            </a:r>
            <a:r>
              <a:rPr lang="en-US" sz="2400" b="1" dirty="0">
                <a:latin typeface="+mj-lt"/>
              </a:rPr>
              <a:t>F</a:t>
            </a:r>
            <a:r>
              <a:rPr lang="en-US" sz="2400" b="1" dirty="0" smtClean="0">
                <a:latin typeface="+mj-lt"/>
              </a:rPr>
              <a:t>inder and Article </a:t>
            </a:r>
            <a:r>
              <a:rPr lang="en-US" sz="2400" b="1" dirty="0">
                <a:latin typeface="+mj-lt"/>
              </a:rPr>
              <a:t>L</a:t>
            </a:r>
            <a:r>
              <a:rPr lang="en-US" sz="2400" b="1" dirty="0" smtClean="0">
                <a:latin typeface="+mj-lt"/>
              </a:rPr>
              <a:t>inker) and test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Create access points such as database locators, MARC records, web site access and LibGuides </a:t>
            </a:r>
            <a:endParaRPr lang="en-US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Make library announcements regarding new purchases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Keep a To DO list to make sure everything is taken care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Maintain reliable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1824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70589" y="85506"/>
            <a:ext cx="1144866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Access Set up - Discovery Points</a:t>
            </a:r>
            <a:endParaRPr lang="en-US" sz="44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589" y="987314"/>
            <a:ext cx="11448660" cy="157687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Access </a:t>
            </a:r>
            <a:r>
              <a:rPr lang="en-US" sz="3600" b="1" dirty="0" smtClean="0">
                <a:solidFill>
                  <a:schemeClr val="tx1"/>
                </a:solidFill>
              </a:rPr>
              <a:t>set </a:t>
            </a:r>
            <a:r>
              <a:rPr lang="en-US" sz="3600" b="1" dirty="0">
                <a:solidFill>
                  <a:schemeClr val="tx1"/>
                </a:solidFill>
              </a:rPr>
              <a:t>up is a detailed oriented </a:t>
            </a:r>
            <a:r>
              <a:rPr lang="en-US" sz="3600" b="1" dirty="0" smtClean="0">
                <a:solidFill>
                  <a:schemeClr val="tx1"/>
                </a:solidFill>
              </a:rPr>
              <a:t>process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Your search results depend on the accuracy of your holdings management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270589" y="2927927"/>
            <a:ext cx="5797702" cy="38274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Web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MARC </a:t>
            </a:r>
            <a:r>
              <a:rPr lang="en-US" sz="2400" b="1" dirty="0">
                <a:solidFill>
                  <a:schemeClr val="tx1"/>
                </a:solidFill>
              </a:rPr>
              <a:t>Records and Library </a:t>
            </a:r>
            <a:r>
              <a:rPr lang="en-US" sz="2400" b="1" dirty="0" smtClean="0">
                <a:solidFill>
                  <a:schemeClr val="tx1"/>
                </a:solidFill>
              </a:rPr>
              <a:t>Catalog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Database Locators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LibGuides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Holding profiles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Article Linkers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 </a:t>
            </a:r>
            <a:r>
              <a:rPr lang="en-US" sz="2400" b="1" dirty="0">
                <a:solidFill>
                  <a:schemeClr val="tx1"/>
                </a:solidFill>
              </a:rPr>
              <a:t>to Z </a:t>
            </a:r>
            <a:r>
              <a:rPr lang="en-US" sz="2400" b="1" dirty="0" smtClean="0">
                <a:solidFill>
                  <a:schemeClr val="tx1"/>
                </a:solidFill>
              </a:rPr>
              <a:t>Publication 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 smtClean="0">
                <a:solidFill>
                  <a:schemeClr val="tx1"/>
                </a:solidFill>
              </a:rPr>
              <a:t>inder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Custom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Course Management Systems </a:t>
            </a:r>
          </a:p>
          <a:p>
            <a:pPr lvl="1"/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56218" y="2927927"/>
            <a:ext cx="5263031" cy="38274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Course Reserves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Curriculum Builders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Third Party export set up 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Google Scholar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OCLC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PUBMED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MEDLINE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ULRICH Periodical Dictionary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Inter </a:t>
            </a:r>
            <a:r>
              <a:rPr lang="en-US" sz="2400" b="1" dirty="0">
                <a:solidFill>
                  <a:schemeClr val="tx1"/>
                </a:solidFill>
              </a:rPr>
              <a:t>Library Loan </a:t>
            </a:r>
            <a:r>
              <a:rPr lang="en-US" sz="2400" b="1" dirty="0" smtClean="0">
                <a:solidFill>
                  <a:schemeClr val="tx1"/>
                </a:solidFill>
              </a:rPr>
              <a:t>System </a:t>
            </a:r>
            <a:endParaRPr lang="en-US" sz="2400" b="1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149290" y="66845"/>
            <a:ext cx="11896530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Maintenance &amp; Troubleshooting</a:t>
            </a:r>
          </a:p>
          <a:p>
            <a:pPr algn="ctr"/>
            <a:r>
              <a:rPr lang="en-US" sz="4400" b="1" dirty="0">
                <a:latin typeface="+mj-lt"/>
              </a:rPr>
              <a:t>D</a:t>
            </a:r>
            <a:r>
              <a:rPr lang="en-US" sz="4400" b="1" dirty="0" smtClean="0">
                <a:latin typeface="+mj-lt"/>
              </a:rPr>
              <a:t>etail Oriented &amp; Time Consuming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290" y="1607127"/>
            <a:ext cx="11896530" cy="5129575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Assign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troubleshooting responsibilities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regarding: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Content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testing, reporting and follow up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Technical stuff: proxy, URLs, IP ranges etc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Respond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immediately after a problem is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reported – builds confidence &amp; reliability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Identify the exact problem by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testing thoroughly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Provide detailed information regarding the problem (screenshots, actual holdings, title lists, accurate URL and IP ranges etc.) to the customer support services 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vendor’s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technical help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department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Follow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up with vendor and reporting parties and test again, if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necessary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Keep troubleshooting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log with details on action taken and  the time you spent for each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instance – helps in various 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Maintain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accurate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holdings and title lists –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helps while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troubleshooting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Investigate Troubleshooting Ticketing system software applications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7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345234" y="194540"/>
            <a:ext cx="11420668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Usage Statistics….1</a:t>
            </a:r>
            <a:endParaRPr lang="en-US" sz="4400" b="1" dirty="0"/>
          </a:p>
        </p:txBody>
      </p:sp>
      <p:sp>
        <p:nvSpPr>
          <p:cNvPr id="2" name="Rectangle 1"/>
          <p:cNvSpPr/>
          <p:nvPr/>
        </p:nvSpPr>
        <p:spPr>
          <a:xfrm>
            <a:off x="345233" y="1399593"/>
            <a:ext cx="11420669" cy="477158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Necessary but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complicated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Assign responsibilities for statistics gathering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What will the stats be used for and how realistic are they for you?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You may get stats from various resources: Discovery system,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web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site or c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onsortium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Calendar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or financial year?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COUNTER Compliant or not?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Statistics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module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metadata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Investigate vendors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that provide usage data at a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cost, for ex. EBSCO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Investigate SUSHI protocols that you can use to download your stats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data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Investigate Library Management Systems that have an integrated statistics module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120072" y="147781"/>
            <a:ext cx="1194261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Usage Statistics….2</a:t>
            </a:r>
            <a:endParaRPr lang="en-US" sz="44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073" y="1197568"/>
            <a:ext cx="11942617" cy="563231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Familiarize yourself with the COUNTER Code of Practice and the latest versions: </a:t>
            </a:r>
            <a:r>
              <a:rPr lang="en-US" sz="2400" dirty="0">
                <a:latin typeface="+mj-lt"/>
                <a:hlinkClick r:id="rId3"/>
              </a:rPr>
              <a:t>https://www.projectcounter.org/code-of-practice-sections/general-information</a:t>
            </a:r>
            <a:r>
              <a:rPr lang="en-US" sz="2400" dirty="0" smtClean="0">
                <a:latin typeface="+mj-lt"/>
                <a:hlinkClick r:id="rId3"/>
              </a:rPr>
              <a:t>/</a:t>
            </a: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COUNTER code provides several reports option for Journals, Books and Database and Multimedia collections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Total Searches, Downloads, Access Denied, Chapters Download, </a:t>
            </a:r>
            <a:r>
              <a:rPr lang="en-US" sz="2400" b="1" dirty="0">
                <a:latin typeface="+mj-lt"/>
              </a:rPr>
              <a:t>U</a:t>
            </a:r>
            <a:r>
              <a:rPr lang="en-US" sz="2400" b="1" dirty="0" smtClean="0">
                <a:latin typeface="+mj-lt"/>
              </a:rPr>
              <a:t>nique Titles, Result Clicks and Record Views etc. by month or category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Contact all vendors and request for the statistics web site, contact, user ID and password information and keep this safe, either in a spreadsheet or in a database or in your ERM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Provide annual statistics to all stake holders for making purchases and cancellation decisions and save it on shared folders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Provide data for at least three years so useful comparisons can be drawn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Your spreadsheet should include year, usage data, cost, cost per search and renewal quotes information for three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You will need to crunch data for vendors that do not work with COUNTER Code standard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6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584277" y="5712999"/>
            <a:ext cx="4442691" cy="96529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Save paper or electronic copies of renewal records on share folders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8581" y="203981"/>
            <a:ext cx="1172839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Subscription Renewals</a:t>
            </a:r>
            <a:endParaRPr lang="en-US" sz="4400" b="1" dirty="0">
              <a:latin typeface="+mj-lt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584272" y="4956567"/>
            <a:ext cx="4442691" cy="70024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Seek title list for each package and upload it every year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584276" y="2156145"/>
            <a:ext cx="4442691" cy="79911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Be aware of your FTE - it changes every year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7584279" y="4093525"/>
            <a:ext cx="4442691" cy="71018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Review group license products renewal needs 6 months in advance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581" y="1110344"/>
            <a:ext cx="7044612" cy="5567953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One point renewal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Keep a running list of upcoming renewals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with dates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Get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renewal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quotes and license agreements 4 months in advance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Combine renewals from one vendor in one invoice – saves time all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Renewal decisions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are based on several factors: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Program requirements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Syllabus offering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Usage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Budget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Core collection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Accreditations issues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84273" y="2156145"/>
            <a:ext cx="4442691" cy="79911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Be aware of your FTE - it changes every year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84276" y="4093525"/>
            <a:ext cx="4442691" cy="71018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Review group license products renewal needs 6 months in advance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84270" y="1081807"/>
            <a:ext cx="4442691" cy="1001345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Green/multi year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license agreements for trouble-free renewals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84272" y="2156145"/>
            <a:ext cx="4442691" cy="79911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Be aware of your FTE - it changes every year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84271" y="3024104"/>
            <a:ext cx="4442691" cy="99642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Try to keep the subscription period in one cycle: either financial or academic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84275" y="4093524"/>
            <a:ext cx="4442691" cy="806857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Review group license products renewal 6 months in advance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94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584268" y="5851981"/>
            <a:ext cx="4442691" cy="84438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Keep a running list of yearly cancellations on a shared folder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8581" y="203981"/>
            <a:ext cx="1172839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Cancellations</a:t>
            </a:r>
            <a:endParaRPr lang="en-US" sz="4400" b="1" dirty="0"/>
          </a:p>
        </p:txBody>
      </p:sp>
      <p:sp>
        <p:nvSpPr>
          <p:cNvPr id="105" name="Rounded Rectangle 104"/>
          <p:cNvSpPr/>
          <p:nvPr/>
        </p:nvSpPr>
        <p:spPr>
          <a:xfrm>
            <a:off x="7584271" y="3718346"/>
            <a:ext cx="4442691" cy="191271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Disable cancelled products from your discovery services, holdings profiles and all other access points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581" y="1155377"/>
            <a:ext cx="7044612" cy="5540987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Cancellations are difficult but must be made </a:t>
            </a:r>
            <a:r>
              <a:rPr lang="en-US" sz="2400" b="1" dirty="0" smtClean="0">
                <a:solidFill>
                  <a:schemeClr val="tx1"/>
                </a:solidFill>
              </a:rPr>
              <a:t>when </a:t>
            </a:r>
            <a:r>
              <a:rPr lang="en-US" sz="2400" b="1" dirty="0">
                <a:solidFill>
                  <a:schemeClr val="tx1"/>
                </a:solidFill>
              </a:rPr>
              <a:t>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Review cancellations decisions carefully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When </a:t>
            </a:r>
            <a:r>
              <a:rPr lang="en-US" sz="2400" b="1" dirty="0">
                <a:solidFill>
                  <a:schemeClr val="tx1"/>
                </a:solidFill>
              </a:rPr>
              <a:t>cancellations are made you must inform all the stakeholders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Library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Web </a:t>
            </a:r>
            <a:r>
              <a:rPr lang="en-US" sz="2200" b="1" dirty="0" smtClean="0">
                <a:solidFill>
                  <a:schemeClr val="tx1"/>
                </a:solidFill>
              </a:rPr>
              <a:t>Master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Technical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MARC </a:t>
            </a:r>
            <a:r>
              <a:rPr lang="en-US" sz="2200" b="1" dirty="0" smtClean="0">
                <a:solidFill>
                  <a:schemeClr val="tx1"/>
                </a:solidFill>
              </a:rPr>
              <a:t>Records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b="1" dirty="0" smtClean="0">
                <a:solidFill>
                  <a:schemeClr val="tx1"/>
                </a:solidFill>
              </a:rPr>
              <a:t>anager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LibGides </a:t>
            </a:r>
            <a:r>
              <a:rPr lang="en-US" sz="2200" b="1" dirty="0" smtClean="0">
                <a:solidFill>
                  <a:schemeClr val="tx1"/>
                </a:solidFill>
              </a:rPr>
              <a:t>Manager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Consortium </a:t>
            </a:r>
            <a:r>
              <a:rPr lang="en-US" sz="2200" b="1" dirty="0" smtClean="0">
                <a:solidFill>
                  <a:schemeClr val="tx1"/>
                </a:solidFill>
              </a:rPr>
              <a:t>Authorities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Finance &amp; Budget </a:t>
            </a:r>
            <a:r>
              <a:rPr lang="en-US" sz="2200" b="1" dirty="0" smtClean="0">
                <a:solidFill>
                  <a:schemeClr val="tx1"/>
                </a:solidFill>
              </a:rPr>
              <a:t>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Subject Selectors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Collection Development 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Research Librarians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84267" y="1194346"/>
            <a:ext cx="4442691" cy="1103970"/>
          </a:xfrm>
          <a:prstGeom prst="roundRect">
            <a:avLst>
              <a:gd name="adj" fmla="val 25918"/>
            </a:avLst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Be aware of your rights post cancellation for access to the content you paid for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84269" y="2480272"/>
            <a:ext cx="4442691" cy="101715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Communicate cancellation decisions to the vendor at least 3 months in advance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72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67" y="314036"/>
            <a:ext cx="11028784" cy="1394691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What Will You Learn Today</a:t>
            </a:r>
            <a:endParaRPr lang="en-US" sz="4800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167" y="2015412"/>
            <a:ext cx="11028784" cy="463477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Practical tips based on my work experience</a:t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Understand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lectronic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esources in various formats</a:t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Stages of Electronic 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Resources Life 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Cycle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>
                <a:latin typeface="+mj-lt"/>
                <a:cs typeface="Calibri" panose="020F0502020204030204" pitchFamily="34" charset="0"/>
              </a:rPr>
              <a:t>Develop u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nderstanding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of a team environment 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Best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s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trategies for managing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lectronic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esources through each stage of the life cycle</a:t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r>
              <a:rPr lang="en-US" b="1" dirty="0" smtClean="0">
                <a:latin typeface="+mj-lt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Electronic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esources management standards and guidelines</a:t>
            </a:r>
          </a:p>
          <a:p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9" y="399617"/>
            <a:ext cx="1548882" cy="121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7" y="184727"/>
            <a:ext cx="10627745" cy="114955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Final Ideas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450109"/>
            <a:ext cx="11711327" cy="5338618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AWARENESS HELPS</a:t>
            </a:r>
            <a:r>
              <a:rPr lang="en-US" sz="2400" b="1" dirty="0" smtClean="0">
                <a:latin typeface="+mj-lt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Turn outward, be aware and stay updated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PLAN</a:t>
            </a:r>
            <a:r>
              <a:rPr lang="en-US" sz="2400" b="1" dirty="0" smtClean="0">
                <a:latin typeface="+mj-lt"/>
              </a:rPr>
              <a:t>: Engage in long-term outcome based strategic planning regarding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electronic resources management and be a collaborative team player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MOVE WITH TIME</a:t>
            </a:r>
            <a:r>
              <a:rPr lang="en-US" sz="2400" b="1" dirty="0" smtClean="0">
                <a:latin typeface="+mj-lt"/>
              </a:rPr>
              <a:t>: Prepare to serve Digital Natives and help Digital Immigrants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EVOLVE</a:t>
            </a:r>
            <a:r>
              <a:rPr lang="en-US" sz="2400" b="1" dirty="0">
                <a:latin typeface="+mj-lt"/>
              </a:rPr>
              <a:t>: Prepare for a purposeful evolution of </a:t>
            </a:r>
            <a:r>
              <a:rPr lang="en-US" sz="2400" b="1" dirty="0" smtClean="0">
                <a:latin typeface="+mj-lt"/>
              </a:rPr>
              <a:t>your self, your skills and new technologies/standards in the field of Electronic Resources Management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DEVELOP</a:t>
            </a:r>
            <a:r>
              <a:rPr lang="en-US" sz="2400" b="1" dirty="0" smtClean="0">
                <a:latin typeface="+mj-lt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Skills to understand, analyze and use vast amount of 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EDUCATE</a:t>
            </a:r>
            <a:r>
              <a:rPr lang="en-US" sz="2400" b="1" dirty="0" smtClean="0">
                <a:latin typeface="+mj-lt"/>
              </a:rPr>
              <a:t>: Required skills </a:t>
            </a:r>
            <a:r>
              <a:rPr lang="en-US" sz="2400" b="1" dirty="0">
                <a:latin typeface="+mj-lt"/>
              </a:rPr>
              <a:t>and </a:t>
            </a:r>
            <a:r>
              <a:rPr lang="en-US" sz="2400" b="1" dirty="0" smtClean="0">
                <a:latin typeface="+mj-lt"/>
              </a:rPr>
              <a:t>core </a:t>
            </a:r>
            <a:r>
              <a:rPr lang="en-US" sz="2400" b="1" dirty="0">
                <a:latin typeface="+mj-lt"/>
              </a:rPr>
              <a:t>c</a:t>
            </a:r>
            <a:r>
              <a:rPr lang="en-US" sz="2400" b="1" dirty="0" smtClean="0">
                <a:latin typeface="+mj-lt"/>
              </a:rPr>
              <a:t>ompetencies </a:t>
            </a:r>
            <a:endParaRPr lang="en-US" sz="2400" b="1" dirty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NASIG core competencies: </a:t>
            </a:r>
            <a:r>
              <a:rPr lang="en-US" b="1" dirty="0" smtClean="0">
                <a:latin typeface="+mj-lt"/>
                <a:hlinkClick r:id="rId2"/>
              </a:rPr>
              <a:t>http://www.nasig.org/site_page.cfm?pk_association_webpage_menu=310&amp;pk_association_webpage=1225</a:t>
            </a:r>
            <a:endParaRPr lang="en-US" b="1" dirty="0" smtClean="0">
              <a:latin typeface="+mj-lt"/>
            </a:endParaRPr>
          </a:p>
          <a:p>
            <a:pPr lvl="2"/>
            <a:r>
              <a:rPr lang="en-US" sz="2400" b="1" dirty="0" smtClean="0">
                <a:latin typeface="+mj-lt"/>
              </a:rPr>
              <a:t>E-resources librarians</a:t>
            </a:r>
          </a:p>
          <a:p>
            <a:pPr lvl="2"/>
            <a:r>
              <a:rPr lang="en-US" sz="2400" b="1" dirty="0" smtClean="0">
                <a:latin typeface="+mj-lt"/>
              </a:rPr>
              <a:t>Print Serials Management</a:t>
            </a:r>
          </a:p>
          <a:p>
            <a:pPr lvl="2"/>
            <a:r>
              <a:rPr lang="en-US" sz="2400" b="1" dirty="0" smtClean="0">
                <a:latin typeface="+mj-lt"/>
              </a:rPr>
              <a:t>Scholarly Communication Librarians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450" y="184727"/>
            <a:ext cx="1993404" cy="11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78" y="252804"/>
            <a:ext cx="11329243" cy="974785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Guidelines &amp; References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78" y="1380932"/>
            <a:ext cx="11329244" cy="5285876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b="1" dirty="0" smtClean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Guidelines for the Introduction of Electronic Resources to Users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  <a:hlinkClick r:id="rId2"/>
              </a:rPr>
              <a:t>http://www.ala.org/rusa/resources/guidelines/guidelinesintroduction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Guidelines for Media Resources in Academic Libraries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2018 version)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>
                <a:latin typeface="+mj-lt"/>
                <a:hlinkClick r:id="rId3"/>
              </a:rPr>
              <a:t>http://</a:t>
            </a:r>
            <a:r>
              <a:rPr lang="en-US" sz="2400" b="1" dirty="0" smtClean="0">
                <a:latin typeface="+mj-lt"/>
                <a:hlinkClick r:id="rId3"/>
              </a:rPr>
              <a:t>www.ala.org/acrl/standards/mediaresources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Fundamentals of Electronic 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esources Acquisitions: Online courses during 2019-20 (cost is involved $109 for members $139 for non members)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>
                <a:latin typeface="+mj-lt"/>
                <a:hlinkClick r:id="rId4"/>
              </a:rPr>
              <a:t>http://</a:t>
            </a:r>
            <a:r>
              <a:rPr lang="en-US" sz="2400" b="1" dirty="0" smtClean="0">
                <a:latin typeface="+mj-lt"/>
                <a:hlinkClick r:id="rId4"/>
              </a:rPr>
              <a:t>www.ala.org/alcts/confevents/upcoming/webcourse/fera/ol_templ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7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09" y="560717"/>
            <a:ext cx="10515600" cy="581209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92" y="2192694"/>
            <a:ext cx="6512767" cy="3975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71192" y="849086"/>
            <a:ext cx="6512767" cy="1240971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Thank You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Being Positive Helps </a:t>
            </a:r>
            <a:endParaRPr lang="en-US" sz="4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5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365125"/>
            <a:ext cx="11462327" cy="964911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Spot Check</a:t>
            </a:r>
            <a:endParaRPr lang="en-US" sz="4800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1459345"/>
            <a:ext cx="5661891" cy="5172364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latin typeface="+mj-lt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+mj-lt"/>
                <a:cs typeface="Calibri" panose="020F0502020204030204" pitchFamily="34" charset="0"/>
              </a:rPr>
              <a:t>Audience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Library Science Faculty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Library Administrators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Practicing Librarians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Students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Electronic Resources Librarians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Content Selectors 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Discovery Services Librarian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Technical Services Librarian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Inter Library Loan Services</a:t>
            </a:r>
          </a:p>
          <a:p>
            <a:pPr marL="457200" lvl="1" indent="0">
              <a:buNone/>
            </a:pPr>
            <a:endParaRPr lang="en-US" sz="2800" b="1" dirty="0" smtClean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37745" y="1459346"/>
            <a:ext cx="5403273" cy="517236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latin typeface="+mj-lt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+mj-lt"/>
                <a:cs typeface="Calibri" panose="020F0502020204030204" pitchFamily="34" charset="0"/>
              </a:rPr>
              <a:t>Responsibilities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Shared environment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Electronic Resources Management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Contracts and Licenses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Discovery Services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MARC Records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Web Masters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Technical </a:t>
            </a:r>
            <a:r>
              <a:rPr lang="en-US" sz="2800" b="1" dirty="0">
                <a:latin typeface="+mj-lt"/>
                <a:cs typeface="Calibri" panose="020F0502020204030204" pitchFamily="34" charset="0"/>
              </a:rPr>
              <a:t>Services : Proxy etc</a:t>
            </a:r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Inter Library Loan</a:t>
            </a:r>
            <a:endParaRPr lang="en-US" sz="2800" b="1" dirty="0">
              <a:latin typeface="+mj-lt"/>
              <a:cs typeface="Calibri" panose="020F0502020204030204" pitchFamily="34" charset="0"/>
            </a:endParaRPr>
          </a:p>
          <a:p>
            <a:pPr lvl="1"/>
            <a:endParaRPr lang="en-US" sz="2800" b="1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983345" y="120072"/>
            <a:ext cx="6631710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Your Team Environment</a:t>
            </a:r>
            <a:endParaRPr lang="en-US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518401" y="1261546"/>
            <a:ext cx="4156364" cy="1259982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Finance, Budget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&amp; Procurement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Department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7518401" y="4941452"/>
            <a:ext cx="4156364" cy="15055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Vendors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Acquisitions</a:t>
            </a:r>
            <a:endParaRPr lang="en-US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Discovery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Services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34109" y="5116943"/>
            <a:ext cx="4525817" cy="15055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Technical Services &amp; Collection Management Department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434109" y="3044942"/>
            <a:ext cx="3523669" cy="162247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Customer </a:t>
            </a:r>
            <a:r>
              <a:rPr lang="en-US" sz="2400" b="1" dirty="0">
                <a:solidFill>
                  <a:schemeClr val="tx1"/>
                </a:solidFill>
              </a:rPr>
              <a:t>Services </a:t>
            </a:r>
            <a:r>
              <a:rPr lang="en-US" sz="2400" b="1" dirty="0" smtClean="0">
                <a:solidFill>
                  <a:schemeClr val="tx1"/>
                </a:solidFill>
              </a:rPr>
              <a:t>&amp; Inter </a:t>
            </a:r>
            <a:r>
              <a:rPr lang="en-US" sz="2400" b="1" dirty="0">
                <a:solidFill>
                  <a:schemeClr val="tx1"/>
                </a:solidFill>
              </a:rPr>
              <a:t>Library Loan Services </a:t>
            </a:r>
            <a:r>
              <a:rPr lang="en-US" sz="2400" b="1" dirty="0" smtClean="0">
                <a:solidFill>
                  <a:schemeClr val="tx1"/>
                </a:solidFill>
              </a:rPr>
              <a:t>Department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34109" y="1274618"/>
            <a:ext cx="4525817" cy="1246909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Library Systems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IT Department</a:t>
            </a:r>
            <a:endParaRPr lang="en-US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Web Services Department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4349174" y="3044941"/>
            <a:ext cx="3468252" cy="162247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University Counsel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&amp; License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Review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Department</a:t>
            </a:r>
            <a:endParaRPr lang="en-US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8208823" y="3044942"/>
            <a:ext cx="3468252" cy="162247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Research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&amp; Instructions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Librarians </a:t>
            </a:r>
            <a:endParaRPr lang="en-US" sz="2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Subject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Selectors</a:t>
            </a:r>
          </a:p>
        </p:txBody>
      </p:sp>
    </p:spTree>
    <p:extLst>
      <p:ext uri="{BB962C8B-B14F-4D97-AF65-F5344CB8AC3E}">
        <p14:creationId xmlns:p14="http://schemas.microsoft.com/office/powerpoint/2010/main" val="21255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59963" cy="844839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cs typeface="Arial" panose="020B0604020202020204" pitchFamily="34" charset="0"/>
              </a:rPr>
              <a:t>Your Opportunities </a:t>
            </a:r>
            <a:endParaRPr lang="en-US" sz="4800" b="1" dirty="0"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83355" y="1166696"/>
            <a:ext cx="5141167" cy="656517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Assign responsibilities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83355" y="1936216"/>
            <a:ext cx="5141167" cy="90567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Set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general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policies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regarding trials, renewals, cancellations and statistics collection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83355" y="320426"/>
            <a:ext cx="5141167" cy="7309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Have a larger picture in mind</a:t>
            </a:r>
            <a:endParaRPr lang="en-US" sz="2000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80106" y="2958503"/>
            <a:ext cx="5144416" cy="63205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Understand the concept of Electronic Resources Life Cycle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92578" y="5666012"/>
            <a:ext cx="5131942" cy="111734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Understand emerging trends and software applications in the field of electronic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esources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m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anagement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07738" y="3730318"/>
            <a:ext cx="5116783" cy="85091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Create step-by-step process for each stage of the Life Cycle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95267" y="4665449"/>
            <a:ext cx="5129253" cy="83221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Keep reliable records and create documentation for each stage of the life cycle and save on shared drive 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573126" y="2466109"/>
            <a:ext cx="3990109" cy="20135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Electronic Resources Management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94183" y="120072"/>
            <a:ext cx="6114472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Formats of Electronic Resources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818581" y="4630546"/>
            <a:ext cx="4184071" cy="2068945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E-Journals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Packages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Single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Archive </a:t>
            </a:r>
            <a:r>
              <a:rPr lang="en-US" sz="2400" b="1" dirty="0" smtClean="0">
                <a:solidFill>
                  <a:schemeClr val="tx1"/>
                </a:solidFill>
              </a:rPr>
              <a:t>Files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07555" y="4668981"/>
            <a:ext cx="4102101" cy="2068946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E-Videos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Streaming </a:t>
            </a:r>
            <a:r>
              <a:rPr lang="en-US" sz="2400" b="1" dirty="0">
                <a:solidFill>
                  <a:schemeClr val="tx1"/>
                </a:solidFill>
              </a:rPr>
              <a:t>Databases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Individual </a:t>
            </a:r>
            <a:r>
              <a:rPr lang="en-US" sz="2400" b="1" dirty="0">
                <a:solidFill>
                  <a:schemeClr val="tx1"/>
                </a:solidFill>
              </a:rPr>
              <a:t>Purchases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4417293" y="3046510"/>
            <a:ext cx="3468252" cy="1741054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Patron Driven Acquisitions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Mediated 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Unmediated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07555" y="1166909"/>
            <a:ext cx="4102102" cy="187960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E-Books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Vendor Platforms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Single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Flat Files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DRM Free</a:t>
            </a:r>
          </a:p>
        </p:txBody>
      </p:sp>
      <p:sp>
        <p:nvSpPr>
          <p:cNvPr id="26" name="Flowchart: Alternate Process 25"/>
          <p:cNvSpPr/>
          <p:nvPr/>
        </p:nvSpPr>
        <p:spPr>
          <a:xfrm>
            <a:off x="7818581" y="1136146"/>
            <a:ext cx="4077854" cy="1910364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E-Databases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Aggregators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Specialized</a:t>
            </a:r>
          </a:p>
        </p:txBody>
      </p:sp>
    </p:spTree>
    <p:extLst>
      <p:ext uri="{BB962C8B-B14F-4D97-AF65-F5344CB8AC3E}">
        <p14:creationId xmlns:p14="http://schemas.microsoft.com/office/powerpoint/2010/main" val="9655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5203534" y="308134"/>
            <a:ext cx="2128983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8294251" y="2487596"/>
            <a:ext cx="2152075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License Agreements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8178798" y="4094083"/>
            <a:ext cx="2152075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Acquisitions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019634" y="5539254"/>
            <a:ext cx="2235203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Access &amp; Discovery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560624" y="5539254"/>
            <a:ext cx="2410692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Maintenance  Troubleshooting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999675" y="4116288"/>
            <a:ext cx="2189016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Usage Statistics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2041236" y="2512292"/>
            <a:ext cx="2147455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Renewals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606968" y="938775"/>
            <a:ext cx="1995052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Cancellations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7934031" y="901731"/>
            <a:ext cx="2096656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Quotes	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2591348">
            <a:off x="7563177" y="236868"/>
            <a:ext cx="406399" cy="108645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8861035" y="1696300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5400000">
            <a:off x="8950558" y="3329610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2826352" y="3229308"/>
            <a:ext cx="559939" cy="99634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6200000">
            <a:off x="2848295" y="1716802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9820652">
            <a:off x="4554798" y="262064"/>
            <a:ext cx="524745" cy="98806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7568981">
            <a:off x="7811654" y="4608097"/>
            <a:ext cx="406399" cy="108645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3619400">
            <a:off x="4141523" y="4657918"/>
            <a:ext cx="406399" cy="108645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0800000">
            <a:off x="6166313" y="5539254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4880559" y="2889178"/>
            <a:ext cx="2971799" cy="964960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Electronic Resources Life Cycle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5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3175"/>
            <a:ext cx="10515600" cy="1325563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Best Practices and Opportunities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35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345233" y="104830"/>
            <a:ext cx="11560439" cy="76944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Trials</a:t>
            </a:r>
            <a:endParaRPr lang="en-US" sz="4400" b="1" dirty="0">
              <a:latin typeface="+mj-lt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8322901" y="4283075"/>
            <a:ext cx="3582770" cy="97756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User ID based and password based trials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8369555" y="5539398"/>
            <a:ext cx="3536116" cy="1105727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 advertising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venues and responsibilities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8322902" y="2034221"/>
            <a:ext cx="3582769" cy="112900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Trial group leaders and trial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teams (minimum 3 members &amp; group leader)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8322901" y="3403038"/>
            <a:ext cx="3582770" cy="71332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On campus trials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8322905" y="1173146"/>
            <a:ext cx="3582769" cy="62126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Minimum 30 days trials 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semester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long trials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233" y="1156996"/>
            <a:ext cx="7697755" cy="5488129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ERL’s Office is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responsible for setting up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serves as one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point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support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Trial feedback mechanism/Reminders, Trial Feedback forms and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Number of simultaneous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: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No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during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summer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, semester breaks and winter break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Trial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documentation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(annual number of trials and feedback forms)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Link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feedback to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unmet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urricular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Communication with vendor regarding the final outcome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(rejection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purchase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) 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Open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to extended audience through your web site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32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3787</TotalTime>
  <Words>1600</Words>
  <Application>Microsoft Office PowerPoint</Application>
  <PresentationFormat>Widescreen</PresentationFormat>
  <Paragraphs>299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Electronics Resources Management Workflow How Can You Add Value?</vt:lpstr>
      <vt:lpstr>What Will You Learn Today</vt:lpstr>
      <vt:lpstr>Spot Check</vt:lpstr>
      <vt:lpstr>PowerPoint Presentation</vt:lpstr>
      <vt:lpstr>Your Opportunities </vt:lpstr>
      <vt:lpstr>PowerPoint Presentation</vt:lpstr>
      <vt:lpstr>PowerPoint Presentation</vt:lpstr>
      <vt:lpstr>Best Practices and Opportunities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Ideas</vt:lpstr>
      <vt:lpstr>Guidelines &amp; References</vt:lpstr>
      <vt:lpstr>PowerPoint Presentation</vt:lpstr>
    </vt:vector>
  </TitlesOfParts>
  <Company>Florida Gulf Coast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Libraries and Future Librarians: What is in it for you?</dc:title>
  <dc:creator>Bhatt, Anjana</dc:creator>
  <cp:lastModifiedBy>Bhatt, Anjana</cp:lastModifiedBy>
  <cp:revision>575</cp:revision>
  <dcterms:created xsi:type="dcterms:W3CDTF">2018-01-11T15:09:26Z</dcterms:created>
  <dcterms:modified xsi:type="dcterms:W3CDTF">2019-11-08T18:19:36Z</dcterms:modified>
</cp:coreProperties>
</file>