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2" r:id="rId4"/>
    <p:sldId id="259" r:id="rId5"/>
    <p:sldId id="263" r:id="rId6"/>
    <p:sldId id="260" r:id="rId7"/>
    <p:sldId id="264" r:id="rId8"/>
    <p:sldId id="261"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172" autoAdjust="0"/>
  </p:normalViewPr>
  <p:slideViewPr>
    <p:cSldViewPr snapToGrid="0" snapToObjects="1" showGuides="1">
      <p:cViewPr varScale="1">
        <p:scale>
          <a:sx n="70" d="100"/>
          <a:sy n="70" d="100"/>
        </p:scale>
        <p:origin x="-1640" y="-96"/>
      </p:cViewPr>
      <p:guideLst>
        <p:guide orient="horz" pos="2307"/>
        <p:guide pos="290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en-US"/>
          </a:p>
        </p:txBody>
      </p:sp>
      <p:sp>
        <p:nvSpPr>
          <p:cNvPr id="4" name="Date Placeholder 3"/>
          <p:cNvSpPr>
            <a:spLocks noGrp="1"/>
          </p:cNvSpPr>
          <p:nvPr>
            <p:ph type="dt" sz="half" idx="10"/>
          </p:nvPr>
        </p:nvSpPr>
        <p:spPr/>
        <p:txBody>
          <a:bodyPr/>
          <a:lstStyle/>
          <a:p>
            <a:fld id="{850FDF71-EC77-8242-A3A2-DE52901888F1}"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413202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p>
            <a:fld id="{850FDF71-EC77-8242-A3A2-DE52901888F1}"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313509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p>
            <a:fld id="{850FDF71-EC77-8242-A3A2-DE52901888F1}"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332132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p>
            <a:fld id="{850FDF71-EC77-8242-A3A2-DE52901888F1}"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123016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p>
            <a:fld id="{850FDF71-EC77-8242-A3A2-DE52901888F1}"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296813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p>
            <a:fld id="{850FDF71-EC77-8242-A3A2-DE52901888F1}"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278682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p>
            <a:fld id="{850FDF71-EC77-8242-A3A2-DE52901888F1}" type="datetimeFigureOut">
              <a:rPr lang="en-US" smtClean="0"/>
              <a:t>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165071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US"/>
          </a:p>
        </p:txBody>
      </p:sp>
      <p:sp>
        <p:nvSpPr>
          <p:cNvPr id="3" name="Date Placeholder 2"/>
          <p:cNvSpPr>
            <a:spLocks noGrp="1"/>
          </p:cNvSpPr>
          <p:nvPr>
            <p:ph type="dt" sz="half" idx="10"/>
          </p:nvPr>
        </p:nvSpPr>
        <p:spPr/>
        <p:txBody>
          <a:bodyPr/>
          <a:lstStyle/>
          <a:p>
            <a:fld id="{850FDF71-EC77-8242-A3A2-DE52901888F1}" type="datetimeFigureOut">
              <a:rPr lang="en-US" smtClean="0"/>
              <a:t>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103584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DF71-EC77-8242-A3A2-DE52901888F1}" type="datetimeFigureOut">
              <a:rPr lang="en-US" smtClean="0"/>
              <a:t>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88732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p>
            <a:fld id="{850FDF71-EC77-8242-A3A2-DE52901888F1}"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135967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p>
            <a:fld id="{850FDF71-EC77-8242-A3A2-DE52901888F1}"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06A6C-2103-9B47-B8ED-8CE6B70B3466}" type="slidenum">
              <a:rPr lang="en-US" smtClean="0"/>
              <a:t>‹#›</a:t>
            </a:fld>
            <a:endParaRPr lang="en-US"/>
          </a:p>
        </p:txBody>
      </p:sp>
    </p:spTree>
    <p:extLst>
      <p:ext uri="{BB962C8B-B14F-4D97-AF65-F5344CB8AC3E}">
        <p14:creationId xmlns:p14="http://schemas.microsoft.com/office/powerpoint/2010/main" val="3324017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ja-JP"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FDF71-EC77-8242-A3A2-DE52901888F1}" type="datetimeFigureOut">
              <a:rPr lang="en-US" smtClean="0"/>
              <a:t>11/4/19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06A6C-2103-9B47-B8ED-8CE6B70B3466}" type="slidenum">
              <a:rPr lang="en-US" smtClean="0"/>
              <a:t>‹#›</a:t>
            </a:fld>
            <a:endParaRPr lang="en-US"/>
          </a:p>
        </p:txBody>
      </p:sp>
    </p:spTree>
    <p:extLst>
      <p:ext uri="{BB962C8B-B14F-4D97-AF65-F5344CB8AC3E}">
        <p14:creationId xmlns:p14="http://schemas.microsoft.com/office/powerpoint/2010/main" val="29018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4407" y="2779024"/>
            <a:ext cx="3058825" cy="523220"/>
          </a:xfrm>
          <a:prstGeom prst="rect">
            <a:avLst/>
          </a:prstGeom>
          <a:noFill/>
        </p:spPr>
        <p:txBody>
          <a:bodyPr wrap="none" rtlCol="0">
            <a:spAutoFit/>
          </a:bodyPr>
          <a:lstStyle/>
          <a:p>
            <a:r>
              <a:rPr lang="en-US" sz="2800" dirty="0" smtClean="0">
                <a:latin typeface="Arial"/>
                <a:cs typeface="Arial"/>
              </a:rPr>
              <a:t>Supplemental </a:t>
            </a:r>
            <a:r>
              <a:rPr lang="en-US" sz="2800" dirty="0" smtClean="0">
                <a:latin typeface="Arial"/>
                <a:cs typeface="Arial"/>
              </a:rPr>
              <a:t>File</a:t>
            </a:r>
            <a:endParaRPr lang="en-US" sz="2800" dirty="0">
              <a:latin typeface="Arial"/>
              <a:cs typeface="Arial"/>
            </a:endParaRPr>
          </a:p>
        </p:txBody>
      </p:sp>
    </p:spTree>
    <p:extLst>
      <p:ext uri="{BB962C8B-B14F-4D97-AF65-F5344CB8AC3E}">
        <p14:creationId xmlns:p14="http://schemas.microsoft.com/office/powerpoint/2010/main" val="263469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xmlns="" id="{64F0D951-53EA-4F41-B90A-C749DEEABF74}"/>
              </a:ext>
            </a:extLst>
          </p:cNvPr>
          <p:cNvCxnSpPr/>
          <p:nvPr/>
        </p:nvCxnSpPr>
        <p:spPr>
          <a:xfrm flipV="1">
            <a:off x="3469297" y="3195284"/>
            <a:ext cx="3598268" cy="1008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フリーフォーム: 図形 2">
            <a:extLst>
              <a:ext uri="{FF2B5EF4-FFF2-40B4-BE49-F238E27FC236}">
                <a16:creationId xmlns:a16="http://schemas.microsoft.com/office/drawing/2014/main" xmlns="" id="{22F9823F-B47B-4A92-9E4F-434421E322CC}"/>
              </a:ext>
            </a:extLst>
          </p:cNvPr>
          <p:cNvSpPr/>
          <p:nvPr/>
        </p:nvSpPr>
        <p:spPr>
          <a:xfrm>
            <a:off x="2738353" y="3190800"/>
            <a:ext cx="4794434" cy="619127"/>
          </a:xfrm>
          <a:custGeom>
            <a:avLst/>
            <a:gdLst>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4152900 w 6143625"/>
              <a:gd name="connsiteY5" fmla="*/ 1123950 h 1123950"/>
              <a:gd name="connsiteX6" fmla="*/ 4419600 w 6143625"/>
              <a:gd name="connsiteY6" fmla="*/ 0 h 1123950"/>
              <a:gd name="connsiteX7" fmla="*/ 6143625 w 6143625"/>
              <a:gd name="connsiteY7" fmla="*/ 0 h 1123950"/>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3443052 w 6143625"/>
              <a:gd name="connsiteY5" fmla="*/ 1123950 h 1123950"/>
              <a:gd name="connsiteX6" fmla="*/ 4419600 w 6143625"/>
              <a:gd name="connsiteY6" fmla="*/ 0 h 1123950"/>
              <a:gd name="connsiteX7" fmla="*/ 6143625 w 6143625"/>
              <a:gd name="connsiteY7" fmla="*/ 0 h 1123950"/>
              <a:gd name="connsiteX0" fmla="*/ 0 w 6143625"/>
              <a:gd name="connsiteY0" fmla="*/ 195826 h 1234051"/>
              <a:gd name="connsiteX1" fmla="*/ 1238250 w 6143625"/>
              <a:gd name="connsiteY1" fmla="*/ 195826 h 1234051"/>
              <a:gd name="connsiteX2" fmla="*/ 1400175 w 6143625"/>
              <a:gd name="connsiteY2" fmla="*/ 805426 h 1234051"/>
              <a:gd name="connsiteX3" fmla="*/ 2867025 w 6143625"/>
              <a:gd name="connsiteY3" fmla="*/ 805426 h 1234051"/>
              <a:gd name="connsiteX4" fmla="*/ 2981325 w 6143625"/>
              <a:gd name="connsiteY4" fmla="*/ 1234051 h 1234051"/>
              <a:gd name="connsiteX5" fmla="*/ 3443052 w 6143625"/>
              <a:gd name="connsiteY5" fmla="*/ 1234051 h 1234051"/>
              <a:gd name="connsiteX6" fmla="*/ 3641057 w 6143625"/>
              <a:gd name="connsiteY6" fmla="*/ 0 h 1234051"/>
              <a:gd name="connsiteX7" fmla="*/ 6143625 w 6143625"/>
              <a:gd name="connsiteY7" fmla="*/ 110101 h 1234051"/>
              <a:gd name="connsiteX0" fmla="*/ 0 w 4678131"/>
              <a:gd name="connsiteY0" fmla="*/ 214178 h 1252403"/>
              <a:gd name="connsiteX1" fmla="*/ 1238250 w 4678131"/>
              <a:gd name="connsiteY1" fmla="*/ 214178 h 1252403"/>
              <a:gd name="connsiteX2" fmla="*/ 1400175 w 4678131"/>
              <a:gd name="connsiteY2" fmla="*/ 823778 h 1252403"/>
              <a:gd name="connsiteX3" fmla="*/ 2867025 w 4678131"/>
              <a:gd name="connsiteY3" fmla="*/ 823778 h 1252403"/>
              <a:gd name="connsiteX4" fmla="*/ 2981325 w 4678131"/>
              <a:gd name="connsiteY4" fmla="*/ 1252403 h 1252403"/>
              <a:gd name="connsiteX5" fmla="*/ 3443052 w 4678131"/>
              <a:gd name="connsiteY5" fmla="*/ 1252403 h 1252403"/>
              <a:gd name="connsiteX6" fmla="*/ 3641057 w 4678131"/>
              <a:gd name="connsiteY6" fmla="*/ 18352 h 1252403"/>
              <a:gd name="connsiteX7" fmla="*/ 4678131 w 4678131"/>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492229 w 4349921"/>
              <a:gd name="connsiteY4" fmla="*/ 1233135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416542 w 4349921"/>
              <a:gd name="connsiteY3" fmla="*/ 843046 h 1252403"/>
              <a:gd name="connsiteX4" fmla="*/ 2492229 w 4349921"/>
              <a:gd name="connsiteY4" fmla="*/ 1233135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429413 w 4349921"/>
              <a:gd name="connsiteY3" fmla="*/ 823779 h 1252403"/>
              <a:gd name="connsiteX4" fmla="*/ 2492229 w 4349921"/>
              <a:gd name="connsiteY4" fmla="*/ 1233135 h 1252403"/>
              <a:gd name="connsiteX5" fmla="*/ 3114842 w 4349921"/>
              <a:gd name="connsiteY5" fmla="*/ 1252403 h 1252403"/>
              <a:gd name="connsiteX6" fmla="*/ 3312847 w 4349921"/>
              <a:gd name="connsiteY6" fmla="*/ 18352 h 1252403"/>
              <a:gd name="connsiteX7" fmla="*/ 4349921 w 4349921"/>
              <a:gd name="connsiteY7" fmla="*/ 0 h 125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9921" h="1252403">
                <a:moveTo>
                  <a:pt x="0" y="195828"/>
                </a:moveTo>
                <a:lnTo>
                  <a:pt x="910040" y="214178"/>
                </a:lnTo>
                <a:lnTo>
                  <a:pt x="1071965" y="823778"/>
                </a:lnTo>
                <a:lnTo>
                  <a:pt x="2429413" y="823779"/>
                </a:lnTo>
                <a:lnTo>
                  <a:pt x="2492229" y="1233135"/>
                </a:lnTo>
                <a:lnTo>
                  <a:pt x="3114842" y="1252403"/>
                </a:lnTo>
                <a:lnTo>
                  <a:pt x="3312847" y="18352"/>
                </a:lnTo>
                <a:lnTo>
                  <a:pt x="4349921" y="0"/>
                </a:lnTo>
              </a:path>
            </a:pathLst>
          </a:custGeom>
          <a:noFill/>
          <a:ln w="38100">
            <a:solidFill>
              <a:sysClr val="windowText" lastClr="000000"/>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a:latin typeface="Arial" panose="020B0604020202020204" pitchFamily="34" charset="0"/>
              <a:cs typeface="Arial" panose="020B0604020202020204" pitchFamily="34" charset="0"/>
            </a:endParaRPr>
          </a:p>
        </p:txBody>
      </p:sp>
      <p:cxnSp>
        <p:nvCxnSpPr>
          <p:cNvPr id="4" name="直線コネクタ 3">
            <a:extLst>
              <a:ext uri="{FF2B5EF4-FFF2-40B4-BE49-F238E27FC236}">
                <a16:creationId xmlns:a16="http://schemas.microsoft.com/office/drawing/2014/main" xmlns="" id="{89DFACA1-B63C-4FBC-9EDE-C3A18B45943D}"/>
              </a:ext>
            </a:extLst>
          </p:cNvPr>
          <p:cNvCxnSpPr/>
          <p:nvPr/>
        </p:nvCxnSpPr>
        <p:spPr>
          <a:xfrm>
            <a:off x="3735971" y="2894767"/>
            <a:ext cx="0" cy="3062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239">
            <a:extLst>
              <a:ext uri="{FF2B5EF4-FFF2-40B4-BE49-F238E27FC236}">
                <a16:creationId xmlns:a16="http://schemas.microsoft.com/office/drawing/2014/main" xmlns="" id="{BEFBC3CD-11C4-4270-BB54-62C4509976BD}"/>
              </a:ext>
            </a:extLst>
          </p:cNvPr>
          <p:cNvSpPr txBox="1"/>
          <p:nvPr/>
        </p:nvSpPr>
        <p:spPr>
          <a:xfrm>
            <a:off x="3269661" y="2991896"/>
            <a:ext cx="556563"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60s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cxnSp>
        <p:nvCxnSpPr>
          <p:cNvPr id="7" name="直線矢印コネクタ 6">
            <a:extLst>
              <a:ext uri="{FF2B5EF4-FFF2-40B4-BE49-F238E27FC236}">
                <a16:creationId xmlns:a16="http://schemas.microsoft.com/office/drawing/2014/main" xmlns="" id="{722B9E88-CAEB-4372-8921-EAE62629B78F}"/>
              </a:ext>
            </a:extLst>
          </p:cNvPr>
          <p:cNvCxnSpPr/>
          <p:nvPr/>
        </p:nvCxnSpPr>
        <p:spPr>
          <a:xfrm>
            <a:off x="2544696" y="1827070"/>
            <a:ext cx="1230736" cy="0"/>
          </a:xfrm>
          <a:prstGeom prst="straightConnector1">
            <a:avLst/>
          </a:prstGeom>
          <a:ln>
            <a:solidFill>
              <a:sysClr val="windowText" lastClr="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241">
            <a:extLst>
              <a:ext uri="{FF2B5EF4-FFF2-40B4-BE49-F238E27FC236}">
                <a16:creationId xmlns:a16="http://schemas.microsoft.com/office/drawing/2014/main" xmlns="" id="{0E48F787-EB98-4297-B66A-35A63B8A5A30}"/>
              </a:ext>
            </a:extLst>
          </p:cNvPr>
          <p:cNvSpPr txBox="1"/>
          <p:nvPr/>
        </p:nvSpPr>
        <p:spPr>
          <a:xfrm>
            <a:off x="2571898" y="1583745"/>
            <a:ext cx="156480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Measurement of the inhalation</a:t>
            </a:r>
          </a:p>
        </p:txBody>
      </p:sp>
      <p:sp>
        <p:nvSpPr>
          <p:cNvPr id="9" name="テキスト ボックス 242">
            <a:extLst>
              <a:ext uri="{FF2B5EF4-FFF2-40B4-BE49-F238E27FC236}">
                <a16:creationId xmlns:a16="http://schemas.microsoft.com/office/drawing/2014/main" xmlns="" id="{96FC91E3-967E-44B9-A0DA-D0B6C788653A}"/>
              </a:ext>
            </a:extLst>
          </p:cNvPr>
          <p:cNvSpPr txBox="1"/>
          <p:nvPr/>
        </p:nvSpPr>
        <p:spPr>
          <a:xfrm>
            <a:off x="1843411" y="3148780"/>
            <a:ext cx="1018227"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b="1" dirty="0">
                <a:latin typeface="Arial" panose="020B0604020202020204" pitchFamily="34" charset="0"/>
                <a:cs typeface="Arial" panose="020B0604020202020204" pitchFamily="34" charset="0"/>
              </a:rPr>
              <a:t>O2_raw [%]</a:t>
            </a:r>
          </a:p>
          <a:p>
            <a:pPr algn="ctr"/>
            <a:r>
              <a:rPr lang="en-US" sz="800" dirty="0">
                <a:latin typeface="Arial" panose="020B0604020202020204" pitchFamily="34" charset="0"/>
                <a:cs typeface="Arial" panose="020B0604020202020204" pitchFamily="34" charset="0"/>
              </a:rPr>
              <a:t>(Time series data)</a:t>
            </a:r>
          </a:p>
        </p:txBody>
      </p:sp>
      <p:sp>
        <p:nvSpPr>
          <p:cNvPr id="10" name="フローチャート: 組合せ 9">
            <a:extLst>
              <a:ext uri="{FF2B5EF4-FFF2-40B4-BE49-F238E27FC236}">
                <a16:creationId xmlns:a16="http://schemas.microsoft.com/office/drawing/2014/main" xmlns="" id="{17A66721-AEF3-4EA8-9532-D65A7193BA42}"/>
              </a:ext>
            </a:extLst>
          </p:cNvPr>
          <p:cNvSpPr/>
          <p:nvPr/>
        </p:nvSpPr>
        <p:spPr>
          <a:xfrm>
            <a:off x="3750991" y="1357077"/>
            <a:ext cx="148895" cy="192741"/>
          </a:xfrm>
          <a:prstGeom prst="flowChartMerge">
            <a:avLst/>
          </a:prstGeom>
          <a:solidFill>
            <a:schemeClr val="tx1"/>
          </a:solidFill>
          <a:ln>
            <a:solidFill>
              <a:sysClr val="windowText" lastClr="000000"/>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45720" tIns="45720" rIns="4572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a:solidFill>
                <a:sysClr val="windowText" lastClr="000000"/>
              </a:solidFill>
              <a:latin typeface="Arial" panose="020B0604020202020204" pitchFamily="34" charset="0"/>
              <a:cs typeface="Arial" panose="020B0604020202020204" pitchFamily="34" charset="0"/>
            </a:endParaRPr>
          </a:p>
        </p:txBody>
      </p:sp>
      <p:sp>
        <p:nvSpPr>
          <p:cNvPr id="11" name="テキスト ボックス 244">
            <a:extLst>
              <a:ext uri="{FF2B5EF4-FFF2-40B4-BE49-F238E27FC236}">
                <a16:creationId xmlns:a16="http://schemas.microsoft.com/office/drawing/2014/main" xmlns="" id="{5DF04E7A-2A5B-454D-B8D7-B911AD784743}"/>
              </a:ext>
            </a:extLst>
          </p:cNvPr>
          <p:cNvSpPr txBox="1"/>
          <p:nvPr/>
        </p:nvSpPr>
        <p:spPr>
          <a:xfrm>
            <a:off x="3281299" y="1110548"/>
            <a:ext cx="145424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Switch</a:t>
            </a:r>
            <a:r>
              <a:rPr lang="en-US" sz="800" baseline="0" dirty="0">
                <a:latin typeface="Arial" panose="020B0604020202020204" pitchFamily="34" charset="0"/>
                <a:cs typeface="Arial" panose="020B0604020202020204" pitchFamily="34" charset="0"/>
              </a:rPr>
              <a:t> the ventilation circuit</a:t>
            </a:r>
            <a:endParaRPr lang="en-US" sz="800" dirty="0">
              <a:latin typeface="Arial" panose="020B0604020202020204" pitchFamily="34" charset="0"/>
              <a:cs typeface="Arial" panose="020B0604020202020204" pitchFamily="34" charset="0"/>
            </a:endParaRPr>
          </a:p>
        </p:txBody>
      </p:sp>
      <p:cxnSp>
        <p:nvCxnSpPr>
          <p:cNvPr id="12" name="直線矢印コネクタ 11">
            <a:extLst>
              <a:ext uri="{FF2B5EF4-FFF2-40B4-BE49-F238E27FC236}">
                <a16:creationId xmlns:a16="http://schemas.microsoft.com/office/drawing/2014/main" xmlns="" id="{E15CBCDE-9C3B-428C-9CD8-224E169EE160}"/>
              </a:ext>
            </a:extLst>
          </p:cNvPr>
          <p:cNvCxnSpPr/>
          <p:nvPr/>
        </p:nvCxnSpPr>
        <p:spPr>
          <a:xfrm>
            <a:off x="3882125" y="1827070"/>
            <a:ext cx="2369321" cy="0"/>
          </a:xfrm>
          <a:prstGeom prst="straightConnector1">
            <a:avLst/>
          </a:prstGeom>
          <a:ln>
            <a:solidFill>
              <a:sysClr val="windowText" lastClr="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フローチャート: 組合せ 12">
            <a:extLst>
              <a:ext uri="{FF2B5EF4-FFF2-40B4-BE49-F238E27FC236}">
                <a16:creationId xmlns:a16="http://schemas.microsoft.com/office/drawing/2014/main" xmlns="" id="{906DAABB-03B0-4221-8DD6-D55DEA756DC7}"/>
              </a:ext>
            </a:extLst>
          </p:cNvPr>
          <p:cNvSpPr/>
          <p:nvPr/>
        </p:nvSpPr>
        <p:spPr>
          <a:xfrm>
            <a:off x="6225308" y="1357077"/>
            <a:ext cx="141504" cy="192741"/>
          </a:xfrm>
          <a:prstGeom prst="flowChartMerge">
            <a:avLst/>
          </a:prstGeom>
          <a:solidFill>
            <a:schemeClr val="tx1"/>
          </a:solidFill>
          <a:ln>
            <a:solidFill>
              <a:sysClr val="windowText" lastClr="000000"/>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45720" tIns="45720" rIns="4572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a:solidFill>
                <a:sysClr val="windowText" lastClr="000000"/>
              </a:solidFill>
              <a:latin typeface="Arial" panose="020B0604020202020204" pitchFamily="34" charset="0"/>
              <a:cs typeface="Arial" panose="020B0604020202020204" pitchFamily="34" charset="0"/>
            </a:endParaRPr>
          </a:p>
        </p:txBody>
      </p:sp>
      <p:cxnSp>
        <p:nvCxnSpPr>
          <p:cNvPr id="15" name="直線矢印コネクタ 14">
            <a:extLst>
              <a:ext uri="{FF2B5EF4-FFF2-40B4-BE49-F238E27FC236}">
                <a16:creationId xmlns:a16="http://schemas.microsoft.com/office/drawing/2014/main" xmlns="" id="{91A4A5F2-8B47-42CB-9A06-CAFDA3D7100F}"/>
              </a:ext>
            </a:extLst>
          </p:cNvPr>
          <p:cNvCxnSpPr/>
          <p:nvPr/>
        </p:nvCxnSpPr>
        <p:spPr>
          <a:xfrm>
            <a:off x="6374591" y="1827070"/>
            <a:ext cx="1247069" cy="0"/>
          </a:xfrm>
          <a:prstGeom prst="straightConnector1">
            <a:avLst/>
          </a:prstGeom>
          <a:ln>
            <a:solidFill>
              <a:sysClr val="windowText" lastClr="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249">
            <a:extLst>
              <a:ext uri="{FF2B5EF4-FFF2-40B4-BE49-F238E27FC236}">
                <a16:creationId xmlns:a16="http://schemas.microsoft.com/office/drawing/2014/main" xmlns="" id="{B5F0742A-1522-44A3-9C96-C80E101838B2}"/>
              </a:ext>
            </a:extLst>
          </p:cNvPr>
          <p:cNvSpPr txBox="1"/>
          <p:nvPr/>
        </p:nvSpPr>
        <p:spPr>
          <a:xfrm>
            <a:off x="4689949" y="2727769"/>
            <a:ext cx="902811"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dirty="0" err="1">
                <a:latin typeface="Arial" panose="020B0604020202020204" pitchFamily="34" charset="0"/>
                <a:cs typeface="Arial" panose="020B0604020202020204" pitchFamily="34" charset="0"/>
              </a:rPr>
              <a:t>tE</a:t>
            </a:r>
            <a:r>
              <a:rPr lang="en-US" sz="800" dirty="0">
                <a:latin typeface="Arial" panose="020B0604020202020204" pitchFamily="34" charset="0"/>
                <a:cs typeface="Arial" panose="020B0604020202020204" pitchFamily="34" charset="0"/>
              </a:rPr>
              <a:t> [sec]</a:t>
            </a:r>
          </a:p>
          <a:p>
            <a:pPr algn="ctr"/>
            <a:r>
              <a:rPr lang="en-US" sz="800" dirty="0">
                <a:latin typeface="Arial" panose="020B0604020202020204" pitchFamily="34" charset="0"/>
                <a:cs typeface="Arial" panose="020B0604020202020204" pitchFamily="34" charset="0"/>
              </a:rPr>
              <a:t>(Gas collection)</a:t>
            </a:r>
          </a:p>
        </p:txBody>
      </p:sp>
      <p:cxnSp>
        <p:nvCxnSpPr>
          <p:cNvPr id="18" name="直線矢印コネクタ 17">
            <a:extLst>
              <a:ext uri="{FF2B5EF4-FFF2-40B4-BE49-F238E27FC236}">
                <a16:creationId xmlns:a16="http://schemas.microsoft.com/office/drawing/2014/main" xmlns="" id="{F7D4A30B-4FA3-4AFA-9C79-F6EC7E0B9360}"/>
              </a:ext>
            </a:extLst>
          </p:cNvPr>
          <p:cNvCxnSpPr/>
          <p:nvPr/>
        </p:nvCxnSpPr>
        <p:spPr>
          <a:xfrm>
            <a:off x="5485991" y="3078217"/>
            <a:ext cx="660293" cy="0"/>
          </a:xfrm>
          <a:prstGeom prst="straightConnector1">
            <a:avLst/>
          </a:prstGeom>
          <a:ln>
            <a:solidFill>
              <a:sysClr val="windowText" lastClr="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252">
            <a:extLst>
              <a:ext uri="{FF2B5EF4-FFF2-40B4-BE49-F238E27FC236}">
                <a16:creationId xmlns:a16="http://schemas.microsoft.com/office/drawing/2014/main" xmlns="" id="{DA3AF8A3-46DB-4CAF-B1BE-1B27B94D5D4B}"/>
              </a:ext>
            </a:extLst>
          </p:cNvPr>
          <p:cNvSpPr txBox="1"/>
          <p:nvPr/>
        </p:nvSpPr>
        <p:spPr>
          <a:xfrm>
            <a:off x="5409846" y="2737294"/>
            <a:ext cx="813043"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baseline="0" dirty="0" err="1">
                <a:latin typeface="Arial" panose="020B0604020202020204" pitchFamily="34" charset="0"/>
                <a:cs typeface="Arial" panose="020B0604020202020204" pitchFamily="34" charset="0"/>
              </a:rPr>
              <a:t>tI</a:t>
            </a:r>
            <a:r>
              <a:rPr lang="en-US" sz="800" baseline="0" dirty="0">
                <a:latin typeface="Arial" panose="020B0604020202020204" pitchFamily="34" charset="0"/>
                <a:cs typeface="Arial" panose="020B0604020202020204" pitchFamily="34" charset="0"/>
              </a:rPr>
              <a:t> [sec]</a:t>
            </a:r>
            <a:endParaRPr lang="en-US" sz="800" dirty="0">
              <a:latin typeface="Arial" panose="020B0604020202020204" pitchFamily="34" charset="0"/>
              <a:cs typeface="Arial" panose="020B0604020202020204" pitchFamily="34" charset="0"/>
            </a:endParaRPr>
          </a:p>
          <a:p>
            <a:pPr algn="ctr"/>
            <a:r>
              <a:rPr lang="en-US" sz="800" dirty="0">
                <a:latin typeface="Arial" panose="020B0604020202020204" pitchFamily="34" charset="0"/>
                <a:cs typeface="Arial" panose="020B0604020202020204" pitchFamily="34" charset="0"/>
              </a:rPr>
              <a:t>(Rebreathing)</a:t>
            </a:r>
          </a:p>
        </p:txBody>
      </p:sp>
      <p:sp>
        <p:nvSpPr>
          <p:cNvPr id="20" name="フリーフォーム: 図形 19">
            <a:extLst>
              <a:ext uri="{FF2B5EF4-FFF2-40B4-BE49-F238E27FC236}">
                <a16:creationId xmlns:a16="http://schemas.microsoft.com/office/drawing/2014/main" xmlns="" id="{3E57D1EF-F315-4568-914F-9FAAB1F66B9C}"/>
              </a:ext>
            </a:extLst>
          </p:cNvPr>
          <p:cNvSpPr/>
          <p:nvPr/>
        </p:nvSpPr>
        <p:spPr>
          <a:xfrm flipV="1">
            <a:off x="2738353" y="4085151"/>
            <a:ext cx="4794434" cy="245336"/>
          </a:xfrm>
          <a:custGeom>
            <a:avLst/>
            <a:gdLst>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4152900 w 6143625"/>
              <a:gd name="connsiteY5" fmla="*/ 1123950 h 1123950"/>
              <a:gd name="connsiteX6" fmla="*/ 4419600 w 6143625"/>
              <a:gd name="connsiteY6" fmla="*/ 0 h 1123950"/>
              <a:gd name="connsiteX7" fmla="*/ 6143625 w 6143625"/>
              <a:gd name="connsiteY7" fmla="*/ 0 h 1123950"/>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3443052 w 6143625"/>
              <a:gd name="connsiteY5" fmla="*/ 1123950 h 1123950"/>
              <a:gd name="connsiteX6" fmla="*/ 4419600 w 6143625"/>
              <a:gd name="connsiteY6" fmla="*/ 0 h 1123950"/>
              <a:gd name="connsiteX7" fmla="*/ 6143625 w 6143625"/>
              <a:gd name="connsiteY7" fmla="*/ 0 h 1123950"/>
              <a:gd name="connsiteX0" fmla="*/ 0 w 6143625"/>
              <a:gd name="connsiteY0" fmla="*/ 195826 h 1234051"/>
              <a:gd name="connsiteX1" fmla="*/ 1238250 w 6143625"/>
              <a:gd name="connsiteY1" fmla="*/ 195826 h 1234051"/>
              <a:gd name="connsiteX2" fmla="*/ 1400175 w 6143625"/>
              <a:gd name="connsiteY2" fmla="*/ 805426 h 1234051"/>
              <a:gd name="connsiteX3" fmla="*/ 2867025 w 6143625"/>
              <a:gd name="connsiteY3" fmla="*/ 805426 h 1234051"/>
              <a:gd name="connsiteX4" fmla="*/ 2981325 w 6143625"/>
              <a:gd name="connsiteY4" fmla="*/ 1234051 h 1234051"/>
              <a:gd name="connsiteX5" fmla="*/ 3443052 w 6143625"/>
              <a:gd name="connsiteY5" fmla="*/ 1234051 h 1234051"/>
              <a:gd name="connsiteX6" fmla="*/ 3641057 w 6143625"/>
              <a:gd name="connsiteY6" fmla="*/ 0 h 1234051"/>
              <a:gd name="connsiteX7" fmla="*/ 6143625 w 6143625"/>
              <a:gd name="connsiteY7" fmla="*/ 110101 h 1234051"/>
              <a:gd name="connsiteX0" fmla="*/ 0 w 4678131"/>
              <a:gd name="connsiteY0" fmla="*/ 214178 h 1252403"/>
              <a:gd name="connsiteX1" fmla="*/ 1238250 w 4678131"/>
              <a:gd name="connsiteY1" fmla="*/ 214178 h 1252403"/>
              <a:gd name="connsiteX2" fmla="*/ 1400175 w 4678131"/>
              <a:gd name="connsiteY2" fmla="*/ 823778 h 1252403"/>
              <a:gd name="connsiteX3" fmla="*/ 2867025 w 4678131"/>
              <a:gd name="connsiteY3" fmla="*/ 823778 h 1252403"/>
              <a:gd name="connsiteX4" fmla="*/ 2981325 w 4678131"/>
              <a:gd name="connsiteY4" fmla="*/ 1252403 h 1252403"/>
              <a:gd name="connsiteX5" fmla="*/ 3443052 w 4678131"/>
              <a:gd name="connsiteY5" fmla="*/ 1252403 h 1252403"/>
              <a:gd name="connsiteX6" fmla="*/ 3641057 w 4678131"/>
              <a:gd name="connsiteY6" fmla="*/ 18352 h 1252403"/>
              <a:gd name="connsiteX7" fmla="*/ 4678131 w 4678131"/>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05214 w 4349921"/>
              <a:gd name="connsiteY6" fmla="*/ 201854 h 1252403"/>
              <a:gd name="connsiteX7" fmla="*/ 4349921 w 4349921"/>
              <a:gd name="connsiteY7" fmla="*/ 0 h 1252403"/>
              <a:gd name="connsiteX0" fmla="*/ 0 w 4349921"/>
              <a:gd name="connsiteY0" fmla="*/ 0 h 1056575"/>
              <a:gd name="connsiteX1" fmla="*/ 910040 w 4349921"/>
              <a:gd name="connsiteY1" fmla="*/ 18350 h 1056575"/>
              <a:gd name="connsiteX2" fmla="*/ 1071965 w 4349921"/>
              <a:gd name="connsiteY2" fmla="*/ 627950 h 1056575"/>
              <a:gd name="connsiteX3" fmla="*/ 2538815 w 4349921"/>
              <a:gd name="connsiteY3" fmla="*/ 627950 h 1056575"/>
              <a:gd name="connsiteX4" fmla="*/ 2653115 w 4349921"/>
              <a:gd name="connsiteY4" fmla="*/ 1056575 h 1056575"/>
              <a:gd name="connsiteX5" fmla="*/ 3114842 w 4349921"/>
              <a:gd name="connsiteY5" fmla="*/ 1056575 h 1056575"/>
              <a:gd name="connsiteX6" fmla="*/ 3305214 w 4349921"/>
              <a:gd name="connsiteY6" fmla="*/ 6026 h 1056575"/>
              <a:gd name="connsiteX7" fmla="*/ 4349921 w 4349921"/>
              <a:gd name="connsiteY7" fmla="*/ 6025 h 1056575"/>
              <a:gd name="connsiteX0" fmla="*/ 0 w 4349921"/>
              <a:gd name="connsiteY0" fmla="*/ 0 h 1056575"/>
              <a:gd name="connsiteX1" fmla="*/ 910040 w 4349921"/>
              <a:gd name="connsiteY1" fmla="*/ 18350 h 1056575"/>
              <a:gd name="connsiteX2" fmla="*/ 1071965 w 4349921"/>
              <a:gd name="connsiteY2" fmla="*/ 627950 h 1056575"/>
              <a:gd name="connsiteX3" fmla="*/ 2422977 w 4349921"/>
              <a:gd name="connsiteY3" fmla="*/ 668973 h 1056575"/>
              <a:gd name="connsiteX4" fmla="*/ 2653115 w 4349921"/>
              <a:gd name="connsiteY4" fmla="*/ 1056575 h 1056575"/>
              <a:gd name="connsiteX5" fmla="*/ 3114842 w 4349921"/>
              <a:gd name="connsiteY5" fmla="*/ 1056575 h 1056575"/>
              <a:gd name="connsiteX6" fmla="*/ 3305214 w 4349921"/>
              <a:gd name="connsiteY6" fmla="*/ 6026 h 1056575"/>
              <a:gd name="connsiteX7" fmla="*/ 4349921 w 4349921"/>
              <a:gd name="connsiteY7" fmla="*/ 6025 h 1056575"/>
              <a:gd name="connsiteX0" fmla="*/ 0 w 4349921"/>
              <a:gd name="connsiteY0" fmla="*/ 0 h 1056575"/>
              <a:gd name="connsiteX1" fmla="*/ 910040 w 4349921"/>
              <a:gd name="connsiteY1" fmla="*/ 18350 h 1056575"/>
              <a:gd name="connsiteX2" fmla="*/ 1071965 w 4349921"/>
              <a:gd name="connsiteY2" fmla="*/ 627950 h 1056575"/>
              <a:gd name="connsiteX3" fmla="*/ 2422977 w 4349921"/>
              <a:gd name="connsiteY3" fmla="*/ 668973 h 1056575"/>
              <a:gd name="connsiteX4" fmla="*/ 2498665 w 4349921"/>
              <a:gd name="connsiteY4" fmla="*/ 1015554 h 1056575"/>
              <a:gd name="connsiteX5" fmla="*/ 3114842 w 4349921"/>
              <a:gd name="connsiteY5" fmla="*/ 1056575 h 1056575"/>
              <a:gd name="connsiteX6" fmla="*/ 3305214 w 4349921"/>
              <a:gd name="connsiteY6" fmla="*/ 6026 h 1056575"/>
              <a:gd name="connsiteX7" fmla="*/ 4349921 w 4349921"/>
              <a:gd name="connsiteY7" fmla="*/ 6025 h 1056575"/>
              <a:gd name="connsiteX0" fmla="*/ 0 w 4349921"/>
              <a:gd name="connsiteY0" fmla="*/ 0 h 1056575"/>
              <a:gd name="connsiteX1" fmla="*/ 910040 w 4349921"/>
              <a:gd name="connsiteY1" fmla="*/ 18350 h 1056575"/>
              <a:gd name="connsiteX2" fmla="*/ 1071965 w 4349921"/>
              <a:gd name="connsiteY2" fmla="*/ 627950 h 1056575"/>
              <a:gd name="connsiteX3" fmla="*/ 2422977 w 4349921"/>
              <a:gd name="connsiteY3" fmla="*/ 668973 h 1056575"/>
              <a:gd name="connsiteX4" fmla="*/ 2492229 w 4349921"/>
              <a:gd name="connsiteY4" fmla="*/ 1056575 h 1056575"/>
              <a:gd name="connsiteX5" fmla="*/ 3114842 w 4349921"/>
              <a:gd name="connsiteY5" fmla="*/ 1056575 h 1056575"/>
              <a:gd name="connsiteX6" fmla="*/ 3305214 w 4349921"/>
              <a:gd name="connsiteY6" fmla="*/ 6026 h 1056575"/>
              <a:gd name="connsiteX7" fmla="*/ 4349921 w 4349921"/>
              <a:gd name="connsiteY7" fmla="*/ 6025 h 105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9921" h="1056575">
                <a:moveTo>
                  <a:pt x="0" y="0"/>
                </a:moveTo>
                <a:lnTo>
                  <a:pt x="910040" y="18350"/>
                </a:lnTo>
                <a:lnTo>
                  <a:pt x="1071965" y="627950"/>
                </a:lnTo>
                <a:lnTo>
                  <a:pt x="2422977" y="668973"/>
                </a:lnTo>
                <a:lnTo>
                  <a:pt x="2492229" y="1056575"/>
                </a:lnTo>
                <a:lnTo>
                  <a:pt x="3114842" y="1056575"/>
                </a:lnTo>
                <a:lnTo>
                  <a:pt x="3305214" y="6026"/>
                </a:lnTo>
                <a:lnTo>
                  <a:pt x="4349921" y="6025"/>
                </a:lnTo>
              </a:path>
            </a:pathLst>
          </a:custGeom>
          <a:noFill/>
          <a:ln w="38100">
            <a:solidFill>
              <a:sysClr val="windowText" lastClr="000000"/>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a:latin typeface="Arial" panose="020B0604020202020204" pitchFamily="34" charset="0"/>
              <a:cs typeface="Arial" panose="020B0604020202020204" pitchFamily="34" charset="0"/>
            </a:endParaRPr>
          </a:p>
        </p:txBody>
      </p:sp>
      <p:sp>
        <p:nvSpPr>
          <p:cNvPr id="21" name="テキスト ボックス 254">
            <a:extLst>
              <a:ext uri="{FF2B5EF4-FFF2-40B4-BE49-F238E27FC236}">
                <a16:creationId xmlns:a16="http://schemas.microsoft.com/office/drawing/2014/main" xmlns="" id="{EC7F10B9-6221-43B1-96C8-2C68350329D4}"/>
              </a:ext>
            </a:extLst>
          </p:cNvPr>
          <p:cNvSpPr txBox="1"/>
          <p:nvPr/>
        </p:nvSpPr>
        <p:spPr>
          <a:xfrm>
            <a:off x="1843411" y="4203548"/>
            <a:ext cx="1018227"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b="1" dirty="0">
                <a:latin typeface="Arial" panose="020B0604020202020204" pitchFamily="34" charset="0"/>
                <a:cs typeface="Arial" panose="020B0604020202020204" pitchFamily="34" charset="0"/>
              </a:rPr>
              <a:t>CO2_raw [%]</a:t>
            </a:r>
          </a:p>
          <a:p>
            <a:pPr algn="ctr"/>
            <a:r>
              <a:rPr lang="en-US" sz="800" dirty="0">
                <a:latin typeface="Arial" panose="020B0604020202020204" pitchFamily="34" charset="0"/>
                <a:cs typeface="Arial" panose="020B0604020202020204" pitchFamily="34" charset="0"/>
              </a:rPr>
              <a:t>(Time series data)</a:t>
            </a:r>
          </a:p>
        </p:txBody>
      </p:sp>
      <p:sp>
        <p:nvSpPr>
          <p:cNvPr id="22" name="テキスト ボックス 255">
            <a:extLst>
              <a:ext uri="{FF2B5EF4-FFF2-40B4-BE49-F238E27FC236}">
                <a16:creationId xmlns:a16="http://schemas.microsoft.com/office/drawing/2014/main" xmlns="" id="{BC0A7922-59C0-44F5-8372-FFE752062B0B}"/>
              </a:ext>
            </a:extLst>
          </p:cNvPr>
          <p:cNvSpPr txBox="1"/>
          <p:nvPr/>
        </p:nvSpPr>
        <p:spPr>
          <a:xfrm>
            <a:off x="3624449" y="5990778"/>
            <a:ext cx="304390"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latin typeface="Arial" panose="020B0604020202020204" pitchFamily="34" charset="0"/>
                <a:cs typeface="Arial" panose="020B0604020202020204" pitchFamily="34" charset="0"/>
              </a:rPr>
              <a:t>T1</a:t>
            </a:r>
          </a:p>
        </p:txBody>
      </p:sp>
      <p:cxnSp>
        <p:nvCxnSpPr>
          <p:cNvPr id="23" name="直線コネクタ 22">
            <a:extLst>
              <a:ext uri="{FF2B5EF4-FFF2-40B4-BE49-F238E27FC236}">
                <a16:creationId xmlns:a16="http://schemas.microsoft.com/office/drawing/2014/main" xmlns="" id="{6C6C81D2-C509-43AF-A343-82DAE786BF28}"/>
              </a:ext>
            </a:extLst>
          </p:cNvPr>
          <p:cNvCxnSpPr/>
          <p:nvPr/>
        </p:nvCxnSpPr>
        <p:spPr>
          <a:xfrm>
            <a:off x="3363858" y="2886673"/>
            <a:ext cx="0" cy="598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xmlns="" id="{A530B23B-5F06-45A6-A19A-5A5F5C61FED6}"/>
              </a:ext>
            </a:extLst>
          </p:cNvPr>
          <p:cNvCxnSpPr/>
          <p:nvPr/>
        </p:nvCxnSpPr>
        <p:spPr>
          <a:xfrm>
            <a:off x="7131911" y="2737885"/>
            <a:ext cx="0" cy="31964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58">
            <a:extLst>
              <a:ext uri="{FF2B5EF4-FFF2-40B4-BE49-F238E27FC236}">
                <a16:creationId xmlns:a16="http://schemas.microsoft.com/office/drawing/2014/main" xmlns="" id="{BD8F7FC1-F63C-460B-9B27-59221934011F}"/>
              </a:ext>
            </a:extLst>
          </p:cNvPr>
          <p:cNvSpPr txBox="1"/>
          <p:nvPr/>
        </p:nvSpPr>
        <p:spPr>
          <a:xfrm>
            <a:off x="6673420" y="2845357"/>
            <a:ext cx="556563"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60s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cxnSp>
        <p:nvCxnSpPr>
          <p:cNvPr id="26" name="直線コネクタ 25">
            <a:extLst>
              <a:ext uri="{FF2B5EF4-FFF2-40B4-BE49-F238E27FC236}">
                <a16:creationId xmlns:a16="http://schemas.microsoft.com/office/drawing/2014/main" xmlns="" id="{B5CB81E3-FAB8-4B32-A291-D974ABDD46E5}"/>
              </a:ext>
            </a:extLst>
          </p:cNvPr>
          <p:cNvCxnSpPr/>
          <p:nvPr/>
        </p:nvCxnSpPr>
        <p:spPr>
          <a:xfrm>
            <a:off x="6760889" y="2740134"/>
            <a:ext cx="0" cy="598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xmlns="" id="{825DD851-D98C-427E-A32C-16146A239055}"/>
              </a:ext>
            </a:extLst>
          </p:cNvPr>
          <p:cNvCxnSpPr/>
          <p:nvPr/>
        </p:nvCxnSpPr>
        <p:spPr>
          <a:xfrm>
            <a:off x="4780320" y="2750211"/>
            <a:ext cx="0" cy="31841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61">
            <a:extLst>
              <a:ext uri="{FF2B5EF4-FFF2-40B4-BE49-F238E27FC236}">
                <a16:creationId xmlns:a16="http://schemas.microsoft.com/office/drawing/2014/main" xmlns="" id="{FB0E1F36-A6A0-43DF-A072-4443820088B3}"/>
              </a:ext>
            </a:extLst>
          </p:cNvPr>
          <p:cNvSpPr txBox="1"/>
          <p:nvPr/>
        </p:nvSpPr>
        <p:spPr>
          <a:xfrm>
            <a:off x="4322210" y="3338072"/>
            <a:ext cx="556563"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60s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cxnSp>
        <p:nvCxnSpPr>
          <p:cNvPr id="29" name="直線コネクタ 28">
            <a:extLst>
              <a:ext uri="{FF2B5EF4-FFF2-40B4-BE49-F238E27FC236}">
                <a16:creationId xmlns:a16="http://schemas.microsoft.com/office/drawing/2014/main" xmlns="" id="{68B93645-F34B-4905-9A4B-8813F4849D0C}"/>
              </a:ext>
            </a:extLst>
          </p:cNvPr>
          <p:cNvCxnSpPr/>
          <p:nvPr/>
        </p:nvCxnSpPr>
        <p:spPr>
          <a:xfrm>
            <a:off x="4399862" y="3144407"/>
            <a:ext cx="0" cy="1309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63">
            <a:extLst>
              <a:ext uri="{FF2B5EF4-FFF2-40B4-BE49-F238E27FC236}">
                <a16:creationId xmlns:a16="http://schemas.microsoft.com/office/drawing/2014/main" xmlns="" id="{11A23329-4FCB-4385-858B-EFE9A39FD574}"/>
              </a:ext>
            </a:extLst>
          </p:cNvPr>
          <p:cNvSpPr txBox="1"/>
          <p:nvPr/>
        </p:nvSpPr>
        <p:spPr>
          <a:xfrm>
            <a:off x="4447833" y="1980211"/>
            <a:ext cx="1536048" cy="58477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Measurement:</a:t>
            </a:r>
          </a:p>
          <a:p>
            <a:r>
              <a:rPr lang="en-US" sz="800" dirty="0">
                <a:latin typeface="Arial" panose="020B0604020202020204" pitchFamily="34" charset="0"/>
                <a:cs typeface="Arial" panose="020B0604020202020204" pitchFamily="34" charset="0"/>
              </a:rPr>
              <a:t> - Gas temperature [</a:t>
            </a:r>
            <a:r>
              <a:rPr lang="en-US" sz="800" dirty="0" err="1">
                <a:latin typeface="Arial" panose="020B0604020202020204" pitchFamily="34" charset="0"/>
                <a:cs typeface="Arial" panose="020B0604020202020204" pitchFamily="34" charset="0"/>
              </a:rPr>
              <a:t>degC</a:t>
            </a:r>
            <a:r>
              <a:rPr lang="en-US" sz="800" dirty="0">
                <a:latin typeface="Arial" panose="020B0604020202020204" pitchFamily="34" charset="0"/>
                <a:cs typeface="Arial" panose="020B0604020202020204" pitchFamily="34" charset="0"/>
              </a:rPr>
              <a:t>]</a:t>
            </a:r>
          </a:p>
          <a:p>
            <a:r>
              <a:rPr lang="en-US" sz="800" dirty="0">
                <a:latin typeface="Arial" panose="020B0604020202020204" pitchFamily="34" charset="0"/>
                <a:cs typeface="Arial" panose="020B0604020202020204" pitchFamily="34" charset="0"/>
              </a:rPr>
              <a:t> - Gas humidity [%RH]</a:t>
            </a:r>
          </a:p>
          <a:p>
            <a:r>
              <a:rPr lang="en-US" sz="800" dirty="0">
                <a:latin typeface="Arial" panose="020B0604020202020204" pitchFamily="34" charset="0"/>
                <a:cs typeface="Arial" panose="020B0604020202020204" pitchFamily="34" charset="0"/>
              </a:rPr>
              <a:t> - Atmospheric pressure [</a:t>
            </a:r>
            <a:r>
              <a:rPr lang="en-US" sz="800" dirty="0" err="1">
                <a:latin typeface="Arial" panose="020B0604020202020204" pitchFamily="34" charset="0"/>
                <a:cs typeface="Arial" panose="020B0604020202020204" pitchFamily="34" charset="0"/>
              </a:rPr>
              <a:t>hPa</a:t>
            </a:r>
            <a:r>
              <a:rPr lang="en-US" sz="800" dirty="0">
                <a:latin typeface="Arial" panose="020B0604020202020204" pitchFamily="34" charset="0"/>
                <a:cs typeface="Arial" panose="020B0604020202020204" pitchFamily="34" charset="0"/>
              </a:rPr>
              <a:t>] </a:t>
            </a:r>
          </a:p>
        </p:txBody>
      </p:sp>
      <p:sp>
        <p:nvSpPr>
          <p:cNvPr id="31" name="フリーフォーム: 図形 30">
            <a:extLst>
              <a:ext uri="{FF2B5EF4-FFF2-40B4-BE49-F238E27FC236}">
                <a16:creationId xmlns:a16="http://schemas.microsoft.com/office/drawing/2014/main" xmlns="" id="{001C663C-75FD-451D-9293-5BC76E446767}"/>
              </a:ext>
            </a:extLst>
          </p:cNvPr>
          <p:cNvSpPr/>
          <p:nvPr/>
        </p:nvSpPr>
        <p:spPr>
          <a:xfrm flipV="1">
            <a:off x="2738353" y="4855605"/>
            <a:ext cx="4794434" cy="235284"/>
          </a:xfrm>
          <a:custGeom>
            <a:avLst/>
            <a:gdLst>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4152900 w 6143625"/>
              <a:gd name="connsiteY5" fmla="*/ 1123950 h 1123950"/>
              <a:gd name="connsiteX6" fmla="*/ 4419600 w 6143625"/>
              <a:gd name="connsiteY6" fmla="*/ 0 h 1123950"/>
              <a:gd name="connsiteX7" fmla="*/ 6143625 w 6143625"/>
              <a:gd name="connsiteY7" fmla="*/ 0 h 1123950"/>
              <a:gd name="connsiteX0" fmla="*/ 0 w 6143625"/>
              <a:gd name="connsiteY0" fmla="*/ 85725 h 1123950"/>
              <a:gd name="connsiteX1" fmla="*/ 1238250 w 6143625"/>
              <a:gd name="connsiteY1" fmla="*/ 85725 h 1123950"/>
              <a:gd name="connsiteX2" fmla="*/ 1400175 w 6143625"/>
              <a:gd name="connsiteY2" fmla="*/ 695325 h 1123950"/>
              <a:gd name="connsiteX3" fmla="*/ 2867025 w 6143625"/>
              <a:gd name="connsiteY3" fmla="*/ 695325 h 1123950"/>
              <a:gd name="connsiteX4" fmla="*/ 2981325 w 6143625"/>
              <a:gd name="connsiteY4" fmla="*/ 1123950 h 1123950"/>
              <a:gd name="connsiteX5" fmla="*/ 3443052 w 6143625"/>
              <a:gd name="connsiteY5" fmla="*/ 1123950 h 1123950"/>
              <a:gd name="connsiteX6" fmla="*/ 4419600 w 6143625"/>
              <a:gd name="connsiteY6" fmla="*/ 0 h 1123950"/>
              <a:gd name="connsiteX7" fmla="*/ 6143625 w 6143625"/>
              <a:gd name="connsiteY7" fmla="*/ 0 h 1123950"/>
              <a:gd name="connsiteX0" fmla="*/ 0 w 6143625"/>
              <a:gd name="connsiteY0" fmla="*/ 195826 h 1234051"/>
              <a:gd name="connsiteX1" fmla="*/ 1238250 w 6143625"/>
              <a:gd name="connsiteY1" fmla="*/ 195826 h 1234051"/>
              <a:gd name="connsiteX2" fmla="*/ 1400175 w 6143625"/>
              <a:gd name="connsiteY2" fmla="*/ 805426 h 1234051"/>
              <a:gd name="connsiteX3" fmla="*/ 2867025 w 6143625"/>
              <a:gd name="connsiteY3" fmla="*/ 805426 h 1234051"/>
              <a:gd name="connsiteX4" fmla="*/ 2981325 w 6143625"/>
              <a:gd name="connsiteY4" fmla="*/ 1234051 h 1234051"/>
              <a:gd name="connsiteX5" fmla="*/ 3443052 w 6143625"/>
              <a:gd name="connsiteY5" fmla="*/ 1234051 h 1234051"/>
              <a:gd name="connsiteX6" fmla="*/ 3641057 w 6143625"/>
              <a:gd name="connsiteY6" fmla="*/ 0 h 1234051"/>
              <a:gd name="connsiteX7" fmla="*/ 6143625 w 6143625"/>
              <a:gd name="connsiteY7" fmla="*/ 110101 h 1234051"/>
              <a:gd name="connsiteX0" fmla="*/ 0 w 4678131"/>
              <a:gd name="connsiteY0" fmla="*/ 214178 h 1252403"/>
              <a:gd name="connsiteX1" fmla="*/ 1238250 w 4678131"/>
              <a:gd name="connsiteY1" fmla="*/ 214178 h 1252403"/>
              <a:gd name="connsiteX2" fmla="*/ 1400175 w 4678131"/>
              <a:gd name="connsiteY2" fmla="*/ 823778 h 1252403"/>
              <a:gd name="connsiteX3" fmla="*/ 2867025 w 4678131"/>
              <a:gd name="connsiteY3" fmla="*/ 823778 h 1252403"/>
              <a:gd name="connsiteX4" fmla="*/ 2981325 w 4678131"/>
              <a:gd name="connsiteY4" fmla="*/ 1252403 h 1252403"/>
              <a:gd name="connsiteX5" fmla="*/ 3443052 w 4678131"/>
              <a:gd name="connsiteY5" fmla="*/ 1252403 h 1252403"/>
              <a:gd name="connsiteX6" fmla="*/ 3641057 w 4678131"/>
              <a:gd name="connsiteY6" fmla="*/ 18352 h 1252403"/>
              <a:gd name="connsiteX7" fmla="*/ 4678131 w 4678131"/>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258328"/>
              <a:gd name="connsiteY0" fmla="*/ 159127 h 1252403"/>
              <a:gd name="connsiteX1" fmla="*/ 818447 w 4258328"/>
              <a:gd name="connsiteY1" fmla="*/ 214178 h 1252403"/>
              <a:gd name="connsiteX2" fmla="*/ 980372 w 4258328"/>
              <a:gd name="connsiteY2" fmla="*/ 823778 h 1252403"/>
              <a:gd name="connsiteX3" fmla="*/ 2447222 w 4258328"/>
              <a:gd name="connsiteY3" fmla="*/ 823778 h 1252403"/>
              <a:gd name="connsiteX4" fmla="*/ 2561522 w 4258328"/>
              <a:gd name="connsiteY4" fmla="*/ 1252403 h 1252403"/>
              <a:gd name="connsiteX5" fmla="*/ 3023249 w 4258328"/>
              <a:gd name="connsiteY5" fmla="*/ 1252403 h 1252403"/>
              <a:gd name="connsiteX6" fmla="*/ 3221254 w 4258328"/>
              <a:gd name="connsiteY6" fmla="*/ 18352 h 1252403"/>
              <a:gd name="connsiteX7" fmla="*/ 4258328 w 4258328"/>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12847 w 4349921"/>
              <a:gd name="connsiteY6" fmla="*/ 18352 h 1252403"/>
              <a:gd name="connsiteX7" fmla="*/ 4349921 w 4349921"/>
              <a:gd name="connsiteY7" fmla="*/ 0 h 1252403"/>
              <a:gd name="connsiteX0" fmla="*/ 0 w 4349921"/>
              <a:gd name="connsiteY0" fmla="*/ 195828 h 1252403"/>
              <a:gd name="connsiteX1" fmla="*/ 910040 w 4349921"/>
              <a:gd name="connsiteY1" fmla="*/ 214178 h 1252403"/>
              <a:gd name="connsiteX2" fmla="*/ 1071965 w 4349921"/>
              <a:gd name="connsiteY2" fmla="*/ 823778 h 1252403"/>
              <a:gd name="connsiteX3" fmla="*/ 2538815 w 4349921"/>
              <a:gd name="connsiteY3" fmla="*/ 823778 h 1252403"/>
              <a:gd name="connsiteX4" fmla="*/ 2653115 w 4349921"/>
              <a:gd name="connsiteY4" fmla="*/ 1252403 h 1252403"/>
              <a:gd name="connsiteX5" fmla="*/ 3114842 w 4349921"/>
              <a:gd name="connsiteY5" fmla="*/ 1252403 h 1252403"/>
              <a:gd name="connsiteX6" fmla="*/ 3305214 w 4349921"/>
              <a:gd name="connsiteY6" fmla="*/ 201854 h 1252403"/>
              <a:gd name="connsiteX7" fmla="*/ 4349921 w 4349921"/>
              <a:gd name="connsiteY7" fmla="*/ 0 h 1252403"/>
              <a:gd name="connsiteX0" fmla="*/ 0 w 4349921"/>
              <a:gd name="connsiteY0" fmla="*/ 0 h 1056575"/>
              <a:gd name="connsiteX1" fmla="*/ 910040 w 4349921"/>
              <a:gd name="connsiteY1" fmla="*/ 18350 h 1056575"/>
              <a:gd name="connsiteX2" fmla="*/ 1071965 w 4349921"/>
              <a:gd name="connsiteY2" fmla="*/ 627950 h 1056575"/>
              <a:gd name="connsiteX3" fmla="*/ 2538815 w 4349921"/>
              <a:gd name="connsiteY3" fmla="*/ 627950 h 1056575"/>
              <a:gd name="connsiteX4" fmla="*/ 2653115 w 4349921"/>
              <a:gd name="connsiteY4" fmla="*/ 1056575 h 1056575"/>
              <a:gd name="connsiteX5" fmla="*/ 3114842 w 4349921"/>
              <a:gd name="connsiteY5" fmla="*/ 1056575 h 1056575"/>
              <a:gd name="connsiteX6" fmla="*/ 3305214 w 4349921"/>
              <a:gd name="connsiteY6" fmla="*/ 6026 h 1056575"/>
              <a:gd name="connsiteX7" fmla="*/ 4349921 w 4349921"/>
              <a:gd name="connsiteY7" fmla="*/ 6025 h 1056575"/>
              <a:gd name="connsiteX0" fmla="*/ 0 w 4349921"/>
              <a:gd name="connsiteY0" fmla="*/ 0 h 1056575"/>
              <a:gd name="connsiteX1" fmla="*/ 910040 w 4349921"/>
              <a:gd name="connsiteY1" fmla="*/ 18350 h 1056575"/>
              <a:gd name="connsiteX2" fmla="*/ 1071965 w 4349921"/>
              <a:gd name="connsiteY2" fmla="*/ 627950 h 1056575"/>
              <a:gd name="connsiteX3" fmla="*/ 2538815 w 4349921"/>
              <a:gd name="connsiteY3" fmla="*/ 627950 h 1056575"/>
              <a:gd name="connsiteX4" fmla="*/ 2653115 w 4349921"/>
              <a:gd name="connsiteY4" fmla="*/ 1056575 h 1056575"/>
              <a:gd name="connsiteX5" fmla="*/ 3305214 w 4349921"/>
              <a:gd name="connsiteY5" fmla="*/ 6026 h 1056575"/>
              <a:gd name="connsiteX6" fmla="*/ 4349921 w 4349921"/>
              <a:gd name="connsiteY6" fmla="*/ 6025 h 1056575"/>
              <a:gd name="connsiteX0" fmla="*/ 0 w 4349921"/>
              <a:gd name="connsiteY0" fmla="*/ 0 h 627951"/>
              <a:gd name="connsiteX1" fmla="*/ 910040 w 4349921"/>
              <a:gd name="connsiteY1" fmla="*/ 18350 h 627951"/>
              <a:gd name="connsiteX2" fmla="*/ 1071965 w 4349921"/>
              <a:gd name="connsiteY2" fmla="*/ 627950 h 627951"/>
              <a:gd name="connsiteX3" fmla="*/ 2538815 w 4349921"/>
              <a:gd name="connsiteY3" fmla="*/ 627950 h 627951"/>
              <a:gd name="connsiteX4" fmla="*/ 3305214 w 4349921"/>
              <a:gd name="connsiteY4" fmla="*/ 6026 h 627951"/>
              <a:gd name="connsiteX5" fmla="*/ 4349921 w 4349921"/>
              <a:gd name="connsiteY5" fmla="*/ 6025 h 627951"/>
              <a:gd name="connsiteX0" fmla="*/ 0 w 4349921"/>
              <a:gd name="connsiteY0" fmla="*/ 0 h 627951"/>
              <a:gd name="connsiteX1" fmla="*/ 910040 w 4349921"/>
              <a:gd name="connsiteY1" fmla="*/ 18350 h 627951"/>
              <a:gd name="connsiteX2" fmla="*/ 1071965 w 4349921"/>
              <a:gd name="connsiteY2" fmla="*/ 627950 h 627951"/>
              <a:gd name="connsiteX3" fmla="*/ 3161340 w 4349921"/>
              <a:gd name="connsiteY3" fmla="*/ 627951 h 627951"/>
              <a:gd name="connsiteX4" fmla="*/ 3305214 w 4349921"/>
              <a:gd name="connsiteY4" fmla="*/ 6026 h 627951"/>
              <a:gd name="connsiteX5" fmla="*/ 4349921 w 4349921"/>
              <a:gd name="connsiteY5" fmla="*/ 6025 h 627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9921" h="627951">
                <a:moveTo>
                  <a:pt x="0" y="0"/>
                </a:moveTo>
                <a:lnTo>
                  <a:pt x="910040" y="18350"/>
                </a:lnTo>
                <a:lnTo>
                  <a:pt x="1071965" y="627950"/>
                </a:lnTo>
                <a:lnTo>
                  <a:pt x="3161340" y="627951"/>
                </a:lnTo>
                <a:lnTo>
                  <a:pt x="3305214" y="6026"/>
                </a:lnTo>
                <a:lnTo>
                  <a:pt x="4349921" y="6025"/>
                </a:lnTo>
              </a:path>
            </a:pathLst>
          </a:custGeom>
          <a:noFill/>
          <a:ln w="38100">
            <a:solidFill>
              <a:sysClr val="windowText" lastClr="000000"/>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800">
              <a:latin typeface="Arial" panose="020B0604020202020204" pitchFamily="34" charset="0"/>
              <a:cs typeface="Arial" panose="020B0604020202020204" pitchFamily="34" charset="0"/>
            </a:endParaRPr>
          </a:p>
        </p:txBody>
      </p:sp>
      <p:cxnSp>
        <p:nvCxnSpPr>
          <p:cNvPr id="33" name="直線コネクタ 32">
            <a:extLst>
              <a:ext uri="{FF2B5EF4-FFF2-40B4-BE49-F238E27FC236}">
                <a16:creationId xmlns:a16="http://schemas.microsoft.com/office/drawing/2014/main" xmlns="" id="{550DF798-8A8D-4148-942B-D448A2504450}"/>
              </a:ext>
            </a:extLst>
          </p:cNvPr>
          <p:cNvCxnSpPr/>
          <p:nvPr/>
        </p:nvCxnSpPr>
        <p:spPr>
          <a:xfrm>
            <a:off x="6172586" y="2769260"/>
            <a:ext cx="0" cy="3153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268">
            <a:extLst>
              <a:ext uri="{FF2B5EF4-FFF2-40B4-BE49-F238E27FC236}">
                <a16:creationId xmlns:a16="http://schemas.microsoft.com/office/drawing/2014/main" xmlns="" id="{AB44775B-A79C-4360-878F-8452B19B050E}"/>
              </a:ext>
            </a:extLst>
          </p:cNvPr>
          <p:cNvSpPr txBox="1"/>
          <p:nvPr/>
        </p:nvSpPr>
        <p:spPr>
          <a:xfrm>
            <a:off x="1354524" y="4884574"/>
            <a:ext cx="1399041"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b="1" dirty="0">
                <a:latin typeface="Arial" panose="020B0604020202020204" pitchFamily="34" charset="0"/>
                <a:cs typeface="Arial" panose="020B0604020202020204" pitchFamily="34" charset="0"/>
              </a:rPr>
              <a:t>Airway pressure [mmHg]</a:t>
            </a:r>
          </a:p>
          <a:p>
            <a:pPr algn="ctr"/>
            <a:r>
              <a:rPr lang="en-US" sz="800" dirty="0">
                <a:latin typeface="Arial" panose="020B0604020202020204" pitchFamily="34" charset="0"/>
                <a:cs typeface="Arial" panose="020B0604020202020204" pitchFamily="34" charset="0"/>
              </a:rPr>
              <a:t>*differential</a:t>
            </a:r>
            <a:r>
              <a:rPr lang="en-US" sz="800" baseline="0" dirty="0">
                <a:latin typeface="Arial" panose="020B0604020202020204" pitchFamily="34" charset="0"/>
                <a:cs typeface="Arial" panose="020B0604020202020204" pitchFamily="34" charset="0"/>
              </a:rPr>
              <a:t> pressure</a:t>
            </a:r>
          </a:p>
          <a:p>
            <a:pPr algn="ctr"/>
            <a:r>
              <a:rPr lang="en-US" sz="800" dirty="0">
                <a:latin typeface="Arial" panose="020B0604020202020204" pitchFamily="34" charset="0"/>
                <a:cs typeface="Arial" panose="020B0604020202020204" pitchFamily="34" charset="0"/>
              </a:rPr>
              <a:t>(Time series data)</a:t>
            </a:r>
          </a:p>
        </p:txBody>
      </p:sp>
      <p:sp>
        <p:nvSpPr>
          <p:cNvPr id="42" name="テキスト ボックス 275">
            <a:extLst>
              <a:ext uri="{FF2B5EF4-FFF2-40B4-BE49-F238E27FC236}">
                <a16:creationId xmlns:a16="http://schemas.microsoft.com/office/drawing/2014/main" xmlns="" id="{F46E35AC-181B-4D4B-B751-E100FD7F5DA1}"/>
              </a:ext>
            </a:extLst>
          </p:cNvPr>
          <p:cNvSpPr txBox="1"/>
          <p:nvPr/>
        </p:nvSpPr>
        <p:spPr>
          <a:xfrm>
            <a:off x="1824913" y="1596237"/>
            <a:ext cx="992579"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latin typeface="Arial" panose="020B0604020202020204" pitchFamily="34" charset="0"/>
                <a:cs typeface="Arial" panose="020B0604020202020204" pitchFamily="34" charset="0"/>
              </a:rPr>
              <a:t>O2 sensor</a:t>
            </a:r>
          </a:p>
          <a:p>
            <a:r>
              <a:rPr lang="en-US" sz="800" b="1">
                <a:latin typeface="Arial" panose="020B0604020202020204" pitchFamily="34" charset="0"/>
                <a:cs typeface="Arial" panose="020B0604020202020204" pitchFamily="34" charset="0"/>
              </a:rPr>
              <a:t>CO2 sensor</a:t>
            </a:r>
          </a:p>
          <a:p>
            <a:r>
              <a:rPr lang="en-US" sz="800" b="1">
                <a:latin typeface="Arial" panose="020B0604020202020204" pitchFamily="34" charset="0"/>
                <a:cs typeface="Arial" panose="020B0604020202020204" pitchFamily="34" charset="0"/>
              </a:rPr>
              <a:t>Airway pressure</a:t>
            </a:r>
          </a:p>
        </p:txBody>
      </p:sp>
      <p:cxnSp>
        <p:nvCxnSpPr>
          <p:cNvPr id="44" name="直線矢印コネクタ 43">
            <a:extLst>
              <a:ext uri="{FF2B5EF4-FFF2-40B4-BE49-F238E27FC236}">
                <a16:creationId xmlns:a16="http://schemas.microsoft.com/office/drawing/2014/main" xmlns="" id="{D114100D-ED2F-4F79-B408-546DA17972BD}"/>
              </a:ext>
            </a:extLst>
          </p:cNvPr>
          <p:cNvCxnSpPr>
            <a:cxnSpLocks/>
          </p:cNvCxnSpPr>
          <p:nvPr/>
        </p:nvCxnSpPr>
        <p:spPr>
          <a:xfrm>
            <a:off x="4780364" y="2564439"/>
            <a:ext cx="0" cy="33452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46" name="テキスト ボックス 279">
            <a:extLst>
              <a:ext uri="{FF2B5EF4-FFF2-40B4-BE49-F238E27FC236}">
                <a16:creationId xmlns:a16="http://schemas.microsoft.com/office/drawing/2014/main" xmlns="" id="{353F83D4-3A42-4814-B401-2FEB35AB7EF3}"/>
              </a:ext>
            </a:extLst>
          </p:cNvPr>
          <p:cNvSpPr txBox="1"/>
          <p:nvPr/>
        </p:nvSpPr>
        <p:spPr>
          <a:xfrm>
            <a:off x="3279054" y="4821656"/>
            <a:ext cx="556563"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60s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cxnSp>
        <p:nvCxnSpPr>
          <p:cNvPr id="47" name="直線コネクタ 46">
            <a:extLst>
              <a:ext uri="{FF2B5EF4-FFF2-40B4-BE49-F238E27FC236}">
                <a16:creationId xmlns:a16="http://schemas.microsoft.com/office/drawing/2014/main" xmlns="" id="{111A9D86-4047-4B80-8610-89AFB2DE1750}"/>
              </a:ext>
            </a:extLst>
          </p:cNvPr>
          <p:cNvCxnSpPr/>
          <p:nvPr/>
        </p:nvCxnSpPr>
        <p:spPr>
          <a:xfrm>
            <a:off x="3363858" y="4783668"/>
            <a:ext cx="0" cy="598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281">
            <a:extLst>
              <a:ext uri="{FF2B5EF4-FFF2-40B4-BE49-F238E27FC236}">
                <a16:creationId xmlns:a16="http://schemas.microsoft.com/office/drawing/2014/main" xmlns="" id="{0CDEC512-B312-46E4-9E06-E434E4D91121}"/>
              </a:ext>
            </a:extLst>
          </p:cNvPr>
          <p:cNvSpPr txBox="1"/>
          <p:nvPr/>
        </p:nvSpPr>
        <p:spPr>
          <a:xfrm>
            <a:off x="4322210" y="3938558"/>
            <a:ext cx="556563"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60s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cxnSp>
        <p:nvCxnSpPr>
          <p:cNvPr id="49" name="直線矢印コネクタ 48">
            <a:extLst>
              <a:ext uri="{FF2B5EF4-FFF2-40B4-BE49-F238E27FC236}">
                <a16:creationId xmlns:a16="http://schemas.microsoft.com/office/drawing/2014/main" xmlns="" id="{FB1C4572-F8FB-45B8-B2D1-41F56F7AFC86}"/>
              </a:ext>
            </a:extLst>
          </p:cNvPr>
          <p:cNvCxnSpPr/>
          <p:nvPr/>
        </p:nvCxnSpPr>
        <p:spPr>
          <a:xfrm>
            <a:off x="4797964" y="3078217"/>
            <a:ext cx="660293" cy="0"/>
          </a:xfrm>
          <a:prstGeom prst="straightConnector1">
            <a:avLst/>
          </a:prstGeom>
          <a:ln>
            <a:solidFill>
              <a:sysClr val="windowText" lastClr="0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xmlns="" id="{E3D37403-0AB8-4503-A087-67BEC97021EE}"/>
              </a:ext>
            </a:extLst>
          </p:cNvPr>
          <p:cNvCxnSpPr/>
          <p:nvPr/>
        </p:nvCxnSpPr>
        <p:spPr>
          <a:xfrm>
            <a:off x="2740558" y="5822704"/>
            <a:ext cx="4806594" cy="0"/>
          </a:xfrm>
          <a:prstGeom prst="straightConnector1">
            <a:avLst/>
          </a:prstGeom>
          <a:ln w="25400">
            <a:solidFill>
              <a:sysClr val="windowText" lastClr="00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284">
            <a:extLst>
              <a:ext uri="{FF2B5EF4-FFF2-40B4-BE49-F238E27FC236}">
                <a16:creationId xmlns:a16="http://schemas.microsoft.com/office/drawing/2014/main" xmlns="" id="{D5F537CC-4013-4836-AE5D-9DD710F26869}"/>
              </a:ext>
            </a:extLst>
          </p:cNvPr>
          <p:cNvSpPr txBox="1"/>
          <p:nvPr/>
        </p:nvSpPr>
        <p:spPr>
          <a:xfrm>
            <a:off x="2367071" y="5698941"/>
            <a:ext cx="428322"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Arial" panose="020B0604020202020204" pitchFamily="34" charset="0"/>
                <a:cs typeface="Arial" panose="020B0604020202020204" pitchFamily="34" charset="0"/>
              </a:rPr>
              <a:t>Time</a:t>
            </a:r>
          </a:p>
        </p:txBody>
      </p:sp>
      <p:sp>
        <p:nvSpPr>
          <p:cNvPr id="52" name="テキスト ボックス 285">
            <a:extLst>
              <a:ext uri="{FF2B5EF4-FFF2-40B4-BE49-F238E27FC236}">
                <a16:creationId xmlns:a16="http://schemas.microsoft.com/office/drawing/2014/main" xmlns="" id="{4A24B80F-BFD3-4CEA-90AB-232BC58367E0}"/>
              </a:ext>
            </a:extLst>
          </p:cNvPr>
          <p:cNvSpPr txBox="1"/>
          <p:nvPr/>
        </p:nvSpPr>
        <p:spPr>
          <a:xfrm>
            <a:off x="4661887" y="5990778"/>
            <a:ext cx="304390"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latin typeface="Arial" panose="020B0604020202020204" pitchFamily="34" charset="0"/>
                <a:cs typeface="Arial" panose="020B0604020202020204" pitchFamily="34" charset="0"/>
              </a:rPr>
              <a:t>T2</a:t>
            </a:r>
          </a:p>
        </p:txBody>
      </p:sp>
      <p:sp>
        <p:nvSpPr>
          <p:cNvPr id="53" name="テキスト ボックス 286">
            <a:extLst>
              <a:ext uri="{FF2B5EF4-FFF2-40B4-BE49-F238E27FC236}">
                <a16:creationId xmlns:a16="http://schemas.microsoft.com/office/drawing/2014/main" xmlns="" id="{897CB9CC-E27C-4990-9334-9909F8338F83}"/>
              </a:ext>
            </a:extLst>
          </p:cNvPr>
          <p:cNvSpPr txBox="1"/>
          <p:nvPr/>
        </p:nvSpPr>
        <p:spPr>
          <a:xfrm>
            <a:off x="6060763" y="5990778"/>
            <a:ext cx="304390"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latin typeface="Arial" panose="020B0604020202020204" pitchFamily="34" charset="0"/>
                <a:cs typeface="Arial" panose="020B0604020202020204" pitchFamily="34" charset="0"/>
              </a:rPr>
              <a:t>T3</a:t>
            </a:r>
          </a:p>
        </p:txBody>
      </p:sp>
      <p:sp>
        <p:nvSpPr>
          <p:cNvPr id="54" name="テキスト ボックス 287">
            <a:extLst>
              <a:ext uri="{FF2B5EF4-FFF2-40B4-BE49-F238E27FC236}">
                <a16:creationId xmlns:a16="http://schemas.microsoft.com/office/drawing/2014/main" xmlns="" id="{965A57E7-9DD2-4155-85F0-7072F78180B0}"/>
              </a:ext>
            </a:extLst>
          </p:cNvPr>
          <p:cNvSpPr txBox="1"/>
          <p:nvPr/>
        </p:nvSpPr>
        <p:spPr>
          <a:xfrm>
            <a:off x="7018017" y="5990778"/>
            <a:ext cx="312906"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latin typeface="Arial" panose="020B0604020202020204" pitchFamily="34" charset="0"/>
                <a:cs typeface="Arial" panose="020B0604020202020204" pitchFamily="34" charset="0"/>
              </a:rPr>
              <a:t>T4</a:t>
            </a:r>
          </a:p>
        </p:txBody>
      </p:sp>
      <p:sp>
        <p:nvSpPr>
          <p:cNvPr id="55" name="テキスト ボックス 242">
            <a:extLst>
              <a:ext uri="{FF2B5EF4-FFF2-40B4-BE49-F238E27FC236}">
                <a16:creationId xmlns:a16="http://schemas.microsoft.com/office/drawing/2014/main" xmlns="" id="{41FBF451-98E2-4CA7-BEDA-176B2C6FBB1B}"/>
              </a:ext>
            </a:extLst>
          </p:cNvPr>
          <p:cNvSpPr txBox="1"/>
          <p:nvPr/>
        </p:nvSpPr>
        <p:spPr>
          <a:xfrm>
            <a:off x="2695581" y="2395161"/>
            <a:ext cx="1018227"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800" b="1" dirty="0">
                <a:latin typeface="Arial" panose="020B0604020202020204" pitchFamily="34" charset="0"/>
                <a:cs typeface="Arial" panose="020B0604020202020204" pitchFamily="34" charset="0"/>
              </a:rPr>
              <a:t>FiO2_est [%]</a:t>
            </a:r>
          </a:p>
          <a:p>
            <a:pPr algn="ctr"/>
            <a:r>
              <a:rPr lang="en-US" sz="800" dirty="0">
                <a:latin typeface="Arial" panose="020B0604020202020204" pitchFamily="34" charset="0"/>
                <a:cs typeface="Arial" panose="020B0604020202020204" pitchFamily="34" charset="0"/>
              </a:rPr>
              <a:t>(Time series data)</a:t>
            </a:r>
          </a:p>
        </p:txBody>
      </p:sp>
      <p:cxnSp>
        <p:nvCxnSpPr>
          <p:cNvPr id="56" name="直線矢印コネクタ 55">
            <a:extLst>
              <a:ext uri="{FF2B5EF4-FFF2-40B4-BE49-F238E27FC236}">
                <a16:creationId xmlns:a16="http://schemas.microsoft.com/office/drawing/2014/main" xmlns="" id="{460A0300-FC3C-4236-8A20-DBA3861C1AE2}"/>
              </a:ext>
            </a:extLst>
          </p:cNvPr>
          <p:cNvCxnSpPr>
            <a:cxnSpLocks/>
            <a:stCxn id="55" idx="3"/>
          </p:cNvCxnSpPr>
          <p:nvPr/>
        </p:nvCxnSpPr>
        <p:spPr>
          <a:xfrm>
            <a:off x="3713808" y="2564438"/>
            <a:ext cx="432930" cy="711050"/>
          </a:xfrm>
          <a:prstGeom prst="straightConnector1">
            <a:avLst/>
          </a:prstGeom>
          <a:ln>
            <a:solidFill>
              <a:sysClr val="windowText" lastClr="00000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0" name="テキスト ボックス 241">
            <a:extLst>
              <a:ext uri="{FF2B5EF4-FFF2-40B4-BE49-F238E27FC236}">
                <a16:creationId xmlns:a16="http://schemas.microsoft.com/office/drawing/2014/main" xmlns="" id="{A0EF4DAC-9A17-4365-9C07-264398A42ACF}"/>
              </a:ext>
            </a:extLst>
          </p:cNvPr>
          <p:cNvSpPr txBox="1"/>
          <p:nvPr/>
        </p:nvSpPr>
        <p:spPr>
          <a:xfrm>
            <a:off x="6396000" y="1583745"/>
            <a:ext cx="156480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Measurement of the inhalation</a:t>
            </a:r>
          </a:p>
        </p:txBody>
      </p:sp>
      <p:sp>
        <p:nvSpPr>
          <p:cNvPr id="61" name="テキスト ボックス 241">
            <a:extLst>
              <a:ext uri="{FF2B5EF4-FFF2-40B4-BE49-F238E27FC236}">
                <a16:creationId xmlns:a16="http://schemas.microsoft.com/office/drawing/2014/main" xmlns="" id="{394C83DB-530C-4F4F-95B8-E0B4461804F0}"/>
              </a:ext>
            </a:extLst>
          </p:cNvPr>
          <p:cNvSpPr txBox="1"/>
          <p:nvPr/>
        </p:nvSpPr>
        <p:spPr>
          <a:xfrm>
            <a:off x="4473129" y="1583745"/>
            <a:ext cx="1593305"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Measurement of the exhalation</a:t>
            </a:r>
          </a:p>
        </p:txBody>
      </p:sp>
      <p:sp>
        <p:nvSpPr>
          <p:cNvPr id="62" name="テキスト ボックス 244">
            <a:extLst>
              <a:ext uri="{FF2B5EF4-FFF2-40B4-BE49-F238E27FC236}">
                <a16:creationId xmlns:a16="http://schemas.microsoft.com/office/drawing/2014/main" xmlns="" id="{FF9B7DD1-E235-47E0-B849-2A9D78E1BA5C}"/>
              </a:ext>
            </a:extLst>
          </p:cNvPr>
          <p:cNvSpPr txBox="1"/>
          <p:nvPr/>
        </p:nvSpPr>
        <p:spPr>
          <a:xfrm>
            <a:off x="5751920" y="1110548"/>
            <a:ext cx="145424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Switch</a:t>
            </a:r>
            <a:r>
              <a:rPr lang="en-US" sz="800" baseline="0" dirty="0">
                <a:latin typeface="Arial" panose="020B0604020202020204" pitchFamily="34" charset="0"/>
                <a:cs typeface="Arial" panose="020B0604020202020204" pitchFamily="34" charset="0"/>
              </a:rPr>
              <a:t> the ventilation circuit</a:t>
            </a:r>
            <a:endParaRPr lang="en-US" sz="800" dirty="0">
              <a:latin typeface="Arial" panose="020B0604020202020204" pitchFamily="34" charset="0"/>
              <a:cs typeface="Arial" panose="020B0604020202020204" pitchFamily="34" charset="0"/>
            </a:endParaRPr>
          </a:p>
        </p:txBody>
      </p:sp>
      <p:sp>
        <p:nvSpPr>
          <p:cNvPr id="65" name="テキスト ボックス 279">
            <a:extLst>
              <a:ext uri="{FF2B5EF4-FFF2-40B4-BE49-F238E27FC236}">
                <a16:creationId xmlns:a16="http://schemas.microsoft.com/office/drawing/2014/main" xmlns="" id="{7E828DCF-BFD6-4510-833C-885806B6AF6F}"/>
              </a:ext>
            </a:extLst>
          </p:cNvPr>
          <p:cNvSpPr txBox="1"/>
          <p:nvPr/>
        </p:nvSpPr>
        <p:spPr>
          <a:xfrm>
            <a:off x="5198644" y="4608613"/>
            <a:ext cx="73609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T2 ~ T3 </a:t>
            </a:r>
            <a:r>
              <a:rPr lang="en-US" sz="800" dirty="0" err="1">
                <a:latin typeface="Arial" panose="020B0604020202020204" pitchFamily="34" charset="0"/>
                <a:cs typeface="Arial" panose="020B0604020202020204" pitchFamily="34" charset="0"/>
              </a:rPr>
              <a:t>ave</a:t>
            </a:r>
            <a:endParaRPr lang="en-US" sz="800" dirty="0">
              <a:latin typeface="Arial" panose="020B0604020202020204" pitchFamily="34" charset="0"/>
              <a:cs typeface="Arial" panose="020B0604020202020204" pitchFamily="34" charset="0"/>
            </a:endParaRPr>
          </a:p>
        </p:txBody>
      </p:sp>
      <p:sp>
        <p:nvSpPr>
          <p:cNvPr id="34" name="テキスト ボックス 267">
            <a:extLst>
              <a:ext uri="{FF2B5EF4-FFF2-40B4-BE49-F238E27FC236}">
                <a16:creationId xmlns:a16="http://schemas.microsoft.com/office/drawing/2014/main" xmlns="" id="{54F06C3E-E849-4245-B58F-A6EE05E8F13F}"/>
              </a:ext>
            </a:extLst>
          </p:cNvPr>
          <p:cNvSpPr txBox="1"/>
          <p:nvPr/>
        </p:nvSpPr>
        <p:spPr>
          <a:xfrm>
            <a:off x="4784966" y="4419784"/>
            <a:ext cx="1428596"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800" dirty="0">
                <a:effectLst>
                  <a:glow rad="381000">
                    <a:schemeClr val="bg1"/>
                  </a:glow>
                </a:effectLst>
                <a:latin typeface="Arial" panose="020B0604020202020204" pitchFamily="34" charset="0"/>
                <a:cs typeface="Arial" panose="020B0604020202020204" pitchFamily="34" charset="0"/>
              </a:rPr>
              <a:t>Exhalation airway pressure</a:t>
            </a:r>
          </a:p>
        </p:txBody>
      </p:sp>
      <p:sp>
        <p:nvSpPr>
          <p:cNvPr id="45" name="テキスト ボックス 278">
            <a:extLst>
              <a:ext uri="{FF2B5EF4-FFF2-40B4-BE49-F238E27FC236}">
                <a16:creationId xmlns:a16="http://schemas.microsoft.com/office/drawing/2014/main" xmlns="" id="{373D794C-BD86-4C94-8824-A4C37961AA91}"/>
              </a:ext>
            </a:extLst>
          </p:cNvPr>
          <p:cNvSpPr txBox="1"/>
          <p:nvPr/>
        </p:nvSpPr>
        <p:spPr>
          <a:xfrm>
            <a:off x="3064030" y="4533316"/>
            <a:ext cx="139012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800" dirty="0">
                <a:effectLst>
                  <a:glow rad="381000">
                    <a:schemeClr val="bg1"/>
                  </a:glow>
                </a:effectLst>
                <a:latin typeface="Arial" panose="020B0604020202020204" pitchFamily="34" charset="0"/>
                <a:cs typeface="Arial" panose="020B0604020202020204" pitchFamily="34" charset="0"/>
              </a:rPr>
              <a:t>Inhalation airway pressure</a:t>
            </a:r>
          </a:p>
        </p:txBody>
      </p:sp>
      <p:sp>
        <p:nvSpPr>
          <p:cNvPr id="2" name="TextBox 1"/>
          <p:cNvSpPr txBox="1"/>
          <p:nvPr/>
        </p:nvSpPr>
        <p:spPr>
          <a:xfrm>
            <a:off x="4193962" y="6365008"/>
            <a:ext cx="761972" cy="369332"/>
          </a:xfrm>
          <a:prstGeom prst="rect">
            <a:avLst/>
          </a:prstGeom>
          <a:noFill/>
        </p:spPr>
        <p:txBody>
          <a:bodyPr wrap="none" rtlCol="0">
            <a:spAutoFit/>
          </a:bodyPr>
          <a:lstStyle/>
          <a:p>
            <a:r>
              <a:rPr lang="en-US" dirty="0" smtClean="0">
                <a:latin typeface="Arial"/>
                <a:cs typeface="Arial"/>
              </a:rPr>
              <a:t>Fig</a:t>
            </a:r>
            <a:r>
              <a:rPr lang="en-US" dirty="0" smtClean="0">
                <a:latin typeface="Arial"/>
                <a:cs typeface="Arial"/>
              </a:rPr>
              <a:t>. 1</a:t>
            </a:r>
            <a:endParaRPr lang="en-US" dirty="0">
              <a:latin typeface="Arial"/>
              <a:cs typeface="Arial"/>
            </a:endParaRPr>
          </a:p>
        </p:txBody>
      </p:sp>
    </p:spTree>
    <p:extLst>
      <p:ext uri="{BB962C8B-B14F-4D97-AF65-F5344CB8AC3E}">
        <p14:creationId xmlns:p14="http://schemas.microsoft.com/office/powerpoint/2010/main" val="163570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2915"/>
            <a:ext cx="8229600" cy="4525963"/>
          </a:xfrm>
        </p:spPr>
        <p:txBody>
          <a:bodyPr>
            <a:normAutofit fontScale="85000" lnSpcReduction="20000"/>
          </a:bodyPr>
          <a:lstStyle/>
          <a:p>
            <a:pPr marL="0" indent="0">
              <a:buNone/>
            </a:pPr>
            <a:r>
              <a:rPr lang="en-US" sz="2400" dirty="0">
                <a:latin typeface="Arial"/>
                <a:cs typeface="Arial"/>
              </a:rPr>
              <a:t>Figure 1</a:t>
            </a:r>
            <a:r>
              <a:rPr lang="en-US" sz="2400" dirty="0" smtClean="0">
                <a:latin typeface="Arial"/>
                <a:cs typeface="Arial"/>
              </a:rPr>
              <a:t>. Diagram of Experimental Work Flow</a:t>
            </a:r>
          </a:p>
          <a:p>
            <a:pPr marL="0" indent="0">
              <a:buNone/>
            </a:pPr>
            <a:r>
              <a:rPr lang="en-US" sz="2400" dirty="0" smtClean="0">
                <a:latin typeface="Arial"/>
                <a:cs typeface="Arial"/>
              </a:rPr>
              <a:t>The time series data of concentrations of oxygen and carbon dioxide as well as intra-circuit airway pressure were recorded continuously. </a:t>
            </a:r>
          </a:p>
          <a:p>
            <a:pPr marL="0" indent="0">
              <a:buNone/>
            </a:pPr>
            <a:endParaRPr lang="en-US" sz="2400" dirty="0" smtClean="0">
              <a:latin typeface="Arial"/>
              <a:cs typeface="Arial"/>
            </a:endParaRPr>
          </a:p>
          <a:p>
            <a:pPr marL="0" indent="0">
              <a:buNone/>
            </a:pPr>
            <a:r>
              <a:rPr lang="en-US" sz="2400" dirty="0" smtClean="0">
                <a:latin typeface="Arial"/>
                <a:cs typeface="Arial"/>
              </a:rPr>
              <a:t>T1: the ventilator ports were switched from the inhalation to exhalation sides and the sensors were placed into the gas flow of exhalation. </a:t>
            </a:r>
          </a:p>
          <a:p>
            <a:pPr marL="0" indent="0">
              <a:buNone/>
            </a:pPr>
            <a:r>
              <a:rPr lang="en-US" sz="2400" dirty="0" smtClean="0">
                <a:latin typeface="Arial"/>
                <a:cs typeface="Arial"/>
              </a:rPr>
              <a:t>T2: starting collection of the exhalation gas into the soft bag and replacing the gas bag to an inlet of the cylinder pump (R measurement). </a:t>
            </a:r>
          </a:p>
          <a:p>
            <a:pPr marL="0" indent="0">
              <a:buNone/>
            </a:pPr>
            <a:r>
              <a:rPr lang="en-US" sz="2400" dirty="0" smtClean="0">
                <a:latin typeface="Arial"/>
                <a:cs typeface="Arial"/>
              </a:rPr>
              <a:t>T3: the ventilator ports were switched from the exhalation to inhalation sides and the sensors were placed into the gas flow of inhalation. </a:t>
            </a:r>
          </a:p>
          <a:p>
            <a:pPr marL="0" indent="0">
              <a:buNone/>
            </a:pPr>
            <a:r>
              <a:rPr lang="en-US" sz="2400" dirty="0" smtClean="0">
                <a:latin typeface="Arial"/>
                <a:cs typeface="Arial"/>
              </a:rPr>
              <a:t>T4: the end of time series data.</a:t>
            </a:r>
          </a:p>
          <a:p>
            <a:pPr marL="0" indent="0">
              <a:buNone/>
            </a:pPr>
            <a:endParaRPr lang="en-US" sz="2400" dirty="0" smtClean="0">
              <a:latin typeface="Arial"/>
              <a:cs typeface="Arial"/>
            </a:endParaRPr>
          </a:p>
          <a:p>
            <a:pPr marL="0" indent="0">
              <a:buNone/>
            </a:pPr>
            <a:r>
              <a:rPr lang="en-US" sz="2400" dirty="0" smtClean="0">
                <a:latin typeface="Arial"/>
                <a:cs typeface="Arial"/>
              </a:rPr>
              <a:t>Taking into account of the drift of O2 sensor, FiO2 estimation curve was drawn linearly from T1 to T2.  </a:t>
            </a:r>
          </a:p>
          <a:p>
            <a:pPr marL="0" indent="0">
              <a:buNone/>
            </a:pPr>
            <a:endParaRPr lang="en-US" sz="2400" dirty="0"/>
          </a:p>
        </p:txBody>
      </p:sp>
    </p:spTree>
    <p:extLst>
      <p:ext uri="{BB962C8B-B14F-4D97-AF65-F5344CB8AC3E}">
        <p14:creationId xmlns:p14="http://schemas.microsoft.com/office/powerpoint/2010/main" val="423774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平行四辺形 61">
            <a:extLst>
              <a:ext uri="{FF2B5EF4-FFF2-40B4-BE49-F238E27FC236}">
                <a16:creationId xmlns:a16="http://schemas.microsoft.com/office/drawing/2014/main" xmlns="" id="{31769A5B-CA7A-4261-92DF-B51C7D18A992}"/>
              </a:ext>
            </a:extLst>
          </p:cNvPr>
          <p:cNvSpPr/>
          <p:nvPr/>
        </p:nvSpPr>
        <p:spPr>
          <a:xfrm>
            <a:off x="4328648" y="364691"/>
            <a:ext cx="1147865"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Atmospheric pressure [</a:t>
            </a:r>
            <a:r>
              <a:rPr lang="en-US" sz="500" b="1" dirty="0" err="1">
                <a:solidFill>
                  <a:sysClr val="windowText" lastClr="000000"/>
                </a:solidFill>
                <a:latin typeface="Arial" panose="020B0604020202020204" pitchFamily="34" charset="0"/>
                <a:cs typeface="Arial" panose="020B0604020202020204" pitchFamily="34" charset="0"/>
              </a:rPr>
              <a:t>hPa</a:t>
            </a:r>
            <a:r>
              <a:rPr lang="en-US" sz="500" b="1" dirty="0">
                <a:solidFill>
                  <a:sysClr val="windowText" lastClr="000000"/>
                </a:solidFill>
                <a:latin typeface="Arial" panose="020B0604020202020204" pitchFamily="34" charset="0"/>
                <a:cs typeface="Arial" panose="020B0604020202020204" pitchFamily="34" charset="0"/>
              </a:rPr>
              <a:t>]</a:t>
            </a:r>
          </a:p>
        </p:txBody>
      </p:sp>
      <p:sp>
        <p:nvSpPr>
          <p:cNvPr id="64" name="平行四辺形 63">
            <a:extLst>
              <a:ext uri="{FF2B5EF4-FFF2-40B4-BE49-F238E27FC236}">
                <a16:creationId xmlns:a16="http://schemas.microsoft.com/office/drawing/2014/main" xmlns="" id="{61BFE490-323F-412A-ACA2-F11D58A11E1A}"/>
              </a:ext>
            </a:extLst>
          </p:cNvPr>
          <p:cNvSpPr/>
          <p:nvPr/>
        </p:nvSpPr>
        <p:spPr>
          <a:xfrm>
            <a:off x="5476513" y="364691"/>
            <a:ext cx="987425"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Airway pressure [mmHg]</a:t>
            </a:r>
          </a:p>
          <a:p>
            <a:r>
              <a:rPr lang="en-US" sz="500" dirty="0">
                <a:solidFill>
                  <a:sysClr val="windowText" lastClr="000000"/>
                </a:solidFill>
                <a:latin typeface="Arial" panose="020B0604020202020204" pitchFamily="34" charset="0"/>
                <a:cs typeface="Arial" panose="020B0604020202020204" pitchFamily="34" charset="0"/>
              </a:rPr>
              <a:t>*differential pressure</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65" name="平行四辺形 64">
            <a:extLst>
              <a:ext uri="{FF2B5EF4-FFF2-40B4-BE49-F238E27FC236}">
                <a16:creationId xmlns:a16="http://schemas.microsoft.com/office/drawing/2014/main" xmlns="" id="{D176328D-338B-4F89-8C39-F1BE4082E652}"/>
              </a:ext>
            </a:extLst>
          </p:cNvPr>
          <p:cNvSpPr/>
          <p:nvPr/>
        </p:nvSpPr>
        <p:spPr>
          <a:xfrm>
            <a:off x="6459936" y="364691"/>
            <a:ext cx="702502"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O2_raw [%]</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66" name="平行四辺形 65">
            <a:extLst>
              <a:ext uri="{FF2B5EF4-FFF2-40B4-BE49-F238E27FC236}">
                <a16:creationId xmlns:a16="http://schemas.microsoft.com/office/drawing/2014/main" xmlns="" id="{5A289B9F-8C25-416B-9C6E-64E934F0994D}"/>
              </a:ext>
            </a:extLst>
          </p:cNvPr>
          <p:cNvSpPr/>
          <p:nvPr/>
        </p:nvSpPr>
        <p:spPr>
          <a:xfrm>
            <a:off x="7161353" y="364691"/>
            <a:ext cx="763085"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CO2_raw [%]</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67" name="フローチャート: 定義済み処理 66">
            <a:extLst>
              <a:ext uri="{FF2B5EF4-FFF2-40B4-BE49-F238E27FC236}">
                <a16:creationId xmlns:a16="http://schemas.microsoft.com/office/drawing/2014/main" xmlns="" id="{3FFF65AC-AF35-47B2-9D4F-3D6D9136D1CF}"/>
              </a:ext>
            </a:extLst>
          </p:cNvPr>
          <p:cNvSpPr/>
          <p:nvPr/>
        </p:nvSpPr>
        <p:spPr>
          <a:xfrm>
            <a:off x="5727338" y="1008143"/>
            <a:ext cx="1100516" cy="323165"/>
          </a:xfrm>
          <a:prstGeom prst="flowChartPredefined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FuncTimeSeriesDataCalc</a:t>
            </a:r>
            <a:endParaRPr lang="en-US" sz="500" b="1" dirty="0">
              <a:solidFill>
                <a:sysClr val="windowText" lastClr="000000"/>
              </a:solidFill>
              <a:latin typeface="Arial" panose="020B0604020202020204" pitchFamily="34" charset="0"/>
              <a:cs typeface="Arial" panose="020B0604020202020204" pitchFamily="34" charset="0"/>
            </a:endParaRPr>
          </a:p>
        </p:txBody>
      </p:sp>
      <p:cxnSp>
        <p:nvCxnSpPr>
          <p:cNvPr id="68" name="コネクタ: カギ線 67">
            <a:extLst>
              <a:ext uri="{FF2B5EF4-FFF2-40B4-BE49-F238E27FC236}">
                <a16:creationId xmlns:a16="http://schemas.microsoft.com/office/drawing/2014/main" xmlns="" id="{888DBDF6-AE60-4701-850C-B659133C1D28}"/>
              </a:ext>
            </a:extLst>
          </p:cNvPr>
          <p:cNvCxnSpPr>
            <a:cxnSpLocks/>
            <a:stCxn id="62" idx="4"/>
            <a:endCxn id="67" idx="0"/>
          </p:cNvCxnSpPr>
          <p:nvPr/>
        </p:nvCxnSpPr>
        <p:spPr>
          <a:xfrm rot="16200000" flipH="1">
            <a:off x="5429945" y="160491"/>
            <a:ext cx="320287" cy="1375015"/>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71" name="コネクタ: カギ線 70">
            <a:extLst>
              <a:ext uri="{FF2B5EF4-FFF2-40B4-BE49-F238E27FC236}">
                <a16:creationId xmlns:a16="http://schemas.microsoft.com/office/drawing/2014/main" xmlns="" id="{60D0169D-1818-4F46-A8BE-A72203A3B5CF}"/>
              </a:ext>
            </a:extLst>
          </p:cNvPr>
          <p:cNvCxnSpPr>
            <a:cxnSpLocks/>
            <a:stCxn id="64" idx="3"/>
            <a:endCxn id="67" idx="0"/>
          </p:cNvCxnSpPr>
          <p:nvPr/>
        </p:nvCxnSpPr>
        <p:spPr>
          <a:xfrm rot="16200000" flipH="1">
            <a:off x="5949661" y="680207"/>
            <a:ext cx="320287" cy="335583"/>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76" name="コネクタ: カギ線 75">
            <a:extLst>
              <a:ext uri="{FF2B5EF4-FFF2-40B4-BE49-F238E27FC236}">
                <a16:creationId xmlns:a16="http://schemas.microsoft.com/office/drawing/2014/main" xmlns="" id="{B708D625-8C92-432A-951D-134AF442FEF8}"/>
              </a:ext>
            </a:extLst>
          </p:cNvPr>
          <p:cNvCxnSpPr>
            <a:cxnSpLocks/>
            <a:stCxn id="65" idx="4"/>
            <a:endCxn id="67" idx="0"/>
          </p:cNvCxnSpPr>
          <p:nvPr/>
        </p:nvCxnSpPr>
        <p:spPr>
          <a:xfrm rot="5400000">
            <a:off x="6384249" y="581204"/>
            <a:ext cx="320287" cy="533591"/>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79" name="コネクタ: カギ線 78">
            <a:extLst>
              <a:ext uri="{FF2B5EF4-FFF2-40B4-BE49-F238E27FC236}">
                <a16:creationId xmlns:a16="http://schemas.microsoft.com/office/drawing/2014/main" xmlns="" id="{2741AB34-3460-4C2E-A975-97E7C91756D3}"/>
              </a:ext>
            </a:extLst>
          </p:cNvPr>
          <p:cNvCxnSpPr>
            <a:cxnSpLocks/>
            <a:stCxn id="66" idx="4"/>
            <a:endCxn id="67" idx="0"/>
          </p:cNvCxnSpPr>
          <p:nvPr/>
        </p:nvCxnSpPr>
        <p:spPr>
          <a:xfrm rot="5400000">
            <a:off x="6750103" y="215349"/>
            <a:ext cx="320287" cy="1265300"/>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99" name="平行四辺形 98">
            <a:extLst>
              <a:ext uri="{FF2B5EF4-FFF2-40B4-BE49-F238E27FC236}">
                <a16:creationId xmlns:a16="http://schemas.microsoft.com/office/drawing/2014/main" xmlns="" id="{7B8C31A9-1D3C-4705-A9B8-612EF5286AA8}"/>
              </a:ext>
            </a:extLst>
          </p:cNvPr>
          <p:cNvSpPr/>
          <p:nvPr/>
        </p:nvSpPr>
        <p:spPr>
          <a:xfrm>
            <a:off x="5022531" y="1650810"/>
            <a:ext cx="619125"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Pressure rise rate Ex</a:t>
            </a:r>
          </a:p>
        </p:txBody>
      </p:sp>
      <p:cxnSp>
        <p:nvCxnSpPr>
          <p:cNvPr id="118" name="コネクタ: カギ線 117">
            <a:extLst>
              <a:ext uri="{FF2B5EF4-FFF2-40B4-BE49-F238E27FC236}">
                <a16:creationId xmlns:a16="http://schemas.microsoft.com/office/drawing/2014/main" xmlns="" id="{5E13A1FB-12E4-4107-B2F7-8F5DA6A489B5}"/>
              </a:ext>
            </a:extLst>
          </p:cNvPr>
          <p:cNvCxnSpPr>
            <a:cxnSpLocks/>
            <a:stCxn id="67" idx="2"/>
            <a:endCxn id="893" idx="0"/>
          </p:cNvCxnSpPr>
          <p:nvPr/>
        </p:nvCxnSpPr>
        <p:spPr>
          <a:xfrm rot="5400000">
            <a:off x="5214478" y="587692"/>
            <a:ext cx="319502" cy="1806734"/>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1" name="コネクタ: カギ線 120">
            <a:extLst>
              <a:ext uri="{FF2B5EF4-FFF2-40B4-BE49-F238E27FC236}">
                <a16:creationId xmlns:a16="http://schemas.microsoft.com/office/drawing/2014/main" xmlns="" id="{25306894-F913-4563-9B09-EF94053368AC}"/>
              </a:ext>
            </a:extLst>
          </p:cNvPr>
          <p:cNvCxnSpPr>
            <a:cxnSpLocks/>
            <a:stCxn id="67" idx="2"/>
            <a:endCxn id="99" idx="1"/>
          </p:cNvCxnSpPr>
          <p:nvPr/>
        </p:nvCxnSpPr>
        <p:spPr>
          <a:xfrm rot="5400000">
            <a:off x="5659200" y="1032414"/>
            <a:ext cx="319502" cy="917290"/>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4" name="コネクタ: カギ線 123">
            <a:extLst>
              <a:ext uri="{FF2B5EF4-FFF2-40B4-BE49-F238E27FC236}">
                <a16:creationId xmlns:a16="http://schemas.microsoft.com/office/drawing/2014/main" xmlns="" id="{9A3048A0-2A37-4D50-BEBC-572E5860C242}"/>
              </a:ext>
            </a:extLst>
          </p:cNvPr>
          <p:cNvCxnSpPr>
            <a:cxnSpLocks/>
            <a:stCxn id="67" idx="2"/>
            <a:endCxn id="904" idx="1"/>
          </p:cNvCxnSpPr>
          <p:nvPr/>
        </p:nvCxnSpPr>
        <p:spPr>
          <a:xfrm rot="16200000" flipH="1">
            <a:off x="6642444" y="966460"/>
            <a:ext cx="319501" cy="1049196"/>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165" name="平行四辺形 164">
            <a:extLst>
              <a:ext uri="{FF2B5EF4-FFF2-40B4-BE49-F238E27FC236}">
                <a16:creationId xmlns:a16="http://schemas.microsoft.com/office/drawing/2014/main" xmlns="" id="{D5A921D3-7570-4BCA-B135-ADD796C0EC22}"/>
              </a:ext>
            </a:extLst>
          </p:cNvPr>
          <p:cNvSpPr/>
          <p:nvPr/>
        </p:nvSpPr>
        <p:spPr>
          <a:xfrm>
            <a:off x="1494599" y="1405199"/>
            <a:ext cx="706428"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Gas temperature [</a:t>
            </a:r>
            <a:r>
              <a:rPr lang="en-US" sz="500" b="1" dirty="0" err="1">
                <a:solidFill>
                  <a:sysClr val="windowText" lastClr="000000"/>
                </a:solidFill>
                <a:latin typeface="Arial" panose="020B0604020202020204" pitchFamily="34" charset="0"/>
                <a:cs typeface="Arial" panose="020B0604020202020204" pitchFamily="34" charset="0"/>
              </a:rPr>
              <a:t>degC</a:t>
            </a:r>
            <a:r>
              <a:rPr lang="en-US" sz="500" b="1" dirty="0">
                <a:solidFill>
                  <a:sysClr val="windowText" lastClr="000000"/>
                </a:solidFill>
                <a:latin typeface="Arial" panose="020B0604020202020204" pitchFamily="34" charset="0"/>
                <a:cs typeface="Arial" panose="020B0604020202020204" pitchFamily="34" charset="0"/>
              </a:rPr>
              <a:t>]</a:t>
            </a:r>
          </a:p>
        </p:txBody>
      </p:sp>
      <p:sp>
        <p:nvSpPr>
          <p:cNvPr id="166" name="平行四辺形 165">
            <a:extLst>
              <a:ext uri="{FF2B5EF4-FFF2-40B4-BE49-F238E27FC236}">
                <a16:creationId xmlns:a16="http://schemas.microsoft.com/office/drawing/2014/main" xmlns="" id="{73C7E97F-A247-40D1-B300-0A0AC10C2C08}"/>
              </a:ext>
            </a:extLst>
          </p:cNvPr>
          <p:cNvSpPr/>
          <p:nvPr/>
        </p:nvSpPr>
        <p:spPr>
          <a:xfrm>
            <a:off x="2381204" y="1405199"/>
            <a:ext cx="706428"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Gas humidity [%RH]</a:t>
            </a:r>
          </a:p>
        </p:txBody>
      </p:sp>
      <p:cxnSp>
        <p:nvCxnSpPr>
          <p:cNvPr id="179" name="コネクタ: カギ線 178">
            <a:extLst>
              <a:ext uri="{FF2B5EF4-FFF2-40B4-BE49-F238E27FC236}">
                <a16:creationId xmlns:a16="http://schemas.microsoft.com/office/drawing/2014/main" xmlns="" id="{FADFAD97-B2EA-4F99-BFD8-C092E50F95C9}"/>
              </a:ext>
            </a:extLst>
          </p:cNvPr>
          <p:cNvCxnSpPr>
            <a:cxnSpLocks/>
            <a:stCxn id="166" idx="4"/>
            <a:endCxn id="850" idx="0"/>
          </p:cNvCxnSpPr>
          <p:nvPr/>
        </p:nvCxnSpPr>
        <p:spPr>
          <a:xfrm rot="5400000">
            <a:off x="2360005" y="1658985"/>
            <a:ext cx="305035" cy="443792"/>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82" name="コネクタ: カギ線 181">
            <a:extLst>
              <a:ext uri="{FF2B5EF4-FFF2-40B4-BE49-F238E27FC236}">
                <a16:creationId xmlns:a16="http://schemas.microsoft.com/office/drawing/2014/main" xmlns="" id="{E05A62A8-0E52-4811-B697-02685C6CEC2D}"/>
              </a:ext>
            </a:extLst>
          </p:cNvPr>
          <p:cNvCxnSpPr>
            <a:cxnSpLocks/>
            <a:stCxn id="165" idx="4"/>
            <a:endCxn id="850" idx="0"/>
          </p:cNvCxnSpPr>
          <p:nvPr/>
        </p:nvCxnSpPr>
        <p:spPr>
          <a:xfrm rot="16200000" flipH="1">
            <a:off x="1916702" y="1659474"/>
            <a:ext cx="305035" cy="442813"/>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216" name="平行四辺形 215">
            <a:extLst>
              <a:ext uri="{FF2B5EF4-FFF2-40B4-BE49-F238E27FC236}">
                <a16:creationId xmlns:a16="http://schemas.microsoft.com/office/drawing/2014/main" xmlns="" id="{50D0FEBE-6728-4714-9466-5BA0C972A331}"/>
              </a:ext>
            </a:extLst>
          </p:cNvPr>
          <p:cNvSpPr/>
          <p:nvPr/>
        </p:nvSpPr>
        <p:spPr>
          <a:xfrm>
            <a:off x="984447" y="2827179"/>
            <a:ext cx="417308"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tE</a:t>
            </a:r>
            <a:r>
              <a:rPr lang="en-US" sz="500" b="1" dirty="0">
                <a:solidFill>
                  <a:sysClr val="windowText" lastClr="000000"/>
                </a:solidFill>
                <a:latin typeface="Arial" panose="020B0604020202020204" pitchFamily="34" charset="0"/>
                <a:cs typeface="Arial" panose="020B0604020202020204" pitchFamily="34" charset="0"/>
              </a:rPr>
              <a:t> [sec]</a:t>
            </a:r>
          </a:p>
        </p:txBody>
      </p:sp>
      <p:sp>
        <p:nvSpPr>
          <p:cNvPr id="217" name="平行四辺形 216">
            <a:extLst>
              <a:ext uri="{FF2B5EF4-FFF2-40B4-BE49-F238E27FC236}">
                <a16:creationId xmlns:a16="http://schemas.microsoft.com/office/drawing/2014/main" xmlns="" id="{2B775EC3-BC2D-4CA4-9152-7E655CBC55AD}"/>
              </a:ext>
            </a:extLst>
          </p:cNvPr>
          <p:cNvSpPr/>
          <p:nvPr/>
        </p:nvSpPr>
        <p:spPr>
          <a:xfrm>
            <a:off x="1468850" y="2827179"/>
            <a:ext cx="417308"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tI</a:t>
            </a:r>
            <a:r>
              <a:rPr lang="en-US" sz="500" b="1" dirty="0">
                <a:solidFill>
                  <a:sysClr val="windowText" lastClr="000000"/>
                </a:solidFill>
                <a:latin typeface="Arial" panose="020B0604020202020204" pitchFamily="34" charset="0"/>
                <a:cs typeface="Arial" panose="020B0604020202020204" pitchFamily="34" charset="0"/>
              </a:rPr>
              <a:t> [sec]</a:t>
            </a:r>
          </a:p>
        </p:txBody>
      </p:sp>
      <p:sp>
        <p:nvSpPr>
          <p:cNvPr id="222" name="フローチャート: 定義済み処理 221">
            <a:extLst>
              <a:ext uri="{FF2B5EF4-FFF2-40B4-BE49-F238E27FC236}">
                <a16:creationId xmlns:a16="http://schemas.microsoft.com/office/drawing/2014/main" xmlns="" id="{AA9B6A8A-886B-4017-B38E-E3DDEC7A90BE}"/>
              </a:ext>
            </a:extLst>
          </p:cNvPr>
          <p:cNvSpPr/>
          <p:nvPr/>
        </p:nvSpPr>
        <p:spPr>
          <a:xfrm>
            <a:off x="849868" y="3526834"/>
            <a:ext cx="1121499" cy="323165"/>
          </a:xfrm>
          <a:prstGeom prst="flowChartPredefined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FuncViVeRatioCalc</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223" name="平行四辺形 222">
            <a:extLst>
              <a:ext uri="{FF2B5EF4-FFF2-40B4-BE49-F238E27FC236}">
                <a16:creationId xmlns:a16="http://schemas.microsoft.com/office/drawing/2014/main" xmlns="" id="{33E99157-9EE3-4D53-BF89-D01312EED507}"/>
              </a:ext>
            </a:extLst>
          </p:cNvPr>
          <p:cNvSpPr/>
          <p:nvPr/>
        </p:nvSpPr>
        <p:spPr>
          <a:xfrm>
            <a:off x="1426848" y="4155749"/>
            <a:ext cx="488259"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R_humid</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224" name="平行四辺形 223">
            <a:extLst>
              <a:ext uri="{FF2B5EF4-FFF2-40B4-BE49-F238E27FC236}">
                <a16:creationId xmlns:a16="http://schemas.microsoft.com/office/drawing/2014/main" xmlns="" id="{27C3DD3D-BA0D-4736-BA47-B0E33EE08D2C}"/>
              </a:ext>
            </a:extLst>
          </p:cNvPr>
          <p:cNvSpPr/>
          <p:nvPr/>
        </p:nvSpPr>
        <p:spPr>
          <a:xfrm>
            <a:off x="979303" y="4155035"/>
            <a:ext cx="348374"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R_dry</a:t>
            </a:r>
            <a:endParaRPr lang="en-US" sz="500" b="1" dirty="0">
              <a:solidFill>
                <a:sysClr val="windowText" lastClr="000000"/>
              </a:solidFill>
              <a:latin typeface="Arial" panose="020B0604020202020204" pitchFamily="34" charset="0"/>
              <a:cs typeface="Arial" panose="020B0604020202020204" pitchFamily="34" charset="0"/>
            </a:endParaRPr>
          </a:p>
        </p:txBody>
      </p:sp>
      <p:cxnSp>
        <p:nvCxnSpPr>
          <p:cNvPr id="225" name="コネクタ: カギ線 224">
            <a:extLst>
              <a:ext uri="{FF2B5EF4-FFF2-40B4-BE49-F238E27FC236}">
                <a16:creationId xmlns:a16="http://schemas.microsoft.com/office/drawing/2014/main" xmlns="" id="{E3893487-2788-4955-A597-69221AF12F9C}"/>
              </a:ext>
            </a:extLst>
          </p:cNvPr>
          <p:cNvCxnSpPr>
            <a:cxnSpLocks/>
            <a:stCxn id="216" idx="4"/>
            <a:endCxn id="222" idx="0"/>
          </p:cNvCxnSpPr>
          <p:nvPr/>
        </p:nvCxnSpPr>
        <p:spPr>
          <a:xfrm rot="16200000" flipH="1">
            <a:off x="1113614" y="3229830"/>
            <a:ext cx="376490" cy="217517"/>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28" name="コネクタ: カギ線 227">
            <a:extLst>
              <a:ext uri="{FF2B5EF4-FFF2-40B4-BE49-F238E27FC236}">
                <a16:creationId xmlns:a16="http://schemas.microsoft.com/office/drawing/2014/main" xmlns="" id="{6C11FC3F-79F9-418A-B5D2-A9D013CA527B}"/>
              </a:ext>
            </a:extLst>
          </p:cNvPr>
          <p:cNvCxnSpPr>
            <a:cxnSpLocks/>
            <a:stCxn id="217" idx="3"/>
            <a:endCxn id="222" idx="0"/>
          </p:cNvCxnSpPr>
          <p:nvPr/>
        </p:nvCxnSpPr>
        <p:spPr>
          <a:xfrm rot="5400000">
            <a:off x="1341710" y="3219252"/>
            <a:ext cx="376490" cy="238674"/>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45" name="コネクタ: カギ線 244">
            <a:extLst>
              <a:ext uri="{FF2B5EF4-FFF2-40B4-BE49-F238E27FC236}">
                <a16:creationId xmlns:a16="http://schemas.microsoft.com/office/drawing/2014/main" xmlns="" id="{F9F94D92-2A6A-4A92-AC54-6257F80AC565}"/>
              </a:ext>
            </a:extLst>
          </p:cNvPr>
          <p:cNvCxnSpPr>
            <a:cxnSpLocks/>
            <a:stCxn id="222" idx="2"/>
            <a:endCxn id="223" idx="1"/>
          </p:cNvCxnSpPr>
          <p:nvPr/>
        </p:nvCxnSpPr>
        <p:spPr>
          <a:xfrm rot="16200000" flipH="1">
            <a:off x="1402029" y="3858588"/>
            <a:ext cx="305750" cy="288572"/>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48" name="コネクタ: カギ線 247">
            <a:extLst>
              <a:ext uri="{FF2B5EF4-FFF2-40B4-BE49-F238E27FC236}">
                <a16:creationId xmlns:a16="http://schemas.microsoft.com/office/drawing/2014/main" xmlns="" id="{E37239CB-0941-4847-B5A1-8E79945E2FFE}"/>
              </a:ext>
            </a:extLst>
          </p:cNvPr>
          <p:cNvCxnSpPr>
            <a:cxnSpLocks/>
            <a:stCxn id="222" idx="2"/>
            <a:endCxn id="224" idx="1"/>
          </p:cNvCxnSpPr>
          <p:nvPr/>
        </p:nvCxnSpPr>
        <p:spPr>
          <a:xfrm rot="5400000">
            <a:off x="1143642" y="3888059"/>
            <a:ext cx="305036" cy="228916"/>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63" name="コネクタ: カギ線 262">
            <a:extLst>
              <a:ext uri="{FF2B5EF4-FFF2-40B4-BE49-F238E27FC236}">
                <a16:creationId xmlns:a16="http://schemas.microsoft.com/office/drawing/2014/main" xmlns="" id="{7C40692C-BCEE-4C37-BDFD-1269F425EBE2}"/>
              </a:ext>
            </a:extLst>
          </p:cNvPr>
          <p:cNvCxnSpPr>
            <a:cxnSpLocks/>
            <a:stCxn id="893" idx="4"/>
            <a:endCxn id="1029" idx="0"/>
          </p:cNvCxnSpPr>
          <p:nvPr/>
        </p:nvCxnSpPr>
        <p:spPr>
          <a:xfrm rot="16200000" flipH="1">
            <a:off x="4514894" y="1929942"/>
            <a:ext cx="348761" cy="436825"/>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66" name="コネクタ: カギ線 265">
            <a:extLst>
              <a:ext uri="{FF2B5EF4-FFF2-40B4-BE49-F238E27FC236}">
                <a16:creationId xmlns:a16="http://schemas.microsoft.com/office/drawing/2014/main" xmlns="" id="{55A9F5A0-DEDF-42F1-9E29-4790472338DB}"/>
              </a:ext>
            </a:extLst>
          </p:cNvPr>
          <p:cNvCxnSpPr>
            <a:cxnSpLocks/>
            <a:stCxn id="99" idx="4"/>
            <a:endCxn id="1029" idx="0"/>
          </p:cNvCxnSpPr>
          <p:nvPr/>
        </p:nvCxnSpPr>
        <p:spPr>
          <a:xfrm rot="5400000">
            <a:off x="4945511" y="1936152"/>
            <a:ext cx="348761" cy="424407"/>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320" name="平行四辺形 319">
            <a:extLst>
              <a:ext uri="{FF2B5EF4-FFF2-40B4-BE49-F238E27FC236}">
                <a16:creationId xmlns:a16="http://schemas.microsoft.com/office/drawing/2014/main" xmlns="" id="{F8487790-392E-41F6-8FE7-7BEB20723FDA}"/>
              </a:ext>
            </a:extLst>
          </p:cNvPr>
          <p:cNvSpPr/>
          <p:nvPr/>
        </p:nvSpPr>
        <p:spPr>
          <a:xfrm>
            <a:off x="4437787" y="2827179"/>
            <a:ext cx="939800"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FeO2_corrP_ave [%]</a:t>
            </a:r>
          </a:p>
          <a:p>
            <a:r>
              <a:rPr lang="en-US" sz="500" dirty="0">
                <a:solidFill>
                  <a:sysClr val="windowText" lastClr="000000"/>
                </a:solidFill>
                <a:latin typeface="Arial" panose="020B0604020202020204" pitchFamily="34" charset="0"/>
                <a:cs typeface="Arial" panose="020B0604020202020204" pitchFamily="34" charset="0"/>
              </a:rPr>
              <a:t> - ATPS</a:t>
            </a:r>
          </a:p>
        </p:txBody>
      </p:sp>
      <p:cxnSp>
        <p:nvCxnSpPr>
          <p:cNvPr id="326" name="コネクタ: カギ線 325">
            <a:extLst>
              <a:ext uri="{FF2B5EF4-FFF2-40B4-BE49-F238E27FC236}">
                <a16:creationId xmlns:a16="http://schemas.microsoft.com/office/drawing/2014/main" xmlns="" id="{85A98964-EE87-4782-B88A-5C94197A7632}"/>
              </a:ext>
            </a:extLst>
          </p:cNvPr>
          <p:cNvCxnSpPr>
            <a:cxnSpLocks/>
            <a:stCxn id="99" idx="2"/>
            <a:endCxn id="1043" idx="0"/>
          </p:cNvCxnSpPr>
          <p:nvPr/>
        </p:nvCxnSpPr>
        <p:spPr>
          <a:xfrm>
            <a:off x="5613444" y="1812393"/>
            <a:ext cx="893455" cy="1014785"/>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29" name="コネクタ: カギ線 328">
            <a:extLst>
              <a:ext uri="{FF2B5EF4-FFF2-40B4-BE49-F238E27FC236}">
                <a16:creationId xmlns:a16="http://schemas.microsoft.com/office/drawing/2014/main" xmlns="" id="{ACA506E3-265D-4BC4-B67D-104758C2DF1B}"/>
              </a:ext>
            </a:extLst>
          </p:cNvPr>
          <p:cNvCxnSpPr>
            <a:cxnSpLocks/>
            <a:stCxn id="904" idx="4"/>
            <a:endCxn id="1043" idx="0"/>
          </p:cNvCxnSpPr>
          <p:nvPr/>
        </p:nvCxnSpPr>
        <p:spPr>
          <a:xfrm rot="5400000">
            <a:off x="6523927" y="2061666"/>
            <a:ext cx="748485" cy="782539"/>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43" name="コネクタ: カギ線 342">
            <a:extLst>
              <a:ext uri="{FF2B5EF4-FFF2-40B4-BE49-F238E27FC236}">
                <a16:creationId xmlns:a16="http://schemas.microsoft.com/office/drawing/2014/main" xmlns="" id="{A8FD9E81-4FEE-48E8-B53B-3EA6BFBCB9AB}"/>
              </a:ext>
            </a:extLst>
          </p:cNvPr>
          <p:cNvCxnSpPr>
            <a:cxnSpLocks/>
            <a:stCxn id="320" idx="4"/>
            <a:endCxn id="1068" idx="1"/>
          </p:cNvCxnSpPr>
          <p:nvPr/>
        </p:nvCxnSpPr>
        <p:spPr>
          <a:xfrm rot="16200000" flipH="1">
            <a:off x="4616109" y="3441922"/>
            <a:ext cx="999403" cy="416246"/>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358" name="平行四辺形 357">
            <a:extLst>
              <a:ext uri="{FF2B5EF4-FFF2-40B4-BE49-F238E27FC236}">
                <a16:creationId xmlns:a16="http://schemas.microsoft.com/office/drawing/2014/main" xmlns="" id="{3AAEA65F-86F8-409D-B913-DE96FB0D2335}"/>
              </a:ext>
            </a:extLst>
          </p:cNvPr>
          <p:cNvSpPr/>
          <p:nvPr/>
        </p:nvSpPr>
        <p:spPr>
          <a:xfrm>
            <a:off x="5941587" y="4640496"/>
            <a:ext cx="1130624"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FeCO2_corrPcorrO2_ave [%]</a:t>
            </a:r>
          </a:p>
          <a:p>
            <a:r>
              <a:rPr lang="en-US" sz="500" dirty="0">
                <a:solidFill>
                  <a:sysClr val="windowText" lastClr="000000"/>
                </a:solidFill>
                <a:latin typeface="Arial" panose="020B0604020202020204" pitchFamily="34" charset="0"/>
                <a:cs typeface="Arial" panose="020B0604020202020204" pitchFamily="34" charset="0"/>
              </a:rPr>
              <a:t> - ATPS</a:t>
            </a:r>
          </a:p>
        </p:txBody>
      </p:sp>
      <p:sp>
        <p:nvSpPr>
          <p:cNvPr id="434" name="平行四辺形 433">
            <a:extLst>
              <a:ext uri="{FF2B5EF4-FFF2-40B4-BE49-F238E27FC236}">
                <a16:creationId xmlns:a16="http://schemas.microsoft.com/office/drawing/2014/main" xmlns="" id="{D2C3F6A6-5CF6-41B9-A175-BC5969DC28F3}"/>
              </a:ext>
            </a:extLst>
          </p:cNvPr>
          <p:cNvSpPr/>
          <p:nvPr/>
        </p:nvSpPr>
        <p:spPr>
          <a:xfrm>
            <a:off x="7934780" y="1650810"/>
            <a:ext cx="925226"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FiO2_est_corrP_ave [%]</a:t>
            </a:r>
          </a:p>
          <a:p>
            <a:r>
              <a:rPr lang="en-US" sz="500" dirty="0">
                <a:solidFill>
                  <a:sysClr val="windowText" lastClr="000000"/>
                </a:solidFill>
                <a:latin typeface="Arial" panose="020B0604020202020204" pitchFamily="34" charset="0"/>
                <a:cs typeface="Arial" panose="020B0604020202020204" pitchFamily="34" charset="0"/>
              </a:rPr>
              <a:t> - ATPD</a:t>
            </a:r>
          </a:p>
        </p:txBody>
      </p:sp>
      <p:cxnSp>
        <p:nvCxnSpPr>
          <p:cNvPr id="435" name="コネクタ: カギ線 434">
            <a:extLst>
              <a:ext uri="{FF2B5EF4-FFF2-40B4-BE49-F238E27FC236}">
                <a16:creationId xmlns:a16="http://schemas.microsoft.com/office/drawing/2014/main" xmlns="" id="{10E2FB15-D9D3-40B9-A1E7-2B8CE2953E62}"/>
              </a:ext>
            </a:extLst>
          </p:cNvPr>
          <p:cNvCxnSpPr>
            <a:cxnSpLocks/>
            <a:stCxn id="67" idx="2"/>
            <a:endCxn id="434" idx="1"/>
          </p:cNvCxnSpPr>
          <p:nvPr/>
        </p:nvCxnSpPr>
        <p:spPr>
          <a:xfrm rot="16200000" flipH="1">
            <a:off x="7191849" y="417054"/>
            <a:ext cx="319502" cy="2148009"/>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55" name="フローチャート: 処理 454">
            <a:extLst>
              <a:ext uri="{FF2B5EF4-FFF2-40B4-BE49-F238E27FC236}">
                <a16:creationId xmlns:a16="http://schemas.microsoft.com/office/drawing/2014/main" xmlns="" id="{766DA11F-DCA1-48AA-B625-122FF629C182}"/>
              </a:ext>
            </a:extLst>
          </p:cNvPr>
          <p:cNvSpPr/>
          <p:nvPr/>
        </p:nvSpPr>
        <p:spPr>
          <a:xfrm>
            <a:off x="2718377" y="5095502"/>
            <a:ext cx="2148810" cy="357300"/>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RQ calculation with the measured </a:t>
            </a:r>
            <a:r>
              <a:rPr lang="en-US" sz="500" b="1" u="sng" dirty="0" err="1">
                <a:solidFill>
                  <a:sysClr val="windowText" lastClr="000000"/>
                </a:solidFill>
                <a:latin typeface="Arial" panose="020B0604020202020204" pitchFamily="34" charset="0"/>
                <a:cs typeface="Arial" panose="020B0604020202020204" pitchFamily="34" charset="0"/>
              </a:rPr>
              <a:t>R_humid</a:t>
            </a:r>
            <a:endParaRPr lang="en-US" sz="500" b="1" u="sng" dirty="0">
              <a:solidFill>
                <a:sysClr val="windowText" lastClr="000000"/>
              </a:solidFill>
              <a:latin typeface="Arial" panose="020B0604020202020204" pitchFamily="34" charset="0"/>
              <a:cs typeface="Arial" panose="020B0604020202020204" pitchFamily="34" charset="0"/>
            </a:endParaRPr>
          </a:p>
          <a:p>
            <a:pPr algn="l"/>
            <a:endParaRPr lang="en-US" sz="500" baseline="0" dirty="0">
              <a:solidFill>
                <a:sysClr val="windowText" lastClr="000000"/>
              </a:solidFill>
              <a:latin typeface="Arial" panose="020B0604020202020204" pitchFamily="34" charset="0"/>
              <a:cs typeface="Arial" panose="020B0604020202020204" pitchFamily="34" charset="0"/>
            </a:endParaRPr>
          </a:p>
          <a:p>
            <a:r>
              <a:rPr lang="en-US" sz="500" baseline="0" dirty="0">
                <a:solidFill>
                  <a:sysClr val="windowText" lastClr="000000"/>
                </a:solidFill>
                <a:latin typeface="Arial" panose="020B0604020202020204" pitchFamily="34" charset="0"/>
                <a:cs typeface="Arial" panose="020B0604020202020204" pitchFamily="34" charset="0"/>
              </a:rPr>
              <a:t>RQ = </a:t>
            </a:r>
            <a:r>
              <a:rPr lang="en-US" sz="500" dirty="0">
                <a:solidFill>
                  <a:sysClr val="windowText" lastClr="000000"/>
                </a:solidFill>
                <a:latin typeface="Arial" panose="020B0604020202020204" pitchFamily="34" charset="0"/>
                <a:cs typeface="Arial" panose="020B0604020202020204" pitchFamily="34" charset="0"/>
              </a:rPr>
              <a:t>FeCO2_corrPcorrO2_ave / (</a:t>
            </a:r>
            <a:r>
              <a:rPr lang="en-US" sz="500" dirty="0" err="1">
                <a:solidFill>
                  <a:sysClr val="windowText" lastClr="000000"/>
                </a:solidFill>
                <a:latin typeface="Arial" panose="020B0604020202020204" pitchFamily="34" charset="0"/>
                <a:cs typeface="Arial" panose="020B0604020202020204" pitchFamily="34" charset="0"/>
              </a:rPr>
              <a:t>R_humid</a:t>
            </a:r>
            <a:r>
              <a:rPr lang="en-US" sz="500" dirty="0">
                <a:solidFill>
                  <a:sysClr val="windowText" lastClr="000000"/>
                </a:solidFill>
                <a:latin typeface="Arial" panose="020B0604020202020204" pitchFamily="34" charset="0"/>
                <a:cs typeface="Arial" panose="020B0604020202020204" pitchFamily="34" charset="0"/>
              </a:rPr>
              <a:t> * FiO2_est_corrP_ave - FeO2_corrP_ave) </a:t>
            </a:r>
          </a:p>
        </p:txBody>
      </p:sp>
      <p:cxnSp>
        <p:nvCxnSpPr>
          <p:cNvPr id="456" name="コネクタ: カギ線 455">
            <a:extLst>
              <a:ext uri="{FF2B5EF4-FFF2-40B4-BE49-F238E27FC236}">
                <a16:creationId xmlns:a16="http://schemas.microsoft.com/office/drawing/2014/main" xmlns="" id="{18822482-98E1-4B5B-BE5B-0E2A712AF4D0}"/>
              </a:ext>
            </a:extLst>
          </p:cNvPr>
          <p:cNvCxnSpPr>
            <a:cxnSpLocks/>
            <a:stCxn id="223" idx="4"/>
            <a:endCxn id="455" idx="1"/>
          </p:cNvCxnSpPr>
          <p:nvPr/>
        </p:nvCxnSpPr>
        <p:spPr>
          <a:xfrm rot="16200000" flipH="1">
            <a:off x="1797058" y="4352833"/>
            <a:ext cx="795238" cy="1047399"/>
          </a:xfrm>
          <a:prstGeom prst="bentConnector2">
            <a:avLst/>
          </a:prstGeom>
          <a:solidFill>
            <a:schemeClr val="bg1"/>
          </a:solidFill>
          <a:ln w="38100" cmpd="sng">
            <a:solidFill>
              <a:schemeClr val="tx1"/>
            </a:solidFill>
            <a:prstDash val="solid"/>
            <a:headEnd w="sm" len="sm"/>
            <a:tailEnd type="triangle" w="med" len="med"/>
          </a:ln>
        </p:spPr>
        <p:style>
          <a:lnRef idx="1">
            <a:schemeClr val="accent1"/>
          </a:lnRef>
          <a:fillRef idx="0">
            <a:schemeClr val="accent1"/>
          </a:fillRef>
          <a:effectRef idx="0">
            <a:schemeClr val="accent1"/>
          </a:effectRef>
          <a:fontRef idx="minor">
            <a:schemeClr val="tx1"/>
          </a:fontRef>
        </p:style>
      </p:cxnSp>
      <p:cxnSp>
        <p:nvCxnSpPr>
          <p:cNvPr id="460" name="コネクタ: カギ線 459">
            <a:extLst>
              <a:ext uri="{FF2B5EF4-FFF2-40B4-BE49-F238E27FC236}">
                <a16:creationId xmlns:a16="http://schemas.microsoft.com/office/drawing/2014/main" xmlns="" id="{D86AA4F3-D911-4A38-BFDA-28FF85295419}"/>
              </a:ext>
            </a:extLst>
          </p:cNvPr>
          <p:cNvCxnSpPr>
            <a:cxnSpLocks/>
            <a:stCxn id="434" idx="4"/>
            <a:endCxn id="455" idx="3"/>
          </p:cNvCxnSpPr>
          <p:nvPr/>
        </p:nvCxnSpPr>
        <p:spPr>
          <a:xfrm rot="5400000">
            <a:off x="4982202" y="1858960"/>
            <a:ext cx="3300177" cy="3530206"/>
          </a:xfrm>
          <a:prstGeom prst="bentConnector2">
            <a:avLst/>
          </a:prstGeom>
          <a:solidFill>
            <a:schemeClr val="bg1"/>
          </a:solidFill>
          <a:ln w="38100" cmpd="sng">
            <a:solidFill>
              <a:schemeClr val="tx1"/>
            </a:solidFill>
            <a:prstDash val="solid"/>
            <a:headEnd w="sm" len="sm"/>
            <a:tailEnd type="triangle" w="med" len="med"/>
          </a:ln>
        </p:spPr>
        <p:style>
          <a:lnRef idx="1">
            <a:schemeClr val="accent1"/>
          </a:lnRef>
          <a:fillRef idx="0">
            <a:schemeClr val="accent1"/>
          </a:fillRef>
          <a:effectRef idx="0">
            <a:schemeClr val="accent1"/>
          </a:effectRef>
          <a:fontRef idx="minor">
            <a:schemeClr val="tx1"/>
          </a:fontRef>
        </p:style>
      </p:cxnSp>
      <p:cxnSp>
        <p:nvCxnSpPr>
          <p:cNvPr id="473" name="コネクタ: カギ線 472">
            <a:extLst>
              <a:ext uri="{FF2B5EF4-FFF2-40B4-BE49-F238E27FC236}">
                <a16:creationId xmlns:a16="http://schemas.microsoft.com/office/drawing/2014/main" xmlns="" id="{CDF368D5-1231-4D53-942A-133AA6413E11}"/>
              </a:ext>
            </a:extLst>
          </p:cNvPr>
          <p:cNvCxnSpPr>
            <a:cxnSpLocks/>
            <a:stCxn id="320" idx="5"/>
            <a:endCxn id="455" idx="0"/>
          </p:cNvCxnSpPr>
          <p:nvPr/>
        </p:nvCxnSpPr>
        <p:spPr>
          <a:xfrm rot="10800000" flipV="1">
            <a:off x="3792783" y="2988762"/>
            <a:ext cx="673217" cy="2106740"/>
          </a:xfrm>
          <a:prstGeom prst="bentConnector2">
            <a:avLst/>
          </a:prstGeom>
          <a:solidFill>
            <a:schemeClr val="bg1"/>
          </a:solidFill>
          <a:ln w="38100" cmpd="sng">
            <a:solidFill>
              <a:schemeClr val="tx1"/>
            </a:solidFill>
            <a:prstDash val="solid"/>
            <a:headEnd w="sm" len="sm"/>
            <a:tailEnd type="triangle" w="med" len="med"/>
          </a:ln>
        </p:spPr>
        <p:style>
          <a:lnRef idx="1">
            <a:schemeClr val="accent1"/>
          </a:lnRef>
          <a:fillRef idx="0">
            <a:schemeClr val="accent1"/>
          </a:fillRef>
          <a:effectRef idx="0">
            <a:schemeClr val="accent1"/>
          </a:effectRef>
          <a:fontRef idx="minor">
            <a:schemeClr val="tx1"/>
          </a:fontRef>
        </p:style>
      </p:cxnSp>
      <p:cxnSp>
        <p:nvCxnSpPr>
          <p:cNvPr id="476" name="コネクタ: カギ線 475">
            <a:extLst>
              <a:ext uri="{FF2B5EF4-FFF2-40B4-BE49-F238E27FC236}">
                <a16:creationId xmlns:a16="http://schemas.microsoft.com/office/drawing/2014/main" xmlns="" id="{3B45A96B-E6A1-4C53-A585-40741151CC2E}"/>
              </a:ext>
            </a:extLst>
          </p:cNvPr>
          <p:cNvCxnSpPr>
            <a:cxnSpLocks/>
            <a:stCxn id="358" idx="4"/>
            <a:endCxn id="455" idx="3"/>
          </p:cNvCxnSpPr>
          <p:nvPr/>
        </p:nvCxnSpPr>
        <p:spPr>
          <a:xfrm rot="5400000">
            <a:off x="5531798" y="4299050"/>
            <a:ext cx="310491" cy="1639712"/>
          </a:xfrm>
          <a:prstGeom prst="bentConnector2">
            <a:avLst/>
          </a:prstGeom>
          <a:solidFill>
            <a:schemeClr val="bg1"/>
          </a:solidFill>
          <a:ln w="38100" cmpd="sng">
            <a:solidFill>
              <a:schemeClr val="tx1"/>
            </a:solidFill>
            <a:prstDash val="solid"/>
            <a:headEnd w="sm" len="sm"/>
            <a:tailEnd type="triangle" w="med" len="med"/>
          </a:ln>
        </p:spPr>
        <p:style>
          <a:lnRef idx="1">
            <a:schemeClr val="accent1"/>
          </a:lnRef>
          <a:fillRef idx="0">
            <a:schemeClr val="accent1"/>
          </a:fillRef>
          <a:effectRef idx="0">
            <a:schemeClr val="accent1"/>
          </a:effectRef>
          <a:fontRef idx="minor">
            <a:schemeClr val="tx1"/>
          </a:fontRef>
        </p:style>
      </p:cxnSp>
      <p:sp>
        <p:nvSpPr>
          <p:cNvPr id="481" name="平行四辺形 480">
            <a:extLst>
              <a:ext uri="{FF2B5EF4-FFF2-40B4-BE49-F238E27FC236}">
                <a16:creationId xmlns:a16="http://schemas.microsoft.com/office/drawing/2014/main" xmlns="" id="{E61BD881-0E2F-48BB-A20F-A27FDE54725C}"/>
              </a:ext>
            </a:extLst>
          </p:cNvPr>
          <p:cNvSpPr/>
          <p:nvPr/>
        </p:nvSpPr>
        <p:spPr>
          <a:xfrm>
            <a:off x="3618595" y="5804726"/>
            <a:ext cx="348374"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RQ</a:t>
            </a:r>
          </a:p>
        </p:txBody>
      </p:sp>
      <p:cxnSp>
        <p:nvCxnSpPr>
          <p:cNvPr id="482" name="直線矢印コネクタ 481">
            <a:extLst>
              <a:ext uri="{FF2B5EF4-FFF2-40B4-BE49-F238E27FC236}">
                <a16:creationId xmlns:a16="http://schemas.microsoft.com/office/drawing/2014/main" xmlns="" id="{35112180-F95A-4669-ABCE-DDC20603B062}"/>
              </a:ext>
            </a:extLst>
          </p:cNvPr>
          <p:cNvCxnSpPr>
            <a:cxnSpLocks/>
            <a:stCxn id="455" idx="2"/>
            <a:endCxn id="481" idx="0"/>
          </p:cNvCxnSpPr>
          <p:nvPr/>
        </p:nvCxnSpPr>
        <p:spPr>
          <a:xfrm>
            <a:off x="3792782" y="5452803"/>
            <a:ext cx="0" cy="351923"/>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850" name="フローチャート: 処理 849">
            <a:extLst>
              <a:ext uri="{FF2B5EF4-FFF2-40B4-BE49-F238E27FC236}">
                <a16:creationId xmlns:a16="http://schemas.microsoft.com/office/drawing/2014/main" xmlns="" id="{1CD678C0-0EDA-4434-984D-E4CDA7A73AE8}"/>
              </a:ext>
            </a:extLst>
          </p:cNvPr>
          <p:cNvSpPr/>
          <p:nvPr/>
        </p:nvSpPr>
        <p:spPr>
          <a:xfrm>
            <a:off x="735814" y="2033399"/>
            <a:ext cx="3109624" cy="606541"/>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Calculate vol% of humidity</a:t>
            </a:r>
          </a:p>
          <a:p>
            <a:pPr algn="l"/>
            <a:endParaRPr lang="en-US" sz="500" baseline="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(1) Calculate “Saturated vapor pressure [</a:t>
            </a:r>
            <a:r>
              <a:rPr lang="en-US" sz="500" dirty="0" err="1">
                <a:solidFill>
                  <a:sysClr val="windowText" lastClr="000000"/>
                </a:solidFill>
                <a:latin typeface="Arial" panose="020B0604020202020204" pitchFamily="34" charset="0"/>
                <a:cs typeface="Arial" panose="020B0604020202020204" pitchFamily="34" charset="0"/>
              </a:rPr>
              <a:t>hPa</a:t>
            </a:r>
            <a:r>
              <a:rPr lang="en-US" sz="500" dirty="0">
                <a:solidFill>
                  <a:sysClr val="windowText" lastClr="000000"/>
                </a:solidFill>
                <a:latin typeface="Arial" panose="020B0604020202020204" pitchFamily="34" charset="0"/>
                <a:cs typeface="Arial" panose="020B0604020202020204" pitchFamily="34" charset="0"/>
              </a:rPr>
              <a:t>]” from “Gas temperature [</a:t>
            </a:r>
            <a:r>
              <a:rPr lang="en-US" sz="500" dirty="0" err="1">
                <a:solidFill>
                  <a:sysClr val="windowText" lastClr="000000"/>
                </a:solidFill>
                <a:latin typeface="Arial" panose="020B0604020202020204" pitchFamily="34" charset="0"/>
                <a:cs typeface="Arial" panose="020B0604020202020204" pitchFamily="34" charset="0"/>
              </a:rPr>
              <a:t>degC</a:t>
            </a:r>
            <a:r>
              <a:rPr lang="en-US" sz="500" dirty="0">
                <a:solidFill>
                  <a:sysClr val="windowText" lastClr="000000"/>
                </a:solidFill>
                <a:latin typeface="Arial" panose="020B0604020202020204" pitchFamily="34" charset="0"/>
                <a:cs typeface="Arial" panose="020B0604020202020204" pitchFamily="34" charset="0"/>
              </a:rPr>
              <a:t>]”</a:t>
            </a:r>
          </a:p>
          <a:p>
            <a:r>
              <a:rPr lang="en-US" sz="500" dirty="0">
                <a:solidFill>
                  <a:sysClr val="windowText" lastClr="000000"/>
                </a:solidFill>
                <a:latin typeface="Arial" panose="020B0604020202020204" pitchFamily="34" charset="0"/>
                <a:cs typeface="Arial" panose="020B0604020202020204" pitchFamily="34" charset="0"/>
              </a:rPr>
              <a:t>(2) Vapor pressure [</a:t>
            </a:r>
            <a:r>
              <a:rPr lang="en-US" sz="500" dirty="0" err="1">
                <a:solidFill>
                  <a:sysClr val="windowText" lastClr="000000"/>
                </a:solidFill>
                <a:latin typeface="Arial" panose="020B0604020202020204" pitchFamily="34" charset="0"/>
                <a:cs typeface="Arial" panose="020B0604020202020204" pitchFamily="34" charset="0"/>
              </a:rPr>
              <a:t>hPa</a:t>
            </a:r>
            <a:r>
              <a:rPr lang="en-US" sz="500" dirty="0">
                <a:solidFill>
                  <a:sysClr val="windowText" lastClr="000000"/>
                </a:solidFill>
                <a:latin typeface="Arial" panose="020B0604020202020204" pitchFamily="34" charset="0"/>
                <a:cs typeface="Arial" panose="020B0604020202020204" pitchFamily="34" charset="0"/>
              </a:rPr>
              <a:t>] = Saturated vapor pressure * Gas humidity / 100</a:t>
            </a:r>
          </a:p>
          <a:p>
            <a:r>
              <a:rPr lang="en-US" sz="500" dirty="0">
                <a:solidFill>
                  <a:sysClr val="windowText" lastClr="000000"/>
                </a:solidFill>
                <a:latin typeface="Arial" panose="020B0604020202020204" pitchFamily="34" charset="0"/>
                <a:cs typeface="Arial" panose="020B0604020202020204" pitchFamily="34" charset="0"/>
              </a:rPr>
              <a:t>(3) Vol% of humidity in the gas collection bag: </a:t>
            </a:r>
            <a:r>
              <a:rPr lang="en-US" sz="500" dirty="0" err="1">
                <a:solidFill>
                  <a:sysClr val="windowText" lastClr="000000"/>
                </a:solidFill>
                <a:latin typeface="Arial" panose="020B0604020202020204" pitchFamily="34" charset="0"/>
                <a:cs typeface="Arial" panose="020B0604020202020204" pitchFamily="34" charset="0"/>
              </a:rPr>
              <a:t>FcVapor</a:t>
            </a:r>
            <a:r>
              <a:rPr lang="en-US" sz="500" dirty="0">
                <a:solidFill>
                  <a:sysClr val="windowText" lastClr="000000"/>
                </a:solidFill>
                <a:latin typeface="Arial" panose="020B0604020202020204" pitchFamily="34" charset="0"/>
                <a:cs typeface="Arial" panose="020B0604020202020204" pitchFamily="34" charset="0"/>
              </a:rPr>
              <a:t> = ( Vapor pressure / Atmospheric pressure ) * 100</a:t>
            </a:r>
          </a:p>
        </p:txBody>
      </p:sp>
      <p:cxnSp>
        <p:nvCxnSpPr>
          <p:cNvPr id="871" name="コネクタ: カギ線 870">
            <a:extLst>
              <a:ext uri="{FF2B5EF4-FFF2-40B4-BE49-F238E27FC236}">
                <a16:creationId xmlns:a16="http://schemas.microsoft.com/office/drawing/2014/main" xmlns="" id="{07B89BC3-47C5-4DB6-B1C4-7DA0C7519F70}"/>
              </a:ext>
            </a:extLst>
          </p:cNvPr>
          <p:cNvCxnSpPr>
            <a:cxnSpLocks/>
            <a:stCxn id="62" idx="5"/>
            <a:endCxn id="850" idx="0"/>
          </p:cNvCxnSpPr>
          <p:nvPr/>
        </p:nvCxnSpPr>
        <p:spPr>
          <a:xfrm rot="10800000" flipV="1">
            <a:off x="2290626" y="526273"/>
            <a:ext cx="2066234" cy="1507125"/>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893" name="平行四辺形 892">
            <a:extLst>
              <a:ext uri="{FF2B5EF4-FFF2-40B4-BE49-F238E27FC236}">
                <a16:creationId xmlns:a16="http://schemas.microsoft.com/office/drawing/2014/main" xmlns="" id="{68D44D29-53F2-4551-B5C8-E5BF324F79D7}"/>
              </a:ext>
            </a:extLst>
          </p:cNvPr>
          <p:cNvSpPr/>
          <p:nvPr/>
        </p:nvSpPr>
        <p:spPr>
          <a:xfrm>
            <a:off x="3952875" y="1650810"/>
            <a:ext cx="1035973"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FeO2_raw_ave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Exhalation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Humid</a:t>
            </a:r>
          </a:p>
        </p:txBody>
      </p:sp>
      <p:sp>
        <p:nvSpPr>
          <p:cNvPr id="904" name="平行四辺形 903">
            <a:extLst>
              <a:ext uri="{FF2B5EF4-FFF2-40B4-BE49-F238E27FC236}">
                <a16:creationId xmlns:a16="http://schemas.microsoft.com/office/drawing/2014/main" xmlns="" id="{3FE01C8D-2400-4B7F-BDC7-60B30F2F43C6}"/>
              </a:ext>
            </a:extLst>
          </p:cNvPr>
          <p:cNvSpPr/>
          <p:nvPr/>
        </p:nvSpPr>
        <p:spPr>
          <a:xfrm>
            <a:off x="6654438" y="1650809"/>
            <a:ext cx="1270000" cy="427884"/>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FeCO2_raw_ave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Exhalation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Humid</a:t>
            </a:r>
          </a:p>
          <a:p>
            <a:pPr algn="l"/>
            <a:r>
              <a:rPr lang="en-US" sz="500" dirty="0">
                <a:solidFill>
                  <a:sysClr val="windowText" lastClr="000000"/>
                </a:solidFill>
                <a:latin typeface="Arial" panose="020B0604020202020204" pitchFamily="34" charset="0"/>
                <a:cs typeface="Arial" panose="020B0604020202020204" pitchFamily="34" charset="0"/>
              </a:rPr>
              <a:t> - Affected by O2 level</a:t>
            </a:r>
          </a:p>
        </p:txBody>
      </p:sp>
      <p:sp>
        <p:nvSpPr>
          <p:cNvPr id="948" name="平行四辺形 947">
            <a:extLst>
              <a:ext uri="{FF2B5EF4-FFF2-40B4-BE49-F238E27FC236}">
                <a16:creationId xmlns:a16="http://schemas.microsoft.com/office/drawing/2014/main" xmlns="" id="{E2DEB79A-74C4-4A21-8F97-A039B2A9F623}"/>
              </a:ext>
            </a:extLst>
          </p:cNvPr>
          <p:cNvSpPr/>
          <p:nvPr/>
        </p:nvSpPr>
        <p:spPr>
          <a:xfrm>
            <a:off x="1991239" y="2827179"/>
            <a:ext cx="598773"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FcVapor</a:t>
            </a:r>
            <a:r>
              <a:rPr lang="en-US" sz="500" b="1" dirty="0">
                <a:solidFill>
                  <a:sysClr val="windowText" lastClr="000000"/>
                </a:solidFill>
                <a:latin typeface="Arial" panose="020B0604020202020204" pitchFamily="34" charset="0"/>
                <a:cs typeface="Arial" panose="020B0604020202020204" pitchFamily="34" charset="0"/>
              </a:rPr>
              <a:t> [%]</a:t>
            </a:r>
          </a:p>
        </p:txBody>
      </p:sp>
      <p:cxnSp>
        <p:nvCxnSpPr>
          <p:cNvPr id="955" name="コネクタ: カギ線 954">
            <a:extLst>
              <a:ext uri="{FF2B5EF4-FFF2-40B4-BE49-F238E27FC236}">
                <a16:creationId xmlns:a16="http://schemas.microsoft.com/office/drawing/2014/main" xmlns="" id="{C2497C50-A797-473B-A3F9-2BC6880BDFBB}"/>
              </a:ext>
            </a:extLst>
          </p:cNvPr>
          <p:cNvCxnSpPr>
            <a:cxnSpLocks/>
            <a:stCxn id="948" idx="4"/>
            <a:endCxn id="222" idx="3"/>
          </p:cNvCxnSpPr>
          <p:nvPr/>
        </p:nvCxnSpPr>
        <p:spPr>
          <a:xfrm rot="5400000">
            <a:off x="1861961" y="3259751"/>
            <a:ext cx="538073" cy="319259"/>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1029" name="フローチャート: 処理 1028">
            <a:extLst>
              <a:ext uri="{FF2B5EF4-FFF2-40B4-BE49-F238E27FC236}">
                <a16:creationId xmlns:a16="http://schemas.microsoft.com/office/drawing/2014/main" xmlns="" id="{F796A1E0-A17A-41AA-B663-2792896DD232}"/>
              </a:ext>
            </a:extLst>
          </p:cNvPr>
          <p:cNvSpPr/>
          <p:nvPr/>
        </p:nvSpPr>
        <p:spPr>
          <a:xfrm>
            <a:off x="3972387" y="2322736"/>
            <a:ext cx="1870600" cy="32316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pressure</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FeO2_corrP_ave [%] = FeO2_raw_ave / Pressure rise rate EX</a:t>
            </a:r>
          </a:p>
        </p:txBody>
      </p:sp>
      <p:cxnSp>
        <p:nvCxnSpPr>
          <p:cNvPr id="1032" name="直線矢印コネクタ 1031">
            <a:extLst>
              <a:ext uri="{FF2B5EF4-FFF2-40B4-BE49-F238E27FC236}">
                <a16:creationId xmlns:a16="http://schemas.microsoft.com/office/drawing/2014/main" xmlns="" id="{1636CFA3-D2B8-4A03-A807-84A44A4ED4F7}"/>
              </a:ext>
            </a:extLst>
          </p:cNvPr>
          <p:cNvCxnSpPr>
            <a:cxnSpLocks/>
            <a:stCxn id="1029" idx="2"/>
            <a:endCxn id="320" idx="0"/>
          </p:cNvCxnSpPr>
          <p:nvPr/>
        </p:nvCxnSpPr>
        <p:spPr>
          <a:xfrm>
            <a:off x="4907687" y="2645902"/>
            <a:ext cx="0" cy="181277"/>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043" name="フローチャート: 処理 1042">
            <a:extLst>
              <a:ext uri="{FF2B5EF4-FFF2-40B4-BE49-F238E27FC236}">
                <a16:creationId xmlns:a16="http://schemas.microsoft.com/office/drawing/2014/main" xmlns="" id="{BFA6A8B3-89C4-4DF3-97E6-E2372AEC1DA6}"/>
              </a:ext>
            </a:extLst>
          </p:cNvPr>
          <p:cNvSpPr/>
          <p:nvPr/>
        </p:nvSpPr>
        <p:spPr>
          <a:xfrm>
            <a:off x="5538695" y="2827178"/>
            <a:ext cx="1936408" cy="32316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pressure</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FeCO2_corrP_ave [%] = FeCO2_raw_ave / Pressure rise rate Ex</a:t>
            </a:r>
          </a:p>
        </p:txBody>
      </p:sp>
      <p:sp>
        <p:nvSpPr>
          <p:cNvPr id="1066" name="平行四辺形 1065">
            <a:extLst>
              <a:ext uri="{FF2B5EF4-FFF2-40B4-BE49-F238E27FC236}">
                <a16:creationId xmlns:a16="http://schemas.microsoft.com/office/drawing/2014/main" xmlns="" id="{A0939497-B41E-45A8-87BA-AFC1B22DBA43}"/>
              </a:ext>
            </a:extLst>
          </p:cNvPr>
          <p:cNvSpPr/>
          <p:nvPr/>
        </p:nvSpPr>
        <p:spPr>
          <a:xfrm>
            <a:off x="6019256" y="3312288"/>
            <a:ext cx="975286" cy="427884"/>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FeCO2_corrP_ave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ATPS</a:t>
            </a:r>
          </a:p>
          <a:p>
            <a:pPr algn="l"/>
            <a:r>
              <a:rPr lang="en-US" sz="500" dirty="0">
                <a:solidFill>
                  <a:sysClr val="windowText" lastClr="000000"/>
                </a:solidFill>
                <a:latin typeface="Arial" panose="020B0604020202020204" pitchFamily="34" charset="0"/>
                <a:cs typeface="Arial" panose="020B0604020202020204" pitchFamily="34" charset="0"/>
              </a:rPr>
              <a:t> - Affected by O2 level</a:t>
            </a:r>
          </a:p>
        </p:txBody>
      </p:sp>
      <p:cxnSp>
        <p:nvCxnSpPr>
          <p:cNvPr id="1067" name="直線矢印コネクタ 1066">
            <a:extLst>
              <a:ext uri="{FF2B5EF4-FFF2-40B4-BE49-F238E27FC236}">
                <a16:creationId xmlns:a16="http://schemas.microsoft.com/office/drawing/2014/main" xmlns="" id="{83F1A42F-48AA-4DBE-8F91-6DB304680621}"/>
              </a:ext>
            </a:extLst>
          </p:cNvPr>
          <p:cNvCxnSpPr>
            <a:cxnSpLocks/>
            <a:stCxn id="1043" idx="2"/>
            <a:endCxn id="1066" idx="0"/>
          </p:cNvCxnSpPr>
          <p:nvPr/>
        </p:nvCxnSpPr>
        <p:spPr>
          <a:xfrm>
            <a:off x="6506899" y="3150344"/>
            <a:ext cx="0" cy="161944"/>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068" name="フローチャート: 処理 1067">
            <a:extLst>
              <a:ext uri="{FF2B5EF4-FFF2-40B4-BE49-F238E27FC236}">
                <a16:creationId xmlns:a16="http://schemas.microsoft.com/office/drawing/2014/main" xmlns="" id="{6D322FC7-00B3-47B9-9B73-4B8024FFEFC5}"/>
              </a:ext>
            </a:extLst>
          </p:cNvPr>
          <p:cNvSpPr/>
          <p:nvPr/>
        </p:nvSpPr>
        <p:spPr>
          <a:xfrm>
            <a:off x="5323933" y="3917289"/>
            <a:ext cx="2365933" cy="46491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the interaction between CO2 and O2</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 Correction coefficient: a = -0.00072</a:t>
            </a:r>
          </a:p>
          <a:p>
            <a:r>
              <a:rPr lang="en-US" sz="500" dirty="0">
                <a:solidFill>
                  <a:sysClr val="windowText" lastClr="000000"/>
                </a:solidFill>
                <a:latin typeface="Arial" panose="020B0604020202020204" pitchFamily="34" charset="0"/>
                <a:cs typeface="Arial" panose="020B0604020202020204" pitchFamily="34" charset="0"/>
              </a:rPr>
              <a:t> FeCO2_corrPcorrO2_ave [%] = FeCO2_corrP_ave / (1 + a * FeO2_corrP_ave) </a:t>
            </a:r>
          </a:p>
        </p:txBody>
      </p:sp>
      <p:cxnSp>
        <p:nvCxnSpPr>
          <p:cNvPr id="1069" name="直線矢印コネクタ 1068">
            <a:extLst>
              <a:ext uri="{FF2B5EF4-FFF2-40B4-BE49-F238E27FC236}">
                <a16:creationId xmlns:a16="http://schemas.microsoft.com/office/drawing/2014/main" xmlns="" id="{A4415AFA-329A-406D-9E4D-DC37866FD0CD}"/>
              </a:ext>
            </a:extLst>
          </p:cNvPr>
          <p:cNvCxnSpPr>
            <a:cxnSpLocks/>
            <a:stCxn id="1066" idx="4"/>
            <a:endCxn id="1068" idx="0"/>
          </p:cNvCxnSpPr>
          <p:nvPr/>
        </p:nvCxnSpPr>
        <p:spPr>
          <a:xfrm>
            <a:off x="6506899" y="3740172"/>
            <a:ext cx="1" cy="177117"/>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79" name="直線矢印コネクタ 1078">
            <a:extLst>
              <a:ext uri="{FF2B5EF4-FFF2-40B4-BE49-F238E27FC236}">
                <a16:creationId xmlns:a16="http://schemas.microsoft.com/office/drawing/2014/main" xmlns="" id="{09F52A77-9457-4818-B1BB-FDABC050C090}"/>
              </a:ext>
            </a:extLst>
          </p:cNvPr>
          <p:cNvCxnSpPr>
            <a:cxnSpLocks/>
            <a:stCxn id="1068" idx="2"/>
            <a:endCxn id="358" idx="0"/>
          </p:cNvCxnSpPr>
          <p:nvPr/>
        </p:nvCxnSpPr>
        <p:spPr>
          <a:xfrm flipH="1">
            <a:off x="6506899" y="4382205"/>
            <a:ext cx="1" cy="258291"/>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04" name="直線矢印コネクタ 1103">
            <a:extLst>
              <a:ext uri="{FF2B5EF4-FFF2-40B4-BE49-F238E27FC236}">
                <a16:creationId xmlns:a16="http://schemas.microsoft.com/office/drawing/2014/main" xmlns="" id="{A38E0EF6-9F0A-4A6D-82B0-6B4900E1BBE4}"/>
              </a:ext>
            </a:extLst>
          </p:cNvPr>
          <p:cNvCxnSpPr>
            <a:cxnSpLocks/>
            <a:stCxn id="850" idx="2"/>
            <a:endCxn id="948" idx="0"/>
          </p:cNvCxnSpPr>
          <p:nvPr/>
        </p:nvCxnSpPr>
        <p:spPr>
          <a:xfrm>
            <a:off x="2290626" y="2639940"/>
            <a:ext cx="0" cy="18723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193962" y="6365008"/>
            <a:ext cx="761972" cy="369332"/>
          </a:xfrm>
          <a:prstGeom prst="rect">
            <a:avLst/>
          </a:prstGeom>
          <a:noFill/>
        </p:spPr>
        <p:txBody>
          <a:bodyPr wrap="none" rtlCol="0">
            <a:spAutoFit/>
          </a:bodyPr>
          <a:lstStyle/>
          <a:p>
            <a:r>
              <a:rPr lang="en-US" dirty="0" smtClean="0">
                <a:latin typeface="Arial"/>
                <a:cs typeface="Arial"/>
              </a:rPr>
              <a:t>Fig</a:t>
            </a:r>
            <a:r>
              <a:rPr lang="en-US" dirty="0" smtClean="0">
                <a:latin typeface="Arial"/>
                <a:cs typeface="Arial"/>
              </a:rPr>
              <a:t>. </a:t>
            </a:r>
            <a:r>
              <a:rPr lang="en-US" dirty="0" smtClean="0">
                <a:latin typeface="Arial"/>
                <a:cs typeface="Arial"/>
              </a:rPr>
              <a:t>2</a:t>
            </a:r>
            <a:endParaRPr lang="en-US" dirty="0">
              <a:latin typeface="Arial"/>
              <a:cs typeface="Arial"/>
            </a:endParaRPr>
          </a:p>
        </p:txBody>
      </p:sp>
    </p:spTree>
    <p:extLst>
      <p:ext uri="{BB962C8B-B14F-4D97-AF65-F5344CB8AC3E}">
        <p14:creationId xmlns:p14="http://schemas.microsoft.com/office/powerpoint/2010/main" val="320367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latin typeface="Arial"/>
                <a:cs typeface="Arial"/>
              </a:rPr>
              <a:t>Figure </a:t>
            </a:r>
            <a:r>
              <a:rPr lang="en-US" sz="2000" dirty="0" smtClean="0">
                <a:latin typeface="Arial"/>
                <a:cs typeface="Arial"/>
              </a:rPr>
              <a:t>2. Correction Diagram and Calculation Algorithm</a:t>
            </a:r>
          </a:p>
          <a:p>
            <a:pPr marL="0" indent="0">
              <a:buNone/>
            </a:pPr>
            <a:r>
              <a:rPr lang="en-US" sz="2000" dirty="0" smtClean="0">
                <a:latin typeface="Arial"/>
                <a:cs typeface="Arial"/>
              </a:rPr>
              <a:t>The figure shows a scheme of the correction diagram and the calculation algorithm of respiratory quotient. Intra-circuit pressure, O2 concentration, and CO2 concentration in the ventilator circuit and </a:t>
            </a:r>
            <a:r>
              <a:rPr lang="en-US" sz="2000" dirty="0">
                <a:latin typeface="Arial"/>
                <a:cs typeface="Arial"/>
              </a:rPr>
              <a:t>atmospheric pressure were </a:t>
            </a:r>
            <a:r>
              <a:rPr lang="en-US" sz="2000" dirty="0" smtClean="0">
                <a:latin typeface="Arial"/>
                <a:cs typeface="Arial"/>
              </a:rPr>
              <a:t>monitored. Gas temperature and humidity were measured at the exhaust port of the ventilator and the exhalation gas was collected into the bag through the port. The calculation algorithm of molecular ratio of inhalation to exhalation, named “R” in our main text, is seen on the left half of the scheme. FiO2, FeO2, and FeCO2 were first corrected by the intra-circuit pressure and set at the atmospheric pressure level. Since CO2 sensor is affected by the concentration of O2, the number of FeCO2 was corrected with the number of FeO2.</a:t>
            </a:r>
            <a:endParaRPr lang="en-US" sz="2000" dirty="0"/>
          </a:p>
        </p:txBody>
      </p:sp>
    </p:spTree>
    <p:extLst>
      <p:ext uri="{BB962C8B-B14F-4D97-AF65-F5344CB8AC3E}">
        <p14:creationId xmlns:p14="http://schemas.microsoft.com/office/powerpoint/2010/main" val="366578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xmlns="" id="{AB0C0624-6DC3-4CC8-B300-55D5187F6DDE}"/>
              </a:ext>
            </a:extLst>
          </p:cNvPr>
          <p:cNvSpPr/>
          <p:nvPr/>
        </p:nvSpPr>
        <p:spPr>
          <a:xfrm>
            <a:off x="95331" y="149453"/>
            <a:ext cx="1415772" cy="215444"/>
          </a:xfrm>
          <a:prstGeom prst="rect">
            <a:avLst/>
          </a:prstGeom>
        </p:spPr>
        <p:txBody>
          <a:bodyPr wrap="none">
            <a:spAutoFit/>
          </a:bodyPr>
          <a:lstStyle/>
          <a:p>
            <a:r>
              <a:rPr lang="en-US" sz="800" b="1" u="sng" dirty="0" err="1">
                <a:solidFill>
                  <a:sysClr val="windowText" lastClr="000000"/>
                </a:solidFill>
                <a:latin typeface="Arial" panose="020B0604020202020204" pitchFamily="34" charset="0"/>
                <a:cs typeface="Arial" panose="020B0604020202020204" pitchFamily="34" charset="0"/>
              </a:rPr>
              <a:t>FuncTimeSeriesDataCalc</a:t>
            </a:r>
            <a:endParaRPr lang="en-US" sz="800" b="1" u="sng" dirty="0">
              <a:solidFill>
                <a:sysClr val="windowText" lastClr="000000"/>
              </a:solidFill>
              <a:latin typeface="Arial" panose="020B0604020202020204" pitchFamily="34" charset="0"/>
              <a:cs typeface="Arial" panose="020B0604020202020204" pitchFamily="34" charset="0"/>
            </a:endParaRPr>
          </a:p>
        </p:txBody>
      </p:sp>
      <p:sp>
        <p:nvSpPr>
          <p:cNvPr id="4" name="平行四辺形 3">
            <a:extLst>
              <a:ext uri="{FF2B5EF4-FFF2-40B4-BE49-F238E27FC236}">
                <a16:creationId xmlns:a16="http://schemas.microsoft.com/office/drawing/2014/main" xmlns="" id="{1D92B6D2-1B12-4046-AE17-05C27A4315C7}"/>
              </a:ext>
            </a:extLst>
          </p:cNvPr>
          <p:cNvSpPr/>
          <p:nvPr/>
        </p:nvSpPr>
        <p:spPr>
          <a:xfrm>
            <a:off x="3496915" y="724733"/>
            <a:ext cx="810816"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Atmospheric pressure [</a:t>
            </a:r>
            <a:r>
              <a:rPr lang="en-US" sz="500" b="1" dirty="0" err="1">
                <a:solidFill>
                  <a:sysClr val="windowText" lastClr="000000"/>
                </a:solidFill>
                <a:latin typeface="Arial" panose="020B0604020202020204" pitchFamily="34" charset="0"/>
                <a:cs typeface="Arial" panose="020B0604020202020204" pitchFamily="34" charset="0"/>
              </a:rPr>
              <a:t>hPa</a:t>
            </a:r>
            <a:r>
              <a:rPr lang="en-US" sz="500" b="1" dirty="0">
                <a:solidFill>
                  <a:sysClr val="windowText" lastClr="000000"/>
                </a:solidFill>
                <a:latin typeface="Arial" panose="020B0604020202020204" pitchFamily="34" charset="0"/>
                <a:cs typeface="Arial" panose="020B0604020202020204" pitchFamily="34" charset="0"/>
              </a:rPr>
              <a:t>]</a:t>
            </a:r>
          </a:p>
        </p:txBody>
      </p:sp>
      <p:sp>
        <p:nvSpPr>
          <p:cNvPr id="6" name="平行四辺形 5">
            <a:extLst>
              <a:ext uri="{FF2B5EF4-FFF2-40B4-BE49-F238E27FC236}">
                <a16:creationId xmlns:a16="http://schemas.microsoft.com/office/drawing/2014/main" xmlns="" id="{ABEEC671-0B95-4857-8669-5CF9FF8547EE}"/>
              </a:ext>
            </a:extLst>
          </p:cNvPr>
          <p:cNvSpPr/>
          <p:nvPr/>
        </p:nvSpPr>
        <p:spPr>
          <a:xfrm>
            <a:off x="4931507" y="723039"/>
            <a:ext cx="807835"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O2_raw [%]</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7" name="平行四辺形 6">
            <a:extLst>
              <a:ext uri="{FF2B5EF4-FFF2-40B4-BE49-F238E27FC236}">
                <a16:creationId xmlns:a16="http://schemas.microsoft.com/office/drawing/2014/main" xmlns="" id="{37FF8421-1BB8-4CB6-99AA-BAB2E27DCB79}"/>
              </a:ext>
            </a:extLst>
          </p:cNvPr>
          <p:cNvSpPr/>
          <p:nvPr/>
        </p:nvSpPr>
        <p:spPr>
          <a:xfrm>
            <a:off x="7687131" y="721834"/>
            <a:ext cx="912762"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CO2_raw [%]</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14" name="フローチャート: 処理 13">
            <a:extLst>
              <a:ext uri="{FF2B5EF4-FFF2-40B4-BE49-F238E27FC236}">
                <a16:creationId xmlns:a16="http://schemas.microsoft.com/office/drawing/2014/main" xmlns="" id="{A8AB3FF5-3292-4345-A456-5842897E03C6}"/>
              </a:ext>
            </a:extLst>
          </p:cNvPr>
          <p:cNvSpPr/>
          <p:nvPr/>
        </p:nvSpPr>
        <p:spPr>
          <a:xfrm>
            <a:off x="4232275" y="1327196"/>
            <a:ext cx="897419" cy="317097"/>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~T1)</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for the inhalation (initial)</a:t>
            </a:r>
          </a:p>
        </p:txBody>
      </p:sp>
      <p:sp>
        <p:nvSpPr>
          <p:cNvPr id="15" name="フローチャート: 処理 14">
            <a:extLst>
              <a:ext uri="{FF2B5EF4-FFF2-40B4-BE49-F238E27FC236}">
                <a16:creationId xmlns:a16="http://schemas.microsoft.com/office/drawing/2014/main" xmlns="" id="{555836A4-017E-412A-BE30-413A5F7769BE}"/>
              </a:ext>
            </a:extLst>
          </p:cNvPr>
          <p:cNvSpPr/>
          <p:nvPr/>
        </p:nvSpPr>
        <p:spPr>
          <a:xfrm>
            <a:off x="5247434" y="1327196"/>
            <a:ext cx="1101508" cy="317097"/>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~T4)</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for the inhalation (post procedures)</a:t>
            </a:r>
          </a:p>
        </p:txBody>
      </p:sp>
      <p:sp>
        <p:nvSpPr>
          <p:cNvPr id="16" name="フローチャート: 処理 15">
            <a:extLst>
              <a:ext uri="{FF2B5EF4-FFF2-40B4-BE49-F238E27FC236}">
                <a16:creationId xmlns:a16="http://schemas.microsoft.com/office/drawing/2014/main" xmlns="" id="{CA4C1B9C-14FB-4D3F-B6C8-116318CB3246}"/>
              </a:ext>
            </a:extLst>
          </p:cNvPr>
          <p:cNvSpPr/>
          <p:nvPr/>
        </p:nvSpPr>
        <p:spPr>
          <a:xfrm>
            <a:off x="6468794" y="1322592"/>
            <a:ext cx="870748" cy="321701"/>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~T2)</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for the exhalation</a:t>
            </a:r>
          </a:p>
        </p:txBody>
      </p:sp>
      <p:cxnSp>
        <p:nvCxnSpPr>
          <p:cNvPr id="17" name="直線矢印コネクタ 16">
            <a:extLst>
              <a:ext uri="{FF2B5EF4-FFF2-40B4-BE49-F238E27FC236}">
                <a16:creationId xmlns:a16="http://schemas.microsoft.com/office/drawing/2014/main" xmlns="" id="{D5C1C674-DEA8-422B-B4D0-76E84433EE32}"/>
              </a:ext>
            </a:extLst>
          </p:cNvPr>
          <p:cNvCxnSpPr>
            <a:cxnSpLocks/>
            <a:stCxn id="14" idx="2"/>
            <a:endCxn id="34" idx="0"/>
          </p:cNvCxnSpPr>
          <p:nvPr/>
        </p:nvCxnSpPr>
        <p:spPr>
          <a:xfrm>
            <a:off x="4680985" y="1644293"/>
            <a:ext cx="23" cy="122506"/>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8" name="コネクタ: カギ線 17">
            <a:extLst>
              <a:ext uri="{FF2B5EF4-FFF2-40B4-BE49-F238E27FC236}">
                <a16:creationId xmlns:a16="http://schemas.microsoft.com/office/drawing/2014/main" xmlns="" id="{3549CFAE-CF51-430F-8360-2DCC0F359553}"/>
              </a:ext>
            </a:extLst>
          </p:cNvPr>
          <p:cNvCxnSpPr>
            <a:cxnSpLocks/>
            <a:stCxn id="6" idx="4"/>
            <a:endCxn id="14" idx="0"/>
          </p:cNvCxnSpPr>
          <p:nvPr/>
        </p:nvCxnSpPr>
        <p:spPr>
          <a:xfrm rot="5400000">
            <a:off x="4867709" y="859480"/>
            <a:ext cx="280992" cy="654440"/>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1" name="コネクタ: カギ線 20">
            <a:extLst>
              <a:ext uri="{FF2B5EF4-FFF2-40B4-BE49-F238E27FC236}">
                <a16:creationId xmlns:a16="http://schemas.microsoft.com/office/drawing/2014/main" xmlns="" id="{C0D8EB28-560B-46F8-BD6F-F7A6DB005D82}"/>
              </a:ext>
            </a:extLst>
          </p:cNvPr>
          <p:cNvCxnSpPr>
            <a:cxnSpLocks/>
            <a:stCxn id="6" idx="4"/>
            <a:endCxn id="15" idx="0"/>
          </p:cNvCxnSpPr>
          <p:nvPr/>
        </p:nvCxnSpPr>
        <p:spPr>
          <a:xfrm rot="16200000" flipH="1">
            <a:off x="5426310" y="955318"/>
            <a:ext cx="280992" cy="462763"/>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xmlns="" id="{03A66AB8-94C3-435B-A0EA-7976BCAF9DF3}"/>
              </a:ext>
            </a:extLst>
          </p:cNvPr>
          <p:cNvCxnSpPr>
            <a:cxnSpLocks/>
            <a:stCxn id="6" idx="4"/>
            <a:endCxn id="16" idx="0"/>
          </p:cNvCxnSpPr>
          <p:nvPr/>
        </p:nvCxnSpPr>
        <p:spPr>
          <a:xfrm rot="16200000" flipH="1">
            <a:off x="5981602" y="400026"/>
            <a:ext cx="276388" cy="1568743"/>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34" name="平行四辺形 33">
            <a:extLst>
              <a:ext uri="{FF2B5EF4-FFF2-40B4-BE49-F238E27FC236}">
                <a16:creationId xmlns:a16="http://schemas.microsoft.com/office/drawing/2014/main" xmlns="" id="{63A5E376-14B9-4082-962E-1C348A167F27}"/>
              </a:ext>
            </a:extLst>
          </p:cNvPr>
          <p:cNvSpPr/>
          <p:nvPr/>
        </p:nvSpPr>
        <p:spPr>
          <a:xfrm>
            <a:off x="4130674" y="1766799"/>
            <a:ext cx="1100667"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FiO2_raw_ave_initial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Inhalation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Dry</a:t>
            </a:r>
          </a:p>
        </p:txBody>
      </p:sp>
      <p:sp>
        <p:nvSpPr>
          <p:cNvPr id="35" name="平行四辺形 34">
            <a:extLst>
              <a:ext uri="{FF2B5EF4-FFF2-40B4-BE49-F238E27FC236}">
                <a16:creationId xmlns:a16="http://schemas.microsoft.com/office/drawing/2014/main" xmlns="" id="{45752DC2-1254-4092-9F74-43BB3330DFA0}"/>
              </a:ext>
            </a:extLst>
          </p:cNvPr>
          <p:cNvSpPr/>
          <p:nvPr/>
        </p:nvSpPr>
        <p:spPr>
          <a:xfrm>
            <a:off x="5263190" y="1766799"/>
            <a:ext cx="1077283"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FiO2_raw_ave_post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Inhalation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Dry</a:t>
            </a:r>
          </a:p>
        </p:txBody>
      </p:sp>
      <p:sp>
        <p:nvSpPr>
          <p:cNvPr id="36" name="平行四辺形 35">
            <a:extLst>
              <a:ext uri="{FF2B5EF4-FFF2-40B4-BE49-F238E27FC236}">
                <a16:creationId xmlns:a16="http://schemas.microsoft.com/office/drawing/2014/main" xmlns="" id="{A365DC3F-E539-4605-8876-63E96CA8F16A}"/>
              </a:ext>
            </a:extLst>
          </p:cNvPr>
          <p:cNvSpPr/>
          <p:nvPr/>
        </p:nvSpPr>
        <p:spPr>
          <a:xfrm>
            <a:off x="6352098" y="1766799"/>
            <a:ext cx="1122909"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FeO2_raw_ave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Exhalation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Humid</a:t>
            </a:r>
          </a:p>
        </p:txBody>
      </p:sp>
      <p:cxnSp>
        <p:nvCxnSpPr>
          <p:cNvPr id="41" name="直線矢印コネクタ 40">
            <a:extLst>
              <a:ext uri="{FF2B5EF4-FFF2-40B4-BE49-F238E27FC236}">
                <a16:creationId xmlns:a16="http://schemas.microsoft.com/office/drawing/2014/main" xmlns="" id="{5EC3B45F-EC95-4899-A743-D17ADE16E70E}"/>
              </a:ext>
            </a:extLst>
          </p:cNvPr>
          <p:cNvCxnSpPr>
            <a:cxnSpLocks/>
            <a:stCxn id="15" idx="2"/>
            <a:endCxn id="35" idx="0"/>
          </p:cNvCxnSpPr>
          <p:nvPr/>
        </p:nvCxnSpPr>
        <p:spPr>
          <a:xfrm>
            <a:off x="5798188" y="1644293"/>
            <a:ext cx="3644" cy="122506"/>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xmlns="" id="{57574FC2-4397-4DC0-850C-5CF87CB7EDF3}"/>
              </a:ext>
            </a:extLst>
          </p:cNvPr>
          <p:cNvCxnSpPr>
            <a:cxnSpLocks/>
            <a:stCxn id="16" idx="2"/>
            <a:endCxn id="36" idx="0"/>
          </p:cNvCxnSpPr>
          <p:nvPr/>
        </p:nvCxnSpPr>
        <p:spPr>
          <a:xfrm>
            <a:off x="6904168" y="1644293"/>
            <a:ext cx="9385" cy="122506"/>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53" name="フローチャート: 処理 52">
            <a:extLst>
              <a:ext uri="{FF2B5EF4-FFF2-40B4-BE49-F238E27FC236}">
                <a16:creationId xmlns:a16="http://schemas.microsoft.com/office/drawing/2014/main" xmlns="" id="{B718A3AD-F563-4E0E-96BD-2FB975BC3EF9}"/>
              </a:ext>
            </a:extLst>
          </p:cNvPr>
          <p:cNvSpPr/>
          <p:nvPr/>
        </p:nvSpPr>
        <p:spPr>
          <a:xfrm>
            <a:off x="4549104" y="2407062"/>
            <a:ext cx="2026186" cy="436483"/>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FiO2 estimation considering drift of the O2 sensor output</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(1) Slope: a = (FiO2_raw_ave_post - FiO2_raw_ave_initial) / (T4 - T1)</a:t>
            </a:r>
          </a:p>
          <a:p>
            <a:r>
              <a:rPr lang="en-US" sz="500" dirty="0">
                <a:solidFill>
                  <a:sysClr val="windowText" lastClr="000000"/>
                </a:solidFill>
                <a:latin typeface="Arial" panose="020B0604020202020204" pitchFamily="34" charset="0"/>
                <a:cs typeface="Arial" panose="020B0604020202020204" pitchFamily="34" charset="0"/>
              </a:rPr>
              <a:t>(2) FiO2_est = a * (elapsed time - T1) + FiO2_raw_ave_initial</a:t>
            </a:r>
          </a:p>
        </p:txBody>
      </p:sp>
      <p:cxnSp>
        <p:nvCxnSpPr>
          <p:cNvPr id="54" name="コネクタ: カギ線 53">
            <a:extLst>
              <a:ext uri="{FF2B5EF4-FFF2-40B4-BE49-F238E27FC236}">
                <a16:creationId xmlns:a16="http://schemas.microsoft.com/office/drawing/2014/main" xmlns="" id="{D97F1A82-9FC2-4B8E-AA69-8FF9CCF2594C}"/>
              </a:ext>
            </a:extLst>
          </p:cNvPr>
          <p:cNvCxnSpPr>
            <a:cxnSpLocks/>
            <a:stCxn id="34" idx="4"/>
            <a:endCxn id="53" idx="0"/>
          </p:cNvCxnSpPr>
          <p:nvPr/>
        </p:nvCxnSpPr>
        <p:spPr>
          <a:xfrm rot="16200000" flipH="1">
            <a:off x="4963053" y="1807918"/>
            <a:ext cx="317098" cy="881189"/>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7" name="コネクタ: カギ線 56">
            <a:extLst>
              <a:ext uri="{FF2B5EF4-FFF2-40B4-BE49-F238E27FC236}">
                <a16:creationId xmlns:a16="http://schemas.microsoft.com/office/drawing/2014/main" xmlns="" id="{0C3A0986-CFC5-4D11-808E-B20013B9E10D}"/>
              </a:ext>
            </a:extLst>
          </p:cNvPr>
          <p:cNvCxnSpPr>
            <a:cxnSpLocks/>
            <a:stCxn id="35" idx="4"/>
            <a:endCxn id="53" idx="0"/>
          </p:cNvCxnSpPr>
          <p:nvPr/>
        </p:nvCxnSpPr>
        <p:spPr>
          <a:xfrm rot="5400000">
            <a:off x="5523466" y="2128696"/>
            <a:ext cx="317098" cy="239635"/>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67" name="平行四辺形 66">
            <a:extLst>
              <a:ext uri="{FF2B5EF4-FFF2-40B4-BE49-F238E27FC236}">
                <a16:creationId xmlns:a16="http://schemas.microsoft.com/office/drawing/2014/main" xmlns="" id="{54E0F313-D029-43F4-A47B-306864E73DBD}"/>
              </a:ext>
            </a:extLst>
          </p:cNvPr>
          <p:cNvSpPr/>
          <p:nvPr/>
        </p:nvSpPr>
        <p:spPr>
          <a:xfrm>
            <a:off x="5020330" y="2979620"/>
            <a:ext cx="1083734" cy="362043"/>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FiO2_est [%]</a:t>
            </a:r>
          </a:p>
          <a:p>
            <a:r>
              <a:rPr lang="en-US" sz="500" dirty="0">
                <a:solidFill>
                  <a:sysClr val="windowText" lastClr="000000"/>
                </a:solidFill>
                <a:latin typeface="Arial" panose="020B0604020202020204" pitchFamily="34" charset="0"/>
                <a:cs typeface="Arial" panose="020B0604020202020204" pitchFamily="34" charset="0"/>
              </a:rPr>
              <a:t>(Time series data)</a:t>
            </a:r>
          </a:p>
          <a:p>
            <a:r>
              <a:rPr lang="en-US" sz="500" dirty="0">
                <a:solidFill>
                  <a:sysClr val="windowText" lastClr="000000"/>
                </a:solidFill>
                <a:latin typeface="Arial" panose="020B0604020202020204" pitchFamily="34" charset="0"/>
                <a:cs typeface="Arial" panose="020B0604020202020204" pitchFamily="34" charset="0"/>
              </a:rPr>
              <a:t> - Inhalation airway pressure</a:t>
            </a:r>
          </a:p>
          <a:p>
            <a:r>
              <a:rPr lang="en-US" sz="500" dirty="0">
                <a:solidFill>
                  <a:sysClr val="windowText" lastClr="000000"/>
                </a:solidFill>
                <a:latin typeface="Arial" panose="020B0604020202020204" pitchFamily="34" charset="0"/>
                <a:cs typeface="Arial" panose="020B0604020202020204" pitchFamily="34" charset="0"/>
              </a:rPr>
              <a:t> - Dry</a:t>
            </a:r>
          </a:p>
        </p:txBody>
      </p:sp>
      <p:cxnSp>
        <p:nvCxnSpPr>
          <p:cNvPr id="70" name="直線矢印コネクタ 69">
            <a:extLst>
              <a:ext uri="{FF2B5EF4-FFF2-40B4-BE49-F238E27FC236}">
                <a16:creationId xmlns:a16="http://schemas.microsoft.com/office/drawing/2014/main" xmlns="" id="{09B9772A-24FF-41A4-90D2-AA969F994E4B}"/>
              </a:ext>
            </a:extLst>
          </p:cNvPr>
          <p:cNvCxnSpPr>
            <a:cxnSpLocks/>
            <a:stCxn id="53" idx="2"/>
            <a:endCxn id="67" idx="0"/>
          </p:cNvCxnSpPr>
          <p:nvPr/>
        </p:nvCxnSpPr>
        <p:spPr>
          <a:xfrm>
            <a:off x="5562197" y="2843545"/>
            <a:ext cx="0" cy="136075"/>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80" name="フローチャート: 処理 79">
            <a:extLst>
              <a:ext uri="{FF2B5EF4-FFF2-40B4-BE49-F238E27FC236}">
                <a16:creationId xmlns:a16="http://schemas.microsoft.com/office/drawing/2014/main" xmlns="" id="{836B5320-E19B-44D2-8933-8CBFB2D00532}"/>
              </a:ext>
            </a:extLst>
          </p:cNvPr>
          <p:cNvSpPr/>
          <p:nvPr/>
        </p:nvSpPr>
        <p:spPr>
          <a:xfrm>
            <a:off x="5128341" y="3477737"/>
            <a:ext cx="867712" cy="357300"/>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~T2)</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for the inhalation</a:t>
            </a:r>
          </a:p>
        </p:txBody>
      </p:sp>
      <p:cxnSp>
        <p:nvCxnSpPr>
          <p:cNvPr id="81" name="直線矢印コネクタ 80">
            <a:extLst>
              <a:ext uri="{FF2B5EF4-FFF2-40B4-BE49-F238E27FC236}">
                <a16:creationId xmlns:a16="http://schemas.microsoft.com/office/drawing/2014/main" xmlns="" id="{A50BC77A-9D0E-42FB-9388-2C0B1DB14A69}"/>
              </a:ext>
            </a:extLst>
          </p:cNvPr>
          <p:cNvCxnSpPr>
            <a:cxnSpLocks/>
            <a:stCxn id="67" idx="4"/>
            <a:endCxn id="80" idx="0"/>
          </p:cNvCxnSpPr>
          <p:nvPr/>
        </p:nvCxnSpPr>
        <p:spPr>
          <a:xfrm>
            <a:off x="5562197" y="3341663"/>
            <a:ext cx="0" cy="136074"/>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87" name="平行四辺形 86">
            <a:extLst>
              <a:ext uri="{FF2B5EF4-FFF2-40B4-BE49-F238E27FC236}">
                <a16:creationId xmlns:a16="http://schemas.microsoft.com/office/drawing/2014/main" xmlns="" id="{DD1A51E5-0171-4229-AACB-E44E23698BC9}"/>
              </a:ext>
            </a:extLst>
          </p:cNvPr>
          <p:cNvSpPr/>
          <p:nvPr/>
        </p:nvSpPr>
        <p:spPr>
          <a:xfrm>
            <a:off x="4981094" y="3969498"/>
            <a:ext cx="1162206"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FiO2_est_ave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Inhalation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Dry</a:t>
            </a:r>
          </a:p>
        </p:txBody>
      </p:sp>
      <p:cxnSp>
        <p:nvCxnSpPr>
          <p:cNvPr id="88" name="直線矢印コネクタ 87">
            <a:extLst>
              <a:ext uri="{FF2B5EF4-FFF2-40B4-BE49-F238E27FC236}">
                <a16:creationId xmlns:a16="http://schemas.microsoft.com/office/drawing/2014/main" xmlns="" id="{63C598C9-A146-4FFE-BE49-A77AADFA0A60}"/>
              </a:ext>
            </a:extLst>
          </p:cNvPr>
          <p:cNvCxnSpPr>
            <a:cxnSpLocks/>
            <a:stCxn id="80" idx="2"/>
            <a:endCxn id="87" idx="0"/>
          </p:cNvCxnSpPr>
          <p:nvPr/>
        </p:nvCxnSpPr>
        <p:spPr>
          <a:xfrm>
            <a:off x="5562197" y="3835037"/>
            <a:ext cx="0" cy="134461"/>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95" name="フローチャート: 処理 94">
            <a:extLst>
              <a:ext uri="{FF2B5EF4-FFF2-40B4-BE49-F238E27FC236}">
                <a16:creationId xmlns:a16="http://schemas.microsoft.com/office/drawing/2014/main" xmlns="" id="{48305F75-EF0F-46F8-A3EF-64D3350BD93D}"/>
              </a:ext>
            </a:extLst>
          </p:cNvPr>
          <p:cNvSpPr/>
          <p:nvPr/>
        </p:nvSpPr>
        <p:spPr>
          <a:xfrm>
            <a:off x="4098120" y="4443521"/>
            <a:ext cx="2928155" cy="47697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pressure</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(1) Total pressure In [</a:t>
            </a:r>
            <a:r>
              <a:rPr lang="en-US" sz="500" dirty="0" err="1">
                <a:solidFill>
                  <a:sysClr val="windowText" lastClr="000000"/>
                </a:solidFill>
                <a:latin typeface="Arial" panose="020B0604020202020204" pitchFamily="34" charset="0"/>
                <a:cs typeface="Arial" panose="020B0604020202020204" pitchFamily="34" charset="0"/>
              </a:rPr>
              <a:t>hPa</a:t>
            </a:r>
            <a:r>
              <a:rPr lang="en-US" sz="500" dirty="0">
                <a:solidFill>
                  <a:sysClr val="windowText" lastClr="000000"/>
                </a:solidFill>
                <a:latin typeface="Arial" panose="020B0604020202020204" pitchFamily="34" charset="0"/>
                <a:cs typeface="Arial" panose="020B0604020202020204" pitchFamily="34" charset="0"/>
              </a:rPr>
              <a:t>] = Atmospheric pressure + ( Inhalation airway pressure / 760 ) * 1013.25</a:t>
            </a:r>
          </a:p>
          <a:p>
            <a:r>
              <a:rPr lang="en-US" sz="500" dirty="0">
                <a:solidFill>
                  <a:sysClr val="windowText" lastClr="000000"/>
                </a:solidFill>
                <a:latin typeface="Arial" panose="020B0604020202020204" pitchFamily="34" charset="0"/>
                <a:cs typeface="Arial" panose="020B0604020202020204" pitchFamily="34" charset="0"/>
              </a:rPr>
              <a:t>(2) Pressure rise rate In = Total pressure In / Atmospheric pressure</a:t>
            </a:r>
          </a:p>
          <a:p>
            <a:r>
              <a:rPr lang="en-US" sz="500" dirty="0">
                <a:solidFill>
                  <a:sysClr val="windowText" lastClr="000000"/>
                </a:solidFill>
                <a:latin typeface="Arial" panose="020B0604020202020204" pitchFamily="34" charset="0"/>
                <a:cs typeface="Arial" panose="020B0604020202020204" pitchFamily="34" charset="0"/>
              </a:rPr>
              <a:t>(3) FiO2_est_corrP_ave [%] = FiO2_est_ave / Pressure rise rate In</a:t>
            </a:r>
          </a:p>
        </p:txBody>
      </p:sp>
      <p:cxnSp>
        <p:nvCxnSpPr>
          <p:cNvPr id="96" name="直線矢印コネクタ 95">
            <a:extLst>
              <a:ext uri="{FF2B5EF4-FFF2-40B4-BE49-F238E27FC236}">
                <a16:creationId xmlns:a16="http://schemas.microsoft.com/office/drawing/2014/main" xmlns="" id="{D6372521-95D7-4D1E-B1D3-CC1F2F649EAD}"/>
              </a:ext>
            </a:extLst>
          </p:cNvPr>
          <p:cNvCxnSpPr>
            <a:cxnSpLocks/>
            <a:stCxn id="87" idx="4"/>
            <a:endCxn id="95" idx="0"/>
          </p:cNvCxnSpPr>
          <p:nvPr/>
        </p:nvCxnSpPr>
        <p:spPr>
          <a:xfrm>
            <a:off x="5562197" y="4292663"/>
            <a:ext cx="1" cy="150858"/>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07" name="平行四辺形 106">
            <a:extLst>
              <a:ext uri="{FF2B5EF4-FFF2-40B4-BE49-F238E27FC236}">
                <a16:creationId xmlns:a16="http://schemas.microsoft.com/office/drawing/2014/main" xmlns="" id="{2DA83B8A-7CCE-462C-B8E1-3961B1F05B04}"/>
              </a:ext>
            </a:extLst>
          </p:cNvPr>
          <p:cNvSpPr/>
          <p:nvPr/>
        </p:nvSpPr>
        <p:spPr>
          <a:xfrm>
            <a:off x="5057301" y="5061197"/>
            <a:ext cx="1009793"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FiO2_est_corrP_ave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ATPD</a:t>
            </a:r>
          </a:p>
        </p:txBody>
      </p:sp>
      <p:cxnSp>
        <p:nvCxnSpPr>
          <p:cNvPr id="108" name="直線矢印コネクタ 107">
            <a:extLst>
              <a:ext uri="{FF2B5EF4-FFF2-40B4-BE49-F238E27FC236}">
                <a16:creationId xmlns:a16="http://schemas.microsoft.com/office/drawing/2014/main" xmlns="" id="{D5168540-5EBE-41BE-9847-E3D16E791A04}"/>
              </a:ext>
            </a:extLst>
          </p:cNvPr>
          <p:cNvCxnSpPr>
            <a:cxnSpLocks/>
            <a:stCxn id="95" idx="2"/>
            <a:endCxn id="107" idx="0"/>
          </p:cNvCxnSpPr>
          <p:nvPr/>
        </p:nvCxnSpPr>
        <p:spPr>
          <a:xfrm>
            <a:off x="5562198" y="4920497"/>
            <a:ext cx="0" cy="140700"/>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18" name="平行四辺形 117">
            <a:extLst>
              <a:ext uri="{FF2B5EF4-FFF2-40B4-BE49-F238E27FC236}">
                <a16:creationId xmlns:a16="http://schemas.microsoft.com/office/drawing/2014/main" xmlns="" id="{37EA3653-00C0-4293-8252-9C71A764667E}"/>
              </a:ext>
            </a:extLst>
          </p:cNvPr>
          <p:cNvSpPr/>
          <p:nvPr/>
        </p:nvSpPr>
        <p:spPr>
          <a:xfrm>
            <a:off x="1086422" y="726012"/>
            <a:ext cx="848111"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Airway pressure [mmHg]</a:t>
            </a:r>
          </a:p>
          <a:p>
            <a:r>
              <a:rPr lang="en-US" sz="500" dirty="0">
                <a:solidFill>
                  <a:sysClr val="windowText" lastClr="000000"/>
                </a:solidFill>
                <a:latin typeface="Arial" panose="020B0604020202020204" pitchFamily="34" charset="0"/>
                <a:cs typeface="Arial" panose="020B0604020202020204" pitchFamily="34" charset="0"/>
              </a:rPr>
              <a:t>*differential pressure</a:t>
            </a:r>
          </a:p>
          <a:p>
            <a:r>
              <a:rPr lang="en-US" sz="500" dirty="0">
                <a:solidFill>
                  <a:sysClr val="windowText" lastClr="000000"/>
                </a:solidFill>
                <a:latin typeface="Arial" panose="020B0604020202020204" pitchFamily="34" charset="0"/>
                <a:cs typeface="Arial" panose="020B0604020202020204" pitchFamily="34" charset="0"/>
              </a:rPr>
              <a:t>(Time series data)</a:t>
            </a:r>
          </a:p>
        </p:txBody>
      </p:sp>
      <p:sp>
        <p:nvSpPr>
          <p:cNvPr id="121" name="フローチャート: 処理 120">
            <a:extLst>
              <a:ext uri="{FF2B5EF4-FFF2-40B4-BE49-F238E27FC236}">
                <a16:creationId xmlns:a16="http://schemas.microsoft.com/office/drawing/2014/main" xmlns="" id="{ED82DDD7-4485-4026-9472-444CECCCC7CD}"/>
              </a:ext>
            </a:extLst>
          </p:cNvPr>
          <p:cNvSpPr/>
          <p:nvPr/>
        </p:nvSpPr>
        <p:spPr>
          <a:xfrm>
            <a:off x="303721" y="1322792"/>
            <a:ext cx="807112" cy="321702"/>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~T1)</a:t>
            </a:r>
            <a:endParaRPr lang="en-US" sz="500" dirty="0">
              <a:solidFill>
                <a:sysClr val="windowText" lastClr="000000"/>
              </a:solidFill>
              <a:latin typeface="Arial" panose="020B0604020202020204" pitchFamily="34" charset="0"/>
              <a:cs typeface="Arial" panose="020B0604020202020204" pitchFamily="34" charset="0"/>
            </a:endParaRPr>
          </a:p>
        </p:txBody>
      </p:sp>
      <p:sp>
        <p:nvSpPr>
          <p:cNvPr id="128" name="フローチャート: 処理 127">
            <a:extLst>
              <a:ext uri="{FF2B5EF4-FFF2-40B4-BE49-F238E27FC236}">
                <a16:creationId xmlns:a16="http://schemas.microsoft.com/office/drawing/2014/main" xmlns="" id="{6306D2B9-6B26-43FD-BCD7-F0314CA2F366}"/>
              </a:ext>
            </a:extLst>
          </p:cNvPr>
          <p:cNvSpPr/>
          <p:nvPr/>
        </p:nvSpPr>
        <p:spPr>
          <a:xfrm>
            <a:off x="1954542" y="1322792"/>
            <a:ext cx="615970" cy="321702"/>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(T2 ~ T3)</a:t>
            </a:r>
            <a:endParaRPr lang="en-US" sz="500" dirty="0">
              <a:solidFill>
                <a:sysClr val="windowText" lastClr="000000"/>
              </a:solidFill>
              <a:latin typeface="Arial" panose="020B0604020202020204" pitchFamily="34" charset="0"/>
              <a:cs typeface="Arial" panose="020B0604020202020204" pitchFamily="34" charset="0"/>
            </a:endParaRPr>
          </a:p>
        </p:txBody>
      </p:sp>
      <p:sp>
        <p:nvSpPr>
          <p:cNvPr id="130" name="平行四辺形 129">
            <a:extLst>
              <a:ext uri="{FF2B5EF4-FFF2-40B4-BE49-F238E27FC236}">
                <a16:creationId xmlns:a16="http://schemas.microsoft.com/office/drawing/2014/main" xmlns="" id="{4DC99FCE-5FB7-45D8-A8B9-62D60633A9FF}"/>
              </a:ext>
            </a:extLst>
          </p:cNvPr>
          <p:cNvSpPr/>
          <p:nvPr/>
        </p:nvSpPr>
        <p:spPr>
          <a:xfrm>
            <a:off x="207671" y="1808485"/>
            <a:ext cx="1000924"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Inhalation airway pressure [mmHg]</a:t>
            </a:r>
          </a:p>
          <a:p>
            <a:pPr algn="l"/>
            <a:r>
              <a:rPr lang="en-US" sz="500" dirty="0">
                <a:solidFill>
                  <a:sysClr val="windowText" lastClr="000000"/>
                </a:solidFill>
                <a:latin typeface="Arial" panose="020B0604020202020204" pitchFamily="34" charset="0"/>
                <a:cs typeface="Arial" panose="020B0604020202020204" pitchFamily="34" charset="0"/>
              </a:rPr>
              <a:t>*differential pressure</a:t>
            </a:r>
          </a:p>
        </p:txBody>
      </p:sp>
      <p:cxnSp>
        <p:nvCxnSpPr>
          <p:cNvPr id="131" name="コネクタ: カギ線 130">
            <a:extLst>
              <a:ext uri="{FF2B5EF4-FFF2-40B4-BE49-F238E27FC236}">
                <a16:creationId xmlns:a16="http://schemas.microsoft.com/office/drawing/2014/main" xmlns="" id="{F367FE5C-EB4A-4EA4-B665-6199EAAB958A}"/>
              </a:ext>
            </a:extLst>
          </p:cNvPr>
          <p:cNvCxnSpPr>
            <a:cxnSpLocks/>
            <a:stCxn id="130" idx="4"/>
            <a:endCxn id="95" idx="1"/>
          </p:cNvCxnSpPr>
          <p:nvPr/>
        </p:nvCxnSpPr>
        <p:spPr>
          <a:xfrm rot="16200000" flipH="1">
            <a:off x="1127947" y="1711835"/>
            <a:ext cx="2550359" cy="3389987"/>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34" name="コネクタ: カギ線 133">
            <a:extLst>
              <a:ext uri="{FF2B5EF4-FFF2-40B4-BE49-F238E27FC236}">
                <a16:creationId xmlns:a16="http://schemas.microsoft.com/office/drawing/2014/main" xmlns="" id="{C75FA305-5A79-418E-A1F6-6BF32F8A7601}"/>
              </a:ext>
            </a:extLst>
          </p:cNvPr>
          <p:cNvCxnSpPr>
            <a:cxnSpLocks/>
            <a:stCxn id="4" idx="4"/>
            <a:endCxn id="95" idx="1"/>
          </p:cNvCxnSpPr>
          <p:nvPr/>
        </p:nvCxnSpPr>
        <p:spPr>
          <a:xfrm rot="16200000" flipH="1">
            <a:off x="2183166" y="2767054"/>
            <a:ext cx="3634111" cy="195797"/>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37" name="コネクタ: カギ線 136">
            <a:extLst>
              <a:ext uri="{FF2B5EF4-FFF2-40B4-BE49-F238E27FC236}">
                <a16:creationId xmlns:a16="http://schemas.microsoft.com/office/drawing/2014/main" xmlns="" id="{8A84E34D-7F27-4337-A1B1-DD84BEF3A3D5}"/>
              </a:ext>
            </a:extLst>
          </p:cNvPr>
          <p:cNvCxnSpPr>
            <a:cxnSpLocks/>
            <a:stCxn id="118" idx="4"/>
            <a:endCxn id="121" idx="0"/>
          </p:cNvCxnSpPr>
          <p:nvPr/>
        </p:nvCxnSpPr>
        <p:spPr>
          <a:xfrm rot="5400000">
            <a:off x="972071" y="784384"/>
            <a:ext cx="273615" cy="803201"/>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0" name="コネクタ: カギ線 139">
            <a:extLst>
              <a:ext uri="{FF2B5EF4-FFF2-40B4-BE49-F238E27FC236}">
                <a16:creationId xmlns:a16="http://schemas.microsoft.com/office/drawing/2014/main" xmlns="" id="{3922409D-5D92-4568-9685-91E9E35B5055}"/>
              </a:ext>
            </a:extLst>
          </p:cNvPr>
          <p:cNvCxnSpPr>
            <a:cxnSpLocks/>
            <a:stCxn id="118" idx="4"/>
            <a:endCxn id="128" idx="0"/>
          </p:cNvCxnSpPr>
          <p:nvPr/>
        </p:nvCxnSpPr>
        <p:spPr>
          <a:xfrm rot="16200000" flipH="1">
            <a:off x="1749695" y="809959"/>
            <a:ext cx="273615" cy="752049"/>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xmlns="" id="{0A33E9CB-BAB0-405C-85C0-F344775CCB06}"/>
              </a:ext>
            </a:extLst>
          </p:cNvPr>
          <p:cNvCxnSpPr>
            <a:cxnSpLocks/>
            <a:stCxn id="121" idx="2"/>
            <a:endCxn id="130" idx="0"/>
          </p:cNvCxnSpPr>
          <p:nvPr/>
        </p:nvCxnSpPr>
        <p:spPr>
          <a:xfrm>
            <a:off x="707277" y="1644494"/>
            <a:ext cx="856" cy="163991"/>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52" name="平行四辺形 151">
            <a:extLst>
              <a:ext uri="{FF2B5EF4-FFF2-40B4-BE49-F238E27FC236}">
                <a16:creationId xmlns:a16="http://schemas.microsoft.com/office/drawing/2014/main" xmlns="" id="{D9E2BB0C-DB1F-4051-A117-4517EF0077A8}"/>
              </a:ext>
            </a:extLst>
          </p:cNvPr>
          <p:cNvSpPr/>
          <p:nvPr/>
        </p:nvSpPr>
        <p:spPr>
          <a:xfrm>
            <a:off x="1740684" y="1808485"/>
            <a:ext cx="1043687"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Exhalation airway pressure [mmHg]</a:t>
            </a:r>
          </a:p>
          <a:p>
            <a:r>
              <a:rPr lang="en-US" sz="500" dirty="0">
                <a:solidFill>
                  <a:sysClr val="windowText" lastClr="000000"/>
                </a:solidFill>
                <a:latin typeface="Arial" panose="020B0604020202020204" pitchFamily="34" charset="0"/>
                <a:cs typeface="Arial" panose="020B0604020202020204" pitchFamily="34" charset="0"/>
              </a:rPr>
              <a:t>*differential pressure</a:t>
            </a:r>
          </a:p>
        </p:txBody>
      </p:sp>
      <p:cxnSp>
        <p:nvCxnSpPr>
          <p:cNvPr id="154" name="直線矢印コネクタ 153">
            <a:extLst>
              <a:ext uri="{FF2B5EF4-FFF2-40B4-BE49-F238E27FC236}">
                <a16:creationId xmlns:a16="http://schemas.microsoft.com/office/drawing/2014/main" xmlns="" id="{E63054E3-35D8-4B88-BD8A-BB7B2CFE3A72}"/>
              </a:ext>
            </a:extLst>
          </p:cNvPr>
          <p:cNvCxnSpPr>
            <a:cxnSpLocks/>
            <a:stCxn id="128" idx="2"/>
            <a:endCxn id="152" idx="0"/>
          </p:cNvCxnSpPr>
          <p:nvPr/>
        </p:nvCxnSpPr>
        <p:spPr>
          <a:xfrm>
            <a:off x="2262527" y="1644494"/>
            <a:ext cx="1" cy="163991"/>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64" name="フローチャート: 処理 163">
            <a:extLst>
              <a:ext uri="{FF2B5EF4-FFF2-40B4-BE49-F238E27FC236}">
                <a16:creationId xmlns:a16="http://schemas.microsoft.com/office/drawing/2014/main" xmlns="" id="{A51CFB6B-F033-4544-AE50-4746132EDC75}"/>
              </a:ext>
            </a:extLst>
          </p:cNvPr>
          <p:cNvSpPr/>
          <p:nvPr/>
        </p:nvSpPr>
        <p:spPr>
          <a:xfrm>
            <a:off x="839681" y="2322313"/>
            <a:ext cx="2845693" cy="35224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Calculate total pressure of exhalation</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Total pressure Ex [</a:t>
            </a:r>
            <a:r>
              <a:rPr lang="en-US" sz="500" dirty="0" err="1">
                <a:solidFill>
                  <a:sysClr val="windowText" lastClr="000000"/>
                </a:solidFill>
                <a:latin typeface="Arial" panose="020B0604020202020204" pitchFamily="34" charset="0"/>
                <a:cs typeface="Arial" panose="020B0604020202020204" pitchFamily="34" charset="0"/>
              </a:rPr>
              <a:t>hPa</a:t>
            </a:r>
            <a:r>
              <a:rPr lang="en-US" sz="500" dirty="0">
                <a:solidFill>
                  <a:sysClr val="windowText" lastClr="000000"/>
                </a:solidFill>
                <a:latin typeface="Arial" panose="020B0604020202020204" pitchFamily="34" charset="0"/>
                <a:cs typeface="Arial" panose="020B0604020202020204" pitchFamily="34" charset="0"/>
              </a:rPr>
              <a:t>] = Atmospheric pressure + ( Exhalation airway pressure / 760 ) * 1013.25</a:t>
            </a:r>
          </a:p>
        </p:txBody>
      </p:sp>
      <p:cxnSp>
        <p:nvCxnSpPr>
          <p:cNvPr id="165" name="直線矢印コネクタ 164">
            <a:extLst>
              <a:ext uri="{FF2B5EF4-FFF2-40B4-BE49-F238E27FC236}">
                <a16:creationId xmlns:a16="http://schemas.microsoft.com/office/drawing/2014/main" xmlns="" id="{A35676FA-2630-43EE-9088-7DA350741B01}"/>
              </a:ext>
            </a:extLst>
          </p:cNvPr>
          <p:cNvCxnSpPr>
            <a:cxnSpLocks/>
            <a:stCxn id="152" idx="4"/>
            <a:endCxn id="164" idx="0"/>
          </p:cNvCxnSpPr>
          <p:nvPr/>
        </p:nvCxnSpPr>
        <p:spPr>
          <a:xfrm>
            <a:off x="2262528" y="2131650"/>
            <a:ext cx="0" cy="190663"/>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73" name="平行四辺形 172">
            <a:extLst>
              <a:ext uri="{FF2B5EF4-FFF2-40B4-BE49-F238E27FC236}">
                <a16:creationId xmlns:a16="http://schemas.microsoft.com/office/drawing/2014/main" xmlns="" id="{F9B55216-8A4F-4039-888C-62CBF00CDF05}"/>
              </a:ext>
            </a:extLst>
          </p:cNvPr>
          <p:cNvSpPr/>
          <p:nvPr/>
        </p:nvSpPr>
        <p:spPr>
          <a:xfrm>
            <a:off x="1793191" y="2838699"/>
            <a:ext cx="938672"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Total pressure Ex [</a:t>
            </a:r>
            <a:r>
              <a:rPr lang="en-US" sz="500" b="1" dirty="0" err="1">
                <a:solidFill>
                  <a:sysClr val="windowText" lastClr="000000"/>
                </a:solidFill>
                <a:latin typeface="Arial" panose="020B0604020202020204" pitchFamily="34" charset="0"/>
                <a:cs typeface="Arial" panose="020B0604020202020204" pitchFamily="34" charset="0"/>
              </a:rPr>
              <a:t>hPa</a:t>
            </a:r>
            <a:r>
              <a:rPr lang="en-US" sz="500" b="1" dirty="0">
                <a:solidFill>
                  <a:sysClr val="windowText" lastClr="000000"/>
                </a:solidFill>
                <a:latin typeface="Arial" panose="020B0604020202020204" pitchFamily="34" charset="0"/>
                <a:cs typeface="Arial" panose="020B0604020202020204" pitchFamily="34" charset="0"/>
              </a:rPr>
              <a:t>]</a:t>
            </a:r>
            <a:endParaRPr lang="en-US" sz="500" dirty="0">
              <a:solidFill>
                <a:sysClr val="windowText" lastClr="000000"/>
              </a:solidFill>
              <a:latin typeface="Arial" panose="020B0604020202020204" pitchFamily="34" charset="0"/>
              <a:cs typeface="Arial" panose="020B0604020202020204" pitchFamily="34" charset="0"/>
            </a:endParaRPr>
          </a:p>
        </p:txBody>
      </p:sp>
      <p:sp>
        <p:nvSpPr>
          <p:cNvPr id="175" name="フローチャート: 処理 174">
            <a:extLst>
              <a:ext uri="{FF2B5EF4-FFF2-40B4-BE49-F238E27FC236}">
                <a16:creationId xmlns:a16="http://schemas.microsoft.com/office/drawing/2014/main" xmlns="" id="{9DC71739-44FA-43A7-B01F-3AAE8E35EC0F}"/>
              </a:ext>
            </a:extLst>
          </p:cNvPr>
          <p:cNvSpPr/>
          <p:nvPr/>
        </p:nvSpPr>
        <p:spPr>
          <a:xfrm>
            <a:off x="1286196" y="3301614"/>
            <a:ext cx="1952662" cy="35224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Calculate rise rate of the pressure of exhalation</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Pressure rise rate Ex = Total pressure Ex / Atmospheric pressure</a:t>
            </a:r>
          </a:p>
        </p:txBody>
      </p:sp>
      <p:cxnSp>
        <p:nvCxnSpPr>
          <p:cNvPr id="176" name="直線矢印コネクタ 175">
            <a:extLst>
              <a:ext uri="{FF2B5EF4-FFF2-40B4-BE49-F238E27FC236}">
                <a16:creationId xmlns:a16="http://schemas.microsoft.com/office/drawing/2014/main" xmlns="" id="{AA661C76-AC67-47A8-A7FF-35034583ACAD}"/>
              </a:ext>
            </a:extLst>
          </p:cNvPr>
          <p:cNvCxnSpPr>
            <a:cxnSpLocks/>
            <a:stCxn id="164" idx="2"/>
            <a:endCxn id="173" idx="0"/>
          </p:cNvCxnSpPr>
          <p:nvPr/>
        </p:nvCxnSpPr>
        <p:spPr>
          <a:xfrm flipH="1">
            <a:off x="2262527" y="2674559"/>
            <a:ext cx="1" cy="164140"/>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xmlns="" id="{E1885090-8058-4F3B-BBA1-15FAF3133F9A}"/>
              </a:ext>
            </a:extLst>
          </p:cNvPr>
          <p:cNvCxnSpPr>
            <a:cxnSpLocks/>
            <a:stCxn id="173" idx="4"/>
            <a:endCxn id="175" idx="0"/>
          </p:cNvCxnSpPr>
          <p:nvPr/>
        </p:nvCxnSpPr>
        <p:spPr>
          <a:xfrm>
            <a:off x="2262527" y="3161864"/>
            <a:ext cx="0" cy="139750"/>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88" name="平行四辺形 187">
            <a:extLst>
              <a:ext uri="{FF2B5EF4-FFF2-40B4-BE49-F238E27FC236}">
                <a16:creationId xmlns:a16="http://schemas.microsoft.com/office/drawing/2014/main" xmlns="" id="{CBA04B04-C4CF-41B3-A9EA-ED19664177E5}"/>
              </a:ext>
            </a:extLst>
          </p:cNvPr>
          <p:cNvSpPr/>
          <p:nvPr/>
        </p:nvSpPr>
        <p:spPr>
          <a:xfrm>
            <a:off x="1948481" y="3827779"/>
            <a:ext cx="628092"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Pressure rise rate Ex</a:t>
            </a:r>
            <a:endParaRPr lang="en-US" sz="500" dirty="0">
              <a:solidFill>
                <a:sysClr val="windowText" lastClr="000000"/>
              </a:solidFill>
              <a:latin typeface="Arial" panose="020B0604020202020204" pitchFamily="34" charset="0"/>
              <a:cs typeface="Arial" panose="020B0604020202020204" pitchFamily="34" charset="0"/>
            </a:endParaRPr>
          </a:p>
        </p:txBody>
      </p:sp>
      <p:cxnSp>
        <p:nvCxnSpPr>
          <p:cNvPr id="189" name="直線矢印コネクタ 188">
            <a:extLst>
              <a:ext uri="{FF2B5EF4-FFF2-40B4-BE49-F238E27FC236}">
                <a16:creationId xmlns:a16="http://schemas.microsoft.com/office/drawing/2014/main" xmlns="" id="{988D0EC3-E53E-414E-9105-09F8EEA430B6}"/>
              </a:ext>
            </a:extLst>
          </p:cNvPr>
          <p:cNvCxnSpPr>
            <a:cxnSpLocks/>
            <a:stCxn id="175" idx="2"/>
            <a:endCxn id="188" idx="0"/>
          </p:cNvCxnSpPr>
          <p:nvPr/>
        </p:nvCxnSpPr>
        <p:spPr>
          <a:xfrm>
            <a:off x="2262527" y="3653860"/>
            <a:ext cx="0" cy="173919"/>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93" name="コネクタ: カギ線 192">
            <a:extLst>
              <a:ext uri="{FF2B5EF4-FFF2-40B4-BE49-F238E27FC236}">
                <a16:creationId xmlns:a16="http://schemas.microsoft.com/office/drawing/2014/main" xmlns="" id="{79F92D21-6925-4EE2-9259-D88487572FFC}"/>
              </a:ext>
            </a:extLst>
          </p:cNvPr>
          <p:cNvCxnSpPr>
            <a:cxnSpLocks/>
            <a:stCxn id="4" idx="4"/>
            <a:endCxn id="164" idx="3"/>
          </p:cNvCxnSpPr>
          <p:nvPr/>
        </p:nvCxnSpPr>
        <p:spPr>
          <a:xfrm rot="5400000">
            <a:off x="3068580" y="1664693"/>
            <a:ext cx="1450538" cy="216949"/>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96" name="コネクタ: カギ線 195">
            <a:extLst>
              <a:ext uri="{FF2B5EF4-FFF2-40B4-BE49-F238E27FC236}">
                <a16:creationId xmlns:a16="http://schemas.microsoft.com/office/drawing/2014/main" xmlns="" id="{B80AB7FE-DB5B-45D2-BB5A-24D9DA23BDFD}"/>
              </a:ext>
            </a:extLst>
          </p:cNvPr>
          <p:cNvCxnSpPr>
            <a:cxnSpLocks/>
            <a:stCxn id="4" idx="4"/>
            <a:endCxn id="175" idx="3"/>
          </p:cNvCxnSpPr>
          <p:nvPr/>
        </p:nvCxnSpPr>
        <p:spPr>
          <a:xfrm rot="5400000">
            <a:off x="2355672" y="1931085"/>
            <a:ext cx="2429839" cy="663465"/>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209" name="フローチャート: 処理 208">
            <a:extLst>
              <a:ext uri="{FF2B5EF4-FFF2-40B4-BE49-F238E27FC236}">
                <a16:creationId xmlns:a16="http://schemas.microsoft.com/office/drawing/2014/main" xmlns="" id="{9E7F6B9F-8C26-437F-93D3-34860FBCC717}"/>
              </a:ext>
            </a:extLst>
          </p:cNvPr>
          <p:cNvSpPr/>
          <p:nvPr/>
        </p:nvSpPr>
        <p:spPr>
          <a:xfrm>
            <a:off x="7731579" y="1322592"/>
            <a:ext cx="823866" cy="321701"/>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dirty="0">
                <a:solidFill>
                  <a:sysClr val="windowText" lastClr="000000"/>
                </a:solidFill>
                <a:latin typeface="Arial" panose="020B0604020202020204" pitchFamily="34" charset="0"/>
                <a:cs typeface="Arial" panose="020B0604020202020204" pitchFamily="34" charset="0"/>
              </a:rPr>
              <a:t>Average (60 sec, ~T2)</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for the exhalation</a:t>
            </a:r>
          </a:p>
        </p:txBody>
      </p:sp>
      <p:sp>
        <p:nvSpPr>
          <p:cNvPr id="212" name="平行四辺形 211">
            <a:extLst>
              <a:ext uri="{FF2B5EF4-FFF2-40B4-BE49-F238E27FC236}">
                <a16:creationId xmlns:a16="http://schemas.microsoft.com/office/drawing/2014/main" xmlns="" id="{90739109-F5AF-4F71-B9C4-B7DD4F2F251F}"/>
              </a:ext>
            </a:extLst>
          </p:cNvPr>
          <p:cNvSpPr/>
          <p:nvPr/>
        </p:nvSpPr>
        <p:spPr>
          <a:xfrm>
            <a:off x="7584332" y="1773166"/>
            <a:ext cx="1118361" cy="427884"/>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a:solidFill>
                  <a:sysClr val="windowText" lastClr="000000"/>
                </a:solidFill>
                <a:latin typeface="Arial" panose="020B0604020202020204" pitchFamily="34" charset="0"/>
                <a:cs typeface="Arial" panose="020B0604020202020204" pitchFamily="34" charset="0"/>
              </a:rPr>
              <a:t>FeCO2_raw_ave [%]</a:t>
            </a:r>
          </a:p>
          <a:p>
            <a:pPr algn="l"/>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Exhalation airway pressure</a:t>
            </a:r>
          </a:p>
          <a:p>
            <a:pPr algn="l"/>
            <a:r>
              <a:rPr lang="en-US" sz="500" dirty="0">
                <a:solidFill>
                  <a:sysClr val="windowText" lastClr="000000"/>
                </a:solidFill>
                <a:latin typeface="Arial" panose="020B0604020202020204" pitchFamily="34" charset="0"/>
                <a:cs typeface="Arial" panose="020B0604020202020204" pitchFamily="34" charset="0"/>
              </a:rPr>
              <a:t> - Humid</a:t>
            </a:r>
          </a:p>
          <a:p>
            <a:pPr algn="l"/>
            <a:r>
              <a:rPr lang="en-US" sz="500" dirty="0">
                <a:solidFill>
                  <a:sysClr val="windowText" lastClr="000000"/>
                </a:solidFill>
                <a:latin typeface="Arial" panose="020B0604020202020204" pitchFamily="34" charset="0"/>
                <a:cs typeface="Arial" panose="020B0604020202020204" pitchFamily="34" charset="0"/>
              </a:rPr>
              <a:t> - Affected by O2 level</a:t>
            </a:r>
          </a:p>
        </p:txBody>
      </p:sp>
      <p:cxnSp>
        <p:nvCxnSpPr>
          <p:cNvPr id="213" name="直線矢印コネクタ 212">
            <a:extLst>
              <a:ext uri="{FF2B5EF4-FFF2-40B4-BE49-F238E27FC236}">
                <a16:creationId xmlns:a16="http://schemas.microsoft.com/office/drawing/2014/main" xmlns="" id="{AB73ECC3-5D40-482F-A729-8C66506EA811}"/>
              </a:ext>
            </a:extLst>
          </p:cNvPr>
          <p:cNvCxnSpPr>
            <a:cxnSpLocks/>
          </p:cNvCxnSpPr>
          <p:nvPr/>
        </p:nvCxnSpPr>
        <p:spPr>
          <a:xfrm>
            <a:off x="8143512" y="1044999"/>
            <a:ext cx="0" cy="277593"/>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16" name="直線矢印コネクタ 215">
            <a:extLst>
              <a:ext uri="{FF2B5EF4-FFF2-40B4-BE49-F238E27FC236}">
                <a16:creationId xmlns:a16="http://schemas.microsoft.com/office/drawing/2014/main" xmlns="" id="{826D5D58-D83A-4159-9428-6B9A75BACDD4}"/>
              </a:ext>
            </a:extLst>
          </p:cNvPr>
          <p:cNvCxnSpPr>
            <a:cxnSpLocks/>
          </p:cNvCxnSpPr>
          <p:nvPr/>
        </p:nvCxnSpPr>
        <p:spPr>
          <a:xfrm>
            <a:off x="8143512" y="1644293"/>
            <a:ext cx="1" cy="128873"/>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93962" y="6365008"/>
            <a:ext cx="761972" cy="369332"/>
          </a:xfrm>
          <a:prstGeom prst="rect">
            <a:avLst/>
          </a:prstGeom>
          <a:noFill/>
        </p:spPr>
        <p:txBody>
          <a:bodyPr wrap="none" rtlCol="0">
            <a:spAutoFit/>
          </a:bodyPr>
          <a:lstStyle/>
          <a:p>
            <a:r>
              <a:rPr lang="en-US" dirty="0" smtClean="0">
                <a:latin typeface="Arial"/>
                <a:cs typeface="Arial"/>
              </a:rPr>
              <a:t>Fig</a:t>
            </a:r>
            <a:r>
              <a:rPr lang="en-US" dirty="0" smtClean="0">
                <a:latin typeface="Arial"/>
                <a:cs typeface="Arial"/>
              </a:rPr>
              <a:t>. </a:t>
            </a:r>
            <a:r>
              <a:rPr lang="en-US" dirty="0">
                <a:latin typeface="Arial"/>
                <a:cs typeface="Arial"/>
              </a:rPr>
              <a:t>3</a:t>
            </a:r>
            <a:endParaRPr lang="en-US" dirty="0">
              <a:latin typeface="Arial"/>
              <a:cs typeface="Arial"/>
            </a:endParaRPr>
          </a:p>
        </p:txBody>
      </p:sp>
    </p:spTree>
    <p:extLst>
      <p:ext uri="{BB962C8B-B14F-4D97-AF65-F5344CB8AC3E}">
        <p14:creationId xmlns:p14="http://schemas.microsoft.com/office/powerpoint/2010/main" val="332628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latin typeface="Arial"/>
                <a:cs typeface="Arial"/>
              </a:rPr>
              <a:t>Figure 3</a:t>
            </a:r>
            <a:r>
              <a:rPr lang="en-US" sz="2000" dirty="0" smtClean="0">
                <a:latin typeface="Arial"/>
                <a:cs typeface="Arial"/>
              </a:rPr>
              <a:t>. Data Collection Algorithm</a:t>
            </a:r>
          </a:p>
          <a:p>
            <a:pPr marL="0" indent="0">
              <a:buNone/>
            </a:pPr>
            <a:r>
              <a:rPr lang="en-US" sz="2000" dirty="0">
                <a:latin typeface="Arial"/>
                <a:cs typeface="Arial"/>
              </a:rPr>
              <a:t>The time series data of concentrations of oxygen and carbon dioxide as well as intra-circuit airway pressure were recorded continuously. </a:t>
            </a:r>
            <a:r>
              <a:rPr lang="en-US" sz="2000" dirty="0" smtClean="0">
                <a:latin typeface="Arial"/>
                <a:cs typeface="Arial"/>
              </a:rPr>
              <a:t>T1 to T4 in this figure are referred from Figure 1 in this supplemental file.</a:t>
            </a:r>
            <a:endParaRPr lang="en-US" sz="2000" dirty="0">
              <a:latin typeface="Arial"/>
              <a:cs typeface="Arial"/>
            </a:endParaRPr>
          </a:p>
          <a:p>
            <a:pPr marL="0" indent="0">
              <a:buNone/>
            </a:pPr>
            <a:endParaRPr lang="en-US" sz="2000" dirty="0" smtClean="0">
              <a:latin typeface="Arial"/>
              <a:cs typeface="Arial"/>
            </a:endParaRPr>
          </a:p>
        </p:txBody>
      </p:sp>
    </p:spTree>
    <p:extLst>
      <p:ext uri="{BB962C8B-B14F-4D97-AF65-F5344CB8AC3E}">
        <p14:creationId xmlns:p14="http://schemas.microsoft.com/office/powerpoint/2010/main" val="50903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辺形 1">
            <a:extLst>
              <a:ext uri="{FF2B5EF4-FFF2-40B4-BE49-F238E27FC236}">
                <a16:creationId xmlns:a16="http://schemas.microsoft.com/office/drawing/2014/main" xmlns="" id="{3C5E7ECB-B61C-44C4-9479-FFDD5FD2F660}"/>
              </a:ext>
            </a:extLst>
          </p:cNvPr>
          <p:cNvSpPr/>
          <p:nvPr/>
        </p:nvSpPr>
        <p:spPr>
          <a:xfrm>
            <a:off x="496485" y="655320"/>
            <a:ext cx="1439334" cy="412750"/>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tE</a:t>
            </a:r>
            <a:r>
              <a:rPr lang="en-US" sz="500" b="1" dirty="0">
                <a:solidFill>
                  <a:sysClr val="windowText" lastClr="000000"/>
                </a:solidFill>
                <a:latin typeface="Arial" panose="020B0604020202020204" pitchFamily="34" charset="0"/>
                <a:cs typeface="Arial" panose="020B0604020202020204" pitchFamily="34" charset="0"/>
              </a:rPr>
              <a:t> [sec]</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Time representing </a:t>
            </a:r>
            <a:r>
              <a:rPr lang="en-US" sz="500" u="sng" dirty="0">
                <a:solidFill>
                  <a:sysClr val="windowText" lastClr="000000"/>
                </a:solidFill>
                <a:latin typeface="Arial" panose="020B0604020202020204" pitchFamily="34" charset="0"/>
                <a:cs typeface="Arial" panose="020B0604020202020204" pitchFamily="34" charset="0"/>
              </a:rPr>
              <a:t>inhalation</a:t>
            </a:r>
            <a:r>
              <a:rPr lang="en-US" sz="500" dirty="0">
                <a:solidFill>
                  <a:sysClr val="windowText" lastClr="000000"/>
                </a:solidFill>
                <a:latin typeface="Arial" panose="020B0604020202020204" pitchFamily="34" charset="0"/>
                <a:cs typeface="Arial" panose="020B0604020202020204" pitchFamily="34" charset="0"/>
              </a:rPr>
              <a:t> volume</a:t>
            </a:r>
          </a:p>
          <a:p>
            <a:r>
              <a:rPr lang="en-US" sz="500" dirty="0">
                <a:solidFill>
                  <a:sysClr val="windowText" lastClr="000000"/>
                </a:solidFill>
                <a:latin typeface="Arial" panose="020B0604020202020204" pitchFamily="34" charset="0"/>
                <a:cs typeface="Arial" panose="020B0604020202020204" pitchFamily="34" charset="0"/>
              </a:rPr>
              <a:t> - During the gas collection into the bag</a:t>
            </a:r>
          </a:p>
          <a:p>
            <a:r>
              <a:rPr lang="en-US" sz="500" dirty="0">
                <a:solidFill>
                  <a:sysClr val="windowText" lastClr="000000"/>
                </a:solidFill>
                <a:latin typeface="Arial" panose="020B0604020202020204" pitchFamily="34" charset="0"/>
                <a:cs typeface="Arial" panose="020B0604020202020204" pitchFamily="34" charset="0"/>
              </a:rPr>
              <a:t> - Dry</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5" name="平行四辺形 4">
            <a:extLst>
              <a:ext uri="{FF2B5EF4-FFF2-40B4-BE49-F238E27FC236}">
                <a16:creationId xmlns:a16="http://schemas.microsoft.com/office/drawing/2014/main" xmlns="" id="{65DADB1B-4282-4D25-ACC4-5B82D47592E5}"/>
              </a:ext>
            </a:extLst>
          </p:cNvPr>
          <p:cNvSpPr/>
          <p:nvPr/>
        </p:nvSpPr>
        <p:spPr>
          <a:xfrm>
            <a:off x="3124348" y="3105597"/>
            <a:ext cx="414319"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R_humid</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7" name="平行四辺形 6">
            <a:extLst>
              <a:ext uri="{FF2B5EF4-FFF2-40B4-BE49-F238E27FC236}">
                <a16:creationId xmlns:a16="http://schemas.microsoft.com/office/drawing/2014/main" xmlns="" id="{24CA10AC-F300-4B17-807F-373C6A7E75A0}"/>
              </a:ext>
            </a:extLst>
          </p:cNvPr>
          <p:cNvSpPr/>
          <p:nvPr/>
        </p:nvSpPr>
        <p:spPr>
          <a:xfrm>
            <a:off x="3584422" y="744905"/>
            <a:ext cx="730530"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FcVapor</a:t>
            </a:r>
            <a:r>
              <a:rPr lang="en-US" sz="500" b="1" dirty="0">
                <a:solidFill>
                  <a:sysClr val="windowText" lastClr="000000"/>
                </a:solidFill>
                <a:latin typeface="Arial" panose="020B0604020202020204" pitchFamily="34" charset="0"/>
                <a:cs typeface="Arial" panose="020B0604020202020204" pitchFamily="34" charset="0"/>
              </a:rPr>
              <a:t> [%]</a:t>
            </a:r>
          </a:p>
        </p:txBody>
      </p:sp>
      <p:sp>
        <p:nvSpPr>
          <p:cNvPr id="8" name="正方形/長方形 7">
            <a:extLst>
              <a:ext uri="{FF2B5EF4-FFF2-40B4-BE49-F238E27FC236}">
                <a16:creationId xmlns:a16="http://schemas.microsoft.com/office/drawing/2014/main" xmlns="" id="{DC356485-60A1-44DE-8207-5F9D584465D6}"/>
              </a:ext>
            </a:extLst>
          </p:cNvPr>
          <p:cNvSpPr/>
          <p:nvPr/>
        </p:nvSpPr>
        <p:spPr>
          <a:xfrm>
            <a:off x="95332" y="149453"/>
            <a:ext cx="1120820" cy="215444"/>
          </a:xfrm>
          <a:prstGeom prst="rect">
            <a:avLst/>
          </a:prstGeom>
        </p:spPr>
        <p:txBody>
          <a:bodyPr wrap="none">
            <a:spAutoFit/>
          </a:bodyPr>
          <a:lstStyle/>
          <a:p>
            <a:r>
              <a:rPr lang="en-US" sz="800" b="1" u="sng" dirty="0" err="1">
                <a:solidFill>
                  <a:sysClr val="windowText" lastClr="000000"/>
                </a:solidFill>
                <a:latin typeface="Arial" panose="020B0604020202020204" pitchFamily="34" charset="0"/>
                <a:cs typeface="Arial" panose="020B0604020202020204" pitchFamily="34" charset="0"/>
              </a:rPr>
              <a:t>FuncViVeRatioCalc</a:t>
            </a:r>
            <a:endParaRPr lang="en-US" sz="800" b="1" u="sng" dirty="0">
              <a:solidFill>
                <a:sysClr val="windowText" lastClr="000000"/>
              </a:solidFill>
              <a:latin typeface="Arial" panose="020B0604020202020204" pitchFamily="34" charset="0"/>
              <a:cs typeface="Arial" panose="020B0604020202020204" pitchFamily="34" charset="0"/>
            </a:endParaRPr>
          </a:p>
        </p:txBody>
      </p:sp>
      <p:sp>
        <p:nvSpPr>
          <p:cNvPr id="9" name="平行四辺形 8">
            <a:extLst>
              <a:ext uri="{FF2B5EF4-FFF2-40B4-BE49-F238E27FC236}">
                <a16:creationId xmlns:a16="http://schemas.microsoft.com/office/drawing/2014/main" xmlns="" id="{CF02F411-8FB7-4160-A860-D27A3C72C3F9}"/>
              </a:ext>
            </a:extLst>
          </p:cNvPr>
          <p:cNvSpPr/>
          <p:nvPr/>
        </p:nvSpPr>
        <p:spPr>
          <a:xfrm>
            <a:off x="1992297" y="655320"/>
            <a:ext cx="1517933" cy="412750"/>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tI</a:t>
            </a:r>
            <a:r>
              <a:rPr lang="en-US" sz="500" b="1" dirty="0">
                <a:solidFill>
                  <a:sysClr val="windowText" lastClr="000000"/>
                </a:solidFill>
                <a:latin typeface="Arial" panose="020B0604020202020204" pitchFamily="34" charset="0"/>
                <a:cs typeface="Arial" panose="020B0604020202020204" pitchFamily="34" charset="0"/>
              </a:rPr>
              <a:t> [sec]</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Time representing </a:t>
            </a:r>
            <a:r>
              <a:rPr lang="en-US" sz="500" u="sng" dirty="0">
                <a:solidFill>
                  <a:sysClr val="windowText" lastClr="000000"/>
                </a:solidFill>
                <a:latin typeface="Arial" panose="020B0604020202020204" pitchFamily="34" charset="0"/>
                <a:cs typeface="Arial" panose="020B0604020202020204" pitchFamily="34" charset="0"/>
              </a:rPr>
              <a:t>exhalation</a:t>
            </a:r>
            <a:r>
              <a:rPr lang="en-US" sz="500" dirty="0">
                <a:solidFill>
                  <a:sysClr val="windowText" lastClr="000000"/>
                </a:solidFill>
                <a:latin typeface="Arial" panose="020B0604020202020204" pitchFamily="34" charset="0"/>
                <a:cs typeface="Arial" panose="020B0604020202020204" pitchFamily="34" charset="0"/>
              </a:rPr>
              <a:t> volume</a:t>
            </a:r>
          </a:p>
          <a:p>
            <a:r>
              <a:rPr lang="en-US" sz="500" dirty="0">
                <a:solidFill>
                  <a:sysClr val="windowText" lastClr="000000"/>
                </a:solidFill>
                <a:latin typeface="Arial" panose="020B0604020202020204" pitchFamily="34" charset="0"/>
                <a:cs typeface="Arial" panose="020B0604020202020204" pitchFamily="34" charset="0"/>
              </a:rPr>
              <a:t> - During the rebreathing from the bag</a:t>
            </a:r>
          </a:p>
          <a:p>
            <a:r>
              <a:rPr lang="en-US" sz="500" dirty="0">
                <a:solidFill>
                  <a:sysClr val="windowText" lastClr="000000"/>
                </a:solidFill>
                <a:latin typeface="Arial" panose="020B0604020202020204" pitchFamily="34" charset="0"/>
                <a:cs typeface="Arial" panose="020B0604020202020204" pitchFamily="34" charset="0"/>
              </a:rPr>
              <a:t> - Humid</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10" name="フローチャート: 処理 9">
            <a:extLst>
              <a:ext uri="{FF2B5EF4-FFF2-40B4-BE49-F238E27FC236}">
                <a16:creationId xmlns:a16="http://schemas.microsoft.com/office/drawing/2014/main" xmlns="" id="{6618C097-C63C-426A-9B8F-EFD91754A842}"/>
              </a:ext>
            </a:extLst>
          </p:cNvPr>
          <p:cNvSpPr/>
          <p:nvPr/>
        </p:nvSpPr>
        <p:spPr>
          <a:xfrm>
            <a:off x="2249568" y="1435004"/>
            <a:ext cx="2166983" cy="412751"/>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permeation of humidity through the gas collection bag</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a:solidFill>
                  <a:sysClr val="windowText" lastClr="000000"/>
                </a:solidFill>
                <a:latin typeface="Arial" panose="020B0604020202020204" pitchFamily="34" charset="0"/>
                <a:cs typeface="Arial" panose="020B0604020202020204" pitchFamily="34" charset="0"/>
              </a:rPr>
              <a:t>Correction coefficient: a = -0.0857</a:t>
            </a:r>
          </a:p>
          <a:p>
            <a:r>
              <a:rPr lang="en-US" sz="500" dirty="0" err="1">
                <a:solidFill>
                  <a:sysClr val="windowText" lastClr="000000"/>
                </a:solidFill>
                <a:latin typeface="Arial" panose="020B0604020202020204" pitchFamily="34" charset="0"/>
                <a:cs typeface="Arial" panose="020B0604020202020204" pitchFamily="34" charset="0"/>
              </a:rPr>
              <a:t>tI_adjusted</a:t>
            </a:r>
            <a:r>
              <a:rPr lang="en-US" sz="500" dirty="0">
                <a:solidFill>
                  <a:sysClr val="windowText" lastClr="000000"/>
                </a:solidFill>
                <a:latin typeface="Arial" panose="020B0604020202020204" pitchFamily="34" charset="0"/>
                <a:cs typeface="Arial" panose="020B0604020202020204" pitchFamily="34" charset="0"/>
              </a:rPr>
              <a:t> </a:t>
            </a:r>
            <a:r>
              <a:rPr lang="it-IT" sz="500" dirty="0">
                <a:solidFill>
                  <a:sysClr val="windowText" lastClr="000000"/>
                </a:solidFill>
                <a:latin typeface="Arial" panose="020B0604020202020204" pitchFamily="34" charset="0"/>
                <a:cs typeface="Arial" panose="020B0604020202020204" pitchFamily="34" charset="0"/>
              </a:rPr>
              <a:t>= tI / (1 + a * FcVapor/100)</a:t>
            </a:r>
            <a:endParaRPr lang="en-US" sz="500" dirty="0">
              <a:solidFill>
                <a:sysClr val="windowText" lastClr="000000"/>
              </a:solidFill>
              <a:latin typeface="Arial" panose="020B0604020202020204" pitchFamily="34" charset="0"/>
              <a:cs typeface="Arial" panose="020B0604020202020204" pitchFamily="34" charset="0"/>
            </a:endParaRPr>
          </a:p>
        </p:txBody>
      </p:sp>
      <p:sp>
        <p:nvSpPr>
          <p:cNvPr id="11" name="平行四辺形 10">
            <a:extLst>
              <a:ext uri="{FF2B5EF4-FFF2-40B4-BE49-F238E27FC236}">
                <a16:creationId xmlns:a16="http://schemas.microsoft.com/office/drawing/2014/main" xmlns="" id="{C42F4879-6EFB-442D-B7B2-07E6CCED58D0}"/>
              </a:ext>
            </a:extLst>
          </p:cNvPr>
          <p:cNvSpPr/>
          <p:nvPr/>
        </p:nvSpPr>
        <p:spPr>
          <a:xfrm>
            <a:off x="2570822" y="2008312"/>
            <a:ext cx="1524000" cy="412750"/>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tI_adjusted</a:t>
            </a:r>
            <a:r>
              <a:rPr lang="en-US" sz="500" b="1" dirty="0">
                <a:solidFill>
                  <a:sysClr val="windowText" lastClr="000000"/>
                </a:solidFill>
                <a:latin typeface="Arial" panose="020B0604020202020204" pitchFamily="34" charset="0"/>
                <a:cs typeface="Arial" panose="020B0604020202020204" pitchFamily="34" charset="0"/>
              </a:rPr>
              <a:t> [sec]</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Time representing </a:t>
            </a:r>
            <a:r>
              <a:rPr lang="en-US" sz="500" u="sng" dirty="0">
                <a:solidFill>
                  <a:sysClr val="windowText" lastClr="000000"/>
                </a:solidFill>
                <a:latin typeface="Arial" panose="020B0604020202020204" pitchFamily="34" charset="0"/>
                <a:cs typeface="Arial" panose="020B0604020202020204" pitchFamily="34" charset="0"/>
              </a:rPr>
              <a:t>exhalation</a:t>
            </a:r>
            <a:r>
              <a:rPr lang="en-US" sz="500" dirty="0">
                <a:solidFill>
                  <a:sysClr val="windowText" lastClr="000000"/>
                </a:solidFill>
                <a:latin typeface="Arial" panose="020B0604020202020204" pitchFamily="34" charset="0"/>
                <a:cs typeface="Arial" panose="020B0604020202020204" pitchFamily="34" charset="0"/>
              </a:rPr>
              <a:t> volume</a:t>
            </a:r>
          </a:p>
          <a:p>
            <a:r>
              <a:rPr lang="en-US" sz="500" dirty="0">
                <a:solidFill>
                  <a:sysClr val="windowText" lastClr="000000"/>
                </a:solidFill>
                <a:latin typeface="Arial" panose="020B0604020202020204" pitchFamily="34" charset="0"/>
                <a:cs typeface="Arial" panose="020B0604020202020204" pitchFamily="34" charset="0"/>
              </a:rPr>
              <a:t> - During the rebreathing from the bag</a:t>
            </a:r>
          </a:p>
          <a:p>
            <a:r>
              <a:rPr lang="en-US" sz="500" dirty="0">
                <a:solidFill>
                  <a:sysClr val="windowText" lastClr="000000"/>
                </a:solidFill>
                <a:latin typeface="Arial" panose="020B0604020202020204" pitchFamily="34" charset="0"/>
                <a:cs typeface="Arial" panose="020B0604020202020204" pitchFamily="34" charset="0"/>
              </a:rPr>
              <a:t> - Humid</a:t>
            </a:r>
            <a:endParaRPr lang="en-US" sz="500" b="1" dirty="0">
              <a:solidFill>
                <a:sysClr val="windowText" lastClr="000000"/>
              </a:solidFill>
              <a:latin typeface="Arial" panose="020B0604020202020204" pitchFamily="34" charset="0"/>
              <a:cs typeface="Arial" panose="020B0604020202020204" pitchFamily="34" charset="0"/>
            </a:endParaRPr>
          </a:p>
        </p:txBody>
      </p:sp>
      <p:cxnSp>
        <p:nvCxnSpPr>
          <p:cNvPr id="13" name="コネクタ: カギ線 12">
            <a:extLst>
              <a:ext uri="{FF2B5EF4-FFF2-40B4-BE49-F238E27FC236}">
                <a16:creationId xmlns:a16="http://schemas.microsoft.com/office/drawing/2014/main" xmlns="" id="{689CF74B-D0B1-4E79-8FBD-7BFBB2515110}"/>
              </a:ext>
            </a:extLst>
          </p:cNvPr>
          <p:cNvCxnSpPr>
            <a:cxnSpLocks/>
            <a:stCxn id="9" idx="4"/>
            <a:endCxn id="10" idx="0"/>
          </p:cNvCxnSpPr>
          <p:nvPr/>
        </p:nvCxnSpPr>
        <p:spPr>
          <a:xfrm rot="16200000" flipH="1">
            <a:off x="2858695" y="960639"/>
            <a:ext cx="366934" cy="581796"/>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xmlns="" id="{83B1EAF8-CEAD-4996-90C1-8F98D0CDD8AD}"/>
              </a:ext>
            </a:extLst>
          </p:cNvPr>
          <p:cNvCxnSpPr>
            <a:cxnSpLocks/>
            <a:stCxn id="10" idx="2"/>
            <a:endCxn id="11" idx="0"/>
          </p:cNvCxnSpPr>
          <p:nvPr/>
        </p:nvCxnSpPr>
        <p:spPr>
          <a:xfrm flipH="1">
            <a:off x="3332822" y="1847755"/>
            <a:ext cx="238" cy="160557"/>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xmlns="" id="{744017CD-51D1-46EE-8300-250A094EC057}"/>
              </a:ext>
            </a:extLst>
          </p:cNvPr>
          <p:cNvCxnSpPr>
            <a:cxnSpLocks/>
            <a:stCxn id="7" idx="4"/>
            <a:endCxn id="10" idx="0"/>
          </p:cNvCxnSpPr>
          <p:nvPr/>
        </p:nvCxnSpPr>
        <p:spPr>
          <a:xfrm rot="5400000">
            <a:off x="3457907" y="943224"/>
            <a:ext cx="366934" cy="616627"/>
          </a:xfrm>
          <a:prstGeom prst="bentConnector3">
            <a:avLst>
              <a:gd name="adj1" fmla="val 50000"/>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30" name="フローチャート: 処理 29">
            <a:extLst>
              <a:ext uri="{FF2B5EF4-FFF2-40B4-BE49-F238E27FC236}">
                <a16:creationId xmlns:a16="http://schemas.microsoft.com/office/drawing/2014/main" xmlns="" id="{8C0E3636-E559-4B0A-81C4-01FCADAD52D5}"/>
              </a:ext>
            </a:extLst>
          </p:cNvPr>
          <p:cNvSpPr/>
          <p:nvPr/>
        </p:nvSpPr>
        <p:spPr>
          <a:xfrm>
            <a:off x="2581089" y="2597097"/>
            <a:ext cx="1505259" cy="323165"/>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Humid R calculation</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err="1">
                <a:solidFill>
                  <a:sysClr val="windowText" lastClr="000000"/>
                </a:solidFill>
                <a:latin typeface="Arial" panose="020B0604020202020204" pitchFamily="34" charset="0"/>
                <a:cs typeface="Arial" panose="020B0604020202020204" pitchFamily="34" charset="0"/>
              </a:rPr>
              <a:t>R_humid</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VI_dry</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VE_humid</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tE</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tI_adjusted</a:t>
            </a:r>
            <a:endParaRPr lang="en-US" sz="500" dirty="0">
              <a:solidFill>
                <a:sysClr val="windowText" lastClr="000000"/>
              </a:solidFill>
              <a:latin typeface="Arial" panose="020B0604020202020204" pitchFamily="34" charset="0"/>
              <a:cs typeface="Arial" panose="020B0604020202020204" pitchFamily="34" charset="0"/>
            </a:endParaRPr>
          </a:p>
        </p:txBody>
      </p:sp>
      <p:cxnSp>
        <p:nvCxnSpPr>
          <p:cNvPr id="31" name="直線矢印コネクタ 30">
            <a:extLst>
              <a:ext uri="{FF2B5EF4-FFF2-40B4-BE49-F238E27FC236}">
                <a16:creationId xmlns:a16="http://schemas.microsoft.com/office/drawing/2014/main" xmlns="" id="{147A5E11-7E0F-4A12-A274-649E7D2882EC}"/>
              </a:ext>
            </a:extLst>
          </p:cNvPr>
          <p:cNvCxnSpPr>
            <a:cxnSpLocks/>
            <a:stCxn id="11" idx="4"/>
            <a:endCxn id="30" idx="0"/>
          </p:cNvCxnSpPr>
          <p:nvPr/>
        </p:nvCxnSpPr>
        <p:spPr>
          <a:xfrm>
            <a:off x="3332822" y="2421062"/>
            <a:ext cx="897" cy="176035"/>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xmlns="" id="{880AA039-CD41-4160-88B9-BA8A7D5AEFE0}"/>
              </a:ext>
            </a:extLst>
          </p:cNvPr>
          <p:cNvCxnSpPr>
            <a:cxnSpLocks/>
            <a:stCxn id="30" idx="2"/>
            <a:endCxn id="5" idx="0"/>
          </p:cNvCxnSpPr>
          <p:nvPr/>
        </p:nvCxnSpPr>
        <p:spPr>
          <a:xfrm flipH="1">
            <a:off x="3331508" y="2920262"/>
            <a:ext cx="2211" cy="185335"/>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xmlns="" id="{F64E59F9-B1CF-4059-BD78-CFFC3C78FA9A}"/>
              </a:ext>
            </a:extLst>
          </p:cNvPr>
          <p:cNvCxnSpPr>
            <a:cxnSpLocks/>
            <a:stCxn id="2" idx="3"/>
            <a:endCxn id="30" idx="1"/>
          </p:cNvCxnSpPr>
          <p:nvPr/>
        </p:nvCxnSpPr>
        <p:spPr>
          <a:xfrm rot="16200000" flipH="1">
            <a:off x="1035299" y="1212890"/>
            <a:ext cx="1690610" cy="1400970"/>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2" name="フローチャート: 処理 41">
            <a:extLst>
              <a:ext uri="{FF2B5EF4-FFF2-40B4-BE49-F238E27FC236}">
                <a16:creationId xmlns:a16="http://schemas.microsoft.com/office/drawing/2014/main" xmlns="" id="{B42ED732-A512-45D7-B3DD-DC2420127E05}"/>
              </a:ext>
            </a:extLst>
          </p:cNvPr>
          <p:cNvSpPr/>
          <p:nvPr/>
        </p:nvSpPr>
        <p:spPr>
          <a:xfrm>
            <a:off x="4357285" y="2597095"/>
            <a:ext cx="1651000" cy="323166"/>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Correction considering humidity</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err="1">
                <a:solidFill>
                  <a:sysClr val="windowText" lastClr="000000"/>
                </a:solidFill>
                <a:latin typeface="Arial" panose="020B0604020202020204" pitchFamily="34" charset="0"/>
                <a:cs typeface="Arial" panose="020B0604020202020204" pitchFamily="34" charset="0"/>
              </a:rPr>
              <a:t>tI_adjusted_dry</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tI_adjusted</a:t>
            </a:r>
            <a:r>
              <a:rPr lang="en-US" sz="500" dirty="0">
                <a:solidFill>
                  <a:sysClr val="windowText" lastClr="000000"/>
                </a:solidFill>
                <a:latin typeface="Arial" panose="020B0604020202020204" pitchFamily="34" charset="0"/>
                <a:cs typeface="Arial" panose="020B0604020202020204" pitchFamily="34" charset="0"/>
              </a:rPr>
              <a:t> * (1 - </a:t>
            </a:r>
            <a:r>
              <a:rPr lang="en-US" sz="500" dirty="0" err="1">
                <a:solidFill>
                  <a:sysClr val="windowText" lastClr="000000"/>
                </a:solidFill>
                <a:latin typeface="Arial" panose="020B0604020202020204" pitchFamily="34" charset="0"/>
                <a:cs typeface="Arial" panose="020B0604020202020204" pitchFamily="34" charset="0"/>
              </a:rPr>
              <a:t>FcVapor</a:t>
            </a:r>
            <a:r>
              <a:rPr lang="en-US" sz="500" dirty="0">
                <a:solidFill>
                  <a:sysClr val="windowText" lastClr="000000"/>
                </a:solidFill>
                <a:latin typeface="Arial" panose="020B0604020202020204" pitchFamily="34" charset="0"/>
                <a:cs typeface="Arial" panose="020B0604020202020204" pitchFamily="34" charset="0"/>
              </a:rPr>
              <a:t>/100)</a:t>
            </a:r>
          </a:p>
        </p:txBody>
      </p:sp>
      <p:cxnSp>
        <p:nvCxnSpPr>
          <p:cNvPr id="43" name="コネクタ: カギ線 42">
            <a:extLst>
              <a:ext uri="{FF2B5EF4-FFF2-40B4-BE49-F238E27FC236}">
                <a16:creationId xmlns:a16="http://schemas.microsoft.com/office/drawing/2014/main" xmlns="" id="{9B52D1A0-5975-49BC-9454-77A6DC1F0C2E}"/>
              </a:ext>
            </a:extLst>
          </p:cNvPr>
          <p:cNvCxnSpPr>
            <a:cxnSpLocks/>
            <a:stCxn id="11" idx="2"/>
            <a:endCxn id="42" idx="0"/>
          </p:cNvCxnSpPr>
          <p:nvPr/>
        </p:nvCxnSpPr>
        <p:spPr>
          <a:xfrm>
            <a:off x="4058789" y="2214687"/>
            <a:ext cx="1123996" cy="382408"/>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6" name="コネクタ: カギ線 45">
            <a:extLst>
              <a:ext uri="{FF2B5EF4-FFF2-40B4-BE49-F238E27FC236}">
                <a16:creationId xmlns:a16="http://schemas.microsoft.com/office/drawing/2014/main" xmlns="" id="{78E96A80-5831-4828-8788-6673C148D97E}"/>
              </a:ext>
            </a:extLst>
          </p:cNvPr>
          <p:cNvCxnSpPr>
            <a:cxnSpLocks/>
            <a:stCxn id="7" idx="2"/>
            <a:endCxn id="42" idx="0"/>
          </p:cNvCxnSpPr>
          <p:nvPr/>
        </p:nvCxnSpPr>
        <p:spPr>
          <a:xfrm>
            <a:off x="4286740" y="906488"/>
            <a:ext cx="896045" cy="1690607"/>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53" name="平行四辺形 52">
            <a:extLst>
              <a:ext uri="{FF2B5EF4-FFF2-40B4-BE49-F238E27FC236}">
                <a16:creationId xmlns:a16="http://schemas.microsoft.com/office/drawing/2014/main" xmlns="" id="{DCF7E25F-22D6-452E-9DE2-448128EF72D4}"/>
              </a:ext>
            </a:extLst>
          </p:cNvPr>
          <p:cNvSpPr/>
          <p:nvPr/>
        </p:nvSpPr>
        <p:spPr>
          <a:xfrm>
            <a:off x="4484286" y="3105597"/>
            <a:ext cx="1397000" cy="412750"/>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tI_adjusted_dry</a:t>
            </a:r>
            <a:r>
              <a:rPr lang="en-US" sz="500" b="1" dirty="0">
                <a:solidFill>
                  <a:sysClr val="windowText" lastClr="000000"/>
                </a:solidFill>
                <a:latin typeface="Arial" panose="020B0604020202020204" pitchFamily="34" charset="0"/>
                <a:cs typeface="Arial" panose="020B0604020202020204" pitchFamily="34" charset="0"/>
              </a:rPr>
              <a:t> [sec]</a:t>
            </a:r>
          </a:p>
          <a:p>
            <a:r>
              <a:rPr lang="en-US" sz="500" b="1" dirty="0">
                <a:solidFill>
                  <a:sysClr val="windowText" lastClr="000000"/>
                </a:solidFill>
                <a:latin typeface="Arial" panose="020B0604020202020204" pitchFamily="34" charset="0"/>
                <a:cs typeface="Arial" panose="020B0604020202020204" pitchFamily="34" charset="0"/>
              </a:rPr>
              <a:t> </a:t>
            </a:r>
            <a:r>
              <a:rPr lang="en-US" sz="500" dirty="0">
                <a:solidFill>
                  <a:sysClr val="windowText" lastClr="000000"/>
                </a:solidFill>
                <a:latin typeface="Arial" panose="020B0604020202020204" pitchFamily="34" charset="0"/>
                <a:cs typeface="Arial" panose="020B0604020202020204" pitchFamily="34" charset="0"/>
              </a:rPr>
              <a:t>- Time representing </a:t>
            </a:r>
            <a:r>
              <a:rPr lang="en-US" sz="500" u="sng" dirty="0">
                <a:solidFill>
                  <a:sysClr val="windowText" lastClr="000000"/>
                </a:solidFill>
                <a:latin typeface="Arial" panose="020B0604020202020204" pitchFamily="34" charset="0"/>
                <a:cs typeface="Arial" panose="020B0604020202020204" pitchFamily="34" charset="0"/>
              </a:rPr>
              <a:t>exhalation</a:t>
            </a:r>
            <a:r>
              <a:rPr lang="en-US" sz="500" dirty="0">
                <a:solidFill>
                  <a:sysClr val="windowText" lastClr="000000"/>
                </a:solidFill>
                <a:latin typeface="Arial" panose="020B0604020202020204" pitchFamily="34" charset="0"/>
                <a:cs typeface="Arial" panose="020B0604020202020204" pitchFamily="34" charset="0"/>
              </a:rPr>
              <a:t> volume</a:t>
            </a:r>
          </a:p>
          <a:p>
            <a:r>
              <a:rPr lang="en-US" sz="500" dirty="0">
                <a:solidFill>
                  <a:sysClr val="windowText" lastClr="000000"/>
                </a:solidFill>
                <a:latin typeface="Arial" panose="020B0604020202020204" pitchFamily="34" charset="0"/>
                <a:cs typeface="Arial" panose="020B0604020202020204" pitchFamily="34" charset="0"/>
              </a:rPr>
              <a:t> - During the rebreathing from the bag</a:t>
            </a:r>
          </a:p>
          <a:p>
            <a:r>
              <a:rPr lang="en-US" sz="500" dirty="0">
                <a:solidFill>
                  <a:sysClr val="windowText" lastClr="000000"/>
                </a:solidFill>
                <a:latin typeface="Arial" panose="020B0604020202020204" pitchFamily="34" charset="0"/>
                <a:cs typeface="Arial" panose="020B0604020202020204" pitchFamily="34" charset="0"/>
              </a:rPr>
              <a:t> - Dry</a:t>
            </a:r>
            <a:endParaRPr lang="en-US" sz="500" b="1" dirty="0">
              <a:solidFill>
                <a:sysClr val="windowText" lastClr="000000"/>
              </a:solidFill>
              <a:latin typeface="Arial" panose="020B0604020202020204" pitchFamily="34" charset="0"/>
              <a:cs typeface="Arial" panose="020B0604020202020204" pitchFamily="34" charset="0"/>
            </a:endParaRPr>
          </a:p>
        </p:txBody>
      </p:sp>
      <p:sp>
        <p:nvSpPr>
          <p:cNvPr id="57" name="フローチャート: 処理 56">
            <a:extLst>
              <a:ext uri="{FF2B5EF4-FFF2-40B4-BE49-F238E27FC236}">
                <a16:creationId xmlns:a16="http://schemas.microsoft.com/office/drawing/2014/main" xmlns="" id="{8ACB245C-AC4D-46E9-84EA-12EACA986253}"/>
              </a:ext>
            </a:extLst>
          </p:cNvPr>
          <p:cNvSpPr/>
          <p:nvPr/>
        </p:nvSpPr>
        <p:spPr>
          <a:xfrm>
            <a:off x="2623424" y="3669603"/>
            <a:ext cx="1403659" cy="323165"/>
          </a:xfrm>
          <a:prstGeom prst="flowChartProcess">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500" b="1" u="sng" dirty="0">
                <a:solidFill>
                  <a:sysClr val="windowText" lastClr="000000"/>
                </a:solidFill>
                <a:latin typeface="Arial" panose="020B0604020202020204" pitchFamily="34" charset="0"/>
                <a:cs typeface="Arial" panose="020B0604020202020204" pitchFamily="34" charset="0"/>
              </a:rPr>
              <a:t>Dry R calculation</a:t>
            </a:r>
          </a:p>
          <a:p>
            <a:endParaRPr lang="en-US" sz="500" dirty="0">
              <a:solidFill>
                <a:sysClr val="windowText" lastClr="000000"/>
              </a:solidFill>
              <a:latin typeface="Arial" panose="020B0604020202020204" pitchFamily="34" charset="0"/>
              <a:cs typeface="Arial" panose="020B0604020202020204" pitchFamily="34" charset="0"/>
            </a:endParaRPr>
          </a:p>
          <a:p>
            <a:r>
              <a:rPr lang="en-US" sz="500" dirty="0" err="1">
                <a:solidFill>
                  <a:sysClr val="windowText" lastClr="000000"/>
                </a:solidFill>
                <a:latin typeface="Arial" panose="020B0604020202020204" pitchFamily="34" charset="0"/>
                <a:cs typeface="Arial" panose="020B0604020202020204" pitchFamily="34" charset="0"/>
              </a:rPr>
              <a:t>R_dry</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VI_dry</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VE_dry</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tE</a:t>
            </a:r>
            <a:r>
              <a:rPr lang="en-US" sz="500" dirty="0">
                <a:solidFill>
                  <a:sysClr val="windowText" lastClr="000000"/>
                </a:solidFill>
                <a:latin typeface="Arial" panose="020B0604020202020204" pitchFamily="34" charset="0"/>
                <a:cs typeface="Arial" panose="020B0604020202020204" pitchFamily="34" charset="0"/>
              </a:rPr>
              <a:t> / </a:t>
            </a:r>
            <a:r>
              <a:rPr lang="en-US" sz="500" dirty="0" err="1">
                <a:solidFill>
                  <a:sysClr val="windowText" lastClr="000000"/>
                </a:solidFill>
                <a:latin typeface="Arial" panose="020B0604020202020204" pitchFamily="34" charset="0"/>
                <a:cs typeface="Arial" panose="020B0604020202020204" pitchFamily="34" charset="0"/>
              </a:rPr>
              <a:t>tI_adjusted_dry</a:t>
            </a:r>
            <a:endParaRPr lang="en-US" sz="500" dirty="0">
              <a:solidFill>
                <a:sysClr val="windowText" lastClr="000000"/>
              </a:solidFill>
              <a:latin typeface="Arial" panose="020B0604020202020204" pitchFamily="34" charset="0"/>
              <a:cs typeface="Arial" panose="020B0604020202020204" pitchFamily="34" charset="0"/>
            </a:endParaRPr>
          </a:p>
        </p:txBody>
      </p:sp>
      <p:cxnSp>
        <p:nvCxnSpPr>
          <p:cNvPr id="58" name="コネクタ: カギ線 57">
            <a:extLst>
              <a:ext uri="{FF2B5EF4-FFF2-40B4-BE49-F238E27FC236}">
                <a16:creationId xmlns:a16="http://schemas.microsoft.com/office/drawing/2014/main" xmlns="" id="{DF237FEA-5C9D-4750-9571-957673882420}"/>
              </a:ext>
            </a:extLst>
          </p:cNvPr>
          <p:cNvCxnSpPr>
            <a:cxnSpLocks/>
            <a:stCxn id="2" idx="3"/>
            <a:endCxn id="57" idx="1"/>
          </p:cNvCxnSpPr>
          <p:nvPr/>
        </p:nvCxnSpPr>
        <p:spPr>
          <a:xfrm rot="16200000" flipH="1">
            <a:off x="520213" y="1727975"/>
            <a:ext cx="2763116" cy="1443305"/>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xmlns="" id="{728D8C07-0C93-4087-B04E-1C3D95220231}"/>
              </a:ext>
            </a:extLst>
          </p:cNvPr>
          <p:cNvCxnSpPr>
            <a:cxnSpLocks/>
            <a:stCxn id="42" idx="2"/>
            <a:endCxn id="53" idx="0"/>
          </p:cNvCxnSpPr>
          <p:nvPr/>
        </p:nvCxnSpPr>
        <p:spPr>
          <a:xfrm>
            <a:off x="5182785" y="2920261"/>
            <a:ext cx="1" cy="185336"/>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4" name="コネクタ: カギ線 63">
            <a:extLst>
              <a:ext uri="{FF2B5EF4-FFF2-40B4-BE49-F238E27FC236}">
                <a16:creationId xmlns:a16="http://schemas.microsoft.com/office/drawing/2014/main" xmlns="" id="{2C0DE911-BD45-48C1-AE0A-FAEB90A787D7}"/>
              </a:ext>
            </a:extLst>
          </p:cNvPr>
          <p:cNvCxnSpPr>
            <a:cxnSpLocks/>
            <a:stCxn id="53" idx="4"/>
            <a:endCxn id="57" idx="3"/>
          </p:cNvCxnSpPr>
          <p:nvPr/>
        </p:nvCxnSpPr>
        <p:spPr>
          <a:xfrm rot="5400000">
            <a:off x="4448516" y="3096915"/>
            <a:ext cx="312839" cy="1155703"/>
          </a:xfrm>
          <a:prstGeom prst="bentConnector2">
            <a:avLst/>
          </a:prstGeom>
          <a:solidFill>
            <a:schemeClr val="bg1"/>
          </a:solidFill>
          <a:ln w="12700">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69" name="平行四辺形 68">
            <a:extLst>
              <a:ext uri="{FF2B5EF4-FFF2-40B4-BE49-F238E27FC236}">
                <a16:creationId xmlns:a16="http://schemas.microsoft.com/office/drawing/2014/main" xmlns="" id="{848468ED-6A21-4699-9C51-3B3B95083F3C}"/>
              </a:ext>
            </a:extLst>
          </p:cNvPr>
          <p:cNvSpPr/>
          <p:nvPr/>
        </p:nvSpPr>
        <p:spPr>
          <a:xfrm>
            <a:off x="3149750" y="4210482"/>
            <a:ext cx="348374" cy="323165"/>
          </a:xfrm>
          <a:prstGeom prst="parallelogram">
            <a:avLst>
              <a:gd name="adj" fmla="val 17460"/>
            </a:avLst>
          </a:prstGeom>
          <a:solidFill>
            <a:schemeClr val="bg1"/>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0" tIns="0" rIns="0" bIns="0" numCol="1" spcCol="0" rtlCol="0" fromWordArt="0" anchor="ctr" anchorCtr="1"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500" b="1" dirty="0" err="1">
                <a:solidFill>
                  <a:sysClr val="windowText" lastClr="000000"/>
                </a:solidFill>
                <a:latin typeface="Arial" panose="020B0604020202020204" pitchFamily="34" charset="0"/>
                <a:cs typeface="Arial" panose="020B0604020202020204" pitchFamily="34" charset="0"/>
              </a:rPr>
              <a:t>R_dry</a:t>
            </a:r>
            <a:endParaRPr lang="en-US" sz="500" b="1" dirty="0">
              <a:solidFill>
                <a:sysClr val="windowText" lastClr="000000"/>
              </a:solidFill>
              <a:latin typeface="Arial" panose="020B0604020202020204" pitchFamily="34" charset="0"/>
              <a:cs typeface="Arial" panose="020B0604020202020204" pitchFamily="34" charset="0"/>
            </a:endParaRPr>
          </a:p>
        </p:txBody>
      </p:sp>
      <p:cxnSp>
        <p:nvCxnSpPr>
          <p:cNvPr id="70" name="直線矢印コネクタ 69">
            <a:extLst>
              <a:ext uri="{FF2B5EF4-FFF2-40B4-BE49-F238E27FC236}">
                <a16:creationId xmlns:a16="http://schemas.microsoft.com/office/drawing/2014/main" xmlns="" id="{A54FF155-CFEF-42D7-8F14-66D395934416}"/>
              </a:ext>
            </a:extLst>
          </p:cNvPr>
          <p:cNvCxnSpPr>
            <a:cxnSpLocks/>
            <a:stCxn id="57" idx="2"/>
            <a:endCxn id="69" idx="0"/>
          </p:cNvCxnSpPr>
          <p:nvPr/>
        </p:nvCxnSpPr>
        <p:spPr>
          <a:xfrm flipH="1">
            <a:off x="3323937" y="3992768"/>
            <a:ext cx="1317" cy="217714"/>
          </a:xfrm>
          <a:prstGeom prst="straightConnector1">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93962" y="6365008"/>
            <a:ext cx="761972" cy="369332"/>
          </a:xfrm>
          <a:prstGeom prst="rect">
            <a:avLst/>
          </a:prstGeom>
          <a:noFill/>
        </p:spPr>
        <p:txBody>
          <a:bodyPr wrap="none" rtlCol="0">
            <a:spAutoFit/>
          </a:bodyPr>
          <a:lstStyle/>
          <a:p>
            <a:r>
              <a:rPr lang="en-US" dirty="0" smtClean="0">
                <a:latin typeface="Arial"/>
                <a:cs typeface="Arial"/>
              </a:rPr>
              <a:t>Fig</a:t>
            </a:r>
            <a:r>
              <a:rPr lang="en-US" dirty="0" smtClean="0">
                <a:latin typeface="Arial"/>
                <a:cs typeface="Arial"/>
              </a:rPr>
              <a:t>. </a:t>
            </a:r>
            <a:r>
              <a:rPr lang="en-US" dirty="0" smtClean="0">
                <a:latin typeface="Arial"/>
                <a:cs typeface="Arial"/>
              </a:rPr>
              <a:t>4</a:t>
            </a:r>
            <a:endParaRPr lang="en-US" dirty="0">
              <a:latin typeface="Arial"/>
              <a:cs typeface="Arial"/>
            </a:endParaRPr>
          </a:p>
        </p:txBody>
      </p:sp>
    </p:spTree>
    <p:extLst>
      <p:ext uri="{BB962C8B-B14F-4D97-AF65-F5344CB8AC3E}">
        <p14:creationId xmlns:p14="http://schemas.microsoft.com/office/powerpoint/2010/main" val="111423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latin typeface="Arial"/>
                <a:cs typeface="Arial"/>
              </a:rPr>
              <a:t>Figure </a:t>
            </a:r>
            <a:r>
              <a:rPr lang="en-US" sz="2000" dirty="0" smtClean="0">
                <a:latin typeface="Arial"/>
                <a:cs typeface="Arial"/>
              </a:rPr>
              <a:t>4. Collection Algorithm of R</a:t>
            </a:r>
          </a:p>
          <a:p>
            <a:pPr marL="0" indent="0">
              <a:buNone/>
            </a:pPr>
            <a:r>
              <a:rPr lang="en-US" sz="2000" dirty="0" smtClean="0">
                <a:latin typeface="Arial"/>
                <a:cs typeface="Arial"/>
              </a:rPr>
              <a:t>The molecular ratio of inhalation to exhalation is referred as R in our main text. R was measured by dry inhalation and humid exhalation in our animal model (R-humid). </a:t>
            </a:r>
            <a:r>
              <a:rPr lang="en-US" sz="2000" dirty="0">
                <a:latin typeface="Arial"/>
                <a:cs typeface="Arial"/>
              </a:rPr>
              <a:t>Gas temperature and humidity were measured at the exhaust port </a:t>
            </a:r>
            <a:r>
              <a:rPr lang="en-US" sz="2000" dirty="0" smtClean="0">
                <a:latin typeface="Arial"/>
                <a:cs typeface="Arial"/>
              </a:rPr>
              <a:t>of the ventilator and </a:t>
            </a:r>
            <a:r>
              <a:rPr lang="en-US" sz="2000" dirty="0">
                <a:latin typeface="Arial"/>
                <a:cs typeface="Arial"/>
              </a:rPr>
              <a:t>the exhalation gas </a:t>
            </a:r>
            <a:r>
              <a:rPr lang="en-US" sz="2000" dirty="0" smtClean="0">
                <a:latin typeface="Arial"/>
                <a:cs typeface="Arial"/>
              </a:rPr>
              <a:t>was collected </a:t>
            </a:r>
            <a:r>
              <a:rPr lang="en-US" sz="2000" dirty="0">
                <a:latin typeface="Arial"/>
                <a:cs typeface="Arial"/>
              </a:rPr>
              <a:t>into the bag through the port</a:t>
            </a:r>
            <a:r>
              <a:rPr lang="en-US" sz="2000" dirty="0" smtClean="0">
                <a:latin typeface="Arial"/>
                <a:cs typeface="Arial"/>
              </a:rPr>
              <a:t>. R dry was calculated from the numbers of humidity, temperature, and R-humid.</a:t>
            </a:r>
          </a:p>
        </p:txBody>
      </p:sp>
    </p:spTree>
    <p:extLst>
      <p:ext uri="{BB962C8B-B14F-4D97-AF65-F5344CB8AC3E}">
        <p14:creationId xmlns:p14="http://schemas.microsoft.com/office/powerpoint/2010/main" val="2865890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1375</Words>
  <Application>Microsoft Macintosh PowerPoint</Application>
  <PresentationFormat>On-screen Show (4:3)</PresentationFormat>
  <Paragraphs>208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Koichiro Shinozaki</dc:creator>
  <cp:lastModifiedBy>Koichiro Shinozaki</cp:lastModifiedBy>
  <cp:revision>10</cp:revision>
  <dcterms:created xsi:type="dcterms:W3CDTF">2019-11-05T02:30:23Z</dcterms:created>
  <dcterms:modified xsi:type="dcterms:W3CDTF">2019-11-05T03:43:26Z</dcterms:modified>
</cp:coreProperties>
</file>