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57" r:id="rId3"/>
    <p:sldId id="258" r:id="rId4"/>
    <p:sldId id="259" r:id="rId5"/>
    <p:sldId id="276" r:id="rId6"/>
    <p:sldId id="278" r:id="rId7"/>
    <p:sldId id="279" r:id="rId8"/>
    <p:sldId id="281" r:id="rId9"/>
    <p:sldId id="283" r:id="rId10"/>
    <p:sldId id="284" r:id="rId11"/>
    <p:sldId id="282" r:id="rId12"/>
    <p:sldId id="285" r:id="rId13"/>
    <p:sldId id="286" r:id="rId14"/>
    <p:sldId id="287" r:id="rId15"/>
    <p:sldId id="28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E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6" autoAdjust="0"/>
    <p:restoredTop sz="93716" autoAdjust="0"/>
  </p:normalViewPr>
  <p:slideViewPr>
    <p:cSldViewPr snapToGrid="0">
      <p:cViewPr varScale="1">
        <p:scale>
          <a:sx n="62" d="100"/>
          <a:sy n="62" d="100"/>
        </p:scale>
        <p:origin x="84" y="156"/>
      </p:cViewPr>
      <p:guideLst/>
    </p:cSldViewPr>
  </p:slideViewPr>
  <p:notesTextViewPr>
    <p:cViewPr>
      <p:scale>
        <a:sx n="1" d="1"/>
        <a:sy n="1" d="1"/>
      </p:scale>
      <p:origin x="0" y="0"/>
    </p:cViewPr>
  </p:notesTextViewPr>
  <p:notesViewPr>
    <p:cSldViewPr snapToGrid="0">
      <p:cViewPr varScale="1">
        <p:scale>
          <a:sx n="66" d="100"/>
          <a:sy n="66" d="100"/>
        </p:scale>
        <p:origin x="1987"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AEC4B4-EE68-43C8-B55B-2859AC5D2179}" type="datetimeFigureOut">
              <a:rPr lang="en-GB" smtClean="0"/>
              <a:t>11/10/2019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05FE4-3D82-4102-A0E0-8D91AFE1DB93}" type="slidenum">
              <a:rPr lang="en-GB" smtClean="0"/>
              <a:t>‹nº›</a:t>
            </a:fld>
            <a:endParaRPr lang="en-GB"/>
          </a:p>
        </p:txBody>
      </p:sp>
    </p:spTree>
    <p:extLst>
      <p:ext uri="{BB962C8B-B14F-4D97-AF65-F5344CB8AC3E}">
        <p14:creationId xmlns:p14="http://schemas.microsoft.com/office/powerpoint/2010/main" val="2438561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your organization’s logo, and presenter’s information</a:t>
            </a:r>
          </a:p>
        </p:txBody>
      </p:sp>
      <p:sp>
        <p:nvSpPr>
          <p:cNvPr id="4" name="Slide Number Placeholder 3"/>
          <p:cNvSpPr>
            <a:spLocks noGrp="1"/>
          </p:cNvSpPr>
          <p:nvPr>
            <p:ph type="sldNum" sz="quarter" idx="10"/>
          </p:nvPr>
        </p:nvSpPr>
        <p:spPr/>
        <p:txBody>
          <a:bodyPr/>
          <a:lstStyle/>
          <a:p>
            <a:fld id="{D9D05FE4-3D82-4102-A0E0-8D91AFE1DB93}" type="slidenum">
              <a:rPr lang="en-GB" smtClean="0"/>
              <a:t>1</a:t>
            </a:fld>
            <a:endParaRPr lang="en-GB"/>
          </a:p>
        </p:txBody>
      </p:sp>
    </p:spTree>
    <p:extLst>
      <p:ext uri="{BB962C8B-B14F-4D97-AF65-F5344CB8AC3E}">
        <p14:creationId xmlns:p14="http://schemas.microsoft.com/office/powerpoint/2010/main" val="3173809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Edit, add, or delete according to the aims of your session</a:t>
            </a:r>
          </a:p>
        </p:txBody>
      </p:sp>
      <p:sp>
        <p:nvSpPr>
          <p:cNvPr id="4" name="Slide Number Placeholder 3"/>
          <p:cNvSpPr>
            <a:spLocks noGrp="1"/>
          </p:cNvSpPr>
          <p:nvPr>
            <p:ph type="sldNum" sz="quarter" idx="10"/>
          </p:nvPr>
        </p:nvSpPr>
        <p:spPr/>
        <p:txBody>
          <a:bodyPr/>
          <a:lstStyle/>
          <a:p>
            <a:fld id="{D9D05FE4-3D82-4102-A0E0-8D91AFE1DB93}" type="slidenum">
              <a:rPr lang="en-GB" smtClean="0"/>
              <a:t>2</a:t>
            </a:fld>
            <a:endParaRPr lang="en-GB"/>
          </a:p>
        </p:txBody>
      </p:sp>
    </p:spTree>
    <p:extLst>
      <p:ext uri="{BB962C8B-B14F-4D97-AF65-F5344CB8AC3E}">
        <p14:creationId xmlns:p14="http://schemas.microsoft.com/office/powerpoint/2010/main" val="2702713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you like, add a screenshot of presenter's 16-digit 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 your audience to these basic facts about ORCID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Further reading: https://support.orcid.org/knowledgebase/articles/115256-what-is-orcid</a:t>
            </a:r>
          </a:p>
          <a:p>
            <a:endParaRPr lang="en-GB" dirty="0"/>
          </a:p>
        </p:txBody>
      </p:sp>
      <p:sp>
        <p:nvSpPr>
          <p:cNvPr id="4" name="Slide Number Placeholder 3"/>
          <p:cNvSpPr>
            <a:spLocks noGrp="1"/>
          </p:cNvSpPr>
          <p:nvPr>
            <p:ph type="sldNum" sz="quarter" idx="10"/>
          </p:nvPr>
        </p:nvSpPr>
        <p:spPr/>
        <p:txBody>
          <a:bodyPr/>
          <a:lstStyle/>
          <a:p>
            <a:fld id="{D9D05FE4-3D82-4102-A0E0-8D91AFE1DB93}" type="slidenum">
              <a:rPr lang="en-GB" smtClean="0"/>
              <a:t>3</a:t>
            </a:fld>
            <a:endParaRPr lang="en-GB"/>
          </a:p>
        </p:txBody>
      </p:sp>
    </p:spTree>
    <p:extLst>
      <p:ext uri="{BB962C8B-B14F-4D97-AF65-F5344CB8AC3E}">
        <p14:creationId xmlns:p14="http://schemas.microsoft.com/office/powerpoint/2010/main" val="1245520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Quiz - encourage discussion with your audience.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lvl="0" fontAlgn="base"/>
            <a:r>
              <a:rPr lang="en-GB" baseline="0" dirty="0"/>
              <a:t>Example prompt questions and answers:</a:t>
            </a:r>
            <a:endParaRPr lang="en-GB" dirty="0"/>
          </a:p>
          <a:p>
            <a:pPr lvl="0" fontAlgn="base"/>
            <a:r>
              <a:rPr lang="en-GB" dirty="0"/>
              <a:t>- Who owns and controls your ORCID iD? – you do, this is why you register</a:t>
            </a:r>
            <a:r>
              <a:rPr lang="en-GB" baseline="0" dirty="0"/>
              <a:t> yourself, and you log in to authorize changes and grant permissions</a:t>
            </a:r>
            <a:endParaRPr lang="en-GB" dirty="0"/>
          </a:p>
          <a:p>
            <a:pPr marL="0" marR="0" lvl="0" indent="0" algn="l" defTabSz="914400" rtl="0" eaLnBrk="1" fontAlgn="base" latinLnBrk="0" hangingPunct="1">
              <a:lnSpc>
                <a:spcPct val="100000"/>
              </a:lnSpc>
              <a:spcBef>
                <a:spcPts val="0"/>
              </a:spcBef>
              <a:spcAft>
                <a:spcPts val="0"/>
              </a:spcAft>
              <a:buClrTx/>
              <a:buSzTx/>
              <a:buFontTx/>
              <a:buNone/>
              <a:tabLst/>
              <a:defRPr/>
            </a:pPr>
            <a:r>
              <a:rPr lang="en-GB" dirty="0"/>
              <a:t>- Who controls your visibility settings, deciding what information you share with everyone, and trusted parties? – you control</a:t>
            </a:r>
            <a:r>
              <a:rPr lang="en-GB" baseline="0" dirty="0"/>
              <a:t> this, and have fine-grained control over what information is shared with whom. N</a:t>
            </a:r>
            <a:r>
              <a:rPr lang="en-GB" dirty="0"/>
              <a:t>o-one can update your ORCID record without your permission.</a:t>
            </a:r>
          </a:p>
          <a:p>
            <a:pPr lvl="0" fontAlgn="base"/>
            <a:r>
              <a:rPr lang="en-GB" dirty="0"/>
              <a:t>- With how many different systems is ORCID interoperable? – lots, ORCID is</a:t>
            </a:r>
            <a:r>
              <a:rPr lang="en-GB" baseline="0" dirty="0"/>
              <a:t> non-proprietary and fully interoperable with many research information systems</a:t>
            </a:r>
            <a:endParaRPr lang="en-GB" dirty="0"/>
          </a:p>
          <a:p>
            <a:pPr lvl="0" fontAlgn="base"/>
            <a:r>
              <a:rPr lang="en-GB" dirty="0"/>
              <a:t>- Is ORCID specific to a country, language, or subject discipline? – no, ORCID</a:t>
            </a:r>
            <a:r>
              <a:rPr lang="en-GB" baseline="0" dirty="0"/>
              <a:t> is global and your iD stays with you through your career, no matter where you work or in what field.</a:t>
            </a:r>
          </a:p>
          <a:p>
            <a:pPr lvl="0" fontAlgn="base"/>
            <a:endParaRPr lang="en-GB" baseline="0" dirty="0"/>
          </a:p>
          <a:p>
            <a:pPr lvl="0" fontAlgn="base"/>
            <a:r>
              <a:rPr lang="en-GB" baseline="0" dirty="0"/>
              <a:t>Tell researchers that we allow and encourage you to link your ORCID iD to other identifiers. For example, you may link your iD to your Scopus Author ID, or </a:t>
            </a:r>
            <a:r>
              <a:rPr lang="en-GB" baseline="0" dirty="0" err="1"/>
              <a:t>ResearcherID</a:t>
            </a:r>
            <a:r>
              <a:rPr lang="en-GB" baseline="0" dirty="0"/>
              <a:t>, or ISNI.  Learn more about adding other identifiers to your ORCID record https://support.orcid.org/knowledgebase/articles/1807516-other-identifiers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base" latinLnBrk="0" hangingPunct="1">
              <a:lnSpc>
                <a:spcPct val="100000"/>
              </a:lnSpc>
              <a:spcBef>
                <a:spcPts val="0"/>
              </a:spcBef>
              <a:spcAft>
                <a:spcPts val="0"/>
              </a:spcAft>
              <a:buClrTx/>
              <a:buSzTx/>
              <a:buFontTx/>
              <a:buNone/>
              <a:tabLst/>
              <a:defRPr/>
            </a:pPr>
            <a:r>
              <a:rPr lang="en-GB" baseline="0" dirty="0"/>
              <a:t>Further info: </a:t>
            </a:r>
            <a:r>
              <a:rPr lang="en-GB" b="1" dirty="0"/>
              <a:t>How is ORCID different from other researcher identifiers?</a:t>
            </a:r>
            <a:r>
              <a:rPr lang="en-GB" b="1" baseline="0" dirty="0"/>
              <a:t> </a:t>
            </a:r>
            <a:r>
              <a:rPr lang="en-GB" baseline="0" dirty="0"/>
              <a:t>https://support.orcid.org/knowledgebase/articles/907197-how-is-orcid-different-from-other-researcher-ident</a:t>
            </a:r>
            <a:endParaRPr lang="en-GB" dirty="0"/>
          </a:p>
        </p:txBody>
      </p:sp>
      <p:sp>
        <p:nvSpPr>
          <p:cNvPr id="4" name="Slide Number Placeholder 3"/>
          <p:cNvSpPr>
            <a:spLocks noGrp="1"/>
          </p:cNvSpPr>
          <p:nvPr>
            <p:ph type="sldNum" sz="quarter" idx="10"/>
          </p:nvPr>
        </p:nvSpPr>
        <p:spPr/>
        <p:txBody>
          <a:bodyPr/>
          <a:lstStyle/>
          <a:p>
            <a:fld id="{D9D05FE4-3D82-4102-A0E0-8D91AFE1DB93}" type="slidenum">
              <a:rPr lang="en-GB" smtClean="0"/>
              <a:t>4</a:t>
            </a:fld>
            <a:endParaRPr lang="en-GB"/>
          </a:p>
        </p:txBody>
      </p:sp>
    </p:spTree>
    <p:extLst>
      <p:ext uri="{BB962C8B-B14F-4D97-AF65-F5344CB8AC3E}">
        <p14:creationId xmlns:p14="http://schemas.microsoft.com/office/powerpoint/2010/main" val="2031751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Quiz - encourage discussion with your audience.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lvl="0" fontAlgn="base"/>
            <a:r>
              <a:rPr lang="en-GB" baseline="0" dirty="0"/>
              <a:t>Example prompt questions and answers:</a:t>
            </a:r>
            <a:endParaRPr lang="en-GB" dirty="0"/>
          </a:p>
          <a:p>
            <a:pPr lvl="0" fontAlgn="base"/>
            <a:r>
              <a:rPr lang="en-GB" dirty="0"/>
              <a:t>- Who owns and controls your ORCID iD? – you do, this is why you register</a:t>
            </a:r>
            <a:r>
              <a:rPr lang="en-GB" baseline="0" dirty="0"/>
              <a:t> yourself, and you log in to authorize changes and grant permissions</a:t>
            </a:r>
            <a:endParaRPr lang="en-GB" dirty="0"/>
          </a:p>
          <a:p>
            <a:pPr marL="0" marR="0" lvl="0" indent="0" algn="l" defTabSz="914400" rtl="0" eaLnBrk="1" fontAlgn="base" latinLnBrk="0" hangingPunct="1">
              <a:lnSpc>
                <a:spcPct val="100000"/>
              </a:lnSpc>
              <a:spcBef>
                <a:spcPts val="0"/>
              </a:spcBef>
              <a:spcAft>
                <a:spcPts val="0"/>
              </a:spcAft>
              <a:buClrTx/>
              <a:buSzTx/>
              <a:buFontTx/>
              <a:buNone/>
              <a:tabLst/>
              <a:defRPr/>
            </a:pPr>
            <a:r>
              <a:rPr lang="en-GB" dirty="0"/>
              <a:t>- Who controls your visibility settings, deciding what information you share with everyone, and trusted parties? – you control</a:t>
            </a:r>
            <a:r>
              <a:rPr lang="en-GB" baseline="0" dirty="0"/>
              <a:t> this, and have fine-grained control over what information is shared with whom. N</a:t>
            </a:r>
            <a:r>
              <a:rPr lang="en-GB" dirty="0"/>
              <a:t>o-one can update your ORCID record without your permission.</a:t>
            </a:r>
          </a:p>
          <a:p>
            <a:pPr lvl="0" fontAlgn="base"/>
            <a:r>
              <a:rPr lang="en-GB" dirty="0"/>
              <a:t>- With how many different systems is ORCID interoperable? – lots, ORCID is</a:t>
            </a:r>
            <a:r>
              <a:rPr lang="en-GB" baseline="0" dirty="0"/>
              <a:t> non-proprietary and fully interoperable with many research information systems</a:t>
            </a:r>
            <a:endParaRPr lang="en-GB" dirty="0"/>
          </a:p>
          <a:p>
            <a:pPr lvl="0" fontAlgn="base"/>
            <a:r>
              <a:rPr lang="en-GB" dirty="0"/>
              <a:t>- Is ORCID specific to a country, language, or subject discipline? – no, ORCID</a:t>
            </a:r>
            <a:r>
              <a:rPr lang="en-GB" baseline="0" dirty="0"/>
              <a:t> is global and your iD stays with you through your career, no matter where you work or in what field.</a:t>
            </a:r>
          </a:p>
          <a:p>
            <a:pPr lvl="0" fontAlgn="base"/>
            <a:endParaRPr lang="en-GB" baseline="0" dirty="0"/>
          </a:p>
          <a:p>
            <a:pPr lvl="0" fontAlgn="base"/>
            <a:r>
              <a:rPr lang="en-GB" baseline="0" dirty="0"/>
              <a:t>Tell researchers that we allow and encourage you to link your ORCID iD to other identifiers. For example, you may link your iD to your Scopus Author ID, or </a:t>
            </a:r>
            <a:r>
              <a:rPr lang="en-GB" baseline="0" dirty="0" err="1"/>
              <a:t>ResearcherID</a:t>
            </a:r>
            <a:r>
              <a:rPr lang="en-GB" baseline="0" dirty="0"/>
              <a:t>, or ISNI.  Learn more about adding other identifiers to your ORCID record https://support.orcid.org/knowledgebase/articles/1807516-other-identifiers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base" latinLnBrk="0" hangingPunct="1">
              <a:lnSpc>
                <a:spcPct val="100000"/>
              </a:lnSpc>
              <a:spcBef>
                <a:spcPts val="0"/>
              </a:spcBef>
              <a:spcAft>
                <a:spcPts val="0"/>
              </a:spcAft>
              <a:buClrTx/>
              <a:buSzTx/>
              <a:buFontTx/>
              <a:buNone/>
              <a:tabLst/>
              <a:defRPr/>
            </a:pPr>
            <a:r>
              <a:rPr lang="en-GB" baseline="0" dirty="0"/>
              <a:t>Further info: </a:t>
            </a:r>
            <a:r>
              <a:rPr lang="en-GB" b="1" dirty="0"/>
              <a:t>How is ORCID different from other researcher identifiers?</a:t>
            </a:r>
            <a:r>
              <a:rPr lang="en-GB" b="1" baseline="0" dirty="0"/>
              <a:t> </a:t>
            </a:r>
            <a:r>
              <a:rPr lang="en-GB" baseline="0" dirty="0"/>
              <a:t>https://support.orcid.org/knowledgebase/articles/907197-how-is-orcid-different-from-other-researcher-ident</a:t>
            </a:r>
            <a:endParaRPr lang="en-GB" dirty="0"/>
          </a:p>
        </p:txBody>
      </p:sp>
      <p:sp>
        <p:nvSpPr>
          <p:cNvPr id="4" name="Slide Number Placeholder 3"/>
          <p:cNvSpPr>
            <a:spLocks noGrp="1"/>
          </p:cNvSpPr>
          <p:nvPr>
            <p:ph type="sldNum" sz="quarter" idx="10"/>
          </p:nvPr>
        </p:nvSpPr>
        <p:spPr/>
        <p:txBody>
          <a:bodyPr/>
          <a:lstStyle/>
          <a:p>
            <a:fld id="{D9D05FE4-3D82-4102-A0E0-8D91AFE1DB93}" type="slidenum">
              <a:rPr lang="en-GB" smtClean="0"/>
              <a:t>10</a:t>
            </a:fld>
            <a:endParaRPr lang="en-GB"/>
          </a:p>
        </p:txBody>
      </p:sp>
    </p:spTree>
    <p:extLst>
      <p:ext uri="{BB962C8B-B14F-4D97-AF65-F5344CB8AC3E}">
        <p14:creationId xmlns:p14="http://schemas.microsoft.com/office/powerpoint/2010/main" val="546774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Quiz - encourage discussion with your audience.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lvl="0" fontAlgn="base"/>
            <a:r>
              <a:rPr lang="en-GB" baseline="0" dirty="0"/>
              <a:t>Example prompt questions and answers:</a:t>
            </a:r>
            <a:endParaRPr lang="en-GB" dirty="0"/>
          </a:p>
          <a:p>
            <a:pPr lvl="0" fontAlgn="base"/>
            <a:r>
              <a:rPr lang="en-GB" dirty="0"/>
              <a:t>- Who owns and controls your ORCID iD? – you do, this is why you register</a:t>
            </a:r>
            <a:r>
              <a:rPr lang="en-GB" baseline="0" dirty="0"/>
              <a:t> yourself, and you log in to authorize changes and grant permissions</a:t>
            </a:r>
            <a:endParaRPr lang="en-GB" dirty="0"/>
          </a:p>
          <a:p>
            <a:pPr marL="0" marR="0" lvl="0" indent="0" algn="l" defTabSz="914400" rtl="0" eaLnBrk="1" fontAlgn="base" latinLnBrk="0" hangingPunct="1">
              <a:lnSpc>
                <a:spcPct val="100000"/>
              </a:lnSpc>
              <a:spcBef>
                <a:spcPts val="0"/>
              </a:spcBef>
              <a:spcAft>
                <a:spcPts val="0"/>
              </a:spcAft>
              <a:buClrTx/>
              <a:buSzTx/>
              <a:buFontTx/>
              <a:buNone/>
              <a:tabLst/>
              <a:defRPr/>
            </a:pPr>
            <a:r>
              <a:rPr lang="en-GB" dirty="0"/>
              <a:t>- Who controls your visibility settings, deciding what information you share with everyone, and trusted parties? – you control</a:t>
            </a:r>
            <a:r>
              <a:rPr lang="en-GB" baseline="0" dirty="0"/>
              <a:t> this, and have fine-grained control over what information is shared with whom. N</a:t>
            </a:r>
            <a:r>
              <a:rPr lang="en-GB" dirty="0"/>
              <a:t>o-one can update your ORCID record without your permission.</a:t>
            </a:r>
          </a:p>
          <a:p>
            <a:pPr lvl="0" fontAlgn="base"/>
            <a:r>
              <a:rPr lang="en-GB" dirty="0"/>
              <a:t>- With how many different systems is ORCID interoperable? – lots, ORCID is</a:t>
            </a:r>
            <a:r>
              <a:rPr lang="en-GB" baseline="0" dirty="0"/>
              <a:t> non-proprietary and fully interoperable with many research information systems</a:t>
            </a:r>
            <a:endParaRPr lang="en-GB" dirty="0"/>
          </a:p>
          <a:p>
            <a:pPr lvl="0" fontAlgn="base"/>
            <a:r>
              <a:rPr lang="en-GB" dirty="0"/>
              <a:t>- Is ORCID specific to a country, language, or subject discipline? – no, ORCID</a:t>
            </a:r>
            <a:r>
              <a:rPr lang="en-GB" baseline="0" dirty="0"/>
              <a:t> is global and your iD stays with you through your career, no matter where you work or in what field.</a:t>
            </a:r>
          </a:p>
          <a:p>
            <a:pPr lvl="0" fontAlgn="base"/>
            <a:endParaRPr lang="en-GB" baseline="0" dirty="0"/>
          </a:p>
          <a:p>
            <a:pPr lvl="0" fontAlgn="base"/>
            <a:r>
              <a:rPr lang="en-GB" baseline="0" dirty="0"/>
              <a:t>Tell researchers that we allow and encourage you to link your ORCID iD to other identifiers. For example, you may link your iD to your Scopus Author ID, or </a:t>
            </a:r>
            <a:r>
              <a:rPr lang="en-GB" baseline="0" dirty="0" err="1"/>
              <a:t>ResearcherID</a:t>
            </a:r>
            <a:r>
              <a:rPr lang="en-GB" baseline="0" dirty="0"/>
              <a:t>, or ISNI.  Learn more about adding other identifiers to your ORCID record https://support.orcid.org/knowledgebase/articles/1807516-other-identifiers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base" latinLnBrk="0" hangingPunct="1">
              <a:lnSpc>
                <a:spcPct val="100000"/>
              </a:lnSpc>
              <a:spcBef>
                <a:spcPts val="0"/>
              </a:spcBef>
              <a:spcAft>
                <a:spcPts val="0"/>
              </a:spcAft>
              <a:buClrTx/>
              <a:buSzTx/>
              <a:buFontTx/>
              <a:buNone/>
              <a:tabLst/>
              <a:defRPr/>
            </a:pPr>
            <a:r>
              <a:rPr lang="en-GB" baseline="0" dirty="0"/>
              <a:t>Further info: </a:t>
            </a:r>
            <a:r>
              <a:rPr lang="en-GB" b="1" dirty="0"/>
              <a:t>How is ORCID different from other researcher identifiers?</a:t>
            </a:r>
            <a:r>
              <a:rPr lang="en-GB" b="1" baseline="0" dirty="0"/>
              <a:t> </a:t>
            </a:r>
            <a:r>
              <a:rPr lang="en-GB" baseline="0" dirty="0"/>
              <a:t>https://support.orcid.org/knowledgebase/articles/907197-how-is-orcid-different-from-other-researcher-ident</a:t>
            </a:r>
            <a:endParaRPr lang="en-GB" dirty="0"/>
          </a:p>
        </p:txBody>
      </p:sp>
      <p:sp>
        <p:nvSpPr>
          <p:cNvPr id="4" name="Slide Number Placeholder 3"/>
          <p:cNvSpPr>
            <a:spLocks noGrp="1"/>
          </p:cNvSpPr>
          <p:nvPr>
            <p:ph type="sldNum" sz="quarter" idx="10"/>
          </p:nvPr>
        </p:nvSpPr>
        <p:spPr/>
        <p:txBody>
          <a:bodyPr/>
          <a:lstStyle/>
          <a:p>
            <a:fld id="{D9D05FE4-3D82-4102-A0E0-8D91AFE1DB93}" type="slidenum">
              <a:rPr lang="en-GB" smtClean="0"/>
              <a:t>15</a:t>
            </a:fld>
            <a:endParaRPr lang="en-GB"/>
          </a:p>
        </p:txBody>
      </p:sp>
    </p:spTree>
    <p:extLst>
      <p:ext uri="{BB962C8B-B14F-4D97-AF65-F5344CB8AC3E}">
        <p14:creationId xmlns:p14="http://schemas.microsoft.com/office/powerpoint/2010/main" val="187422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DC3E1FA-CFD7-4EC5-B94D-E665D898F7AE}" type="datetime1">
              <a:rPr lang="en-GB" smtClean="0"/>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4295F9-78D8-477E-B228-E326BF1AF3B6}" type="slidenum">
              <a:rPr lang="en-GB" smtClean="0"/>
              <a:t>‹nº›</a:t>
            </a:fld>
            <a:endParaRPr lang="en-GB"/>
          </a:p>
        </p:txBody>
      </p:sp>
    </p:spTree>
    <p:extLst>
      <p:ext uri="{BB962C8B-B14F-4D97-AF65-F5344CB8AC3E}">
        <p14:creationId xmlns:p14="http://schemas.microsoft.com/office/powerpoint/2010/main" val="3959807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AC6CA4-1BFF-46DD-BFF5-DEE25C08FA4D}" type="datetime1">
              <a:rPr lang="en-GB" smtClean="0"/>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4295F9-78D8-477E-B228-E326BF1AF3B6}" type="slidenum">
              <a:rPr lang="en-GB" smtClean="0"/>
              <a:t>‹nº›</a:t>
            </a:fld>
            <a:endParaRPr lang="en-GB"/>
          </a:p>
        </p:txBody>
      </p:sp>
    </p:spTree>
    <p:extLst>
      <p:ext uri="{BB962C8B-B14F-4D97-AF65-F5344CB8AC3E}">
        <p14:creationId xmlns:p14="http://schemas.microsoft.com/office/powerpoint/2010/main" val="1469768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2B1AADF-3AB0-4F73-AD8D-AE1B1CC92DE7}" type="datetime1">
              <a:rPr lang="en-GB" smtClean="0"/>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4295F9-78D8-477E-B228-E326BF1AF3B6}" type="slidenum">
              <a:rPr lang="en-GB" smtClean="0"/>
              <a:t>‹nº›</a:t>
            </a:fld>
            <a:endParaRPr lang="en-GB"/>
          </a:p>
        </p:txBody>
      </p:sp>
    </p:spTree>
    <p:extLst>
      <p:ext uri="{BB962C8B-B14F-4D97-AF65-F5344CB8AC3E}">
        <p14:creationId xmlns:p14="http://schemas.microsoft.com/office/powerpoint/2010/main" val="1445007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ACBEECD-6B4B-498B-8B1D-424E334BE10F}" type="datetime1">
              <a:rPr lang="en-GB" smtClean="0"/>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4295F9-78D8-477E-B228-E326BF1AF3B6}" type="slidenum">
              <a:rPr lang="en-GB" smtClean="0"/>
              <a:t>‹nº›</a:t>
            </a:fld>
            <a:endParaRPr lang="en-GB"/>
          </a:p>
        </p:txBody>
      </p:sp>
    </p:spTree>
    <p:extLst>
      <p:ext uri="{BB962C8B-B14F-4D97-AF65-F5344CB8AC3E}">
        <p14:creationId xmlns:p14="http://schemas.microsoft.com/office/powerpoint/2010/main" val="36906306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40000E-F02A-4F5A-A317-E8CA74FEF56A}" type="datetime1">
              <a:rPr lang="en-GB" smtClean="0"/>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4295F9-78D8-477E-B228-E326BF1AF3B6}" type="slidenum">
              <a:rPr lang="en-GB" smtClean="0"/>
              <a:t>‹nº›</a:t>
            </a:fld>
            <a:endParaRPr lang="en-GB"/>
          </a:p>
        </p:txBody>
      </p:sp>
    </p:spTree>
    <p:extLst>
      <p:ext uri="{BB962C8B-B14F-4D97-AF65-F5344CB8AC3E}">
        <p14:creationId xmlns:p14="http://schemas.microsoft.com/office/powerpoint/2010/main" val="3991272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C206911-2F64-4796-B55D-B2186ABAAA2C}" type="datetime1">
              <a:rPr lang="en-GB" smtClean="0"/>
              <a:t>11/10/2019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4295F9-78D8-477E-B228-E326BF1AF3B6}" type="slidenum">
              <a:rPr lang="en-GB" smtClean="0"/>
              <a:t>‹nº›</a:t>
            </a:fld>
            <a:endParaRPr lang="en-GB"/>
          </a:p>
        </p:txBody>
      </p:sp>
    </p:spTree>
    <p:extLst>
      <p:ext uri="{BB962C8B-B14F-4D97-AF65-F5344CB8AC3E}">
        <p14:creationId xmlns:p14="http://schemas.microsoft.com/office/powerpoint/2010/main" val="2245228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A624260-879E-4EA9-AE47-88ED7A7CC158}" type="datetime1">
              <a:rPr lang="en-GB" smtClean="0"/>
              <a:t>11/10/2019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4295F9-78D8-477E-B228-E326BF1AF3B6}" type="slidenum">
              <a:rPr lang="en-GB" smtClean="0"/>
              <a:t>‹nº›</a:t>
            </a:fld>
            <a:endParaRPr lang="en-GB"/>
          </a:p>
        </p:txBody>
      </p:sp>
    </p:spTree>
    <p:extLst>
      <p:ext uri="{BB962C8B-B14F-4D97-AF65-F5344CB8AC3E}">
        <p14:creationId xmlns:p14="http://schemas.microsoft.com/office/powerpoint/2010/main" val="381669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923A693-4BD5-4D5D-A7F5-B97E20B90374}" type="datetime1">
              <a:rPr lang="en-GB" smtClean="0"/>
              <a:t>11/10/2019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4295F9-78D8-477E-B228-E326BF1AF3B6}" type="slidenum">
              <a:rPr lang="en-GB" smtClean="0"/>
              <a:t>‹nº›</a:t>
            </a:fld>
            <a:endParaRPr lang="en-GB"/>
          </a:p>
        </p:txBody>
      </p:sp>
    </p:spTree>
    <p:extLst>
      <p:ext uri="{BB962C8B-B14F-4D97-AF65-F5344CB8AC3E}">
        <p14:creationId xmlns:p14="http://schemas.microsoft.com/office/powerpoint/2010/main" val="1049028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CB0B78-E427-4C52-84CD-15771F82B6AC}" type="datetime1">
              <a:rPr lang="en-GB" smtClean="0"/>
              <a:t>11/10/2019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4295F9-78D8-477E-B228-E326BF1AF3B6}" type="slidenum">
              <a:rPr lang="en-GB" smtClean="0"/>
              <a:t>‹nº›</a:t>
            </a:fld>
            <a:endParaRPr lang="en-GB"/>
          </a:p>
        </p:txBody>
      </p:sp>
    </p:spTree>
    <p:extLst>
      <p:ext uri="{BB962C8B-B14F-4D97-AF65-F5344CB8AC3E}">
        <p14:creationId xmlns:p14="http://schemas.microsoft.com/office/powerpoint/2010/main" val="2710897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EEFAAB-B8CA-43B6-BF22-10E54325B16E}" type="datetime1">
              <a:rPr lang="en-GB" smtClean="0"/>
              <a:t>11/10/2019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4295F9-78D8-477E-B228-E326BF1AF3B6}" type="slidenum">
              <a:rPr lang="en-GB" smtClean="0"/>
              <a:t>‹nº›</a:t>
            </a:fld>
            <a:endParaRPr lang="en-GB"/>
          </a:p>
        </p:txBody>
      </p:sp>
    </p:spTree>
    <p:extLst>
      <p:ext uri="{BB962C8B-B14F-4D97-AF65-F5344CB8AC3E}">
        <p14:creationId xmlns:p14="http://schemas.microsoft.com/office/powerpoint/2010/main" val="3352824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8B6CFA-DCCD-4FA4-891D-1B0A8ED3106B}" type="datetime1">
              <a:rPr lang="en-GB" smtClean="0"/>
              <a:t>11/10/2019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4295F9-78D8-477E-B228-E326BF1AF3B6}" type="slidenum">
              <a:rPr lang="en-GB" smtClean="0"/>
              <a:t>‹nº›</a:t>
            </a:fld>
            <a:endParaRPr lang="en-GB"/>
          </a:p>
        </p:txBody>
      </p:sp>
    </p:spTree>
    <p:extLst>
      <p:ext uri="{BB962C8B-B14F-4D97-AF65-F5344CB8AC3E}">
        <p14:creationId xmlns:p14="http://schemas.microsoft.com/office/powerpoint/2010/main" val="158282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5B08C-C804-41B6-A422-5257E3CC0C40}" type="datetime1">
              <a:rPr lang="en-GB" smtClean="0"/>
              <a:t>11/10/2019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295F9-78D8-477E-B228-E326BF1AF3B6}" type="slidenum">
              <a:rPr lang="en-GB" smtClean="0"/>
              <a:t>‹nº›</a:t>
            </a:fld>
            <a:endParaRPr lang="en-GB"/>
          </a:p>
        </p:txBody>
      </p:sp>
    </p:spTree>
    <p:extLst>
      <p:ext uri="{BB962C8B-B14F-4D97-AF65-F5344CB8AC3E}">
        <p14:creationId xmlns:p14="http://schemas.microsoft.com/office/powerpoint/2010/main" val="2948516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8676" y="4898986"/>
            <a:ext cx="9144000" cy="1494069"/>
          </a:xfrm>
        </p:spPr>
        <p:txBody>
          <a:bodyPr>
            <a:normAutofit/>
          </a:bodyPr>
          <a:lstStyle/>
          <a:p>
            <a:pPr algn="l"/>
            <a:r>
              <a:rPr lang="en-GB" dirty="0" smtClean="0">
                <a:solidFill>
                  <a:schemeClr val="bg1"/>
                </a:solidFill>
              </a:rPr>
              <a:t>André Leon S. Gradvohl, </a:t>
            </a:r>
            <a:r>
              <a:rPr lang="en-GB" dirty="0" err="1" smtClean="0">
                <a:solidFill>
                  <a:schemeClr val="bg1"/>
                </a:solidFill>
              </a:rPr>
              <a:t>Dr.</a:t>
            </a:r>
            <a:r>
              <a:rPr lang="en-GB" dirty="0" smtClean="0">
                <a:solidFill>
                  <a:schemeClr val="bg1"/>
                </a:solidFill>
              </a:rPr>
              <a:t> </a:t>
            </a:r>
            <a:endParaRPr lang="en-GB" dirty="0">
              <a:solidFill>
                <a:schemeClr val="bg1"/>
              </a:solidFill>
            </a:endParaRPr>
          </a:p>
          <a:p>
            <a:pPr algn="l"/>
            <a:r>
              <a:rPr lang="en-GB" dirty="0" smtClean="0">
                <a:solidFill>
                  <a:schemeClr val="bg1"/>
                </a:solidFill>
              </a:rPr>
              <a:t>0000-0002-6520-9740</a:t>
            </a:r>
          </a:p>
          <a:p>
            <a:pPr algn="l"/>
            <a:r>
              <a:rPr lang="en-GB" dirty="0" smtClean="0">
                <a:solidFill>
                  <a:schemeClr val="bg1"/>
                </a:solidFill>
              </a:rPr>
              <a:t>University of Campinas, October 2019</a:t>
            </a:r>
            <a:endParaRPr lang="en-GB"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3404" y="5036420"/>
            <a:ext cx="1219200" cy="1219200"/>
          </a:xfrm>
          <a:prstGeom prst="rect">
            <a:avLst/>
          </a:prstGeom>
        </p:spPr>
      </p:pic>
      <p:pic>
        <p:nvPicPr>
          <p:cNvPr id="2" name="Image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9918" y="124914"/>
            <a:ext cx="1476000" cy="1476000"/>
          </a:xfrm>
          <a:prstGeom prst="rect">
            <a:avLst/>
          </a:prstGeom>
        </p:spPr>
      </p:pic>
      <p:sp>
        <p:nvSpPr>
          <p:cNvPr id="4" name="CaixaDeTexto 3"/>
          <p:cNvSpPr txBox="1"/>
          <p:nvPr/>
        </p:nvSpPr>
        <p:spPr>
          <a:xfrm>
            <a:off x="0" y="2786743"/>
            <a:ext cx="12192000" cy="1569660"/>
          </a:xfrm>
          <a:prstGeom prst="rect">
            <a:avLst/>
          </a:prstGeom>
          <a:noFill/>
        </p:spPr>
        <p:txBody>
          <a:bodyPr wrap="square" rtlCol="0">
            <a:spAutoFit/>
          </a:bodyPr>
          <a:lstStyle/>
          <a:p>
            <a:pPr algn="ctr"/>
            <a:r>
              <a:rPr lang="en-US" sz="4800" dirty="0" smtClean="0">
                <a:solidFill>
                  <a:schemeClr val="bg1"/>
                </a:solidFill>
              </a:rPr>
              <a:t>A user perspective on ORCID:</a:t>
            </a:r>
          </a:p>
          <a:p>
            <a:pPr algn="ctr"/>
            <a:r>
              <a:rPr lang="en-US" sz="4800" dirty="0" smtClean="0">
                <a:solidFill>
                  <a:schemeClr val="bg1"/>
                </a:solidFill>
              </a:rPr>
              <a:t>The past and the future</a:t>
            </a:r>
            <a:endParaRPr lang="en-US" sz="4800" dirty="0">
              <a:solidFill>
                <a:schemeClr val="bg1"/>
              </a:solidFill>
            </a:endParaRPr>
          </a:p>
        </p:txBody>
      </p:sp>
      <p:sp>
        <p:nvSpPr>
          <p:cNvPr id="5" name="CaixaDeTexto 4"/>
          <p:cNvSpPr txBox="1"/>
          <p:nvPr/>
        </p:nvSpPr>
        <p:spPr>
          <a:xfrm>
            <a:off x="6647543" y="4356403"/>
            <a:ext cx="3454400" cy="584775"/>
          </a:xfrm>
          <a:prstGeom prst="rect">
            <a:avLst/>
          </a:prstGeom>
          <a:noFill/>
        </p:spPr>
        <p:txBody>
          <a:bodyPr wrap="square" rtlCol="0">
            <a:spAutoFit/>
          </a:bodyPr>
          <a:lstStyle/>
          <a:p>
            <a:pPr algn="r"/>
            <a:r>
              <a:rPr lang="en-US" sz="3200" dirty="0" smtClean="0">
                <a:solidFill>
                  <a:schemeClr val="bg1"/>
                </a:solidFill>
              </a:rPr>
              <a:t>… for me.</a:t>
            </a:r>
            <a:endParaRPr lang="en-US" sz="3200" dirty="0">
              <a:solidFill>
                <a:schemeClr val="bg1"/>
              </a:solidFill>
            </a:endParaRPr>
          </a:p>
        </p:txBody>
      </p:sp>
    </p:spTree>
    <p:extLst>
      <p:ext uri="{BB962C8B-B14F-4D97-AF65-F5344CB8AC3E}">
        <p14:creationId xmlns:p14="http://schemas.microsoft.com/office/powerpoint/2010/main" val="159632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8220" y="634947"/>
            <a:ext cx="10515600" cy="5555990"/>
          </a:xfrm>
        </p:spPr>
        <p:txBody>
          <a:bodyPr>
            <a:normAutofit/>
          </a:bodyPr>
          <a:lstStyle/>
          <a:p>
            <a:pPr algn="ctr"/>
            <a:r>
              <a:rPr lang="en-GB" sz="7200" dirty="0" smtClean="0"/>
              <a:t>Reducing the </a:t>
            </a:r>
            <a:br>
              <a:rPr lang="en-GB" sz="7200" dirty="0" smtClean="0"/>
            </a:br>
            <a:r>
              <a:rPr lang="en-GB" sz="7200" dirty="0" smtClean="0"/>
              <a:t>Matthew Effect</a:t>
            </a:r>
            <a:endParaRPr lang="en-GB" sz="7200" dirty="0"/>
          </a:p>
        </p:txBody>
      </p:sp>
      <p:sp>
        <p:nvSpPr>
          <p:cNvPr id="3" name="Espaço Reservado para Número de Slide 2"/>
          <p:cNvSpPr>
            <a:spLocks noGrp="1"/>
          </p:cNvSpPr>
          <p:nvPr>
            <p:ph type="sldNum" sz="quarter" idx="12"/>
          </p:nvPr>
        </p:nvSpPr>
        <p:spPr/>
        <p:txBody>
          <a:bodyPr/>
          <a:lstStyle/>
          <a:p>
            <a:fld id="{994295F9-78D8-477E-B228-E326BF1AF3B6}" type="slidenum">
              <a:rPr lang="en-GB" smtClean="0"/>
              <a:t>10</a:t>
            </a:fld>
            <a:endParaRPr lang="en-GB"/>
          </a:p>
        </p:txBody>
      </p:sp>
    </p:spTree>
    <p:extLst>
      <p:ext uri="{BB962C8B-B14F-4D97-AF65-F5344CB8AC3E}">
        <p14:creationId xmlns:p14="http://schemas.microsoft.com/office/powerpoint/2010/main" val="2273216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Try to reduce Matthew effect</a:t>
            </a:r>
            <a:endParaRPr lang="en-US" dirty="0"/>
          </a:p>
        </p:txBody>
      </p:sp>
      <p:sp>
        <p:nvSpPr>
          <p:cNvPr id="3" name="Espaço Reservado para Conteúdo 2"/>
          <p:cNvSpPr>
            <a:spLocks noGrp="1"/>
          </p:cNvSpPr>
          <p:nvPr>
            <p:ph idx="1"/>
          </p:nvPr>
        </p:nvSpPr>
        <p:spPr/>
        <p:txBody>
          <a:bodyPr>
            <a:normAutofit/>
          </a:bodyPr>
          <a:lstStyle/>
          <a:p>
            <a:r>
              <a:rPr lang="en-US" dirty="0" smtClean="0"/>
              <a:t>Merton and Zuckerman summarize Matthew </a:t>
            </a:r>
            <a:r>
              <a:rPr lang="en-US" dirty="0"/>
              <a:t>Effect as  </a:t>
            </a:r>
            <a:r>
              <a:rPr lang="en-US" dirty="0" smtClean="0"/>
              <a:t>“the </a:t>
            </a:r>
            <a:r>
              <a:rPr lang="en-US" dirty="0"/>
              <a:t>rich get </a:t>
            </a:r>
            <a:r>
              <a:rPr lang="en-US" dirty="0" smtClean="0"/>
              <a:t>richer, </a:t>
            </a:r>
            <a:r>
              <a:rPr lang="en-US" dirty="0"/>
              <a:t>and the poor get </a:t>
            </a:r>
            <a:r>
              <a:rPr lang="en-US" dirty="0" smtClean="0"/>
              <a:t>poorer.”</a:t>
            </a:r>
            <a:endParaRPr lang="en-US" dirty="0" smtClean="0"/>
          </a:p>
          <a:p>
            <a:r>
              <a:rPr lang="en-US" dirty="0" smtClean="0"/>
              <a:t>“The </a:t>
            </a:r>
            <a:r>
              <a:rPr lang="en-US" dirty="0"/>
              <a:t>Matthew Effect in </a:t>
            </a:r>
            <a:r>
              <a:rPr lang="en-US" dirty="0" smtClean="0"/>
              <a:t>Science” </a:t>
            </a:r>
            <a:r>
              <a:rPr lang="en-US" dirty="0"/>
              <a:t>Robert K. </a:t>
            </a:r>
            <a:r>
              <a:rPr lang="en-US" dirty="0" smtClean="0"/>
              <a:t>Merton.</a:t>
            </a:r>
          </a:p>
          <a:p>
            <a:r>
              <a:rPr lang="en-US" dirty="0" smtClean="0"/>
              <a:t>“For </a:t>
            </a:r>
            <a:r>
              <a:rPr lang="en-US" dirty="0"/>
              <a:t>to </a:t>
            </a:r>
            <a:r>
              <a:rPr lang="en-US" dirty="0" smtClean="0"/>
              <a:t>everyone </a:t>
            </a:r>
            <a:r>
              <a:rPr lang="en-US" dirty="0"/>
              <a:t>who has will more be given, and he will have abundance; but from him who has not, even what he has will be taken </a:t>
            </a:r>
            <a:r>
              <a:rPr lang="en-US" dirty="0" smtClean="0"/>
              <a:t>away.” -</a:t>
            </a:r>
            <a:r>
              <a:rPr lang="en-US" dirty="0"/>
              <a:t> </a:t>
            </a:r>
            <a:r>
              <a:rPr lang="en-US" dirty="0" smtClean="0"/>
              <a:t>Matthew  </a:t>
            </a:r>
            <a:r>
              <a:rPr lang="en-US" dirty="0" smtClean="0"/>
              <a:t>25:29.</a:t>
            </a:r>
            <a:endParaRPr lang="en-US" dirty="0" smtClean="0"/>
          </a:p>
        </p:txBody>
      </p:sp>
      <p:sp>
        <p:nvSpPr>
          <p:cNvPr id="4" name="Espaço Reservado para Número de Slide 3"/>
          <p:cNvSpPr>
            <a:spLocks noGrp="1"/>
          </p:cNvSpPr>
          <p:nvPr>
            <p:ph type="sldNum" sz="quarter" idx="12"/>
          </p:nvPr>
        </p:nvSpPr>
        <p:spPr/>
        <p:txBody>
          <a:bodyPr/>
          <a:lstStyle/>
          <a:p>
            <a:fld id="{994295F9-78D8-477E-B228-E326BF1AF3B6}" type="slidenum">
              <a:rPr lang="en-GB" smtClean="0"/>
              <a:t>11</a:t>
            </a:fld>
            <a:endParaRPr lang="en-GB"/>
          </a:p>
        </p:txBody>
      </p:sp>
    </p:spTree>
    <p:extLst>
      <p:ext uri="{BB962C8B-B14F-4D97-AF65-F5344CB8AC3E}">
        <p14:creationId xmlns:p14="http://schemas.microsoft.com/office/powerpoint/2010/main" val="218990015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Try to reduce Matthew effect</a:t>
            </a:r>
            <a:endParaRPr lang="en-US" dirty="0"/>
          </a:p>
        </p:txBody>
      </p:sp>
      <p:sp>
        <p:nvSpPr>
          <p:cNvPr id="3" name="Espaço Reservado para Conteúdo 2"/>
          <p:cNvSpPr>
            <a:spLocks noGrp="1"/>
          </p:cNvSpPr>
          <p:nvPr>
            <p:ph idx="1"/>
          </p:nvPr>
        </p:nvSpPr>
        <p:spPr/>
        <p:txBody>
          <a:bodyPr>
            <a:normAutofit lnSpcReduction="10000"/>
          </a:bodyPr>
          <a:lstStyle/>
          <a:p>
            <a:r>
              <a:rPr lang="en-US" dirty="0" smtClean="0"/>
              <a:t>In the Sociology of Science: eminent scientists will often get more credit than a comparatively unknown researcher, even if their work is similar; it also means that credit will usually be given to researchers who are already famous.</a:t>
            </a:r>
          </a:p>
          <a:p>
            <a:r>
              <a:rPr lang="en-US" dirty="0" smtClean="0"/>
              <a:t>How to reduce?</a:t>
            </a:r>
          </a:p>
          <a:p>
            <a:pPr lvl="1"/>
            <a:r>
              <a:rPr lang="en-US" dirty="0" smtClean="0"/>
              <a:t>Increase </a:t>
            </a:r>
            <a:r>
              <a:rPr lang="en-US" dirty="0" smtClean="0"/>
              <a:t>the visibility </a:t>
            </a:r>
            <a:r>
              <a:rPr lang="en-US" dirty="0" smtClean="0"/>
              <a:t>of other types of scientific production (open datasets, open software, open science</a:t>
            </a:r>
            <a:r>
              <a:rPr lang="en-US" dirty="0" smtClean="0"/>
              <a:t>). </a:t>
            </a:r>
            <a:endParaRPr lang="en-US" dirty="0" smtClean="0"/>
          </a:p>
          <a:p>
            <a:pPr lvl="1"/>
            <a:r>
              <a:rPr lang="en-US" dirty="0" smtClean="0"/>
              <a:t>Increase </a:t>
            </a:r>
            <a:r>
              <a:rPr lang="en-US" dirty="0" smtClean="0"/>
              <a:t>the visibility </a:t>
            </a:r>
            <a:r>
              <a:rPr lang="en-US" dirty="0" smtClean="0"/>
              <a:t>of other scientific efforts (teaching, public outreach</a:t>
            </a:r>
            <a:r>
              <a:rPr lang="en-US" dirty="0" smtClean="0"/>
              <a:t>).</a:t>
            </a:r>
            <a:endParaRPr lang="en-US" dirty="0" smtClean="0"/>
          </a:p>
          <a:p>
            <a:r>
              <a:rPr lang="en-US" dirty="0"/>
              <a:t>Why we publish where we do: Faculty publishing values and their relationship to review, promotion and tenure expectations (http://</a:t>
            </a:r>
            <a:r>
              <a:rPr lang="en-US" dirty="0" smtClean="0"/>
              <a:t>dx.doi.org/10.1101/706622. </a:t>
            </a:r>
            <a:r>
              <a:rPr lang="en-US" sz="2000" dirty="0" smtClean="0"/>
              <a:t>July 21, 2019</a:t>
            </a:r>
            <a:r>
              <a:rPr lang="en-US" dirty="0" smtClean="0"/>
              <a:t>).</a:t>
            </a:r>
            <a:endParaRPr lang="en-US" dirty="0" smtClean="0"/>
          </a:p>
          <a:p>
            <a:endParaRPr lang="en-US" dirty="0"/>
          </a:p>
        </p:txBody>
      </p:sp>
      <p:sp>
        <p:nvSpPr>
          <p:cNvPr id="4" name="Espaço Reservado para Número de Slide 3"/>
          <p:cNvSpPr>
            <a:spLocks noGrp="1"/>
          </p:cNvSpPr>
          <p:nvPr>
            <p:ph type="sldNum" sz="quarter" idx="12"/>
          </p:nvPr>
        </p:nvSpPr>
        <p:spPr/>
        <p:txBody>
          <a:bodyPr/>
          <a:lstStyle/>
          <a:p>
            <a:fld id="{994295F9-78D8-477E-B228-E326BF1AF3B6}" type="slidenum">
              <a:rPr lang="en-GB" smtClean="0"/>
              <a:t>12</a:t>
            </a:fld>
            <a:endParaRPr lang="en-GB"/>
          </a:p>
        </p:txBody>
      </p:sp>
    </p:spTree>
    <p:extLst>
      <p:ext uri="{BB962C8B-B14F-4D97-AF65-F5344CB8AC3E}">
        <p14:creationId xmlns:p14="http://schemas.microsoft.com/office/powerpoint/2010/main" val="151325620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lstStyle/>
          <a:p>
            <a:r>
              <a:rPr lang="en-US" dirty="0"/>
              <a:t>Why we publish where we </a:t>
            </a:r>
            <a:r>
              <a:rPr lang="en-US" dirty="0" smtClean="0"/>
              <a:t>do</a:t>
            </a:r>
            <a:br>
              <a:rPr lang="en-US" dirty="0" smtClean="0"/>
            </a:br>
            <a:r>
              <a:rPr lang="en-US" sz="2400" dirty="0"/>
              <a:t>http://dx.doi.org/10.1101/706622</a:t>
            </a:r>
            <a:endParaRPr lang="en-US" dirty="0"/>
          </a:p>
        </p:txBody>
      </p:sp>
      <p:sp>
        <p:nvSpPr>
          <p:cNvPr id="3" name="Espaço Reservado para Conteúdo 2"/>
          <p:cNvSpPr>
            <a:spLocks noGrp="1"/>
          </p:cNvSpPr>
          <p:nvPr>
            <p:ph idx="1"/>
          </p:nvPr>
        </p:nvSpPr>
        <p:spPr>
          <a:xfrm>
            <a:off x="391885" y="1325562"/>
            <a:ext cx="11538857" cy="5030787"/>
          </a:xfrm>
        </p:spPr>
        <p:txBody>
          <a:bodyPr>
            <a:normAutofit fontScale="92500" lnSpcReduction="10000"/>
          </a:bodyPr>
          <a:lstStyle/>
          <a:p>
            <a:r>
              <a:rPr lang="en-US" dirty="0"/>
              <a:t>Aim: </a:t>
            </a:r>
            <a:endParaRPr lang="en-US" dirty="0" smtClean="0"/>
          </a:p>
          <a:p>
            <a:pPr lvl="1"/>
            <a:r>
              <a:rPr lang="en-US" dirty="0"/>
              <a:t>U</a:t>
            </a:r>
            <a:r>
              <a:rPr lang="en-US" dirty="0" smtClean="0"/>
              <a:t>nderstand priorities </a:t>
            </a:r>
            <a:r>
              <a:rPr lang="en-US" dirty="0"/>
              <a:t>for publishing decisions and their perceived importance within </a:t>
            </a:r>
            <a:r>
              <a:rPr lang="en-US" dirty="0" smtClean="0"/>
              <a:t>the review</a:t>
            </a:r>
            <a:r>
              <a:rPr lang="en-US" dirty="0"/>
              <a:t>, promotion, and tenure (RPT).</a:t>
            </a:r>
          </a:p>
          <a:p>
            <a:r>
              <a:rPr lang="en-US" dirty="0" smtClean="0"/>
              <a:t>Data:</a:t>
            </a:r>
          </a:p>
          <a:p>
            <a:pPr lvl="1"/>
            <a:r>
              <a:rPr lang="en-US" dirty="0" smtClean="0"/>
              <a:t>An online </a:t>
            </a:r>
            <a:r>
              <a:rPr lang="en-US" dirty="0"/>
              <a:t>survey of academics at 55 randomly selected institutions across the US and </a:t>
            </a:r>
            <a:r>
              <a:rPr lang="en-US" dirty="0" smtClean="0"/>
              <a:t>Canada. </a:t>
            </a:r>
          </a:p>
          <a:p>
            <a:r>
              <a:rPr lang="en-US" dirty="0" smtClean="0"/>
              <a:t>Main findings:</a:t>
            </a:r>
          </a:p>
          <a:p>
            <a:pPr lvl="1"/>
            <a:r>
              <a:rPr lang="en-US" dirty="0" smtClean="0"/>
              <a:t>Respondents </a:t>
            </a:r>
            <a:r>
              <a:rPr lang="en-US" dirty="0"/>
              <a:t>most value journal readership, while </a:t>
            </a:r>
            <a:r>
              <a:rPr lang="en-US" dirty="0" smtClean="0"/>
              <a:t>they believe </a:t>
            </a:r>
            <a:r>
              <a:rPr lang="en-US" dirty="0"/>
              <a:t>their peers most value prestige and related metrics such as impact factor when </a:t>
            </a:r>
            <a:r>
              <a:rPr lang="en-US" dirty="0" smtClean="0"/>
              <a:t>submitting their </a:t>
            </a:r>
            <a:r>
              <a:rPr lang="en-US" dirty="0"/>
              <a:t>work for publication</a:t>
            </a:r>
            <a:r>
              <a:rPr lang="en-US" dirty="0" smtClean="0"/>
              <a:t>.</a:t>
            </a:r>
          </a:p>
          <a:p>
            <a:pPr lvl="1"/>
            <a:r>
              <a:rPr lang="en-US" dirty="0"/>
              <a:t>Older and tenured respondents (most likely to serve on RPT committees) were less likely to value journal prestige and metrics for publishing, while untenured respondents were more likely to value these factors. </a:t>
            </a:r>
            <a:endParaRPr lang="en-US" dirty="0" smtClean="0"/>
          </a:p>
          <a:p>
            <a:pPr lvl="1"/>
            <a:r>
              <a:rPr lang="en-US" dirty="0" smtClean="0"/>
              <a:t>Results </a:t>
            </a:r>
            <a:r>
              <a:rPr lang="en-US" dirty="0"/>
              <a:t>suggest disconnects between what academics value versus what they think their peers value, and between the importance of journal prestige and metrics for tenured versus untenured faculty in publishing and RPT perceptions.</a:t>
            </a:r>
          </a:p>
        </p:txBody>
      </p:sp>
      <p:sp>
        <p:nvSpPr>
          <p:cNvPr id="4" name="Espaço Reservado para Número de Slide 3"/>
          <p:cNvSpPr>
            <a:spLocks noGrp="1"/>
          </p:cNvSpPr>
          <p:nvPr>
            <p:ph type="sldNum" sz="quarter" idx="12"/>
          </p:nvPr>
        </p:nvSpPr>
        <p:spPr/>
        <p:txBody>
          <a:bodyPr/>
          <a:lstStyle/>
          <a:p>
            <a:fld id="{994295F9-78D8-477E-B228-E326BF1AF3B6}" type="slidenum">
              <a:rPr lang="en-GB" smtClean="0"/>
              <a:t>13</a:t>
            </a:fld>
            <a:endParaRPr lang="en-GB"/>
          </a:p>
        </p:txBody>
      </p:sp>
      <p:sp>
        <p:nvSpPr>
          <p:cNvPr id="5" name="Retângulo 4"/>
          <p:cNvSpPr/>
          <p:nvPr/>
        </p:nvSpPr>
        <p:spPr>
          <a:xfrm>
            <a:off x="1132114" y="3468914"/>
            <a:ext cx="4978400" cy="391886"/>
          </a:xfrm>
          <a:prstGeom prst="rect">
            <a:avLst/>
          </a:prstGeom>
          <a:solidFill>
            <a:srgbClr val="C00000">
              <a:alpha val="26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Retângulo 5"/>
          <p:cNvSpPr/>
          <p:nvPr/>
        </p:nvSpPr>
        <p:spPr>
          <a:xfrm>
            <a:off x="1117600" y="4101763"/>
            <a:ext cx="10459634" cy="391886"/>
          </a:xfrm>
          <a:prstGeom prst="rect">
            <a:avLst/>
          </a:prstGeom>
          <a:solidFill>
            <a:srgbClr val="C00000">
              <a:alpha val="26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etângulo 6"/>
          <p:cNvSpPr/>
          <p:nvPr/>
        </p:nvSpPr>
        <p:spPr>
          <a:xfrm>
            <a:off x="1132114" y="4493649"/>
            <a:ext cx="5547655" cy="240963"/>
          </a:xfrm>
          <a:prstGeom prst="rect">
            <a:avLst/>
          </a:prstGeom>
          <a:solidFill>
            <a:srgbClr val="C00000">
              <a:alpha val="26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etângulo 7"/>
          <p:cNvSpPr/>
          <p:nvPr/>
        </p:nvSpPr>
        <p:spPr>
          <a:xfrm>
            <a:off x="1132114" y="5002117"/>
            <a:ext cx="10677594" cy="322023"/>
          </a:xfrm>
          <a:prstGeom prst="rect">
            <a:avLst/>
          </a:prstGeom>
          <a:solidFill>
            <a:srgbClr val="C00000">
              <a:alpha val="26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tângulo 8"/>
          <p:cNvSpPr/>
          <p:nvPr/>
        </p:nvSpPr>
        <p:spPr>
          <a:xfrm>
            <a:off x="1117600" y="5355137"/>
            <a:ext cx="6244095" cy="208756"/>
          </a:xfrm>
          <a:prstGeom prst="rect">
            <a:avLst/>
          </a:prstGeom>
          <a:solidFill>
            <a:srgbClr val="C00000">
              <a:alpha val="26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5339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left)">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wipe(left)">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500"/>
                                        <p:tgtEl>
                                          <p:spTgt spid="8"/>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lstStyle/>
          <a:p>
            <a:r>
              <a:rPr lang="en-US" dirty="0"/>
              <a:t>Declaration on Research Assessment (DORA)</a:t>
            </a:r>
            <a:br>
              <a:rPr lang="en-US" dirty="0"/>
            </a:br>
            <a:r>
              <a:rPr lang="en-US" sz="3200" dirty="0"/>
              <a:t>https://</a:t>
            </a:r>
            <a:r>
              <a:rPr lang="en-US" sz="3200" dirty="0" smtClean="0"/>
              <a:t>sfdora.org</a:t>
            </a:r>
            <a:endParaRPr lang="en-US" dirty="0"/>
          </a:p>
        </p:txBody>
      </p:sp>
      <p:sp>
        <p:nvSpPr>
          <p:cNvPr id="3" name="Espaço Reservado para Conteúdo 2"/>
          <p:cNvSpPr>
            <a:spLocks noGrp="1"/>
          </p:cNvSpPr>
          <p:nvPr>
            <p:ph idx="1"/>
          </p:nvPr>
        </p:nvSpPr>
        <p:spPr>
          <a:xfrm>
            <a:off x="391885" y="1325562"/>
            <a:ext cx="11538857" cy="5030787"/>
          </a:xfrm>
        </p:spPr>
        <p:txBody>
          <a:bodyPr>
            <a:normAutofit/>
          </a:bodyPr>
          <a:lstStyle/>
          <a:p>
            <a:r>
              <a:rPr lang="en-US" dirty="0"/>
              <a:t>Aim: </a:t>
            </a:r>
            <a:endParaRPr lang="en-US" dirty="0" smtClean="0"/>
          </a:p>
          <a:p>
            <a:pPr lvl="1"/>
            <a:r>
              <a:rPr lang="en-US" dirty="0"/>
              <a:t>The Declaration on Research Assessment (DORA) recognizes the need to improve </a:t>
            </a:r>
            <a:r>
              <a:rPr lang="en-US" dirty="0" smtClean="0"/>
              <a:t>how the </a:t>
            </a:r>
            <a:r>
              <a:rPr lang="en-US" dirty="0"/>
              <a:t>outputs of scholarly research are </a:t>
            </a:r>
            <a:r>
              <a:rPr lang="en-US" dirty="0" smtClean="0"/>
              <a:t>evaluated.</a:t>
            </a:r>
          </a:p>
          <a:p>
            <a:r>
              <a:rPr lang="en-US" dirty="0" smtClean="0"/>
              <a:t>Recommendations</a:t>
            </a:r>
            <a:r>
              <a:rPr lang="en-US" dirty="0"/>
              <a:t>:</a:t>
            </a:r>
          </a:p>
          <a:p>
            <a:pPr lvl="1"/>
            <a:r>
              <a:rPr lang="en-US" dirty="0" smtClean="0"/>
              <a:t>Try to eliminate </a:t>
            </a:r>
            <a:r>
              <a:rPr lang="en-US" dirty="0"/>
              <a:t>the use of journal-based metrics, such as Journal Impact Factors, in funding, appointment, and promotion considerations</a:t>
            </a:r>
            <a:r>
              <a:rPr lang="en-US" dirty="0" smtClean="0"/>
              <a:t>;</a:t>
            </a:r>
            <a:endParaRPr lang="en-US" dirty="0"/>
          </a:p>
          <a:p>
            <a:pPr lvl="1"/>
            <a:r>
              <a:rPr lang="en-US" dirty="0" smtClean="0"/>
              <a:t>Assess </a:t>
            </a:r>
            <a:r>
              <a:rPr lang="en-US" dirty="0"/>
              <a:t>research on its own merits rather than </a:t>
            </a:r>
            <a:r>
              <a:rPr lang="en-US" dirty="0" smtClean="0"/>
              <a:t>based on the </a:t>
            </a:r>
            <a:r>
              <a:rPr lang="en-US" dirty="0"/>
              <a:t>journal in which the research is published; </a:t>
            </a:r>
            <a:r>
              <a:rPr lang="en-US" dirty="0" smtClean="0"/>
              <a:t>and</a:t>
            </a:r>
          </a:p>
          <a:p>
            <a:pPr lvl="1"/>
            <a:r>
              <a:rPr lang="en-US" dirty="0" smtClean="0"/>
              <a:t>Capitalize </a:t>
            </a:r>
            <a:r>
              <a:rPr lang="en-US" dirty="0"/>
              <a:t>on the opportunities provided by online publication (such as relaxing unnecessary limits on the number of words, figures, and references in articles, and exploring new indicators of significance and impact).</a:t>
            </a:r>
          </a:p>
        </p:txBody>
      </p:sp>
      <p:sp>
        <p:nvSpPr>
          <p:cNvPr id="4" name="Espaço Reservado para Número de Slide 3"/>
          <p:cNvSpPr>
            <a:spLocks noGrp="1"/>
          </p:cNvSpPr>
          <p:nvPr>
            <p:ph type="sldNum" sz="quarter" idx="12"/>
          </p:nvPr>
        </p:nvSpPr>
        <p:spPr/>
        <p:txBody>
          <a:bodyPr/>
          <a:lstStyle/>
          <a:p>
            <a:fld id="{994295F9-78D8-477E-B228-E326BF1AF3B6}" type="slidenum">
              <a:rPr lang="en-GB" smtClean="0"/>
              <a:t>14</a:t>
            </a:fld>
            <a:endParaRPr lang="en-GB"/>
          </a:p>
        </p:txBody>
      </p:sp>
      <p:sp>
        <p:nvSpPr>
          <p:cNvPr id="5" name="Retângulo 4"/>
          <p:cNvSpPr/>
          <p:nvPr/>
        </p:nvSpPr>
        <p:spPr>
          <a:xfrm>
            <a:off x="1132115" y="3044332"/>
            <a:ext cx="6074598" cy="391886"/>
          </a:xfrm>
          <a:prstGeom prst="rect">
            <a:avLst/>
          </a:prstGeom>
          <a:solidFill>
            <a:srgbClr val="C00000">
              <a:alpha val="26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Retângulo 5"/>
          <p:cNvSpPr/>
          <p:nvPr/>
        </p:nvSpPr>
        <p:spPr>
          <a:xfrm>
            <a:off x="1132114" y="3679496"/>
            <a:ext cx="8290855" cy="391886"/>
          </a:xfrm>
          <a:prstGeom prst="rect">
            <a:avLst/>
          </a:prstGeom>
          <a:solidFill>
            <a:srgbClr val="C00000">
              <a:alpha val="26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etângulo 6"/>
          <p:cNvSpPr/>
          <p:nvPr/>
        </p:nvSpPr>
        <p:spPr>
          <a:xfrm>
            <a:off x="1132115" y="4431657"/>
            <a:ext cx="7717418" cy="477471"/>
          </a:xfrm>
          <a:prstGeom prst="rect">
            <a:avLst/>
          </a:prstGeom>
          <a:solidFill>
            <a:srgbClr val="C00000">
              <a:alpha val="26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3333945"/>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left)">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8220" y="1735328"/>
            <a:ext cx="10515600" cy="1612307"/>
          </a:xfrm>
        </p:spPr>
        <p:txBody>
          <a:bodyPr>
            <a:normAutofit/>
          </a:bodyPr>
          <a:lstStyle/>
          <a:p>
            <a:pPr algn="ctr"/>
            <a:r>
              <a:rPr lang="en-GB" sz="7200" dirty="0" smtClean="0"/>
              <a:t>Thank you so much for</a:t>
            </a:r>
            <a:r>
              <a:rPr lang="en-GB" sz="7200" dirty="0" smtClean="0"/>
              <a:t>…</a:t>
            </a:r>
            <a:endParaRPr lang="en-GB" sz="7200" dirty="0"/>
          </a:p>
        </p:txBody>
      </p:sp>
      <p:sp>
        <p:nvSpPr>
          <p:cNvPr id="3" name="Espaço Reservado para Número de Slide 2"/>
          <p:cNvSpPr>
            <a:spLocks noGrp="1"/>
          </p:cNvSpPr>
          <p:nvPr>
            <p:ph type="sldNum" sz="quarter" idx="12"/>
          </p:nvPr>
        </p:nvSpPr>
        <p:spPr/>
        <p:txBody>
          <a:bodyPr/>
          <a:lstStyle/>
          <a:p>
            <a:fld id="{994295F9-78D8-477E-B228-E326BF1AF3B6}" type="slidenum">
              <a:rPr lang="en-GB" smtClean="0"/>
              <a:t>15</a:t>
            </a:fld>
            <a:endParaRPr lang="en-GB"/>
          </a:p>
        </p:txBody>
      </p:sp>
      <p:sp>
        <p:nvSpPr>
          <p:cNvPr id="4" name="Title 1"/>
          <p:cNvSpPr txBox="1">
            <a:spLocks/>
          </p:cNvSpPr>
          <p:nvPr/>
        </p:nvSpPr>
        <p:spPr>
          <a:xfrm>
            <a:off x="838200" y="2892520"/>
            <a:ext cx="10515600" cy="14134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smtClean="0"/>
              <a:t>… the opportunity to meet you, …</a:t>
            </a:r>
            <a:endParaRPr lang="en-GB" sz="7200" dirty="0"/>
          </a:p>
        </p:txBody>
      </p:sp>
      <p:sp>
        <p:nvSpPr>
          <p:cNvPr id="5" name="Title 1"/>
          <p:cNvSpPr txBox="1">
            <a:spLocks/>
          </p:cNvSpPr>
          <p:nvPr/>
        </p:nvSpPr>
        <p:spPr>
          <a:xfrm>
            <a:off x="915692" y="3473430"/>
            <a:ext cx="10515600" cy="14134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smtClean="0"/>
              <a:t>… hear what I had to say, and …</a:t>
            </a:r>
            <a:endParaRPr lang="en-GB" sz="7200" dirty="0"/>
          </a:p>
        </p:txBody>
      </p:sp>
      <p:sp>
        <p:nvSpPr>
          <p:cNvPr id="6" name="Title 1"/>
          <p:cNvSpPr txBox="1">
            <a:spLocks/>
          </p:cNvSpPr>
          <p:nvPr/>
        </p:nvSpPr>
        <p:spPr>
          <a:xfrm>
            <a:off x="915692" y="4071650"/>
            <a:ext cx="10515600" cy="14134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smtClean="0"/>
              <a:t>… spend this nice day with you all!</a:t>
            </a:r>
            <a:endParaRPr lang="en-GB" sz="7200" dirty="0"/>
          </a:p>
        </p:txBody>
      </p:sp>
    </p:spTree>
    <p:extLst>
      <p:ext uri="{BB962C8B-B14F-4D97-AF65-F5344CB8AC3E}">
        <p14:creationId xmlns:p14="http://schemas.microsoft.com/office/powerpoint/2010/main" val="4225806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500"/>
                            </p:stCondLst>
                            <p:childTnLst>
                              <p:par>
                                <p:cTn id="13" presetID="22" presetClass="entr" presetSubtype="4"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2500"/>
                            </p:stCondLst>
                            <p:childTnLst>
                              <p:par>
                                <p:cTn id="17" presetID="22" presetClass="entr" presetSubtype="4" fill="hold" grpId="0"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Agenda</a:t>
            </a:r>
            <a:endParaRPr lang="en-GB" dirty="0"/>
          </a:p>
        </p:txBody>
      </p:sp>
      <p:sp>
        <p:nvSpPr>
          <p:cNvPr id="3" name="Content Placeholder 2"/>
          <p:cNvSpPr>
            <a:spLocks noGrp="1"/>
          </p:cNvSpPr>
          <p:nvPr>
            <p:ph idx="1"/>
          </p:nvPr>
        </p:nvSpPr>
        <p:spPr>
          <a:xfrm>
            <a:off x="838200" y="1363851"/>
            <a:ext cx="10515600" cy="5357624"/>
          </a:xfrm>
        </p:spPr>
        <p:txBody>
          <a:bodyPr>
            <a:normAutofit/>
          </a:bodyPr>
          <a:lstStyle/>
          <a:p>
            <a:pPr marL="514350" indent="-514350">
              <a:buFont typeface="+mj-lt"/>
              <a:buAutoNum type="arabicPeriod"/>
            </a:pPr>
            <a:r>
              <a:rPr lang="en-GB" sz="3600" dirty="0" smtClean="0"/>
              <a:t>A long time ago … before I started using ORCID</a:t>
            </a:r>
          </a:p>
          <a:p>
            <a:pPr marL="514350" indent="-514350">
              <a:buFont typeface="+mj-lt"/>
              <a:buAutoNum type="arabicPeriod"/>
            </a:pPr>
            <a:r>
              <a:rPr lang="en-GB" sz="3600" dirty="0" smtClean="0"/>
              <a:t>New features I’d like to have</a:t>
            </a:r>
          </a:p>
          <a:p>
            <a:pPr marL="1028700" lvl="1" indent="-571500">
              <a:buFont typeface="+mj-lt"/>
              <a:buAutoNum type="romanLcPeriod"/>
            </a:pPr>
            <a:r>
              <a:rPr lang="en-US" sz="3200" dirty="0" smtClean="0"/>
              <a:t>A graph </a:t>
            </a:r>
            <a:r>
              <a:rPr lang="en-US" sz="3200" dirty="0"/>
              <a:t>(network) of </a:t>
            </a:r>
            <a:r>
              <a:rPr lang="en-US" sz="3200" dirty="0" smtClean="0"/>
              <a:t>colleagues</a:t>
            </a:r>
            <a:endParaRPr lang="en-US" sz="3200" dirty="0"/>
          </a:p>
          <a:p>
            <a:pPr marL="1028700" lvl="1" indent="-571500">
              <a:buFont typeface="+mj-lt"/>
              <a:buAutoNum type="romanLcPeriod"/>
            </a:pPr>
            <a:r>
              <a:rPr lang="en-US" sz="3200" dirty="0" smtClean="0"/>
              <a:t>Academic Genealogy </a:t>
            </a:r>
            <a:r>
              <a:rPr lang="en-US" sz="3200" dirty="0"/>
              <a:t>(who was supervised by whom).</a:t>
            </a:r>
          </a:p>
          <a:p>
            <a:pPr marL="1028700" lvl="1" indent="-571500">
              <a:buFont typeface="+mj-lt"/>
              <a:buAutoNum type="romanLcPeriod"/>
            </a:pPr>
            <a:r>
              <a:rPr lang="en-US" sz="3200" dirty="0"/>
              <a:t>W</a:t>
            </a:r>
            <a:r>
              <a:rPr lang="en-US" sz="3200" dirty="0" smtClean="0"/>
              <a:t>ord </a:t>
            </a:r>
            <a:r>
              <a:rPr lang="en-US" sz="3200" dirty="0"/>
              <a:t>cloud based on </a:t>
            </a:r>
            <a:r>
              <a:rPr lang="en-US" sz="3200" dirty="0" smtClean="0"/>
              <a:t>publications keywords</a:t>
            </a:r>
          </a:p>
          <a:p>
            <a:pPr marL="1028700" lvl="1" indent="-571500">
              <a:buFont typeface="+mj-lt"/>
              <a:buAutoNum type="romanLcPeriod"/>
            </a:pPr>
            <a:r>
              <a:rPr lang="en-US" sz="3200" dirty="0" smtClean="0"/>
              <a:t>Research groups</a:t>
            </a:r>
          </a:p>
          <a:p>
            <a:pPr marL="1028700" lvl="1" indent="-571500">
              <a:buFont typeface="+mj-lt"/>
              <a:buAutoNum type="romanLcPeriod"/>
            </a:pPr>
            <a:r>
              <a:rPr lang="en-US" sz="3200" dirty="0" smtClean="0"/>
              <a:t>Biography in other languages</a:t>
            </a:r>
          </a:p>
          <a:p>
            <a:pPr marL="571500" indent="-571500">
              <a:buFont typeface="+mj-lt"/>
              <a:buAutoNum type="arabicPeriod"/>
            </a:pPr>
            <a:r>
              <a:rPr lang="en-US" sz="3600" dirty="0" smtClean="0"/>
              <a:t>Try to reduce the Matthews </a:t>
            </a:r>
            <a:r>
              <a:rPr lang="en-US" sz="3600" dirty="0" smtClean="0"/>
              <a:t>Effect</a:t>
            </a:r>
          </a:p>
          <a:p>
            <a:pPr marL="1028700" lvl="1" indent="-571500">
              <a:buFont typeface="+mj-lt"/>
              <a:buAutoNum type="romanLcPeriod"/>
            </a:pPr>
            <a:r>
              <a:rPr lang="en-US" sz="3200" dirty="0" smtClean="0"/>
              <a:t>Why </a:t>
            </a:r>
            <a:r>
              <a:rPr lang="en-US" sz="3200" dirty="0"/>
              <a:t>we publish where we </a:t>
            </a:r>
            <a:r>
              <a:rPr lang="en-US" sz="3200" dirty="0" smtClean="0"/>
              <a:t>do?</a:t>
            </a:r>
          </a:p>
          <a:p>
            <a:pPr marL="1028700" lvl="1" indent="-571500">
              <a:buFont typeface="+mj-lt"/>
              <a:buAutoNum type="romanLcPeriod"/>
            </a:pPr>
            <a:r>
              <a:rPr lang="en-US" sz="3200" dirty="0"/>
              <a:t>Declaration on Research Assessment (</a:t>
            </a:r>
            <a:r>
              <a:rPr lang="en-US" sz="3200" dirty="0" smtClean="0"/>
              <a:t>DORA)</a:t>
            </a:r>
            <a:endParaRPr lang="en-US" sz="3200" dirty="0" smtClean="0"/>
          </a:p>
          <a:p>
            <a:pPr marL="0" indent="0">
              <a:buNone/>
            </a:pPr>
            <a:endParaRPr lang="en-GB" sz="4000" dirty="0" smtClean="0"/>
          </a:p>
          <a:p>
            <a:pPr marL="514350" indent="-514350">
              <a:buFont typeface="+mj-lt"/>
              <a:buAutoNum type="arabicPeriod"/>
            </a:pPr>
            <a:endParaRPr lang="en-GB" dirty="0"/>
          </a:p>
        </p:txBody>
      </p:sp>
      <p:sp>
        <p:nvSpPr>
          <p:cNvPr id="4" name="Espaço Reservado para Número de Slide 3"/>
          <p:cNvSpPr>
            <a:spLocks noGrp="1"/>
          </p:cNvSpPr>
          <p:nvPr>
            <p:ph type="sldNum" sz="quarter" idx="12"/>
          </p:nvPr>
        </p:nvSpPr>
        <p:spPr/>
        <p:txBody>
          <a:bodyPr/>
          <a:lstStyle/>
          <a:p>
            <a:fld id="{994295F9-78D8-477E-B228-E326BF1AF3B6}" type="slidenum">
              <a:rPr lang="en-GB" smtClean="0"/>
              <a:t>2</a:t>
            </a:fld>
            <a:endParaRPr lang="en-GB"/>
          </a:p>
        </p:txBody>
      </p:sp>
    </p:spTree>
    <p:extLst>
      <p:ext uri="{BB962C8B-B14F-4D97-AF65-F5344CB8AC3E}">
        <p14:creationId xmlns:p14="http://schemas.microsoft.com/office/powerpoint/2010/main" val="1898548487"/>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12"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12"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12"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12"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12" fill="hold" grpId="0"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969" y="365125"/>
            <a:ext cx="11670224" cy="1325563"/>
          </a:xfrm>
        </p:spPr>
        <p:txBody>
          <a:bodyPr/>
          <a:lstStyle/>
          <a:p>
            <a:pPr algn="ctr"/>
            <a:r>
              <a:rPr lang="en-US" dirty="0"/>
              <a:t>A long time ago … </a:t>
            </a:r>
            <a:r>
              <a:rPr lang="en-US" dirty="0" smtClean="0"/>
              <a:t>before </a:t>
            </a:r>
            <a:r>
              <a:rPr lang="en-US" dirty="0"/>
              <a:t>I started using ORCID</a:t>
            </a:r>
            <a:endParaRPr lang="en-GB" dirty="0"/>
          </a:p>
        </p:txBody>
      </p:sp>
      <p:sp>
        <p:nvSpPr>
          <p:cNvPr id="3" name="Content Placeholder 2"/>
          <p:cNvSpPr>
            <a:spLocks noGrp="1"/>
          </p:cNvSpPr>
          <p:nvPr>
            <p:ph idx="1"/>
          </p:nvPr>
        </p:nvSpPr>
        <p:spPr>
          <a:xfrm>
            <a:off x="838199" y="1825625"/>
            <a:ext cx="11110993" cy="4351338"/>
          </a:xfrm>
        </p:spPr>
        <p:txBody>
          <a:bodyPr/>
          <a:lstStyle/>
          <a:p>
            <a:r>
              <a:rPr lang="en-GB" dirty="0" smtClean="0"/>
              <a:t>It was 2012…</a:t>
            </a:r>
          </a:p>
          <a:p>
            <a:pPr lvl="1"/>
            <a:r>
              <a:rPr lang="en-GB" dirty="0" smtClean="0"/>
              <a:t>Some of my works were not indexed by </a:t>
            </a:r>
            <a:r>
              <a:rPr lang="en-GB" dirty="0" err="1" smtClean="0"/>
              <a:t>ResearchId</a:t>
            </a:r>
            <a:r>
              <a:rPr lang="en-GB" dirty="0" smtClean="0"/>
              <a:t> (currently </a:t>
            </a:r>
            <a:r>
              <a:rPr lang="en-GB" dirty="0" err="1" smtClean="0"/>
              <a:t>Publons</a:t>
            </a:r>
            <a:r>
              <a:rPr lang="en-GB" dirty="0" smtClean="0"/>
              <a:t>).</a:t>
            </a:r>
          </a:p>
          <a:p>
            <a:endParaRPr lang="en-GB" dirty="0" smtClean="0"/>
          </a:p>
          <a:p>
            <a:endParaRPr lang="en-GB" dirty="0" smtClean="0"/>
          </a:p>
          <a:p>
            <a:endParaRPr lang="en-GB" dirty="0"/>
          </a:p>
          <a:p>
            <a:r>
              <a:rPr lang="en-GB" dirty="0" smtClean="0"/>
              <a:t>I was looking for a way to have all my publications with a DOI listed on a single – accredited – site, preferably, worldwide accessible.</a:t>
            </a:r>
          </a:p>
          <a:p>
            <a:r>
              <a:rPr lang="en-GB" dirty="0" smtClean="0"/>
              <a:t>Then, I found ORCID!!</a:t>
            </a: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0362" y="2652795"/>
            <a:ext cx="2733675" cy="1676400"/>
          </a:xfrm>
          <a:prstGeom prst="rect">
            <a:avLst/>
          </a:prstGeom>
        </p:spPr>
      </p:pic>
      <p:sp>
        <p:nvSpPr>
          <p:cNvPr id="5" name="Espaço Reservado para Número de Slide 4"/>
          <p:cNvSpPr>
            <a:spLocks noGrp="1"/>
          </p:cNvSpPr>
          <p:nvPr>
            <p:ph type="sldNum" sz="quarter" idx="12"/>
          </p:nvPr>
        </p:nvSpPr>
        <p:spPr/>
        <p:txBody>
          <a:bodyPr/>
          <a:lstStyle/>
          <a:p>
            <a:fld id="{994295F9-78D8-477E-B228-E326BF1AF3B6}" type="slidenum">
              <a:rPr lang="en-GB" smtClean="0"/>
              <a:t>3</a:t>
            </a:fld>
            <a:endParaRPr lang="en-GB"/>
          </a:p>
        </p:txBody>
      </p:sp>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7163" y="5156365"/>
            <a:ext cx="2808000" cy="1640827"/>
          </a:xfrm>
          <a:prstGeom prst="rect">
            <a:avLst/>
          </a:prstGeom>
        </p:spPr>
      </p:pic>
    </p:spTree>
    <p:extLst>
      <p:ext uri="{BB962C8B-B14F-4D97-AF65-F5344CB8AC3E}">
        <p14:creationId xmlns:p14="http://schemas.microsoft.com/office/powerpoint/2010/main" val="80833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left)">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left)">
                                      <p:cBhvr>
                                        <p:cTn id="25" dur="500"/>
                                        <p:tgtEl>
                                          <p:spTgt spid="3">
                                            <p:txEl>
                                              <p:pRg st="6" end="6"/>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8220" y="634947"/>
            <a:ext cx="10515600" cy="5555990"/>
          </a:xfrm>
        </p:spPr>
        <p:txBody>
          <a:bodyPr>
            <a:normAutofit/>
          </a:bodyPr>
          <a:lstStyle/>
          <a:p>
            <a:pPr algn="ctr"/>
            <a:r>
              <a:rPr lang="en-GB" sz="7200" dirty="0" smtClean="0"/>
              <a:t>New features</a:t>
            </a:r>
            <a:br>
              <a:rPr lang="en-GB" sz="7200" dirty="0" smtClean="0"/>
            </a:br>
            <a:r>
              <a:rPr lang="en-GB" sz="3600" dirty="0" smtClean="0"/>
              <a:t>…I’d like to have</a:t>
            </a:r>
            <a:endParaRPr lang="en-GB" sz="7200" dirty="0"/>
          </a:p>
        </p:txBody>
      </p:sp>
      <p:sp>
        <p:nvSpPr>
          <p:cNvPr id="3" name="Espaço Reservado para Número de Slide 2"/>
          <p:cNvSpPr>
            <a:spLocks noGrp="1"/>
          </p:cNvSpPr>
          <p:nvPr>
            <p:ph type="sldNum" sz="quarter" idx="12"/>
          </p:nvPr>
        </p:nvSpPr>
        <p:spPr/>
        <p:txBody>
          <a:bodyPr/>
          <a:lstStyle/>
          <a:p>
            <a:fld id="{994295F9-78D8-477E-B228-E326BF1AF3B6}" type="slidenum">
              <a:rPr lang="en-GB" smtClean="0"/>
              <a:t>4</a:t>
            </a:fld>
            <a:endParaRPr lang="en-GB"/>
          </a:p>
        </p:txBody>
      </p:sp>
    </p:spTree>
    <p:extLst>
      <p:ext uri="{BB962C8B-B14F-4D97-AF65-F5344CB8AC3E}">
        <p14:creationId xmlns:p14="http://schemas.microsoft.com/office/powerpoint/2010/main" val="2760126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A graph (network) of </a:t>
            </a:r>
            <a:r>
              <a:rPr lang="en-US" dirty="0" smtClean="0"/>
              <a:t>colleagues or co-authors</a:t>
            </a:r>
            <a:endParaRPr lang="en-US" dirty="0"/>
          </a:p>
        </p:txBody>
      </p:sp>
      <p:sp>
        <p:nvSpPr>
          <p:cNvPr id="5" name="Espaço Reservado para Conteúdo 4"/>
          <p:cNvSpPr>
            <a:spLocks noGrp="1"/>
          </p:cNvSpPr>
          <p:nvPr>
            <p:ph idx="1"/>
          </p:nvPr>
        </p:nvSpPr>
        <p:spPr/>
        <p:txBody>
          <a:bodyPr/>
          <a:lstStyle/>
          <a:p>
            <a:r>
              <a:rPr lang="en-US" dirty="0" smtClean="0"/>
              <a:t>Who </a:t>
            </a:r>
            <a:r>
              <a:rPr lang="en-US" dirty="0" smtClean="0"/>
              <a:t>are my collaborators, and who is collaborating with </a:t>
            </a:r>
            <a:r>
              <a:rPr lang="en-US" dirty="0" smtClean="0"/>
              <a:t>who?</a:t>
            </a:r>
            <a:endParaRPr lang="en-US" dirty="0" smtClean="0"/>
          </a:p>
          <a:p>
            <a:r>
              <a:rPr lang="en-US" dirty="0"/>
              <a:t>Source of </a:t>
            </a:r>
            <a:r>
              <a:rPr lang="en-US" dirty="0" smtClean="0"/>
              <a:t>data to build this feature:</a:t>
            </a:r>
          </a:p>
          <a:p>
            <a:pPr lvl="1"/>
            <a:r>
              <a:rPr lang="en-US" dirty="0" smtClean="0"/>
              <a:t>Extract co-authors from works.</a:t>
            </a:r>
            <a:endParaRPr lang="en-US" dirty="0"/>
          </a:p>
          <a:p>
            <a:pPr marL="0" indent="0">
              <a:buNone/>
            </a:pPr>
            <a:endParaRPr lang="en-US" dirty="0"/>
          </a:p>
        </p:txBody>
      </p:sp>
      <p:sp>
        <p:nvSpPr>
          <p:cNvPr id="4" name="Elipse 3"/>
          <p:cNvSpPr/>
          <p:nvPr/>
        </p:nvSpPr>
        <p:spPr>
          <a:xfrm>
            <a:off x="8215087" y="4775200"/>
            <a:ext cx="711200" cy="7112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Me</a:t>
            </a:r>
            <a:endParaRPr lang="en-US" dirty="0"/>
          </a:p>
        </p:txBody>
      </p:sp>
      <p:sp>
        <p:nvSpPr>
          <p:cNvPr id="6" name="Retângulo de cantos arredondados 5"/>
          <p:cNvSpPr/>
          <p:nvPr/>
        </p:nvSpPr>
        <p:spPr>
          <a:xfrm>
            <a:off x="5863773" y="3759202"/>
            <a:ext cx="1538514" cy="5225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Colleague 1</a:t>
            </a:r>
            <a:endParaRPr lang="en-US" dirty="0"/>
          </a:p>
        </p:txBody>
      </p:sp>
      <p:sp>
        <p:nvSpPr>
          <p:cNvPr id="7" name="Retângulo de cantos arredondados 6"/>
          <p:cNvSpPr/>
          <p:nvPr/>
        </p:nvSpPr>
        <p:spPr>
          <a:xfrm>
            <a:off x="7801430" y="2895725"/>
            <a:ext cx="1538514" cy="5225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Colleague 2</a:t>
            </a:r>
            <a:endParaRPr lang="en-US" dirty="0"/>
          </a:p>
        </p:txBody>
      </p:sp>
      <p:sp>
        <p:nvSpPr>
          <p:cNvPr id="8" name="Retângulo de cantos arredondados 7"/>
          <p:cNvSpPr/>
          <p:nvPr/>
        </p:nvSpPr>
        <p:spPr>
          <a:xfrm>
            <a:off x="9739087" y="3759201"/>
            <a:ext cx="1538514" cy="5225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Colleague 3</a:t>
            </a:r>
            <a:endParaRPr lang="en-US" dirty="0"/>
          </a:p>
        </p:txBody>
      </p:sp>
      <p:sp>
        <p:nvSpPr>
          <p:cNvPr id="9" name="Retângulo de cantos arredondados 8"/>
          <p:cNvSpPr/>
          <p:nvPr/>
        </p:nvSpPr>
        <p:spPr>
          <a:xfrm>
            <a:off x="9739087" y="5590813"/>
            <a:ext cx="1538514" cy="5225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Colleague 4</a:t>
            </a:r>
            <a:endParaRPr lang="en-US" dirty="0"/>
          </a:p>
        </p:txBody>
      </p:sp>
      <p:cxnSp>
        <p:nvCxnSpPr>
          <p:cNvPr id="10" name="Conector reto 9"/>
          <p:cNvCxnSpPr>
            <a:stCxn id="6" idx="3"/>
            <a:endCxn id="4" idx="1"/>
          </p:cNvCxnSpPr>
          <p:nvPr/>
        </p:nvCxnSpPr>
        <p:spPr>
          <a:xfrm>
            <a:off x="7402287" y="4020460"/>
            <a:ext cx="916953" cy="858893"/>
          </a:xfrm>
          <a:prstGeom prst="line">
            <a:avLst/>
          </a:prstGeom>
          <a:ln w="25400">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11" name="Conector reto 10"/>
          <p:cNvCxnSpPr>
            <a:stCxn id="7" idx="2"/>
            <a:endCxn id="4" idx="0"/>
          </p:cNvCxnSpPr>
          <p:nvPr/>
        </p:nvCxnSpPr>
        <p:spPr>
          <a:xfrm>
            <a:off x="8570687" y="3418240"/>
            <a:ext cx="0" cy="1356960"/>
          </a:xfrm>
          <a:prstGeom prst="line">
            <a:avLst/>
          </a:prstGeom>
          <a:ln w="25400">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12" name="Conector reto 11"/>
          <p:cNvCxnSpPr>
            <a:stCxn id="8" idx="1"/>
            <a:endCxn id="4" idx="7"/>
          </p:cNvCxnSpPr>
          <p:nvPr/>
        </p:nvCxnSpPr>
        <p:spPr>
          <a:xfrm flipH="1">
            <a:off x="8822134" y="4020459"/>
            <a:ext cx="916953" cy="858894"/>
          </a:xfrm>
          <a:prstGeom prst="line">
            <a:avLst/>
          </a:prstGeom>
          <a:ln w="25400">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13" name="Conector reto 12"/>
          <p:cNvCxnSpPr>
            <a:stCxn id="4" idx="5"/>
            <a:endCxn id="9" idx="1"/>
          </p:cNvCxnSpPr>
          <p:nvPr/>
        </p:nvCxnSpPr>
        <p:spPr>
          <a:xfrm>
            <a:off x="8822134" y="5382247"/>
            <a:ext cx="916953" cy="469824"/>
          </a:xfrm>
          <a:prstGeom prst="line">
            <a:avLst/>
          </a:prstGeom>
          <a:ln w="25400">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14" name="Conector reto 13"/>
          <p:cNvCxnSpPr>
            <a:stCxn id="8" idx="2"/>
            <a:endCxn id="9" idx="0"/>
          </p:cNvCxnSpPr>
          <p:nvPr/>
        </p:nvCxnSpPr>
        <p:spPr>
          <a:xfrm>
            <a:off x="10508344" y="4281716"/>
            <a:ext cx="0" cy="1309097"/>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5" name="Conector reto 14"/>
          <p:cNvCxnSpPr>
            <a:stCxn id="7" idx="3"/>
            <a:endCxn id="8" idx="0"/>
          </p:cNvCxnSpPr>
          <p:nvPr/>
        </p:nvCxnSpPr>
        <p:spPr>
          <a:xfrm>
            <a:off x="9339944" y="3156983"/>
            <a:ext cx="1168400" cy="602218"/>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3" name="Espaço Reservado para Número de Slide 2"/>
          <p:cNvSpPr>
            <a:spLocks noGrp="1"/>
          </p:cNvSpPr>
          <p:nvPr>
            <p:ph type="sldNum" sz="quarter" idx="12"/>
          </p:nvPr>
        </p:nvSpPr>
        <p:spPr/>
        <p:txBody>
          <a:bodyPr/>
          <a:lstStyle/>
          <a:p>
            <a:fld id="{994295F9-78D8-477E-B228-E326BF1AF3B6}" type="slidenum">
              <a:rPr lang="en-GB" smtClean="0"/>
              <a:t>5</a:t>
            </a:fld>
            <a:endParaRPr lang="en-GB"/>
          </a:p>
        </p:txBody>
      </p:sp>
    </p:spTree>
    <p:extLst>
      <p:ext uri="{BB962C8B-B14F-4D97-AF65-F5344CB8AC3E}">
        <p14:creationId xmlns:p14="http://schemas.microsoft.com/office/powerpoint/2010/main" val="4152518222"/>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50"/>
                                        <p:tgtEl>
                                          <p:spTgt spid="4"/>
                                        </p:tgtEl>
                                      </p:cBhvr>
                                    </p:animEffect>
                                  </p:childTnLst>
                                </p:cTn>
                              </p:par>
                            </p:childTnLst>
                          </p:cTn>
                        </p:par>
                        <p:par>
                          <p:cTn id="13" fill="hold">
                            <p:stCondLst>
                              <p:cond delay="250"/>
                            </p:stCondLst>
                            <p:childTnLst>
                              <p:par>
                                <p:cTn id="14" presetID="6" presetClass="entr" presetSubtype="3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out)">
                                      <p:cBhvr>
                                        <p:cTn id="16" dur="250"/>
                                        <p:tgtEl>
                                          <p:spTgt spid="6"/>
                                        </p:tgtEl>
                                      </p:cBhvr>
                                    </p:animEffect>
                                  </p:childTnLst>
                                </p:cTn>
                              </p:par>
                            </p:childTnLst>
                          </p:cTn>
                        </p:par>
                        <p:par>
                          <p:cTn id="17" fill="hold">
                            <p:stCondLst>
                              <p:cond delay="500"/>
                            </p:stCondLst>
                            <p:childTnLst>
                              <p:par>
                                <p:cTn id="18" presetID="6" presetClass="entr" presetSubtype="3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out)">
                                      <p:cBhvr>
                                        <p:cTn id="20" dur="250"/>
                                        <p:tgtEl>
                                          <p:spTgt spid="7"/>
                                        </p:tgtEl>
                                      </p:cBhvr>
                                    </p:animEffect>
                                  </p:childTnLst>
                                </p:cTn>
                              </p:par>
                            </p:childTnLst>
                          </p:cTn>
                        </p:par>
                        <p:par>
                          <p:cTn id="21" fill="hold">
                            <p:stCondLst>
                              <p:cond delay="750"/>
                            </p:stCondLst>
                            <p:childTnLst>
                              <p:par>
                                <p:cTn id="22" presetID="6" presetClass="entr" presetSubtype="32"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out)">
                                      <p:cBhvr>
                                        <p:cTn id="24" dur="250"/>
                                        <p:tgtEl>
                                          <p:spTgt spid="8"/>
                                        </p:tgtEl>
                                      </p:cBhvr>
                                    </p:animEffect>
                                  </p:childTnLst>
                                </p:cTn>
                              </p:par>
                            </p:childTnLst>
                          </p:cTn>
                        </p:par>
                        <p:par>
                          <p:cTn id="25" fill="hold">
                            <p:stCondLst>
                              <p:cond delay="1000"/>
                            </p:stCondLst>
                            <p:childTnLst>
                              <p:par>
                                <p:cTn id="26" presetID="6" presetClass="entr" presetSubtype="32"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out)">
                                      <p:cBhvr>
                                        <p:cTn id="28" dur="25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par>
                                <p:cTn id="34" presetID="22" presetClass="entr" presetSubtype="4"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par>
                                <p:cTn id="37" presetID="2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par>
                                <p:cTn id="40" presetID="22" presetClass="entr" presetSubtype="8"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par>
                                <p:cTn id="48" presetID="22" presetClass="entr" presetSubtype="8"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
                                            <p:txEl>
                                              <p:pRg st="1" end="1"/>
                                            </p:txEl>
                                          </p:spTgt>
                                        </p:tgtEl>
                                        <p:attrNameLst>
                                          <p:attrName>style.visibility</p:attrName>
                                        </p:attrNameLst>
                                      </p:cBhvr>
                                      <p:to>
                                        <p:strVal val="visible"/>
                                      </p:to>
                                    </p:set>
                                    <p:animEffect transition="in" filter="wipe(left)">
                                      <p:cBhvr>
                                        <p:cTn id="55" dur="500"/>
                                        <p:tgtEl>
                                          <p:spTgt spid="5">
                                            <p:txEl>
                                              <p:pRg st="1" end="1"/>
                                            </p:txEl>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5">
                                            <p:txEl>
                                              <p:pRg st="2" end="2"/>
                                            </p:txEl>
                                          </p:spTgt>
                                        </p:tgtEl>
                                        <p:attrNameLst>
                                          <p:attrName>style.visibility</p:attrName>
                                        </p:attrNameLst>
                                      </p:cBhvr>
                                      <p:to>
                                        <p:strVal val="visible"/>
                                      </p:to>
                                    </p:set>
                                    <p:animEffect transition="in" filter="wipe(left)">
                                      <p:cBhvr>
                                        <p:cTn id="5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4"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Academic Genealogy (who was supervised by whom).</a:t>
            </a:r>
          </a:p>
        </p:txBody>
      </p:sp>
      <p:sp>
        <p:nvSpPr>
          <p:cNvPr id="3" name="Espaço Reservado para Conteúdo 2"/>
          <p:cNvSpPr>
            <a:spLocks noGrp="1"/>
          </p:cNvSpPr>
          <p:nvPr>
            <p:ph idx="1"/>
          </p:nvPr>
        </p:nvSpPr>
        <p:spPr>
          <a:xfrm>
            <a:off x="838200" y="1825625"/>
            <a:ext cx="11035700" cy="4351338"/>
          </a:xfrm>
        </p:spPr>
        <p:txBody>
          <a:bodyPr/>
          <a:lstStyle/>
          <a:p>
            <a:r>
              <a:rPr lang="en-US" dirty="0" smtClean="0"/>
              <a:t>The Academic Genealogy, i.e., who were my supervisors at the graduate level (Masters, Ph.D</a:t>
            </a:r>
            <a:r>
              <a:rPr lang="en-US" dirty="0" smtClean="0"/>
              <a:t>.), </a:t>
            </a:r>
            <a:r>
              <a:rPr lang="en-US" dirty="0" smtClean="0"/>
              <a:t>and who </a:t>
            </a:r>
            <a:r>
              <a:rPr lang="en-US" dirty="0" smtClean="0"/>
              <a:t>did I supervised?</a:t>
            </a:r>
            <a:endParaRPr lang="en-US" dirty="0" smtClean="0"/>
          </a:p>
          <a:p>
            <a:r>
              <a:rPr lang="en-US" dirty="0"/>
              <a:t>Source of data to build this feature:</a:t>
            </a:r>
          </a:p>
          <a:p>
            <a:pPr lvl="1"/>
            <a:r>
              <a:rPr lang="en-US" dirty="0"/>
              <a:t>Extract </a:t>
            </a:r>
            <a:r>
              <a:rPr lang="en-US" dirty="0" smtClean="0"/>
              <a:t>information from Education and </a:t>
            </a:r>
            <a:br>
              <a:rPr lang="en-US" dirty="0" smtClean="0"/>
            </a:br>
            <a:r>
              <a:rPr lang="en-US" dirty="0" smtClean="0"/>
              <a:t>Qualification section (Ph.D., Masters and</a:t>
            </a:r>
            <a:br>
              <a:rPr lang="en-US" dirty="0" smtClean="0"/>
            </a:br>
            <a:r>
              <a:rPr lang="en-US" dirty="0" smtClean="0"/>
              <a:t>Graduate, </a:t>
            </a:r>
            <a:r>
              <a:rPr lang="en-US" dirty="0" smtClean="0"/>
              <a:t>if possible).</a:t>
            </a:r>
          </a:p>
          <a:p>
            <a:pPr lvl="2"/>
            <a:r>
              <a:rPr lang="en-US" dirty="0" smtClean="0"/>
              <a:t>It needs </a:t>
            </a:r>
            <a:r>
              <a:rPr lang="en-US" dirty="0" smtClean="0"/>
              <a:t>to include a field with </a:t>
            </a:r>
            <a:r>
              <a:rPr lang="en-US" dirty="0" smtClean="0"/>
              <a:t>the advisor’s </a:t>
            </a:r>
            <a:r>
              <a:rPr lang="en-US" dirty="0" smtClean="0"/>
              <a:t>name.</a:t>
            </a:r>
          </a:p>
          <a:p>
            <a:pPr lvl="1"/>
            <a:r>
              <a:rPr lang="en-US" dirty="0" smtClean="0"/>
              <a:t>For information about who I supervised, it </a:t>
            </a:r>
            <a:br>
              <a:rPr lang="en-US" dirty="0" smtClean="0"/>
            </a:br>
            <a:r>
              <a:rPr lang="en-US" dirty="0" smtClean="0"/>
              <a:t>would be necessary to include a specific section</a:t>
            </a:r>
            <a:br>
              <a:rPr lang="en-US" dirty="0" smtClean="0"/>
            </a:br>
            <a:r>
              <a:rPr lang="en-US" dirty="0" smtClean="0"/>
              <a:t>or do a crosscheck from the students I supervised.</a:t>
            </a:r>
            <a:endParaRPr lang="en-US" dirty="0"/>
          </a:p>
          <a:p>
            <a:endParaRPr lang="en-US" dirty="0" smtClean="0"/>
          </a:p>
          <a:p>
            <a:endParaRPr lang="en-US" dirty="0"/>
          </a:p>
        </p:txBody>
      </p:sp>
      <p:sp>
        <p:nvSpPr>
          <p:cNvPr id="4" name="Elipse 3"/>
          <p:cNvSpPr/>
          <p:nvPr/>
        </p:nvSpPr>
        <p:spPr>
          <a:xfrm>
            <a:off x="9102661" y="4102892"/>
            <a:ext cx="711200" cy="7112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Me</a:t>
            </a:r>
            <a:endParaRPr lang="en-US" dirty="0"/>
          </a:p>
        </p:txBody>
      </p:sp>
      <p:sp>
        <p:nvSpPr>
          <p:cNvPr id="5" name="Retângulo de cantos arredondados 4"/>
          <p:cNvSpPr/>
          <p:nvPr/>
        </p:nvSpPr>
        <p:spPr>
          <a:xfrm>
            <a:off x="7042623" y="2842833"/>
            <a:ext cx="1538514" cy="5225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M.Sc. Supervisor</a:t>
            </a:r>
            <a:endParaRPr lang="en-US" dirty="0"/>
          </a:p>
        </p:txBody>
      </p:sp>
      <p:sp>
        <p:nvSpPr>
          <p:cNvPr id="6" name="Retângulo de cantos arredondados 5"/>
          <p:cNvSpPr/>
          <p:nvPr/>
        </p:nvSpPr>
        <p:spPr>
          <a:xfrm>
            <a:off x="8758937" y="2848243"/>
            <a:ext cx="1398649" cy="5225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err="1" smtClean="0"/>
              <a:t>Ph.D</a:t>
            </a:r>
            <a:r>
              <a:rPr lang="en-US" dirty="0" smtClean="0"/>
              <a:t> Supervisor</a:t>
            </a:r>
            <a:endParaRPr lang="en-US" dirty="0"/>
          </a:p>
        </p:txBody>
      </p:sp>
      <p:sp>
        <p:nvSpPr>
          <p:cNvPr id="7" name="Retângulo de cantos arredondados 6"/>
          <p:cNvSpPr/>
          <p:nvPr/>
        </p:nvSpPr>
        <p:spPr>
          <a:xfrm>
            <a:off x="10335386" y="2869893"/>
            <a:ext cx="1538514" cy="5225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Ph.D. </a:t>
            </a:r>
            <a:br>
              <a:rPr lang="en-US" dirty="0" smtClean="0"/>
            </a:br>
            <a:r>
              <a:rPr lang="en-US" dirty="0" smtClean="0"/>
              <a:t>Co-Supervisor</a:t>
            </a:r>
            <a:endParaRPr lang="en-US" dirty="0"/>
          </a:p>
        </p:txBody>
      </p:sp>
      <p:cxnSp>
        <p:nvCxnSpPr>
          <p:cNvPr id="8" name="Conector angulado 7"/>
          <p:cNvCxnSpPr>
            <a:stCxn id="5" idx="2"/>
            <a:endCxn id="4" idx="2"/>
          </p:cNvCxnSpPr>
          <p:nvPr/>
        </p:nvCxnSpPr>
        <p:spPr>
          <a:xfrm rot="16200000" flipH="1">
            <a:off x="7910698" y="3266529"/>
            <a:ext cx="1093144" cy="1290781"/>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 name="Conector angulado 8"/>
          <p:cNvCxnSpPr>
            <a:stCxn id="6" idx="2"/>
            <a:endCxn id="4" idx="0"/>
          </p:cNvCxnSpPr>
          <p:nvPr/>
        </p:nvCxnSpPr>
        <p:spPr>
          <a:xfrm rot="5400000">
            <a:off x="9092195" y="3736825"/>
            <a:ext cx="732134" cy="1"/>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 name="Conector angulado 9"/>
          <p:cNvCxnSpPr>
            <a:stCxn id="7" idx="2"/>
            <a:endCxn id="4" idx="6"/>
          </p:cNvCxnSpPr>
          <p:nvPr/>
        </p:nvCxnSpPr>
        <p:spPr>
          <a:xfrm rot="5400000">
            <a:off x="9926210" y="3280059"/>
            <a:ext cx="1066084" cy="1290782"/>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1" name="Retângulo de cantos arredondados 10"/>
          <p:cNvSpPr/>
          <p:nvPr/>
        </p:nvSpPr>
        <p:spPr>
          <a:xfrm>
            <a:off x="7389703" y="5570991"/>
            <a:ext cx="1538514" cy="5225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M.Sc. </a:t>
            </a:r>
            <a:br>
              <a:rPr lang="en-US" dirty="0" smtClean="0"/>
            </a:br>
            <a:r>
              <a:rPr lang="en-US" dirty="0" smtClean="0"/>
              <a:t>Student 1</a:t>
            </a:r>
            <a:endParaRPr lang="en-US" dirty="0"/>
          </a:p>
        </p:txBody>
      </p:sp>
      <p:sp>
        <p:nvSpPr>
          <p:cNvPr id="12" name="Retângulo de cantos arredondados 11"/>
          <p:cNvSpPr/>
          <p:nvPr/>
        </p:nvSpPr>
        <p:spPr>
          <a:xfrm>
            <a:off x="8758936" y="6195104"/>
            <a:ext cx="1398649" cy="5225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err="1" smtClean="0"/>
              <a:t>Ph.D</a:t>
            </a:r>
            <a:r>
              <a:rPr lang="en-US" dirty="0" smtClean="0"/>
              <a:t> Student 1</a:t>
            </a:r>
            <a:endParaRPr lang="en-US" dirty="0"/>
          </a:p>
        </p:txBody>
      </p:sp>
      <p:sp>
        <p:nvSpPr>
          <p:cNvPr id="13" name="Retângulo de cantos arredondados 12"/>
          <p:cNvSpPr/>
          <p:nvPr/>
        </p:nvSpPr>
        <p:spPr>
          <a:xfrm>
            <a:off x="10089880" y="5233531"/>
            <a:ext cx="1538514" cy="5225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Ph.D. </a:t>
            </a:r>
            <a:br>
              <a:rPr lang="en-US" dirty="0" smtClean="0"/>
            </a:br>
            <a:r>
              <a:rPr lang="en-US" dirty="0" smtClean="0"/>
              <a:t>Student 2</a:t>
            </a:r>
            <a:endParaRPr lang="en-US" dirty="0"/>
          </a:p>
        </p:txBody>
      </p:sp>
      <p:cxnSp>
        <p:nvCxnSpPr>
          <p:cNvPr id="14" name="Conector de seta reta 13"/>
          <p:cNvCxnSpPr>
            <a:stCxn id="4" idx="3"/>
            <a:endCxn id="11" idx="0"/>
          </p:cNvCxnSpPr>
          <p:nvPr/>
        </p:nvCxnSpPr>
        <p:spPr>
          <a:xfrm flipH="1">
            <a:off x="8158960" y="4709939"/>
            <a:ext cx="1047854" cy="861052"/>
          </a:xfrm>
          <a:prstGeom prst="straightConnector1">
            <a:avLst/>
          </a:prstGeom>
          <a:ln w="254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de seta reta 14"/>
          <p:cNvCxnSpPr>
            <a:stCxn id="4" idx="4"/>
            <a:endCxn id="12" idx="0"/>
          </p:cNvCxnSpPr>
          <p:nvPr/>
        </p:nvCxnSpPr>
        <p:spPr>
          <a:xfrm>
            <a:off x="9458261" y="4814092"/>
            <a:ext cx="0" cy="1381012"/>
          </a:xfrm>
          <a:prstGeom prst="straightConnector1">
            <a:avLst/>
          </a:prstGeom>
          <a:ln w="254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de seta reta 15"/>
          <p:cNvCxnSpPr>
            <a:stCxn id="4" idx="5"/>
            <a:endCxn id="13" idx="0"/>
          </p:cNvCxnSpPr>
          <p:nvPr/>
        </p:nvCxnSpPr>
        <p:spPr>
          <a:xfrm>
            <a:off x="9709708" y="4709939"/>
            <a:ext cx="1149429" cy="523592"/>
          </a:xfrm>
          <a:prstGeom prst="straightConnector1">
            <a:avLst/>
          </a:prstGeom>
          <a:ln w="254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Espaço Reservado para Número de Slide 16"/>
          <p:cNvSpPr>
            <a:spLocks noGrp="1"/>
          </p:cNvSpPr>
          <p:nvPr>
            <p:ph type="sldNum" sz="quarter" idx="12"/>
          </p:nvPr>
        </p:nvSpPr>
        <p:spPr/>
        <p:txBody>
          <a:bodyPr/>
          <a:lstStyle/>
          <a:p>
            <a:fld id="{994295F9-78D8-477E-B228-E326BF1AF3B6}" type="slidenum">
              <a:rPr lang="en-GB" smtClean="0"/>
              <a:t>6</a:t>
            </a:fld>
            <a:endParaRPr lang="en-GB"/>
          </a:p>
        </p:txBody>
      </p:sp>
    </p:spTree>
    <p:extLst>
      <p:ext uri="{BB962C8B-B14F-4D97-AF65-F5344CB8AC3E}">
        <p14:creationId xmlns:p14="http://schemas.microsoft.com/office/powerpoint/2010/main" val="30310160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50"/>
                                        <p:tgtEl>
                                          <p:spTgt spid="4"/>
                                        </p:tgtEl>
                                      </p:cBhvr>
                                    </p:animEffect>
                                  </p:childTnLst>
                                </p:cTn>
                              </p:par>
                            </p:childTnLst>
                          </p:cTn>
                        </p:par>
                        <p:par>
                          <p:cTn id="13" fill="hold">
                            <p:stCondLst>
                              <p:cond delay="250"/>
                            </p:stCondLst>
                            <p:childTnLst>
                              <p:par>
                                <p:cTn id="14" presetID="6"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out)">
                                      <p:cBhvr>
                                        <p:cTn id="16" dur="250"/>
                                        <p:tgtEl>
                                          <p:spTgt spid="5"/>
                                        </p:tgtEl>
                                      </p:cBhvr>
                                    </p:animEffect>
                                  </p:childTnLst>
                                </p:cTn>
                              </p:par>
                            </p:childTnLst>
                          </p:cTn>
                        </p:par>
                        <p:par>
                          <p:cTn id="17" fill="hold">
                            <p:stCondLst>
                              <p:cond delay="500"/>
                            </p:stCondLst>
                            <p:childTnLst>
                              <p:par>
                                <p:cTn id="18" presetID="6" presetClass="entr" presetSubtype="32"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out)">
                                      <p:cBhvr>
                                        <p:cTn id="20" dur="250"/>
                                        <p:tgtEl>
                                          <p:spTgt spid="6"/>
                                        </p:tgtEl>
                                      </p:cBhvr>
                                    </p:animEffect>
                                  </p:childTnLst>
                                </p:cTn>
                              </p:par>
                            </p:childTnLst>
                          </p:cTn>
                        </p:par>
                        <p:par>
                          <p:cTn id="21" fill="hold">
                            <p:stCondLst>
                              <p:cond delay="750"/>
                            </p:stCondLst>
                            <p:childTnLst>
                              <p:par>
                                <p:cTn id="22" presetID="6" presetClass="entr" presetSubtype="32"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out)">
                                      <p:cBhvr>
                                        <p:cTn id="24" dur="25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par>
                                <p:cTn id="30" presetID="22" presetClass="entr" presetSubtype="1"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par>
                                <p:cTn id="33" presetID="22" presetClass="entr" presetSubtype="1"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32"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out)">
                                      <p:cBhvr>
                                        <p:cTn id="40" dur="250"/>
                                        <p:tgtEl>
                                          <p:spTgt spid="11"/>
                                        </p:tgtEl>
                                      </p:cBhvr>
                                    </p:animEffect>
                                  </p:childTnLst>
                                </p:cTn>
                              </p:par>
                            </p:childTnLst>
                          </p:cTn>
                        </p:par>
                        <p:par>
                          <p:cTn id="41" fill="hold">
                            <p:stCondLst>
                              <p:cond delay="250"/>
                            </p:stCondLst>
                            <p:childTnLst>
                              <p:par>
                                <p:cTn id="42" presetID="6" presetClass="entr" presetSubtype="32"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ircle(out)">
                                      <p:cBhvr>
                                        <p:cTn id="44" dur="250"/>
                                        <p:tgtEl>
                                          <p:spTgt spid="13"/>
                                        </p:tgtEl>
                                      </p:cBhvr>
                                    </p:animEffect>
                                  </p:childTnLst>
                                </p:cTn>
                              </p:par>
                            </p:childTnLst>
                          </p:cTn>
                        </p:par>
                        <p:par>
                          <p:cTn id="45" fill="hold">
                            <p:stCondLst>
                              <p:cond delay="500"/>
                            </p:stCondLst>
                            <p:childTnLst>
                              <p:par>
                                <p:cTn id="46" presetID="6" presetClass="entr" presetSubtype="32"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circle(out)">
                                      <p:cBhvr>
                                        <p:cTn id="48" dur="250"/>
                                        <p:tgtEl>
                                          <p:spTgt spid="12"/>
                                        </p:tgtEl>
                                      </p:cBhvr>
                                    </p:animEffect>
                                  </p:childTnLst>
                                </p:cTn>
                              </p:par>
                            </p:childTnLst>
                          </p:cTn>
                        </p:par>
                        <p:par>
                          <p:cTn id="49" fill="hold">
                            <p:stCondLst>
                              <p:cond delay="750"/>
                            </p:stCondLst>
                            <p:childTnLst>
                              <p:par>
                                <p:cTn id="50" presetID="22" presetClass="entr" presetSubtype="1"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500"/>
                                        <p:tgtEl>
                                          <p:spTgt spid="14"/>
                                        </p:tgtEl>
                                      </p:cBhvr>
                                    </p:animEffect>
                                  </p:childTnLst>
                                </p:cTn>
                              </p:par>
                            </p:childTnLst>
                          </p:cTn>
                        </p:par>
                        <p:par>
                          <p:cTn id="53" fill="hold">
                            <p:stCondLst>
                              <p:cond delay="1250"/>
                            </p:stCondLst>
                            <p:childTnLst>
                              <p:par>
                                <p:cTn id="54" presetID="22" presetClass="entr" presetSubtype="1"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up)">
                                      <p:cBhvr>
                                        <p:cTn id="56" dur="500"/>
                                        <p:tgtEl>
                                          <p:spTgt spid="15"/>
                                        </p:tgtEl>
                                      </p:cBhvr>
                                    </p:animEffect>
                                  </p:childTnLst>
                                </p:cTn>
                              </p:par>
                            </p:childTnLst>
                          </p:cTn>
                        </p:par>
                        <p:par>
                          <p:cTn id="57" fill="hold">
                            <p:stCondLst>
                              <p:cond delay="1750"/>
                            </p:stCondLst>
                            <p:childTnLst>
                              <p:par>
                                <p:cTn id="58" presetID="22" presetClass="entr" presetSubtype="1"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up)">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
                                            <p:txEl>
                                              <p:pRg st="1" end="1"/>
                                            </p:txEl>
                                          </p:spTgt>
                                        </p:tgtEl>
                                        <p:attrNameLst>
                                          <p:attrName>style.visibility</p:attrName>
                                        </p:attrNameLst>
                                      </p:cBhvr>
                                      <p:to>
                                        <p:strVal val="visible"/>
                                      </p:to>
                                    </p:set>
                                    <p:animEffect transition="in" filter="wipe(left)">
                                      <p:cBhvr>
                                        <p:cTn id="65" dur="500"/>
                                        <p:tgtEl>
                                          <p:spTgt spid="3">
                                            <p:txEl>
                                              <p:pRg st="1" end="1"/>
                                            </p:txEl>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
                                            <p:txEl>
                                              <p:pRg st="2" end="2"/>
                                            </p:txEl>
                                          </p:spTgt>
                                        </p:tgtEl>
                                        <p:attrNameLst>
                                          <p:attrName>style.visibility</p:attrName>
                                        </p:attrNameLst>
                                      </p:cBhvr>
                                      <p:to>
                                        <p:strVal val="visible"/>
                                      </p:to>
                                    </p:set>
                                    <p:animEffect transition="in" filter="wipe(left)">
                                      <p:cBhvr>
                                        <p:cTn id="68" dur="500"/>
                                        <p:tgtEl>
                                          <p:spTgt spid="3">
                                            <p:txEl>
                                              <p:pRg st="2" end="2"/>
                                            </p:txEl>
                                          </p:spTgt>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
                                            <p:txEl>
                                              <p:pRg st="3" end="3"/>
                                            </p:txEl>
                                          </p:spTgt>
                                        </p:tgtEl>
                                        <p:attrNameLst>
                                          <p:attrName>style.visibility</p:attrName>
                                        </p:attrNameLst>
                                      </p:cBhvr>
                                      <p:to>
                                        <p:strVal val="visible"/>
                                      </p:to>
                                    </p:set>
                                    <p:animEffect transition="in" filter="wipe(left)">
                                      <p:cBhvr>
                                        <p:cTn id="71" dur="500"/>
                                        <p:tgtEl>
                                          <p:spTgt spid="3">
                                            <p:txEl>
                                              <p:pRg st="3" end="3"/>
                                            </p:txEl>
                                          </p:spTgt>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wipe(left)">
                                      <p:cBhvr>
                                        <p:cTn id="7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P spid="7"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Word Cloud</a:t>
            </a:r>
            <a:endParaRPr lang="en-US" dirty="0"/>
          </a:p>
        </p:txBody>
      </p:sp>
      <p:sp>
        <p:nvSpPr>
          <p:cNvPr id="3" name="Espaço Reservado para Conteúdo 2"/>
          <p:cNvSpPr>
            <a:spLocks noGrp="1"/>
          </p:cNvSpPr>
          <p:nvPr>
            <p:ph idx="1"/>
          </p:nvPr>
        </p:nvSpPr>
        <p:spPr/>
        <p:txBody>
          <a:bodyPr/>
          <a:lstStyle/>
          <a:p>
            <a:r>
              <a:rPr lang="en-US" dirty="0" smtClean="0"/>
              <a:t>What are the most frequent keywords I use in my </a:t>
            </a:r>
            <a:br>
              <a:rPr lang="en-US" dirty="0" smtClean="0"/>
            </a:br>
            <a:r>
              <a:rPr lang="en-US" dirty="0" smtClean="0"/>
              <a:t>publications?</a:t>
            </a:r>
          </a:p>
          <a:p>
            <a:r>
              <a:rPr lang="en-US" dirty="0" smtClean="0"/>
              <a:t>Create </a:t>
            </a:r>
            <a:r>
              <a:rPr lang="en-US" dirty="0" smtClean="0"/>
              <a:t>a word cloud based on publications keywords.</a:t>
            </a:r>
          </a:p>
          <a:p>
            <a:r>
              <a:rPr lang="en-US" dirty="0"/>
              <a:t>Source of data to build this feature:</a:t>
            </a:r>
          </a:p>
          <a:p>
            <a:pPr lvl="1"/>
            <a:r>
              <a:rPr lang="en-US" dirty="0" smtClean="0"/>
              <a:t>Keywords</a:t>
            </a:r>
          </a:p>
          <a:p>
            <a:endParaRPr lang="en-US" dirty="0"/>
          </a:p>
        </p:txBody>
      </p:sp>
      <p:pic>
        <p:nvPicPr>
          <p:cNvPr id="4" name="Imagem 3"/>
          <p:cNvPicPr>
            <a:picLocks noChangeAspect="1"/>
          </p:cNvPicPr>
          <p:nvPr/>
        </p:nvPicPr>
        <p:blipFill>
          <a:blip r:embed="rId2">
            <a:clrChange>
              <a:clrFrom>
                <a:srgbClr val="FFFFFF"/>
              </a:clrFrom>
              <a:clrTo>
                <a:srgbClr val="FFFFFF">
                  <a:alpha val="0"/>
                </a:srgbClr>
              </a:clrTo>
            </a:clrChange>
          </a:blip>
          <a:stretch>
            <a:fillRect/>
          </a:stretch>
        </p:blipFill>
        <p:spPr>
          <a:xfrm rot="19302002">
            <a:off x="6525431" y="2181226"/>
            <a:ext cx="4848225" cy="4324350"/>
          </a:xfrm>
          <a:prstGeom prst="rect">
            <a:avLst/>
          </a:prstGeom>
        </p:spPr>
      </p:pic>
      <p:sp>
        <p:nvSpPr>
          <p:cNvPr id="5" name="Espaço Reservado para Número de Slide 4"/>
          <p:cNvSpPr>
            <a:spLocks noGrp="1"/>
          </p:cNvSpPr>
          <p:nvPr>
            <p:ph type="sldNum" sz="quarter" idx="12"/>
          </p:nvPr>
        </p:nvSpPr>
        <p:spPr/>
        <p:txBody>
          <a:bodyPr/>
          <a:lstStyle/>
          <a:p>
            <a:fld id="{994295F9-78D8-477E-B228-E326BF1AF3B6}" type="slidenum">
              <a:rPr lang="en-GB" smtClean="0"/>
              <a:t>7</a:t>
            </a:fld>
            <a:endParaRPr lang="en-GB"/>
          </a:p>
        </p:txBody>
      </p:sp>
    </p:spTree>
    <p:extLst>
      <p:ext uri="{BB962C8B-B14F-4D97-AF65-F5344CB8AC3E}">
        <p14:creationId xmlns:p14="http://schemas.microsoft.com/office/powerpoint/2010/main" val="20907692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3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Research groups</a:t>
            </a:r>
            <a:endParaRPr lang="en-US" dirty="0"/>
          </a:p>
        </p:txBody>
      </p:sp>
      <p:sp>
        <p:nvSpPr>
          <p:cNvPr id="3" name="Espaço Reservado para Conteúdo 2"/>
          <p:cNvSpPr>
            <a:spLocks noGrp="1"/>
          </p:cNvSpPr>
          <p:nvPr>
            <p:ph idx="1"/>
          </p:nvPr>
        </p:nvSpPr>
        <p:spPr/>
        <p:txBody>
          <a:bodyPr/>
          <a:lstStyle/>
          <a:p>
            <a:r>
              <a:rPr lang="en-US" dirty="0" smtClean="0"/>
              <a:t>Keep track of my research groups.</a:t>
            </a:r>
          </a:p>
          <a:p>
            <a:r>
              <a:rPr lang="en-US" dirty="0" smtClean="0"/>
              <a:t>It is necessary to add a section in </a:t>
            </a:r>
            <a:r>
              <a:rPr lang="en-US" dirty="0" err="1"/>
              <a:t>O</a:t>
            </a:r>
            <a:r>
              <a:rPr lang="en-US" dirty="0" err="1" smtClean="0"/>
              <a:t>rcid</a:t>
            </a:r>
            <a:r>
              <a:rPr lang="en-US" dirty="0" smtClean="0"/>
              <a:t>.</a:t>
            </a:r>
            <a:endParaRPr lang="en-US" dirty="0"/>
          </a:p>
        </p:txBody>
      </p:sp>
      <p:sp>
        <p:nvSpPr>
          <p:cNvPr id="4" name="Espaço Reservado para Número de Slide 3"/>
          <p:cNvSpPr>
            <a:spLocks noGrp="1"/>
          </p:cNvSpPr>
          <p:nvPr>
            <p:ph type="sldNum" sz="quarter" idx="12"/>
          </p:nvPr>
        </p:nvSpPr>
        <p:spPr/>
        <p:txBody>
          <a:bodyPr/>
          <a:lstStyle/>
          <a:p>
            <a:fld id="{994295F9-78D8-477E-B228-E326BF1AF3B6}" type="slidenum">
              <a:rPr lang="en-GB" smtClean="0"/>
              <a:t>8</a:t>
            </a:fld>
            <a:endParaRPr lang="en-GB"/>
          </a:p>
        </p:txBody>
      </p:sp>
      <p:pic>
        <p:nvPicPr>
          <p:cNvPr id="6" name="Imagem 5"/>
          <p:cNvPicPr>
            <a:picLocks noChangeAspect="1"/>
          </p:cNvPicPr>
          <p:nvPr/>
        </p:nvPicPr>
        <p:blipFill>
          <a:blip r:embed="rId2"/>
          <a:stretch>
            <a:fillRect/>
          </a:stretch>
        </p:blipFill>
        <p:spPr>
          <a:xfrm>
            <a:off x="3885877" y="2945162"/>
            <a:ext cx="4062836" cy="3231801"/>
          </a:xfrm>
          <a:prstGeom prst="rect">
            <a:avLst/>
          </a:prstGeom>
        </p:spPr>
      </p:pic>
    </p:spTree>
    <p:extLst>
      <p:ext uri="{BB962C8B-B14F-4D97-AF65-F5344CB8AC3E}">
        <p14:creationId xmlns:p14="http://schemas.microsoft.com/office/powerpoint/2010/main" val="22981819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out)">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Some little adjustments: biography in other languages.</a:t>
            </a:r>
          </a:p>
        </p:txBody>
      </p:sp>
      <p:sp>
        <p:nvSpPr>
          <p:cNvPr id="3" name="Espaço Reservado para Conteúdo 2"/>
          <p:cNvSpPr>
            <a:spLocks noGrp="1"/>
          </p:cNvSpPr>
          <p:nvPr>
            <p:ph idx="1"/>
          </p:nvPr>
        </p:nvSpPr>
        <p:spPr/>
        <p:txBody>
          <a:bodyPr/>
          <a:lstStyle/>
          <a:p>
            <a:r>
              <a:rPr lang="en-US" dirty="0" smtClean="0"/>
              <a:t>Allow biographies in other languages.</a:t>
            </a:r>
          </a:p>
          <a:p>
            <a:r>
              <a:rPr lang="en-US" dirty="0" smtClean="0"/>
              <a:t>For example: If the user access from Brazil, show it in Portuguese.</a:t>
            </a:r>
            <a:endParaRPr lang="en-US" dirty="0"/>
          </a:p>
        </p:txBody>
      </p:sp>
      <p:sp>
        <p:nvSpPr>
          <p:cNvPr id="4" name="Espaço Reservado para Número de Slide 3"/>
          <p:cNvSpPr>
            <a:spLocks noGrp="1"/>
          </p:cNvSpPr>
          <p:nvPr>
            <p:ph type="sldNum" sz="quarter" idx="12"/>
          </p:nvPr>
        </p:nvSpPr>
        <p:spPr/>
        <p:txBody>
          <a:bodyPr/>
          <a:lstStyle/>
          <a:p>
            <a:fld id="{994295F9-78D8-477E-B228-E326BF1AF3B6}" type="slidenum">
              <a:rPr lang="en-GB" smtClean="0"/>
              <a:t>9</a:t>
            </a:fld>
            <a:endParaRPr lang="en-GB"/>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773" y="4420064"/>
            <a:ext cx="1512000" cy="2134441"/>
          </a:xfrm>
          <a:prstGeom prst="rect">
            <a:avLst/>
          </a:prstGeom>
        </p:spPr>
      </p:pic>
      <p:pic>
        <p:nvPicPr>
          <p:cNvPr id="8" name="Imagem 7"/>
          <p:cNvPicPr>
            <a:picLocks noChangeAspect="1"/>
          </p:cNvPicPr>
          <p:nvPr/>
        </p:nvPicPr>
        <p:blipFill>
          <a:blip r:embed="rId3"/>
          <a:stretch>
            <a:fillRect/>
          </a:stretch>
        </p:blipFill>
        <p:spPr>
          <a:xfrm>
            <a:off x="7666661" y="2705699"/>
            <a:ext cx="2668128" cy="792000"/>
          </a:xfrm>
          <a:prstGeom prst="rect">
            <a:avLst/>
          </a:prstGeom>
        </p:spPr>
      </p:pic>
      <p:grpSp>
        <p:nvGrpSpPr>
          <p:cNvPr id="15" name="Grupo 14"/>
          <p:cNvGrpSpPr/>
          <p:nvPr/>
        </p:nvGrpSpPr>
        <p:grpSpPr>
          <a:xfrm>
            <a:off x="2351517" y="3125086"/>
            <a:ext cx="2140893" cy="876208"/>
            <a:chOff x="633303" y="3435052"/>
            <a:chExt cx="2140893" cy="876208"/>
          </a:xfrm>
        </p:grpSpPr>
        <p:sp>
          <p:nvSpPr>
            <p:cNvPr id="9" name="Texto explicativo em elipse 8"/>
            <p:cNvSpPr/>
            <p:nvPr/>
          </p:nvSpPr>
          <p:spPr>
            <a:xfrm>
              <a:off x="633303" y="3435052"/>
              <a:ext cx="2140893" cy="876208"/>
            </a:xfrm>
            <a:prstGeom prst="wedgeEllipseCallout">
              <a:avLst>
                <a:gd name="adj1" fmla="val -65359"/>
                <a:gd name="adj2" fmla="val 115844"/>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smtClean="0"/>
                <a:t>Hi there!</a:t>
              </a:r>
              <a:endParaRPr lang="en-US" dirty="0"/>
            </a:p>
          </p:txBody>
        </p:sp>
        <p:pic>
          <p:nvPicPr>
            <p:cNvPr id="10" name="Image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9764" y="3625798"/>
              <a:ext cx="576000" cy="542400"/>
            </a:xfrm>
            <a:prstGeom prst="rect">
              <a:avLst/>
            </a:prstGeom>
          </p:spPr>
        </p:pic>
      </p:grpSp>
      <p:grpSp>
        <p:nvGrpSpPr>
          <p:cNvPr id="14" name="Grupo 13"/>
          <p:cNvGrpSpPr>
            <a:grpSpLocks noChangeAspect="1"/>
          </p:cNvGrpSpPr>
          <p:nvPr/>
        </p:nvGrpSpPr>
        <p:grpSpPr>
          <a:xfrm>
            <a:off x="8094596" y="3252690"/>
            <a:ext cx="1872000" cy="2982635"/>
            <a:chOff x="6825783" y="2599797"/>
            <a:chExt cx="2008252" cy="3212067"/>
          </a:xfrm>
        </p:grpSpPr>
        <p:pic>
          <p:nvPicPr>
            <p:cNvPr id="11" name="Image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5783" y="2599797"/>
              <a:ext cx="2008252" cy="3212067"/>
            </a:xfrm>
            <a:prstGeom prst="rect">
              <a:avLst/>
            </a:prstGeom>
          </p:spPr>
        </p:pic>
        <p:sp>
          <p:nvSpPr>
            <p:cNvPr id="12" name="CaixaDeTexto 11"/>
            <p:cNvSpPr txBox="1"/>
            <p:nvPr/>
          </p:nvSpPr>
          <p:spPr>
            <a:xfrm>
              <a:off x="7116987" y="3065720"/>
              <a:ext cx="1425844" cy="369332"/>
            </a:xfrm>
            <a:prstGeom prst="rect">
              <a:avLst/>
            </a:prstGeom>
            <a:noFill/>
          </p:spPr>
          <p:txBody>
            <a:bodyPr wrap="square" rtlCol="0">
              <a:spAutoFit/>
            </a:bodyPr>
            <a:lstStyle/>
            <a:p>
              <a:r>
                <a:rPr lang="en-US" dirty="0" smtClean="0"/>
                <a:t>Biography </a:t>
              </a:r>
              <a:endParaRPr lang="en-US" dirty="0"/>
            </a:p>
          </p:txBody>
        </p:sp>
        <p:pic>
          <p:nvPicPr>
            <p:cNvPr id="13" name="Image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23804" y="3065720"/>
              <a:ext cx="432000" cy="406800"/>
            </a:xfrm>
            <a:prstGeom prst="rect">
              <a:avLst/>
            </a:prstGeom>
          </p:spPr>
        </p:pic>
      </p:grpSp>
      <p:grpSp>
        <p:nvGrpSpPr>
          <p:cNvPr id="20" name="Grupo 19"/>
          <p:cNvGrpSpPr/>
          <p:nvPr/>
        </p:nvGrpSpPr>
        <p:grpSpPr>
          <a:xfrm>
            <a:off x="2329776" y="4275640"/>
            <a:ext cx="2716403" cy="876208"/>
            <a:chOff x="2545764" y="5139877"/>
            <a:chExt cx="2716403" cy="876208"/>
          </a:xfrm>
        </p:grpSpPr>
        <p:sp>
          <p:nvSpPr>
            <p:cNvPr id="17" name="Texto explicativo em elipse 16"/>
            <p:cNvSpPr/>
            <p:nvPr/>
          </p:nvSpPr>
          <p:spPr>
            <a:xfrm>
              <a:off x="2545764" y="5139877"/>
              <a:ext cx="2716403" cy="876208"/>
            </a:xfrm>
            <a:prstGeom prst="wedgeEllipseCallout">
              <a:avLst>
                <a:gd name="adj1" fmla="val -58528"/>
                <a:gd name="adj2" fmla="val 28050"/>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err="1"/>
                <a:t>Hola</a:t>
              </a:r>
              <a:r>
                <a:rPr lang="en-US" dirty="0"/>
                <a:t>, ¿</a:t>
              </a:r>
              <a:r>
                <a:rPr lang="en-US" dirty="0" err="1"/>
                <a:t>qué</a:t>
              </a:r>
              <a:r>
                <a:rPr lang="en-US" dirty="0"/>
                <a:t> </a:t>
              </a:r>
              <a:r>
                <a:rPr lang="en-US" dirty="0" err="1"/>
                <a:t>tal</a:t>
              </a:r>
              <a:r>
                <a:rPr lang="en-US" dirty="0"/>
                <a:t>?</a:t>
              </a:r>
            </a:p>
          </p:txBody>
        </p:sp>
        <p:pic>
          <p:nvPicPr>
            <p:cNvPr id="19" name="Imagem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2585" y="5293099"/>
              <a:ext cx="576000" cy="542400"/>
            </a:xfrm>
            <a:prstGeom prst="rect">
              <a:avLst/>
            </a:prstGeom>
          </p:spPr>
        </p:pic>
      </p:grpSp>
      <p:grpSp>
        <p:nvGrpSpPr>
          <p:cNvPr id="30" name="Grupo 29"/>
          <p:cNvGrpSpPr/>
          <p:nvPr/>
        </p:nvGrpSpPr>
        <p:grpSpPr>
          <a:xfrm>
            <a:off x="10124801" y="3252690"/>
            <a:ext cx="1872000" cy="2982635"/>
            <a:chOff x="9052303" y="2381838"/>
            <a:chExt cx="1872000" cy="2982635"/>
          </a:xfrm>
        </p:grpSpPr>
        <p:grpSp>
          <p:nvGrpSpPr>
            <p:cNvPr id="26" name="Grupo 25"/>
            <p:cNvGrpSpPr/>
            <p:nvPr/>
          </p:nvGrpSpPr>
          <p:grpSpPr>
            <a:xfrm>
              <a:off x="9052303" y="2381838"/>
              <a:ext cx="1872000" cy="2982635"/>
              <a:chOff x="9052303" y="2381838"/>
              <a:chExt cx="1872000" cy="2982635"/>
            </a:xfrm>
          </p:grpSpPr>
          <p:pic>
            <p:nvPicPr>
              <p:cNvPr id="22" name="Imagem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2303" y="2381838"/>
                <a:ext cx="1872000" cy="2982635"/>
              </a:xfrm>
              <a:prstGeom prst="rect">
                <a:avLst/>
              </a:prstGeom>
            </p:spPr>
          </p:pic>
          <p:sp>
            <p:nvSpPr>
              <p:cNvPr id="23" name="CaixaDeTexto 22"/>
              <p:cNvSpPr txBox="1"/>
              <p:nvPr/>
            </p:nvSpPr>
            <p:spPr>
              <a:xfrm>
                <a:off x="9323750" y="2814481"/>
                <a:ext cx="1329106" cy="369332"/>
              </a:xfrm>
              <a:prstGeom prst="rect">
                <a:avLst/>
              </a:prstGeom>
              <a:noFill/>
            </p:spPr>
            <p:txBody>
              <a:bodyPr wrap="square" rtlCol="0">
                <a:spAutoFit/>
              </a:bodyPr>
              <a:lstStyle/>
              <a:p>
                <a:r>
                  <a:rPr lang="en-US" dirty="0" err="1" smtClean="0"/>
                  <a:t>Biografía</a:t>
                </a:r>
                <a:r>
                  <a:rPr lang="en-US" dirty="0" smtClean="0"/>
                  <a:t> </a:t>
                </a:r>
                <a:endParaRPr lang="en-US" dirty="0"/>
              </a:p>
            </p:txBody>
          </p:sp>
        </p:grpSp>
        <p:pic>
          <p:nvPicPr>
            <p:cNvPr id="25" name="Imagem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62645" y="2832344"/>
              <a:ext cx="396000" cy="372900"/>
            </a:xfrm>
            <a:prstGeom prst="rect">
              <a:avLst/>
            </a:prstGeom>
          </p:spPr>
        </p:pic>
      </p:grpSp>
      <p:grpSp>
        <p:nvGrpSpPr>
          <p:cNvPr id="46" name="Grupo 45"/>
          <p:cNvGrpSpPr/>
          <p:nvPr/>
        </p:nvGrpSpPr>
        <p:grpSpPr>
          <a:xfrm>
            <a:off x="115857" y="3460476"/>
            <a:ext cx="2325868" cy="876208"/>
            <a:chOff x="115857" y="3460476"/>
            <a:chExt cx="2325868" cy="876208"/>
          </a:xfrm>
        </p:grpSpPr>
        <p:sp>
          <p:nvSpPr>
            <p:cNvPr id="32" name="Texto explicativo em elipse 31"/>
            <p:cNvSpPr/>
            <p:nvPr/>
          </p:nvSpPr>
          <p:spPr>
            <a:xfrm>
              <a:off x="115857" y="3460476"/>
              <a:ext cx="2325868" cy="876208"/>
            </a:xfrm>
            <a:prstGeom prst="wedgeEllipseCallout">
              <a:avLst>
                <a:gd name="adj1" fmla="val 23099"/>
                <a:gd name="adj2" fmla="val 81058"/>
              </a:avLst>
            </a:prstGeom>
          </p:spPr>
          <p:style>
            <a:lnRef idx="2">
              <a:schemeClr val="accent6"/>
            </a:lnRef>
            <a:fillRef idx="1">
              <a:schemeClr val="lt1"/>
            </a:fillRef>
            <a:effectRef idx="0">
              <a:schemeClr val="accent6"/>
            </a:effectRef>
            <a:fontRef idx="minor">
              <a:schemeClr val="dk1"/>
            </a:fontRef>
          </p:style>
          <p:txBody>
            <a:bodyPr lIns="0" rtlCol="0" anchor="ctr"/>
            <a:lstStyle/>
            <a:p>
              <a:r>
                <a:rPr lang="en-US" dirty="0" err="1" smtClean="0"/>
                <a:t>Tudo</a:t>
              </a:r>
              <a:r>
                <a:rPr lang="en-US" dirty="0" smtClean="0"/>
                <a:t> </a:t>
              </a:r>
              <a:r>
                <a:rPr lang="en-US" dirty="0" err="1" smtClean="0"/>
                <a:t>bem</a:t>
              </a:r>
              <a:r>
                <a:rPr lang="en-US" dirty="0" smtClean="0"/>
                <a:t>?</a:t>
              </a:r>
              <a:endParaRPr lang="en-US" dirty="0"/>
            </a:p>
          </p:txBody>
        </p:sp>
        <p:pic>
          <p:nvPicPr>
            <p:cNvPr id="37" name="Imagem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08725" y="3627380"/>
              <a:ext cx="576000" cy="542400"/>
            </a:xfrm>
            <a:prstGeom prst="rect">
              <a:avLst/>
            </a:prstGeom>
          </p:spPr>
        </p:pic>
      </p:grpSp>
      <p:grpSp>
        <p:nvGrpSpPr>
          <p:cNvPr id="45" name="Grupo 44"/>
          <p:cNvGrpSpPr/>
          <p:nvPr/>
        </p:nvGrpSpPr>
        <p:grpSpPr>
          <a:xfrm>
            <a:off x="5950155" y="3284021"/>
            <a:ext cx="1872000" cy="2982635"/>
            <a:chOff x="7897256" y="2394039"/>
            <a:chExt cx="1872000" cy="2982635"/>
          </a:xfrm>
        </p:grpSpPr>
        <p:grpSp>
          <p:nvGrpSpPr>
            <p:cNvPr id="40" name="Grupo 39"/>
            <p:cNvGrpSpPr/>
            <p:nvPr/>
          </p:nvGrpSpPr>
          <p:grpSpPr>
            <a:xfrm>
              <a:off x="7897256" y="2394039"/>
              <a:ext cx="1872000" cy="2982635"/>
              <a:chOff x="9052303" y="2381838"/>
              <a:chExt cx="1872000" cy="2982635"/>
            </a:xfrm>
          </p:grpSpPr>
          <p:pic>
            <p:nvPicPr>
              <p:cNvPr id="42" name="Imagem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2303" y="2381838"/>
                <a:ext cx="1872000" cy="2982635"/>
              </a:xfrm>
              <a:prstGeom prst="rect">
                <a:avLst/>
              </a:prstGeom>
            </p:spPr>
          </p:pic>
          <p:sp>
            <p:nvSpPr>
              <p:cNvPr id="43" name="CaixaDeTexto 42"/>
              <p:cNvSpPr txBox="1"/>
              <p:nvPr/>
            </p:nvSpPr>
            <p:spPr>
              <a:xfrm>
                <a:off x="9323750" y="2814481"/>
                <a:ext cx="1329106" cy="369332"/>
              </a:xfrm>
              <a:prstGeom prst="rect">
                <a:avLst/>
              </a:prstGeom>
              <a:noFill/>
            </p:spPr>
            <p:txBody>
              <a:bodyPr wrap="square" rtlCol="0">
                <a:spAutoFit/>
              </a:bodyPr>
              <a:lstStyle/>
              <a:p>
                <a:r>
                  <a:rPr lang="en-US" dirty="0" err="1" smtClean="0"/>
                  <a:t>Biografia</a:t>
                </a:r>
                <a:r>
                  <a:rPr lang="en-US" dirty="0" smtClean="0"/>
                  <a:t> </a:t>
                </a:r>
                <a:endParaRPr lang="en-US" dirty="0"/>
              </a:p>
            </p:txBody>
          </p:sp>
        </p:grpSp>
        <p:pic>
          <p:nvPicPr>
            <p:cNvPr id="44" name="Imagem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42481" y="2847319"/>
              <a:ext cx="396000" cy="372900"/>
            </a:xfrm>
            <a:prstGeom prst="rect">
              <a:avLst/>
            </a:prstGeom>
          </p:spPr>
        </p:pic>
      </p:grpSp>
    </p:spTree>
    <p:extLst>
      <p:ext uri="{BB962C8B-B14F-4D97-AF65-F5344CB8AC3E}">
        <p14:creationId xmlns:p14="http://schemas.microsoft.com/office/powerpoint/2010/main" val="16916243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2" presetClass="entr" presetSubtype="4"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par>
                          <p:cTn id="26" fill="hold">
                            <p:stCondLst>
                              <p:cond delay="1500"/>
                            </p:stCondLst>
                            <p:childTnLst>
                              <p:par>
                                <p:cTn id="27" presetID="22" presetClass="entr" presetSubtype="1"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nodeType="clickEffect">
                                  <p:stCondLst>
                                    <p:cond delay="0"/>
                                  </p:stCondLst>
                                  <p:childTnLst>
                                    <p:animEffect transition="out" filter="wipe(down)">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childTnLst>
                          </p:cTn>
                        </p:par>
                        <p:par>
                          <p:cTn id="35" fill="hold">
                            <p:stCondLst>
                              <p:cond delay="500"/>
                            </p:stCondLst>
                            <p:childTnLst>
                              <p:par>
                                <p:cTn id="36" presetID="22" presetClass="exit" presetSubtype="1" fill="hold" nodeType="afterEffect">
                                  <p:stCondLst>
                                    <p:cond delay="0"/>
                                  </p:stCondLst>
                                  <p:childTnLst>
                                    <p:animEffect transition="out" filter="wipe(up)">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down)">
                                      <p:cBhvr>
                                        <p:cTn id="43" dur="500"/>
                                        <p:tgtEl>
                                          <p:spTgt spid="46"/>
                                        </p:tgtEl>
                                      </p:cBhvr>
                                    </p:animEffect>
                                  </p:childTnLst>
                                </p:cTn>
                              </p:par>
                            </p:childTnLst>
                          </p:cTn>
                        </p:par>
                        <p:par>
                          <p:cTn id="44" fill="hold">
                            <p:stCondLst>
                              <p:cond delay="500"/>
                            </p:stCondLst>
                            <p:childTnLst>
                              <p:par>
                                <p:cTn id="45" presetID="22" presetClass="entr" presetSubtype="1" fill="hold"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up)">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4" fill="hold" nodeType="clickEffect">
                                  <p:stCondLst>
                                    <p:cond delay="0"/>
                                  </p:stCondLst>
                                  <p:childTnLst>
                                    <p:animEffect transition="out" filter="wipe(down)">
                                      <p:cBhvr>
                                        <p:cTn id="51" dur="500"/>
                                        <p:tgtEl>
                                          <p:spTgt spid="46"/>
                                        </p:tgtEl>
                                      </p:cBhvr>
                                    </p:animEffect>
                                    <p:set>
                                      <p:cBhvr>
                                        <p:cTn id="52" dur="1" fill="hold">
                                          <p:stCondLst>
                                            <p:cond delay="499"/>
                                          </p:stCondLst>
                                        </p:cTn>
                                        <p:tgtEl>
                                          <p:spTgt spid="46"/>
                                        </p:tgtEl>
                                        <p:attrNameLst>
                                          <p:attrName>style.visibility</p:attrName>
                                        </p:attrNameLst>
                                      </p:cBhvr>
                                      <p:to>
                                        <p:strVal val="hidden"/>
                                      </p:to>
                                    </p:set>
                                  </p:childTnLst>
                                </p:cTn>
                              </p:par>
                            </p:childTnLst>
                          </p:cTn>
                        </p:par>
                        <p:par>
                          <p:cTn id="53" fill="hold">
                            <p:stCondLst>
                              <p:cond delay="500"/>
                            </p:stCondLst>
                            <p:childTnLst>
                              <p:par>
                                <p:cTn id="54" presetID="22" presetClass="exit" presetSubtype="1" fill="hold" nodeType="afterEffect">
                                  <p:stCondLst>
                                    <p:cond delay="0"/>
                                  </p:stCondLst>
                                  <p:childTnLst>
                                    <p:animEffect transition="out" filter="wipe(up)">
                                      <p:cBhvr>
                                        <p:cTn id="55" dur="500"/>
                                        <p:tgtEl>
                                          <p:spTgt spid="45"/>
                                        </p:tgtEl>
                                      </p:cBhvr>
                                    </p:animEffect>
                                    <p:set>
                                      <p:cBhvr>
                                        <p:cTn id="56" dur="1" fill="hold">
                                          <p:stCondLst>
                                            <p:cond delay="499"/>
                                          </p:stCondLst>
                                        </p:cTn>
                                        <p:tgtEl>
                                          <p:spTgt spid="4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par>
                          <p:cTn id="62" fill="hold">
                            <p:stCondLst>
                              <p:cond delay="500"/>
                            </p:stCondLst>
                            <p:childTnLst>
                              <p:par>
                                <p:cTn id="63" presetID="22" presetClass="entr" presetSubtype="1" fill="hold"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xit" presetSubtype="4" fill="hold" nodeType="clickEffect">
                                  <p:stCondLst>
                                    <p:cond delay="0"/>
                                  </p:stCondLst>
                                  <p:childTnLst>
                                    <p:animEffect transition="out" filter="wipe(down)">
                                      <p:cBhvr>
                                        <p:cTn id="69" dur="500"/>
                                        <p:tgtEl>
                                          <p:spTgt spid="20"/>
                                        </p:tgtEl>
                                      </p:cBhvr>
                                    </p:animEffect>
                                    <p:set>
                                      <p:cBhvr>
                                        <p:cTn id="70" dur="1" fill="hold">
                                          <p:stCondLst>
                                            <p:cond delay="499"/>
                                          </p:stCondLst>
                                        </p:cTn>
                                        <p:tgtEl>
                                          <p:spTgt spid="20"/>
                                        </p:tgtEl>
                                        <p:attrNameLst>
                                          <p:attrName>style.visibility</p:attrName>
                                        </p:attrNameLst>
                                      </p:cBhvr>
                                      <p:to>
                                        <p:strVal val="hidden"/>
                                      </p:to>
                                    </p:set>
                                  </p:childTnLst>
                                </p:cTn>
                              </p:par>
                            </p:childTnLst>
                          </p:cTn>
                        </p:par>
                        <p:par>
                          <p:cTn id="71" fill="hold">
                            <p:stCondLst>
                              <p:cond delay="500"/>
                            </p:stCondLst>
                            <p:childTnLst>
                              <p:par>
                                <p:cTn id="72" presetID="22" presetClass="exit" presetSubtype="1" fill="hold" nodeType="afterEffect">
                                  <p:stCondLst>
                                    <p:cond delay="0"/>
                                  </p:stCondLst>
                                  <p:childTnLst>
                                    <p:animEffect transition="out" filter="wipe(up)">
                                      <p:cBhvr>
                                        <p:cTn id="73" dur="500"/>
                                        <p:tgtEl>
                                          <p:spTgt spid="30"/>
                                        </p:tgtEl>
                                      </p:cBhvr>
                                    </p:animEffect>
                                    <p:set>
                                      <p:cBhvr>
                                        <p:cTn id="74"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1323</TotalTime>
  <Words>1458</Words>
  <Application>Microsoft Office PowerPoint</Application>
  <PresentationFormat>Widescreen</PresentationFormat>
  <Paragraphs>156</Paragraphs>
  <Slides>15</Slides>
  <Notes>6</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15</vt:i4>
      </vt:variant>
    </vt:vector>
  </HeadingPairs>
  <TitlesOfParts>
    <vt:vector size="19" baseType="lpstr">
      <vt:lpstr>Arial</vt:lpstr>
      <vt:lpstr>Calibri</vt:lpstr>
      <vt:lpstr>Calibri Light</vt:lpstr>
      <vt:lpstr>Office Theme</vt:lpstr>
      <vt:lpstr>Apresentação do PowerPoint</vt:lpstr>
      <vt:lpstr>Agenda</vt:lpstr>
      <vt:lpstr>A long time ago … before I started using ORCID</vt:lpstr>
      <vt:lpstr>New features …I’d like to have</vt:lpstr>
      <vt:lpstr>A graph (network) of colleagues or co-authors</vt:lpstr>
      <vt:lpstr>Academic Genealogy (who was supervised by whom).</vt:lpstr>
      <vt:lpstr>Word Cloud</vt:lpstr>
      <vt:lpstr>Research groups</vt:lpstr>
      <vt:lpstr>Some little adjustments: biography in other languages.</vt:lpstr>
      <vt:lpstr>Reducing the  Matthew Effect</vt:lpstr>
      <vt:lpstr>Try to reduce Matthew effect</vt:lpstr>
      <vt:lpstr>Try to reduce Matthew effect</vt:lpstr>
      <vt:lpstr>Why we publish where we do http://dx.doi.org/10.1101/706622</vt:lpstr>
      <vt:lpstr>Declaration on Research Assessment (DORA) https://sfdora.org</vt:lpstr>
      <vt:lpstr>Thank you so much for…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ORCID </dc:title>
  <dc:creator>Laura Wilkinson</dc:creator>
  <cp:lastModifiedBy>André Leon Gradvohl</cp:lastModifiedBy>
  <cp:revision>115</cp:revision>
  <dcterms:created xsi:type="dcterms:W3CDTF">2017-09-22T14:15:34Z</dcterms:created>
  <dcterms:modified xsi:type="dcterms:W3CDTF">2019-10-11T13:57:41Z</dcterms:modified>
</cp:coreProperties>
</file>