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Source Code Pr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7.xml"/><Relationship Id="rId22" Type="http://schemas.openxmlformats.org/officeDocument/2006/relationships/font" Target="fonts/Oswald-regular.fntdata"/><Relationship Id="rId10" Type="http://schemas.openxmlformats.org/officeDocument/2006/relationships/slide" Target="slides/slide6.xml"/><Relationship Id="rId21" Type="http://schemas.openxmlformats.org/officeDocument/2006/relationships/font" Target="fonts/RobotoCondense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17" Type="http://schemas.openxmlformats.org/officeDocument/2006/relationships/font" Target="fonts/SourceCodePro-boldItalic.fntdata"/><Relationship Id="rId16" Type="http://schemas.openxmlformats.org/officeDocument/2006/relationships/font" Target="fonts/SourceCodePro-italic.fntdata"/><Relationship Id="rId5" Type="http://schemas.openxmlformats.org/officeDocument/2006/relationships/slide" Target="slides/slide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2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talk about how we, the University of Auckland, are using our institutional figshare in ways that suit our researchers.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84ca5d4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84ca5d4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f84ca5d45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f84ca5d45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f84ca5d4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f84ca5d4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f84ca5d45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f84ca5d45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84ca5d4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84ca5d4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2017- APCWE9 - process was a test.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2019 - streamlines the process.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84ca5d4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84ca5d4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84ca5d45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f84ca5d45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f84ca5d45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f84ca5d45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uckland.figshare.com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uckland.figshare.com/%E2%80%A6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l.armstrong@auckland.ac.nz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pport.figshare.com/support/solutions/articles/6000153797-group-structure-and-subsequent-user-considerations-" TargetMode="External"/><Relationship Id="rId4" Type="http://schemas.openxmlformats.org/officeDocument/2006/relationships/hyperlink" Target="https://support.figshare.com/support/solutions/articles/6000149884-portal-branding-requirements" TargetMode="External"/><Relationship Id="rId5" Type="http://schemas.openxmlformats.org/officeDocument/2006/relationships/hyperlink" Target="https://knowledge.figshare.com/articles/item/how-to-use-projects-and-collaborate-on-figshare" TargetMode="External"/><Relationship Id="rId6" Type="http://schemas.openxmlformats.org/officeDocument/2006/relationships/hyperlink" Target="https://knowledge.figshare.com/articles/item/how-to-edit-in-bat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58925" y="621550"/>
            <a:ext cx="4318500" cy="31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Roboto Condensed"/>
                <a:ea typeface="Roboto Condensed"/>
                <a:cs typeface="Roboto Condensed"/>
                <a:sym typeface="Roboto Condensed"/>
              </a:rPr>
              <a:t>Engaging researchers with </a:t>
            </a:r>
            <a:br>
              <a:rPr lang="en-GB" sz="36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3600">
                <a:latin typeface="Roboto Condensed"/>
                <a:ea typeface="Roboto Condensed"/>
                <a:cs typeface="Roboto Condensed"/>
                <a:sym typeface="Roboto Condensed"/>
              </a:rPr>
              <a:t>[institutional figshare] 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Roboto Condensed"/>
                <a:ea typeface="Roboto Condensed"/>
                <a:cs typeface="Roboto Condensed"/>
                <a:sym typeface="Roboto Condensed"/>
              </a:rPr>
              <a:t>Group sites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latin typeface="Roboto Condensed"/>
                <a:ea typeface="Roboto Condensed"/>
                <a:cs typeface="Roboto Condensed"/>
                <a:sym typeface="Roboto Condensed"/>
              </a:rPr>
              <a:t>Laura Armstrong</a:t>
            </a:r>
            <a:br>
              <a:rPr lang="en-GB" sz="14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Senior eResearch Engagement Specialist </a:t>
            </a:r>
            <a:b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Centre for eResearch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figshare fest New Zealand 2019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en/thumb/a/ae/University_of_Auckland.svg/1280px-University_of_Auckland.svg.png"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7725" y="4609550"/>
            <a:ext cx="1075350" cy="3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Data Publishing &amp; Discovery Service - background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2015 - pilot, 2017 - </a:t>
            </a: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production service for doctoral candidates and staff  </a:t>
            </a:r>
            <a:r>
              <a:rPr lang="en-GB" u="sng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https://auckland.figshare.com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Partnership - 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	Centre for eResearch (CeR) - Business Owner, system admin, researcher engagement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	Connect - procurement, storage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	Libraries and Learning Service (LLS) - researcher engagement/support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lang="en-GB" sz="6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2018 - National DOI consortium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lang="en-GB" sz="600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2019 - 236 datasets in data.govt.nz 			- 666 DOIs year-to-date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	 - 320k views, 69k downloads				- 5+ Group sites</a:t>
            </a:r>
            <a:b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        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https://upload.wikimedia.org/wikipedia/en/thumb/a/ae/University_of_Auckland.svg/1280px-University_of_Auckland.svg.png"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4076" y="4631075"/>
            <a:ext cx="1015200" cy="36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355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do </a:t>
            </a:r>
            <a:r>
              <a:rPr lang="en-GB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researchers</a:t>
            </a:r>
            <a:r>
              <a:rPr lang="en-GB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want?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Digital Object Identifiers (DOIs) </a:t>
            </a: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persistent, resolvable, citable, versionable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Discoverability (via Google)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Visual display/browser preview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Branding or match website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Metrics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Self-service (easy and quick)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Low/no cost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63" y="0"/>
            <a:ext cx="454343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65500" y="185150"/>
            <a:ext cx="4045200" cy="9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Condensed"/>
                <a:ea typeface="Roboto Condensed"/>
                <a:cs typeface="Roboto Condensed"/>
                <a:sym typeface="Roboto Condensed"/>
              </a:rPr>
              <a:t>What are Group sites?</a:t>
            </a:r>
            <a:endParaRPr sz="3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265500" y="1260050"/>
            <a:ext cx="41514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Subgroup of institutional site</a:t>
            </a: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8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https://auckland.figshare.com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for research group, topic or event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Group site items  &gt; auckland.figshare.com </a:t>
            </a:r>
            <a:r>
              <a:rPr lang="en-GB" sz="1800">
                <a:solidFill>
                  <a:srgbClr val="D9D9D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&gt; figshare.com</a:t>
            </a:r>
            <a:endParaRPr sz="1800">
              <a:solidFill>
                <a:srgbClr val="D9D9D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Branding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name, URL and short description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landing page - image, logo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item page - logo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(DOI) 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Group site admins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Custom metadata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12487" l="9011" r="10023" t="0"/>
          <a:stretch/>
        </p:blipFill>
        <p:spPr>
          <a:xfrm>
            <a:off x="4572000" y="0"/>
            <a:ext cx="4557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Meeting different needs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Conference /e</a:t>
            </a: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vent - papers, presentations, posters </a:t>
            </a:r>
            <a:b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e.g. APCWE, GeoComp., NeSI</a:t>
            </a:r>
            <a:b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6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 engagement</a:t>
            </a:r>
            <a:b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e.g. OPMCSA (branded DOI), PPI</a:t>
            </a:r>
            <a:b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6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Research group  </a:t>
            </a:r>
            <a:b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e.g. COMPASS (custom metadata),  SciPoDS</a:t>
            </a:r>
            <a:b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6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Visual or other non-standard format </a:t>
            </a:r>
            <a: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e.g. OpenOptotypes</a:t>
            </a:r>
            <a:b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6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</a:pPr>
            <a: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DOIs for items on existing website</a:t>
            </a:r>
            <a:br>
              <a:rPr lang="en-GB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e.g. DEVORA (in-development)</a:t>
            </a:r>
            <a:endParaRPr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7200"/>
            <a:ext cx="4572000" cy="525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353400"/>
            <a:ext cx="8520600" cy="33480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URL, admins, metadata fi</a:t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365150" y="1468825"/>
            <a:ext cx="867000" cy="61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Researcher </a:t>
            </a:r>
            <a:endParaRPr sz="13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365100" y="2188500"/>
            <a:ext cx="867000" cy="61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LLS AE / RS</a:t>
            </a:r>
            <a:endParaRPr sz="13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65100" y="2886000"/>
            <a:ext cx="867000" cy="61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CeR</a:t>
            </a:r>
            <a:r>
              <a:rPr lang="en-GB" sz="13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3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65100" y="3583500"/>
            <a:ext cx="867000" cy="61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Figshare  support </a:t>
            </a:r>
            <a:endParaRPr sz="13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3940850" y="2886000"/>
            <a:ext cx="7992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Create Group site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903550" y="3583500"/>
            <a:ext cx="7152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Add branding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6" name="Google Shape;106;p18"/>
          <p:cNvCxnSpPr>
            <a:stCxn id="107" idx="3"/>
            <a:endCxn id="104" idx="1"/>
          </p:cNvCxnSpPr>
          <p:nvPr/>
        </p:nvCxnSpPr>
        <p:spPr>
          <a:xfrm>
            <a:off x="3823550" y="1775875"/>
            <a:ext cx="117300" cy="1417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8"/>
          <p:cNvCxnSpPr>
            <a:stCxn id="104" idx="3"/>
            <a:endCxn id="105" idx="1"/>
          </p:cNvCxnSpPr>
          <p:nvPr/>
        </p:nvCxnSpPr>
        <p:spPr>
          <a:xfrm>
            <a:off x="4740050" y="3193050"/>
            <a:ext cx="163500" cy="6975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8"/>
          <p:cNvSpPr/>
          <p:nvPr/>
        </p:nvSpPr>
        <p:spPr>
          <a:xfrm>
            <a:off x="5717600" y="2886000"/>
            <a:ext cx="7992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Make live (hidden)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641500" y="1468825"/>
            <a:ext cx="6447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Publish item(s)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11" name="Google Shape;111;p18"/>
          <p:cNvCxnSpPr>
            <a:stCxn id="105" idx="3"/>
            <a:endCxn id="109" idx="1"/>
          </p:cNvCxnSpPr>
          <p:nvPr/>
        </p:nvCxnSpPr>
        <p:spPr>
          <a:xfrm flipH="1" rot="10800000">
            <a:off x="5618750" y="3193050"/>
            <a:ext cx="99000" cy="697500"/>
          </a:xfrm>
          <a:prstGeom prst="bentConnector3">
            <a:avLst>
              <a:gd fmla="val 49924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8"/>
          <p:cNvCxnSpPr>
            <a:stCxn id="109" idx="3"/>
            <a:endCxn id="110" idx="1"/>
          </p:cNvCxnSpPr>
          <p:nvPr/>
        </p:nvCxnSpPr>
        <p:spPr>
          <a:xfrm flipH="1" rot="10800000">
            <a:off x="6516800" y="1775850"/>
            <a:ext cx="124800" cy="1417200"/>
          </a:xfrm>
          <a:prstGeom prst="bentConnector3">
            <a:avLst>
              <a:gd fmla="val 49960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8"/>
          <p:cNvSpPr/>
          <p:nvPr/>
        </p:nvSpPr>
        <p:spPr>
          <a:xfrm>
            <a:off x="7344900" y="1468825"/>
            <a:ext cx="644700" cy="614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Site public</a:t>
            </a: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1271450" y="4299275"/>
            <a:ext cx="2669400" cy="2406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	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3864650" y="4299275"/>
            <a:ext cx="2776800" cy="2406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      </a:t>
            </a:r>
            <a:r>
              <a:rPr lang="en-GB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2-4 days	</a:t>
            </a:r>
            <a:r>
              <a:rPr lang="en-GB"/>
              <a:t>			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6582900" y="4299275"/>
            <a:ext cx="715200" cy="2406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  	</a:t>
            </a:r>
            <a:endParaRPr/>
          </a:p>
        </p:txBody>
      </p:sp>
      <p:cxnSp>
        <p:nvCxnSpPr>
          <p:cNvPr id="117" name="Google Shape;117;p18"/>
          <p:cNvCxnSpPr>
            <a:stCxn id="110" idx="3"/>
            <a:endCxn id="113" idx="1"/>
          </p:cNvCxnSpPr>
          <p:nvPr/>
        </p:nvCxnSpPr>
        <p:spPr>
          <a:xfrm>
            <a:off x="7286200" y="1775875"/>
            <a:ext cx="588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8"/>
          <p:cNvCxnSpPr>
            <a:stCxn id="119" idx="3"/>
            <a:endCxn id="119" idx="3"/>
          </p:cNvCxnSpPr>
          <p:nvPr/>
        </p:nvCxnSpPr>
        <p:spPr>
          <a:xfrm>
            <a:off x="2022413" y="17758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8"/>
          <p:cNvCxnSpPr>
            <a:stCxn id="119" idx="3"/>
            <a:endCxn id="119" idx="3"/>
          </p:cNvCxnSpPr>
          <p:nvPr/>
        </p:nvCxnSpPr>
        <p:spPr>
          <a:xfrm>
            <a:off x="2022413" y="17758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>
            <a:off x="1982700" y="1787450"/>
            <a:ext cx="1656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9" name="Google Shape;119;p18"/>
          <p:cNvSpPr/>
          <p:nvPr/>
        </p:nvSpPr>
        <p:spPr>
          <a:xfrm>
            <a:off x="1307213" y="1468825"/>
            <a:ext cx="7152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Interest/Request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2138275" y="1468825"/>
            <a:ext cx="9204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2138150" y="2154625"/>
            <a:ext cx="9204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2138150" y="2840425"/>
            <a:ext cx="9204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2093038" y="1446013"/>
            <a:ext cx="1015200" cy="2031300"/>
          </a:xfrm>
          <a:prstGeom prst="rect">
            <a:avLst/>
          </a:prstGeom>
          <a:solidFill>
            <a:srgbClr val="E91D63">
              <a:alpha val="5112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Consultation </a:t>
            </a:r>
            <a:b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GB" sz="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Why?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UoA?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Uploader(s)?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 Items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Timeframe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Examples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Open Ticket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311700" y="396775"/>
            <a:ext cx="8520600" cy="73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Process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3058200" y="1765850"/>
            <a:ext cx="2427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8"/>
          <p:cNvSpPr/>
          <p:nvPr/>
        </p:nvSpPr>
        <p:spPr>
          <a:xfrm>
            <a:off x="8119850" y="2886000"/>
            <a:ext cx="6447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Close ticket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9" name="Google Shape;129;p18"/>
          <p:cNvCxnSpPr>
            <a:stCxn id="113" idx="3"/>
            <a:endCxn id="128" idx="1"/>
          </p:cNvCxnSpPr>
          <p:nvPr/>
        </p:nvCxnSpPr>
        <p:spPr>
          <a:xfrm>
            <a:off x="7989600" y="1775875"/>
            <a:ext cx="130200" cy="1417200"/>
          </a:xfrm>
          <a:prstGeom prst="bentConnector3">
            <a:avLst>
              <a:gd fmla="val 50019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8"/>
          <p:cNvSpPr/>
          <p:nvPr/>
        </p:nvSpPr>
        <p:spPr>
          <a:xfrm>
            <a:off x="3178850" y="1468825"/>
            <a:ext cx="644700" cy="61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Group details</a:t>
            </a:r>
            <a:r>
              <a:rPr lang="en-GB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https://upload.wikimedia.org/wikipedia/en/thumb/a/ae/University_of_Auckland.svg/1280px-University_of_Auckland.svg.png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4076" y="4631075"/>
            <a:ext cx="1015200" cy="36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11700" y="397775"/>
            <a:ext cx="75624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Condensed"/>
                <a:ea typeface="Roboto Condensed"/>
                <a:cs typeface="Roboto Condensed"/>
                <a:sym typeface="Roboto Condensed"/>
              </a:rPr>
              <a:t>Publishing to Groups by user type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4763100" y="1392625"/>
            <a:ext cx="4154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External uploaders or institutional uploaders not associated to Group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94299" lvl="1" marL="719999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UoA </a:t>
            </a: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Group X admin creates Project, setting storage to Group X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94299" lvl="1" marL="719999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Invites collaborators to publish from Project 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94299" lvl="1" marL="719999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Project items are published to Group X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94299" lvl="1" marL="719999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(Not able to create Collections)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94299" lvl="1" marL="719999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○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Avoid publishing the Project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311700" y="1406650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UoA uploaders are associated with 1 Group (e.g. Faculty), publishing to this group automatically 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GB" sz="1800">
                <a:latin typeface="Roboto Condensed"/>
                <a:ea typeface="Roboto Condensed"/>
                <a:cs typeface="Roboto Condensed"/>
                <a:sym typeface="Roboto Condensed"/>
              </a:rPr>
              <a:t>Group admins can publish to any associated Group via My Data &amp; Collection metadata field (2019)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00" y="3414835"/>
            <a:ext cx="2927700" cy="1500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en/thumb/a/ae/University_of_Auckland.svg/1280px-University_of_Auckland.svg.png"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4076" y="4631075"/>
            <a:ext cx="1015200" cy="36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265500" y="1459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</a:t>
            </a:r>
            <a:endParaRPr/>
          </a:p>
        </p:txBody>
      </p:sp>
      <p:sp>
        <p:nvSpPr>
          <p:cNvPr id="145" name="Google Shape;145;p20"/>
          <p:cNvSpPr txBox="1"/>
          <p:nvPr>
            <p:ph idx="1" type="subTitle"/>
          </p:nvPr>
        </p:nvSpPr>
        <p:spPr>
          <a:xfrm>
            <a:off x="265500" y="337257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Laura Armstrong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Senior eResearch Engagement Specialist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Centre for eResearch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l.armstrong@auckland.ac.nz</a:t>
            </a: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@eResearchUoA 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en/thumb/a/ae/University_of_Auckland.svg/1280px-University_of_Auckland.svg.png" id="147" name="Google Shape;1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4076" y="4631075"/>
            <a:ext cx="1015200" cy="36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90250" y="528900"/>
            <a:ext cx="80988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Links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AutoNum type="arabicPeriod"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Group structure [and use of Projects for non-Group admins to upload to Groups]: (login required)</a:t>
            </a:r>
            <a:b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14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https://support.figshare.com/support/solutions/articles/6000153797-group-structure-and-subsequent-user-considerations-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AutoNum type="arabicPeriod"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Branding requirements: (login required) </a:t>
            </a:r>
            <a:r>
              <a:rPr lang="en-GB" sz="14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https://support.figshare.com/support/solutions/articles/6000149884-portal-branding-requirements</a:t>
            </a: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AutoNum type="arabicPeriod"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Projects: (no login required)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5"/>
              </a:rPr>
              <a:t>https://knowledge.figshare.com/articles/item/how-to-use-projects-and-collaborate-on-figshare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AutoNum type="arabicPeriod"/>
            </a:pP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Batch editing: </a:t>
            </a:r>
            <a:r>
              <a:rPr lang="en-GB" sz="1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(no login required)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6"/>
              </a:rPr>
              <a:t>https://knowledge.figshare.com/articles/item/how-to-edit-in-batch</a:t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