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8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24" r:id="rId2"/>
  </p:sldMasterIdLst>
  <p:notesMasterIdLst>
    <p:notesMasterId r:id="rId15"/>
  </p:notesMasterIdLst>
  <p:handoutMasterIdLst>
    <p:handoutMasterId r:id="rId16"/>
  </p:handoutMasterIdLst>
  <p:sldIdLst>
    <p:sldId id="441" r:id="rId3"/>
    <p:sldId id="413" r:id="rId4"/>
    <p:sldId id="439" r:id="rId5"/>
    <p:sldId id="442" r:id="rId6"/>
    <p:sldId id="417" r:id="rId7"/>
    <p:sldId id="425" r:id="rId8"/>
    <p:sldId id="418" r:id="rId9"/>
    <p:sldId id="424" r:id="rId10"/>
    <p:sldId id="443" r:id="rId11"/>
    <p:sldId id="423" r:id="rId12"/>
    <p:sldId id="445" r:id="rId13"/>
    <p:sldId id="444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00D76-3C72-4CB3-9FC9-AADDB526D820}">
          <p14:sldIdLst>
            <p14:sldId id="441"/>
            <p14:sldId id="413"/>
            <p14:sldId id="439"/>
            <p14:sldId id="442"/>
            <p14:sldId id="417"/>
            <p14:sldId id="425"/>
            <p14:sldId id="418"/>
            <p14:sldId id="424"/>
            <p14:sldId id="443"/>
            <p14:sldId id="423"/>
            <p14:sldId id="445"/>
            <p14:sldId id="4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1CC"/>
    <a:srgbClr val="999490"/>
    <a:srgbClr val="962A8B"/>
    <a:srgbClr val="C8AE73"/>
    <a:srgbClr val="FBB800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083" autoAdjust="0"/>
  </p:normalViewPr>
  <p:slideViewPr>
    <p:cSldViewPr showGuides="1">
      <p:cViewPr varScale="1">
        <p:scale>
          <a:sx n="103" d="100"/>
          <a:sy n="103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uq.edu.au/about/international-ranking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UQ is one of Australia’s top research-intensive universities, not just for research quality and output, but also for the scale of our operations and breadth of our impact across disciplines.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reputation for creating change through research and commercialisation means we are a hub for curious minds who innovate and explore.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strong focus on innovation-led entrepreneurship and commercialisation, facilitated largely by our commercialisation company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UniQuest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ensures we have clear pathways to develop these ideas into real products and assets that create positive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our research achievements to date include: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the world’s first cancer vaccine that could save an estimated 250,000 lives per year.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empowering four million families to create the kind of environments where children can flourish.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superconductor technology used in two-thirds of the world’s MRI machines.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last updated June 2019. </a:t>
            </a:r>
            <a:r>
              <a:rPr lang="en-US" i="1" dirty="0"/>
              <a:t>Sources</a:t>
            </a:r>
            <a:r>
              <a:rPr lang="en-AU" i="1" dirty="0"/>
              <a:t>: Nature (</a:t>
            </a:r>
            <a:r>
              <a:rPr lang="en-AU" i="1" dirty="0">
                <a:hlinkClick r:id="rId3"/>
              </a:rPr>
              <a:t>research.uq.edu.au/about/international-rankings</a:t>
            </a:r>
            <a:r>
              <a:rPr lang="en-AU" i="1" dirty="0"/>
              <a:t>), funding and ERA (Research Impact flyer), PhDs (student progression – contact Tess Robinson), Fellows (UQ Annual Report)</a:t>
            </a:r>
            <a:endParaRPr lang="en-A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17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program of investment 2017- 2022</a:t>
            </a:r>
          </a:p>
          <a:p>
            <a:endParaRPr lang="en-AU" dirty="0"/>
          </a:p>
          <a:p>
            <a:r>
              <a:rPr lang="en-AU" dirty="0"/>
              <a:t>Progressively transforming the way research support and administration is delivered at UQ: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Research compliance and integrity within the research lifecycle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Transparency and efficiency for HDR Candidates, researchers and research managers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Services to support research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Improved reporting capabilities for individual researchers and the institution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Accurate data in real time to support better decision making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Connectivity is key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Supports:</a:t>
            </a:r>
          </a:p>
          <a:p>
            <a:r>
              <a:rPr lang="en-AU" dirty="0"/>
              <a:t>Responsible Research Conduct </a:t>
            </a:r>
          </a:p>
          <a:p>
            <a:pPr lvl="0"/>
            <a:r>
              <a:rPr lang="en-AU" dirty="0"/>
              <a:t>National Innovation and Science Agenda</a:t>
            </a:r>
          </a:p>
          <a:p>
            <a:pPr lvl="0"/>
            <a:r>
              <a:rPr lang="en-AU" dirty="0"/>
              <a:t>Engagement and Impact</a:t>
            </a:r>
          </a:p>
          <a:p>
            <a:pPr lvl="0"/>
            <a:r>
              <a:rPr lang="en-AU" dirty="0"/>
              <a:t>NHMRC Research Quality Strategy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838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64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85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03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publishers are not sending info to </a:t>
            </a:r>
            <a:r>
              <a:rPr lang="en-US" dirty="0" err="1"/>
              <a:t>crossref</a:t>
            </a:r>
            <a:r>
              <a:rPr lang="en-US" dirty="0"/>
              <a:t> to indicate the ORCIDs they have are authenticated (most are coming in with an N rather than a Y in this field – which may not reflect what publishers are actually doing but does highlight that they are not sending the full details to </a:t>
            </a:r>
            <a:r>
              <a:rPr lang="en-US" dirty="0" err="1"/>
              <a:t>crossref</a:t>
            </a:r>
            <a:r>
              <a:rPr lang="en-US" dirty="0"/>
              <a:t>). We have also had cases where the published article online has the author ORCIDs displayed, but the publisher did not send the data to </a:t>
            </a:r>
            <a:r>
              <a:rPr lang="en-US" dirty="0" err="1"/>
              <a:t>crossref</a:t>
            </a:r>
            <a:r>
              <a:rPr lang="en-US" dirty="0"/>
              <a:t> – we approached on publisher and they rectified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08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publishers are not sending info to </a:t>
            </a:r>
            <a:r>
              <a:rPr lang="en-US" dirty="0" err="1"/>
              <a:t>crossref</a:t>
            </a:r>
            <a:r>
              <a:rPr lang="en-US" dirty="0"/>
              <a:t> to indicate the ORCIDs they have are authenticated (most are coming in with an N rather than a Y in this field – which may not reflect what publishers are actually doing but does highlight that they are not sending the full details to </a:t>
            </a:r>
            <a:r>
              <a:rPr lang="en-US" dirty="0" err="1"/>
              <a:t>crossref</a:t>
            </a:r>
            <a:r>
              <a:rPr lang="en-US" dirty="0"/>
              <a:t>). We have also had cases where the published article online has the author ORCIDs displayed, but the publisher did not send the data to </a:t>
            </a:r>
            <a:r>
              <a:rPr lang="en-US" dirty="0" err="1"/>
              <a:t>crossref</a:t>
            </a:r>
            <a:r>
              <a:rPr lang="en-US" dirty="0"/>
              <a:t> – we approached on publisher and they rectified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65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2A89B-5F40-4031-8108-1BFB25506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E875C-DD57-4708-A99D-D59276162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29219-BCD0-4496-8C5D-775ED0D2783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4A70-781C-4A35-B011-4415D9D685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773C7E2-CDC5-49EC-A9E3-AC0C90373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23B96-95FF-4790-8D30-9E7B110C438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9D3A3A-6391-449C-98D8-8000F53C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10091-B817-4684-B184-7D4087D1A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D46C-E3B9-4EED-8ECB-83007B70F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A529-ABC2-48D5-B054-69D988F2D0E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4E802-988F-4822-AAD4-8AB16076B2C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E45B7E6-67E2-4417-B8C5-36EEB1A4FA6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56B92F1-D406-4B16-A1AC-4B90521D92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F75C0A-DA87-49E7-AF8C-E35E9D6CA4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FA6D2-EF83-4585-B84E-EC3FACE3286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7241E-C81A-4E97-A038-49339AFE027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10091-B817-4684-B184-7D4087D1A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D46C-E3B9-4EED-8ECB-83007B70F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A529-ABC2-48D5-B054-69D988F2D0E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702DF-17BD-46ED-A802-86B361F2E09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DBF07-3CD1-4DDE-9A1A-D0E171973E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7C89-2B79-461C-8BD1-C3E341EC7BC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E9733-BF94-4100-BC67-F6D1B238A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DDBB4-F82B-408D-A3AC-301DFBE50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A2EF0-E71D-47A8-8995-F59268EA0BBD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54BAE-986D-4AFD-89E0-A19E4D26592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ABFD-9426-4AE2-BD85-21AAB157C5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82426-C548-4F44-88F3-0399BED6EA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2776"/>
            <a:ext cx="109728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3"/>
            <a:ext cx="109728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2" y="5661025"/>
            <a:ext cx="2381249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37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358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8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0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CA4A0C-C5B9-45ED-9D64-B274EE980802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1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8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2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81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93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09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94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73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0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19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53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84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48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40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54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55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46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38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77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43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73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87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38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73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CA4A0C-C5B9-45ED-9D64-B274EE980802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2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42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40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3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F225F-30EA-4FE3-AAEE-39A8613C3BF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1892FA-066D-4596-B743-D8D2030EB9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8B70BFB-816B-4C14-96C9-17BEC65A529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DFD9D-2931-49B5-A376-9D4B93C4960C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  <p:sldLayoutId id="2147483799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DFD9D-2931-49B5-A376-9D4B93C4960C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170016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0" r:id="rId26"/>
    <p:sldLayoutId id="2147483851" r:id="rId27"/>
    <p:sldLayoutId id="2147483852" r:id="rId28"/>
    <p:sldLayoutId id="2147483853" r:id="rId29"/>
    <p:sldLayoutId id="2147483854" r:id="rId30"/>
    <p:sldLayoutId id="2147483855" r:id="rId31"/>
    <p:sldLayoutId id="2147483856" r:id="rId32"/>
    <p:sldLayoutId id="2147483857" r:id="rId33"/>
    <p:sldLayoutId id="2147483858" r:id="rId34"/>
    <p:sldLayoutId id="2147483859" r:id="rId35"/>
    <p:sldLayoutId id="2147483860" r:id="rId36"/>
    <p:sldLayoutId id="2147483861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663">
          <p15:clr>
            <a:srgbClr val="F26B43"/>
          </p15:clr>
        </p15:guide>
        <p15:guide id="9" pos="3961">
          <p15:clr>
            <a:srgbClr val="F26B43"/>
          </p15:clr>
        </p15:guide>
        <p15:guide id="10" pos="3719">
          <p15:clr>
            <a:srgbClr val="F26B43"/>
          </p15:clr>
        </p15:guide>
        <p15:guide id="11" orient="horz" pos="4110">
          <p15:clr>
            <a:srgbClr val="F26B43"/>
          </p15:clr>
        </p15:guide>
        <p15:guide id="13" pos="7242">
          <p15:clr>
            <a:srgbClr val="F26B43"/>
          </p15:clr>
        </p15:guide>
        <p15:guide id="14" orient="horz" pos="981">
          <p15:clr>
            <a:srgbClr val="F26B43"/>
          </p15:clr>
        </p15:guide>
        <p15:guide id="15" pos="2772">
          <p15:clr>
            <a:srgbClr val="F26B43"/>
          </p15:clr>
        </p15:guide>
        <p15:guide id="16" pos="2570">
          <p15:clr>
            <a:srgbClr val="F26B43"/>
          </p15:clr>
        </p15:guide>
        <p15:guide id="17" pos="5110">
          <p15:clr>
            <a:srgbClr val="F26B43"/>
          </p15:clr>
        </p15:guide>
        <p15:guide id="18" pos="4908">
          <p15:clr>
            <a:srgbClr val="F26B43"/>
          </p15:clr>
        </p15:guide>
        <p15:guide id="19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74" y="1988840"/>
            <a:ext cx="10738247" cy="1296144"/>
          </a:xfrm>
        </p:spPr>
        <p:txBody>
          <a:bodyPr/>
          <a:lstStyle/>
          <a:p>
            <a:r>
              <a:rPr lang="en-AU" dirty="0" smtClean="0"/>
              <a:t>ORCID: </a:t>
            </a:r>
            <a:br>
              <a:rPr lang="en-AU" dirty="0" smtClean="0"/>
            </a:br>
            <a:r>
              <a:rPr lang="en-AU" dirty="0" smtClean="0"/>
              <a:t>I</a:t>
            </a:r>
            <a:r>
              <a:rPr lang="en-AU" dirty="0" smtClean="0"/>
              <a:t>mplementation and effective use at UQ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5581" y="5046847"/>
            <a:ext cx="7488832" cy="181115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				</a:t>
            </a:r>
            <a:r>
              <a:rPr lang="en-US" dirty="0"/>
              <a:t>https://</a:t>
            </a:r>
            <a:r>
              <a:rPr lang="en-US" dirty="0" smtClean="0"/>
              <a:t>research.uq.edu.au/rmbt/orcid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35760" y="3581783"/>
            <a:ext cx="3584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Roboto"/>
              </a:rPr>
              <a:t>Dr Susan O'Brien</a:t>
            </a:r>
          </a:p>
          <a:p>
            <a:r>
              <a:rPr lang="en-AU" dirty="0" smtClean="0">
                <a:solidFill>
                  <a:schemeClr val="bg1"/>
                </a:solidFill>
                <a:latin typeface="Roboto"/>
              </a:rPr>
              <a:t>Program Manager</a:t>
            </a:r>
            <a:endParaRPr lang="en-AU" dirty="0">
              <a:solidFill>
                <a:schemeClr val="bg1"/>
              </a:solidFill>
              <a:latin typeface="Roboto"/>
            </a:endParaRPr>
          </a:p>
          <a:p>
            <a:r>
              <a:rPr lang="en-AU" dirty="0">
                <a:solidFill>
                  <a:schemeClr val="bg1"/>
                </a:solidFill>
                <a:latin typeface="Roboto"/>
              </a:rPr>
              <a:t>Research Management Business </a:t>
            </a:r>
            <a:r>
              <a:rPr lang="en-AU" dirty="0" smtClean="0">
                <a:solidFill>
                  <a:schemeClr val="bg1"/>
                </a:solidFill>
                <a:latin typeface="Roboto"/>
              </a:rPr>
              <a:t>Transformation</a:t>
            </a:r>
            <a:endParaRPr lang="en-AU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4272" y="3588658"/>
            <a:ext cx="3296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Roboto"/>
              </a:rPr>
              <a:t>Dr Elena Danilova</a:t>
            </a:r>
          </a:p>
          <a:p>
            <a:r>
              <a:rPr lang="en-AU" dirty="0">
                <a:solidFill>
                  <a:schemeClr val="bg1"/>
                </a:solidFill>
                <a:latin typeface="Roboto"/>
              </a:rPr>
              <a:t>Manager</a:t>
            </a:r>
          </a:p>
          <a:p>
            <a:r>
              <a:rPr lang="en-AU" dirty="0">
                <a:solidFill>
                  <a:schemeClr val="bg1"/>
                </a:solidFill>
                <a:latin typeface="Roboto"/>
              </a:rPr>
              <a:t>Scholarly Publishing</a:t>
            </a:r>
          </a:p>
          <a:p>
            <a:r>
              <a:rPr lang="en-AU" dirty="0">
                <a:solidFill>
                  <a:schemeClr val="bg1"/>
                </a:solidFill>
                <a:latin typeface="Roboto"/>
              </a:rPr>
              <a:t>Library </a:t>
            </a:r>
            <a:endParaRPr lang="en-AU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t="8559" r="26046" b="7986"/>
          <a:stretch/>
        </p:blipFill>
        <p:spPr>
          <a:xfrm>
            <a:off x="543318" y="2777791"/>
            <a:ext cx="288032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95250" y="1052736"/>
            <a:ext cx="10801350" cy="5400599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Publishers </a:t>
            </a:r>
            <a:r>
              <a:rPr lang="en-US" sz="2000" dirty="0" smtClean="0"/>
              <a:t>not all sending information </a:t>
            </a:r>
            <a:r>
              <a:rPr lang="en-US" sz="2000" dirty="0"/>
              <a:t>to </a:t>
            </a:r>
            <a:r>
              <a:rPr lang="en-US" sz="2000" dirty="0" err="1"/>
              <a:t>C</a:t>
            </a:r>
            <a:r>
              <a:rPr lang="en-US" sz="2000" dirty="0" err="1" smtClean="0"/>
              <a:t>rossref</a:t>
            </a:r>
            <a:r>
              <a:rPr lang="en-US" sz="2000" dirty="0" smtClean="0"/>
              <a:t> </a:t>
            </a:r>
            <a:r>
              <a:rPr lang="en-US" sz="2000" dirty="0"/>
              <a:t>to indicate </a:t>
            </a:r>
            <a:r>
              <a:rPr lang="en-US" sz="2000" dirty="0" smtClean="0"/>
              <a:t>authenticated </a:t>
            </a:r>
            <a:r>
              <a:rPr lang="en-US" sz="2000" dirty="0"/>
              <a:t>ORCIDs </a:t>
            </a:r>
            <a:r>
              <a:rPr lang="en-US" sz="2000" dirty="0" smtClean="0"/>
              <a:t>(</a:t>
            </a:r>
            <a:r>
              <a:rPr lang="en-US" sz="2000" dirty="0"/>
              <a:t>most are coming in with an N rather than a Y in this field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have </a:t>
            </a:r>
            <a:r>
              <a:rPr lang="en-US" sz="2000" dirty="0" smtClean="0"/>
              <a:t>had </a:t>
            </a:r>
            <a:r>
              <a:rPr lang="en-US" sz="2000" dirty="0"/>
              <a:t>cases where the published article online has the author </a:t>
            </a:r>
            <a:r>
              <a:rPr lang="en-US" sz="2000" dirty="0" smtClean="0"/>
              <a:t>ORCID </a:t>
            </a:r>
            <a:r>
              <a:rPr lang="en-US" sz="2000" dirty="0"/>
              <a:t>displayed, but the publisher did not send the data to </a:t>
            </a:r>
            <a:r>
              <a:rPr lang="en-US" sz="2000" dirty="0" err="1"/>
              <a:t>C</a:t>
            </a:r>
            <a:r>
              <a:rPr lang="en-US" sz="2000" dirty="0" err="1" smtClean="0"/>
              <a:t>rossref</a:t>
            </a:r>
            <a:r>
              <a:rPr lang="en-US" sz="2000" dirty="0" smtClean="0"/>
              <a:t> </a:t>
            </a:r>
            <a:r>
              <a:rPr lang="en-US" sz="2000" dirty="0"/>
              <a:t>– we </a:t>
            </a:r>
            <a:r>
              <a:rPr lang="en-US" sz="2000"/>
              <a:t>approached </a:t>
            </a:r>
            <a:r>
              <a:rPr lang="en-US" sz="2000" smtClean="0"/>
              <a:t>one </a:t>
            </a:r>
            <a:r>
              <a:rPr lang="en-US" sz="2000" dirty="0"/>
              <a:t>publisher and they </a:t>
            </a:r>
            <a:r>
              <a:rPr lang="en-US" sz="2000"/>
              <a:t>rectified </a:t>
            </a:r>
            <a:r>
              <a:rPr lang="en-US" sz="2000" smtClean="0"/>
              <a:t>this</a:t>
            </a:r>
            <a:endParaRPr lang="en-A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Databases </a:t>
            </a:r>
            <a:r>
              <a:rPr lang="en-AU" sz="2000" dirty="0"/>
              <a:t>mapping varies: e.g. Scopus ISSN problem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 ORCID should be given </a:t>
            </a:r>
            <a:r>
              <a:rPr lang="en-AU" sz="2000" dirty="0" smtClean="0"/>
              <a:t>priority </a:t>
            </a:r>
            <a:r>
              <a:rPr lang="en-AU" sz="2000" dirty="0"/>
              <a:t>when it comes to disambiguation: e.g. ORCID linked to Scopus, published with ORCID, new affiliation, cross disciplinary publication &gt; new Scopus Author ID created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More collaboration needed when big changes are planned to be implemented, e.g. Merge of RID and </a:t>
            </a:r>
            <a:r>
              <a:rPr lang="en-AU" sz="2000" dirty="0" err="1"/>
              <a:t>Publons</a:t>
            </a:r>
            <a:r>
              <a:rPr lang="en-AU" sz="2000" dirty="0"/>
              <a:t> – link inactive under ORCID Trusted Organisations for a long period of time, no clear path to export publications from </a:t>
            </a:r>
            <a:r>
              <a:rPr lang="en-AU" sz="2000" dirty="0" err="1"/>
              <a:t>Publons</a:t>
            </a:r>
            <a:r>
              <a:rPr lang="en-AU" sz="2000" dirty="0"/>
              <a:t> to ORCID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234" y="116632"/>
            <a:ext cx="10801350" cy="469056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Challenges - external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93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95250" y="1052736"/>
            <a:ext cx="6840910" cy="5400599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HDRs </a:t>
            </a:r>
            <a:r>
              <a:rPr lang="en-AU" sz="2000" dirty="0"/>
              <a:t>have 100% ORCID uptake but many are still </a:t>
            </a:r>
            <a:r>
              <a:rPr lang="en-AU" sz="2000" dirty="0" smtClean="0"/>
              <a:t>confused about </a:t>
            </a:r>
            <a:r>
              <a:rPr lang="en-AU" sz="2000" dirty="0"/>
              <a:t>what </a:t>
            </a:r>
            <a:r>
              <a:rPr lang="en-AU" sz="2000" dirty="0" smtClean="0"/>
              <a:t>an ORCID </a:t>
            </a:r>
            <a:r>
              <a:rPr lang="en-AU" sz="2000" dirty="0"/>
              <a:t>is. </a:t>
            </a:r>
            <a:endParaRPr lang="en-AU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There </a:t>
            </a:r>
            <a:r>
              <a:rPr lang="en-AU" sz="2000" dirty="0"/>
              <a:t>is fear that Publishers will look at the ORCID and not accept a paper because they have no prior publications. </a:t>
            </a:r>
            <a:endParaRPr lang="en-AU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Researchers </a:t>
            </a:r>
            <a:r>
              <a:rPr lang="en-AU" sz="2000" dirty="0"/>
              <a:t>may </a:t>
            </a:r>
            <a:r>
              <a:rPr lang="en-AU" sz="2000" dirty="0" smtClean="0"/>
              <a:t>mistake </a:t>
            </a:r>
            <a:r>
              <a:rPr lang="en-AU" sz="2000" dirty="0"/>
              <a:t>integration with automation. </a:t>
            </a:r>
            <a:endParaRPr lang="en-AU" sz="2000" dirty="0" smtClean="0"/>
          </a:p>
          <a:p>
            <a:pPr lvl="0"/>
            <a:endParaRPr lang="en-AU" sz="2000" dirty="0" smtClean="0"/>
          </a:p>
          <a:p>
            <a:pPr lvl="0"/>
            <a:r>
              <a:rPr lang="en-AU" sz="2000" dirty="0" smtClean="0"/>
              <a:t>They need </a:t>
            </a:r>
            <a:r>
              <a:rPr lang="en-AU" sz="2000" dirty="0"/>
              <a:t>to </a:t>
            </a:r>
            <a:r>
              <a:rPr lang="en-AU" sz="2000" b="1" dirty="0"/>
              <a:t>C</a:t>
            </a:r>
            <a:r>
              <a:rPr lang="en-AU" sz="2000" b="1" dirty="0" smtClean="0"/>
              <a:t>reate</a:t>
            </a:r>
            <a:r>
              <a:rPr lang="en-AU" sz="2000" dirty="0" smtClean="0"/>
              <a:t> </a:t>
            </a:r>
            <a:r>
              <a:rPr lang="en-AU" sz="2000" dirty="0"/>
              <a:t>ORCID &gt; </a:t>
            </a:r>
            <a:r>
              <a:rPr lang="en-AU" sz="2000" b="1" dirty="0"/>
              <a:t>Link</a:t>
            </a:r>
            <a:r>
              <a:rPr lang="en-AU" sz="2000" dirty="0"/>
              <a:t> to the university systems &gt; </a:t>
            </a:r>
            <a:r>
              <a:rPr lang="en-AU" sz="2000" b="1" dirty="0"/>
              <a:t>C</a:t>
            </a:r>
            <a:r>
              <a:rPr lang="en-AU" sz="2000" b="1" dirty="0" smtClean="0"/>
              <a:t>urate</a:t>
            </a:r>
            <a:r>
              <a:rPr lang="en-AU" sz="2000" dirty="0" smtClean="0"/>
              <a:t> </a:t>
            </a:r>
            <a:r>
              <a:rPr lang="en-AU" sz="2000" dirty="0"/>
              <a:t>ORCID profile &gt; </a:t>
            </a:r>
            <a:r>
              <a:rPr lang="en-AU" sz="2000" b="1" dirty="0"/>
              <a:t>U</a:t>
            </a:r>
            <a:r>
              <a:rPr lang="en-AU" sz="2000" b="1" dirty="0" smtClean="0"/>
              <a:t>se</a:t>
            </a:r>
            <a:r>
              <a:rPr lang="en-AU" sz="2000" dirty="0" smtClean="0"/>
              <a:t> </a:t>
            </a:r>
            <a:r>
              <a:rPr lang="en-AU" sz="2000" dirty="0"/>
              <a:t>ORCID ID when publishing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234" y="116632"/>
            <a:ext cx="10801350" cy="469056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Challenges - internal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9116">
            <a:off x="7962474" y="1739412"/>
            <a:ext cx="3816424" cy="217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4270-E748-472B-BDE1-634F15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4365104"/>
            <a:ext cx="9145016" cy="720081"/>
          </a:xfrm>
        </p:spPr>
        <p:txBody>
          <a:bodyPr/>
          <a:lstStyle/>
          <a:p>
            <a:r>
              <a:rPr lang="en-AU" dirty="0"/>
              <a:t>There is no time to rest on our laurels!</a:t>
            </a:r>
            <a:br>
              <a:rPr lang="en-AU" dirty="0"/>
            </a:br>
            <a:r>
              <a:rPr lang="en-AU" dirty="0"/>
              <a:t>More work is needed and work is underway.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Thankyou!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>
                <a:sym typeface="Wingdings" pitchFamily="2" charset="2"/>
              </a:rPr>
              <a:t>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Any questions</a:t>
            </a:r>
            <a:r>
              <a:rPr lang="en-AU" dirty="0" smtClean="0">
                <a:sym typeface="Wingdings" pitchFamily="2" charset="2"/>
              </a:rPr>
              <a:t>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4AF2-0344-4873-8B01-1BEF95B63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5661248"/>
            <a:ext cx="3254263" cy="832577"/>
          </a:xfrm>
        </p:spPr>
        <p:txBody>
          <a:bodyPr/>
          <a:lstStyle/>
          <a:p>
            <a:r>
              <a:rPr lang="en-AU" dirty="0"/>
              <a:t>Dr Susan O’Brien | RMBT Program Manager</a:t>
            </a:r>
          </a:p>
          <a:p>
            <a:r>
              <a:rPr lang="en-AU" dirty="0"/>
              <a:t>Office of the DVCR</a:t>
            </a:r>
          </a:p>
          <a:p>
            <a:r>
              <a:rPr lang="en-AU" dirty="0"/>
              <a:t>s.obrien@research.uq.edu.au </a:t>
            </a:r>
          </a:p>
          <a:p>
            <a:r>
              <a:rPr lang="en-AU" dirty="0"/>
              <a:t>07 33432013 | 0403 901840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BC4AF2-0344-4873-8B01-1BEF95B63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4032" y="5683696"/>
            <a:ext cx="3254263" cy="832577"/>
          </a:xfrm>
        </p:spPr>
        <p:txBody>
          <a:bodyPr/>
          <a:lstStyle/>
          <a:p>
            <a:r>
              <a:rPr lang="en-AU" dirty="0"/>
              <a:t>Dr </a:t>
            </a:r>
            <a:r>
              <a:rPr lang="en-AU" dirty="0" smtClean="0"/>
              <a:t>Elena Danilova| </a:t>
            </a:r>
            <a:r>
              <a:rPr lang="en-AU" dirty="0"/>
              <a:t>RMBT Program Manager</a:t>
            </a:r>
          </a:p>
          <a:p>
            <a:r>
              <a:rPr lang="en-AU" dirty="0" smtClean="0"/>
              <a:t>UQ Library</a:t>
            </a:r>
            <a:endParaRPr lang="en-AU" dirty="0"/>
          </a:p>
          <a:p>
            <a:r>
              <a:rPr lang="en-AU" dirty="0"/>
              <a:t>e.danilova@library.uq.edu.au </a:t>
            </a:r>
            <a:endParaRPr lang="en-AU" dirty="0"/>
          </a:p>
          <a:p>
            <a:r>
              <a:rPr lang="en-AU" dirty="0" smtClean="0"/>
              <a:t>      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7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D026E0E-68A4-4A6B-A620-E9286A9323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706784"/>
            <a:ext cx="3384000" cy="454916"/>
          </a:xfrm>
        </p:spPr>
        <p:txBody>
          <a:bodyPr>
            <a:normAutofit/>
          </a:bodyPr>
          <a:lstStyle/>
          <a:p>
            <a:r>
              <a:rPr lang="en-AU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A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 tables (2019)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491AE7A-B04F-400F-9CFC-FEA7DD0DF3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40526" y="3706784"/>
            <a:ext cx="3060154" cy="729917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UQ research at or above world standard (ERA, 2018)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928D72-1FFD-4382-9FF5-194646D3438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4500" y="5799171"/>
            <a:ext cx="3384000" cy="720000"/>
          </a:xfrm>
        </p:spPr>
        <p:txBody>
          <a:bodyPr/>
          <a:lstStyle/>
          <a:p>
            <a:r>
              <a:rPr lang="en-A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per cent increase </a:t>
            </a:r>
          </a:p>
          <a:p>
            <a:r>
              <a:rPr lang="en-A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global partners since 2013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641CDEA-53C6-4331-B9E2-5B079CBDA1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78603" y="5806294"/>
            <a:ext cx="3384000" cy="863065"/>
          </a:xfrm>
        </p:spPr>
        <p:txBody>
          <a:bodyPr>
            <a:normAutofit fontScale="92500" lnSpcReduction="10000"/>
          </a:bodyPr>
          <a:lstStyle/>
          <a:p>
            <a:r>
              <a:rPr lang="en-A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fellows </a:t>
            </a:r>
          </a:p>
          <a:p>
            <a:r>
              <a:rPr lang="en-A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learned academies are UQ staff and professors emeriti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95D40F1-A7AE-4DC7-9208-9FE7A740F44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17098" y="5760809"/>
            <a:ext cx="2976220" cy="720000"/>
          </a:xfrm>
        </p:spPr>
        <p:txBody>
          <a:bodyPr>
            <a:noAutofit/>
          </a:bodyPr>
          <a:lstStyle/>
          <a:p>
            <a:r>
              <a:rPr lang="en-A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14,500+ </a:t>
            </a:r>
            <a:br>
              <a:rPr lang="en-A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PhDs awarded since 1952</a:t>
            </a:r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1D54A1C0-AD05-45E8-9FFF-FAE1FDEB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908720"/>
            <a:ext cx="10801350" cy="469056"/>
          </a:xfrm>
        </p:spPr>
        <p:txBody>
          <a:bodyPr/>
          <a:lstStyle/>
          <a:p>
            <a:r>
              <a:rPr lang="en-AU" dirty="0"/>
              <a:t>UQ research has </a:t>
            </a:r>
            <a:r>
              <a:rPr lang="en-AU" b="1" dirty="0"/>
              <a:t>impact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0662737-4479-4CE2-87C1-2527043420BC}"/>
              </a:ext>
            </a:extLst>
          </p:cNvPr>
          <p:cNvSpPr txBox="1">
            <a:spLocks/>
          </p:cNvSpPr>
          <p:nvPr/>
        </p:nvSpPr>
        <p:spPr>
          <a:xfrm>
            <a:off x="694800" y="1628800"/>
            <a:ext cx="10729792" cy="489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AU" sz="1800" b="1" dirty="0">
                <a:solidFill>
                  <a:srgbClr val="462C79"/>
                </a:solidFill>
                <a:cs typeface="Arial"/>
              </a:rPr>
              <a:t>From science and sustainability to health and humanities – right across the world, every day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ACB50D0-3985-4245-B191-8817E60B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40" y="2146153"/>
            <a:ext cx="1080120" cy="1080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CEDC793-D576-2249-9C24-78238DD2DC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6" y="2305671"/>
            <a:ext cx="761084" cy="7610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ABF79AF-7C05-9B46-9448-C4B26905F2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613" y="2061083"/>
            <a:ext cx="1165190" cy="1165190"/>
          </a:xfrm>
          <a:prstGeom prst="rect">
            <a:avLst/>
          </a:prstGeom>
        </p:spPr>
      </p:pic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98E48B24-8D8A-4F4C-84F1-E2A5AB195C6D}"/>
              </a:ext>
            </a:extLst>
          </p:cNvPr>
          <p:cNvSpPr txBox="1">
            <a:spLocks/>
          </p:cNvSpPr>
          <p:nvPr/>
        </p:nvSpPr>
        <p:spPr>
          <a:xfrm>
            <a:off x="8149135" y="3311343"/>
            <a:ext cx="3384000" cy="240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612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Tx/>
              <a:buFont typeface="Arial" panose="020B0604020202020204" pitchFamily="34" charset="0"/>
              <a:buNone/>
              <a:defRPr 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~$750 million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4EEAF5BD-603B-B14E-9CA8-0FE505538957}"/>
              </a:ext>
            </a:extLst>
          </p:cNvPr>
          <p:cNvSpPr txBox="1">
            <a:spLocks/>
          </p:cNvSpPr>
          <p:nvPr/>
        </p:nvSpPr>
        <p:spPr>
          <a:xfrm>
            <a:off x="8146967" y="3661924"/>
            <a:ext cx="3384000" cy="6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Tx/>
              <a:buFont typeface="Arial" panose="020B0604020202020204" pitchFamily="34" charset="0"/>
              <a:buChar char="­"/>
              <a:defRPr 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accent1"/>
                </a:solidFill>
              </a:rPr>
              <a:t>in research funding</a:t>
            </a:r>
            <a:br>
              <a:rPr lang="en-AU" dirty="0">
                <a:solidFill>
                  <a:schemeClr val="accent1"/>
                </a:solidFill>
              </a:rPr>
            </a:br>
            <a:r>
              <a:rPr lang="en-AU" dirty="0">
                <a:solidFill>
                  <a:schemeClr val="accent1"/>
                </a:solidFill>
              </a:rPr>
              <a:t>(2018)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F7DA7F3-47BF-434D-8CBC-FE05497520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86" y="4416243"/>
            <a:ext cx="1234828" cy="1234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067C2-4183-024A-8639-4AD715F0D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176" y="4591926"/>
            <a:ext cx="1059145" cy="105914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B5C36EF-0140-294D-8357-4AE7FD3F19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63" y="4762228"/>
            <a:ext cx="788422" cy="788422"/>
          </a:xfrm>
          <a:prstGeom prst="rect">
            <a:avLst/>
          </a:prstGeom>
        </p:spPr>
      </p:pic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61B6A944-9372-944F-A83D-BC970D027C1A}"/>
              </a:ext>
            </a:extLst>
          </p:cNvPr>
          <p:cNvSpPr txBox="1">
            <a:spLocks/>
          </p:cNvSpPr>
          <p:nvPr/>
        </p:nvSpPr>
        <p:spPr>
          <a:xfrm>
            <a:off x="4367696" y="3311342"/>
            <a:ext cx="3384000" cy="240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612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Tx/>
              <a:buFont typeface="Arial" panose="020B0604020202020204" pitchFamily="34" charset="0"/>
              <a:buNone/>
              <a:defRPr 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100%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289E87C5-C21A-8141-840C-5C1EF273183F}"/>
              </a:ext>
            </a:extLst>
          </p:cNvPr>
          <p:cNvSpPr txBox="1">
            <a:spLocks/>
          </p:cNvSpPr>
          <p:nvPr/>
        </p:nvSpPr>
        <p:spPr>
          <a:xfrm>
            <a:off x="522894" y="3313442"/>
            <a:ext cx="3384000" cy="240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612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Tx/>
              <a:buFont typeface="Arial" panose="020B0604020202020204" pitchFamily="34" charset="0"/>
              <a:buNone/>
              <a:defRPr 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#1 in Australia</a:t>
            </a:r>
          </a:p>
        </p:txBody>
      </p:sp>
    </p:spTree>
    <p:extLst>
      <p:ext uri="{BB962C8B-B14F-4D97-AF65-F5344CB8AC3E}">
        <p14:creationId xmlns:p14="http://schemas.microsoft.com/office/powerpoint/2010/main" val="3867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79376" y="1923572"/>
            <a:ext cx="10801350" cy="43851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/>
              <a:t>Connectivity</a:t>
            </a:r>
            <a:r>
              <a:rPr lang="en-AU" sz="28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Enterprise systems to support researchers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800" dirty="0"/>
              <a:t>Transparency and efficiency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800" dirty="0"/>
              <a:t>Improved reporting capabilities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800" dirty="0"/>
              <a:t>Better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Research compliance and integrity </a:t>
            </a:r>
          </a:p>
          <a:p>
            <a:pPr lvl="0"/>
            <a:endParaRPr lang="en-AU" sz="2800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Research Management Business Transformation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RMBT Program | ARMS conference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13" y="2230940"/>
            <a:ext cx="1786792" cy="2564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b="9707"/>
          <a:stretch/>
        </p:blipFill>
        <p:spPr>
          <a:xfrm>
            <a:off x="9336360" y="2789217"/>
            <a:ext cx="2723045" cy="122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43" y="5102356"/>
            <a:ext cx="4764346" cy="1049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29" y="4415133"/>
            <a:ext cx="1893592" cy="18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1503C1-4D4C-384E-97D5-E13DE02BB67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036579"/>
            <a:ext cx="1838697" cy="1838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979755"/>
            <a:ext cx="11712624" cy="46905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ORCID: </a:t>
            </a:r>
            <a:r>
              <a:rPr lang="en-AU" dirty="0"/>
              <a:t>A</a:t>
            </a:r>
            <a:r>
              <a:rPr lang="en-AU" dirty="0" smtClean="0"/>
              <a:t> key component of Research Management Business Transformation at UQ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smtClean="0"/>
              <a:t>[Presentation Title] | [Date]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[Entity Name]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520820" y="1832692"/>
            <a:ext cx="969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Research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Incorporated as an attribute of Single Sign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Required before log in to new research and ethics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Research Infrastructure Management system will </a:t>
            </a:r>
            <a:r>
              <a:rPr lang="en-US" dirty="0" smtClean="0"/>
              <a:t>link </a:t>
            </a:r>
            <a:r>
              <a:rPr lang="en-US" dirty="0"/>
              <a:t>publications </a:t>
            </a:r>
            <a:r>
              <a:rPr lang="en-US" dirty="0" smtClean="0"/>
              <a:t>to instrument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Already in use at UQ for ARC grant 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saving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sz="2400" dirty="0" smtClean="0"/>
              <a:t>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RDM records linked to researcher and research </a:t>
            </a:r>
            <a:r>
              <a:rPr lang="en-US" dirty="0" smtClean="0"/>
              <a:t>publications arising from 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Intrinsic component of </a:t>
            </a:r>
            <a:r>
              <a:rPr lang="en-US" dirty="0" smtClean="0"/>
              <a:t>integrity</a:t>
            </a:r>
            <a:endParaRPr lang="en-AU" dirty="0"/>
          </a:p>
          <a:p>
            <a:endParaRPr lang="en-AU" dirty="0" smtClean="0"/>
          </a:p>
          <a:p>
            <a:r>
              <a:rPr lang="en-AU" sz="2400" dirty="0" smtClean="0"/>
              <a:t>Research outputs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12,000+ publications per </a:t>
            </a:r>
            <a:r>
              <a:rPr lang="en-AU" dirty="0" smtClean="0"/>
              <a:t>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Time saving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47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13" y="116632"/>
            <a:ext cx="10801350" cy="469056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ORCID UQ Systems Integration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49" y="689968"/>
            <a:ext cx="8650855" cy="61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17521"/>
            <a:ext cx="10801350" cy="469056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Success with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79991" y="1196752"/>
            <a:ext cx="10945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Advantages to researchers and UQ:</a:t>
            </a:r>
          </a:p>
          <a:p>
            <a:pPr lvl="0"/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UQ has harvested </a:t>
            </a:r>
            <a:r>
              <a:rPr lang="en-US" sz="2400" b="1" dirty="0"/>
              <a:t>8150</a:t>
            </a:r>
            <a:r>
              <a:rPr lang="en-US" sz="2400" dirty="0"/>
              <a:t> unique </a:t>
            </a:r>
            <a:r>
              <a:rPr lang="en-US" sz="2400" dirty="0" err="1"/>
              <a:t>dois</a:t>
            </a:r>
            <a:r>
              <a:rPr lang="en-US" sz="2400" dirty="0"/>
              <a:t> for UQ staff with linked ORCIDS </a:t>
            </a: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Publications as far back as 1978</a:t>
            </a:r>
            <a:r>
              <a:rPr lang="en-US" sz="2400" dirty="0"/>
              <a:t> </a:t>
            </a:r>
            <a:r>
              <a:rPr lang="en-US" sz="2400" dirty="0" smtClean="0"/>
              <a:t>are being collected</a:t>
            </a:r>
            <a:r>
              <a:rPr lang="en-US" sz="2400" dirty="0" smtClean="0"/>
              <a:t> as </a:t>
            </a:r>
            <a:r>
              <a:rPr lang="en-US" sz="2400" dirty="0"/>
              <a:t>publishers </a:t>
            </a:r>
            <a:r>
              <a:rPr lang="en-US" sz="2400" dirty="0" smtClean="0"/>
              <a:t>add </a:t>
            </a:r>
            <a:r>
              <a:rPr lang="en-US" sz="2400" dirty="0" err="1" smtClean="0"/>
              <a:t>dois</a:t>
            </a:r>
            <a:r>
              <a:rPr lang="en-US" sz="2400" dirty="0" smtClean="0"/>
              <a:t> </a:t>
            </a:r>
            <a:r>
              <a:rPr lang="en-US" sz="2400" dirty="0"/>
              <a:t>for older content </a:t>
            </a: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Researchers with authenticated </a:t>
            </a:r>
            <a:r>
              <a:rPr lang="en-US" sz="2400" dirty="0"/>
              <a:t>ORCIDs in the publisher manuscript </a:t>
            </a:r>
            <a:r>
              <a:rPr lang="en-US" sz="2400" dirty="0" smtClean="0"/>
              <a:t>system benefit as additional outputs are </a:t>
            </a:r>
            <a:r>
              <a:rPr lang="en-US" sz="2400" dirty="0"/>
              <a:t>registered with </a:t>
            </a:r>
            <a:r>
              <a:rPr lang="en-US" sz="2400" dirty="0" err="1"/>
              <a:t>C</a:t>
            </a:r>
            <a:r>
              <a:rPr lang="en-US" sz="2400" dirty="0" err="1" smtClean="0"/>
              <a:t>rossref</a:t>
            </a:r>
            <a:endParaRPr lang="en-US" sz="2400" dirty="0"/>
          </a:p>
          <a:p>
            <a:pPr lvl="0"/>
            <a:endParaRPr lang="en-AU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There are </a:t>
            </a:r>
            <a:r>
              <a:rPr lang="en-US" sz="2400" b="1" dirty="0"/>
              <a:t>12277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-ORCID combinations for these 8150 unique </a:t>
            </a:r>
            <a:r>
              <a:rPr lang="en-US" sz="2400" dirty="0" err="1"/>
              <a:t>dois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9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44" name="Content Placeholder 43"/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042221"/>
            <a:ext cx="3925240" cy="537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801350" cy="469056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Success with HDRs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408" y="1042221"/>
            <a:ext cx="62647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 smtClean="0"/>
              <a:t>ORCID is: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M</a:t>
            </a:r>
            <a:r>
              <a:rPr lang="en-AU" sz="2000" dirty="0" smtClean="0"/>
              <a:t>andatory </a:t>
            </a:r>
            <a:r>
              <a:rPr lang="en-AU" sz="2000" dirty="0"/>
              <a:t>for </a:t>
            </a:r>
            <a:r>
              <a:rPr lang="en-AU" sz="2000" dirty="0" smtClean="0"/>
              <a:t>all UQ HDR </a:t>
            </a:r>
            <a:r>
              <a:rPr lang="en-AU" sz="2000" dirty="0"/>
              <a:t>candidates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 </a:t>
            </a:r>
            <a:r>
              <a:rPr lang="en-AU" sz="2000" dirty="0" smtClean="0"/>
              <a:t>requirement for </a:t>
            </a:r>
            <a:r>
              <a:rPr lang="en-AU" sz="2000" dirty="0" smtClean="0"/>
              <a:t>HDR </a:t>
            </a:r>
            <a:r>
              <a:rPr lang="en-AU" sz="2000" dirty="0"/>
              <a:t>milestone </a:t>
            </a:r>
            <a:r>
              <a:rPr lang="en-AU" sz="2000" dirty="0" smtClean="0"/>
              <a:t>completion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Included as a field in the UQ </a:t>
            </a:r>
            <a:r>
              <a:rPr lang="en-AU" sz="2000" dirty="0"/>
              <a:t>HDR thesis </a:t>
            </a:r>
            <a:r>
              <a:rPr lang="en-AU" sz="2000" dirty="0" smtClean="0"/>
              <a:t>template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A </a:t>
            </a:r>
            <a:r>
              <a:rPr lang="en-AU" sz="2000" dirty="0"/>
              <a:t>requirement </a:t>
            </a:r>
            <a:r>
              <a:rPr lang="en-AU" sz="2000" dirty="0" smtClean="0"/>
              <a:t>for thesis submission</a:t>
            </a:r>
          </a:p>
          <a:p>
            <a:pPr>
              <a:lnSpc>
                <a:spcPct val="150000"/>
              </a:lnSpc>
            </a:pPr>
            <a:endParaRPr lang="en-AU" sz="2000" dirty="0"/>
          </a:p>
          <a:p>
            <a:pPr>
              <a:lnSpc>
                <a:spcPct val="150000"/>
              </a:lnSpc>
            </a:pPr>
            <a:r>
              <a:rPr lang="en-AU" sz="2000" dirty="0" smtClean="0"/>
              <a:t>Additionally:</a:t>
            </a:r>
            <a:endParaRPr lang="en-AU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HDRs with </a:t>
            </a:r>
            <a:r>
              <a:rPr lang="en-AU" sz="2000" dirty="0"/>
              <a:t>paid employment at </a:t>
            </a:r>
            <a:r>
              <a:rPr lang="en-AU" sz="2000" dirty="0" smtClean="0"/>
              <a:t>UQ are </a:t>
            </a:r>
            <a:r>
              <a:rPr lang="en-AU" sz="2000" dirty="0"/>
              <a:t>encouraged to link their ORCID to </a:t>
            </a:r>
            <a:r>
              <a:rPr lang="en-AU" sz="2000" dirty="0" smtClean="0"/>
              <a:t>their </a:t>
            </a:r>
            <a:r>
              <a:rPr lang="en-AU" sz="2000" dirty="0"/>
              <a:t>staff profile to provide ease of merging the profiles post-graduation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ORCID </a:t>
            </a:r>
            <a:r>
              <a:rPr lang="en-AU" sz="2000" dirty="0" smtClean="0"/>
              <a:t>will be used to </a:t>
            </a:r>
            <a:r>
              <a:rPr lang="en-AU" sz="2000" dirty="0" smtClean="0"/>
              <a:t>track careers of UQ PhD Graduates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966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367" y="116632"/>
            <a:ext cx="10801350" cy="469056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Success with Academic </a:t>
            </a:r>
            <a:r>
              <a:rPr lang="en-AU" dirty="0">
                <a:solidFill>
                  <a:schemeClr val="bg1"/>
                </a:solidFill>
              </a:rPr>
              <a:t>Staff </a:t>
            </a:r>
            <a:r>
              <a:rPr lang="en-AU" dirty="0" smtClean="0">
                <a:solidFill>
                  <a:schemeClr val="bg1"/>
                </a:solidFill>
              </a:rPr>
              <a:t>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07367" y="988014"/>
            <a:ext cx="6048673" cy="539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83% </a:t>
            </a:r>
            <a:r>
              <a:rPr lang="en-US" sz="2000" dirty="0" smtClean="0"/>
              <a:t>of all </a:t>
            </a:r>
            <a:r>
              <a:rPr lang="en-US" sz="2000" dirty="0" smtClean="0"/>
              <a:t>level B-E academic staff have authenticated ORCIDs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79% </a:t>
            </a:r>
            <a:r>
              <a:rPr lang="en-US" sz="2000" dirty="0" smtClean="0"/>
              <a:t>including </a:t>
            </a:r>
            <a:r>
              <a:rPr lang="en-US" sz="2000" dirty="0"/>
              <a:t>level A </a:t>
            </a:r>
            <a:r>
              <a:rPr lang="en-US" sz="2000" dirty="0" smtClean="0"/>
              <a:t>(</a:t>
            </a:r>
            <a:r>
              <a:rPr lang="en-US" sz="2000" dirty="0"/>
              <a:t>high churn at </a:t>
            </a:r>
            <a:r>
              <a:rPr lang="en-US" sz="2000" dirty="0" smtClean="0"/>
              <a:t>level </a:t>
            </a:r>
            <a:r>
              <a:rPr lang="en-US" sz="2000" dirty="0"/>
              <a:t>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ORCID flows </a:t>
            </a:r>
            <a:r>
              <a:rPr lang="en-US" sz="2000" dirty="0"/>
              <a:t>through to the identity management system and are available as an </a:t>
            </a:r>
            <a:r>
              <a:rPr lang="en-US" sz="2000" dirty="0" err="1"/>
              <a:t>eduperson</a:t>
            </a:r>
            <a:r>
              <a:rPr lang="en-US" sz="2000" dirty="0"/>
              <a:t> attribute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Academic staff </a:t>
            </a:r>
            <a:r>
              <a:rPr lang="en-AU" sz="2000" dirty="0" smtClean="0"/>
              <a:t>actively </a:t>
            </a:r>
            <a:r>
              <a:rPr lang="en-AU" sz="2000" dirty="0"/>
              <a:t>engaged in using ARC’s RMS ORCID integration in the grant application process (early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 rewards for academics with active ORCID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e.g</a:t>
            </a:r>
            <a:r>
              <a:rPr lang="en-US" sz="2000" dirty="0"/>
              <a:t>. </a:t>
            </a:r>
            <a:r>
              <a:rPr lang="en-US" sz="2000" dirty="0" smtClean="0"/>
              <a:t>Professor Yusuke Yamauchi of AIBN has harvested 130 </a:t>
            </a:r>
            <a:r>
              <a:rPr lang="en-US" sz="2000" dirty="0"/>
              <a:t>pubs </a:t>
            </a:r>
            <a:r>
              <a:rPr lang="en-US" sz="2000" dirty="0" smtClean="0"/>
              <a:t>via </a:t>
            </a:r>
            <a:r>
              <a:rPr lang="en-US" sz="2000" dirty="0"/>
              <a:t>ORCID in </a:t>
            </a:r>
            <a:r>
              <a:rPr lang="en-US" sz="2000" dirty="0" err="1"/>
              <a:t>Crossref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556792"/>
            <a:ext cx="5423721" cy="42589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433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-39675" y="822973"/>
            <a:ext cx="8811506" cy="6048672"/>
          </a:xfrm>
        </p:spPr>
        <p:txBody>
          <a:bodyPr>
            <a:normAutofit/>
          </a:bodyPr>
          <a:lstStyle/>
          <a:p>
            <a:pPr lvl="3" indent="0">
              <a:buNone/>
            </a:pPr>
            <a:r>
              <a:rPr lang="en-AU" sz="2000" dirty="0" smtClean="0"/>
              <a:t>Senior leadership champions - </a:t>
            </a:r>
            <a:r>
              <a:rPr lang="en-AU" sz="2000" b="1" dirty="0" smtClean="0"/>
              <a:t>DVCR</a:t>
            </a:r>
            <a:r>
              <a:rPr lang="en-AU" sz="2000" dirty="0" smtClean="0"/>
              <a:t> and other </a:t>
            </a:r>
            <a:r>
              <a:rPr lang="en-AU" sz="2000" b="1" dirty="0" smtClean="0"/>
              <a:t>Senior Executive</a:t>
            </a:r>
          </a:p>
          <a:p>
            <a:pPr lvl="3" indent="0">
              <a:buNone/>
            </a:pPr>
            <a:r>
              <a:rPr lang="en-AU" sz="2000" b="1" dirty="0" smtClean="0"/>
              <a:t>Project funding</a:t>
            </a:r>
            <a:r>
              <a:rPr lang="en-AU" sz="2000" dirty="0" smtClean="0"/>
              <a:t>: Research Management Business Transformation</a:t>
            </a:r>
          </a:p>
          <a:p>
            <a:pPr marL="825750" lvl="3" indent="-285750"/>
            <a:endParaRPr lang="en-AU" dirty="0"/>
          </a:p>
          <a:p>
            <a:pPr lvl="3" indent="0">
              <a:buNone/>
            </a:pPr>
            <a:endParaRPr lang="en-AU" dirty="0" smtClean="0"/>
          </a:p>
          <a:p>
            <a:pPr lvl="3" indent="0">
              <a:buNone/>
            </a:pPr>
            <a:r>
              <a:rPr lang="en-US" sz="2000" b="1" dirty="0" smtClean="0"/>
              <a:t>UQ Library </a:t>
            </a:r>
            <a:r>
              <a:rPr lang="en-US" sz="2000" dirty="0" smtClean="0"/>
              <a:t>team dedicated to promote ORCID use:</a:t>
            </a:r>
          </a:p>
          <a:p>
            <a:pPr marL="825750" lvl="3" indent="-285750"/>
            <a:r>
              <a:rPr lang="en-US" sz="2000" dirty="0" smtClean="0"/>
              <a:t>Assisting researchers </a:t>
            </a:r>
            <a:r>
              <a:rPr lang="en-US" sz="2000" dirty="0"/>
              <a:t>and HDR candidates establish and curate their ORCID </a:t>
            </a:r>
            <a:r>
              <a:rPr lang="en-US" sz="2000" dirty="0" smtClean="0"/>
              <a:t>and </a:t>
            </a:r>
            <a:r>
              <a:rPr lang="en-US" sz="2000" dirty="0"/>
              <a:t>link </a:t>
            </a:r>
            <a:r>
              <a:rPr lang="en-US" sz="2000" dirty="0" smtClean="0"/>
              <a:t>to </a:t>
            </a:r>
            <a:r>
              <a:rPr lang="en-US" sz="2000" dirty="0"/>
              <a:t>UQ </a:t>
            </a:r>
            <a:r>
              <a:rPr lang="en-US" sz="2000" dirty="0" smtClean="0"/>
              <a:t>systems</a:t>
            </a:r>
          </a:p>
          <a:p>
            <a:pPr marL="825750" lvl="3" indent="-285750"/>
            <a:r>
              <a:rPr lang="en-AU" sz="2000" dirty="0" smtClean="0"/>
              <a:t>Supporting Research </a:t>
            </a:r>
            <a:r>
              <a:rPr lang="en-AU" sz="2000" dirty="0"/>
              <a:t>Leaders to explain </a:t>
            </a:r>
            <a:r>
              <a:rPr lang="en-AU" sz="2000" dirty="0" smtClean="0"/>
              <a:t>benefits </a:t>
            </a:r>
            <a:r>
              <a:rPr lang="en-AU" sz="2000" dirty="0"/>
              <a:t>and set up exemplar profiles</a:t>
            </a:r>
          </a:p>
          <a:p>
            <a:pPr marL="825750" lvl="3" indent="-285750"/>
            <a:r>
              <a:rPr lang="en-AU" sz="2000" dirty="0"/>
              <a:t>Coffee shop ORCID drop-in </a:t>
            </a:r>
            <a:r>
              <a:rPr lang="en-AU" sz="2000" dirty="0" smtClean="0"/>
              <a:t>sessions </a:t>
            </a:r>
          </a:p>
          <a:p>
            <a:pPr marL="825750" lvl="3" indent="-285750"/>
            <a:r>
              <a:rPr lang="en-AU" sz="2000" dirty="0" smtClean="0"/>
              <a:t>University-wide promotional events</a:t>
            </a:r>
          </a:p>
          <a:p>
            <a:pPr marL="825750" lvl="3" indent="-285750"/>
            <a:r>
              <a:rPr lang="en-AU" sz="2000" dirty="0"/>
              <a:t>Comprehensive up-to-date </a:t>
            </a:r>
            <a:r>
              <a:rPr lang="en-AU" sz="2000" dirty="0" err="1"/>
              <a:t>LibGuides</a:t>
            </a:r>
            <a:r>
              <a:rPr lang="en-AU" sz="2000" dirty="0"/>
              <a:t> </a:t>
            </a:r>
            <a:endParaRPr lang="en-AU" sz="2000" dirty="0"/>
          </a:p>
          <a:p>
            <a:pPr marL="825750" lvl="3" indent="-285750"/>
            <a:r>
              <a:rPr lang="en-AU" sz="2000" dirty="0"/>
              <a:t>Automated emails prompting </a:t>
            </a:r>
            <a:r>
              <a:rPr lang="en-AU" sz="2000" dirty="0" smtClean="0"/>
              <a:t>researchers to </a:t>
            </a:r>
            <a:r>
              <a:rPr lang="en-AU" sz="2000" dirty="0"/>
              <a:t>link/create ORCID</a:t>
            </a:r>
          </a:p>
          <a:p>
            <a:pPr marL="825750" lvl="3" indent="-285750"/>
            <a:r>
              <a:rPr lang="en-AU" sz="2000" dirty="0"/>
              <a:t>Adding capability to export publications to ORCID profile (particularly needed for non-traditional research outputs</a:t>
            </a:r>
            <a:r>
              <a:rPr lang="en-AU" sz="2000" dirty="0" smtClean="0"/>
              <a:t>)</a:t>
            </a:r>
          </a:p>
          <a:p>
            <a:pPr marL="825750" lvl="3" indent="-285750"/>
            <a:r>
              <a:rPr lang="en-AU" sz="2000" dirty="0" smtClean="0"/>
              <a:t>Ensuring ORCID is actively linked to all relevant UQ systems</a:t>
            </a:r>
            <a:endParaRPr lang="en-AU" sz="2000" dirty="0"/>
          </a:p>
          <a:p>
            <a:pPr marL="465750" lvl="1" indent="-2857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84" y="54563"/>
            <a:ext cx="10801350" cy="469056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Success strategy for ORCID at </a:t>
            </a:r>
            <a:r>
              <a:rPr lang="en-AU" dirty="0">
                <a:solidFill>
                  <a:schemeClr val="bg1"/>
                </a:solidFill>
              </a:rPr>
              <a:t>UQ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2173">
            <a:off x="10162218" y="739597"/>
            <a:ext cx="1567516" cy="2194522"/>
          </a:xfrm>
          <a:prstGeom prst="rect">
            <a:avLst/>
          </a:prstGeom>
          <a:ln w="2190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4655" r="14175"/>
          <a:stretch/>
        </p:blipFill>
        <p:spPr>
          <a:xfrm rot="930433">
            <a:off x="8997595" y="2526693"/>
            <a:ext cx="2982510" cy="22243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578" t="20212" r="5182"/>
          <a:stretch/>
        </p:blipFill>
        <p:spPr>
          <a:xfrm rot="21126943">
            <a:off x="9040144" y="4576816"/>
            <a:ext cx="2948258" cy="19346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299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1_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3875</TotalTime>
  <Words>1189</Words>
  <Application>Microsoft Office PowerPoint</Application>
  <PresentationFormat>Widescreen</PresentationFormat>
  <Paragraphs>159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</vt:lpstr>
      <vt:lpstr>Wingdings</vt:lpstr>
      <vt:lpstr>University of Queensland</vt:lpstr>
      <vt:lpstr>1_University of Queensland</vt:lpstr>
      <vt:lpstr>ORCID:  Implementation and effective use at UQ </vt:lpstr>
      <vt:lpstr>UQ research has impact</vt:lpstr>
      <vt:lpstr>Research Management Business Transformation</vt:lpstr>
      <vt:lpstr>ORCID: A key component of Research Management Business Transformation at UQ</vt:lpstr>
      <vt:lpstr>ORCID UQ Systems Integration</vt:lpstr>
      <vt:lpstr>Success with Systems</vt:lpstr>
      <vt:lpstr>Success with HDRs</vt:lpstr>
      <vt:lpstr>Success with Academic Staff Engagement</vt:lpstr>
      <vt:lpstr>Success strategy for ORCID at UQ</vt:lpstr>
      <vt:lpstr>Challenges - external</vt:lpstr>
      <vt:lpstr>Challenges - internal</vt:lpstr>
      <vt:lpstr>There is no time to rest on our laurels! More work is needed and work is underway.  Thankyou! 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Sue O'Brien</cp:lastModifiedBy>
  <cp:revision>168</cp:revision>
  <cp:lastPrinted>2019-02-11T23:01:38Z</cp:lastPrinted>
  <dcterms:created xsi:type="dcterms:W3CDTF">2018-09-28T01:38:30Z</dcterms:created>
  <dcterms:modified xsi:type="dcterms:W3CDTF">2019-10-02T05:41:36Z</dcterms:modified>
</cp:coreProperties>
</file>