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4"/>
  </p:sldMasterIdLst>
  <p:notesMasterIdLst>
    <p:notesMasterId r:id="rId25"/>
  </p:notesMasterIdLst>
  <p:handoutMasterIdLst>
    <p:handoutMasterId r:id="rId26"/>
  </p:handoutMasterIdLst>
  <p:sldIdLst>
    <p:sldId id="256" r:id="rId5"/>
    <p:sldId id="276" r:id="rId6"/>
    <p:sldId id="261" r:id="rId7"/>
    <p:sldId id="260" r:id="rId8"/>
    <p:sldId id="262" r:id="rId9"/>
    <p:sldId id="263" r:id="rId10"/>
    <p:sldId id="264" r:id="rId11"/>
    <p:sldId id="265" r:id="rId12"/>
    <p:sldId id="285" r:id="rId13"/>
    <p:sldId id="279" r:id="rId14"/>
    <p:sldId id="268" r:id="rId15"/>
    <p:sldId id="270" r:id="rId16"/>
    <p:sldId id="284" r:id="rId17"/>
    <p:sldId id="277" r:id="rId18"/>
    <p:sldId id="280" r:id="rId19"/>
    <p:sldId id="274" r:id="rId20"/>
    <p:sldId id="283" r:id="rId21"/>
    <p:sldId id="273" r:id="rId22"/>
    <p:sldId id="282" r:id="rId23"/>
    <p:sldId id="281" r:id="rId24"/>
  </p:sldIdLst>
  <p:sldSz cx="9144000" cy="5143500" type="screen16x9"/>
  <p:notesSz cx="6858000" cy="987425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52A0"/>
    <a:srgbClr val="4F81B5"/>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F9396C-245F-4FA3-B97D-FAB20D36C222}" v="2" dt="2019-10-07T10:36:58.1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8" autoAdjust="0"/>
    <p:restoredTop sz="62821" autoAdjust="0"/>
  </p:normalViewPr>
  <p:slideViewPr>
    <p:cSldViewPr snapToGrid="0" snapToObjects="1">
      <p:cViewPr varScale="1">
        <p:scale>
          <a:sx n="89" d="100"/>
          <a:sy n="89" d="100"/>
        </p:scale>
        <p:origin x="918" y="4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Quixley" userId="ead228ce-05bf-4319-9b33-a50cda615e37" providerId="ADAL" clId="{2F04485A-7C16-4DEC-A782-994A0C4FC912}"/>
    <pc:docChg chg="undo custSel modSld">
      <pc:chgData name="Tracy Quixley" userId="ead228ce-05bf-4319-9b33-a50cda615e37" providerId="ADAL" clId="{2F04485A-7C16-4DEC-A782-994A0C4FC912}" dt="2019-10-07T10:36:58.137" v="9"/>
      <pc:docMkLst>
        <pc:docMk/>
      </pc:docMkLst>
      <pc:sldChg chg="modTransition">
        <pc:chgData name="Tracy Quixley" userId="ead228ce-05bf-4319-9b33-a50cda615e37" providerId="ADAL" clId="{2F04485A-7C16-4DEC-A782-994A0C4FC912}" dt="2019-10-07T10:36:58.137" v="9"/>
        <pc:sldMkLst>
          <pc:docMk/>
          <pc:sldMk cId="4206137069" sldId="256"/>
        </pc:sldMkLst>
      </pc:sldChg>
      <pc:sldChg chg="addSp delSp modSp">
        <pc:chgData name="Tracy Quixley" userId="ead228ce-05bf-4319-9b33-a50cda615e37" providerId="ADAL" clId="{2F04485A-7C16-4DEC-A782-994A0C4FC912}" dt="2019-10-07T08:47:34.061" v="8" actId="1076"/>
        <pc:sldMkLst>
          <pc:docMk/>
          <pc:sldMk cId="3961649166" sldId="284"/>
        </pc:sldMkLst>
        <pc:picChg chg="del mod">
          <ac:chgData name="Tracy Quixley" userId="ead228ce-05bf-4319-9b33-a50cda615e37" providerId="ADAL" clId="{2F04485A-7C16-4DEC-A782-994A0C4FC912}" dt="2019-10-07T08:46:59.975" v="1" actId="478"/>
          <ac:picMkLst>
            <pc:docMk/>
            <pc:sldMk cId="3961649166" sldId="284"/>
            <ac:picMk id="3" creationId="{196A2453-332B-46A2-A7EF-3D6ED0C8FC44}"/>
          </ac:picMkLst>
        </pc:picChg>
        <pc:picChg chg="add mod">
          <ac:chgData name="Tracy Quixley" userId="ead228ce-05bf-4319-9b33-a50cda615e37" providerId="ADAL" clId="{2F04485A-7C16-4DEC-A782-994A0C4FC912}" dt="2019-10-07T08:47:34.061" v="8" actId="1076"/>
          <ac:picMkLst>
            <pc:docMk/>
            <pc:sldMk cId="3961649166" sldId="284"/>
            <ac:picMk id="6" creationId="{DA9F4784-0C7B-4E17-A966-927920A5E59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86200" y="0"/>
            <a:ext cx="29718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1" y="9380538"/>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86200" y="9380538"/>
            <a:ext cx="29718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718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138113" y="741363"/>
            <a:ext cx="6581775" cy="370205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1" y="4690269"/>
            <a:ext cx="5029200" cy="4443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1" y="9380538"/>
            <a:ext cx="29718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9380538"/>
            <a:ext cx="2971800"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Arial" charset="0"/>
                <a:ea typeface="Arial" pitchFamily="-65" charset="0"/>
                <a:cs typeface="Arial" charset="0"/>
              </a:rPr>
              <a:t>Introduction</a:t>
            </a:r>
          </a:p>
          <a:p>
            <a:endParaRPr lang="en-AU" sz="1200" b="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Introduction &amp; acknowledgment of James &amp; Cathy.</a:t>
            </a:r>
          </a:p>
          <a:p>
            <a:endParaRPr lang="en-AU"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Together, we are going to give you a brief overview of the work we have been doing at the University of South Australia as part of our ORCID Integration project.</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a:t>
            </a:fld>
            <a:endParaRPr lang="en-US"/>
          </a:p>
        </p:txBody>
      </p:sp>
    </p:spTree>
    <p:extLst>
      <p:ext uri="{BB962C8B-B14F-4D97-AF65-F5344CB8AC3E}">
        <p14:creationId xmlns:p14="http://schemas.microsoft.com/office/powerpoint/2010/main" val="135169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b="1" dirty="0"/>
              <a:t>ORCID Collect &amp; Connect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In terms of the Collect &amp; Connect program we’ve receive 3 out of the 5 badges. </a:t>
            </a:r>
            <a:endParaRPr lang="en-AU" sz="1200" kern="1200" dirty="0">
              <a:solidFill>
                <a:schemeClr val="tx1"/>
              </a:solidFill>
              <a:effectLst/>
              <a:latin typeface="Arial" charset="0"/>
              <a:ea typeface="Arial" pitchFamily="-65" charset="0"/>
              <a:cs typeface="Arial" charset="0"/>
            </a:endParaRPr>
          </a:p>
          <a:p>
            <a:endParaRPr lang="en-AU"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After providing a demo of our system interfaces to ORCID, ORCID found us to meet the requirements for several of the badges,</a:t>
            </a:r>
            <a:r>
              <a:rPr lang="en-AU" dirty="0"/>
              <a:t> </a:t>
            </a:r>
            <a:r>
              <a:rPr lang="en-AU" sz="1200" kern="1200" dirty="0">
                <a:solidFill>
                  <a:schemeClr val="tx1"/>
                </a:solidFill>
                <a:effectLst/>
                <a:latin typeface="Arial" charset="0"/>
                <a:ea typeface="Arial" pitchFamily="-65" charset="0"/>
                <a:cs typeface="Arial" charset="0"/>
              </a:rPr>
              <a:t>including Authenticate, Display, and Connect.</a:t>
            </a:r>
          </a:p>
          <a:p>
            <a:endParaRPr lang="en-AU" sz="1200" kern="1200" dirty="0">
              <a:solidFill>
                <a:schemeClr val="tx1"/>
              </a:solidFill>
              <a:effectLst/>
              <a:latin typeface="Arial" charset="0"/>
              <a:ea typeface="Arial" pitchFamily="-65" charset="0"/>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10</a:t>
            </a:fld>
            <a:endParaRPr lang="en-US"/>
          </a:p>
        </p:txBody>
      </p:sp>
    </p:spTree>
    <p:extLst>
      <p:ext uri="{BB962C8B-B14F-4D97-AF65-F5344CB8AC3E}">
        <p14:creationId xmlns:p14="http://schemas.microsoft.com/office/powerpoint/2010/main" val="381571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User Acceptance Testing (UAT)</a:t>
            </a:r>
          </a:p>
          <a:p>
            <a:endParaRPr lang="en-AU" dirty="0">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solidFill>
                  <a:schemeClr val="bg1"/>
                </a:solidFill>
              </a:rPr>
              <a:t>Each phase involved testing by researchers, PhD students or professional staff (Library, ISTS, HR).</a:t>
            </a:r>
          </a:p>
          <a:p>
            <a:endParaRPr lang="en-AU" dirty="0">
              <a:solidFill>
                <a:schemeClr val="bg1"/>
              </a:solidFill>
            </a:endParaRPr>
          </a:p>
          <a:p>
            <a:r>
              <a:rPr lang="en-AU" dirty="0">
                <a:solidFill>
                  <a:schemeClr val="bg1"/>
                </a:solidFill>
              </a:rPr>
              <a:t>As plans were completed the feedback was reviewed and changes implemented. </a:t>
            </a:r>
          </a:p>
          <a:p>
            <a:endParaRPr lang="en-AU" b="0"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11</a:t>
            </a:fld>
            <a:endParaRPr lang="en-US"/>
          </a:p>
        </p:txBody>
      </p:sp>
    </p:spTree>
    <p:extLst>
      <p:ext uri="{BB962C8B-B14F-4D97-AF65-F5344CB8AC3E}">
        <p14:creationId xmlns:p14="http://schemas.microsoft.com/office/powerpoint/2010/main" val="3064418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err="1"/>
              <a:t>Comms</a:t>
            </a:r>
            <a:endParaRPr lang="en-AU" b="1" dirty="0"/>
          </a:p>
          <a:p>
            <a:endParaRPr lang="en-AU" b="0" dirty="0"/>
          </a:p>
          <a:p>
            <a:r>
              <a:rPr lang="en-AU" dirty="0"/>
              <a:t>A comprehensive</a:t>
            </a:r>
            <a:r>
              <a:rPr lang="en-AU" baseline="0" dirty="0"/>
              <a:t> communication plan was developed, and the </a:t>
            </a:r>
            <a:r>
              <a:rPr lang="en-AU" dirty="0" err="1"/>
              <a:t>ORCiD</a:t>
            </a:r>
            <a:r>
              <a:rPr lang="en-AU" dirty="0"/>
              <a:t> Research Guide provided</a:t>
            </a:r>
            <a:r>
              <a:rPr lang="en-AU" baseline="0" dirty="0"/>
              <a:t> a </a:t>
            </a:r>
            <a:r>
              <a:rPr lang="en-AU" dirty="0"/>
              <a:t>one stop shop for all things</a:t>
            </a:r>
            <a:r>
              <a:rPr lang="en-AU" baseline="0" dirty="0"/>
              <a:t> </a:t>
            </a:r>
            <a:r>
              <a:rPr lang="en-AU" baseline="0" dirty="0" err="1"/>
              <a:t>ORCiD</a:t>
            </a:r>
            <a:r>
              <a:rPr lang="en-AU" baseline="0" dirty="0"/>
              <a:t> to our clients</a:t>
            </a:r>
            <a:endParaRPr lang="en-AU" dirty="0"/>
          </a:p>
          <a:p>
            <a:endParaRPr lang="en-AU" dirty="0">
              <a:solidFill>
                <a:schemeClr val="bg1"/>
              </a:solidFill>
            </a:endParaRPr>
          </a:p>
          <a:p>
            <a:r>
              <a:rPr lang="en-AU" dirty="0">
                <a:solidFill>
                  <a:schemeClr val="bg1"/>
                </a:solidFill>
              </a:rPr>
              <a:t>Including:</a:t>
            </a:r>
          </a:p>
          <a:p>
            <a:pPr marL="171450" indent="-171450">
              <a:buFont typeface="Arial" panose="020B0604020202020204" pitchFamily="34" charset="0"/>
              <a:buChar char="•"/>
            </a:pPr>
            <a:r>
              <a:rPr lang="en-AU" dirty="0">
                <a:solidFill>
                  <a:schemeClr val="bg1"/>
                </a:solidFill>
              </a:rPr>
              <a:t>Staff portal </a:t>
            </a:r>
          </a:p>
          <a:p>
            <a:pPr marL="171450" indent="-171450">
              <a:buFont typeface="Arial" panose="020B0604020202020204" pitchFamily="34" charset="0"/>
              <a:buChar char="•"/>
            </a:pPr>
            <a:r>
              <a:rPr lang="en-AU" dirty="0">
                <a:solidFill>
                  <a:schemeClr val="bg1"/>
                </a:solidFill>
              </a:rPr>
              <a:t>90-second video</a:t>
            </a:r>
          </a:p>
          <a:p>
            <a:pPr marL="171450" indent="-171450">
              <a:buFont typeface="Arial" panose="020B0604020202020204" pitchFamily="34" charset="0"/>
              <a:buChar char="•"/>
            </a:pPr>
            <a:r>
              <a:rPr lang="en-AU" dirty="0">
                <a:solidFill>
                  <a:schemeClr val="bg1"/>
                </a:solidFill>
              </a:rPr>
              <a:t>Targeted emails</a:t>
            </a:r>
          </a:p>
          <a:p>
            <a:pPr marL="171450" indent="-171450">
              <a:buFont typeface="Arial" panose="020B0604020202020204" pitchFamily="34" charset="0"/>
              <a:buChar char="•"/>
            </a:pPr>
            <a:r>
              <a:rPr lang="en-AU" dirty="0">
                <a:solidFill>
                  <a:schemeClr val="bg1"/>
                </a:solidFill>
              </a:rPr>
              <a:t>School Board and Research Committee presentations</a:t>
            </a:r>
            <a:r>
              <a:rPr lang="en-AU" baseline="0" dirty="0">
                <a:solidFill>
                  <a:schemeClr val="bg1"/>
                </a:solidFill>
              </a:rPr>
              <a:t> and </a:t>
            </a:r>
            <a:r>
              <a:rPr lang="en-AU" dirty="0">
                <a:solidFill>
                  <a:schemeClr val="bg1"/>
                </a:solidFill>
              </a:rPr>
              <a:t>reports</a:t>
            </a:r>
          </a:p>
          <a:p>
            <a:pPr marL="171450" indent="-171450">
              <a:buFont typeface="Arial" panose="020B0604020202020204" pitchFamily="34" charset="0"/>
              <a:buChar char="•"/>
            </a:pPr>
            <a:r>
              <a:rPr lang="en-AU" dirty="0" err="1">
                <a:solidFill>
                  <a:schemeClr val="bg1"/>
                </a:solidFill>
              </a:rPr>
              <a:t>Research@UniSA</a:t>
            </a:r>
            <a:r>
              <a:rPr lang="en-AU" dirty="0">
                <a:solidFill>
                  <a:schemeClr val="bg1"/>
                </a:solidFill>
              </a:rPr>
              <a:t> seminar; Early Career Researcher presentation</a:t>
            </a:r>
          </a:p>
          <a:p>
            <a:pPr marL="171450" indent="-171450">
              <a:buFont typeface="Arial" panose="020B0604020202020204" pitchFamily="34" charset="0"/>
              <a:buChar char="•"/>
            </a:pPr>
            <a:r>
              <a:rPr lang="en-AU" dirty="0">
                <a:solidFill>
                  <a:schemeClr val="bg1"/>
                </a:solidFill>
              </a:rPr>
              <a:t>Email signature file</a:t>
            </a:r>
          </a:p>
          <a:p>
            <a:pPr marL="171450" indent="-171450">
              <a:buFont typeface="Arial" panose="020B0604020202020204" pitchFamily="34" charset="0"/>
              <a:buChar char="•"/>
            </a:pPr>
            <a:r>
              <a:rPr lang="en-AU" dirty="0">
                <a:solidFill>
                  <a:schemeClr val="bg1"/>
                </a:solidFill>
              </a:rPr>
              <a:t>ARC grant applicants</a:t>
            </a:r>
          </a:p>
          <a:p>
            <a:pPr marL="171450" indent="-171450">
              <a:buFont typeface="Arial" panose="020B0604020202020204" pitchFamily="34" charset="0"/>
              <a:buChar char="•"/>
            </a:pPr>
            <a:r>
              <a:rPr lang="en-AU" dirty="0">
                <a:solidFill>
                  <a:schemeClr val="bg1"/>
                </a:solidFill>
              </a:rPr>
              <a:t>Welcome new staff emails</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12</a:t>
            </a:fld>
            <a:endParaRPr lang="en-US"/>
          </a:p>
        </p:txBody>
      </p:sp>
    </p:spTree>
    <p:extLst>
      <p:ext uri="{BB962C8B-B14F-4D97-AF65-F5344CB8AC3E}">
        <p14:creationId xmlns:p14="http://schemas.microsoft.com/office/powerpoint/2010/main" val="1063766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Some statistics</a:t>
            </a:r>
          </a:p>
          <a:p>
            <a:endParaRPr lang="en-AU" b="0" dirty="0"/>
          </a:p>
          <a:p>
            <a:r>
              <a:rPr lang="en-AU" dirty="0"/>
              <a:t>So</a:t>
            </a:r>
            <a:r>
              <a:rPr lang="en-AU" baseline="0" dirty="0"/>
              <a:t> far over 501 staff have registered their ORCiD with UniSA, 54% of total known staff with ORCiD profiles</a:t>
            </a:r>
          </a:p>
          <a:p>
            <a:endParaRPr lang="en-AU" baseline="0" dirty="0"/>
          </a:p>
          <a:p>
            <a:r>
              <a:rPr lang="en-AU" baseline="0" dirty="0"/>
              <a:t>Over 10 000 output metadata records have been matched or uploaded to these </a:t>
            </a:r>
            <a:r>
              <a:rPr lang="en-AU" baseline="0" dirty="0" err="1"/>
              <a:t>ORCiD</a:t>
            </a:r>
            <a:r>
              <a:rPr lang="en-AU" baseline="0" dirty="0"/>
              <a:t> profiles</a:t>
            </a:r>
          </a:p>
          <a:p>
            <a:endParaRPr lang="en-AU" baseline="0" dirty="0"/>
          </a:p>
          <a:p>
            <a:r>
              <a:rPr lang="en-AU" baseline="0" dirty="0"/>
              <a:t>Almost 2000 output metadata records have been sent to the Repository from </a:t>
            </a:r>
            <a:r>
              <a:rPr lang="en-AU" baseline="0" dirty="0" err="1"/>
              <a:t>ORCiD</a:t>
            </a:r>
            <a:r>
              <a:rPr lang="en-AU" baseline="0" dirty="0"/>
              <a:t> profiles</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13</a:t>
            </a:fld>
            <a:endParaRPr lang="en-US"/>
          </a:p>
        </p:txBody>
      </p:sp>
    </p:spTree>
    <p:extLst>
      <p:ext uri="{BB962C8B-B14F-4D97-AF65-F5344CB8AC3E}">
        <p14:creationId xmlns:p14="http://schemas.microsoft.com/office/powerpoint/2010/main" val="2444194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Key achievements</a:t>
            </a:r>
            <a:endParaRPr lang="en-AU" b="0" dirty="0"/>
          </a:p>
          <a:p>
            <a:endParaRPr lang="en-AU" b="0" dirty="0"/>
          </a:p>
          <a:p>
            <a:r>
              <a:rPr lang="en-AU" dirty="0">
                <a:latin typeface="Arial"/>
                <a:cs typeface="Arial"/>
              </a:rPr>
              <a:t>There were a number of achievements, including:</a:t>
            </a:r>
          </a:p>
          <a:p>
            <a:endParaRPr lang="en-AU" dirty="0">
              <a:latin typeface="Arial"/>
              <a:cs typeface="Arial"/>
            </a:endParaRPr>
          </a:p>
          <a:p>
            <a:r>
              <a:rPr lang="en-AU" dirty="0">
                <a:latin typeface="Arial"/>
                <a:cs typeface="Arial"/>
              </a:rPr>
              <a:t>When we process the research outputs of staff who have joined UniSA, we can bring all their outputs into Alma using their ORCiD. Including their ORCiD is part of the recruitment process, and when Academic Librarians meet with new staff they are encouraged to register straight away</a:t>
            </a:r>
          </a:p>
          <a:p>
            <a:endParaRPr lang="en-AU" dirty="0">
              <a:latin typeface="Arial"/>
              <a:cs typeface="Arial"/>
            </a:endParaRPr>
          </a:p>
          <a:p>
            <a:r>
              <a:rPr lang="en-AU" dirty="0">
                <a:latin typeface="Arial"/>
                <a:cs typeface="Arial"/>
              </a:rPr>
              <a:t>ORCiD is a more comprehensive and timely source for outputs</a:t>
            </a:r>
          </a:p>
          <a:p>
            <a:endParaRPr lang="en-AU" dirty="0">
              <a:latin typeface="Arial"/>
              <a:cs typeface="Arial"/>
            </a:endParaRPr>
          </a:p>
          <a:p>
            <a:r>
              <a:rPr lang="en-AU" dirty="0">
                <a:latin typeface="Arial"/>
                <a:cs typeface="Arial"/>
              </a:rPr>
              <a:t>And many researchers used ORCiD as a way to auto-populate their outputs into the ARC Research Management System.</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14</a:t>
            </a:fld>
            <a:endParaRPr lang="en-US"/>
          </a:p>
        </p:txBody>
      </p:sp>
    </p:spTree>
    <p:extLst>
      <p:ext uri="{BB962C8B-B14F-4D97-AF65-F5344CB8AC3E}">
        <p14:creationId xmlns:p14="http://schemas.microsoft.com/office/powerpoint/2010/main" val="192681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Testimonial</a:t>
            </a:r>
            <a:endParaRPr lang="en-AU" b="0"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15</a:t>
            </a:fld>
            <a:endParaRPr lang="en-US"/>
          </a:p>
        </p:txBody>
      </p:sp>
    </p:spTree>
    <p:extLst>
      <p:ext uri="{BB962C8B-B14F-4D97-AF65-F5344CB8AC3E}">
        <p14:creationId xmlns:p14="http://schemas.microsoft.com/office/powerpoint/2010/main" val="547042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What’s next?</a:t>
            </a:r>
          </a:p>
          <a:p>
            <a:r>
              <a:rPr lang="en-AU" b="1" dirty="0"/>
              <a:t>Part 1</a:t>
            </a:r>
          </a:p>
          <a:p>
            <a:endParaRPr lang="en-AU" b="0" dirty="0"/>
          </a:p>
          <a:p>
            <a:r>
              <a:rPr lang="en-AU" dirty="0">
                <a:latin typeface="Arial"/>
                <a:cs typeface="Arial"/>
              </a:rPr>
              <a:t>We are currently exploring how we can use ORCiD to ensure we have all research outputs in the Repository for national and international accreditation, e.g. EQUIS.</a:t>
            </a:r>
            <a:endParaRPr lang="en-AU" b="0" dirty="0"/>
          </a:p>
          <a:p>
            <a:endParaRPr lang="en-AU" dirty="0"/>
          </a:p>
          <a:p>
            <a:r>
              <a:rPr lang="en-AU" dirty="0">
                <a:latin typeface="Arial"/>
                <a:cs typeface="Arial"/>
              </a:rPr>
              <a:t>For the HDRs students, we are offering 30-minute workshops about ORCiD, and we are already starting to see theses coming through with the ORCiD iD on the thesis title page.</a:t>
            </a:r>
          </a:p>
          <a:p>
            <a:endParaRPr lang="en-AU" dirty="0">
              <a:latin typeface="Arial"/>
              <a:cs typeface="Arial"/>
            </a:endParaRPr>
          </a:p>
          <a:p>
            <a:r>
              <a:rPr lang="en-AU" dirty="0"/>
              <a:t>From a more reporting side: </a:t>
            </a:r>
          </a:p>
          <a:p>
            <a:pPr marL="171450" indent="-171450">
              <a:buFont typeface="Arial" panose="020B0604020202020204" pitchFamily="34" charset="0"/>
              <a:buChar char="•"/>
            </a:pPr>
            <a:r>
              <a:rPr lang="en-AU" dirty="0"/>
              <a:t>We can’t see when somebody registers their ORCiD with UniSA is their profile is public or private.  We would like our reports to reflect this in the future.</a:t>
            </a:r>
          </a:p>
          <a:p>
            <a:pPr marL="171450" indent="-171450">
              <a:buFont typeface="Arial" panose="020B0604020202020204" pitchFamily="34" charset="0"/>
              <a:buChar char="•"/>
            </a:pPr>
            <a:r>
              <a:rPr lang="en-AU" dirty="0"/>
              <a:t>We want our reports to show if ORCiD profiles are correctly set-up with Scopus, RID, Crossref, etc.  Which means we want our reports to show us what is misconfigured so that our Academic Librarians …..</a:t>
            </a:r>
          </a:p>
          <a:p>
            <a:pPr marL="171450" indent="-171450">
              <a:buFont typeface="Arial" panose="020B0604020202020204" pitchFamily="34" charset="0"/>
              <a:buChar char="•"/>
            </a:pPr>
            <a:r>
              <a:rPr lang="en-AU" dirty="0"/>
              <a:t>Reengineer our onboarding process of new staff</a:t>
            </a:r>
          </a:p>
          <a:p>
            <a:pPr marL="171450" indent="-171450">
              <a:buFont typeface="Arial" panose="020B0604020202020204" pitchFamily="34" charset="0"/>
              <a:buChar char="•"/>
            </a:pPr>
            <a:r>
              <a:rPr lang="en-AU" dirty="0"/>
              <a:t>Work together wit grant winners </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16</a:t>
            </a:fld>
            <a:endParaRPr lang="en-US"/>
          </a:p>
        </p:txBody>
      </p:sp>
    </p:spTree>
    <p:extLst>
      <p:ext uri="{BB962C8B-B14F-4D97-AF65-F5344CB8AC3E}">
        <p14:creationId xmlns:p14="http://schemas.microsoft.com/office/powerpoint/2010/main" val="477637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What’s next?</a:t>
            </a:r>
          </a:p>
          <a:p>
            <a:r>
              <a:rPr lang="en-AU" b="1" dirty="0"/>
              <a:t>Part 2</a:t>
            </a:r>
          </a:p>
          <a:p>
            <a:endParaRPr lang="en-AU" dirty="0">
              <a:latin typeface="Arial"/>
              <a:cs typeface="Arial"/>
            </a:endParaRPr>
          </a:p>
          <a:p>
            <a:pPr marL="171450" indent="-171450">
              <a:buFont typeface="Arial" panose="020B0604020202020204" pitchFamily="34" charset="0"/>
              <a:buChar char="•"/>
            </a:pPr>
            <a:r>
              <a:rPr lang="en-AU" dirty="0"/>
              <a:t>At the moment we can’t determine whether an ORCiD profile registered with UniSA, is made public or private.  We would like our reports (which we get from our IT department) to reflect this, so that we can contact academics/researchers and request for private profiles to be made public.</a:t>
            </a:r>
          </a:p>
          <a:p>
            <a:pPr marL="171450" indent="-171450">
              <a:buFont typeface="Arial" panose="020B0604020202020204" pitchFamily="34" charset="0"/>
              <a:buChar char="•"/>
            </a:pPr>
            <a:r>
              <a:rPr lang="en-AU" dirty="0"/>
              <a:t>We want our reports to show if ORCiD profiles are correctly set-up with Scopus, RID, Crossref, etc. (by this, we mean adding them as trusted organizations). And if not, we would like to ask our Academic Librarians to contact the particular researchers and academics to offer support.</a:t>
            </a:r>
          </a:p>
          <a:p>
            <a:pPr marL="171450" indent="-171450">
              <a:buFont typeface="Arial" panose="020B0604020202020204" pitchFamily="34" charset="0"/>
              <a:buChar char="•"/>
            </a:pPr>
            <a:r>
              <a:rPr lang="en-AU" dirty="0"/>
              <a:t>Re-engineering our onboarding workflow of new staff – currently it’s a very a manual process so consequently we would like to explore the feasibility of not adding research outputs manually, but rather trust that they are in ORCiD and that we can simply pull them in.</a:t>
            </a:r>
          </a:p>
          <a:p>
            <a:pPr marL="171450" indent="-171450">
              <a:buFont typeface="Arial" panose="020B0604020202020204" pitchFamily="34" charset="0"/>
              <a:buChar char="•"/>
            </a:pPr>
            <a:r>
              <a:rPr lang="en-AU" dirty="0"/>
              <a:t>Work together with grant winners to ensure that their ORCiD profiles are as such that it can be seamlessly exported to the RMS (Research Management System) of the ARC</a:t>
            </a:r>
          </a:p>
          <a:p>
            <a:pPr marL="171450" indent="-171450">
              <a:buFont typeface="Arial" panose="020B0604020202020204" pitchFamily="34" charset="0"/>
              <a:buChar char="•"/>
            </a:pPr>
            <a:r>
              <a:rPr lang="en-AU" dirty="0"/>
              <a:t>At the moment we don’t have the ability to report on HDR registrations ourselves (we can’t see the numbers – which means we can’t measure our success).  We have to contact our IT department and submit a special report for it.</a:t>
            </a:r>
          </a:p>
          <a:p>
            <a:pPr marL="171450" indent="-171450">
              <a:buFont typeface="Arial" panose="020B0604020202020204" pitchFamily="34" charset="0"/>
              <a:buChar char="•"/>
            </a:pPr>
            <a:r>
              <a:rPr lang="en-AU" dirty="0"/>
              <a:t>And lastly, export affiliations – our HR system is currently disabled.  We got it to work, but the position details of UniSA staff were a challenge.</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17</a:t>
            </a:fld>
            <a:endParaRPr lang="en-US"/>
          </a:p>
        </p:txBody>
      </p:sp>
    </p:spTree>
    <p:extLst>
      <p:ext uri="{BB962C8B-B14F-4D97-AF65-F5344CB8AC3E}">
        <p14:creationId xmlns:p14="http://schemas.microsoft.com/office/powerpoint/2010/main" val="203322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Lessons learned</a:t>
            </a:r>
          </a:p>
          <a:p>
            <a:endParaRPr lang="en-AU" b="0" dirty="0"/>
          </a:p>
          <a:p>
            <a:r>
              <a:rPr lang="en-AU" dirty="0">
                <a:latin typeface="Arial"/>
                <a:cs typeface="Arial"/>
              </a:rPr>
              <a:t>This was one of the first big joint projects that the Library and IT worked on together, involving Steering Groups, Project Teams, end-users and loads of documentation and testing!</a:t>
            </a:r>
            <a:endParaRPr lang="en-AU" b="0" dirty="0">
              <a:latin typeface="Arial"/>
              <a:cs typeface="Arial"/>
            </a:endParaRPr>
          </a:p>
          <a:p>
            <a:endParaRPr lang="en-AU" dirty="0"/>
          </a:p>
          <a:p>
            <a:r>
              <a:rPr lang="en-AU" dirty="0">
                <a:latin typeface="Arial"/>
                <a:cs typeface="Arial"/>
              </a:rPr>
              <a:t>As the project evolved, we learnt to double-check that we were speaking the same language and work towards agreed outcomes and timelines. Communication, both written and oral was crucial, as was sharing knowledge and expertise between the teams. </a:t>
            </a:r>
            <a:endParaRPr lang="en-AU" dirty="0"/>
          </a:p>
          <a:p>
            <a:endParaRPr lang="en-AU" dirty="0"/>
          </a:p>
          <a:p>
            <a:r>
              <a:rPr lang="en-AU" dirty="0">
                <a:latin typeface="Arial"/>
                <a:cs typeface="Arial"/>
              </a:rPr>
              <a:t>The </a:t>
            </a:r>
            <a:r>
              <a:rPr lang="en-AU" dirty="0" err="1">
                <a:latin typeface="Arial"/>
                <a:cs typeface="Arial"/>
              </a:rPr>
              <a:t>ORCiD@UniSA</a:t>
            </a:r>
            <a:r>
              <a:rPr lang="en-AU" dirty="0">
                <a:latin typeface="Arial"/>
                <a:cs typeface="Arial"/>
              </a:rPr>
              <a:t> integration project truly embraced the University's mantra of a One Team approach.</a:t>
            </a:r>
            <a:endParaRPr lang="en-AU" dirty="0"/>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18</a:t>
            </a:fld>
            <a:endParaRPr lang="en-US"/>
          </a:p>
        </p:txBody>
      </p:sp>
    </p:spTree>
    <p:extLst>
      <p:ext uri="{BB962C8B-B14F-4D97-AF65-F5344CB8AC3E}">
        <p14:creationId xmlns:p14="http://schemas.microsoft.com/office/powerpoint/2010/main" val="3766992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Video</a:t>
            </a:r>
            <a:endParaRPr lang="en-AU" dirty="0"/>
          </a:p>
          <a:p>
            <a:endParaRPr lang="en-AU" dirty="0"/>
          </a:p>
          <a:p>
            <a:r>
              <a:rPr lang="en-AU" dirty="0"/>
              <a:t>ORCiD – NHMRC. </a:t>
            </a:r>
          </a:p>
          <a:p>
            <a:endParaRPr lang="en-AU" dirty="0"/>
          </a:p>
          <a:p>
            <a:r>
              <a:rPr lang="en-AU" dirty="0"/>
              <a:t>Mention this is a future development.</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19</a:t>
            </a:fld>
            <a:endParaRPr lang="en-US"/>
          </a:p>
        </p:txBody>
      </p:sp>
    </p:spTree>
    <p:extLst>
      <p:ext uri="{BB962C8B-B14F-4D97-AF65-F5344CB8AC3E}">
        <p14:creationId xmlns:p14="http://schemas.microsoft.com/office/powerpoint/2010/main" val="9023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Arial" charset="0"/>
                <a:ea typeface="Arial" pitchFamily="-65" charset="0"/>
                <a:cs typeface="Arial" charset="0"/>
              </a:rPr>
              <a:t>Use of ORCID iDs</a:t>
            </a:r>
          </a:p>
          <a:p>
            <a:endParaRPr lang="en-AU"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The Australian Access Federation outlined in its vision for 2020 the goal that all active researchers in Australia have an ORCID identifier, and that they actively use their ORCID throughout the research lifecycle.</a:t>
            </a:r>
          </a:p>
          <a:p>
            <a:endParaRPr lang="en-AU" sz="120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The UniSA Library has been working for the last three years to encourage our researchers to create an ORCID iD and keep their profile up-to-date.</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a:t>
            </a:fld>
            <a:endParaRPr lang="en-US"/>
          </a:p>
        </p:txBody>
      </p:sp>
    </p:spTree>
    <p:extLst>
      <p:ext uri="{BB962C8B-B14F-4D97-AF65-F5344CB8AC3E}">
        <p14:creationId xmlns:p14="http://schemas.microsoft.com/office/powerpoint/2010/main" val="1469520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Arial" charset="0"/>
                <a:ea typeface="Arial" pitchFamily="-65" charset="0"/>
                <a:cs typeface="Arial" charset="0"/>
              </a:rPr>
              <a:t>Introduction</a:t>
            </a:r>
          </a:p>
          <a:p>
            <a:endParaRPr lang="en-AU" sz="1200" b="0" kern="1200" dirty="0">
              <a:solidFill>
                <a:schemeClr val="tx1"/>
              </a:solidFill>
              <a:effectLst/>
              <a:latin typeface="Arial" charset="0"/>
              <a:ea typeface="Arial" pitchFamily="-65" charset="0"/>
              <a:cs typeface="Arial" charset="0"/>
            </a:endParaRPr>
          </a:p>
          <a:p>
            <a:r>
              <a:rPr lang="en-AU" sz="1200" kern="1200" dirty="0">
                <a:solidFill>
                  <a:schemeClr val="tx1"/>
                </a:solidFill>
                <a:effectLst/>
                <a:latin typeface="Arial" charset="0"/>
                <a:ea typeface="Arial" pitchFamily="-65" charset="0"/>
                <a:cs typeface="Arial" charset="0"/>
              </a:rPr>
              <a:t>Thanks to James and Cathy</a:t>
            </a:r>
          </a:p>
          <a:p>
            <a:endParaRPr lang="en-AU" sz="1200" kern="1200" dirty="0">
              <a:solidFill>
                <a:schemeClr val="tx1"/>
              </a:solidFill>
              <a:effectLst/>
              <a:latin typeface="Arial" charset="0"/>
              <a:ea typeface="Arial" pitchFamily="-65" charset="0"/>
              <a:cs typeface="Arial" charset="0"/>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20</a:t>
            </a:fld>
            <a:endParaRPr lang="en-US"/>
          </a:p>
        </p:txBody>
      </p:sp>
    </p:spTree>
    <p:extLst>
      <p:ext uri="{BB962C8B-B14F-4D97-AF65-F5344CB8AC3E}">
        <p14:creationId xmlns:p14="http://schemas.microsoft.com/office/powerpoint/2010/main" val="299365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Arial" charset="0"/>
                <a:ea typeface="Arial" pitchFamily="-65" charset="0"/>
                <a:cs typeface="Arial" charset="0"/>
              </a:rPr>
              <a:t>UniSA ORCID iD Registration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The first step in our project to integrate with ORCID was to provide functionality for our researchers to authorise UniSA as a Trusted Party to their ORCID record.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This allows UniSA to read a researcher’s ORCID record, to contribute data to selected sections,</a:t>
            </a:r>
            <a:r>
              <a:rPr lang="en-AU" sz="1200" kern="1200" baseline="0" dirty="0">
                <a:solidFill>
                  <a:schemeClr val="tx1"/>
                </a:solidFill>
                <a:effectLst/>
                <a:latin typeface="Arial" charset="0"/>
                <a:ea typeface="Arial" pitchFamily="-65" charset="0"/>
                <a:cs typeface="Arial" charset="0"/>
              </a:rPr>
              <a:t> and </a:t>
            </a:r>
            <a:r>
              <a:rPr lang="en-AU" dirty="0"/>
              <a:t>to push a researcher’s ORCID iD to other corporate systems, thus maximising the impact of their ORCID </a:t>
            </a:r>
            <a:r>
              <a:rPr lang="en-AU" dirty="0" err="1"/>
              <a:t>iD.</a:t>
            </a:r>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3</a:t>
            </a:fld>
            <a:endParaRPr lang="en-US"/>
          </a:p>
        </p:txBody>
      </p:sp>
    </p:spTree>
    <p:extLst>
      <p:ext uri="{BB962C8B-B14F-4D97-AF65-F5344CB8AC3E}">
        <p14:creationId xmlns:p14="http://schemas.microsoft.com/office/powerpoint/2010/main" val="1438439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Integration between ORCID and ARC RMS</a:t>
            </a:r>
          </a:p>
          <a:p>
            <a:endParaRPr lang="en-AU" dirty="0"/>
          </a:p>
          <a:p>
            <a:r>
              <a:rPr lang="en-AU" dirty="0"/>
              <a:t>One of our first aims was to create system interfaces to enrich our researchers’ ORCID records with affiliation and publication date for use in the 2020 ARC Discovery Project applications.</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4</a:t>
            </a:fld>
            <a:endParaRPr lang="en-US"/>
          </a:p>
        </p:txBody>
      </p:sp>
    </p:spTree>
    <p:extLst>
      <p:ext uri="{BB962C8B-B14F-4D97-AF65-F5344CB8AC3E}">
        <p14:creationId xmlns:p14="http://schemas.microsoft.com/office/powerpoint/2010/main" val="521564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Arial" charset="0"/>
                <a:ea typeface="Arial" pitchFamily="-65" charset="0"/>
                <a:cs typeface="Arial" charset="0"/>
              </a:rPr>
              <a:t>Integration with ORCID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We developed processes to add employment affiliations from UniSA’s HR system, however this has since disabled as there were challenges regarding the position details. The main process was around pushing publication from the UniSA Research Outputs Repository into ORCiD.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kern="1200" dirty="0">
                <a:solidFill>
                  <a:schemeClr val="tx1"/>
                </a:solidFill>
                <a:effectLst/>
                <a:latin typeface="Arial" charset="0"/>
                <a:ea typeface="Arial" pitchFamily="-65" charset="0"/>
                <a:cs typeface="Arial" charset="0"/>
              </a:rPr>
              <a:t>This functionality reduces the need for researchers to manually keep their ORCID profiles up-to-date.</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5</a:t>
            </a:fld>
            <a:endParaRPr lang="en-US"/>
          </a:p>
        </p:txBody>
      </p:sp>
    </p:spTree>
    <p:extLst>
      <p:ext uri="{BB962C8B-B14F-4D97-AF65-F5344CB8AC3E}">
        <p14:creationId xmlns:p14="http://schemas.microsoft.com/office/powerpoint/2010/main" val="12582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Arial" charset="0"/>
                <a:ea typeface="Arial" pitchFamily="-65" charset="0"/>
                <a:cs typeface="Arial" charset="0"/>
              </a:rPr>
              <a:t>Harvest of data from ORCID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The second part of the process was to create a process to import publications from ORCID records into the UniSA Research Outputs Repository.</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This facilitates on-boarding of new researchers, particularly for ERA reporting.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kern="1200" dirty="0">
              <a:solidFill>
                <a:schemeClr val="tx1"/>
              </a:solidFill>
              <a:effectLst/>
              <a:latin typeface="Arial" charset="0"/>
              <a:ea typeface="Arial" pitchFamily="-65" charset="0"/>
              <a:cs typeface="Arial" charset="0"/>
            </a:endParaRP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6</a:t>
            </a:fld>
            <a:endParaRPr lang="en-US"/>
          </a:p>
        </p:txBody>
      </p:sp>
    </p:spTree>
    <p:extLst>
      <p:ext uri="{BB962C8B-B14F-4D97-AF65-F5344CB8AC3E}">
        <p14:creationId xmlns:p14="http://schemas.microsoft.com/office/powerpoint/2010/main" val="95272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kern="1200" dirty="0">
                <a:solidFill>
                  <a:schemeClr val="tx1"/>
                </a:solidFill>
                <a:effectLst/>
                <a:latin typeface="Arial" charset="0"/>
                <a:ea typeface="Arial" pitchFamily="-65" charset="0"/>
                <a:cs typeface="Arial" charset="0"/>
              </a:rPr>
              <a:t>Impact on downstream systems</a:t>
            </a:r>
          </a:p>
          <a:p>
            <a:pPr lvl="0"/>
            <a:endParaRPr lang="en-AU" sz="1200" b="0" kern="1200" dirty="0">
              <a:solidFill>
                <a:schemeClr val="tx1"/>
              </a:solidFill>
              <a:effectLst/>
              <a:latin typeface="Arial" charset="0"/>
              <a:ea typeface="Arial" pitchFamily="-65" charset="0"/>
              <a:cs typeface="Arial" charset="0"/>
            </a:endParaRPr>
          </a:p>
          <a:p>
            <a:pPr lvl="0"/>
            <a:r>
              <a:rPr lang="en-AU" sz="1200" b="0" kern="1200" dirty="0">
                <a:solidFill>
                  <a:schemeClr val="tx1"/>
                </a:solidFill>
                <a:effectLst/>
                <a:latin typeface="Arial" charset="0"/>
                <a:ea typeface="Arial" pitchFamily="-65" charset="0"/>
                <a:cs typeface="Arial" charset="0"/>
              </a:rPr>
              <a:t>(The bigger picture)</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Following ORCID’s mantra of “Enter Once, Reuse Often”, UniSA is committed to making the best use of our researchers’ ORCID data, and to feature their ORCID iD whenever possible.</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ORCID iDs were already featured on our Staff Home Pages and our Research Data Access Portal, and are integrated into our HR system and our custom Data Management Planning System.</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As part of the project, ORCID iDs have now been added to our Library’s catalogue search, which is based on Ex </a:t>
            </a:r>
            <a:r>
              <a:rPr lang="en-AU" sz="1200" kern="1200" dirty="0" err="1">
                <a:solidFill>
                  <a:schemeClr val="tx1"/>
                </a:solidFill>
                <a:effectLst/>
                <a:latin typeface="Arial" charset="0"/>
                <a:ea typeface="Arial" pitchFamily="-65" charset="0"/>
                <a:cs typeface="Arial" charset="0"/>
              </a:rPr>
              <a:t>Libris</a:t>
            </a:r>
            <a:r>
              <a:rPr lang="en-AU" sz="1200" kern="1200" dirty="0">
                <a:solidFill>
                  <a:schemeClr val="tx1"/>
                </a:solidFill>
                <a:effectLst/>
                <a:latin typeface="Arial" charset="0"/>
                <a:ea typeface="Arial" pitchFamily="-65" charset="0"/>
                <a:cs typeface="Arial" charset="0"/>
              </a:rPr>
              <a:t>’ Primo cloud-based software. This allows for searching by ORCID iD and therefore makes it easier to disambiguate/identify authors.</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7</a:t>
            </a:fld>
            <a:endParaRPr lang="en-US"/>
          </a:p>
        </p:txBody>
      </p:sp>
    </p:spTree>
    <p:extLst>
      <p:ext uri="{BB962C8B-B14F-4D97-AF65-F5344CB8AC3E}">
        <p14:creationId xmlns:p14="http://schemas.microsoft.com/office/powerpoint/2010/main" val="706460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b="1" kern="1200" dirty="0">
                <a:solidFill>
                  <a:schemeClr val="tx1"/>
                </a:solidFill>
                <a:effectLst/>
                <a:latin typeface="Arial" charset="0"/>
                <a:ea typeface="Arial" pitchFamily="-65" charset="0"/>
                <a:cs typeface="Arial" charset="0"/>
              </a:rPr>
              <a:t>ORCID iDs for HDR candidates</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As of 2019, ORCID iDs have been mandated for HDR candidates at UniSA.</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To support this, we developed a process to import HDR  ORCID </a:t>
            </a:r>
            <a:r>
              <a:rPr lang="en-AU" sz="1200" kern="1200" dirty="0" err="1">
                <a:solidFill>
                  <a:schemeClr val="tx1"/>
                </a:solidFill>
                <a:effectLst/>
                <a:latin typeface="Arial" charset="0"/>
                <a:ea typeface="Arial" pitchFamily="-65" charset="0"/>
                <a:cs typeface="Arial" charset="0"/>
              </a:rPr>
              <a:t>iDs</a:t>
            </a:r>
            <a:r>
              <a:rPr lang="en-AU" sz="1200" kern="1200" dirty="0">
                <a:solidFill>
                  <a:schemeClr val="tx1"/>
                </a:solidFill>
                <a:effectLst/>
                <a:latin typeface="Arial" charset="0"/>
                <a:ea typeface="Arial" pitchFamily="-65" charset="0"/>
                <a:cs typeface="Arial" charset="0"/>
              </a:rPr>
              <a:t> into our (Medici) student system.</a:t>
            </a:r>
          </a:p>
          <a:p>
            <a:pPr lvl="0"/>
            <a:endParaRPr lang="en-AU" sz="1200" kern="1200" dirty="0">
              <a:solidFill>
                <a:schemeClr val="tx1"/>
              </a:solidFill>
              <a:effectLst/>
              <a:latin typeface="Arial" charset="0"/>
              <a:ea typeface="Arial" pitchFamily="-65" charset="0"/>
              <a:cs typeface="Arial" charset="0"/>
            </a:endParaRPr>
          </a:p>
          <a:p>
            <a:pPr lvl="0"/>
            <a:r>
              <a:rPr lang="en-AU" sz="1200" kern="1200" dirty="0">
                <a:solidFill>
                  <a:schemeClr val="tx1"/>
                </a:solidFill>
                <a:effectLst/>
                <a:latin typeface="Arial" charset="0"/>
                <a:ea typeface="Arial" pitchFamily="-65" charset="0"/>
                <a:cs typeface="Arial" charset="0"/>
              </a:rPr>
              <a:t>Our next development</a:t>
            </a:r>
            <a:r>
              <a:rPr lang="en-AU" sz="1200" kern="1200" baseline="0" dirty="0">
                <a:solidFill>
                  <a:schemeClr val="tx1"/>
                </a:solidFill>
                <a:effectLst/>
                <a:latin typeface="Arial" charset="0"/>
                <a:ea typeface="Arial" pitchFamily="-65" charset="0"/>
                <a:cs typeface="Arial" charset="0"/>
              </a:rPr>
              <a:t> will be to provide</a:t>
            </a:r>
            <a:r>
              <a:rPr lang="en-AU" sz="1200" kern="1200" dirty="0">
                <a:solidFill>
                  <a:schemeClr val="tx1"/>
                </a:solidFill>
                <a:effectLst/>
                <a:latin typeface="Arial" charset="0"/>
                <a:ea typeface="Arial" pitchFamily="-65" charset="0"/>
                <a:cs typeface="Arial" charset="0"/>
              </a:rPr>
              <a:t> the same ORCID record enrichment interfaces for HDR candidates as we do for staff. (e.g. ORCiD badges on SHP)</a:t>
            </a:r>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8</a:t>
            </a:fld>
            <a:endParaRPr lang="en-US"/>
          </a:p>
        </p:txBody>
      </p:sp>
    </p:spTree>
    <p:extLst>
      <p:ext uri="{BB962C8B-B14F-4D97-AF65-F5344CB8AC3E}">
        <p14:creationId xmlns:p14="http://schemas.microsoft.com/office/powerpoint/2010/main" val="344790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Schedule for all ORCiD scheduled processes</a:t>
            </a:r>
          </a:p>
          <a:p>
            <a:endParaRPr lang="en-AU" dirty="0">
              <a:latin typeface="Arial"/>
              <a:cs typeface="Arial"/>
            </a:endParaRPr>
          </a:p>
          <a:p>
            <a:r>
              <a:rPr lang="en-AU" sz="1200" kern="1200" dirty="0">
                <a:solidFill>
                  <a:schemeClr val="tx1"/>
                </a:solidFill>
                <a:effectLst/>
                <a:latin typeface="Arial" charset="0"/>
                <a:ea typeface="Arial" pitchFamily="-65" charset="0"/>
                <a:cs typeface="Arial" charset="0"/>
              </a:rPr>
              <a:t>To have all these processes run seamlessly, we have to rely on a well planned schedule</a:t>
            </a:r>
          </a:p>
          <a:p>
            <a:r>
              <a:rPr lang="en-AU" sz="1200" kern="1200" dirty="0">
                <a:solidFill>
                  <a:schemeClr val="tx1"/>
                </a:solidFill>
                <a:effectLst/>
                <a:latin typeface="Arial" charset="0"/>
                <a:ea typeface="Arial" pitchFamily="-65" charset="0"/>
                <a:cs typeface="Arial" charset="0"/>
              </a:rPr>
              <a:t>Publication tasks from Alma to ORCiD are highlighted in yellow:</a:t>
            </a: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9</a:t>
            </a:fld>
            <a:endParaRPr lang="en-US"/>
          </a:p>
        </p:txBody>
      </p:sp>
    </p:spTree>
    <p:extLst>
      <p:ext uri="{BB962C8B-B14F-4D97-AF65-F5344CB8AC3E}">
        <p14:creationId xmlns:p14="http://schemas.microsoft.com/office/powerpoint/2010/main" val="828706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7A40AF-7E1B-45F2-A23D-8C4B6A7B4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dirty="0"/>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a:t>Insert text or delete if not required</a:t>
            </a:r>
          </a:p>
        </p:txBody>
      </p:sp>
      <p:pic>
        <p:nvPicPr>
          <p:cNvPr id="3" name="Picture 2" descr="A close up of a logo&#10;&#10;Description generated with very high confidence">
            <a:extLst>
              <a:ext uri="{FF2B5EF4-FFF2-40B4-BE49-F238E27FC236}">
                <a16:creationId xmlns:a16="http://schemas.microsoft.com/office/drawing/2014/main" id="{7942D94B-DC09-4F81-9A84-557D576CF38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8232" y="307882"/>
            <a:ext cx="1836795" cy="1568637"/>
          </a:xfrm>
          <a:prstGeom prst="rect">
            <a:avLst/>
          </a:prstGeom>
        </p:spPr>
      </p:pic>
    </p:spTree>
    <p:extLst>
      <p:ext uri="{BB962C8B-B14F-4D97-AF65-F5344CB8AC3E}">
        <p14:creationId xmlns:p14="http://schemas.microsoft.com/office/powerpoint/2010/main" val="16813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C1F40-C1D3-4730-BD69-BF2CE644F8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sp>
        <p:nvSpPr>
          <p:cNvPr id="6"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2400" b="1">
                <a:solidFill>
                  <a:schemeClr val="bg1"/>
                </a:solidFill>
                <a:latin typeface="Altis UniSA Heavy" panose="020B0903030000000003" pitchFamily="34" charset="0"/>
              </a:defRPr>
            </a:lvl1pPr>
          </a:lstStyle>
          <a:p>
            <a:pPr lvl="0"/>
            <a:r>
              <a:rPr lang="en-US" dirty="0"/>
              <a:t>Type heading</a:t>
            </a:r>
            <a:endParaRPr lang="en-AU" dirty="0"/>
          </a:p>
        </p:txBody>
      </p:sp>
      <p:sp>
        <p:nvSpPr>
          <p:cNvPr id="11" name="Text Placeholder 3"/>
          <p:cNvSpPr>
            <a:spLocks noGrp="1"/>
          </p:cNvSpPr>
          <p:nvPr>
            <p:ph type="body" sz="quarter" idx="12" hasCustomPrompt="1"/>
          </p:nvPr>
        </p:nvSpPr>
        <p:spPr>
          <a:xfrm>
            <a:off x="416209" y="1295405"/>
            <a:ext cx="8280751" cy="340867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bg1"/>
                </a:solidFill>
              </a:defRPr>
            </a:lvl1pPr>
            <a:lvl2pPr>
              <a:defRPr sz="2000" baseline="0">
                <a:solidFill>
                  <a:schemeClr val="bg1"/>
                </a:solidFill>
              </a:defRPr>
            </a:lvl2pPr>
            <a:lvl3pPr marL="1143000" indent="-228600">
              <a:buFont typeface="Arial" panose="020B0604020202020204" pitchFamily="34" charset="0"/>
              <a:buChar char="»"/>
              <a:defRPr sz="2000">
                <a:solidFill>
                  <a:schemeClr val="bg1"/>
                </a:solidFill>
              </a:defRPr>
            </a:lvl3pPr>
          </a:lstStyle>
          <a:p>
            <a:pPr lvl="0"/>
            <a:r>
              <a:rPr lang="en-US" dirty="0"/>
              <a:t>Type text</a:t>
            </a:r>
          </a:p>
          <a:p>
            <a:pPr lvl="1"/>
            <a:r>
              <a:rPr lang="en-US" dirty="0"/>
              <a:t>Second level</a:t>
            </a:r>
          </a:p>
          <a:p>
            <a:pPr lvl="2"/>
            <a:r>
              <a:rPr lang="en-US" dirty="0"/>
              <a:t>Third level if required</a:t>
            </a:r>
            <a:endParaRPr lang="en-AU" dirty="0"/>
          </a:p>
        </p:txBody>
      </p:sp>
    </p:spTree>
    <p:extLst>
      <p:ext uri="{BB962C8B-B14F-4D97-AF65-F5344CB8AC3E}">
        <p14:creationId xmlns:p14="http://schemas.microsoft.com/office/powerpoint/2010/main" val="126627742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Image righ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F9509E-2B78-424D-B6A6-0EB07633F0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sp>
        <p:nvSpPr>
          <p:cNvPr id="5" name="Picture Placeholder 4"/>
          <p:cNvSpPr>
            <a:spLocks noGrp="1"/>
          </p:cNvSpPr>
          <p:nvPr>
            <p:ph type="pic" sz="quarter" idx="10" hasCustomPrompt="1"/>
          </p:nvPr>
        </p:nvSpPr>
        <p:spPr>
          <a:xfrm>
            <a:off x="4572000" y="0"/>
            <a:ext cx="4572000" cy="4274979"/>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2400" b="1">
                <a:solidFill>
                  <a:schemeClr val="bg1"/>
                </a:solidFill>
                <a:latin typeface="Altis UniSA Heavy" panose="020B0903030000000003" pitchFamily="34" charset="0"/>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16209" y="1295405"/>
            <a:ext cx="3810351" cy="340867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bg1"/>
                </a:solidFill>
              </a:defRPr>
            </a:lvl1pPr>
          </a:lstStyle>
          <a:p>
            <a:pPr lvl="0"/>
            <a:r>
              <a:rPr lang="en-US" dirty="0"/>
              <a:t>Type text</a:t>
            </a:r>
            <a:endParaRPr lang="en-AU" dirty="0"/>
          </a:p>
        </p:txBody>
      </p:sp>
    </p:spTree>
    <p:extLst>
      <p:ext uri="{BB962C8B-B14F-4D97-AF65-F5344CB8AC3E}">
        <p14:creationId xmlns:p14="http://schemas.microsoft.com/office/powerpoint/2010/main" val="60076533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0CC0F0-57A2-4294-9106-12F7DCD549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sp>
        <p:nvSpPr>
          <p:cNvPr id="5" name="Picture Placeholder 4"/>
          <p:cNvSpPr>
            <a:spLocks noGrp="1"/>
          </p:cNvSpPr>
          <p:nvPr>
            <p:ph type="pic" sz="quarter" idx="10" hasCustomPrompt="1"/>
          </p:nvPr>
        </p:nvSpPr>
        <p:spPr>
          <a:xfrm>
            <a:off x="0" y="0"/>
            <a:ext cx="4572000" cy="514350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sz="3200" i="1">
                <a:solidFill>
                  <a:srgbClr val="E632C0"/>
                </a:solidFill>
              </a:defRPr>
            </a:lvl1pPr>
          </a:lstStyle>
          <a:p>
            <a:r>
              <a:rPr lang="en-US" dirty="0"/>
              <a:t>Drag or insert image/chart/table to placeholder. Or c</a:t>
            </a:r>
            <a:r>
              <a:rPr lang="en-AU" dirty="0"/>
              <a:t>lick </a:t>
            </a:r>
            <a:br>
              <a:rPr lang="en-AU" dirty="0"/>
            </a:br>
            <a:r>
              <a:rPr lang="en-AU" dirty="0"/>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2400" b="1">
                <a:solidFill>
                  <a:schemeClr val="bg1"/>
                </a:solidFill>
                <a:latin typeface="Altis UniSA Heavy" panose="020B0903030000000003" pitchFamily="34" charset="0"/>
              </a:defRPr>
            </a:lvl1pPr>
          </a:lstStyle>
          <a:p>
            <a:pPr lvl="0"/>
            <a:r>
              <a:rPr lang="en-US" dirty="0"/>
              <a:t>Type heading</a:t>
            </a:r>
            <a:endParaRPr lang="en-AU" dirty="0"/>
          </a:p>
        </p:txBody>
      </p:sp>
      <p:sp>
        <p:nvSpPr>
          <p:cNvPr id="13" name="Text Placeholder 3"/>
          <p:cNvSpPr>
            <a:spLocks noGrp="1"/>
          </p:cNvSpPr>
          <p:nvPr>
            <p:ph type="body" sz="quarter" idx="12" hasCustomPrompt="1"/>
          </p:nvPr>
        </p:nvSpPr>
        <p:spPr>
          <a:xfrm>
            <a:off x="4947569" y="1295405"/>
            <a:ext cx="3810351" cy="346963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bg1"/>
                </a:solidFill>
              </a:defRPr>
            </a:lvl1pPr>
          </a:lstStyle>
          <a:p>
            <a:pPr lvl="0"/>
            <a:r>
              <a:rPr lang="en-US" dirty="0"/>
              <a:t>Type text</a:t>
            </a:r>
            <a:endParaRPr lang="en-AU" dirty="0"/>
          </a:p>
        </p:txBody>
      </p:sp>
    </p:spTree>
    <p:extLst>
      <p:ext uri="{BB962C8B-B14F-4D97-AF65-F5344CB8AC3E}">
        <p14:creationId xmlns:p14="http://schemas.microsoft.com/office/powerpoint/2010/main" val="161664208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9" name="Picture Placeholder 2"/>
          <p:cNvSpPr>
            <a:spLocks noGrp="1"/>
          </p:cNvSpPr>
          <p:nvPr>
            <p:ph type="pic" sz="quarter" idx="1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Click icon to add picture</a:t>
            </a:r>
            <a:endParaRPr lang="en-AU" dirty="0"/>
          </a:p>
        </p:txBody>
      </p:sp>
      <p:pic>
        <p:nvPicPr>
          <p:cNvPr id="4" name="Picture 3">
            <a:extLst>
              <a:ext uri="{FF2B5EF4-FFF2-40B4-BE49-F238E27FC236}">
                <a16:creationId xmlns:a16="http://schemas.microsoft.com/office/drawing/2014/main" id="{4E9EFC9E-1075-4B2A-BF25-F958D70DC9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spTree>
    <p:extLst>
      <p:ext uri="{BB962C8B-B14F-4D97-AF65-F5344CB8AC3E}">
        <p14:creationId xmlns:p14="http://schemas.microsoft.com/office/powerpoint/2010/main" val="184863649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9CDA99-E9D6-453A-B3D7-9639C4E491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8"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dirty="0"/>
              <a:t>Insert text or delete if not required</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5" r:id="rId2"/>
    <p:sldLayoutId id="2147483656" r:id="rId3"/>
    <p:sldLayoutId id="2147483657" r:id="rId4"/>
    <p:sldLayoutId id="2147483653" r:id="rId5"/>
    <p:sldLayoutId id="2147483649" r:id="rId6"/>
  </p:sldLayoutIdLst>
  <p:transition/>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figshare.com/articles/ORCID_s_Collect_Connect_Program_Badges_and_sample_communications_text/639132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orcid.org/content/collect-connect"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F9DjWwEzsXw"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aaf.edu.au/media/2017/ORCID/ORCID_Aust_Vision_FIN_LR_20170706.pdf"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mailto:James.Moyon@unisa.edu.au"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mailto:Cathryn.Mahar@unisa.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rc.gov.au/news-publications/media/feature-articles/orcid-integration-r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1358089" y="2184400"/>
            <a:ext cx="6437083" cy="1076960"/>
          </a:xfrm>
        </p:spPr>
        <p:txBody>
          <a:bodyPr/>
          <a:lstStyle/>
          <a:p>
            <a:r>
              <a:rPr lang="en-AU" sz="2400" dirty="0">
                <a:latin typeface="Altis UniSA Heavy" panose="020B0903030000000003" pitchFamily="34" charset="0"/>
              </a:rPr>
              <a:t>Integrating ORCiD with corporate systems: a case study at the University of South Australia</a:t>
            </a:r>
            <a:endParaRPr lang="en-US" sz="2400" dirty="0">
              <a:latin typeface="Altis UniSA Heavy" panose="020B0903030000000003" pitchFamily="34" charset="0"/>
            </a:endParaRPr>
          </a:p>
        </p:txBody>
      </p:sp>
      <p:sp>
        <p:nvSpPr>
          <p:cNvPr id="3" name="Subtitle 2"/>
          <p:cNvSpPr>
            <a:spLocks noGrp="1"/>
          </p:cNvSpPr>
          <p:nvPr>
            <p:ph type="subTitle" sz="quarter" idx="1"/>
          </p:nvPr>
        </p:nvSpPr>
        <p:spPr/>
        <p:txBody>
          <a:bodyPr/>
          <a:lstStyle/>
          <a:p>
            <a:r>
              <a:rPr lang="en-US" sz="1800" dirty="0"/>
              <a:t>Karen Ayles, Acting Research Connections Librarian</a:t>
            </a:r>
          </a:p>
          <a:p>
            <a:r>
              <a:rPr lang="en-US" sz="1800" dirty="0"/>
              <a:t>Tracy Quixley, Acting Discovery Services Coordinator</a:t>
            </a:r>
          </a:p>
        </p:txBody>
      </p:sp>
    </p:spTree>
    <p:extLst>
      <p:ext uri="{BB962C8B-B14F-4D97-AF65-F5344CB8AC3E}">
        <p14:creationId xmlns:p14="http://schemas.microsoft.com/office/powerpoint/2010/main" val="4206137069"/>
      </p:ext>
    </p:extLst>
  </p:cSld>
  <p:clrMapOvr>
    <a:masterClrMapping/>
  </p:clrMapOvr>
  <mc:AlternateContent xmlns:mc="http://schemas.openxmlformats.org/markup-compatibility/2006">
    <mc:Choice xmlns:p14="http://schemas.microsoft.com/office/powerpoint/2010/main" Requires="p14">
      <p:transition spd="slow" p14:dur="8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FC8FB3-F731-4849-94BC-7BA38BFF1272}"/>
              </a:ext>
            </a:extLst>
          </p:cNvPr>
          <p:cNvSpPr/>
          <p:nvPr/>
        </p:nvSpPr>
        <p:spPr bwMode="auto">
          <a:xfrm>
            <a:off x="0" y="-2305"/>
            <a:ext cx="6384615"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sp>
        <p:nvSpPr>
          <p:cNvPr id="5" name="TextBox 4">
            <a:extLst>
              <a:ext uri="{FF2B5EF4-FFF2-40B4-BE49-F238E27FC236}">
                <a16:creationId xmlns:a16="http://schemas.microsoft.com/office/drawing/2014/main" id="{EC7D9957-816E-456D-B5B4-B103A9229C17}"/>
              </a:ext>
            </a:extLst>
          </p:cNvPr>
          <p:cNvSpPr txBox="1"/>
          <p:nvPr/>
        </p:nvSpPr>
        <p:spPr>
          <a:xfrm>
            <a:off x="6562640" y="152400"/>
            <a:ext cx="2417221" cy="1200329"/>
          </a:xfrm>
          <a:prstGeom prst="rect">
            <a:avLst/>
          </a:prstGeom>
          <a:noFill/>
        </p:spPr>
        <p:txBody>
          <a:bodyPr wrap="square" rtlCol="0">
            <a:spAutoFit/>
          </a:bodyPr>
          <a:lstStyle/>
          <a:p>
            <a:pPr algn="ctr"/>
            <a:r>
              <a:rPr lang="en-AU" dirty="0">
                <a:solidFill>
                  <a:schemeClr val="bg1"/>
                </a:solidFill>
                <a:latin typeface="Altis UniSA Heavy" panose="020B0903030000000003" pitchFamily="34" charset="0"/>
              </a:rPr>
              <a:t>ORCID Collect &amp; Connect Program</a:t>
            </a:r>
          </a:p>
        </p:txBody>
      </p:sp>
      <p:pic>
        <p:nvPicPr>
          <p:cNvPr id="6" name="Picture 2" descr="https://orcid.org/sites/default/files/ckfinder/userfiles/images/2018-interoperability.png">
            <a:extLst>
              <a:ext uri="{FF2B5EF4-FFF2-40B4-BE49-F238E27FC236}">
                <a16:creationId xmlns:a16="http://schemas.microsoft.com/office/drawing/2014/main" id="{7747BF7B-D7E4-4465-A714-CCE2624690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054" y="1442457"/>
            <a:ext cx="2993366" cy="20130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ell phone&#10;&#10;Description generated with very high confidence">
            <a:extLst>
              <a:ext uri="{FF2B5EF4-FFF2-40B4-BE49-F238E27FC236}">
                <a16:creationId xmlns:a16="http://schemas.microsoft.com/office/drawing/2014/main" id="{F987C5EB-D396-48DD-9C00-7BE9B2EFE788}"/>
              </a:ext>
            </a:extLst>
          </p:cNvPr>
          <p:cNvPicPr>
            <a:picLocks noChangeAspect="1"/>
          </p:cNvPicPr>
          <p:nvPr/>
        </p:nvPicPr>
        <p:blipFill>
          <a:blip r:embed="rId4"/>
          <a:stretch>
            <a:fillRect/>
          </a:stretch>
        </p:blipFill>
        <p:spPr>
          <a:xfrm>
            <a:off x="2993366" y="730021"/>
            <a:ext cx="3306821" cy="3453600"/>
          </a:xfrm>
          <a:prstGeom prst="rect">
            <a:avLst/>
          </a:prstGeom>
        </p:spPr>
      </p:pic>
      <p:pic>
        <p:nvPicPr>
          <p:cNvPr id="8" name="Picture 7">
            <a:extLst>
              <a:ext uri="{FF2B5EF4-FFF2-40B4-BE49-F238E27FC236}">
                <a16:creationId xmlns:a16="http://schemas.microsoft.com/office/drawing/2014/main" id="{1D002FB9-91F3-4291-94C7-1ED5A10FCE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085" y="959905"/>
            <a:ext cx="835632" cy="835632"/>
          </a:xfrm>
          <a:prstGeom prst="rect">
            <a:avLst/>
          </a:prstGeom>
        </p:spPr>
      </p:pic>
      <p:pic>
        <p:nvPicPr>
          <p:cNvPr id="9" name="Picture 8">
            <a:extLst>
              <a:ext uri="{FF2B5EF4-FFF2-40B4-BE49-F238E27FC236}">
                <a16:creationId xmlns:a16="http://schemas.microsoft.com/office/drawing/2014/main" id="{08C23C70-3273-4D18-A5DC-908BA3618E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555" y="963703"/>
            <a:ext cx="835632" cy="835632"/>
          </a:xfrm>
          <a:prstGeom prst="rect">
            <a:avLst/>
          </a:prstGeom>
        </p:spPr>
      </p:pic>
      <p:pic>
        <p:nvPicPr>
          <p:cNvPr id="10" name="Picture 9">
            <a:extLst>
              <a:ext uri="{FF2B5EF4-FFF2-40B4-BE49-F238E27FC236}">
                <a16:creationId xmlns:a16="http://schemas.microsoft.com/office/drawing/2014/main" id="{C5835525-005F-45ED-8D2D-759C480FF7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8010" y="2298121"/>
            <a:ext cx="835632" cy="835632"/>
          </a:xfrm>
          <a:prstGeom prst="rect">
            <a:avLst/>
          </a:prstGeom>
        </p:spPr>
      </p:pic>
      <p:sp>
        <p:nvSpPr>
          <p:cNvPr id="11" name="TextBox 10">
            <a:extLst>
              <a:ext uri="{FF2B5EF4-FFF2-40B4-BE49-F238E27FC236}">
                <a16:creationId xmlns:a16="http://schemas.microsoft.com/office/drawing/2014/main" id="{098B1A36-745A-4461-84F1-011E919C10B2}"/>
              </a:ext>
            </a:extLst>
          </p:cNvPr>
          <p:cNvSpPr txBox="1"/>
          <p:nvPr/>
        </p:nvSpPr>
        <p:spPr>
          <a:xfrm>
            <a:off x="-4054" y="4332521"/>
            <a:ext cx="6384614" cy="369332"/>
          </a:xfrm>
          <a:prstGeom prst="rect">
            <a:avLst/>
          </a:prstGeom>
          <a:noFill/>
        </p:spPr>
        <p:txBody>
          <a:bodyPr wrap="square" rtlCol="0">
            <a:spAutoFit/>
          </a:bodyPr>
          <a:lstStyle/>
          <a:p>
            <a:pPr algn="ctr"/>
            <a:r>
              <a:rPr lang="en-AU" sz="900" dirty="0"/>
              <a:t>ORCID 2018, </a:t>
            </a:r>
            <a:r>
              <a:rPr lang="en-AU" sz="900" i="1" dirty="0"/>
              <a:t>Welcome to Collect &amp; Connect: ORCID’s integration and engagement program</a:t>
            </a:r>
            <a:r>
              <a:rPr lang="en-AU" sz="900" dirty="0"/>
              <a:t>, ORCID, viewed 30</a:t>
            </a:r>
            <a:r>
              <a:rPr lang="en-AU" sz="900" baseline="30000" dirty="0"/>
              <a:t>th</a:t>
            </a:r>
            <a:r>
              <a:rPr lang="en-AU" sz="900" dirty="0"/>
              <a:t> April 2019, </a:t>
            </a:r>
            <a:r>
              <a:rPr lang="en-AU" sz="900" dirty="0">
                <a:hlinkClick r:id="rId6"/>
              </a:rPr>
              <a:t>https://orcid.org/content/collect-connect</a:t>
            </a:r>
            <a:r>
              <a:rPr lang="en-AU" sz="900" dirty="0">
                <a:solidFill>
                  <a:schemeClr val="bg1"/>
                </a:solidFill>
              </a:rPr>
              <a:t>.</a:t>
            </a:r>
          </a:p>
        </p:txBody>
      </p:sp>
      <p:sp>
        <p:nvSpPr>
          <p:cNvPr id="12" name="TextBox 11">
            <a:extLst>
              <a:ext uri="{FF2B5EF4-FFF2-40B4-BE49-F238E27FC236}">
                <a16:creationId xmlns:a16="http://schemas.microsoft.com/office/drawing/2014/main" id="{ED489C27-729B-4A59-AE07-ADF36C2E5017}"/>
              </a:ext>
            </a:extLst>
          </p:cNvPr>
          <p:cNvSpPr txBox="1"/>
          <p:nvPr/>
        </p:nvSpPr>
        <p:spPr>
          <a:xfrm>
            <a:off x="4055" y="4701853"/>
            <a:ext cx="6384614" cy="369332"/>
          </a:xfrm>
          <a:prstGeom prst="rect">
            <a:avLst/>
          </a:prstGeom>
          <a:noFill/>
        </p:spPr>
        <p:txBody>
          <a:bodyPr wrap="square" rtlCol="0">
            <a:spAutoFit/>
          </a:bodyPr>
          <a:lstStyle/>
          <a:p>
            <a:pPr algn="ctr"/>
            <a:r>
              <a:rPr lang="en-AU" sz="900" dirty="0"/>
              <a:t>ORCID 2018, </a:t>
            </a:r>
            <a:r>
              <a:rPr lang="en-AU" sz="900" i="1" dirty="0"/>
              <a:t>ORCID’s Collect &amp; Connect Program: Badges and sample communications text</a:t>
            </a:r>
            <a:r>
              <a:rPr lang="en-AU" sz="900" dirty="0"/>
              <a:t>, viewed 30</a:t>
            </a:r>
            <a:r>
              <a:rPr lang="en-AU" sz="900" baseline="30000" dirty="0"/>
              <a:t>th</a:t>
            </a:r>
            <a:r>
              <a:rPr lang="en-AU" sz="900" dirty="0"/>
              <a:t> April 2019, </a:t>
            </a:r>
            <a:r>
              <a:rPr lang="en-US" sz="900" dirty="0">
                <a:solidFill>
                  <a:srgbClr val="000000"/>
                </a:solidFill>
                <a:hlinkClick r:id="rId7"/>
              </a:rPr>
              <a:t>https://figshare.com/articles/ORCID_s_Collect_Connect_Program_Badges_and_sample_communications_text/6391325</a:t>
            </a:r>
            <a:r>
              <a:rPr lang="en-US" sz="800" dirty="0">
                <a:solidFill>
                  <a:schemeClr val="bg1"/>
                </a:solidFill>
              </a:rPr>
              <a:t>.</a:t>
            </a:r>
            <a:endParaRPr lang="en-AU" sz="800" dirty="0">
              <a:solidFill>
                <a:schemeClr val="bg1"/>
              </a:solidFill>
            </a:endParaRPr>
          </a:p>
        </p:txBody>
      </p:sp>
    </p:spTree>
    <p:extLst>
      <p:ext uri="{BB962C8B-B14F-4D97-AF65-F5344CB8AC3E}">
        <p14:creationId xmlns:p14="http://schemas.microsoft.com/office/powerpoint/2010/main" val="405601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solidFill>
                  <a:schemeClr val="bg1"/>
                </a:solidFill>
              </a:rPr>
              <a:t>User Acceptance Testing (UAT)</a:t>
            </a:r>
          </a:p>
        </p:txBody>
      </p:sp>
      <p:sp>
        <p:nvSpPr>
          <p:cNvPr id="3" name="Text Placeholder 2"/>
          <p:cNvSpPr>
            <a:spLocks noGrp="1"/>
          </p:cNvSpPr>
          <p:nvPr>
            <p:ph type="body" sz="quarter" idx="12"/>
          </p:nvPr>
        </p:nvSpPr>
        <p:spPr/>
        <p:txBody>
          <a:bodyPr/>
          <a:lstStyle/>
          <a:p>
            <a:r>
              <a:rPr lang="en-AU" dirty="0">
                <a:solidFill>
                  <a:schemeClr val="bg1"/>
                </a:solidFill>
              </a:rPr>
              <a:t>Each phase involved testing by researchers, PhD students or professional staff:</a:t>
            </a:r>
          </a:p>
          <a:p>
            <a:pPr lvl="1"/>
            <a:r>
              <a:rPr lang="en-AU" dirty="0">
                <a:solidFill>
                  <a:schemeClr val="bg1"/>
                </a:solidFill>
              </a:rPr>
              <a:t>Empower HR and Primo</a:t>
            </a:r>
          </a:p>
          <a:p>
            <a:pPr lvl="1"/>
            <a:r>
              <a:rPr lang="en-AU" dirty="0">
                <a:solidFill>
                  <a:schemeClr val="bg1"/>
                </a:solidFill>
              </a:rPr>
              <a:t>Revocation</a:t>
            </a:r>
          </a:p>
          <a:p>
            <a:pPr lvl="1"/>
            <a:r>
              <a:rPr lang="en-AU" dirty="0">
                <a:solidFill>
                  <a:schemeClr val="bg1"/>
                </a:solidFill>
              </a:rPr>
              <a:t>Affiliations</a:t>
            </a:r>
          </a:p>
          <a:p>
            <a:pPr lvl="1"/>
            <a:r>
              <a:rPr lang="en-AU" dirty="0">
                <a:solidFill>
                  <a:schemeClr val="bg1"/>
                </a:solidFill>
              </a:rPr>
              <a:t>‘Push’ outputs Alma &gt; </a:t>
            </a:r>
            <a:r>
              <a:rPr lang="en-AU" dirty="0" err="1">
                <a:solidFill>
                  <a:schemeClr val="bg1"/>
                </a:solidFill>
              </a:rPr>
              <a:t>ORCiD</a:t>
            </a:r>
            <a:r>
              <a:rPr lang="en-AU" dirty="0">
                <a:solidFill>
                  <a:schemeClr val="bg1"/>
                </a:solidFill>
              </a:rPr>
              <a:t> </a:t>
            </a:r>
          </a:p>
          <a:p>
            <a:pPr lvl="1"/>
            <a:r>
              <a:rPr lang="en-AU" dirty="0">
                <a:solidFill>
                  <a:schemeClr val="bg1"/>
                </a:solidFill>
              </a:rPr>
              <a:t>‘Pull’ outputs </a:t>
            </a:r>
            <a:r>
              <a:rPr lang="en-AU" dirty="0" err="1">
                <a:solidFill>
                  <a:schemeClr val="bg1"/>
                </a:solidFill>
              </a:rPr>
              <a:t>ORCiD</a:t>
            </a:r>
            <a:r>
              <a:rPr lang="en-AU" dirty="0">
                <a:solidFill>
                  <a:schemeClr val="bg1"/>
                </a:solidFill>
              </a:rPr>
              <a:t> &gt; Alma </a:t>
            </a:r>
          </a:p>
        </p:txBody>
      </p:sp>
    </p:spTree>
    <p:extLst>
      <p:ext uri="{BB962C8B-B14F-4D97-AF65-F5344CB8AC3E}">
        <p14:creationId xmlns:p14="http://schemas.microsoft.com/office/powerpoint/2010/main" val="125255497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120912" y="60456"/>
            <a:ext cx="4481316" cy="461665"/>
          </a:xfrm>
          <a:prstGeom prst="rect">
            <a:avLst/>
          </a:prstGeom>
          <a:noFill/>
        </p:spPr>
        <p:txBody>
          <a:bodyPr wrap="square" rtlCol="0">
            <a:spAutoFit/>
          </a:bodyPr>
          <a:lstStyle/>
          <a:p>
            <a:pPr marL="0" indent="0">
              <a:buNone/>
            </a:pPr>
            <a:r>
              <a:rPr lang="en-AU" b="1">
                <a:solidFill>
                  <a:schemeClr val="bg1"/>
                </a:solidFill>
                <a:latin typeface="Altis UniSA Heavy" panose="020B0903030000000003" pitchFamily="34" charset="0"/>
              </a:rPr>
              <a:t>Communication plan</a:t>
            </a:r>
            <a:endParaRPr lang="en-AU" b="1" dirty="0">
              <a:solidFill>
                <a:schemeClr val="bg1"/>
              </a:solidFill>
              <a:latin typeface="Altis UniSA Heavy" panose="020B0903030000000003" pitchFamily="34" charset="0"/>
            </a:endParaRPr>
          </a:p>
        </p:txBody>
      </p:sp>
      <p:pic>
        <p:nvPicPr>
          <p:cNvPr id="5" name="Picture 4"/>
          <p:cNvPicPr>
            <a:picLocks noChangeAspect="1"/>
          </p:cNvPicPr>
          <p:nvPr/>
        </p:nvPicPr>
        <p:blipFill>
          <a:blip r:embed="rId3"/>
          <a:stretch>
            <a:fillRect/>
          </a:stretch>
        </p:blipFill>
        <p:spPr>
          <a:xfrm>
            <a:off x="120911" y="648506"/>
            <a:ext cx="6551941" cy="3700840"/>
          </a:xfrm>
          <a:prstGeom prst="rect">
            <a:avLst/>
          </a:prstGeom>
        </p:spPr>
      </p:pic>
      <p:pic>
        <p:nvPicPr>
          <p:cNvPr id="6" name="Picture 5"/>
          <p:cNvPicPr>
            <a:picLocks noChangeAspect="1"/>
          </p:cNvPicPr>
          <p:nvPr/>
        </p:nvPicPr>
        <p:blipFill>
          <a:blip r:embed="rId4"/>
          <a:stretch>
            <a:fillRect/>
          </a:stretch>
        </p:blipFill>
        <p:spPr>
          <a:xfrm>
            <a:off x="6944907" y="139156"/>
            <a:ext cx="2018273" cy="1932186"/>
          </a:xfrm>
          <a:prstGeom prst="rect">
            <a:avLst/>
          </a:prstGeom>
        </p:spPr>
      </p:pic>
      <p:pic>
        <p:nvPicPr>
          <p:cNvPr id="7" name="Picture 6"/>
          <p:cNvPicPr>
            <a:picLocks noChangeAspect="1"/>
          </p:cNvPicPr>
          <p:nvPr/>
        </p:nvPicPr>
        <p:blipFill>
          <a:blip r:embed="rId5"/>
          <a:stretch>
            <a:fillRect/>
          </a:stretch>
        </p:blipFill>
        <p:spPr>
          <a:xfrm>
            <a:off x="997526" y="4475731"/>
            <a:ext cx="2868459" cy="592197"/>
          </a:xfrm>
          <a:prstGeom prst="rect">
            <a:avLst/>
          </a:prstGeom>
        </p:spPr>
      </p:pic>
      <p:pic>
        <p:nvPicPr>
          <p:cNvPr id="8" name="Picture 7"/>
          <p:cNvPicPr>
            <a:picLocks noChangeAspect="1"/>
          </p:cNvPicPr>
          <p:nvPr/>
        </p:nvPicPr>
        <p:blipFill>
          <a:blip r:embed="rId6"/>
          <a:stretch>
            <a:fillRect/>
          </a:stretch>
        </p:blipFill>
        <p:spPr>
          <a:xfrm>
            <a:off x="5137369" y="3694517"/>
            <a:ext cx="2638808" cy="941996"/>
          </a:xfrm>
          <a:prstGeom prst="rect">
            <a:avLst/>
          </a:prstGeom>
        </p:spPr>
      </p:pic>
    </p:spTree>
    <p:extLst>
      <p:ext uri="{BB962C8B-B14F-4D97-AF65-F5344CB8AC3E}">
        <p14:creationId xmlns:p14="http://schemas.microsoft.com/office/powerpoint/2010/main" val="321750038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D874F96-F25F-4482-BCB6-9DB3D9C73CF4}"/>
              </a:ext>
            </a:extLst>
          </p:cNvPr>
          <p:cNvSpPr/>
          <p:nvPr/>
        </p:nvSpPr>
        <p:spPr bwMode="auto">
          <a:xfrm>
            <a:off x="1" y="-2305"/>
            <a:ext cx="4940644"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sp>
        <p:nvSpPr>
          <p:cNvPr id="10" name="Text Placeholder 9"/>
          <p:cNvSpPr>
            <a:spLocks noGrp="1"/>
          </p:cNvSpPr>
          <p:nvPr>
            <p:ph type="body" sz="quarter" idx="12"/>
          </p:nvPr>
        </p:nvSpPr>
        <p:spPr/>
        <p:txBody>
          <a:bodyPr/>
          <a:lstStyle/>
          <a:p>
            <a:pPr marL="0" indent="0">
              <a:buNone/>
            </a:pPr>
            <a:r>
              <a:rPr lang="en-AU" dirty="0"/>
              <a:t>	</a:t>
            </a:r>
          </a:p>
        </p:txBody>
      </p:sp>
      <p:pic>
        <p:nvPicPr>
          <p:cNvPr id="4" name="Picture 3" descr="Document upload icon">
            <a:extLst>
              <a:ext uri="{FF2B5EF4-FFF2-40B4-BE49-F238E27FC236}">
                <a16:creationId xmlns:a16="http://schemas.microsoft.com/office/drawing/2014/main" id="{402F7236-B7C9-4A56-80CA-E5D1A9F164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4684" y="1820791"/>
            <a:ext cx="1219370" cy="1219370"/>
          </a:xfrm>
          <a:prstGeom prst="rect">
            <a:avLst/>
          </a:prstGeom>
        </p:spPr>
      </p:pic>
      <p:sp>
        <p:nvSpPr>
          <p:cNvPr id="5" name="TextBox 4">
            <a:extLst>
              <a:ext uri="{FF2B5EF4-FFF2-40B4-BE49-F238E27FC236}">
                <a16:creationId xmlns:a16="http://schemas.microsoft.com/office/drawing/2014/main" id="{EE378893-8521-456D-8F3D-6F61B48B25E7}"/>
              </a:ext>
            </a:extLst>
          </p:cNvPr>
          <p:cNvSpPr txBox="1"/>
          <p:nvPr/>
        </p:nvSpPr>
        <p:spPr>
          <a:xfrm>
            <a:off x="4801843" y="2858302"/>
            <a:ext cx="1925052" cy="646331"/>
          </a:xfrm>
          <a:prstGeom prst="rect">
            <a:avLst/>
          </a:prstGeom>
          <a:noFill/>
        </p:spPr>
        <p:txBody>
          <a:bodyPr wrap="square" rtlCol="0">
            <a:spAutoFit/>
          </a:bodyPr>
          <a:lstStyle/>
          <a:p>
            <a:pPr algn="ctr"/>
            <a:r>
              <a:rPr lang="en-AU" sz="1200" b="1" dirty="0">
                <a:solidFill>
                  <a:schemeClr val="bg1"/>
                </a:solidFill>
              </a:rPr>
              <a:t>10673 publication metadata records uploaded to ORCID</a:t>
            </a:r>
          </a:p>
        </p:txBody>
      </p:sp>
      <p:sp>
        <p:nvSpPr>
          <p:cNvPr id="9" name="TextBox 8">
            <a:extLst>
              <a:ext uri="{FF2B5EF4-FFF2-40B4-BE49-F238E27FC236}">
                <a16:creationId xmlns:a16="http://schemas.microsoft.com/office/drawing/2014/main" id="{A241B8F0-CAE9-472C-943E-A03DC37F64B5}"/>
              </a:ext>
            </a:extLst>
          </p:cNvPr>
          <p:cNvSpPr txBox="1"/>
          <p:nvPr/>
        </p:nvSpPr>
        <p:spPr>
          <a:xfrm>
            <a:off x="6041785" y="3963030"/>
            <a:ext cx="1925052" cy="1015663"/>
          </a:xfrm>
          <a:prstGeom prst="rect">
            <a:avLst/>
          </a:prstGeom>
          <a:noFill/>
        </p:spPr>
        <p:txBody>
          <a:bodyPr wrap="square" rtlCol="0">
            <a:spAutoFit/>
          </a:bodyPr>
          <a:lstStyle/>
          <a:p>
            <a:pPr algn="ctr"/>
            <a:r>
              <a:rPr lang="en-AU" sz="1200" b="1" dirty="0">
                <a:solidFill>
                  <a:schemeClr val="bg1"/>
                </a:solidFill>
              </a:rPr>
              <a:t>1988 publication metadata records downloaded to UniSA Research Outputs Repository</a:t>
            </a:r>
          </a:p>
        </p:txBody>
      </p:sp>
      <p:pic>
        <p:nvPicPr>
          <p:cNvPr id="7" name="Picture 6" descr="A close up of a sign&#10;&#10;Description generated with very high confidence">
            <a:extLst>
              <a:ext uri="{FF2B5EF4-FFF2-40B4-BE49-F238E27FC236}">
                <a16:creationId xmlns:a16="http://schemas.microsoft.com/office/drawing/2014/main" id="{252EFBE4-B667-46CD-A457-17183F00F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1828" y="2925519"/>
            <a:ext cx="1219370" cy="1219370"/>
          </a:xfrm>
          <a:prstGeom prst="rect">
            <a:avLst/>
          </a:prstGeom>
        </p:spPr>
      </p:pic>
      <p:sp>
        <p:nvSpPr>
          <p:cNvPr id="11" name="TextBox 10">
            <a:extLst>
              <a:ext uri="{FF2B5EF4-FFF2-40B4-BE49-F238E27FC236}">
                <a16:creationId xmlns:a16="http://schemas.microsoft.com/office/drawing/2014/main" id="{E89CCDA8-4489-4483-9C87-D3A52CCFFC04}"/>
              </a:ext>
            </a:extLst>
          </p:cNvPr>
          <p:cNvSpPr txBox="1"/>
          <p:nvPr/>
        </p:nvSpPr>
        <p:spPr>
          <a:xfrm>
            <a:off x="5138776" y="1079297"/>
            <a:ext cx="2948583" cy="707886"/>
          </a:xfrm>
          <a:prstGeom prst="rect">
            <a:avLst/>
          </a:prstGeom>
          <a:noFill/>
        </p:spPr>
        <p:txBody>
          <a:bodyPr wrap="square" rtlCol="0">
            <a:spAutoFit/>
          </a:bodyPr>
          <a:lstStyle/>
          <a:p>
            <a:r>
              <a:rPr lang="en-AU" sz="2000" dirty="0">
                <a:solidFill>
                  <a:schemeClr val="bg1"/>
                </a:solidFill>
                <a:latin typeface="Altis UniSA Heavy" panose="020B0903030000000003" pitchFamily="34" charset="0"/>
              </a:rPr>
              <a:t>First-time UniSA ORCID Data Harvests</a:t>
            </a:r>
          </a:p>
        </p:txBody>
      </p:sp>
      <p:sp>
        <p:nvSpPr>
          <p:cNvPr id="12" name="TextBox 11">
            <a:extLst>
              <a:ext uri="{FF2B5EF4-FFF2-40B4-BE49-F238E27FC236}">
                <a16:creationId xmlns:a16="http://schemas.microsoft.com/office/drawing/2014/main" id="{7EF1D187-1ADA-4277-B7A6-259CAD8C4E48}"/>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Some statistics</a:t>
            </a:r>
          </a:p>
        </p:txBody>
      </p:sp>
      <p:pic>
        <p:nvPicPr>
          <p:cNvPr id="6" name="Picture 5">
            <a:extLst>
              <a:ext uri="{FF2B5EF4-FFF2-40B4-BE49-F238E27FC236}">
                <a16:creationId xmlns:a16="http://schemas.microsoft.com/office/drawing/2014/main" id="{DA9F4784-0C7B-4E17-A966-927920A5E597}"/>
              </a:ext>
            </a:extLst>
          </p:cNvPr>
          <p:cNvPicPr>
            <a:picLocks noChangeAspect="1"/>
          </p:cNvPicPr>
          <p:nvPr/>
        </p:nvPicPr>
        <p:blipFill>
          <a:blip r:embed="rId5"/>
          <a:stretch>
            <a:fillRect/>
          </a:stretch>
        </p:blipFill>
        <p:spPr>
          <a:xfrm>
            <a:off x="21988" y="664633"/>
            <a:ext cx="4889643" cy="3531685"/>
          </a:xfrm>
          <a:prstGeom prst="rect">
            <a:avLst/>
          </a:prstGeom>
        </p:spPr>
      </p:pic>
    </p:spTree>
    <p:extLst>
      <p:ext uri="{BB962C8B-B14F-4D97-AF65-F5344CB8AC3E}">
        <p14:creationId xmlns:p14="http://schemas.microsoft.com/office/powerpoint/2010/main" val="396164916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73FAE-810A-4164-ABED-03AC1D663CFD}"/>
              </a:ext>
            </a:extLst>
          </p:cNvPr>
          <p:cNvSpPr>
            <a:spLocks noGrp="1"/>
          </p:cNvSpPr>
          <p:nvPr>
            <p:ph type="body" sz="quarter" idx="11"/>
          </p:nvPr>
        </p:nvSpPr>
        <p:spPr/>
        <p:txBody>
          <a:bodyPr/>
          <a:lstStyle/>
          <a:p>
            <a:r>
              <a:rPr lang="en-AU" dirty="0"/>
              <a:t>Key achievements</a:t>
            </a:r>
          </a:p>
        </p:txBody>
      </p:sp>
      <p:sp>
        <p:nvSpPr>
          <p:cNvPr id="3" name="Text Placeholder 2">
            <a:extLst>
              <a:ext uri="{FF2B5EF4-FFF2-40B4-BE49-F238E27FC236}">
                <a16:creationId xmlns:a16="http://schemas.microsoft.com/office/drawing/2014/main" id="{AC56E061-1B25-4D1A-801B-282EF08828AC}"/>
              </a:ext>
            </a:extLst>
          </p:cNvPr>
          <p:cNvSpPr>
            <a:spLocks noGrp="1"/>
          </p:cNvSpPr>
          <p:nvPr>
            <p:ph type="body" sz="quarter" idx="12"/>
          </p:nvPr>
        </p:nvSpPr>
        <p:spPr>
          <a:xfrm>
            <a:off x="416209" y="876615"/>
            <a:ext cx="8280751" cy="3827465"/>
          </a:xfrm>
        </p:spPr>
        <p:txBody>
          <a:bodyPr/>
          <a:lstStyle/>
          <a:p>
            <a:pPr marL="0" indent="0">
              <a:buNone/>
            </a:pPr>
            <a:r>
              <a:rPr lang="en-AU" dirty="0">
                <a:sym typeface="Wingdings" panose="05000000000000000000" pitchFamily="2" charset="2"/>
              </a:rPr>
              <a:t> </a:t>
            </a:r>
            <a:r>
              <a:rPr lang="en-AU" dirty="0"/>
              <a:t>Strong take-up in user registrations/system engagement</a:t>
            </a:r>
            <a:br>
              <a:rPr lang="en-AU" dirty="0"/>
            </a:br>
            <a:endParaRPr lang="en-AU" dirty="0"/>
          </a:p>
          <a:p>
            <a:pPr marL="0" indent="0">
              <a:buNone/>
            </a:pPr>
            <a:r>
              <a:rPr lang="en-AU" dirty="0">
                <a:sym typeface="Wingdings" panose="05000000000000000000" pitchFamily="2" charset="2"/>
              </a:rPr>
              <a:t> </a:t>
            </a:r>
            <a:r>
              <a:rPr lang="en-AU" dirty="0"/>
              <a:t>Reduced administrative burden</a:t>
            </a:r>
            <a:br>
              <a:rPr lang="en-AU" dirty="0"/>
            </a:br>
            <a:endParaRPr lang="en-AU" dirty="0"/>
          </a:p>
          <a:p>
            <a:pPr marL="0" indent="0">
              <a:buNone/>
            </a:pPr>
            <a:r>
              <a:rPr lang="en-AU" dirty="0">
                <a:sym typeface="Wingdings" panose="05000000000000000000" pitchFamily="2" charset="2"/>
              </a:rPr>
              <a:t> </a:t>
            </a:r>
            <a:r>
              <a:rPr lang="en-AU" dirty="0"/>
              <a:t>New efficiencies in staff on-boarding</a:t>
            </a:r>
            <a:br>
              <a:rPr lang="en-AU" dirty="0"/>
            </a:br>
            <a:endParaRPr lang="en-AU" dirty="0"/>
          </a:p>
          <a:p>
            <a:pPr marL="0" indent="0">
              <a:buNone/>
            </a:pPr>
            <a:r>
              <a:rPr lang="en-AU" dirty="0">
                <a:sym typeface="Wingdings" panose="05000000000000000000" pitchFamily="2" charset="2"/>
              </a:rPr>
              <a:t> </a:t>
            </a:r>
            <a:r>
              <a:rPr lang="en-AU" dirty="0"/>
              <a:t>Increase in overall number of outputs being harvested</a:t>
            </a:r>
            <a:br>
              <a:rPr lang="en-AU" dirty="0"/>
            </a:br>
            <a:endParaRPr lang="en-AU" dirty="0"/>
          </a:p>
          <a:p>
            <a:pPr marL="0" indent="0">
              <a:buNone/>
            </a:pPr>
            <a:r>
              <a:rPr lang="en-AU" dirty="0">
                <a:sym typeface="Wingdings" panose="05000000000000000000" pitchFamily="2" charset="2"/>
              </a:rPr>
              <a:t> </a:t>
            </a:r>
            <a:r>
              <a:rPr lang="en-AU" dirty="0"/>
              <a:t>Enhancement to UniSA’s research profile</a:t>
            </a:r>
            <a:br>
              <a:rPr lang="en-AU" dirty="0"/>
            </a:br>
            <a:endParaRPr lang="en-AU" dirty="0"/>
          </a:p>
          <a:p>
            <a:pPr marL="0" indent="0">
              <a:buNone/>
            </a:pPr>
            <a:r>
              <a:rPr lang="en-AU" dirty="0">
                <a:sym typeface="Wingdings" panose="05000000000000000000" pitchFamily="2" charset="2"/>
              </a:rPr>
              <a:t> </a:t>
            </a:r>
            <a:r>
              <a:rPr lang="en-AU" dirty="0"/>
              <a:t>Used to auto-populate outputs in ARC’s Research Management System </a:t>
            </a:r>
          </a:p>
          <a:p>
            <a:pPr marL="0" indent="0">
              <a:buNone/>
            </a:pPr>
            <a:endParaRPr lang="en-AU" dirty="0"/>
          </a:p>
        </p:txBody>
      </p:sp>
    </p:spTree>
    <p:extLst>
      <p:ext uri="{BB962C8B-B14F-4D97-AF65-F5344CB8AC3E}">
        <p14:creationId xmlns:p14="http://schemas.microsoft.com/office/powerpoint/2010/main" val="348044217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E73FAE-810A-4164-ABED-03AC1D663CFD}"/>
              </a:ext>
            </a:extLst>
          </p:cNvPr>
          <p:cNvSpPr>
            <a:spLocks noGrp="1"/>
          </p:cNvSpPr>
          <p:nvPr>
            <p:ph type="body" sz="quarter" idx="11"/>
          </p:nvPr>
        </p:nvSpPr>
        <p:spPr/>
        <p:txBody>
          <a:bodyPr/>
          <a:lstStyle/>
          <a:p>
            <a:r>
              <a:rPr lang="en-AU" dirty="0"/>
              <a:t>Testimonial</a:t>
            </a:r>
          </a:p>
        </p:txBody>
      </p:sp>
      <p:sp>
        <p:nvSpPr>
          <p:cNvPr id="3" name="Text Placeholder 2">
            <a:extLst>
              <a:ext uri="{FF2B5EF4-FFF2-40B4-BE49-F238E27FC236}">
                <a16:creationId xmlns:a16="http://schemas.microsoft.com/office/drawing/2014/main" id="{AC56E061-1B25-4D1A-801B-282EF08828AC}"/>
              </a:ext>
            </a:extLst>
          </p:cNvPr>
          <p:cNvSpPr>
            <a:spLocks noGrp="1"/>
          </p:cNvSpPr>
          <p:nvPr>
            <p:ph type="body" sz="quarter" idx="12"/>
          </p:nvPr>
        </p:nvSpPr>
        <p:spPr>
          <a:xfrm>
            <a:off x="416210" y="1751798"/>
            <a:ext cx="7592010" cy="1703671"/>
          </a:xfrm>
        </p:spPr>
        <p:txBody>
          <a:bodyPr/>
          <a:lstStyle/>
          <a:p>
            <a:pPr marL="0" indent="0">
              <a:buNone/>
            </a:pPr>
            <a:r>
              <a:rPr lang="en-AU" dirty="0"/>
              <a:t>“By registering my ORCiD with UniSA I know that all of my publications will be captured and automatically updated to my staff home page. This has been a great help to me!”</a:t>
            </a:r>
          </a:p>
          <a:p>
            <a:pPr marL="0" indent="0">
              <a:buNone/>
            </a:pPr>
            <a:endParaRPr lang="en-AU" dirty="0"/>
          </a:p>
          <a:p>
            <a:pPr marL="0" indent="0" algn="r">
              <a:buNone/>
            </a:pPr>
            <a:r>
              <a:rPr lang="en-AU" i="1" dirty="0"/>
              <a:t>- Prof Alison Coates, School of Health Sciences</a:t>
            </a:r>
          </a:p>
        </p:txBody>
      </p:sp>
    </p:spTree>
    <p:extLst>
      <p:ext uri="{BB962C8B-B14F-4D97-AF65-F5344CB8AC3E}">
        <p14:creationId xmlns:p14="http://schemas.microsoft.com/office/powerpoint/2010/main" val="23092891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solidFill>
                  <a:schemeClr val="bg1"/>
                </a:solidFill>
              </a:rPr>
              <a:t>What’s next? </a:t>
            </a:r>
            <a:br>
              <a:rPr lang="en-AU" dirty="0">
                <a:solidFill>
                  <a:schemeClr val="bg1"/>
                </a:solidFill>
              </a:rPr>
            </a:br>
            <a:r>
              <a:rPr lang="en-AU" dirty="0">
                <a:solidFill>
                  <a:schemeClr val="bg1"/>
                </a:solidFill>
              </a:rPr>
              <a:t>PART 1</a:t>
            </a:r>
          </a:p>
        </p:txBody>
      </p:sp>
      <p:sp>
        <p:nvSpPr>
          <p:cNvPr id="3" name="Text Placeholder 2"/>
          <p:cNvSpPr>
            <a:spLocks noGrp="1"/>
          </p:cNvSpPr>
          <p:nvPr>
            <p:ph type="body" sz="quarter" idx="12"/>
          </p:nvPr>
        </p:nvSpPr>
        <p:spPr>
          <a:xfrm>
            <a:off x="416209" y="1295405"/>
            <a:ext cx="7772931" cy="3408675"/>
          </a:xfrm>
        </p:spPr>
        <p:txBody>
          <a:bodyPr/>
          <a:lstStyle/>
          <a:p>
            <a:r>
              <a:rPr lang="en-AU" dirty="0">
                <a:solidFill>
                  <a:schemeClr val="bg1"/>
                </a:solidFill>
              </a:rPr>
              <a:t>Using </a:t>
            </a:r>
            <a:r>
              <a:rPr lang="en-AU" dirty="0" err="1">
                <a:solidFill>
                  <a:schemeClr val="bg1"/>
                </a:solidFill>
              </a:rPr>
              <a:t>ORCiD</a:t>
            </a:r>
            <a:r>
              <a:rPr lang="en-AU" dirty="0">
                <a:solidFill>
                  <a:schemeClr val="bg1"/>
                </a:solidFill>
              </a:rPr>
              <a:t> for accreditation processes</a:t>
            </a:r>
          </a:p>
          <a:p>
            <a:pPr marL="0" indent="0">
              <a:buNone/>
            </a:pPr>
            <a:endParaRPr lang="en-AU" dirty="0">
              <a:solidFill>
                <a:schemeClr val="bg1"/>
              </a:solidFill>
            </a:endParaRPr>
          </a:p>
          <a:p>
            <a:r>
              <a:rPr lang="en-AU" dirty="0" err="1">
                <a:solidFill>
                  <a:schemeClr val="bg1"/>
                </a:solidFill>
              </a:rPr>
              <a:t>ORCiD</a:t>
            </a:r>
            <a:r>
              <a:rPr lang="en-AU" dirty="0">
                <a:solidFill>
                  <a:schemeClr val="bg1"/>
                </a:solidFill>
              </a:rPr>
              <a:t> on thesis title page </a:t>
            </a:r>
          </a:p>
          <a:p>
            <a:pPr marL="0" indent="0">
              <a:buNone/>
            </a:pPr>
            <a:endParaRPr lang="en-AU" dirty="0">
              <a:solidFill>
                <a:schemeClr val="bg1"/>
              </a:solidFill>
            </a:endParaRPr>
          </a:p>
          <a:p>
            <a:r>
              <a:rPr lang="en-AU" dirty="0">
                <a:solidFill>
                  <a:schemeClr val="bg1"/>
                </a:solidFill>
              </a:rPr>
              <a:t>Academic Librarians continue to exploit opportunities to engage with staff about their research</a:t>
            </a:r>
          </a:p>
          <a:p>
            <a:pPr marL="0" indent="0">
              <a:buNone/>
            </a:pPr>
            <a:endParaRPr lang="en-AU" dirty="0">
              <a:solidFill>
                <a:schemeClr val="bg1"/>
              </a:solidFill>
            </a:endParaRPr>
          </a:p>
          <a:p>
            <a:r>
              <a:rPr lang="en-AU" dirty="0">
                <a:solidFill>
                  <a:schemeClr val="bg1"/>
                </a:solidFill>
              </a:rPr>
              <a:t>Short workshops for HDR students to learn about </a:t>
            </a:r>
            <a:r>
              <a:rPr lang="en-AU" dirty="0" err="1">
                <a:solidFill>
                  <a:schemeClr val="bg1"/>
                </a:solidFill>
              </a:rPr>
              <a:t>ORCiD</a:t>
            </a:r>
            <a:r>
              <a:rPr lang="en-AU" dirty="0">
                <a:solidFill>
                  <a:schemeClr val="bg1"/>
                </a:solidFill>
              </a:rPr>
              <a:t> and how it fits into the research lifecycle</a:t>
            </a:r>
          </a:p>
        </p:txBody>
      </p:sp>
    </p:spTree>
    <p:extLst>
      <p:ext uri="{BB962C8B-B14F-4D97-AF65-F5344CB8AC3E}">
        <p14:creationId xmlns:p14="http://schemas.microsoft.com/office/powerpoint/2010/main" val="13621361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solidFill>
                  <a:schemeClr val="bg1"/>
                </a:solidFill>
              </a:rPr>
              <a:t>What’s next? </a:t>
            </a:r>
            <a:br>
              <a:rPr lang="en-AU" dirty="0">
                <a:solidFill>
                  <a:schemeClr val="bg1"/>
                </a:solidFill>
              </a:rPr>
            </a:br>
            <a:r>
              <a:rPr lang="en-AU" dirty="0">
                <a:solidFill>
                  <a:schemeClr val="bg1"/>
                </a:solidFill>
              </a:rPr>
              <a:t>PART 2 </a:t>
            </a:r>
          </a:p>
        </p:txBody>
      </p:sp>
      <p:sp>
        <p:nvSpPr>
          <p:cNvPr id="3" name="Text Placeholder 2"/>
          <p:cNvSpPr>
            <a:spLocks noGrp="1"/>
          </p:cNvSpPr>
          <p:nvPr>
            <p:ph type="body" sz="quarter" idx="12"/>
          </p:nvPr>
        </p:nvSpPr>
        <p:spPr>
          <a:xfrm>
            <a:off x="416209" y="1076327"/>
            <a:ext cx="7772931" cy="4067173"/>
          </a:xfrm>
        </p:spPr>
        <p:txBody>
          <a:bodyPr/>
          <a:lstStyle/>
          <a:p>
            <a:pPr>
              <a:lnSpc>
                <a:spcPct val="150000"/>
              </a:lnSpc>
            </a:pPr>
            <a:r>
              <a:rPr lang="en-AU" dirty="0"/>
              <a:t>Are ORCID profiles p</a:t>
            </a:r>
            <a:r>
              <a:rPr lang="en-AU" dirty="0">
                <a:solidFill>
                  <a:schemeClr val="bg1"/>
                </a:solidFill>
              </a:rPr>
              <a:t>ublic or private?</a:t>
            </a:r>
          </a:p>
          <a:p>
            <a:pPr>
              <a:lnSpc>
                <a:spcPct val="150000"/>
              </a:lnSpc>
            </a:pPr>
            <a:r>
              <a:rPr lang="en-AU" dirty="0">
                <a:solidFill>
                  <a:schemeClr val="bg1"/>
                </a:solidFill>
              </a:rPr>
              <a:t>Correctly set-up profiles?</a:t>
            </a:r>
          </a:p>
          <a:p>
            <a:pPr>
              <a:lnSpc>
                <a:spcPct val="150000"/>
              </a:lnSpc>
            </a:pPr>
            <a:r>
              <a:rPr lang="en-AU" dirty="0">
                <a:solidFill>
                  <a:schemeClr val="bg1"/>
                </a:solidFill>
              </a:rPr>
              <a:t>Streamlining the onboarding process of new staff members</a:t>
            </a:r>
            <a:endParaRPr lang="en-AU" dirty="0"/>
          </a:p>
          <a:p>
            <a:pPr>
              <a:lnSpc>
                <a:spcPct val="150000"/>
              </a:lnSpc>
            </a:pPr>
            <a:r>
              <a:rPr lang="en-AU" dirty="0">
                <a:solidFill>
                  <a:schemeClr val="bg1"/>
                </a:solidFill>
              </a:rPr>
              <a:t>Collaborate with grant winners</a:t>
            </a:r>
          </a:p>
          <a:p>
            <a:pPr>
              <a:lnSpc>
                <a:spcPct val="150000"/>
              </a:lnSpc>
            </a:pPr>
            <a:r>
              <a:rPr lang="en-AU" dirty="0"/>
              <a:t>HDR registrations count</a:t>
            </a:r>
          </a:p>
          <a:p>
            <a:pPr>
              <a:lnSpc>
                <a:spcPct val="150000"/>
              </a:lnSpc>
            </a:pPr>
            <a:r>
              <a:rPr lang="en-AU" dirty="0"/>
              <a:t>Export affiliations re-instated</a:t>
            </a:r>
          </a:p>
          <a:p>
            <a:pPr>
              <a:lnSpc>
                <a:spcPct val="150000"/>
              </a:lnSpc>
            </a:pPr>
            <a:endParaRPr lang="en-AU"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312556084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solidFill>
                  <a:schemeClr val="bg1"/>
                </a:solidFill>
              </a:rPr>
              <a:t>Lessons learned</a:t>
            </a:r>
          </a:p>
        </p:txBody>
      </p:sp>
      <p:sp>
        <p:nvSpPr>
          <p:cNvPr id="3" name="Text Placeholder 2"/>
          <p:cNvSpPr>
            <a:spLocks noGrp="1"/>
          </p:cNvSpPr>
          <p:nvPr>
            <p:ph type="body" sz="quarter" idx="12"/>
          </p:nvPr>
        </p:nvSpPr>
        <p:spPr>
          <a:xfrm>
            <a:off x="416209" y="1295405"/>
            <a:ext cx="7797207" cy="3408675"/>
          </a:xfrm>
        </p:spPr>
        <p:txBody>
          <a:bodyPr/>
          <a:lstStyle/>
          <a:p>
            <a:r>
              <a:rPr lang="en-AU" dirty="0">
                <a:solidFill>
                  <a:schemeClr val="bg1"/>
                </a:solidFill>
              </a:rPr>
              <a:t>Great collaborative opportunity for ISTS and Library staff to work together to share knowledge and upskill</a:t>
            </a:r>
          </a:p>
          <a:p>
            <a:pPr marL="0" indent="0">
              <a:buNone/>
            </a:pPr>
            <a:endParaRPr lang="en-AU" dirty="0">
              <a:solidFill>
                <a:schemeClr val="bg1"/>
              </a:solidFill>
            </a:endParaRPr>
          </a:p>
          <a:p>
            <a:r>
              <a:rPr lang="en-AU" dirty="0">
                <a:solidFill>
                  <a:schemeClr val="bg1"/>
                </a:solidFill>
              </a:rPr>
              <a:t>Be clear about identifying business requirements and resources</a:t>
            </a:r>
          </a:p>
          <a:p>
            <a:endParaRPr lang="en-AU" dirty="0"/>
          </a:p>
          <a:p>
            <a:r>
              <a:rPr lang="en-AU" dirty="0"/>
              <a:t>Translate jargon/code so both teams understand each other</a:t>
            </a:r>
          </a:p>
          <a:p>
            <a:endParaRPr lang="en-AU" dirty="0">
              <a:solidFill>
                <a:schemeClr val="bg1"/>
              </a:solidFill>
            </a:endParaRPr>
          </a:p>
          <a:p>
            <a:pPr marL="0" indent="0">
              <a:buNone/>
            </a:pPr>
            <a:endParaRPr lang="en-AU" dirty="0"/>
          </a:p>
          <a:p>
            <a:endParaRPr lang="en-AU" dirty="0">
              <a:solidFill>
                <a:schemeClr val="bg1"/>
              </a:solidFill>
            </a:endParaRPr>
          </a:p>
          <a:p>
            <a:pPr marL="0" indent="0">
              <a:buNone/>
            </a:pPr>
            <a:endParaRPr lang="en-AU" dirty="0">
              <a:solidFill>
                <a:schemeClr val="bg1"/>
              </a:solidFill>
            </a:endParaRPr>
          </a:p>
        </p:txBody>
      </p:sp>
    </p:spTree>
    <p:extLst>
      <p:ext uri="{BB962C8B-B14F-4D97-AF65-F5344CB8AC3E}">
        <p14:creationId xmlns:p14="http://schemas.microsoft.com/office/powerpoint/2010/main" val="14608355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solidFill>
                  <a:schemeClr val="bg1"/>
                </a:solidFill>
              </a:rPr>
              <a:t>UniSA ORCiD video</a:t>
            </a:r>
          </a:p>
        </p:txBody>
      </p:sp>
      <p:sp>
        <p:nvSpPr>
          <p:cNvPr id="3" name="Text Placeholder 2"/>
          <p:cNvSpPr>
            <a:spLocks noGrp="1"/>
          </p:cNvSpPr>
          <p:nvPr>
            <p:ph type="body" sz="quarter" idx="12"/>
          </p:nvPr>
        </p:nvSpPr>
        <p:spPr>
          <a:xfrm>
            <a:off x="416209" y="1295405"/>
            <a:ext cx="7797207" cy="3408675"/>
          </a:xfrm>
        </p:spPr>
        <p:txBody>
          <a:bodyPr/>
          <a:lstStyle/>
          <a:p>
            <a:pPr marL="0" indent="0">
              <a:buNone/>
            </a:pPr>
            <a:endParaRPr lang="en-AU" dirty="0">
              <a:solidFill>
                <a:schemeClr val="bg1"/>
              </a:solidFill>
            </a:endParaRPr>
          </a:p>
          <a:p>
            <a:pPr marL="0" indent="0">
              <a:buNone/>
            </a:pPr>
            <a:endParaRPr lang="en-AU" dirty="0"/>
          </a:p>
          <a:p>
            <a:endParaRPr lang="en-AU" dirty="0">
              <a:solidFill>
                <a:schemeClr val="bg1"/>
              </a:solidFill>
            </a:endParaRPr>
          </a:p>
          <a:p>
            <a:pPr marL="0" indent="0">
              <a:buNone/>
            </a:pPr>
            <a:endParaRPr lang="en-AU" dirty="0">
              <a:solidFill>
                <a:schemeClr val="bg1"/>
              </a:solidFill>
            </a:endParaRPr>
          </a:p>
        </p:txBody>
      </p:sp>
      <p:pic>
        <p:nvPicPr>
          <p:cNvPr id="4" name="Picture 3">
            <a:hlinkClick r:id="rId3"/>
            <a:extLst>
              <a:ext uri="{FF2B5EF4-FFF2-40B4-BE49-F238E27FC236}">
                <a16:creationId xmlns:a16="http://schemas.microsoft.com/office/drawing/2014/main" id="{DC7001A6-B1C2-4283-9F3D-340B41AA8D95}"/>
              </a:ext>
            </a:extLst>
          </p:cNvPr>
          <p:cNvPicPr>
            <a:picLocks noChangeAspect="1"/>
          </p:cNvPicPr>
          <p:nvPr/>
        </p:nvPicPr>
        <p:blipFill>
          <a:blip r:embed="rId4"/>
          <a:stretch>
            <a:fillRect/>
          </a:stretch>
        </p:blipFill>
        <p:spPr>
          <a:xfrm>
            <a:off x="1473835" y="1439545"/>
            <a:ext cx="5200650" cy="2914650"/>
          </a:xfrm>
          <a:prstGeom prst="rect">
            <a:avLst/>
          </a:prstGeom>
        </p:spPr>
      </p:pic>
    </p:spTree>
    <p:extLst>
      <p:ext uri="{BB962C8B-B14F-4D97-AF65-F5344CB8AC3E}">
        <p14:creationId xmlns:p14="http://schemas.microsoft.com/office/powerpoint/2010/main" val="41751322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7C6B2A-21A7-49D6-8E9D-7664AA82529C}"/>
              </a:ext>
            </a:extLst>
          </p:cNvPr>
          <p:cNvSpPr/>
          <p:nvPr/>
        </p:nvSpPr>
        <p:spPr bwMode="auto">
          <a:xfrm>
            <a:off x="1" y="0"/>
            <a:ext cx="6298249"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sp>
        <p:nvSpPr>
          <p:cNvPr id="6" name="TextBox 5">
            <a:extLst>
              <a:ext uri="{FF2B5EF4-FFF2-40B4-BE49-F238E27FC236}">
                <a16:creationId xmlns:a16="http://schemas.microsoft.com/office/drawing/2014/main" id="{C38A4BB7-A098-436A-817C-66794BFE9C38}"/>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AAF’s vision</a:t>
            </a:r>
          </a:p>
        </p:txBody>
      </p:sp>
      <p:pic>
        <p:nvPicPr>
          <p:cNvPr id="7" name="Picture 6" descr="ORCID Vision 2020: Australia's ORCID Aspirations">
            <a:extLst>
              <a:ext uri="{FF2B5EF4-FFF2-40B4-BE49-F238E27FC236}">
                <a16:creationId xmlns:a16="http://schemas.microsoft.com/office/drawing/2014/main" id="{ECACC0E5-6D4E-4D87-9837-1FFE3477790F}"/>
              </a:ext>
            </a:extLst>
          </p:cNvPr>
          <p:cNvPicPr>
            <a:picLocks noChangeAspect="1"/>
          </p:cNvPicPr>
          <p:nvPr/>
        </p:nvPicPr>
        <p:blipFill>
          <a:blip r:embed="rId3"/>
          <a:stretch>
            <a:fillRect/>
          </a:stretch>
        </p:blipFill>
        <p:spPr>
          <a:xfrm>
            <a:off x="161941" y="2056389"/>
            <a:ext cx="2825243" cy="819320"/>
          </a:xfrm>
          <a:prstGeom prst="rect">
            <a:avLst/>
          </a:prstGeom>
        </p:spPr>
      </p:pic>
      <p:pic>
        <p:nvPicPr>
          <p:cNvPr id="8" name="Picture 7" descr="A screenshot of a cell phone&#10;&#10;Description generated with very high confidence">
            <a:extLst>
              <a:ext uri="{FF2B5EF4-FFF2-40B4-BE49-F238E27FC236}">
                <a16:creationId xmlns:a16="http://schemas.microsoft.com/office/drawing/2014/main" id="{6E88F6E4-5B81-41CB-A280-AC518EAA12D1}"/>
              </a:ext>
            </a:extLst>
          </p:cNvPr>
          <p:cNvPicPr>
            <a:picLocks noChangeAspect="1"/>
          </p:cNvPicPr>
          <p:nvPr/>
        </p:nvPicPr>
        <p:blipFill>
          <a:blip r:embed="rId4"/>
          <a:stretch>
            <a:fillRect/>
          </a:stretch>
        </p:blipFill>
        <p:spPr>
          <a:xfrm>
            <a:off x="3149124" y="739250"/>
            <a:ext cx="2587441" cy="3453600"/>
          </a:xfrm>
          <a:prstGeom prst="rect">
            <a:avLst/>
          </a:prstGeom>
        </p:spPr>
      </p:pic>
      <p:sp>
        <p:nvSpPr>
          <p:cNvPr id="9" name="TextBox 8">
            <a:extLst>
              <a:ext uri="{FF2B5EF4-FFF2-40B4-BE49-F238E27FC236}">
                <a16:creationId xmlns:a16="http://schemas.microsoft.com/office/drawing/2014/main" id="{90DE824F-A1B2-4717-B49B-CE858B44AE82}"/>
              </a:ext>
            </a:extLst>
          </p:cNvPr>
          <p:cNvSpPr txBox="1"/>
          <p:nvPr/>
        </p:nvSpPr>
        <p:spPr>
          <a:xfrm>
            <a:off x="-1" y="4559762"/>
            <a:ext cx="6298249" cy="369332"/>
          </a:xfrm>
          <a:prstGeom prst="rect">
            <a:avLst/>
          </a:prstGeom>
          <a:noFill/>
        </p:spPr>
        <p:txBody>
          <a:bodyPr wrap="square" rtlCol="0">
            <a:spAutoFit/>
          </a:bodyPr>
          <a:lstStyle/>
          <a:p>
            <a:pPr algn="ctr"/>
            <a:r>
              <a:rPr lang="en-AU" sz="900" dirty="0"/>
              <a:t>Australian Access Federation 2017, </a:t>
            </a:r>
            <a:r>
              <a:rPr lang="en-AU" sz="900" i="1" dirty="0"/>
              <a:t>ORCID Australia Vision 2020</a:t>
            </a:r>
            <a:r>
              <a:rPr lang="en-AU" sz="900" dirty="0"/>
              <a:t>, AAF, viewed 30</a:t>
            </a:r>
            <a:r>
              <a:rPr lang="en-AU" sz="900" baseline="30000" dirty="0"/>
              <a:t>th</a:t>
            </a:r>
            <a:r>
              <a:rPr lang="en-AU" sz="900" dirty="0"/>
              <a:t> April 2019, </a:t>
            </a:r>
            <a:r>
              <a:rPr lang="en-AU" sz="900" dirty="0">
                <a:hlinkClick r:id="rId5"/>
              </a:rPr>
              <a:t>https://aaf.edu.au/media/2017/ORCID/ORCID_Aust_Vision_FIN_LR_20170706.pdf</a:t>
            </a:r>
            <a:r>
              <a:rPr lang="en-AU" sz="900" dirty="0"/>
              <a:t>.</a:t>
            </a:r>
          </a:p>
        </p:txBody>
      </p:sp>
      <p:pic>
        <p:nvPicPr>
          <p:cNvPr id="10" name="Picture 2" descr="AAF logo">
            <a:extLst>
              <a:ext uri="{FF2B5EF4-FFF2-40B4-BE49-F238E27FC236}">
                <a16:creationId xmlns:a16="http://schemas.microsoft.com/office/drawing/2014/main" id="{30D698B1-54B6-4312-8510-5580A16B57B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41" y="1639765"/>
            <a:ext cx="2825243" cy="281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41136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sz="quarter" idx="1"/>
          </p:nvPr>
        </p:nvSpPr>
        <p:spPr>
          <a:xfrm>
            <a:off x="1183473" y="2255869"/>
            <a:ext cx="6428827" cy="2092611"/>
          </a:xfrm>
        </p:spPr>
        <p:txBody>
          <a:bodyPr/>
          <a:lstStyle/>
          <a:p>
            <a:r>
              <a:rPr lang="en-US" sz="1800" dirty="0"/>
              <a:t>James Moyon, Senior Information Technologist</a:t>
            </a:r>
          </a:p>
          <a:p>
            <a:r>
              <a:rPr lang="en-US" sz="1800" dirty="0">
                <a:hlinkClick r:id="rId3"/>
              </a:rPr>
              <a:t>James.Moyon@unisa.edu.au</a:t>
            </a:r>
            <a:br>
              <a:rPr lang="en-US" sz="1800" dirty="0"/>
            </a:br>
            <a:endParaRPr lang="en-US" sz="1800" dirty="0"/>
          </a:p>
          <a:p>
            <a:r>
              <a:rPr lang="en-US" sz="1800" dirty="0"/>
              <a:t>Cathy Mahar, Research Connections Librarian</a:t>
            </a:r>
          </a:p>
          <a:p>
            <a:r>
              <a:rPr lang="en-US" sz="1800" dirty="0">
                <a:hlinkClick r:id="rId4"/>
              </a:rPr>
              <a:t>Cathryn.Mahar@unisa.edu.au</a:t>
            </a:r>
            <a:r>
              <a:rPr lang="en-US" sz="1800" dirty="0"/>
              <a:t> </a:t>
            </a:r>
          </a:p>
        </p:txBody>
      </p:sp>
    </p:spTree>
    <p:extLst>
      <p:ext uri="{BB962C8B-B14F-4D97-AF65-F5344CB8AC3E}">
        <p14:creationId xmlns:p14="http://schemas.microsoft.com/office/powerpoint/2010/main" val="3363446855"/>
      </p:ext>
    </p:extLst>
  </p:cSld>
  <p:clrMapOvr>
    <a:masterClrMapping/>
  </p:clrMapOvr>
  <mc:AlternateContent xmlns:mc="http://schemas.openxmlformats.org/markup-compatibility/2006" xmlns:p14="http://schemas.microsoft.com/office/powerpoint/2010/main">
    <mc:Choice Requires="p14">
      <p:transition spd="slow" p14:dur="800" advTm="14000">
        <p:fade/>
      </p:transition>
    </mc:Choice>
    <mc:Fallback xmlns="">
      <p:transition spd="slow" advTm="1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the UniSA ORCID iD Registration web application">
            <a:extLst>
              <a:ext uri="{FF2B5EF4-FFF2-40B4-BE49-F238E27FC236}">
                <a16:creationId xmlns:a16="http://schemas.microsoft.com/office/drawing/2014/main" id="{982D4B07-D5A1-41FA-8883-2B8D1973FC81}"/>
              </a:ext>
            </a:extLst>
          </p:cNvPr>
          <p:cNvPicPr>
            <a:picLocks noChangeAspect="1"/>
          </p:cNvPicPr>
          <p:nvPr/>
        </p:nvPicPr>
        <p:blipFill rotWithShape="1">
          <a:blip r:embed="rId3"/>
          <a:srcRect b="1747"/>
          <a:stretch/>
        </p:blipFill>
        <p:spPr>
          <a:xfrm>
            <a:off x="20" y="10"/>
            <a:ext cx="9143980" cy="5143490"/>
          </a:xfrm>
          <a:prstGeom prst="rect">
            <a:avLst/>
          </a:prstGeom>
        </p:spPr>
      </p:pic>
    </p:spTree>
    <p:extLst>
      <p:ext uri="{BB962C8B-B14F-4D97-AF65-F5344CB8AC3E}">
        <p14:creationId xmlns:p14="http://schemas.microsoft.com/office/powerpoint/2010/main" val="1608559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3D609D4-3982-437A-8919-A4780BC62237}"/>
              </a:ext>
            </a:extLst>
          </p:cNvPr>
          <p:cNvSpPr/>
          <p:nvPr/>
        </p:nvSpPr>
        <p:spPr bwMode="auto">
          <a:xfrm>
            <a:off x="1" y="0"/>
            <a:ext cx="5106073" cy="51435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cs typeface="Arial" charset="0"/>
            </a:endParaRPr>
          </a:p>
        </p:txBody>
      </p:sp>
      <p:sp>
        <p:nvSpPr>
          <p:cNvPr id="13" name="TextBox 12">
            <a:extLst>
              <a:ext uri="{FF2B5EF4-FFF2-40B4-BE49-F238E27FC236}">
                <a16:creationId xmlns:a16="http://schemas.microsoft.com/office/drawing/2014/main" id="{5D50375D-452D-4414-990B-BD41410C49E0}"/>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ORCID RMS Integration</a:t>
            </a:r>
          </a:p>
        </p:txBody>
      </p:sp>
      <p:sp>
        <p:nvSpPr>
          <p:cNvPr id="8" name="TextBox 7">
            <a:extLst>
              <a:ext uri="{FF2B5EF4-FFF2-40B4-BE49-F238E27FC236}">
                <a16:creationId xmlns:a16="http://schemas.microsoft.com/office/drawing/2014/main" id="{8E6DAEC1-ACEE-446F-A11E-E26A65B5D26E}"/>
              </a:ext>
            </a:extLst>
          </p:cNvPr>
          <p:cNvSpPr txBox="1"/>
          <p:nvPr/>
        </p:nvSpPr>
        <p:spPr>
          <a:xfrm>
            <a:off x="1" y="4652074"/>
            <a:ext cx="5106073" cy="369332"/>
          </a:xfrm>
          <a:prstGeom prst="rect">
            <a:avLst/>
          </a:prstGeom>
          <a:noFill/>
        </p:spPr>
        <p:txBody>
          <a:bodyPr wrap="square" rtlCol="0">
            <a:spAutoFit/>
          </a:bodyPr>
          <a:lstStyle/>
          <a:p>
            <a:pPr algn="ctr"/>
            <a:r>
              <a:rPr lang="en-AU" sz="900" dirty="0"/>
              <a:t>Australian Research Council 2018, </a:t>
            </a:r>
            <a:r>
              <a:rPr lang="en-AU" sz="900" i="1" dirty="0"/>
              <a:t>ORCID integration into RMS</a:t>
            </a:r>
            <a:r>
              <a:rPr lang="en-AU" sz="900" dirty="0"/>
              <a:t>, ARC, vi</a:t>
            </a:r>
            <a:r>
              <a:rPr lang="en-AU" sz="900" dirty="0">
                <a:solidFill>
                  <a:schemeClr val="bg1"/>
                </a:solidFill>
              </a:rPr>
              <a:t>ewed 30</a:t>
            </a:r>
            <a:r>
              <a:rPr lang="en-AU" sz="900" baseline="30000" dirty="0">
                <a:solidFill>
                  <a:schemeClr val="bg1"/>
                </a:solidFill>
              </a:rPr>
              <a:t>th</a:t>
            </a:r>
            <a:r>
              <a:rPr lang="en-AU" sz="900" dirty="0">
                <a:solidFill>
                  <a:schemeClr val="bg1"/>
                </a:solidFill>
              </a:rPr>
              <a:t> April 2019, </a:t>
            </a:r>
            <a:r>
              <a:rPr lang="en-AU" sz="900" dirty="0">
                <a:hlinkClick r:id="rId3"/>
              </a:rPr>
              <a:t>https://www.arc.gov.au/news-publications/media/feature-articles/orcid-integration-rms</a:t>
            </a:r>
            <a:r>
              <a:rPr lang="en-AU" sz="900" dirty="0">
                <a:solidFill>
                  <a:schemeClr val="bg1"/>
                </a:solidFill>
              </a:rPr>
              <a:t>.</a:t>
            </a:r>
          </a:p>
        </p:txBody>
      </p:sp>
      <p:pic>
        <p:nvPicPr>
          <p:cNvPr id="5" name="Picture 4">
            <a:extLst>
              <a:ext uri="{FF2B5EF4-FFF2-40B4-BE49-F238E27FC236}">
                <a16:creationId xmlns:a16="http://schemas.microsoft.com/office/drawing/2014/main" id="{54EAD2C8-D946-42DB-A9B1-6662BC6E2261}"/>
              </a:ext>
            </a:extLst>
          </p:cNvPr>
          <p:cNvPicPr>
            <a:picLocks noChangeAspect="1"/>
          </p:cNvPicPr>
          <p:nvPr/>
        </p:nvPicPr>
        <p:blipFill>
          <a:blip r:embed="rId4"/>
          <a:stretch>
            <a:fillRect/>
          </a:stretch>
        </p:blipFill>
        <p:spPr>
          <a:xfrm>
            <a:off x="415422" y="869936"/>
            <a:ext cx="4146246" cy="3352454"/>
          </a:xfrm>
          <a:prstGeom prst="rect">
            <a:avLst/>
          </a:prstGeom>
        </p:spPr>
      </p:pic>
      <p:pic>
        <p:nvPicPr>
          <p:cNvPr id="2056" name="Picture 8" descr="Image result for australian research council logo">
            <a:extLst>
              <a:ext uri="{FF2B5EF4-FFF2-40B4-BE49-F238E27FC236}">
                <a16:creationId xmlns:a16="http://schemas.microsoft.com/office/drawing/2014/main" id="{C449C3AE-3870-48D9-96E2-5D8FF7372A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7149" y="0"/>
            <a:ext cx="2718925" cy="739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5877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52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E5F4E4-3C59-44C6-9CA6-9B55E23D94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48CDA825-D87A-4BA2-9E83-B9924B8CEA35}"/>
              </a:ext>
            </a:extLst>
          </p:cNvPr>
          <p:cNvPicPr>
            <a:picLocks noChangeAspect="1"/>
          </p:cNvPicPr>
          <p:nvPr/>
        </p:nvPicPr>
        <p:blipFill>
          <a:blip r:embed="rId4"/>
          <a:stretch>
            <a:fillRect/>
          </a:stretch>
        </p:blipFill>
        <p:spPr>
          <a:xfrm>
            <a:off x="786006" y="0"/>
            <a:ext cx="6184437" cy="5143500"/>
          </a:xfrm>
          <a:prstGeom prst="rect">
            <a:avLst/>
          </a:prstGeom>
        </p:spPr>
      </p:pic>
      <p:sp>
        <p:nvSpPr>
          <p:cNvPr id="4" name="TextBox 3">
            <a:extLst>
              <a:ext uri="{FF2B5EF4-FFF2-40B4-BE49-F238E27FC236}">
                <a16:creationId xmlns:a16="http://schemas.microsoft.com/office/drawing/2014/main" id="{A602E703-BC42-41AE-9EB9-5A02785C62D5}"/>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ORCID Integration project</a:t>
            </a:r>
          </a:p>
        </p:txBody>
      </p:sp>
    </p:spTree>
    <p:extLst>
      <p:ext uri="{BB962C8B-B14F-4D97-AF65-F5344CB8AC3E}">
        <p14:creationId xmlns:p14="http://schemas.microsoft.com/office/powerpoint/2010/main" val="20223486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52A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6CEDD2-60C4-467A-94E7-5A98D9F8C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a:extLst>
              <a:ext uri="{FF2B5EF4-FFF2-40B4-BE49-F238E27FC236}">
                <a16:creationId xmlns:a16="http://schemas.microsoft.com/office/drawing/2014/main" id="{2B79BD79-77CC-43A1-B663-101CB4FD0AD8}"/>
              </a:ext>
            </a:extLst>
          </p:cNvPr>
          <p:cNvPicPr>
            <a:picLocks noChangeAspect="1"/>
          </p:cNvPicPr>
          <p:nvPr/>
        </p:nvPicPr>
        <p:blipFill>
          <a:blip r:embed="rId4"/>
          <a:stretch>
            <a:fillRect/>
          </a:stretch>
        </p:blipFill>
        <p:spPr>
          <a:xfrm>
            <a:off x="0" y="0"/>
            <a:ext cx="6963150" cy="5143500"/>
          </a:xfrm>
          <a:prstGeom prst="rect">
            <a:avLst/>
          </a:prstGeom>
        </p:spPr>
      </p:pic>
      <p:sp>
        <p:nvSpPr>
          <p:cNvPr id="5" name="TextBox 4">
            <a:extLst>
              <a:ext uri="{FF2B5EF4-FFF2-40B4-BE49-F238E27FC236}">
                <a16:creationId xmlns:a16="http://schemas.microsoft.com/office/drawing/2014/main" id="{1C01AEBF-2B8A-4633-B83C-2BFC467B4FB0}"/>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ORCID Integration project</a:t>
            </a:r>
          </a:p>
        </p:txBody>
      </p:sp>
    </p:spTree>
    <p:extLst>
      <p:ext uri="{BB962C8B-B14F-4D97-AF65-F5344CB8AC3E}">
        <p14:creationId xmlns:p14="http://schemas.microsoft.com/office/powerpoint/2010/main" val="23032370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52A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034D65-6EC9-4511-81F8-EDBFF2FED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 name="Picture 1">
            <a:extLst>
              <a:ext uri="{FF2B5EF4-FFF2-40B4-BE49-F238E27FC236}">
                <a16:creationId xmlns:a16="http://schemas.microsoft.com/office/drawing/2014/main" id="{806FA1B4-1445-47DD-8C5A-232B45452E6C}"/>
              </a:ext>
            </a:extLst>
          </p:cNvPr>
          <p:cNvPicPr>
            <a:picLocks noChangeAspect="1"/>
          </p:cNvPicPr>
          <p:nvPr/>
        </p:nvPicPr>
        <p:blipFill>
          <a:blip r:embed="rId4"/>
          <a:stretch>
            <a:fillRect/>
          </a:stretch>
        </p:blipFill>
        <p:spPr>
          <a:xfrm>
            <a:off x="2137762" y="0"/>
            <a:ext cx="4999101" cy="5143500"/>
          </a:xfrm>
          <a:prstGeom prst="rect">
            <a:avLst/>
          </a:prstGeom>
        </p:spPr>
      </p:pic>
      <p:sp>
        <p:nvSpPr>
          <p:cNvPr id="6" name="TextBox 5">
            <a:extLst>
              <a:ext uri="{FF2B5EF4-FFF2-40B4-BE49-F238E27FC236}">
                <a16:creationId xmlns:a16="http://schemas.microsoft.com/office/drawing/2014/main" id="{C63A2C0C-D899-44AC-90A6-8B82D78264B6}"/>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ORCID Integration project</a:t>
            </a:r>
          </a:p>
        </p:txBody>
      </p:sp>
    </p:spTree>
    <p:extLst>
      <p:ext uri="{BB962C8B-B14F-4D97-AF65-F5344CB8AC3E}">
        <p14:creationId xmlns:p14="http://schemas.microsoft.com/office/powerpoint/2010/main" val="52092505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0052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0AB1455-7315-49C6-A0C9-8D5461C2A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5">
            <a:extLst>
              <a:ext uri="{FF2B5EF4-FFF2-40B4-BE49-F238E27FC236}">
                <a16:creationId xmlns:a16="http://schemas.microsoft.com/office/drawing/2014/main" id="{5B837445-9A7C-4CD5-AB09-10CC9BEB2E21}"/>
              </a:ext>
            </a:extLst>
          </p:cNvPr>
          <p:cNvSpPr txBox="1"/>
          <p:nvPr/>
        </p:nvSpPr>
        <p:spPr>
          <a:xfrm>
            <a:off x="4306262" y="152400"/>
            <a:ext cx="4673600" cy="461665"/>
          </a:xfrm>
          <a:prstGeom prst="rect">
            <a:avLst/>
          </a:prstGeom>
          <a:noFill/>
        </p:spPr>
        <p:txBody>
          <a:bodyPr wrap="square" rtlCol="0">
            <a:spAutoFit/>
          </a:bodyPr>
          <a:lstStyle/>
          <a:p>
            <a:pPr algn="r"/>
            <a:r>
              <a:rPr lang="en-AU" dirty="0">
                <a:solidFill>
                  <a:schemeClr val="bg1"/>
                </a:solidFill>
                <a:latin typeface="Altis UniSA Heavy" panose="020B0903030000000003" pitchFamily="34" charset="0"/>
              </a:rPr>
              <a:t>ORCID Integration project</a:t>
            </a:r>
          </a:p>
        </p:txBody>
      </p:sp>
      <p:pic>
        <p:nvPicPr>
          <p:cNvPr id="2" name="Picture 1">
            <a:extLst>
              <a:ext uri="{FF2B5EF4-FFF2-40B4-BE49-F238E27FC236}">
                <a16:creationId xmlns:a16="http://schemas.microsoft.com/office/drawing/2014/main" id="{E989E435-A32E-40FF-A831-9980617F508C}"/>
              </a:ext>
            </a:extLst>
          </p:cNvPr>
          <p:cNvPicPr>
            <a:picLocks noChangeAspect="1"/>
          </p:cNvPicPr>
          <p:nvPr/>
        </p:nvPicPr>
        <p:blipFill>
          <a:blip r:embed="rId4"/>
          <a:stretch>
            <a:fillRect/>
          </a:stretch>
        </p:blipFill>
        <p:spPr>
          <a:xfrm>
            <a:off x="2140817" y="0"/>
            <a:ext cx="4999101" cy="5143500"/>
          </a:xfrm>
          <a:prstGeom prst="rect">
            <a:avLst/>
          </a:prstGeom>
        </p:spPr>
      </p:pic>
    </p:spTree>
    <p:extLst>
      <p:ext uri="{BB962C8B-B14F-4D97-AF65-F5344CB8AC3E}">
        <p14:creationId xmlns:p14="http://schemas.microsoft.com/office/powerpoint/2010/main" val="27563928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AU" dirty="0"/>
              <a:t>Schedule for all ORCID scheduled processes</a:t>
            </a:r>
          </a:p>
          <a:p>
            <a:endParaRPr lang="en-AU" dirty="0">
              <a:solidFill>
                <a:schemeClr val="bg1"/>
              </a:solidFill>
            </a:endParaRPr>
          </a:p>
          <a:p>
            <a:br>
              <a:rPr lang="en-AU" dirty="0">
                <a:solidFill>
                  <a:schemeClr val="bg1"/>
                </a:solidFill>
              </a:rPr>
            </a:br>
            <a:endParaRPr lang="en-AU" dirty="0">
              <a:solidFill>
                <a:schemeClr val="bg1"/>
              </a:solidFill>
            </a:endParaRPr>
          </a:p>
        </p:txBody>
      </p:sp>
      <p:sp>
        <p:nvSpPr>
          <p:cNvPr id="3" name="Text Placeholder 2"/>
          <p:cNvSpPr>
            <a:spLocks noGrp="1"/>
          </p:cNvSpPr>
          <p:nvPr>
            <p:ph type="body" sz="quarter" idx="12"/>
          </p:nvPr>
        </p:nvSpPr>
        <p:spPr>
          <a:xfrm>
            <a:off x="416209" y="1076327"/>
            <a:ext cx="7772931" cy="4067173"/>
          </a:xfrm>
        </p:spPr>
        <p:txBody>
          <a:bodyPr/>
          <a:lstStyle/>
          <a:p>
            <a:pPr>
              <a:lnSpc>
                <a:spcPct val="150000"/>
              </a:lnSpc>
            </a:pPr>
            <a:endParaRPr lang="en-AU" dirty="0">
              <a:solidFill>
                <a:schemeClr val="bg1"/>
              </a:solidFill>
            </a:endParaRPr>
          </a:p>
          <a:p>
            <a:endParaRPr lang="en-AU" dirty="0">
              <a:solidFill>
                <a:schemeClr val="bg1"/>
              </a:solidFill>
            </a:endParaRPr>
          </a:p>
        </p:txBody>
      </p:sp>
      <p:pic>
        <p:nvPicPr>
          <p:cNvPr id="5" name="Picture 4">
            <a:extLst>
              <a:ext uri="{FF2B5EF4-FFF2-40B4-BE49-F238E27FC236}">
                <a16:creationId xmlns:a16="http://schemas.microsoft.com/office/drawing/2014/main" id="{BC6B1424-BE22-44E7-874C-D17114E191D9}"/>
              </a:ext>
            </a:extLst>
          </p:cNvPr>
          <p:cNvPicPr>
            <a:picLocks noChangeAspect="1"/>
          </p:cNvPicPr>
          <p:nvPr/>
        </p:nvPicPr>
        <p:blipFill>
          <a:blip r:embed="rId3"/>
          <a:stretch>
            <a:fillRect/>
          </a:stretch>
        </p:blipFill>
        <p:spPr>
          <a:xfrm>
            <a:off x="1388024" y="1323022"/>
            <a:ext cx="5829300" cy="3228975"/>
          </a:xfrm>
          <a:prstGeom prst="rect">
            <a:avLst/>
          </a:prstGeom>
        </p:spPr>
      </p:pic>
    </p:spTree>
    <p:extLst>
      <p:ext uri="{BB962C8B-B14F-4D97-AF65-F5344CB8AC3E}">
        <p14:creationId xmlns:p14="http://schemas.microsoft.com/office/powerpoint/2010/main" val="1413661494"/>
      </p:ext>
    </p:extLst>
  </p:cSld>
  <p:clrMapOvr>
    <a:masterClrMapping/>
  </p:clrMapOvr>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logo" id="{17645AA2-9F70-42A0-A0A4-A279C81AA3E0}" vid="{78C3DC32-59E7-4BEF-A768-6048D853C239}"/>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15D87E03CE52546B62129251593045F" ma:contentTypeVersion="2" ma:contentTypeDescription="Create a new document." ma:contentTypeScope="" ma:versionID="72b7e6824728865667a0cd60f2a77bf3">
  <xsd:schema xmlns:xsd="http://www.w3.org/2001/XMLSchema" xmlns:xs="http://www.w3.org/2001/XMLSchema" xmlns:p="http://schemas.microsoft.com/office/2006/metadata/properties" xmlns:ns3="55e206c4-8d83-40b0-a56d-1cff557f601f" targetNamespace="http://schemas.microsoft.com/office/2006/metadata/properties" ma:root="true" ma:fieldsID="a32fdc35c427f05224c39b85a0b4d62e" ns3:_="">
    <xsd:import namespace="55e206c4-8d83-40b0-a56d-1cff557f601f"/>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206c4-8d83-40b0-a56d-1cff557f60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D61C69-AAF7-414D-929A-6299D7E29662}">
  <ds:schemaRefs>
    <ds:schemaRef ds:uri="http://schemas.microsoft.com/sharepoint/v3/contenttype/forms"/>
  </ds:schemaRefs>
</ds:datastoreItem>
</file>

<file path=customXml/itemProps2.xml><?xml version="1.0" encoding="utf-8"?>
<ds:datastoreItem xmlns:ds="http://schemas.openxmlformats.org/officeDocument/2006/customXml" ds:itemID="{AFFDF3F6-4536-400F-B526-D6B1CE9A4F00}">
  <ds:schemaRefs>
    <ds:schemaRef ds:uri="http://schemas.microsoft.com/office/2006/metadata/properties"/>
    <ds:schemaRef ds:uri="http://purl.org/dc/dcmitype/"/>
    <ds:schemaRef ds:uri="http://schemas.microsoft.com/office/2006/documentManagement/types"/>
    <ds:schemaRef ds:uri="http://purl.org/dc/elements/1.1/"/>
    <ds:schemaRef ds:uri="http://schemas.microsoft.com/office/infopath/2007/PartnerControls"/>
    <ds:schemaRef ds:uri="55e206c4-8d83-40b0-a56d-1cff557f601f"/>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D0C21309-39C0-4A0D-882D-D917C44517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206c4-8d83-40b0-a56d-1cff557f6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corporate_ppt_template_with_logo_footer</Template>
  <TotalTime>2758</TotalTime>
  <Words>1851</Words>
  <Application>Microsoft Office PowerPoint</Application>
  <PresentationFormat>On-screen Show (16:9)</PresentationFormat>
  <Paragraphs>215</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Altis UniSA Heavy</vt:lpstr>
      <vt:lpstr>Arial</vt:lpstr>
      <vt:lpstr>Blank Presentation</vt:lpstr>
      <vt:lpstr>Integrating ORCiD with corporate systems: a case study at the University of South Australia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Edmund Boey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Moyon</dc:creator>
  <cp:lastModifiedBy>Tracy Quixley</cp:lastModifiedBy>
  <cp:revision>83</cp:revision>
  <cp:lastPrinted>2019-05-10T07:19:12Z</cp:lastPrinted>
  <dcterms:created xsi:type="dcterms:W3CDTF">2019-05-01T01:04:21Z</dcterms:created>
  <dcterms:modified xsi:type="dcterms:W3CDTF">2019-10-07T10:37:05Z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0x010100D15D87E03CE52546B62129251593045F</vt:lpwstr>
  </property>
</Properties>
</file>