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5" r:id="rId2"/>
    <p:sldId id="537" r:id="rId3"/>
    <p:sldId id="256" r:id="rId4"/>
    <p:sldId id="258" r:id="rId5"/>
    <p:sldId id="538" r:id="rId6"/>
    <p:sldId id="259" r:id="rId7"/>
    <p:sldId id="543" r:id="rId8"/>
    <p:sldId id="261" r:id="rId9"/>
    <p:sldId id="262" r:id="rId10"/>
    <p:sldId id="268" r:id="rId11"/>
    <p:sldId id="539" r:id="rId12"/>
    <p:sldId id="260" r:id="rId13"/>
    <p:sldId id="286" r:id="rId14"/>
    <p:sldId id="542" r:id="rId15"/>
    <p:sldId id="529" r:id="rId16"/>
    <p:sldId id="271" r:id="rId17"/>
    <p:sldId id="474" r:id="rId18"/>
    <p:sldId id="267" r:id="rId19"/>
    <p:sldId id="269" r:id="rId20"/>
    <p:sldId id="272" r:id="rId21"/>
    <p:sldId id="536" r:id="rId22"/>
    <p:sldId id="489" r:id="rId23"/>
    <p:sldId id="490" r:id="rId24"/>
    <p:sldId id="541" r:id="rId25"/>
    <p:sldId id="276" r:id="rId26"/>
    <p:sldId id="479" r:id="rId27"/>
    <p:sldId id="525" r:id="rId28"/>
    <p:sldId id="528" r:id="rId29"/>
    <p:sldId id="287" r:id="rId30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59" autoAdjust="0"/>
    <p:restoredTop sz="94660"/>
  </p:normalViewPr>
  <p:slideViewPr>
    <p:cSldViewPr snapToGrid="0">
      <p:cViewPr varScale="1">
        <p:scale>
          <a:sx n="47" d="100"/>
          <a:sy n="47" d="100"/>
        </p:scale>
        <p:origin x="51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5FC527-8C6F-4BF0-9EE6-E7F87A01A85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9FD79-EF98-43E0-8F10-500A24AE29E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BF009-9AE4-4B5E-866C-745CEB979C4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E846E-9E63-4B82-91CA-ADE18A465C7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2FAE4E7-E618-4B3F-ADC2-CE7D57786074}" type="slidenum">
              <a:t>‹#›</a:t>
            </a:fld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84669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A7B05-DE53-49F4-9F8B-41F6665B13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CF018-C717-4C26-B12E-FBCBA942F9B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9F78538-E502-44FA-B91D-F2BD6EE4C6A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8462E-0BFC-4F05-8C88-6A9BE6B08C9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375C3-C09A-4B28-9E39-657B28B86F3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45B36-172A-4EC9-81B8-097BC53260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F48AC369-831A-4FBB-8F92-4A6AF381997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GB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FD12-BC35-438F-860F-53BBA87192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E5BE3-C095-45E6-9EAF-6709047A5297}" type="slidenum">
              <a:t>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CBCDB-A0F7-4586-BBF9-CB379B761D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94A14-2320-4E26-959D-0CDADDE633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2599-1C88-434C-A82A-AD907B3A36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47F884-57DB-4993-B9A5-649D161437F4}" type="slidenum">
              <a:t>16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98233-446B-4C2D-B38E-04931B81E7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3BD62-A59D-4470-8182-DFCF9B3DA8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33607-6257-4F29-AD27-0200ECED03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0D44262-4C82-454D-A12A-143129408A7E}" type="slidenum">
              <a:t>18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23C20-7EB7-4018-BB1A-9F0FDFE2BC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21C4E-5438-48AF-9788-D0FE2C4799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8C766-20FB-4F17-AB49-36F285FDBE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70E285-6860-47B0-9B0C-014CD1CFAABE}" type="slidenum">
              <a:t>19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6D032-B747-4B46-A1DA-35B68FBEA9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A9C6D-E402-47E3-8761-F74BE5FD4B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E2C2A-C48E-413C-A851-62B0A66F3C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BC6397-4F49-492D-8E89-22A9CDA16A76}" type="slidenum">
              <a:t>20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58933-6F3B-45BC-B241-B4F7C10CEF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6FBE8-A7BF-40F7-B380-30E3DFF622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9584C-6763-4F95-AC04-AE546D343E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204348-A266-43A7-B25E-DF8C990C0DFE}" type="slidenum">
              <a:t>22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EDC99-E1EB-4BC7-B5AD-E5488BCB33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9B647-3F2C-4CC7-8142-ECA933774F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994F91-A40A-4F97-BB73-DB1FC4ABF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62737-D851-4275-A332-B3076C6199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549C43-4C58-4F2E-9DE4-7D096796896A}" type="slidenum">
              <a:t>25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B45D5-350A-4B83-814D-7064F32755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CA35F-361E-429E-955A-E550530E00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033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21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3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15E06-62A2-4D5F-B602-FD9FCB42E9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EBFE23F-FC32-4C9E-8E80-14CDE0452F62}" type="slidenum">
              <a:t>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862EB6-12A8-46AB-A779-13DDB0710B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63F57-03CA-4406-934A-D6390066D8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5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6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E0736-F7F1-4EAD-9655-57F4AB5582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C5EB37-BEE1-4F12-B7F5-206AD68CC932}" type="slidenum">
              <a:t>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5FA30-1358-4CF5-89AF-A8AA8B8926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C563A-DF15-4DBE-BA3D-3A5D07C144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6E3BE-E347-46AA-96D7-96E88169FA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76F59F-D4EB-4FEF-8884-0AE91BE2A8B7}" type="slidenum">
              <a:t>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806E4-1539-4B29-90FE-29A4B13A6A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08EC0-CC70-410E-893C-D26D1C9C0F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D3FC-519C-4647-81A6-D014F1FCA6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E91A7D-38D5-405A-B538-723038F30C70}" type="slidenum">
              <a:t>10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42D5A-82F2-4F05-B1C5-ACD40F46AB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582EE-0899-4B01-B52D-98D98C73A6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9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7414-4F3D-4728-A74C-4A5E0CEC2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A0013-0BD3-4717-ACCE-4273C76D06FF}" type="slidenum">
              <a:t>12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B7014-549F-4A61-9AA7-BA04EA7974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311E1-1965-4C51-A2FC-FA3D526D36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14C7-C699-4244-98D5-B8FE6F21D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717C6-A1ED-44B1-AEB8-9D85DAE48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412C-FBDC-46DB-8864-9784E759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06BF6-0D7A-48D1-870E-59720056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36630-A06B-4941-8B4A-EF6510F7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A2A6FB-D8F3-4055-8623-B06DAEBD861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95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325D-ED1E-4063-8160-38FF371E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5190C-D361-42BA-8E7B-FB8E0A5F4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AACBF-4CAA-4185-80C6-72633A8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1B3EB-E10D-4BA6-8A9C-00237512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34210-0754-4DB1-A509-2D949C61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DA435-D1DF-4FD6-8611-747AB2683C2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0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9F3B5-BEAE-4571-93A7-32BB13066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C1CF1-6D2E-44D4-B061-739518166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7DC3-7AD6-4930-B710-839B390F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93989-A3B0-4AD3-8F7B-A84079B4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D9A75-5294-4D22-AF8E-B9861A11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7CEAF0-8FF4-4602-A1B4-8FA31758484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28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92944" y="735203"/>
            <a:ext cx="8694241" cy="22897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8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92944" y="3104686"/>
            <a:ext cx="8694241" cy="40716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264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80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42C7-25B0-4B11-AB7A-FBAFD558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BDF7-81AF-49CE-AA05-4E2B934F8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2D5C-4B60-42A8-960C-D0349901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A1F20-1364-4724-BF5A-D629FCDB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4BBE-B2CF-40BC-8A6E-DA893B1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0599B4-3FA2-4B87-B09A-1ADD973FC2D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7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5EDD-1319-4A52-82E4-68629E89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5743F-B087-46E2-8AC4-0F6FCF181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5E5-2156-4442-BC1D-6497E337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01820-208A-461F-A306-B43C0EBE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9D007-8711-4620-BD10-BC88264F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AEB00D-78B1-4E47-9DAF-9946522536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1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8288-CE8F-46EF-A2B8-3ADFD795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30F66-E6D0-49A9-8AEA-FEBC7209F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30F86-EAEB-40C2-B785-1D77E0CEB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211BC-5B78-48BB-9F80-71EC6C7B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52A5C-38AA-4A24-9B61-E8CBACBD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66EA-64A2-4A75-A775-1547284A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CB093C-8427-4BAA-B73D-81DD6B68767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50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2644-B259-4D76-95E6-762C3ABD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5964C-8ED4-47A6-A01C-DED0B5902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07984-10A4-4E3E-B93B-E37D84768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77B33-19F3-471A-8FE3-CB2F64977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78811-D862-49EC-A995-C024D2A73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E3B19-9AC7-48BF-A3D8-56A36F11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F2335-FDC1-489C-9F3E-5234DAA4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342A5-C9B6-4EA7-A96D-44094C62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5241BF-5EEC-4675-A701-4159F99A7D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1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5226-5983-4E81-8C14-BD14EB33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84AFC-7425-4B43-A88E-E43107CB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63DCA-AB25-4338-B4E2-1508A519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244B2-44C4-423C-B57E-090EFCBF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CEFD70-A6D3-4DDA-B979-916F0CFA3D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7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4A95B-D8DF-4EA7-BF01-85AB80DC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1432C4-254A-481D-A2B4-6842D912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625B-A864-477A-BCEE-77DB5181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632F6A-70F3-4B43-ADD1-22F3381B653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0286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F096-B35B-4D88-817D-3500CF26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6283E-3854-477E-8367-249B943C8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7FD96-F3F9-496A-AA92-0C552EF5E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DC202-AA4E-46A7-8B53-A613AAF1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34F0B-0A04-4D07-9548-6C0D1947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2BCBD-AD41-4181-A161-9BD8BE59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1AE281-26E1-4988-9C04-654ED80984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4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CF69-5ACE-4CCD-8C0E-A37D664F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30244-BD3D-45CC-B4D0-568DD1B58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128EE-6952-41A2-B977-A9BFC875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D61CE-0008-4584-A8CC-55A8DCAF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B54D8-82D9-440C-A595-D79896BC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DB41-517E-475C-AC8F-A6B6B046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BEE1AD-5BA5-41CA-9AE8-E95076DE808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97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A7178-82B6-4782-B1C7-6FF38664D7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97953-7632-4FC1-82E3-1EAF22AD41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645FD-F583-4923-AC86-E15B971DA46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C2717-BC78-4F07-B7E1-1CDA48A8DED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137B-ECFD-4ACE-8A03-35F20708CD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F78C4535-9E35-491D-8A12-9978835A964D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hangingPunct="0">
        <a:tabLst/>
        <a:defRPr lang="en-GB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en-GB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orcid.org/0000-0001-7794-021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sciencemooc.eu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commons.du.edu/collaborativelibrarianship/vol11/iss2/2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7" Type="http://schemas.openxmlformats.org/officeDocument/2006/relationships/hyperlink" Target="mailto:info@opensciencemooc.eu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OpenScienceMOOC" TargetMode="External"/><Relationship Id="rId5" Type="http://schemas.openxmlformats.org/officeDocument/2006/relationships/hyperlink" Target="https://opensciencemooc.eu/" TargetMode="External"/><Relationship Id="rId4" Type="http://schemas.openxmlformats.org/officeDocument/2006/relationships/hyperlink" Target="https://github.com/OpenScienceMOO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liademy.com/catalog/oer/module-5-open-research-software-and-open-sourc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liademy.com/catalog/oer/module-1-open-principles.htm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EPFLOpenScience/status/1170959367140777984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jy-OBIh84jrUB5wHQ6K_wWWPq5ksqna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ataplanes.org/osmooc-dashboard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-science-mooc-invite.herokuapp.com/" TargetMode="External"/><Relationship Id="rId5" Type="http://schemas.openxmlformats.org/officeDocument/2006/relationships/hyperlink" Target="https://osmooc.herokuapp.com/" TargetMode="External"/><Relationship Id="rId4" Type="http://schemas.openxmlformats.org/officeDocument/2006/relationships/hyperlink" Target="https://github.com/lhehnke/opensciencemooc-follower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eg"/><Relationship Id="rId26" Type="http://schemas.openxmlformats.org/officeDocument/2006/relationships/image" Target="../media/image51.jpg"/><Relationship Id="rId3" Type="http://schemas.openxmlformats.org/officeDocument/2006/relationships/image" Target="../media/image28.jpeg"/><Relationship Id="rId21" Type="http://schemas.openxmlformats.org/officeDocument/2006/relationships/image" Target="../media/image46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24" Type="http://schemas.openxmlformats.org/officeDocument/2006/relationships/image" Target="../media/image49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23" Type="http://schemas.openxmlformats.org/officeDocument/2006/relationships/image" Target="../media/image48.jpg"/><Relationship Id="rId28" Type="http://schemas.openxmlformats.org/officeDocument/2006/relationships/image" Target="../media/image53.jpeg"/><Relationship Id="rId10" Type="http://schemas.openxmlformats.org/officeDocument/2006/relationships/image" Target="../media/image35.jpeg"/><Relationship Id="rId19" Type="http://schemas.openxmlformats.org/officeDocument/2006/relationships/image" Target="../media/image44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7.jpg"/><Relationship Id="rId27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hyperlink" Target="https://www.timeshighereducation.com/news/springer-nature-proposes-model-open-access-transi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witter.com/brembs/status/1100713883373838337" TargetMode="Externa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hyperlink" Target="https://twitter.com/brembs/status/1100713883373838337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B105-2CFB-47EB-A3D2-73D98A4F3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27" y="2252352"/>
            <a:ext cx="9205784" cy="1973262"/>
          </a:xfrm>
        </p:spPr>
        <p:txBody>
          <a:bodyPr/>
          <a:lstStyle/>
          <a:p>
            <a:r>
              <a:rPr lang="en-GB" sz="4800" dirty="0"/>
              <a:t>How to foster a community-led cultural shift towards open scholarship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25ED594-934D-4799-A70A-9EBF4E0CE016}"/>
              </a:ext>
            </a:extLst>
          </p:cNvPr>
          <p:cNvSpPr txBox="1">
            <a:spLocks/>
          </p:cNvSpPr>
          <p:nvPr/>
        </p:nvSpPr>
        <p:spPr>
          <a:xfrm>
            <a:off x="249162" y="4886899"/>
            <a:ext cx="2770766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 hangingPunct="0">
              <a:spcBef>
                <a:spcPts val="1417"/>
              </a:spcBef>
              <a:spcAft>
                <a:spcPts val="0"/>
              </a:spcAft>
              <a:buNone/>
              <a:tabLst/>
              <a:defRPr lang="en-GB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ysClr val="windowText" lastClr="000000"/>
                </a:solidFill>
              </a:rPr>
              <a:t>Dr. Jon Tennant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DCD1CC-1DD5-41AF-8E28-0949FF9CD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07371"/>
              </p:ext>
            </p:extLst>
          </p:nvPr>
        </p:nvGraphicFramePr>
        <p:xfrm>
          <a:off x="8060861" y="5071565"/>
          <a:ext cx="2157511" cy="548640"/>
        </p:xfrm>
        <a:graphic>
          <a:graphicData uri="http://schemas.openxmlformats.org/drawingml/2006/table">
            <a:tbl>
              <a:tblPr/>
              <a:tblGrid>
                <a:gridCol w="2157511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FORCE11, Scotland</a:t>
                      </a:r>
                    </a:p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 16th, 2019</a:t>
                      </a:r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721E98B-3C5A-4091-BA9C-ABC9AEE210CB}"/>
              </a:ext>
            </a:extLst>
          </p:cNvPr>
          <p:cNvSpPr/>
          <p:nvPr/>
        </p:nvSpPr>
        <p:spPr>
          <a:xfrm>
            <a:off x="153912" y="5247387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2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D9EFF-52D7-47CE-9D12-5765DCA9BB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1350" y="151670"/>
            <a:ext cx="1732038" cy="107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B7667-74AA-49D9-9238-740555A0C3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6442614" y="84744"/>
            <a:ext cx="3466661" cy="113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A09B3-CE0D-43BC-BBC5-9B0AA4E5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90" y="53831"/>
            <a:ext cx="1393876" cy="1313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444F6-5947-4538-A551-F1DB2601B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31" y="5156364"/>
            <a:ext cx="1227411" cy="429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F192A-4112-41FC-8DAA-3FE30E713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97" y="180183"/>
            <a:ext cx="2124053" cy="10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7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BD9E-2561-46D8-9EC0-352DB7C5E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/>
              <a:t>What do researchers care about?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88FAD-497C-4339-AB16-A04EA99FE4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9071640" cy="3288239"/>
          </a:xfrm>
        </p:spPr>
        <p:txBody>
          <a:bodyPr/>
          <a:lstStyle/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Saving time and effort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Problem solving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Advancing research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 give them the </a:t>
            </a:r>
            <a:r>
              <a:rPr lang="en-GB" b="1" dirty="0"/>
              <a:t>knowledge</a:t>
            </a:r>
            <a:r>
              <a:rPr lang="en-GB" dirty="0"/>
              <a:t> and </a:t>
            </a:r>
            <a:r>
              <a:rPr lang="en-GB" b="1" dirty="0"/>
              <a:t>skills</a:t>
            </a:r>
            <a:r>
              <a:rPr lang="en-GB" dirty="0"/>
              <a:t> to do this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7158D-AAED-4515-B26D-9E0991B0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92334-92F5-4FA7-8055-9D3768A4D147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715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AEA0-AE48-4973-BBD2-3A2F7828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477838"/>
            <a:ext cx="8694737" cy="2357437"/>
          </a:xfrm>
        </p:spPr>
        <p:txBody>
          <a:bodyPr/>
          <a:lstStyle/>
          <a:p>
            <a:r>
              <a:rPr lang="de-DE" dirty="0"/>
              <a:t>Welcome to </a:t>
            </a:r>
            <a:r>
              <a:rPr lang="de-DE" i="1" dirty="0"/>
              <a:t>the</a:t>
            </a:r>
            <a:r>
              <a:rPr lang="de-DE" dirty="0"/>
              <a:t> Open Science MOOC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A8A8D-1124-4416-8238-E7C69EF60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Stands for Massively Open Online </a:t>
            </a:r>
            <a:r>
              <a:rPr lang="de-DE" b="1" dirty="0"/>
              <a:t>Community</a:t>
            </a:r>
          </a:p>
          <a:p>
            <a:r>
              <a:rPr lang="en-GB" dirty="0"/>
              <a:t>Combining the best parts of Open Science, Open Source, and Open Education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DE577-DED0-4B00-A153-1BDBC04E7B3D}"/>
              </a:ext>
            </a:extLst>
          </p:cNvPr>
          <p:cNvSpPr/>
          <p:nvPr/>
        </p:nvSpPr>
        <p:spPr>
          <a:xfrm>
            <a:off x="112054" y="5192712"/>
            <a:ext cx="303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https://opensciencemooc.eu/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43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AB09-C503-487E-B24E-9F599F685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dirty="0"/>
              <a:t>Our vision of 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FE40-2935-419B-9478-DC1050FB0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411591"/>
            <a:ext cx="9071640" cy="3786089"/>
          </a:xfrm>
        </p:spPr>
        <p:txBody>
          <a:bodyPr>
            <a:normAutofit/>
          </a:bodyPr>
          <a:lstStyle/>
          <a:p>
            <a:pPr lvl="0" algn="ctr"/>
            <a:r>
              <a:rPr lang="en-GB" sz="4200" b="1" dirty="0"/>
              <a:t>To help make ‘Open’ the default setting for all global research.</a:t>
            </a:r>
          </a:p>
          <a:p>
            <a:pPr lvl="0" algn="ctr"/>
            <a:r>
              <a:rPr lang="en-GB" sz="200" b="1" dirty="0"/>
              <a:t> </a:t>
            </a:r>
          </a:p>
          <a:p>
            <a:pPr lvl="0" algn="ctr"/>
            <a:r>
              <a:rPr lang="en-GB" sz="2200" dirty="0"/>
              <a:t>We want to help create a welcoming and supporting community, with good tools, teachers, and role-models, and built upon a solid values-based foundation of freedom and equitable access to research.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936AC-5385-4CF8-A55F-A8B05F09239F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2ADA3-E49C-461E-85A8-D624EDCF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3EA5-378D-4C69-9E82-2298F3D2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Walk the walk, talk the talk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A6FF-5E4D-4452-9F56-8BE1F6CD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9" y="1518988"/>
            <a:ext cx="9071640" cy="41515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Be honest with each other as a matter of civility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Be brave – ask the difficult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We‘re not trying to sell you anything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Ask how we can support the wider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We aren‘t going to solve everything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D7131-EFFE-4C69-9AB6-73E21E9FC65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7BDAA3-BC8D-4C2D-B419-CF16C7A71D3D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0449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2B1-C4C9-4352-B36F-83B7002A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collaborate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2A63-AC41-4F51-92A2-5D0CEE3D1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Open Slack channel for discussions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Open GitHub for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Eliademy</a:t>
            </a:r>
            <a:r>
              <a:rPr lang="en-GB" dirty="0"/>
              <a:t> for actual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Steering committee and advisory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Future: Migration to </a:t>
            </a:r>
            <a:r>
              <a:rPr lang="en-GB" dirty="0" err="1"/>
              <a:t>Mattermost</a:t>
            </a:r>
            <a:r>
              <a:rPr lang="en-GB" dirty="0"/>
              <a:t>/GitLab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B0F365-9D13-4C5E-8264-139A4E8A673C}"/>
              </a:ext>
            </a:extLst>
          </p:cNvPr>
          <p:cNvSpPr/>
          <p:nvPr/>
        </p:nvSpPr>
        <p:spPr>
          <a:xfrm>
            <a:off x="156292" y="5240561"/>
            <a:ext cx="7729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https://digitalcommons.du.edu/collaborativelibrarianship/vol11/iss2/2/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692943" y="301922"/>
            <a:ext cx="8694241" cy="109567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38" b="1" spc="-1" dirty="0">
                <a:solidFill>
                  <a:srgbClr val="000000"/>
                </a:solidFill>
                <a:latin typeface="Calibri Light"/>
              </a:rPr>
              <a:t>Can we break the inertia?</a:t>
            </a:r>
            <a:endParaRPr lang="en-US" sz="3638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400645" y="1619051"/>
            <a:ext cx="5675122" cy="244554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89006" indent="-188709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654" b="1" spc="-1" dirty="0">
                <a:solidFill>
                  <a:srgbClr val="000000"/>
                </a:solidFill>
                <a:latin typeface="Open Sans"/>
              </a:rPr>
              <a:t>Education</a:t>
            </a:r>
            <a:r>
              <a:rPr lang="en-US" sz="1654" spc="-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654" b="1" spc="-1" dirty="0">
                <a:solidFill>
                  <a:srgbClr val="000000"/>
                </a:solidFill>
                <a:latin typeface="Open Sans"/>
              </a:rPr>
              <a:t>training</a:t>
            </a:r>
            <a:r>
              <a:rPr lang="en-US" sz="1654" spc="-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654" b="1" spc="-1" dirty="0">
                <a:solidFill>
                  <a:srgbClr val="000000"/>
                </a:solidFill>
                <a:latin typeface="Open Sans"/>
              </a:rPr>
              <a:t>support</a:t>
            </a:r>
            <a:r>
              <a:rPr lang="en-US" sz="1654" spc="-1" dirty="0">
                <a:solidFill>
                  <a:srgbClr val="000000"/>
                </a:solidFill>
                <a:latin typeface="Open Sans"/>
              </a:rPr>
              <a:t>.</a:t>
            </a:r>
            <a:endParaRPr lang="en-US" sz="1654" spc="-1" dirty="0">
              <a:solidFill>
                <a:srgbClr val="000000"/>
              </a:solidFill>
              <a:latin typeface="Calibri"/>
            </a:endParaRPr>
          </a:p>
          <a:p>
            <a:pPr marL="567019" lvl="1" indent="-188709">
              <a:lnSpc>
                <a:spcPct val="90000"/>
              </a:lnSpc>
              <a:spcBef>
                <a:spcPts val="413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Empowerment and leadership for the next generation.</a:t>
            </a:r>
            <a:endParaRPr lang="en-US" sz="1488" spc="-1" dirty="0">
              <a:solidFill>
                <a:srgbClr val="000000"/>
              </a:solidFill>
              <a:latin typeface="Calibri"/>
            </a:endParaRPr>
          </a:p>
          <a:p>
            <a:pPr marL="945032" lvl="2" indent="-188709">
              <a:lnSpc>
                <a:spcPct val="90000"/>
              </a:lnSpc>
              <a:spcBef>
                <a:spcPts val="413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Shifting power dynamics to reduce bias and abuse.</a:t>
            </a:r>
            <a:endParaRPr lang="en-US" sz="1488" spc="-1" dirty="0">
              <a:solidFill>
                <a:srgbClr val="000000"/>
              </a:solidFill>
              <a:latin typeface="Calibri"/>
            </a:endParaRPr>
          </a:p>
          <a:p>
            <a:pPr marL="1323045" lvl="3" indent="-188709">
              <a:lnSpc>
                <a:spcPct val="90000"/>
              </a:lnSpc>
              <a:spcBef>
                <a:spcPts val="413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Building a global community based on strong values, sharing and collaboration.</a:t>
            </a:r>
            <a:endParaRPr lang="en-US" sz="1488" spc="-1" dirty="0">
              <a:solidFill>
                <a:srgbClr val="000000"/>
              </a:solidFill>
              <a:latin typeface="Calibri"/>
            </a:endParaRPr>
          </a:p>
          <a:p>
            <a:pPr marL="1701058" lvl="4" indent="-188709">
              <a:lnSpc>
                <a:spcPct val="90000"/>
              </a:lnSpc>
              <a:spcBef>
                <a:spcPts val="413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Massive-scale engagement to re-align Open Science with current incentive structures.</a:t>
            </a:r>
            <a:endParaRPr lang="en-US" sz="1488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0" name="Picture 6"/>
          <p:cNvPicPr/>
          <p:nvPr/>
        </p:nvPicPr>
        <p:blipFill>
          <a:blip r:embed="rId2"/>
          <a:stretch/>
        </p:blipFill>
        <p:spPr>
          <a:xfrm>
            <a:off x="5854600" y="1733947"/>
            <a:ext cx="3492103" cy="3115866"/>
          </a:xfrm>
          <a:prstGeom prst="rect">
            <a:avLst/>
          </a:prstGeom>
          <a:ln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7826276" y="5334397"/>
            <a:ext cx="1656143" cy="304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88" u="sng" spc="-1">
                <a:solidFill>
                  <a:srgbClr val="0563C1"/>
                </a:solidFill>
                <a:latin typeface="Open Sans"/>
                <a:hlinkClick r:id="rId3"/>
              </a:rPr>
              <a:t>@protohedgehog</a:t>
            </a:r>
            <a:endParaRPr lang="en-GB" sz="1488" spc="-1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439935" y="4064596"/>
            <a:ext cx="5039916" cy="991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285742" indent="-285444" algn="ctr">
              <a:buClr>
                <a:srgbClr val="000000"/>
              </a:buClr>
              <a:buFont typeface="Wingdings" charset="2"/>
              <a:buChar char=""/>
            </a:pPr>
            <a:r>
              <a:rPr lang="en-GB" sz="1488" b="1" spc="-1">
                <a:solidFill>
                  <a:srgbClr val="000000"/>
                </a:solidFill>
                <a:latin typeface="Arial"/>
                <a:ea typeface="Microsoft YaHei"/>
              </a:rPr>
              <a:t>GitHub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488" u="sng" spc="-1">
                <a:solidFill>
                  <a:srgbClr val="0563C1"/>
                </a:solidFill>
                <a:latin typeface="Arial"/>
                <a:ea typeface="Microsoft YaHei"/>
                <a:hlinkClick r:id="rId4"/>
              </a:rPr>
              <a:t>https://github.com/OpenScienceMOOC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en-GB" sz="1488" spc="-1">
              <a:latin typeface="Arial"/>
            </a:endParaRPr>
          </a:p>
          <a:p>
            <a:pPr marL="285742" indent="-285444" algn="ctr">
              <a:buClr>
                <a:srgbClr val="000000"/>
              </a:buClr>
              <a:buFont typeface="Wingdings" charset="2"/>
              <a:buChar char=""/>
            </a:pPr>
            <a:r>
              <a:rPr lang="en-GB" sz="1488" b="1" spc="-1">
                <a:solidFill>
                  <a:srgbClr val="000000"/>
                </a:solidFill>
                <a:latin typeface="Arial"/>
                <a:ea typeface="Microsoft YaHei"/>
              </a:rPr>
              <a:t>Website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488" u="sng" spc="-1">
                <a:solidFill>
                  <a:srgbClr val="0563C1"/>
                </a:solidFill>
                <a:latin typeface="Arial"/>
                <a:ea typeface="Microsoft YaHei"/>
                <a:hlinkClick r:id="rId5"/>
              </a:rPr>
              <a:t>https://opensciencemooc.eu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endParaRPr lang="en-GB" sz="1488" spc="-1">
              <a:latin typeface="Arial"/>
            </a:endParaRPr>
          </a:p>
          <a:p>
            <a:pPr marL="285742" indent="-285444" algn="ctr">
              <a:buClr>
                <a:srgbClr val="000000"/>
              </a:buClr>
              <a:buFont typeface="Wingdings" charset="2"/>
              <a:buChar char=""/>
            </a:pPr>
            <a:r>
              <a:rPr lang="en-GB" sz="1488" b="1" spc="-1">
                <a:solidFill>
                  <a:srgbClr val="000000"/>
                </a:solidFill>
                <a:latin typeface="Arial"/>
                <a:ea typeface="Microsoft YaHei"/>
              </a:rPr>
              <a:t>Twitter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488" u="sng" spc="-1">
                <a:solidFill>
                  <a:srgbClr val="0563C1"/>
                </a:solidFill>
                <a:latin typeface="Arial"/>
                <a:ea typeface="Microsoft YaHei"/>
                <a:hlinkClick r:id="rId6"/>
              </a:rPr>
              <a:t>@OpenScienceMOOC</a:t>
            </a:r>
            <a:endParaRPr lang="en-GB" sz="1488" spc="-1">
              <a:latin typeface="Arial"/>
            </a:endParaRPr>
          </a:p>
          <a:p>
            <a:pPr marL="285742" indent="-285444" algn="ctr">
              <a:buClr>
                <a:srgbClr val="000000"/>
              </a:buClr>
              <a:buFont typeface="Wingdings" charset="2"/>
              <a:buChar char=""/>
            </a:pPr>
            <a:r>
              <a:rPr lang="en-GB" sz="1488" b="1" spc="-1">
                <a:solidFill>
                  <a:srgbClr val="000000"/>
                </a:solidFill>
                <a:latin typeface="Arial"/>
                <a:ea typeface="Microsoft YaHei"/>
              </a:rPr>
              <a:t>Email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488" u="sng" spc="-1">
                <a:solidFill>
                  <a:srgbClr val="0563C1"/>
                </a:solidFill>
                <a:latin typeface="Arial"/>
                <a:ea typeface="Microsoft YaHei"/>
                <a:hlinkClick r:id="rId7"/>
              </a:rPr>
              <a:t>info@opensciencemooc.eu</a:t>
            </a:r>
            <a:r>
              <a:rPr lang="en-GB" sz="1488" spc="-1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endParaRPr lang="en-GB" sz="1488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2C64-E930-4B20-9B80-2662BBF649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Modular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E61BE-864D-437A-8B70-6D47453651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82626" y="438948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9FBC1-F520-4D2B-B940-4AF44DE76762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17103-71BE-4431-9711-12DE8ADDD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10" t="18032" r="10828" b="18853"/>
          <a:stretch/>
        </p:blipFill>
        <p:spPr>
          <a:xfrm>
            <a:off x="1805006" y="1172520"/>
            <a:ext cx="6469626" cy="35789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6D4A9B-05C7-4EBD-A54E-482093DF7532}"/>
              </a:ext>
            </a:extLst>
          </p:cNvPr>
          <p:cNvSpPr/>
          <p:nvPr/>
        </p:nvSpPr>
        <p:spPr>
          <a:xfrm>
            <a:off x="108774" y="5275873"/>
            <a:ext cx="9518496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88" dirty="0">
                <a:hlinkClick r:id="rId2"/>
              </a:rPr>
              <a:t>https://eliademy.com/catalog/oer/module-5-open-research-software-and-open-source.html</a:t>
            </a:r>
            <a:r>
              <a:rPr lang="en-GB" sz="1488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93CF9-FAC7-48DA-837E-1F08E97CC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3" t="16204" r="11420" b="9351"/>
          <a:stretch/>
        </p:blipFill>
        <p:spPr>
          <a:xfrm>
            <a:off x="328290" y="343305"/>
            <a:ext cx="4850607" cy="3053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E88D4-5996-40CC-8573-CD2C5DF6F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2" t="15370" r="11728" b="5725"/>
          <a:stretch/>
        </p:blipFill>
        <p:spPr>
          <a:xfrm>
            <a:off x="4906285" y="1652436"/>
            <a:ext cx="4846050" cy="3259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7D64F5-FB08-4D73-B04C-359560B55062}"/>
              </a:ext>
            </a:extLst>
          </p:cNvPr>
          <p:cNvSpPr/>
          <p:nvPr/>
        </p:nvSpPr>
        <p:spPr>
          <a:xfrm>
            <a:off x="118062" y="5015572"/>
            <a:ext cx="6463460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88" dirty="0">
                <a:hlinkClick r:id="rId5"/>
              </a:rPr>
              <a:t>https://eliademy.com/catalog/oer/module-1-open-principles.html</a:t>
            </a:r>
            <a:r>
              <a:rPr lang="en-GB" sz="1488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58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40CAA-C987-4971-B072-3073356B2B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1277" y="910"/>
            <a:ext cx="4034879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80733-79F6-4368-A9B7-239CBA098F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33839" y="0"/>
            <a:ext cx="414180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9F8F-7F12-48E0-8B3A-69AD2C364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A fully interactive learning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8AC82-D3DA-47A0-AC02-C2A9EE850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9359" t="13257" r="20610" b="12974"/>
          <a:stretch/>
        </p:blipFill>
        <p:spPr>
          <a:xfrm>
            <a:off x="3114764" y="1012034"/>
            <a:ext cx="6074795" cy="41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B0AFD-7787-4526-AA17-AF213A62B53E}"/>
              </a:ext>
            </a:extLst>
          </p:cNvPr>
          <p:cNvSpPr txBox="1"/>
          <p:nvPr/>
        </p:nvSpPr>
        <p:spPr>
          <a:xfrm>
            <a:off x="463004" y="1335698"/>
            <a:ext cx="2651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This allows learners to actually edit the MOOC content for this module. </a:t>
            </a:r>
            <a:r>
              <a:rPr lang="en-GB" sz="2400" b="1" dirty="0"/>
              <a:t>Nice</a:t>
            </a:r>
            <a:r>
              <a:rPr lang="en-GB" sz="2400" dirty="0"/>
              <a:t>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Learning is based on </a:t>
            </a:r>
            <a:r>
              <a:rPr lang="en-GB" sz="2400" b="1" dirty="0"/>
              <a:t>participation</a:t>
            </a:r>
            <a:r>
              <a:rPr lang="en-GB" sz="2400" dirty="0"/>
              <a:t> and </a:t>
            </a:r>
            <a:r>
              <a:rPr lang="en-GB" sz="2400" b="1" dirty="0"/>
              <a:t>collaboration</a:t>
            </a:r>
            <a:r>
              <a:rPr lang="en-GB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6F607-8A8A-48E2-9126-5C0B54D407E7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417CA-1549-4B46-8C90-765BFEDD1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0" y="103058"/>
            <a:ext cx="7950304" cy="5187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57659C-D003-4FA9-B9E1-3D0EB759DAFA}"/>
              </a:ext>
            </a:extLst>
          </p:cNvPr>
          <p:cNvSpPr/>
          <p:nvPr/>
        </p:nvSpPr>
        <p:spPr>
          <a:xfrm>
            <a:off x="63500" y="5198160"/>
            <a:ext cx="9861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https://twitter.com/EPFLOpenScience/status/1170959367140777984</a:t>
            </a:r>
            <a:r>
              <a:rPr lang="en-GB" dirty="0"/>
              <a:t> (adapted from Brian </a:t>
            </a:r>
            <a:r>
              <a:rPr lang="en-GB" dirty="0" err="1"/>
              <a:t>Nosek</a:t>
            </a:r>
            <a:r>
              <a:rPr lang="en-GB" dirty="0"/>
              <a:t>)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BA8ECE-CF92-4CAD-9EF1-1ADC601D86EA}"/>
              </a:ext>
            </a:extLst>
          </p:cNvPr>
          <p:cNvSpPr/>
          <p:nvPr/>
        </p:nvSpPr>
        <p:spPr>
          <a:xfrm>
            <a:off x="698500" y="2209800"/>
            <a:ext cx="1587500" cy="1098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3340-CA0D-4D62-8B43-D2779D1A85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4486" y="109271"/>
            <a:ext cx="9071640" cy="946440"/>
          </a:xfrm>
        </p:spPr>
        <p:txBody>
          <a:bodyPr/>
          <a:lstStyle/>
          <a:p>
            <a:r>
              <a:rPr lang="en-GB" dirty="0"/>
              <a:t>Open for re-use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E1F03-217D-42D0-B46C-83F235F34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689" t="28050" r="25288" b="29321"/>
          <a:stretch/>
        </p:blipFill>
        <p:spPr>
          <a:xfrm>
            <a:off x="1318802" y="1300480"/>
            <a:ext cx="7443019" cy="244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cc zero">
            <a:extLst>
              <a:ext uri="{FF2B5EF4-FFF2-40B4-BE49-F238E27FC236}">
                <a16:creationId xmlns:a16="http://schemas.microsoft.com/office/drawing/2014/main" id="{245D3B0E-6980-4B6A-B7EE-644DD84B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113742"/>
            <a:ext cx="3373120" cy="118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8253B-6AC5-4890-B48A-0B09A93CA8E5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AF0A3-79B0-4873-9B0D-102725E5AF7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94700" y="4406399"/>
            <a:ext cx="1853999" cy="115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9020-04B5-4969-9A26-C3F3995F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707" y="165409"/>
            <a:ext cx="3839734" cy="677108"/>
          </a:xfrm>
        </p:spPr>
        <p:txBody>
          <a:bodyPr/>
          <a:lstStyle/>
          <a:p>
            <a:r>
              <a:rPr lang="de-DE" dirty="0"/>
              <a:t>Coming soon!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2D23A-3006-4FAF-84EB-97C0A00ED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0" t="17191" r="10755" b="22180"/>
          <a:stretch/>
        </p:blipFill>
        <p:spPr>
          <a:xfrm>
            <a:off x="1626214" y="974876"/>
            <a:ext cx="6752117" cy="34378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23545E-8364-4ECA-8EE7-D9A674159E9E}"/>
              </a:ext>
            </a:extLst>
          </p:cNvPr>
          <p:cNvSpPr/>
          <p:nvPr/>
        </p:nvSpPr>
        <p:spPr>
          <a:xfrm>
            <a:off x="1626214" y="4631731"/>
            <a:ext cx="6913787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88" dirty="0">
                <a:hlinkClick r:id="rId3"/>
              </a:rPr>
              <a:t>https://www.youtube.com/playlist?list=PLjy-OBIh84jrUB5wHQ6K_wWWPq5ksqnaT</a:t>
            </a:r>
            <a:r>
              <a:rPr lang="en-GB" sz="1488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4222C-1088-4640-9553-F88F061C301F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4B55D7-833A-4C04-B6A4-D2FF049536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226691" y="4412750"/>
            <a:ext cx="1853934" cy="115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68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6268-E4AE-4A63-B3DF-E1C326816F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0990" y="191456"/>
            <a:ext cx="9071250" cy="946371"/>
          </a:xfrm>
        </p:spPr>
        <p:txBody>
          <a:bodyPr/>
          <a:lstStyle/>
          <a:p>
            <a:pPr lvl="0"/>
            <a:r>
              <a:rPr lang="en-GB" dirty="0"/>
              <a:t>How do we get to where we want?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18D9-BD00-4BCE-B888-EA2E8D22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554195"/>
            <a:ext cx="9071250" cy="3288017"/>
          </a:xfrm>
        </p:spPr>
        <p:txBody>
          <a:bodyPr>
            <a:normAutofit/>
          </a:bodyPr>
          <a:lstStyle/>
          <a:p>
            <a:pPr algn="ctr">
              <a:buSzPct val="45000"/>
            </a:pPr>
            <a:r>
              <a:rPr lang="en-GB" dirty="0"/>
              <a:t>Imagine a future defined by the </a:t>
            </a:r>
            <a:r>
              <a:rPr lang="en-GB" b="1" dirty="0"/>
              <a:t>values </a:t>
            </a:r>
            <a:r>
              <a:rPr lang="en-GB" dirty="0"/>
              <a:t>and </a:t>
            </a:r>
            <a:r>
              <a:rPr lang="en-GB" b="1" dirty="0"/>
              <a:t>principles</a:t>
            </a:r>
            <a:r>
              <a:rPr lang="en-GB" dirty="0"/>
              <a:t> of Open Science:</a:t>
            </a:r>
            <a:br>
              <a:rPr lang="en-GB" dirty="0"/>
            </a:br>
            <a:endParaRPr lang="en-GB" dirty="0"/>
          </a:p>
          <a:p>
            <a:pPr marL="2514429" lvl="4" indent="-457169" algn="just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Freely available public good</a:t>
            </a:r>
          </a:p>
          <a:p>
            <a:pPr marL="2514429" lvl="4" indent="-457169" algn="just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Rigorous and reproducible</a:t>
            </a:r>
          </a:p>
          <a:p>
            <a:pPr marL="2514429" lvl="4" indent="-457169" algn="just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Open to ALL</a:t>
            </a:r>
          </a:p>
          <a:p>
            <a:pPr marL="2514429" lvl="4" indent="-457169" algn="just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Isn’t that just GOOD science?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0A043-ABA1-4286-BF3C-E4A1155AC8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55555" y="4264792"/>
            <a:ext cx="1853934" cy="11548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919D3-C372-4866-9D4C-6E0FCFCA4971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06E4-3348-40F3-A2A0-36B716A74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ctr"/>
            <a:r>
              <a:rPr lang="en-GB" b="1" dirty="0"/>
              <a:t>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3848-3447-44AE-AA52-8CCCAF744C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204" y="1183026"/>
            <a:ext cx="8694539" cy="3597786"/>
          </a:xfrm>
        </p:spPr>
        <p:txBody>
          <a:bodyPr>
            <a:normAutofit fontScale="85000" lnSpcReduction="20000"/>
          </a:bodyPr>
          <a:lstStyle/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b="1" dirty="0"/>
              <a:t>In development</a:t>
            </a:r>
          </a:p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2 modules currently live, 1000 enrolled participants</a:t>
            </a:r>
          </a:p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950 Slack community members</a:t>
            </a:r>
          </a:p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7700 Twitter followers</a:t>
            </a:r>
          </a:p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150 strong GitHub development team</a:t>
            </a:r>
          </a:p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45 strategic partnerships</a:t>
            </a:r>
          </a:p>
          <a:p>
            <a:pPr marL="457169" indent="-457169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2 more modules in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CD99C-1912-4474-833E-EE29F7E107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52978" y="4252016"/>
            <a:ext cx="1853934" cy="1154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BDD3FB-4DC6-4521-85DF-382450E3AA45}"/>
              </a:ext>
            </a:extLst>
          </p:cNvPr>
          <p:cNvSpPr/>
          <p:nvPr/>
        </p:nvSpPr>
        <p:spPr>
          <a:xfrm>
            <a:off x="144171" y="4791319"/>
            <a:ext cx="4074064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88" dirty="0">
                <a:hlinkClick r:id="rId4"/>
              </a:rPr>
              <a:t>https://www.dataplanes.org/osmooc-dashboard/</a:t>
            </a:r>
            <a:r>
              <a:rPr lang="en-GB" sz="1488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67AA-23EB-4B58-9A5A-FE692E58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 the </a:t>
            </a:r>
            <a:r>
              <a:rPr lang="en-GB" dirty="0"/>
              <a:t>clichéd</a:t>
            </a:r>
            <a:r>
              <a:rPr lang="de-DE" dirty="0"/>
              <a:t> dissenters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EA493-42CA-412D-B69A-EA21D9FBF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" y="1746250"/>
            <a:ext cx="3048000" cy="2381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85E57A-53C9-4169-AC4C-5E5FA56B4E53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32D4D63-B1D1-48DE-8967-BCA099486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/>
          <a:stretch/>
        </p:blipFill>
        <p:spPr>
          <a:xfrm>
            <a:off x="4113463" y="1726548"/>
            <a:ext cx="5062288" cy="24024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3D3B400-B04D-4C66-889C-48331E7C593E}"/>
              </a:ext>
            </a:extLst>
          </p:cNvPr>
          <p:cNvSpPr/>
          <p:nvPr/>
        </p:nvSpPr>
        <p:spPr>
          <a:xfrm>
            <a:off x="7637828" y="1631123"/>
            <a:ext cx="877632" cy="877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611F8-B121-43C9-9F1A-CBD1FADB88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52978" y="4252016"/>
            <a:ext cx="1853934" cy="115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47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5F74-0354-4662-AEC2-3333A4D767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dirty="0" err="1"/>
              <a:t>Skeptical</a:t>
            </a:r>
            <a:r>
              <a:rPr lang="en-GB" dirty="0"/>
              <a:t>? </a:t>
            </a:r>
            <a:r>
              <a:rPr lang="en-GB" b="1" dirty="0"/>
              <a:t>You should be</a:t>
            </a:r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D510-D230-470F-A8C8-1497199BAE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 algn="ctr">
              <a:buSzPct val="45000"/>
            </a:pPr>
            <a:r>
              <a:rPr lang="en-GB" dirty="0"/>
              <a:t>But it’s not as new as you think.</a:t>
            </a:r>
          </a:p>
          <a:p>
            <a:pPr lvl="0" algn="ctr">
              <a:buSzPct val="45000"/>
            </a:pPr>
            <a:endParaRPr lang="en-GB" dirty="0"/>
          </a:p>
          <a:p>
            <a:pPr lvl="0" algn="ctr">
              <a:buSzPct val="45000"/>
            </a:pPr>
            <a:r>
              <a:rPr lang="en-GB" b="1" dirty="0"/>
              <a:t>Science was founded on openness. </a:t>
            </a:r>
          </a:p>
          <a:p>
            <a:pPr lvl="0" algn="ctr">
              <a:buSzPct val="45000"/>
            </a:pPr>
            <a:r>
              <a:rPr lang="en-GB" b="1" dirty="0"/>
              <a:t>We closed it down.</a:t>
            </a:r>
          </a:p>
          <a:p>
            <a:pPr lvl="0" algn="ctr">
              <a:buSzPct val="45000"/>
            </a:pPr>
            <a:r>
              <a:rPr lang="en-GB" b="1" dirty="0"/>
              <a:t>It’s time to open it up again.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F9077-583C-49DC-9C9D-15C80E706E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6000" y="428959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2A1EF-FF90-4974-B359-C2C7DDF9F699}"/>
              </a:ext>
            </a:extLst>
          </p:cNvPr>
          <p:cNvSpPr txBox="1"/>
          <p:nvPr/>
        </p:nvSpPr>
        <p:spPr>
          <a:xfrm>
            <a:off x="144000" y="523927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1386383" y="251143"/>
            <a:ext cx="8694241" cy="109567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38" spc="-1">
                <a:solidFill>
                  <a:srgbClr val="000000"/>
                </a:solidFill>
                <a:latin typeface="Calibri Light"/>
              </a:rPr>
              <a:t>What do we need to change cultures?</a:t>
            </a:r>
            <a:endParaRPr lang="en-US" sz="3638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381595" y="1625402"/>
            <a:ext cx="8880677" cy="371534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89006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2646" b="1" spc="-1" dirty="0">
                <a:solidFill>
                  <a:srgbClr val="000000"/>
                </a:solidFill>
                <a:latin typeface="Open Sans"/>
              </a:rPr>
              <a:t>Leadership from those who are less at risk</a:t>
            </a: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They need to invest in our future</a:t>
            </a: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Make sure that the system we are creating is in the best interests of future generations</a:t>
            </a:r>
          </a:p>
          <a:p>
            <a:pPr marL="189006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2315" b="1" spc="-1" dirty="0">
                <a:solidFill>
                  <a:srgbClr val="000000"/>
                </a:solidFill>
                <a:latin typeface="Open Sans"/>
              </a:rPr>
              <a:t>For each of us to take small steps where we can</a:t>
            </a: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Without putting ourselves at risk</a:t>
            </a: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Be aware of the options available to us</a:t>
            </a:r>
          </a:p>
          <a:p>
            <a:pPr marL="189006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2315" b="1" spc="-1" dirty="0">
                <a:solidFill>
                  <a:srgbClr val="000000"/>
                </a:solidFill>
                <a:latin typeface="Open Sans"/>
              </a:rPr>
              <a:t>And some times to be brave</a:t>
            </a:r>
            <a:endParaRPr lang="en-US" sz="2315" spc="-1" dirty="0">
              <a:solidFill>
                <a:srgbClr val="000000"/>
              </a:solidFill>
              <a:latin typeface="Open Sans"/>
            </a:endParaRP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To stand up for what we believe in</a:t>
            </a: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To ask the challenging questions</a:t>
            </a:r>
          </a:p>
          <a:p>
            <a:pPr marL="567019" lvl="1" indent="-188709" algn="ctr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488" spc="-1" dirty="0">
                <a:solidFill>
                  <a:srgbClr val="000000"/>
                </a:solidFill>
                <a:latin typeface="Open Sans"/>
              </a:rPr>
              <a:t>To be deeply introspective of what we are doing and why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668E3-691E-45F4-85D6-A99A1851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6000" y="443107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80FC4D-F6F5-41ED-9688-529EB22E7EBD}"/>
              </a:ext>
            </a:extLst>
          </p:cNvPr>
          <p:cNvSpPr txBox="1"/>
          <p:nvPr/>
        </p:nvSpPr>
        <p:spPr>
          <a:xfrm>
            <a:off x="144000" y="523927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026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DA3E-98AA-4E1F-BA97-F158C828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100"/>
            <a:ext cx="8694539" cy="1096006"/>
          </a:xfrm>
        </p:spPr>
        <p:txBody>
          <a:bodyPr/>
          <a:lstStyle/>
          <a:p>
            <a:pPr algn="ctr"/>
            <a:r>
              <a:rPr lang="de-DE" dirty="0"/>
              <a:t>I invite you all to join us!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43ACF-BDE4-47CA-B21A-63BCA63C4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1" t="31145" r="22161" b="30846"/>
          <a:stretch/>
        </p:blipFill>
        <p:spPr>
          <a:xfrm>
            <a:off x="1243781" y="963967"/>
            <a:ext cx="7963458" cy="36651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0C7BA3-BE06-4D13-8D16-5EDA1B1FD65C}"/>
              </a:ext>
            </a:extLst>
          </p:cNvPr>
          <p:cNvSpPr/>
          <p:nvPr/>
        </p:nvSpPr>
        <p:spPr>
          <a:xfrm>
            <a:off x="188656" y="3599616"/>
            <a:ext cx="2503744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88" dirty="0">
                <a:hlinkClick r:id="rId4"/>
              </a:rPr>
              <a:t>https://github.com/lhehnke/opensciencemooc-followers</a:t>
            </a:r>
            <a:r>
              <a:rPr lang="en-GB" sz="1488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0C94AF-D570-4D94-8A90-1F488E688FFC}"/>
              </a:ext>
            </a:extLst>
          </p:cNvPr>
          <p:cNvSpPr/>
          <p:nvPr/>
        </p:nvSpPr>
        <p:spPr>
          <a:xfrm>
            <a:off x="3188163" y="4477660"/>
            <a:ext cx="3265830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88" dirty="0">
                <a:hlinkClick r:id="rId5"/>
              </a:rPr>
              <a:t>https://osmooc.herokuapp.com/</a:t>
            </a:r>
            <a:r>
              <a:rPr lang="en-GB" sz="1488" dirty="0"/>
              <a:t> - Slack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7E199-E07B-4974-B40F-DAF740B76269}"/>
              </a:ext>
            </a:extLst>
          </p:cNvPr>
          <p:cNvSpPr/>
          <p:nvPr/>
        </p:nvSpPr>
        <p:spPr>
          <a:xfrm>
            <a:off x="2484897" y="4783032"/>
            <a:ext cx="4815549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88" dirty="0">
                <a:hlinkClick r:id="rId6"/>
              </a:rPr>
              <a:t>https://open-science-mooc-invite.herokuapp.com/</a:t>
            </a:r>
            <a:r>
              <a:rPr lang="en-GB" sz="1488" dirty="0"/>
              <a:t> - GitHub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8FAA0-250A-40C2-BC85-3A29291C94A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136000" y="443107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89511-F678-4BE2-A390-020550073722}"/>
              </a:ext>
            </a:extLst>
          </p:cNvPr>
          <p:cNvSpPr txBox="1"/>
          <p:nvPr/>
        </p:nvSpPr>
        <p:spPr>
          <a:xfrm>
            <a:off x="144000" y="523927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17596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076B3-0683-49EC-8067-D9CB072CF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85" y="3523586"/>
            <a:ext cx="1018636" cy="118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7F833-4D36-452C-8870-00A2A6743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50" y="1216206"/>
            <a:ext cx="1278673" cy="1096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57377-A2DF-41CB-BA38-248AC516E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38" y="2376421"/>
            <a:ext cx="1008063" cy="1008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266D69-E1FC-413E-8EEA-5A5E92220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1" y="1198113"/>
            <a:ext cx="1008063" cy="1008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9E48D3-1288-480B-8458-41614486C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92" y="1260177"/>
            <a:ext cx="1008063" cy="1008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6DE31-E47B-4F47-8C6A-C388DBC14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59" y="4357182"/>
            <a:ext cx="1096008" cy="1096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4CF2E3-AEFE-4CBC-8FF2-E1EB5CDC2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93" y="2756814"/>
            <a:ext cx="1480525" cy="14805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4EA064-E6D7-483C-AC12-FC9C96EEF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91" y="3598071"/>
            <a:ext cx="1145368" cy="11453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03AC5C-6197-418E-AFDD-D8EB4B5530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4" y="2303626"/>
            <a:ext cx="1113077" cy="12746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7ACB87-7DB5-42CB-9D54-975BAB4B81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54" y="4401153"/>
            <a:ext cx="1008063" cy="10080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93D716-3831-4547-A9B0-B746D74C47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95" y="3439220"/>
            <a:ext cx="1008063" cy="10080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CC5FF7-696E-4A31-8C8C-98310551F0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4" y="4559893"/>
            <a:ext cx="980341" cy="9803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BA55F45-37F0-4A93-B564-3B6C2E3DCE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06" y="4401153"/>
            <a:ext cx="1008063" cy="10080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880AD6-FEC2-44DB-BBFE-E27A56EFCF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92" y="2488108"/>
            <a:ext cx="1212120" cy="121212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3CA75D7-861D-46D0-9F41-5B646B3E78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2" y="2331243"/>
            <a:ext cx="1008063" cy="10080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91B99BC-5DE2-45BC-995A-7D862AEE685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81" y="1223769"/>
            <a:ext cx="982408" cy="98240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B64DACE-D859-45A2-8A87-39F255048B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65" y="4483908"/>
            <a:ext cx="1096007" cy="10960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1895894-4450-4C6B-A799-A04B29C604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6" y="4525083"/>
            <a:ext cx="1049961" cy="104996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725D75B-6344-4F2A-A1A8-86E674DD38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06" y="1195692"/>
            <a:ext cx="1480525" cy="14805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7A5BE1D-21F7-4753-A3AE-C9C3B0D26F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99" y="4747217"/>
            <a:ext cx="834096" cy="83409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CC32138-C103-4C9E-ADC9-16170E0803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86" y="2716489"/>
            <a:ext cx="1561173" cy="156117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13B2F89-5352-4E0C-A675-C633B8748C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37" y="1166750"/>
            <a:ext cx="1344083" cy="134408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6D0DF21-0189-475D-8484-D0774B59F66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3" y="1260178"/>
            <a:ext cx="945999" cy="9459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8C3AD0D-2C3F-48D7-8F70-C3FF74ACC9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2" y="3449639"/>
            <a:ext cx="1049960" cy="104996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3878EDC-9B11-456D-946A-5595BD4AE2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1" y="2331243"/>
            <a:ext cx="1008063" cy="10080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964A87-3C2D-49D3-81B6-124F906368A9}"/>
              </a:ext>
            </a:extLst>
          </p:cNvPr>
          <p:cNvSpPr/>
          <p:nvPr/>
        </p:nvSpPr>
        <p:spPr>
          <a:xfrm>
            <a:off x="102323" y="-283965"/>
            <a:ext cx="9920359" cy="1517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158" dirty="0"/>
          </a:p>
          <a:p>
            <a:pPr algn="ctr"/>
            <a:endParaRPr lang="en-GB" sz="1158" b="1" dirty="0"/>
          </a:p>
          <a:p>
            <a:pPr algn="ctr"/>
            <a:r>
              <a:rPr lang="en-GB" sz="2315" b="1" dirty="0"/>
              <a:t>Never doubt that a small group of thoughtful, committed citizens can change the world; indeed, it's the only thing that ever has.</a:t>
            </a:r>
          </a:p>
          <a:p>
            <a:pPr algn="ctr"/>
            <a:endParaRPr lang="en-GB" sz="1158" dirty="0"/>
          </a:p>
          <a:p>
            <a:pPr algn="ctr"/>
            <a:r>
              <a:rPr lang="en-GB" sz="1158" dirty="0"/>
              <a:t>Margaret Mead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0BEE-0FAA-4F19-ADAC-C5E6AA25AA7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39" y="3929118"/>
            <a:ext cx="1279612" cy="156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5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228B-E0FB-4C95-90BC-ECDA5095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 FORCE11, we need you!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53B0B-1973-4E73-9810-BF7A95699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9" y="1523450"/>
            <a:ext cx="9071640" cy="3288239"/>
          </a:xfrm>
        </p:spPr>
        <p:txBody>
          <a:bodyPr/>
          <a:lstStyle/>
          <a:p>
            <a:pPr algn="ctr"/>
            <a:r>
              <a:rPr lang="de-DE" dirty="0"/>
              <a:t>What does collaboration in Open Science mean to you?</a:t>
            </a:r>
          </a:p>
          <a:p>
            <a:pPr algn="ctr"/>
            <a:r>
              <a:rPr lang="en-GB" dirty="0"/>
              <a:t>Come find me (or someone from the Steering Committee) during the conference, and let’s make a video together and share it with the world!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21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55D9-5997-4868-AB64-AAE59A841E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b="1" dirty="0"/>
              <a:t>Why “Open Science”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844B-34CD-47A0-A9A1-3CE2E4C5D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400" y="1790489"/>
            <a:ext cx="5729832" cy="3288239"/>
          </a:xfrm>
        </p:spPr>
        <p:txBody>
          <a:bodyPr>
            <a:normAutofit/>
          </a:bodyPr>
          <a:lstStyle/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Slow, wasteful, locked away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Ruled by commercial interests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Reproducibility “crises”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Questionable research practices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Closed science means people suffer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46525-EFD1-4C65-B63F-0257A39C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82626" y="438948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B5B35-EF02-4D6E-8AF4-E9B482684013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EF8A1-2B18-4999-BC61-D8CDAFFF7543}"/>
              </a:ext>
            </a:extLst>
          </p:cNvPr>
          <p:cNvSpPr txBox="1"/>
          <p:nvPr/>
        </p:nvSpPr>
        <p:spPr>
          <a:xfrm>
            <a:off x="216626" y="1790489"/>
            <a:ext cx="3745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Scholarly communication is not working as well as it should be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BBBE-A345-4E71-8EB9-77222D7B4D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CCE5-6F19-454C-A2C6-F39D5063C4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76A37-7771-4722-B17C-61DA3E0E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8400" y="-7460"/>
            <a:ext cx="937584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5BA6-2D50-496A-9678-233AE4F134B6}"/>
              </a:ext>
            </a:extLst>
          </p:cNvPr>
          <p:cNvSpPr txBox="1"/>
          <p:nvPr/>
        </p:nvSpPr>
        <p:spPr>
          <a:xfrm>
            <a:off x="960730" y="5192016"/>
            <a:ext cx="852795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We need science if we are going to help quickly and sustainably solve these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-63300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Who is leading the change?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71795-8971-49DA-A913-7AE8487FC58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B84CD-8B60-4974-8C23-C27B96F2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B9E94-35B4-49E0-B2A5-8CBFDCE80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26" y="2338623"/>
            <a:ext cx="4130034" cy="260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B99F9-A6A7-4FC2-81B8-DF0EE4F7A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46" t="34780" r="39371" b="46859"/>
          <a:stretch/>
        </p:blipFill>
        <p:spPr>
          <a:xfrm>
            <a:off x="2700720" y="1060800"/>
            <a:ext cx="6546377" cy="1599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4E71D-2E21-4219-9C68-B61264FEC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93" t="44058" r="38048" b="46280"/>
          <a:stretch/>
        </p:blipFill>
        <p:spPr>
          <a:xfrm>
            <a:off x="1493707" y="2178280"/>
            <a:ext cx="7753390" cy="9648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C55171-4C49-4432-8C5D-64317A5871EB}"/>
              </a:ext>
            </a:extLst>
          </p:cNvPr>
          <p:cNvSpPr/>
          <p:nvPr/>
        </p:nvSpPr>
        <p:spPr>
          <a:xfrm>
            <a:off x="2762250" y="4964405"/>
            <a:ext cx="5340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https://www.timeshighereducation.com/news/springer-nature-proposes-model-open-access-transition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257DC-AD4F-4059-9AFF-B1DECA0BF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61" y="3286068"/>
            <a:ext cx="2693694" cy="15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492" y="198550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Who is leading the change?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5782310" y="2595341"/>
            <a:ext cx="3912258" cy="115270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Organisations still stuck in a pre-digital mindset whose primary product was developed in the 17</a:t>
            </a:r>
            <a:r>
              <a:rPr lang="en-GB" sz="1800" b="0" i="0" u="none" strike="noStrike" kern="1200" cap="none" baseline="30000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th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Century.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71795-8971-49DA-A913-7AE8487FC58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B84CD-8B60-4974-8C23-C27B96F2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B9ED1-8181-45C1-AF79-2BA53B229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6" y="1599699"/>
            <a:ext cx="5329248" cy="29977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E2B601-DB90-40CE-932B-3D9FF918AEA2}"/>
              </a:ext>
            </a:extLst>
          </p:cNvPr>
          <p:cNvSpPr/>
          <p:nvPr/>
        </p:nvSpPr>
        <p:spPr>
          <a:xfrm>
            <a:off x="216626" y="4894560"/>
            <a:ext cx="5738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https://twitter.com/brembs/status/1100713883373838337</a:t>
            </a:r>
            <a:r>
              <a:rPr lang="en-GB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492" y="198550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Who is leading the change?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3085841" y="2668272"/>
            <a:ext cx="3912258" cy="18310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We can do better.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b="1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But as individuals we are powerless to face these tasks alone.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1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71795-8971-49DA-A913-7AE8487FC58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B84CD-8B60-4974-8C23-C27B96F2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B9ED1-8181-45C1-AF79-2BA53B229B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87" y="1448830"/>
            <a:ext cx="1890554" cy="10634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E2B601-DB90-40CE-932B-3D9FF918AEA2}"/>
              </a:ext>
            </a:extLst>
          </p:cNvPr>
          <p:cNvSpPr/>
          <p:nvPr/>
        </p:nvSpPr>
        <p:spPr>
          <a:xfrm>
            <a:off x="216626" y="4894560"/>
            <a:ext cx="5738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https://twitter.com/brembs/status/1100713883373838337</a:t>
            </a:r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89" y="1448830"/>
            <a:ext cx="1584960" cy="10576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8782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72F4-1E0B-4AB2-AD45-491266E356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405720"/>
            <a:ext cx="9071640" cy="1250280"/>
          </a:xfrm>
        </p:spPr>
        <p:txBody>
          <a:bodyPr/>
          <a:lstStyle/>
          <a:p>
            <a:pPr lvl="0"/>
            <a:r>
              <a:rPr lang="en-GB"/>
              <a:t>The way we do research has changed for good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9606-B971-43BA-A3EC-83A171D4F8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3327" y="2255761"/>
            <a:ext cx="9071640" cy="3288239"/>
          </a:xfrm>
        </p:spPr>
        <p:txBody>
          <a:bodyPr/>
          <a:lstStyle/>
          <a:p>
            <a:pPr lvl="0"/>
            <a:r>
              <a:rPr lang="en-GB" dirty="0"/>
              <a:t>	We now have new expectations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02334-8AFE-4BB1-B9D0-BE6790A49E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8053" y="3229389"/>
            <a:ext cx="3036600" cy="3288239"/>
          </a:xfrm>
        </p:spPr>
        <p:txBody>
          <a:bodyPr/>
          <a:lstStyle/>
          <a:p>
            <a:pPr lvl="0" algn="ctr"/>
            <a:r>
              <a:rPr lang="en-GB" b="1" dirty="0"/>
              <a:t>Transparency</a:t>
            </a:r>
          </a:p>
          <a:p>
            <a:pPr lvl="0" algn="ctr"/>
            <a:r>
              <a:rPr lang="en-GB" sz="1800" dirty="0"/>
              <a:t>Not secrecy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5BF71-E99D-4DA9-9AAE-D38EE64AEA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00720" y="3229389"/>
            <a:ext cx="4440523" cy="3288239"/>
          </a:xfrm>
        </p:spPr>
        <p:txBody>
          <a:bodyPr/>
          <a:lstStyle/>
          <a:p>
            <a:pPr lvl="0" algn="ctr"/>
            <a:r>
              <a:rPr lang="en-GB" b="1" dirty="0"/>
              <a:t>Collaborative</a:t>
            </a:r>
          </a:p>
          <a:p>
            <a:pPr lvl="0" algn="ctr"/>
            <a:r>
              <a:rPr lang="en-GB" sz="1800" dirty="0"/>
              <a:t>Not solo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D556B1-A198-4A25-8573-AFAC90C26D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37320" y="3230548"/>
            <a:ext cx="4695794" cy="3288239"/>
          </a:xfrm>
        </p:spPr>
        <p:txBody>
          <a:bodyPr/>
          <a:lstStyle/>
          <a:p>
            <a:pPr lvl="0" algn="ctr"/>
            <a:r>
              <a:rPr lang="en-GB" b="1" dirty="0"/>
              <a:t>Continuous</a:t>
            </a:r>
          </a:p>
          <a:p>
            <a:pPr lvl="0" algn="ctr"/>
            <a:r>
              <a:rPr lang="en-GB" sz="1800" dirty="0"/>
              <a:t>Not discretised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3C3AB-5C08-485D-9F26-9838FF65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2A5FA2-D2AD-4AEC-BC49-5780DE7E7D11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9A38-490A-4A7B-864F-3A26C98D53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8360" y="822601"/>
            <a:ext cx="9071640" cy="1250280"/>
          </a:xfrm>
        </p:spPr>
        <p:txBody>
          <a:bodyPr/>
          <a:lstStyle/>
          <a:p>
            <a:pPr lvl="0"/>
            <a:r>
              <a:rPr lang="en-GB" b="1" dirty="0"/>
              <a:t>We should be training ourselves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D65F4-7993-4219-AFEA-B88897D3E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625" y="2285157"/>
            <a:ext cx="9071640" cy="3288239"/>
          </a:xfrm>
        </p:spPr>
        <p:txBody>
          <a:bodyPr/>
          <a:lstStyle/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Sustained </a:t>
            </a:r>
            <a:r>
              <a:rPr lang="en-GB" b="1" dirty="0">
                <a:cs typeface="Lucida Sans" pitchFamily="2"/>
              </a:rPr>
              <a:t>community</a:t>
            </a:r>
            <a:r>
              <a:rPr lang="en-GB" dirty="0">
                <a:cs typeface="Lucida Sans" pitchFamily="2"/>
              </a:rPr>
              <a:t> engagement across disciplines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Rethinking our mindset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Changing the incentive system</a:t>
            </a:r>
          </a:p>
          <a:p>
            <a:pPr lvl="0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3E7A8-8EBD-4BDF-B601-99681805C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902FB-3C66-47F9-A12B-4DC09B2B8E29}"/>
              </a:ext>
            </a:extLst>
          </p:cNvPr>
          <p:cNvSpPr txBox="1"/>
          <p:nvPr/>
        </p:nvSpPr>
        <p:spPr>
          <a:xfrm>
            <a:off x="648360" y="4283452"/>
            <a:ext cx="5542200" cy="858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285750" marR="0" lvl="0" indent="-28575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2D6F2-12AB-4096-B68D-40F59CCBB101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927</Words>
  <Application>Microsoft Office PowerPoint</Application>
  <PresentationFormat>Custom</PresentationFormat>
  <Paragraphs>164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Liberation Sans</vt:lpstr>
      <vt:lpstr>Liberation Serif</vt:lpstr>
      <vt:lpstr>noto sans</vt:lpstr>
      <vt:lpstr>Open Sans</vt:lpstr>
      <vt:lpstr>Wingdings</vt:lpstr>
      <vt:lpstr>Default</vt:lpstr>
      <vt:lpstr>How to foster a community-led cultural shift towards open scholarship </vt:lpstr>
      <vt:lpstr>PowerPoint Presentation</vt:lpstr>
      <vt:lpstr>Why “Open Science”</vt:lpstr>
      <vt:lpstr>PowerPoint Presentation</vt:lpstr>
      <vt:lpstr>Who is leading the change?</vt:lpstr>
      <vt:lpstr>Who is leading the change?</vt:lpstr>
      <vt:lpstr>Who is leading the change?</vt:lpstr>
      <vt:lpstr>The way we do research has changed for good</vt:lpstr>
      <vt:lpstr>We should be training ourselves</vt:lpstr>
      <vt:lpstr>What do researchers care about?</vt:lpstr>
      <vt:lpstr>Welcome to the Open Science MOOC</vt:lpstr>
      <vt:lpstr>Our vision of the future</vt:lpstr>
      <vt:lpstr>Walk the walk, talk the talk</vt:lpstr>
      <vt:lpstr>How we collaborate</vt:lpstr>
      <vt:lpstr>PowerPoint Presentation</vt:lpstr>
      <vt:lpstr>Modular learning</vt:lpstr>
      <vt:lpstr>PowerPoint Presentation</vt:lpstr>
      <vt:lpstr>PowerPoint Presentation</vt:lpstr>
      <vt:lpstr>A fully interactive learning style</vt:lpstr>
      <vt:lpstr>Open for re-use</vt:lpstr>
      <vt:lpstr>Coming soon!</vt:lpstr>
      <vt:lpstr>How do we get to where we want?</vt:lpstr>
      <vt:lpstr>Status</vt:lpstr>
      <vt:lpstr>For the clichéd dissenters</vt:lpstr>
      <vt:lpstr>Skeptical? You should be.</vt:lpstr>
      <vt:lpstr>PowerPoint Presentation</vt:lpstr>
      <vt:lpstr>I invite you all to join us!</vt:lpstr>
      <vt:lpstr>PowerPoint Presentation</vt:lpstr>
      <vt:lpstr>At FORCE11, we need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Open Science</dc:title>
  <dc:creator>jon tennant</dc:creator>
  <cp:lastModifiedBy>jon tennant</cp:lastModifiedBy>
  <cp:revision>99</cp:revision>
  <dcterms:created xsi:type="dcterms:W3CDTF">2018-09-06T16:25:20Z</dcterms:created>
  <dcterms:modified xsi:type="dcterms:W3CDTF">2019-10-10T14:12:37Z</dcterms:modified>
</cp:coreProperties>
</file>