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61" r:id="rId4"/>
    <p:sldId id="284" r:id="rId5"/>
    <p:sldId id="285" r:id="rId6"/>
    <p:sldId id="266"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94694"/>
  </p:normalViewPr>
  <p:slideViewPr>
    <p:cSldViewPr>
      <p:cViewPr varScale="1">
        <p:scale>
          <a:sx n="103" d="100"/>
          <a:sy n="103" d="100"/>
        </p:scale>
        <p:origin x="168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7FBDD-B872-164D-8A79-B3CB0B91CC56}" type="datetimeFigureOut">
              <a:rPr lang="en-US" smtClean="0"/>
              <a:t>10/11/19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4E7F9-9404-D14C-9FCF-79265CD87046}" type="slidenum">
              <a:rPr lang="en-US" smtClean="0"/>
              <a:t>‹#›</a:t>
            </a:fld>
            <a:endParaRPr lang="en-US"/>
          </a:p>
        </p:txBody>
      </p:sp>
    </p:spTree>
    <p:extLst>
      <p:ext uri="{BB962C8B-B14F-4D97-AF65-F5344CB8AC3E}">
        <p14:creationId xmlns:p14="http://schemas.microsoft.com/office/powerpoint/2010/main" val="1318393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4E7F9-9404-D14C-9FCF-79265CD87046}" type="slidenum">
              <a:rPr lang="en-US" smtClean="0"/>
              <a:t>1</a:t>
            </a:fld>
            <a:endParaRPr lang="en-US"/>
          </a:p>
        </p:txBody>
      </p:sp>
    </p:spTree>
    <p:extLst>
      <p:ext uri="{BB962C8B-B14F-4D97-AF65-F5344CB8AC3E}">
        <p14:creationId xmlns:p14="http://schemas.microsoft.com/office/powerpoint/2010/main" val="247317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536237-B391-4014-A188-83A787FAB9DE}" type="datetimeFigureOut">
              <a:rPr lang="en-US" smtClean="0"/>
              <a:t>10/11/19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117A-6648-4D76-928A-46BC72DC879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36237-B391-4014-A188-83A787FAB9DE}" type="datetimeFigureOut">
              <a:rPr lang="en-US" smtClean="0"/>
              <a:t>10/11/19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117A-6648-4D76-928A-46BC72DC87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36237-B391-4014-A188-83A787FAB9DE}" type="datetimeFigureOut">
              <a:rPr lang="en-US" smtClean="0"/>
              <a:t>10/11/19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117A-6648-4D76-928A-46BC72DC879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852199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1877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36237-B391-4014-A188-83A787FAB9DE}" type="datetimeFigureOut">
              <a:rPr lang="en-US" smtClean="0"/>
              <a:t>10/11/19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117A-6648-4D76-928A-46BC72DC87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536237-B391-4014-A188-83A787FAB9DE}" type="datetimeFigureOut">
              <a:rPr lang="en-US" smtClean="0"/>
              <a:t>10/11/19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ED117A-6648-4D76-928A-46BC72DC87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536237-B391-4014-A188-83A787FAB9DE}" type="datetimeFigureOut">
              <a:rPr lang="en-US" smtClean="0"/>
              <a:t>10/11/19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D117A-6648-4D76-928A-46BC72DC87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536237-B391-4014-A188-83A787FAB9DE}" type="datetimeFigureOut">
              <a:rPr lang="en-US" smtClean="0"/>
              <a:t>10/11/19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ED117A-6648-4D76-928A-46BC72DC87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536237-B391-4014-A188-83A787FAB9DE}" type="datetimeFigureOut">
              <a:rPr lang="en-US" smtClean="0"/>
              <a:t>10/11/19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ED117A-6648-4D76-928A-46BC72DC87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36237-B391-4014-A188-83A787FAB9DE}" type="datetimeFigureOut">
              <a:rPr lang="en-US" smtClean="0"/>
              <a:t>10/11/19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ED117A-6648-4D76-928A-46BC72DC87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536237-B391-4014-A188-83A787FAB9DE}" type="datetimeFigureOut">
              <a:rPr lang="en-US" smtClean="0"/>
              <a:t>10/11/19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D117A-6648-4D76-928A-46BC72DC87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536237-B391-4014-A188-83A787FAB9DE}" type="datetimeFigureOut">
              <a:rPr lang="en-US" smtClean="0"/>
              <a:t>10/11/19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ED117A-6648-4D76-928A-46BC72DC87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36237-B391-4014-A188-83A787FAB9DE}" type="datetimeFigureOut">
              <a:rPr lang="en-US" smtClean="0"/>
              <a:t>10/11/19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D117A-6648-4D76-928A-46BC72DC8793}" type="slidenum">
              <a:rPr lang="en-US" smtClean="0"/>
              <a:t>‹#›</a:t>
            </a:fld>
            <a:endParaRPr lang="en-US"/>
          </a:p>
        </p:txBody>
      </p:sp>
      <p:pic>
        <p:nvPicPr>
          <p:cNvPr id="7" name="Picture 6" descr="PPT-Master Slide.jpg">
            <a:extLst>
              <a:ext uri="{FF2B5EF4-FFF2-40B4-BE49-F238E27FC236}">
                <a16:creationId xmlns:a16="http://schemas.microsoft.com/office/drawing/2014/main" id="{1AA6ECB0-41BE-204E-8D19-348BF0CCA4DF}"/>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orce11.org/group/software-citation-working-group" TargetMode="External"/><Relationship Id="rId2" Type="http://schemas.openxmlformats.org/officeDocument/2006/relationships/hyperlink" Target="https://github.com/force11/force11-scwg" TargetMode="External"/><Relationship Id="rId1" Type="http://schemas.openxmlformats.org/officeDocument/2006/relationships/slideLayout" Target="../slideLayouts/slideLayout2.xml"/><Relationship Id="rId4" Type="http://schemas.openxmlformats.org/officeDocument/2006/relationships/hyperlink" Target="https://www.force11.org/software-citation-principl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force11.org/software-citation-principl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orce11.org/group/software-citation-implementation-working-group"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github.com/force11/force11-sciw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Software Citation Implementation WG</a:t>
            </a:r>
          </a:p>
        </p:txBody>
      </p:sp>
      <p:sp>
        <p:nvSpPr>
          <p:cNvPr id="3" name="Subtitle 2"/>
          <p:cNvSpPr>
            <a:spLocks noGrp="1"/>
          </p:cNvSpPr>
          <p:nvPr>
            <p:ph type="subTitle" idx="1"/>
          </p:nvPr>
        </p:nvSpPr>
        <p:spPr>
          <a:xfrm>
            <a:off x="685800" y="3886200"/>
            <a:ext cx="7772400" cy="2057400"/>
          </a:xfrm>
        </p:spPr>
        <p:txBody>
          <a:bodyPr>
            <a:normAutofit fontScale="55000" lnSpcReduction="20000"/>
          </a:bodyPr>
          <a:lstStyle/>
          <a:p>
            <a:r>
              <a:rPr lang="en-US" b="1" i="1" dirty="0"/>
              <a:t>Neil </a:t>
            </a:r>
            <a:r>
              <a:rPr lang="en-US" b="1" i="1" dirty="0" err="1"/>
              <a:t>Chue</a:t>
            </a:r>
            <a:r>
              <a:rPr lang="en-US" b="1" i="1" dirty="0"/>
              <a:t> Hong (@</a:t>
            </a:r>
            <a:r>
              <a:rPr lang="en-US" b="1" i="1" dirty="0" err="1"/>
              <a:t>npch</a:t>
            </a:r>
            <a:r>
              <a:rPr lang="en-US" b="1" i="1" dirty="0"/>
              <a:t>)</a:t>
            </a:r>
          </a:p>
          <a:p>
            <a:r>
              <a:rPr lang="en-US" i="1" dirty="0"/>
              <a:t>Martin </a:t>
            </a:r>
            <a:r>
              <a:rPr lang="en-US" i="1" dirty="0" err="1"/>
              <a:t>Fenner</a:t>
            </a:r>
            <a:r>
              <a:rPr lang="en-US" i="1" dirty="0"/>
              <a:t> (@</a:t>
            </a:r>
            <a:r>
              <a:rPr lang="en-US" i="1" dirty="0" err="1"/>
              <a:t>mfenner</a:t>
            </a:r>
            <a:r>
              <a:rPr lang="en-US" i="1" dirty="0"/>
              <a:t>)</a:t>
            </a:r>
          </a:p>
          <a:p>
            <a:r>
              <a:rPr lang="en-US" i="1" dirty="0"/>
              <a:t>Daniel S. Katz (@</a:t>
            </a:r>
            <a:r>
              <a:rPr lang="en-US" i="1" dirty="0" err="1"/>
              <a:t>danielskatz</a:t>
            </a:r>
            <a:r>
              <a:rPr lang="en-US" i="1" dirty="0"/>
              <a:t>)</a:t>
            </a:r>
          </a:p>
          <a:p>
            <a:r>
              <a:rPr lang="en-US" i="1" dirty="0"/>
              <a:t>On behalf of the FORCE11 Software Citation Implementation WG</a:t>
            </a:r>
          </a:p>
          <a:p>
            <a:r>
              <a:rPr lang="en-US" b="1" dirty="0"/>
              <a:t>FORCE2019, Edinburgh</a:t>
            </a:r>
          </a:p>
          <a:p>
            <a:endParaRPr lang="en-US" b="1" dirty="0"/>
          </a:p>
          <a:p>
            <a:r>
              <a:rPr lang="en-US" b="1" dirty="0"/>
              <a:t>Slides: https://</a:t>
            </a:r>
            <a:r>
              <a:rPr lang="en-US" b="1" dirty="0" err="1"/>
              <a:t>doi.org</a:t>
            </a:r>
            <a:r>
              <a:rPr lang="en-US" b="1" dirty="0"/>
              <a:t>/10.6084/m9.</a:t>
            </a:r>
            <a:r>
              <a:rPr lang="en-US" b="1"/>
              <a:t>figshare.9971672</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Software Citation Principles: </a:t>
            </a:r>
            <a:br>
              <a:rPr lang="en-US" dirty="0"/>
            </a:br>
            <a:r>
              <a:rPr lang="en-US" dirty="0"/>
              <a:t>People and Process</a:t>
            </a:r>
          </a:p>
        </p:txBody>
      </p:sp>
      <p:sp>
        <p:nvSpPr>
          <p:cNvPr id="3" name="Subtitle 2"/>
          <p:cNvSpPr>
            <a:spLocks noGrp="1"/>
          </p:cNvSpPr>
          <p:nvPr>
            <p:ph idx="1"/>
          </p:nvPr>
        </p:nvSpPr>
        <p:spPr/>
        <p:txBody>
          <a:bodyPr>
            <a:normAutofit fontScale="62500" lnSpcReduction="20000"/>
          </a:bodyPr>
          <a:lstStyle/>
          <a:p>
            <a:r>
              <a:rPr lang="en-US" dirty="0"/>
              <a:t>FORCE11 Software Citation group started July 2015</a:t>
            </a:r>
          </a:p>
          <a:p>
            <a:r>
              <a:rPr lang="en-US" dirty="0"/>
              <a:t>WSSSPE3 Credit &amp; Citation working group joined September 2015</a:t>
            </a:r>
          </a:p>
          <a:p>
            <a:r>
              <a:rPr lang="en-US" dirty="0"/>
              <a:t>~55 members (researchers, developers, publishers, repositories, librarians)</a:t>
            </a:r>
          </a:p>
          <a:p>
            <a:r>
              <a:rPr lang="en-US" dirty="0"/>
              <a:t>Work on GitHub </a:t>
            </a:r>
            <a:r>
              <a:rPr lang="en-US" dirty="0">
                <a:hlinkClick r:id="rId2"/>
              </a:rPr>
              <a:t>https://github.com/force11/force11-scwg</a:t>
            </a:r>
            <a:r>
              <a:rPr lang="en-US" dirty="0"/>
              <a:t> &amp; FORCE11 </a:t>
            </a:r>
            <a:r>
              <a:rPr lang="en-US" dirty="0">
                <a:hlinkClick r:id="rId3"/>
              </a:rPr>
              <a:t>https://www.force11.org/group/software-citation-working-group</a:t>
            </a:r>
            <a:endParaRPr lang="en-US" dirty="0"/>
          </a:p>
          <a:p>
            <a:r>
              <a:rPr lang="en-US" dirty="0"/>
              <a:t>Reviewed existing community practices &amp; developed use cases</a:t>
            </a:r>
          </a:p>
          <a:p>
            <a:r>
              <a:rPr lang="en-US" dirty="0"/>
              <a:t>Drafted software citation principles document</a:t>
            </a:r>
          </a:p>
          <a:p>
            <a:pPr lvl="1"/>
            <a:r>
              <a:rPr lang="en-US" dirty="0"/>
              <a:t>Started with data citation principles, updated based on software use cases and related work, updated based on working group discussions, community feedback and review of draft, workshop at FORCE2016 in April</a:t>
            </a:r>
          </a:p>
          <a:p>
            <a:pPr lvl="2"/>
            <a:r>
              <a:rPr lang="en-US" dirty="0"/>
              <a:t>Katz DS, Niemeyer KE, et al (2016) Software vs. data in the context of citation. </a:t>
            </a:r>
            <a:r>
              <a:rPr lang="en-US" dirty="0" err="1"/>
              <a:t>PeerJ</a:t>
            </a:r>
            <a:r>
              <a:rPr lang="en-US" dirty="0"/>
              <a:t> Preprints 4:e2630v1. DOI: 10.7287/peerj.preprints.2630v1</a:t>
            </a:r>
          </a:p>
          <a:p>
            <a:pPr lvl="1"/>
            <a:r>
              <a:rPr lang="en-US" dirty="0"/>
              <a:t>Discussion via GitHub issues, changes tracked</a:t>
            </a:r>
          </a:p>
          <a:p>
            <a:r>
              <a:rPr lang="en-US" dirty="0"/>
              <a:t>Submitted, reviewed and modified (many times), now published</a:t>
            </a:r>
          </a:p>
          <a:p>
            <a:pPr lvl="1"/>
            <a:r>
              <a:rPr lang="en-US" dirty="0"/>
              <a:t>Smith AM, Katz DS, Niemeyer KE, FORCE11 Software Citation Working Group.(2016) Software Citation Principles. </a:t>
            </a:r>
            <a:r>
              <a:rPr lang="en-US" dirty="0" err="1"/>
              <a:t>PeerJ</a:t>
            </a:r>
            <a:r>
              <a:rPr lang="en-US" dirty="0"/>
              <a:t> Computer Science 2:e86. DOI: 10.7717/peerj-cs.86 and </a:t>
            </a:r>
            <a:r>
              <a:rPr lang="en-US" dirty="0">
                <a:hlinkClick r:id="rId4"/>
              </a:rPr>
              <a:t>https://www.force11.org/software-citation-principles</a:t>
            </a:r>
            <a:r>
              <a:rPr lang="en-US" dirty="0"/>
              <a:t> </a:t>
            </a:r>
          </a:p>
          <a:p>
            <a:endParaRPr lang="en-US" dirty="0"/>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49651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Software Citation Principles</a:t>
            </a:r>
          </a:p>
        </p:txBody>
      </p:sp>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57200" y="0"/>
            <a:ext cx="8229600" cy="6087292"/>
          </a:xfrm>
          <a:prstGeom prst="rect">
            <a:avLst/>
          </a:prstGeom>
        </p:spPr>
      </p:pic>
      <p:sp>
        <p:nvSpPr>
          <p:cNvPr id="3" name="TextBox 2"/>
          <p:cNvSpPr txBox="1"/>
          <p:nvPr/>
        </p:nvSpPr>
        <p:spPr>
          <a:xfrm>
            <a:off x="13252" y="5708021"/>
            <a:ext cx="2687274" cy="369332"/>
          </a:xfrm>
          <a:prstGeom prst="rect">
            <a:avLst/>
          </a:prstGeom>
          <a:noFill/>
        </p:spPr>
        <p:txBody>
          <a:bodyPr wrap="none" rtlCol="0">
            <a:spAutoFit/>
          </a:bodyPr>
          <a:lstStyle/>
          <a:p>
            <a:r>
              <a:rPr lang="en-US" dirty="0"/>
              <a:t>Image courtesy of </a:t>
            </a:r>
            <a:r>
              <a:rPr lang="en-US" dirty="0" err="1"/>
              <a:t>Datacite</a:t>
            </a:r>
            <a:endParaRPr lang="en-US" dirty="0"/>
          </a:p>
        </p:txBody>
      </p:sp>
    </p:spTree>
    <p:extLst>
      <p:ext uri="{BB962C8B-B14F-4D97-AF65-F5344CB8AC3E}">
        <p14:creationId xmlns:p14="http://schemas.microsoft.com/office/powerpoint/2010/main" val="591265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A65B-7EFB-A74D-B445-46B7630D06E2}"/>
              </a:ext>
            </a:extLst>
          </p:cNvPr>
          <p:cNvSpPr>
            <a:spLocks noGrp="1"/>
          </p:cNvSpPr>
          <p:nvPr>
            <p:ph type="title"/>
          </p:nvPr>
        </p:nvSpPr>
        <p:spPr/>
        <p:txBody>
          <a:bodyPr/>
          <a:lstStyle/>
          <a:p>
            <a:r>
              <a:rPr lang="en-US" dirty="0"/>
              <a:t>Software Citation Principles</a:t>
            </a:r>
          </a:p>
        </p:txBody>
      </p:sp>
      <p:sp>
        <p:nvSpPr>
          <p:cNvPr id="3" name="Content Placeholder 2">
            <a:extLst>
              <a:ext uri="{FF2B5EF4-FFF2-40B4-BE49-F238E27FC236}">
                <a16:creationId xmlns:a16="http://schemas.microsoft.com/office/drawing/2014/main" id="{A2023A0C-B23E-BA43-B3D4-94AD5B751947}"/>
              </a:ext>
            </a:extLst>
          </p:cNvPr>
          <p:cNvSpPr>
            <a:spLocks noGrp="1"/>
          </p:cNvSpPr>
          <p:nvPr>
            <p:ph idx="1"/>
          </p:nvPr>
        </p:nvSpPr>
        <p:spPr/>
        <p:txBody>
          <a:bodyPr>
            <a:normAutofit fontScale="47500" lnSpcReduction="20000"/>
          </a:bodyPr>
          <a:lstStyle/>
          <a:p>
            <a:r>
              <a:rPr lang="en-US" b="1" dirty="0"/>
              <a:t>Importance:</a:t>
            </a:r>
            <a:r>
              <a:rPr lang="en-US" dirty="0"/>
              <a:t> Software should be considered a legitimate and citable product of research. Software citations should be accorded the same importance in the scholarly record as citations of other research products, such as publications and data; they should be included in the metadata of the citing work, for example in the reference list of a journal article, and should not be omitted or separated. Software should be cited on the same basis as any other research product such as a paper or a book, that is, authors should cite the appropriate set of software products just as they cite the appropriate set of papers.</a:t>
            </a:r>
          </a:p>
          <a:p>
            <a:r>
              <a:rPr lang="en-US" b="1" dirty="0"/>
              <a:t>Credit and attribution:</a:t>
            </a:r>
            <a:r>
              <a:rPr lang="en-US" dirty="0"/>
              <a:t> Software citations should facilitate giving scholarly credit and normative, legal attribution to all contributors to the software, recognizing that a single style or mechanism of attribution may not be applicable to all software.</a:t>
            </a:r>
          </a:p>
          <a:p>
            <a:r>
              <a:rPr lang="en-US" b="1" dirty="0"/>
              <a:t>Unique identification:</a:t>
            </a:r>
            <a:r>
              <a:rPr lang="en-US" dirty="0"/>
              <a:t> A software citation should include a method for identification that is machine actionable, globally unique, interoperable, and recognized by at least a community of the corresponding domain experts, and preferably by general public researchers.</a:t>
            </a:r>
          </a:p>
          <a:p>
            <a:r>
              <a:rPr lang="en-US" b="1" dirty="0"/>
              <a:t>Persistence:</a:t>
            </a:r>
            <a:r>
              <a:rPr lang="en-US" dirty="0"/>
              <a:t> Unique identifiers and metadata describing the software and its disposition should persist—even beyond the lifespan of the software they describe.</a:t>
            </a:r>
          </a:p>
          <a:p>
            <a:r>
              <a:rPr lang="en-US" b="1" dirty="0"/>
              <a:t>Accessibility:</a:t>
            </a:r>
            <a:r>
              <a:rPr lang="en-US" dirty="0"/>
              <a:t> Software citations should facilitate access to the software itself and to its associated metadata, documentation, data, and other materials necessary for both humans and machines to make informed use of the referenced software.</a:t>
            </a:r>
          </a:p>
          <a:p>
            <a:r>
              <a:rPr lang="en-US" b="1" dirty="0"/>
              <a:t>Specificity:</a:t>
            </a:r>
            <a:r>
              <a:rPr lang="en-US" dirty="0"/>
              <a:t> Software citations should facilitate identification of, and access to, the specific version of software that was used. Software identification should be as specific as necessary, such as using version numbers, revision numbers, or variants such as platforms.</a:t>
            </a:r>
          </a:p>
          <a:p>
            <a:endParaRPr lang="en-US" dirty="0"/>
          </a:p>
        </p:txBody>
      </p:sp>
      <p:sp>
        <p:nvSpPr>
          <p:cNvPr id="4" name="TextBox 3">
            <a:extLst>
              <a:ext uri="{FF2B5EF4-FFF2-40B4-BE49-F238E27FC236}">
                <a16:creationId xmlns:a16="http://schemas.microsoft.com/office/drawing/2014/main" id="{30705B3E-EFA0-D940-8592-7387A884BD1F}"/>
              </a:ext>
            </a:extLst>
          </p:cNvPr>
          <p:cNvSpPr txBox="1"/>
          <p:nvPr/>
        </p:nvSpPr>
        <p:spPr>
          <a:xfrm>
            <a:off x="1743448" y="5662394"/>
            <a:ext cx="7400552" cy="646331"/>
          </a:xfrm>
          <a:prstGeom prst="rect">
            <a:avLst/>
          </a:prstGeom>
          <a:noFill/>
        </p:spPr>
        <p:txBody>
          <a:bodyPr wrap="none" rtlCol="0">
            <a:spAutoFit/>
          </a:bodyPr>
          <a:lstStyle/>
          <a:p>
            <a:r>
              <a:rPr lang="en-US" sz="1200" dirty="0"/>
              <a:t>Smith AM, Katz DS, Niemeyer KE, FORCE11 Software Citation Working Group.(2016) Software Citation Principles. </a:t>
            </a:r>
            <a:br>
              <a:rPr lang="en-US" sz="1200" dirty="0"/>
            </a:br>
            <a:r>
              <a:rPr lang="en-US" sz="1200" dirty="0" err="1"/>
              <a:t>PeerJ</a:t>
            </a:r>
            <a:r>
              <a:rPr lang="en-US" sz="1200" dirty="0"/>
              <a:t> Computer Science 2:e86. DOI: 10.7717/peerj-cs.86 and </a:t>
            </a:r>
            <a:r>
              <a:rPr lang="en-US" sz="1200" dirty="0">
                <a:hlinkClick r:id="rId2"/>
              </a:rPr>
              <a:t>https://www.force11.org/software-citation-principles</a:t>
            </a:r>
            <a:r>
              <a:rPr lang="en-US" sz="1200" dirty="0"/>
              <a:t> </a:t>
            </a:r>
          </a:p>
          <a:p>
            <a:endParaRPr lang="en-US" sz="1200" dirty="0"/>
          </a:p>
        </p:txBody>
      </p:sp>
    </p:spTree>
    <p:extLst>
      <p:ext uri="{BB962C8B-B14F-4D97-AF65-F5344CB8AC3E}">
        <p14:creationId xmlns:p14="http://schemas.microsoft.com/office/powerpoint/2010/main" val="3007814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163D-5423-0047-A0AA-A530D6D81B33}"/>
              </a:ext>
            </a:extLst>
          </p:cNvPr>
          <p:cNvSpPr>
            <a:spLocks noGrp="1"/>
          </p:cNvSpPr>
          <p:nvPr>
            <p:ph type="title"/>
          </p:nvPr>
        </p:nvSpPr>
        <p:spPr/>
        <p:txBody>
          <a:bodyPr>
            <a:normAutofit fontScale="90000"/>
          </a:bodyPr>
          <a:lstStyle/>
          <a:p>
            <a:r>
              <a:rPr lang="en-US" dirty="0"/>
              <a:t>Why we’re interested in the hackathon</a:t>
            </a:r>
          </a:p>
        </p:txBody>
      </p:sp>
      <p:sp>
        <p:nvSpPr>
          <p:cNvPr id="3" name="Content Placeholder 2">
            <a:extLst>
              <a:ext uri="{FF2B5EF4-FFF2-40B4-BE49-F238E27FC236}">
                <a16:creationId xmlns:a16="http://schemas.microsoft.com/office/drawing/2014/main" id="{B573B362-4664-104E-86A2-5277B9957C0F}"/>
              </a:ext>
            </a:extLst>
          </p:cNvPr>
          <p:cNvSpPr>
            <a:spLocks noGrp="1"/>
          </p:cNvSpPr>
          <p:nvPr>
            <p:ph idx="1"/>
          </p:nvPr>
        </p:nvSpPr>
        <p:spPr/>
        <p:txBody>
          <a:bodyPr/>
          <a:lstStyle/>
          <a:p>
            <a:r>
              <a:rPr lang="en-US" dirty="0"/>
              <a:t>Understand the landscape of software use</a:t>
            </a:r>
          </a:p>
          <a:p>
            <a:r>
              <a:rPr lang="en-US" dirty="0"/>
              <a:t>Make it easier for people to cite software (including better tooling)</a:t>
            </a:r>
          </a:p>
          <a:p>
            <a:r>
              <a:rPr lang="en-US" dirty="0"/>
              <a:t>Ensuring policies and incentives support software citation</a:t>
            </a:r>
          </a:p>
          <a:p>
            <a:endParaRPr lang="en-US" dirty="0"/>
          </a:p>
          <a:p>
            <a:r>
              <a:rPr lang="en-US" dirty="0"/>
              <a:t>Testing assumptions, getting feedback on principles</a:t>
            </a:r>
          </a:p>
        </p:txBody>
      </p:sp>
    </p:spTree>
    <p:extLst>
      <p:ext uri="{BB962C8B-B14F-4D97-AF65-F5344CB8AC3E}">
        <p14:creationId xmlns:p14="http://schemas.microsoft.com/office/powerpoint/2010/main" val="83157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Master Slid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dirty="0"/>
              <a:t>Get Involved</a:t>
            </a:r>
          </a:p>
        </p:txBody>
      </p:sp>
      <p:sp>
        <p:nvSpPr>
          <p:cNvPr id="3" name="Subtitle 2"/>
          <p:cNvSpPr>
            <a:spLocks noGrp="1"/>
          </p:cNvSpPr>
          <p:nvPr>
            <p:ph idx="1"/>
          </p:nvPr>
        </p:nvSpPr>
        <p:spPr/>
        <p:txBody>
          <a:bodyPr/>
          <a:lstStyle/>
          <a:p>
            <a:r>
              <a:rPr lang="en-US" dirty="0"/>
              <a:t>Join FORCE11 Software Citation Implementation WG</a:t>
            </a:r>
          </a:p>
          <a:p>
            <a:pPr lvl="1"/>
            <a:r>
              <a:rPr lang="en-US" dirty="0"/>
              <a:t>And join a task force (Guidance, Registries, </a:t>
            </a:r>
            <a:r>
              <a:rPr lang="en-US" dirty="0" err="1"/>
              <a:t>CodeMeta</a:t>
            </a:r>
            <a:r>
              <a:rPr lang="en-US" dirty="0"/>
              <a:t>)</a:t>
            </a:r>
          </a:p>
          <a:p>
            <a:pPr lvl="1"/>
            <a:r>
              <a:rPr lang="en-US" dirty="0">
                <a:hlinkClick r:id="rId3"/>
              </a:rPr>
              <a:t>https://www.force11.org/group/software-citation-implementation-working-group</a:t>
            </a:r>
            <a:r>
              <a:rPr lang="en-US" dirty="0"/>
              <a:t> </a:t>
            </a:r>
          </a:p>
          <a:p>
            <a:pPr lvl="1"/>
            <a:r>
              <a:rPr lang="en-US" dirty="0">
                <a:hlinkClick r:id="rId4"/>
              </a:rPr>
              <a:t>https://github.com/force11/force11-sciwg</a:t>
            </a:r>
            <a:r>
              <a:rPr lang="en-US" dirty="0"/>
              <a:t> </a:t>
            </a:r>
          </a:p>
          <a:p>
            <a:r>
              <a:rPr lang="en-US" dirty="0"/>
              <a:t>Contribute your experience / implementations</a:t>
            </a:r>
          </a:p>
          <a:p>
            <a:endParaRPr lang="en-US" dirty="0"/>
          </a:p>
        </p:txBody>
      </p:sp>
    </p:spTree>
    <p:extLst>
      <p:ext uri="{BB962C8B-B14F-4D97-AF65-F5344CB8AC3E}">
        <p14:creationId xmlns:p14="http://schemas.microsoft.com/office/powerpoint/2010/main" val="1971424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373</Words>
  <Application>Microsoft Macintosh PowerPoint</Application>
  <PresentationFormat>On-screen Show (4:3)</PresentationFormat>
  <Paragraphs>46</Paragraphs>
  <Slides>6</Slides>
  <Notes>1</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Software Citation Implementation WG</vt:lpstr>
      <vt:lpstr>Software Citation Principles:  People and Process</vt:lpstr>
      <vt:lpstr>Software Citation Principles</vt:lpstr>
      <vt:lpstr>Software Citation Principles</vt:lpstr>
      <vt:lpstr>Why we’re interested in the hackathon</vt:lpstr>
      <vt:lpstr>Get Involved</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CHUE HONG Neil</cp:lastModifiedBy>
  <cp:revision>36</cp:revision>
  <dcterms:created xsi:type="dcterms:W3CDTF">2013-07-30T23:22:43Z</dcterms:created>
  <dcterms:modified xsi:type="dcterms:W3CDTF">2019-10-11T16:38:29Z</dcterms:modified>
</cp:coreProperties>
</file>