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intro: 10 min </a:t>
            </a:r>
          </a:p>
          <a:p>
            <a:pPr/>
            <a:r>
              <a:t>Zelf aan de slag: 10 min</a:t>
            </a:r>
          </a:p>
          <a:p>
            <a:pPr/>
            <a:r>
              <a:t>nabesprekeing: 10 min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way we conduct research is changing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Ambities UU!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examples: psychology: replication crisis, sociology - large datasets, cultural anthropology: privacy issues with sharing data. In common: reuse of data, reproducibility, replicability, outreach,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QR code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Leerlijnen: kennismaking in vakken, toetsing in BA thesis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Leerlijnen: kennismaking in vakken, toetsing in BA thesis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hyperlink" Target="mailto:L.Brinkman@uu.nl" TargetMode="External"/><Relationship Id="rId6" Type="http://schemas.openxmlformats.org/officeDocument/2006/relationships/image" Target="../media/image2.png"/><Relationship Id="rId7" Type="http://schemas.openxmlformats.org/officeDocument/2006/relationships/hyperlink" Target="mailto:m.o.de.jonge@iclon.leidenuniv.nl" TargetMode="External"/><Relationship Id="rId8" Type="http://schemas.openxmlformats.org/officeDocument/2006/relationships/image" Target="../media/image1.tif"/><Relationship Id="rId9" Type="http://schemas.openxmlformats.org/officeDocument/2006/relationships/image" Target="../media/image2.tif"/><Relationship Id="rId10" Type="http://schemas.openxmlformats.org/officeDocument/2006/relationships/image" Target="../media/image3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4.png"/><Relationship Id="rId7" Type="http://schemas.openxmlformats.org/officeDocument/2006/relationships/image" Target="../media/image6.tif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www.tinyurl.com/OSteachingformats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Relationship Id="rId4" Type="http://schemas.openxmlformats.org/officeDocument/2006/relationships/image" Target="../media/image4.tif"/><Relationship Id="rId5" Type="http://schemas.openxmlformats.org/officeDocument/2006/relationships/image" Target="../media/image10.png"/><Relationship Id="rId6" Type="http://schemas.openxmlformats.org/officeDocument/2006/relationships/hyperlink" Target="http://www.openscience-utrecht.com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ky-1441936_1920.jpg" descr="sky-1441936_1920.jpg"/>
          <p:cNvPicPr>
            <a:picLocks noChangeAspect="1"/>
          </p:cNvPicPr>
          <p:nvPr/>
        </p:nvPicPr>
        <p:blipFill>
          <a:blip r:embed="rId3">
            <a:alphaModFix amt="69927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aching Open Science  and Replic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Teaching Open Science </a:t>
            </a:r>
            <a:br/>
            <a:r>
              <a:t>and Replication</a:t>
            </a:r>
          </a:p>
        </p:txBody>
      </p:sp>
      <p:sp>
        <p:nvSpPr>
          <p:cNvPr id="121" name="Loek Brinkman  &amp; Mario de Jong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Loek Brinkman  &amp; Mario de Jonge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884" y="202715"/>
            <a:ext cx="3770612" cy="37706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L.Brinkman@uu.nl"/>
          <p:cNvSpPr txBox="1"/>
          <p:nvPr/>
        </p:nvSpPr>
        <p:spPr>
          <a:xfrm>
            <a:off x="279121" y="12018977"/>
            <a:ext cx="338213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L.Brinkman@uu.nl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486490" y="12148580"/>
            <a:ext cx="3152080" cy="109504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m.o.de.jonge@iclon.leidenuniv.nl"/>
          <p:cNvSpPr txBox="1"/>
          <p:nvPr/>
        </p:nvSpPr>
        <p:spPr>
          <a:xfrm>
            <a:off x="235756" y="12662186"/>
            <a:ext cx="611124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7" invalidUrl="" action="" tgtFrame="" tooltip="" history="1" highlightClick="0" endSnd="0"/>
              </a:rPr>
              <a:t>m.o.de.jonge@iclon.leidenuniv.nl</a:t>
            </a:r>
            <a:r>
              <a:t> 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8">
            <a:extLst/>
          </a:blip>
          <a:srcRect l="0" t="0" r="0" b="8036"/>
          <a:stretch>
            <a:fillRect/>
          </a:stretch>
        </p:blipFill>
        <p:spPr>
          <a:xfrm>
            <a:off x="13326533" y="8392475"/>
            <a:ext cx="3382138" cy="387235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9">
            <a:extLst/>
          </a:blip>
          <a:srcRect l="5338" t="0" r="5338" b="6287"/>
          <a:stretch>
            <a:fillRect/>
          </a:stretch>
        </p:blipFill>
        <p:spPr>
          <a:xfrm>
            <a:off x="7531827" y="8389895"/>
            <a:ext cx="3695734" cy="387730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868989" y="613833"/>
            <a:ext cx="6111241" cy="2590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ky-1441936_1920.jpg" descr="sky-1441936_1920.jpg"/>
          <p:cNvPicPr>
            <a:picLocks noChangeAspect="1"/>
          </p:cNvPicPr>
          <p:nvPr/>
        </p:nvPicPr>
        <p:blipFill>
          <a:blip r:embed="rId3">
            <a:alphaModFix amt="70282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ounded Rectangle"/>
          <p:cNvSpPr/>
          <p:nvPr/>
        </p:nvSpPr>
        <p:spPr>
          <a:xfrm>
            <a:off x="2006415" y="5753277"/>
            <a:ext cx="22162659" cy="6024959"/>
          </a:xfrm>
          <a:prstGeom prst="roundRect">
            <a:avLst>
              <a:gd name="adj" fmla="val 11338"/>
            </a:avLst>
          </a:prstGeom>
          <a:solidFill>
            <a:srgbClr val="FFFFFF">
              <a:alpha val="799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What is Open Scienc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Open Science?</a:t>
            </a:r>
          </a:p>
        </p:txBody>
      </p:sp>
      <p:sp>
        <p:nvSpPr>
          <p:cNvPr id="135" name="New research practices…"/>
          <p:cNvSpPr txBox="1"/>
          <p:nvPr>
            <p:ph type="body" sz="quarter" idx="1"/>
          </p:nvPr>
        </p:nvSpPr>
        <p:spPr>
          <a:xfrm>
            <a:off x="1455088" y="3168181"/>
            <a:ext cx="21005801" cy="257789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</a:lstStyle>
          <a:p>
            <a:pPr/>
            <a:r>
              <a:t>New research practices</a:t>
            </a:r>
          </a:p>
          <a:p>
            <a:pPr lvl="1">
              <a:defRPr b="0"/>
            </a:pPr>
            <a:r>
              <a:rPr b="1"/>
              <a:t>Accelerate scientific progress, by increasing:</a:t>
            </a:r>
          </a:p>
        </p:txBody>
      </p:sp>
      <p:grpSp>
        <p:nvGrpSpPr>
          <p:cNvPr id="141" name="Group"/>
          <p:cNvGrpSpPr/>
          <p:nvPr/>
        </p:nvGrpSpPr>
        <p:grpSpPr>
          <a:xfrm>
            <a:off x="2346269" y="6174752"/>
            <a:ext cx="21082699" cy="3144496"/>
            <a:chOff x="0" y="0"/>
            <a:chExt cx="21082697" cy="3144494"/>
          </a:xfrm>
        </p:grpSpPr>
        <p:sp>
          <p:nvSpPr>
            <p:cNvPr id="136" name="`````"/>
            <p:cNvSpPr/>
            <p:nvPr/>
          </p:nvSpPr>
          <p:spPr>
            <a:xfrm>
              <a:off x="5933266" y="0"/>
              <a:ext cx="3282901" cy="31444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`````</a:t>
              </a:r>
            </a:p>
          </p:txBody>
        </p:sp>
        <p:sp>
          <p:nvSpPr>
            <p:cNvPr id="137" name="`````"/>
            <p:cNvSpPr/>
            <p:nvPr/>
          </p:nvSpPr>
          <p:spPr>
            <a:xfrm>
              <a:off x="11866532" y="0"/>
              <a:ext cx="3282901" cy="31444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`````</a:t>
              </a:r>
            </a:p>
          </p:txBody>
        </p:sp>
        <p:sp>
          <p:nvSpPr>
            <p:cNvPr id="138" name="`"/>
            <p:cNvSpPr/>
            <p:nvPr/>
          </p:nvSpPr>
          <p:spPr>
            <a:xfrm>
              <a:off x="17799797" y="0"/>
              <a:ext cx="3282901" cy="31444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`</a:t>
              </a:r>
            </a:p>
          </p:txBody>
        </p:sp>
        <p:sp>
          <p:nvSpPr>
            <p:cNvPr id="139" name="Rectangle"/>
            <p:cNvSpPr/>
            <p:nvPr/>
          </p:nvSpPr>
          <p:spPr>
            <a:xfrm>
              <a:off x="0" y="0"/>
              <a:ext cx="3282901" cy="31444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14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724" y="97906"/>
              <a:ext cx="19909888" cy="2484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6" name="Group"/>
          <p:cNvGrpSpPr/>
          <p:nvPr/>
        </p:nvGrpSpPr>
        <p:grpSpPr>
          <a:xfrm>
            <a:off x="3987720" y="10693016"/>
            <a:ext cx="19196798" cy="1270001"/>
            <a:chOff x="1452575" y="546555"/>
            <a:chExt cx="19196798" cy="1270000"/>
          </a:xfrm>
        </p:grpSpPr>
        <p:sp>
          <p:nvSpPr>
            <p:cNvPr id="142" name="Open Access,  open materials"/>
            <p:cNvSpPr/>
            <p:nvPr/>
          </p:nvSpPr>
          <p:spPr>
            <a:xfrm>
              <a:off x="1452575" y="546555"/>
              <a:ext cx="1270001" cy="1270001"/>
            </a:xfrm>
            <a:prstGeom prst="line">
              <a:avLst/>
            </a:prstGeom>
            <a:solidFill>
              <a:schemeClr val="accent3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 sz="32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Open Access, </a:t>
              </a:r>
              <a:br/>
              <a:r>
                <a:t>open materials</a:t>
              </a:r>
            </a:p>
          </p:txBody>
        </p:sp>
        <p:sp>
          <p:nvSpPr>
            <p:cNvPr id="143" name="Open data &amp; code…"/>
            <p:cNvSpPr/>
            <p:nvPr/>
          </p:nvSpPr>
          <p:spPr>
            <a:xfrm>
              <a:off x="7385840" y="546555"/>
              <a:ext cx="1270001" cy="1270001"/>
            </a:xfrm>
            <a:prstGeom prst="line">
              <a:avLst/>
            </a:prstGeom>
            <a:solidFill>
              <a:schemeClr val="accent3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 sz="32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Open data &amp; code</a:t>
              </a:r>
            </a:p>
            <a:p>
              <a:pPr>
                <a:defRPr b="0" sz="32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Open logbooks</a:t>
              </a:r>
            </a:p>
          </p:txBody>
        </p:sp>
        <p:sp>
          <p:nvSpPr>
            <p:cNvPr id="144" name="Reproducibility and Replicability"/>
            <p:cNvSpPr/>
            <p:nvPr/>
          </p:nvSpPr>
          <p:spPr>
            <a:xfrm>
              <a:off x="13408103" y="546555"/>
              <a:ext cx="1270001" cy="1270001"/>
            </a:xfrm>
            <a:prstGeom prst="line">
              <a:avLst/>
            </a:prstGeom>
            <a:solidFill>
              <a:schemeClr val="accent3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 sz="32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Reproducibility and</a:t>
              </a:r>
              <a:br/>
              <a:r>
                <a:t>Replicability</a:t>
              </a:r>
            </a:p>
          </p:txBody>
        </p:sp>
        <p:sp>
          <p:nvSpPr>
            <p:cNvPr id="145" name="Open to participate,…"/>
            <p:cNvSpPr/>
            <p:nvPr/>
          </p:nvSpPr>
          <p:spPr>
            <a:xfrm>
              <a:off x="19379373" y="546555"/>
              <a:ext cx="1270001" cy="1270001"/>
            </a:xfrm>
            <a:prstGeom prst="line">
              <a:avLst/>
            </a:prstGeom>
            <a:solidFill>
              <a:schemeClr val="accent3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 sz="32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Open to participate,</a:t>
              </a:r>
            </a:p>
            <a:p>
              <a:pPr>
                <a:defRPr b="0" sz="320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Public Engagement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3"/>
      <p:bldP build="whole" bldLvl="1" animBg="1" rev="0" advAuto="0" spid="133" grpId="2"/>
      <p:bldP build="p" bldLvl="5" animBg="1" rev="0" advAuto="0" spid="135" grpId="1"/>
      <p:bldP build="whole" bldLvl="1" animBg="1" rev="0" advAuto="0" spid="14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ky-1441936_1920.jpg" descr="sky-1441936_1920.jpg"/>
          <p:cNvPicPr>
            <a:picLocks noChangeAspect="1"/>
          </p:cNvPicPr>
          <p:nvPr/>
        </p:nvPicPr>
        <p:blipFill>
          <a:blip r:embed="rId3">
            <a:alphaModFix amt="69854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dvocated by researchers, institutions,  funders and policy mak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0065">
              <a:defRPr sz="7056"/>
            </a:pPr>
            <a:r>
              <a:t>Advocated by researchers, institutions, </a:t>
            </a:r>
            <a:br/>
            <a:r>
              <a:t>funders and policy makers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794" t="2869" r="11523" b="0"/>
          <a:stretch>
            <a:fillRect/>
          </a:stretch>
        </p:blipFill>
        <p:spPr>
          <a:xfrm>
            <a:off x="3707048" y="7493764"/>
            <a:ext cx="7520951" cy="542143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155" name="Group"/>
          <p:cNvGrpSpPr/>
          <p:nvPr/>
        </p:nvGrpSpPr>
        <p:grpSpPr>
          <a:xfrm>
            <a:off x="4353075" y="4206153"/>
            <a:ext cx="5985353" cy="2444159"/>
            <a:chOff x="0" y="0"/>
            <a:chExt cx="5985351" cy="2444157"/>
          </a:xfrm>
        </p:grpSpPr>
        <p:sp>
          <p:nvSpPr>
            <p:cNvPr id="153" name="Rectangle"/>
            <p:cNvSpPr/>
            <p:nvPr/>
          </p:nvSpPr>
          <p:spPr>
            <a:xfrm>
              <a:off x="0" y="0"/>
              <a:ext cx="5985352" cy="24441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15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174" y="276361"/>
              <a:ext cx="5412028" cy="18914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Arrow"/>
          <p:cNvSpPr/>
          <p:nvPr/>
        </p:nvSpPr>
        <p:spPr>
          <a:xfrm rot="16200000">
            <a:off x="-2148170" y="5718747"/>
            <a:ext cx="8510586" cy="3826676"/>
          </a:xfrm>
          <a:prstGeom prst="rightArrow">
            <a:avLst>
              <a:gd name="adj1" fmla="val 32000"/>
              <a:gd name="adj2" fmla="val 97788"/>
            </a:avLst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Arrow"/>
          <p:cNvSpPr/>
          <p:nvPr/>
        </p:nvSpPr>
        <p:spPr>
          <a:xfrm rot="5400000">
            <a:off x="18044177" y="6674714"/>
            <a:ext cx="8510586" cy="4046217"/>
          </a:xfrm>
          <a:prstGeom prst="rightArrow">
            <a:avLst>
              <a:gd name="adj1" fmla="val 32000"/>
              <a:gd name="adj2" fmla="val 92482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60" name="Group"/>
          <p:cNvGrpSpPr/>
          <p:nvPr/>
        </p:nvGrpSpPr>
        <p:grpSpPr>
          <a:xfrm>
            <a:off x="12450857" y="2988747"/>
            <a:ext cx="7385891" cy="10408954"/>
            <a:chOff x="2861733" y="0"/>
            <a:chExt cx="7385890" cy="10408953"/>
          </a:xfrm>
        </p:grpSpPr>
        <p:pic>
          <p:nvPicPr>
            <p:cNvPr id="158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61733" y="0"/>
              <a:ext cx="7385891" cy="10408954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159" name="2017"/>
            <p:cNvSpPr txBox="1"/>
            <p:nvPr/>
          </p:nvSpPr>
          <p:spPr>
            <a:xfrm>
              <a:off x="3075914" y="219223"/>
              <a:ext cx="1300605" cy="757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t>2017</a:t>
              </a:r>
            </a:p>
          </p:txBody>
        </p:sp>
      </p:grpSp>
      <p:grpSp>
        <p:nvGrpSpPr>
          <p:cNvPr id="163" name="Group"/>
          <p:cNvGrpSpPr/>
          <p:nvPr/>
        </p:nvGrpSpPr>
        <p:grpSpPr>
          <a:xfrm>
            <a:off x="17867403" y="2363745"/>
            <a:ext cx="5062436" cy="3588721"/>
            <a:chOff x="0" y="0"/>
            <a:chExt cx="5062434" cy="3588720"/>
          </a:xfrm>
        </p:grpSpPr>
        <p:sp>
          <p:nvSpPr>
            <p:cNvPr id="161" name="Rectangle"/>
            <p:cNvSpPr/>
            <p:nvPr/>
          </p:nvSpPr>
          <p:spPr>
            <a:xfrm>
              <a:off x="0" y="0"/>
              <a:ext cx="5062435" cy="35887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162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0648" y="309875"/>
              <a:ext cx="4281139" cy="2968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289019" y="6217462"/>
            <a:ext cx="5985353" cy="430802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833758" y="10662052"/>
            <a:ext cx="9378990" cy="253449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6"/>
      <p:bldP build="whole" bldLvl="1" animBg="1" rev="0" advAuto="0" spid="160" grpId="5"/>
      <p:bldP build="whole" bldLvl="1" animBg="1" rev="0" advAuto="0" spid="157" grpId="4"/>
      <p:bldP build="whole" bldLvl="1" animBg="1" rev="0" advAuto="0" spid="156" grpId="1"/>
      <p:bldP build="whole" bldLvl="1" animBg="1" rev="0" advAuto="0" spid="155" grpId="2"/>
      <p:bldP build="whole" bldLvl="1" animBg="1" rev="0" advAuto="0" spid="164" grpId="7"/>
      <p:bldP build="whole" bldLvl="1" animBg="1" rev="0" advAuto="0" spid="163" grpId="8"/>
      <p:bldP build="whole" bldLvl="1" animBg="1" rev="0" advAuto="0" spid="15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cellular-1352613_1920.jpg" descr="cellular-1352613_1920.jpg"/>
          <p:cNvPicPr>
            <a:picLocks noChangeAspect="1"/>
          </p:cNvPicPr>
          <p:nvPr/>
        </p:nvPicPr>
        <p:blipFill>
          <a:blip r:embed="rId2">
            <a:alphaModFix amt="69773"/>
            <a:extLst/>
          </a:blip>
          <a:stretch>
            <a:fillRect/>
          </a:stretch>
        </p:blipFill>
        <p:spPr>
          <a:xfrm>
            <a:off x="-102064" y="0"/>
            <a:ext cx="24588127" cy="1639208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ounded Rectangle"/>
          <p:cNvSpPr/>
          <p:nvPr/>
        </p:nvSpPr>
        <p:spPr>
          <a:xfrm>
            <a:off x="1735905" y="4871051"/>
            <a:ext cx="21950854" cy="6198469"/>
          </a:xfrm>
          <a:prstGeom prst="roundRect">
            <a:avLst>
              <a:gd name="adj" fmla="val 15000"/>
            </a:avLst>
          </a:prstGeom>
          <a:solidFill>
            <a:srgbClr val="FFFFFF">
              <a:alpha val="799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Open Science in education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Open Science in education</a:t>
            </a:r>
          </a:p>
        </p:txBody>
      </p:sp>
      <p:sp>
        <p:nvSpPr>
          <p:cNvPr id="172" name="Alignment of research practices and education…"/>
          <p:cNvSpPr txBox="1"/>
          <p:nvPr>
            <p:ph type="body" idx="1"/>
          </p:nvPr>
        </p:nvSpPr>
        <p:spPr>
          <a:xfrm>
            <a:off x="2106488" y="2537938"/>
            <a:ext cx="21185437" cy="10634979"/>
          </a:xfrm>
          <a:prstGeom prst="rect">
            <a:avLst/>
          </a:prstGeom>
        </p:spPr>
        <p:txBody>
          <a:bodyPr/>
          <a:lstStyle/>
          <a:p>
            <a:pPr>
              <a:buSzPct val="50000"/>
              <a:buBlip>
                <a:blip r:embed="rId3"/>
              </a:buBlip>
              <a:defRPr sz="7400"/>
            </a:pPr>
            <a:r>
              <a:rPr b="1"/>
              <a:t>Alignment</a:t>
            </a:r>
            <a:r>
              <a:t> of research practices and education </a:t>
            </a:r>
          </a:p>
          <a:p>
            <a:pPr>
              <a:buSzPct val="50000"/>
              <a:buBlip>
                <a:blip r:embed="rId3"/>
              </a:buBlip>
              <a:defRPr sz="7400"/>
            </a:pPr>
            <a:r>
              <a:rPr b="1"/>
              <a:t>Next generation</a:t>
            </a:r>
            <a:r>
              <a:t> of researchers, for whom </a:t>
            </a:r>
            <a:br/>
            <a:r>
              <a:t>open science is the norm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p" bldLvl="5" animBg="1" rev="0" advAuto="0" spid="17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ellular-1352613_1920.jpg" descr="cellular-1352613_1920.jpg"/>
          <p:cNvPicPr>
            <a:picLocks noChangeAspect="1"/>
          </p:cNvPicPr>
          <p:nvPr/>
        </p:nvPicPr>
        <p:blipFill>
          <a:blip r:embed="rId3">
            <a:alphaModFix amt="70110"/>
            <a:extLst/>
          </a:blip>
          <a:stretch>
            <a:fillRect/>
          </a:stretch>
        </p:blipFill>
        <p:spPr>
          <a:xfrm>
            <a:off x="-102064" y="0"/>
            <a:ext cx="24588127" cy="1639208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ounded Rectangle"/>
          <p:cNvSpPr/>
          <p:nvPr/>
        </p:nvSpPr>
        <p:spPr>
          <a:xfrm>
            <a:off x="1188112" y="2501702"/>
            <a:ext cx="21428385" cy="10917468"/>
          </a:xfrm>
          <a:prstGeom prst="roundRect">
            <a:avLst>
              <a:gd name="adj" fmla="val 7571"/>
            </a:avLst>
          </a:prstGeom>
          <a:solidFill>
            <a:srgbClr val="FFFFFF">
              <a:alpha val="795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6" name="Exploration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Exploration</a:t>
            </a:r>
          </a:p>
        </p:txBody>
      </p:sp>
      <p:sp>
        <p:nvSpPr>
          <p:cNvPr id="177" name="Interviews with directors BA programs…"/>
          <p:cNvSpPr txBox="1"/>
          <p:nvPr>
            <p:ph type="body" idx="1"/>
          </p:nvPr>
        </p:nvSpPr>
        <p:spPr>
          <a:xfrm>
            <a:off x="1689100" y="2446548"/>
            <a:ext cx="21005800" cy="10917468"/>
          </a:xfrm>
          <a:prstGeom prst="rect">
            <a:avLst/>
          </a:prstGeom>
        </p:spPr>
        <p:txBody>
          <a:bodyPr/>
          <a:lstStyle/>
          <a:p>
            <a:pPr marL="393192" indent="-196596" defTabSz="393192">
              <a:lnSpc>
                <a:spcPct val="150000"/>
              </a:lnSpc>
              <a:spcBef>
                <a:spcPts val="0"/>
              </a:spcBef>
              <a:buSzTx/>
              <a:buNone/>
              <a:defRPr b="1" sz="3440">
                <a:latin typeface="Helvetica"/>
                <a:ea typeface="Helvetica"/>
                <a:cs typeface="Helvetica"/>
                <a:sym typeface="Helvetica"/>
              </a:defRPr>
            </a:pPr>
            <a:r>
              <a:t>Interviews with directors BA programs</a:t>
            </a:r>
          </a:p>
          <a:p>
            <a:pPr marL="651679" indent="-455083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sz="3440">
                <a:latin typeface="Helvetica"/>
                <a:ea typeface="Helvetica"/>
                <a:cs typeface="Helvetica"/>
                <a:sym typeface="Helvetica"/>
              </a:defRPr>
            </a:pPr>
            <a:r>
              <a:t>Open Science important? Which practices?</a:t>
            </a:r>
          </a:p>
          <a:p>
            <a:pPr marL="651679" indent="-455083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sz="3440">
                <a:latin typeface="Helvetica"/>
                <a:ea typeface="Helvetica"/>
                <a:cs typeface="Helvetica"/>
                <a:sym typeface="Helvetica"/>
              </a:defRPr>
            </a:pPr>
            <a:r>
              <a:t>Is Open Science part of curricula?</a:t>
            </a:r>
          </a:p>
          <a:p>
            <a:pPr marL="651679" indent="-455083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sz="3440">
                <a:latin typeface="Helvetica"/>
                <a:ea typeface="Helvetica"/>
                <a:cs typeface="Helvetica"/>
                <a:sym typeface="Helvetica"/>
              </a:defRPr>
            </a:pPr>
            <a:r>
              <a:t>Is it desirable to include Open Science?</a:t>
            </a:r>
          </a:p>
          <a:p>
            <a:pPr lvl="4" marL="393192" indent="-196596" defTabSz="393192">
              <a:lnSpc>
                <a:spcPct val="150000"/>
              </a:lnSpc>
              <a:spcBef>
                <a:spcPts val="0"/>
              </a:spcBef>
              <a:buSzTx/>
              <a:buNone/>
              <a:defRPr b="1" sz="3440">
                <a:latin typeface="Helvetica"/>
                <a:ea typeface="Helvetica"/>
                <a:cs typeface="Helvetica"/>
                <a:sym typeface="Helvetica"/>
              </a:defRPr>
            </a:pPr>
            <a:r>
              <a:t>    </a:t>
            </a:r>
          </a:p>
          <a:p>
            <a:pPr lvl="4" marL="393192" indent="-196596" defTabSz="393192">
              <a:lnSpc>
                <a:spcPct val="150000"/>
              </a:lnSpc>
              <a:spcBef>
                <a:spcPts val="0"/>
              </a:spcBef>
              <a:buSzTx/>
              <a:buNone/>
              <a:defRPr b="1" sz="3440">
                <a:latin typeface="Helvetica"/>
                <a:ea typeface="Helvetica"/>
                <a:cs typeface="Helvetica"/>
                <a:sym typeface="Helvetica"/>
              </a:defRPr>
            </a:pPr>
            <a:r>
              <a:t>   Consensus</a:t>
            </a:r>
          </a:p>
          <a:p>
            <a:pPr marL="651679" indent="-455083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sz="3010">
                <a:latin typeface="Helvetica"/>
                <a:ea typeface="Helvetica"/>
                <a:cs typeface="Helvetica"/>
                <a:sym typeface="Helvetica"/>
              </a:defRPr>
            </a:pPr>
            <a:r>
              <a:t>Open Science practices are </a:t>
            </a:r>
            <a:r>
              <a:rPr b="1"/>
              <a:t>important for Bachelor students</a:t>
            </a:r>
            <a:endParaRPr b="1"/>
          </a:p>
          <a:p>
            <a:pPr marL="651679" indent="-455083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b="1" sz="3010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Current</a:t>
            </a:r>
            <a:r>
              <a:t> prevalence is limited</a:t>
            </a:r>
          </a:p>
          <a:p>
            <a:pPr marL="549285" indent="-352689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b="1" sz="3010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 Relevance and applicability</a:t>
            </a:r>
            <a:r>
              <a:t> differs per discipline </a:t>
            </a:r>
            <a:br/>
          </a:p>
          <a:p>
            <a:pPr marL="393192" indent="-196596" defTabSz="393192">
              <a:lnSpc>
                <a:spcPct val="150000"/>
              </a:lnSpc>
              <a:spcBef>
                <a:spcPts val="0"/>
              </a:spcBef>
              <a:buSzTx/>
              <a:buNone/>
              <a:defRPr b="1" sz="3440">
                <a:latin typeface="Helvetica"/>
                <a:ea typeface="Helvetica"/>
                <a:cs typeface="Helvetica"/>
                <a:sym typeface="Helvetica"/>
              </a:defRPr>
            </a:pPr>
            <a:r>
              <a:t>Opportunities</a:t>
            </a:r>
          </a:p>
          <a:p>
            <a:pPr marL="549285" indent="-352689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b="1" sz="3010">
                <a:latin typeface="Helvetica"/>
                <a:ea typeface="Helvetica"/>
                <a:cs typeface="Helvetica"/>
                <a:sym typeface="Helvetica"/>
              </a:defRPr>
            </a:pPr>
            <a:r>
              <a:t> Open Science mindset: </a:t>
            </a:r>
            <a:r>
              <a:rPr b="0" i="1"/>
              <a:t>accessibility</a:t>
            </a:r>
            <a:r>
              <a:rPr b="0"/>
              <a:t>, </a:t>
            </a:r>
            <a:r>
              <a:rPr b="0" i="1"/>
              <a:t>transparency</a:t>
            </a:r>
            <a:r>
              <a:rPr b="0"/>
              <a:t>, </a:t>
            </a:r>
            <a:r>
              <a:rPr b="0" i="1"/>
              <a:t>reliability</a:t>
            </a:r>
            <a:r>
              <a:rPr b="0"/>
              <a:t> and </a:t>
            </a:r>
            <a:r>
              <a:rPr b="0" i="1"/>
              <a:t>inclusivity</a:t>
            </a:r>
            <a:r>
              <a:t> </a:t>
            </a:r>
            <a:r>
              <a:rPr b="0"/>
              <a:t>fundamental to science</a:t>
            </a:r>
          </a:p>
          <a:p>
            <a:pPr marL="549285" indent="-352689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b="1" sz="3010">
                <a:latin typeface="Helvetica"/>
                <a:ea typeface="Helvetica"/>
                <a:cs typeface="Helvetica"/>
                <a:sym typeface="Helvetica"/>
              </a:defRPr>
            </a:pPr>
            <a:r>
              <a:t> Theoretical and practical </a:t>
            </a:r>
            <a:r>
              <a:rPr b="0"/>
              <a:t>experience, as</a:t>
            </a:r>
            <a:r>
              <a:t> consumer and producer </a:t>
            </a:r>
            <a:r>
              <a:rPr b="0"/>
              <a:t>of knowledge</a:t>
            </a:r>
          </a:p>
          <a:p>
            <a:pPr marL="651679" indent="-455083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sz="3010">
                <a:latin typeface="Helvetica"/>
                <a:ea typeface="Helvetica"/>
                <a:cs typeface="Helvetica"/>
                <a:sym typeface="Helvetica"/>
              </a:defRPr>
            </a:pPr>
            <a:r>
              <a:t>I</a:t>
            </a:r>
            <a:r>
              <a:rPr b="1"/>
              <a:t>ntegral part </a:t>
            </a:r>
            <a:r>
              <a:t>of curricula</a:t>
            </a:r>
          </a:p>
          <a:p>
            <a:pPr marL="651679" indent="-455083" defTabSz="393192">
              <a:lnSpc>
                <a:spcPct val="150000"/>
              </a:lnSpc>
              <a:spcBef>
                <a:spcPts val="0"/>
              </a:spcBef>
              <a:buSzPct val="50000"/>
              <a:buBlip>
                <a:blip r:embed="rId4"/>
              </a:buBlip>
              <a:defRPr sz="3010">
                <a:latin typeface="Helvetica"/>
                <a:ea typeface="Helvetica"/>
                <a:cs typeface="Helvetica"/>
                <a:sym typeface="Helvetica"/>
              </a:defRPr>
            </a:pPr>
            <a:r>
              <a:t>Implementation </a:t>
            </a:r>
            <a:r>
              <a:rPr b="1"/>
              <a:t>discipline specific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p" bldLvl="5" animBg="1" rev="0" advAuto="0" spid="17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cellular-1352613_1920.jpg" descr="cellular-1352613_1920.jpg"/>
          <p:cNvPicPr>
            <a:picLocks noChangeAspect="1"/>
          </p:cNvPicPr>
          <p:nvPr/>
        </p:nvPicPr>
        <p:blipFill>
          <a:blip r:embed="rId3">
            <a:alphaModFix amt="70110"/>
            <a:extLst/>
          </a:blip>
          <a:stretch>
            <a:fillRect/>
          </a:stretch>
        </p:blipFill>
        <p:spPr>
          <a:xfrm>
            <a:off x="-102064" y="0"/>
            <a:ext cx="24588127" cy="16392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5324" t="5736" r="5324" b="5736"/>
          <a:stretch>
            <a:fillRect/>
          </a:stretch>
        </p:blipFill>
        <p:spPr>
          <a:xfrm>
            <a:off x="20109197" y="8691538"/>
            <a:ext cx="4207513" cy="41686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3" name="Teaching formats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Teaching formats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336" r="1157" b="2149"/>
          <a:stretch>
            <a:fillRect/>
          </a:stretch>
        </p:blipFill>
        <p:spPr>
          <a:xfrm>
            <a:off x="979583" y="2586632"/>
            <a:ext cx="18974751" cy="1032073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5" name="Rounded Rectangle"/>
          <p:cNvSpPr/>
          <p:nvPr/>
        </p:nvSpPr>
        <p:spPr>
          <a:xfrm>
            <a:off x="12459790" y="11394659"/>
            <a:ext cx="3527757" cy="898923"/>
          </a:xfrm>
          <a:prstGeom prst="roundRect">
            <a:avLst>
              <a:gd name="adj" fmla="val 20444"/>
            </a:avLst>
          </a:prstGeom>
          <a:ln w="1143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88" name="Group"/>
          <p:cNvGrpSpPr/>
          <p:nvPr/>
        </p:nvGrpSpPr>
        <p:grpSpPr>
          <a:xfrm>
            <a:off x="6175793" y="12579343"/>
            <a:ext cx="13668421" cy="1114973"/>
            <a:chOff x="0" y="0"/>
            <a:chExt cx="13668419" cy="1114971"/>
          </a:xfrm>
        </p:grpSpPr>
        <p:sp>
          <p:nvSpPr>
            <p:cNvPr id="186" name="Rounded Rectangle"/>
            <p:cNvSpPr/>
            <p:nvPr/>
          </p:nvSpPr>
          <p:spPr>
            <a:xfrm>
              <a:off x="0" y="101749"/>
              <a:ext cx="13668420" cy="101322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996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7" name="www.tinyurl.com/OSteachingformats"/>
            <p:cNvSpPr txBox="1"/>
            <p:nvPr/>
          </p:nvSpPr>
          <p:spPr>
            <a:xfrm>
              <a:off x="273090" y="-1"/>
              <a:ext cx="12649201" cy="957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600" u="sng">
                  <a:hlinkClick r:id="rId6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6" invalidUrl="" action="" tgtFrame="" tooltip="" history="1" highlightClick="0" endSnd="0"/>
                </a:rPr>
                <a:t>www.tinyurl.com/OSteachingformats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cellular-1352613_1920.jpg" descr="cellular-1352613_1920.jpg"/>
          <p:cNvPicPr>
            <a:picLocks noChangeAspect="1"/>
          </p:cNvPicPr>
          <p:nvPr/>
        </p:nvPicPr>
        <p:blipFill>
          <a:blip r:embed="rId3">
            <a:alphaModFix amt="70110"/>
            <a:extLst/>
          </a:blip>
          <a:stretch>
            <a:fillRect/>
          </a:stretch>
        </p:blipFill>
        <p:spPr>
          <a:xfrm>
            <a:off x="-102064" y="0"/>
            <a:ext cx="24588127" cy="1639208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ounded Rectangle"/>
          <p:cNvSpPr/>
          <p:nvPr/>
        </p:nvSpPr>
        <p:spPr>
          <a:xfrm>
            <a:off x="1315112" y="2646858"/>
            <a:ext cx="21753776" cy="10301884"/>
          </a:xfrm>
          <a:prstGeom prst="roundRect">
            <a:avLst>
              <a:gd name="adj" fmla="val 12842"/>
            </a:avLst>
          </a:prstGeom>
          <a:solidFill>
            <a:srgbClr val="FFFFFF">
              <a:alpha val="799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Take Home messages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Take Home messages</a:t>
            </a:r>
          </a:p>
        </p:txBody>
      </p:sp>
      <p:sp>
        <p:nvSpPr>
          <p:cNvPr id="195" name="Opportunities for Open Science in Bachelor programs…"/>
          <p:cNvSpPr txBox="1"/>
          <p:nvPr>
            <p:ph type="body" idx="1"/>
          </p:nvPr>
        </p:nvSpPr>
        <p:spPr>
          <a:xfrm>
            <a:off x="1689100" y="3149600"/>
            <a:ext cx="20353730" cy="9296400"/>
          </a:xfrm>
          <a:prstGeom prst="rect">
            <a:avLst/>
          </a:prstGeom>
        </p:spPr>
        <p:txBody>
          <a:bodyPr/>
          <a:lstStyle/>
          <a:p>
            <a:pPr marL="603250" indent="-603250" defTabSz="784225">
              <a:spcBef>
                <a:spcPts val="5600"/>
              </a:spcBef>
              <a:defRPr sz="5985"/>
            </a:pPr>
            <a:r>
              <a:rPr b="1"/>
              <a:t>Opportunities</a:t>
            </a:r>
            <a:r>
              <a:t> for Open Science in Bachelor programs</a:t>
            </a:r>
          </a:p>
          <a:p>
            <a:pPr marL="603250" indent="-603250" defTabSz="784225">
              <a:spcBef>
                <a:spcPts val="5600"/>
              </a:spcBef>
              <a:defRPr sz="5985"/>
            </a:pPr>
            <a:r>
              <a:t>Open Science </a:t>
            </a:r>
            <a:r>
              <a:rPr b="1"/>
              <a:t>mindset</a:t>
            </a:r>
          </a:p>
          <a:p>
            <a:pPr marL="603250" indent="-603250" defTabSz="784225">
              <a:spcBef>
                <a:spcPts val="5600"/>
              </a:spcBef>
              <a:defRPr sz="5985"/>
            </a:pPr>
            <a:r>
              <a:rPr b="1"/>
              <a:t>Integral part</a:t>
            </a:r>
            <a:r>
              <a:t> of curricula</a:t>
            </a:r>
          </a:p>
          <a:p>
            <a:pPr marL="603250" indent="-603250" defTabSz="784225">
              <a:spcBef>
                <a:spcPts val="5600"/>
              </a:spcBef>
              <a:defRPr sz="5985"/>
            </a:pPr>
            <a:r>
              <a:t>Mix-and-match from </a:t>
            </a:r>
            <a:r>
              <a:rPr b="1"/>
              <a:t>teaching formats</a:t>
            </a:r>
          </a:p>
          <a:p>
            <a:pPr marL="603250" indent="-603250" defTabSz="784225">
              <a:spcBef>
                <a:spcPts val="5600"/>
              </a:spcBef>
              <a:defRPr sz="5985"/>
            </a:pPr>
            <a:r>
              <a:t>Many opportunities in </a:t>
            </a:r>
            <a:r>
              <a:rPr b="1"/>
              <a:t>Bachelor thesis</a:t>
            </a:r>
            <a:endParaRPr b="1"/>
          </a:p>
          <a:p>
            <a:pPr marL="603250" indent="-603250" defTabSz="784225">
              <a:spcBef>
                <a:spcPts val="5600"/>
              </a:spcBef>
              <a:defRPr sz="5985"/>
            </a:pPr>
            <a:r>
              <a:t>Are you</a:t>
            </a:r>
            <a:r>
              <a:rPr b="1"/>
              <a:t> ready for replication?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  <p:bldP build="p" bldLvl="5" animBg="1" rev="0" advAuto="0" spid="19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cellular-1352613_1920.jpg" descr="cellular-1352613_1920.jpg"/>
          <p:cNvPicPr>
            <a:picLocks noChangeAspect="1"/>
          </p:cNvPicPr>
          <p:nvPr/>
        </p:nvPicPr>
        <p:blipFill>
          <a:blip r:embed="rId3">
            <a:alphaModFix amt="70110"/>
            <a:extLst/>
          </a:blip>
          <a:stretch>
            <a:fillRect/>
          </a:stretch>
        </p:blipFill>
        <p:spPr>
          <a:xfrm>
            <a:off x="-102064" y="0"/>
            <a:ext cx="24588127" cy="1639208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"/>
          <p:cNvSpPr/>
          <p:nvPr/>
        </p:nvSpPr>
        <p:spPr>
          <a:xfrm>
            <a:off x="547058" y="10653507"/>
            <a:ext cx="13712872" cy="27595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Want more Open Science?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Want more Open Science?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794" t="2869" r="11523" b="0"/>
          <a:stretch>
            <a:fillRect/>
          </a:stretch>
        </p:blipFill>
        <p:spPr>
          <a:xfrm>
            <a:off x="14757828" y="3991371"/>
            <a:ext cx="9373546" cy="675686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551" y="3981098"/>
            <a:ext cx="13712872" cy="618625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4" name="www.openscience-utrecht.com…"/>
          <p:cNvSpPr txBox="1"/>
          <p:nvPr/>
        </p:nvSpPr>
        <p:spPr>
          <a:xfrm>
            <a:off x="759538" y="10678548"/>
            <a:ext cx="13048832" cy="215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700"/>
            </a:pPr>
            <a:r>
              <a:rPr u="sng">
                <a:hlinkClick r:id="rId6" invalidUrl="" action="" tgtFrame="" tooltip="" history="1" highlightClick="0" endSnd="0"/>
              </a:rPr>
              <a:t>www.openscience-utrecht.com</a:t>
            </a:r>
          </a:p>
          <a:p>
            <a:pPr>
              <a:defRPr sz="6700"/>
            </a:pPr>
            <a:r>
              <a:t>@OpenSciUtrecht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cellular-1352613_1920.jpg" descr="cellular-1352613_1920.jpg"/>
          <p:cNvPicPr>
            <a:picLocks noChangeAspect="1"/>
          </p:cNvPicPr>
          <p:nvPr/>
        </p:nvPicPr>
        <p:blipFill>
          <a:blip r:embed="rId2">
            <a:alphaModFix amt="70110"/>
            <a:extLst/>
          </a:blip>
          <a:stretch>
            <a:fillRect/>
          </a:stretch>
        </p:blipFill>
        <p:spPr>
          <a:xfrm>
            <a:off x="-102064" y="0"/>
            <a:ext cx="24588127" cy="1639208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ounded Rectangle"/>
          <p:cNvSpPr/>
          <p:nvPr/>
        </p:nvSpPr>
        <p:spPr>
          <a:xfrm>
            <a:off x="503583" y="723233"/>
            <a:ext cx="9867024" cy="12779702"/>
          </a:xfrm>
          <a:prstGeom prst="roundRect">
            <a:avLst>
              <a:gd name="adj" fmla="val 6923"/>
            </a:avLst>
          </a:prstGeom>
          <a:solidFill>
            <a:srgbClr val="FFFFFF">
              <a:alpha val="799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0" name="Collaborators…"/>
          <p:cNvSpPr txBox="1"/>
          <p:nvPr>
            <p:ph type="body" idx="1"/>
          </p:nvPr>
        </p:nvSpPr>
        <p:spPr>
          <a:xfrm>
            <a:off x="906644" y="541185"/>
            <a:ext cx="21005801" cy="13051487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Collaborators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Henk Aarts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Daniel Oberski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BA directors and course coordinators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Maarten van der Smagt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Vincent Buskens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Tom ter Bogt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Jeroen Janssen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Jorg Huijding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Marie-Lousie Glebbeek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Irene Klugkist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Leoniek Wijngaards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Maarten Cruyff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Jeltje Wassenberg-Severijnen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Boukje Lindijer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b="1"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Assistance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Mario de Jonge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900">
                <a:latin typeface="Helvetica"/>
                <a:ea typeface="Helvetica"/>
                <a:cs typeface="Helvetica"/>
                <a:sym typeface="Helvetica"/>
              </a:defRPr>
            </a:pPr>
            <a:r>
              <a:t>Carmen Damhuis   </a:t>
            </a:r>
          </a:p>
        </p:txBody>
      </p:sp>
      <p:pic>
        <p:nvPicPr>
          <p:cNvPr id="211" name="thank-you-1428147_1920.png" descr="thank-you-1428147_19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236" y="-262092"/>
            <a:ext cx="1323737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