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5" name="Shape 14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intro: 10 min </a:t>
            </a:r>
          </a:p>
          <a:p>
            <a:pPr/>
            <a:r>
              <a:t>Zelf aan de slag: 10 min</a:t>
            </a:r>
          </a:p>
          <a:p>
            <a:pPr/>
            <a:r>
              <a:t>nabesprekeing: 10 min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hape 19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Ambities UU!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Shape 2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way we conduct research is changing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Line"/>
          <p:cNvSpPr/>
          <p:nvPr/>
        </p:nvSpPr>
        <p:spPr>
          <a:xfrm>
            <a:off x="3619500" y="3607593"/>
            <a:ext cx="17145002" cy="128"/>
          </a:xfrm>
          <a:prstGeom prst="line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8" name="Line"/>
          <p:cNvSpPr/>
          <p:nvPr/>
        </p:nvSpPr>
        <p:spPr>
          <a:xfrm>
            <a:off x="3619500" y="3679031"/>
            <a:ext cx="17145002" cy="128"/>
          </a:xfrm>
          <a:prstGeom prst="line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9" name="Title Text"/>
          <p:cNvSpPr txBox="1"/>
          <p:nvPr>
            <p:ph type="title"/>
          </p:nvPr>
        </p:nvSpPr>
        <p:spPr>
          <a:xfrm>
            <a:off x="3548062" y="625078"/>
            <a:ext cx="17287876" cy="2875360"/>
          </a:xfrm>
          <a:prstGeom prst="rect">
            <a:avLst/>
          </a:prstGeom>
        </p:spPr>
        <p:txBody>
          <a:bodyPr lIns="71437" tIns="71437" rIns="71437" bIns="71437"/>
          <a:lstStyle>
            <a:lvl1pPr algn="l" defTabSz="821531">
              <a:defRPr spc="-180" sz="9000">
                <a:solidFill>
                  <a:srgbClr val="314864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20395207" y="12960349"/>
            <a:ext cx="434976" cy="511176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>
              <a:defRPr sz="2200">
                <a:solidFill>
                  <a:srgbClr val="314864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20395207" y="12960349"/>
            <a:ext cx="434976" cy="511176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>
              <a:defRPr sz="22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ine"/>
          <p:cNvSpPr/>
          <p:nvPr/>
        </p:nvSpPr>
        <p:spPr>
          <a:xfrm>
            <a:off x="3619500" y="3607593"/>
            <a:ext cx="17145002" cy="128"/>
          </a:xfrm>
          <a:prstGeom prst="line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5" name="Line"/>
          <p:cNvSpPr/>
          <p:nvPr/>
        </p:nvSpPr>
        <p:spPr>
          <a:xfrm>
            <a:off x="3619500" y="3679031"/>
            <a:ext cx="17145002" cy="128"/>
          </a:xfrm>
          <a:prstGeom prst="line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71437" tIns="71437" rIns="71437" bIns="71437" anchor="ctr"/>
          <a:lstStyle/>
          <a:p>
            <a:pPr algn="l" defTabSz="642937">
              <a:defRPr b="0" sz="16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6" name="Title Text"/>
          <p:cNvSpPr txBox="1"/>
          <p:nvPr>
            <p:ph type="title"/>
          </p:nvPr>
        </p:nvSpPr>
        <p:spPr>
          <a:xfrm>
            <a:off x="3548062" y="625078"/>
            <a:ext cx="17287876" cy="2875360"/>
          </a:xfrm>
          <a:prstGeom prst="rect">
            <a:avLst/>
          </a:prstGeom>
        </p:spPr>
        <p:txBody>
          <a:bodyPr lIns="71437" tIns="71437" rIns="71437" bIns="71437"/>
          <a:lstStyle>
            <a:lvl1pPr algn="l" defTabSz="821531">
              <a:defRPr spc="-180" sz="9000">
                <a:solidFill>
                  <a:srgbClr val="314864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7" name="Body Level One…"/>
          <p:cNvSpPr txBox="1"/>
          <p:nvPr>
            <p:ph type="body" idx="1"/>
          </p:nvPr>
        </p:nvSpPr>
        <p:spPr>
          <a:xfrm>
            <a:off x="3548062" y="4196953"/>
            <a:ext cx="17287876" cy="8893969"/>
          </a:xfrm>
          <a:prstGeom prst="rect">
            <a:avLst/>
          </a:prstGeom>
        </p:spPr>
        <p:txBody>
          <a:bodyPr lIns="71437" tIns="71437" rIns="71437" bIns="71437"/>
          <a:lstStyle>
            <a:lvl1pPr marL="695157" indent="-695157" defTabSz="821531">
              <a:buClr>
                <a:srgbClr val="5C86B9"/>
              </a:buClr>
              <a:buSzPct val="70000"/>
              <a:buFont typeface="Zapf Dingbats"/>
              <a:buChar char="✤"/>
              <a:defRPr>
                <a:latin typeface="Palatino"/>
                <a:ea typeface="Palatino"/>
                <a:cs typeface="Palatino"/>
                <a:sym typeface="Palatino"/>
              </a:defRPr>
            </a:lvl1pPr>
            <a:lvl2pPr marL="1203157" indent="-695157" defTabSz="821531">
              <a:buClr>
                <a:srgbClr val="5C86B9"/>
              </a:buClr>
              <a:buSzPct val="70000"/>
              <a:buFont typeface="Zapf Dingbats"/>
              <a:buChar char="✤"/>
              <a:defRPr>
                <a:latin typeface="Palatino"/>
                <a:ea typeface="Palatino"/>
                <a:cs typeface="Palatino"/>
                <a:sym typeface="Palatino"/>
              </a:defRPr>
            </a:lvl2pPr>
            <a:lvl3pPr marL="1711157" indent="-695157" defTabSz="821531">
              <a:buClr>
                <a:srgbClr val="5C86B9"/>
              </a:buClr>
              <a:buSzPct val="70000"/>
              <a:buFont typeface="Zapf Dingbats"/>
              <a:buChar char="✤"/>
              <a:defRPr>
                <a:latin typeface="Palatino"/>
                <a:ea typeface="Palatino"/>
                <a:cs typeface="Palatino"/>
                <a:sym typeface="Palatino"/>
              </a:defRPr>
            </a:lvl3pPr>
            <a:lvl4pPr marL="2219157" indent="-695157" defTabSz="821531">
              <a:buClr>
                <a:srgbClr val="5C86B9"/>
              </a:buClr>
              <a:buSzPct val="70000"/>
              <a:buFont typeface="Zapf Dingbats"/>
              <a:buChar char="✤"/>
              <a:defRPr>
                <a:latin typeface="Palatino"/>
                <a:ea typeface="Palatino"/>
                <a:cs typeface="Palatino"/>
                <a:sym typeface="Palatino"/>
              </a:defRPr>
            </a:lvl4pPr>
            <a:lvl5pPr marL="2727157" indent="-695157" defTabSz="821531">
              <a:buClr>
                <a:srgbClr val="5C86B9"/>
              </a:buClr>
              <a:buSzPct val="70000"/>
              <a:buFont typeface="Zapf Dingbats"/>
              <a:buChar char="✤"/>
              <a:defRPr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xfrm>
            <a:off x="20395207" y="12960349"/>
            <a:ext cx="434976" cy="511176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>
              <a:defRPr sz="2200">
                <a:solidFill>
                  <a:srgbClr val="314864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1.png"/><Relationship Id="rId5" Type="http://schemas.openxmlformats.org/officeDocument/2006/relationships/hyperlink" Target="mailto:L.Brinkman@uu.nl" TargetMode="External"/><Relationship Id="rId6" Type="http://schemas.openxmlformats.org/officeDocument/2006/relationships/image" Target="../media/image2.png"/><Relationship Id="rId7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Relationship Id="rId3" Type="http://schemas.openxmlformats.org/officeDocument/2006/relationships/hyperlink" Target="https://libereurope.eu/blog/2018/07/13/fairdataconsultation/" TargetMode="Externa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6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tinyurl.com/OpenNeuro2019" TargetMode="Externa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32.png"/><Relationship Id="rId4" Type="http://schemas.openxmlformats.org/officeDocument/2006/relationships/hyperlink" Target="http://www.openscience-utrecht.com" TargetMode="Externa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3.jpeg"/><Relationship Id="rId6" Type="http://schemas.openxmlformats.org/officeDocument/2006/relationships/image" Target="../media/image8.png"/><Relationship Id="rId7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11.png"/><Relationship Id="rId6" Type="http://schemas.openxmlformats.org/officeDocument/2006/relationships/image" Target="../media/image4.tif"/><Relationship Id="rId7" Type="http://schemas.openxmlformats.org/officeDocument/2006/relationships/image" Target="../media/image12.png"/><Relationship Id="rId8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Relationship Id="rId4" Type="http://schemas.openxmlformats.org/officeDocument/2006/relationships/image" Target="../media/image1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ky-1441936_1920.jpg" descr="sky-1441936_1920.jpg"/>
          <p:cNvPicPr>
            <a:picLocks noChangeAspect="1"/>
          </p:cNvPicPr>
          <p:nvPr/>
        </p:nvPicPr>
        <p:blipFill>
          <a:blip r:embed="rId3">
            <a:alphaModFix amt="69927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he Future of Science is Open!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The Future of Science is Open!</a:t>
            </a:r>
          </a:p>
        </p:txBody>
      </p:sp>
      <p:sp>
        <p:nvSpPr>
          <p:cNvPr id="149" name="Loek Brinkman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Loek Brinkman</a:t>
            </a:r>
          </a:p>
        </p:txBody>
      </p:sp>
      <p:pic>
        <p:nvPicPr>
          <p:cNvPr id="1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884" y="202715"/>
            <a:ext cx="3770612" cy="377061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L.Brinkman@uu.nl"/>
          <p:cNvSpPr txBox="1"/>
          <p:nvPr/>
        </p:nvSpPr>
        <p:spPr>
          <a:xfrm>
            <a:off x="279121" y="12018977"/>
            <a:ext cx="3382138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5" invalidUrl="" action="" tgtFrame="" tooltip="" history="1" highlightClick="0" endSnd="0"/>
              </a:rPr>
              <a:t>L.Brinkman@uu.nl</a:t>
            </a: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486490" y="12148580"/>
            <a:ext cx="3152080" cy="1095045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@LoekBrinkman"/>
          <p:cNvSpPr txBox="1"/>
          <p:nvPr/>
        </p:nvSpPr>
        <p:spPr>
          <a:xfrm>
            <a:off x="437998" y="12607322"/>
            <a:ext cx="306438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@LoekBrinkman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7">
            <a:extLst/>
          </a:blip>
          <a:srcRect l="5338" t="0" r="5338" b="6287"/>
          <a:stretch>
            <a:fillRect/>
          </a:stretch>
        </p:blipFill>
        <p:spPr>
          <a:xfrm>
            <a:off x="21289508" y="149287"/>
            <a:ext cx="2968254" cy="311408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2593" y="449909"/>
            <a:ext cx="14162485" cy="646509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00" y="7603620"/>
            <a:ext cx="18288000" cy="593043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grpSp>
        <p:nvGrpSpPr>
          <p:cNvPr id="227" name="Image"/>
          <p:cNvGrpSpPr/>
          <p:nvPr/>
        </p:nvGrpSpPr>
        <p:grpSpPr>
          <a:xfrm>
            <a:off x="3225808" y="5534375"/>
            <a:ext cx="17932385" cy="2028826"/>
            <a:chOff x="0" y="0"/>
            <a:chExt cx="17932384" cy="2028825"/>
          </a:xfrm>
        </p:grpSpPr>
        <p:pic>
          <p:nvPicPr>
            <p:cNvPr id="22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587" t="0" r="1301" b="0"/>
            <a:stretch>
              <a:fillRect/>
            </a:stretch>
          </p:blipFill>
          <p:spPr>
            <a:xfrm>
              <a:off x="177800" y="114300"/>
              <a:ext cx="17576785" cy="157162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5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7932385" cy="2028825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92593" y="449909"/>
            <a:ext cx="14162485" cy="646509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3770" y="8951920"/>
            <a:ext cx="7993132" cy="244852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sp>
        <p:nvSpPr>
          <p:cNvPr id="231" name="Kill the ‘subscription fee’ model"/>
          <p:cNvSpPr/>
          <p:nvPr/>
        </p:nvSpPr>
        <p:spPr>
          <a:xfrm>
            <a:off x="6485807" y="3376786"/>
            <a:ext cx="10674036" cy="2156765"/>
          </a:xfrm>
          <a:prstGeom prst="roundRect">
            <a:avLst>
              <a:gd name="adj" fmla="val 15000"/>
            </a:avLst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4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Kill the ‘subscription fee’ model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43268" y="8149001"/>
            <a:ext cx="9332195" cy="461350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"/>
      <p:bldP build="whole" bldLvl="1" animBg="1" rev="0" advAuto="0" spid="232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Open Dat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Open Data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Open Dat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Open Data</a:t>
            </a:r>
          </a:p>
        </p:txBody>
      </p:sp>
      <p:sp>
        <p:nvSpPr>
          <p:cNvPr id="237" name="Why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Why?</a:t>
            </a:r>
          </a:p>
          <a:p>
            <a:pPr lvl="1"/>
            <a:r>
              <a:t>Verifiability &amp; Reuse</a:t>
            </a:r>
          </a:p>
          <a:p>
            <a:pPr lvl="1"/>
            <a:r>
              <a:t>Increase impact of your work</a:t>
            </a:r>
          </a:p>
          <a:p>
            <a:pPr lvl="1"/>
            <a:r>
              <a:t>Often prerequisite for publication</a:t>
            </a:r>
          </a:p>
          <a:p>
            <a:pPr/>
            <a:r>
              <a:t>How?</a:t>
            </a:r>
          </a:p>
          <a:p>
            <a:pPr/>
            <a:r>
              <a:t>Where?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How to share dat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to share data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21566" y="3143428"/>
            <a:ext cx="17140868" cy="510943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24398" y="8770309"/>
            <a:ext cx="4399469" cy="4551174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91300" y="8730836"/>
            <a:ext cx="4043025" cy="422405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2" grpId="1"/>
      <p:bldP build="whole" bldLvl="1" animBg="1" rev="0" advAuto="0" spid="241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2312" y="8929"/>
            <a:ext cx="17859376" cy="13269517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Source: LIBER Europe"/>
          <p:cNvSpPr txBox="1"/>
          <p:nvPr/>
        </p:nvSpPr>
        <p:spPr>
          <a:xfrm>
            <a:off x="17517409" y="13180260"/>
            <a:ext cx="3632921" cy="612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defTabSz="821531">
              <a:defRPr b="0" sz="28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Source: </a:t>
            </a:r>
            <a:r>
              <a:rPr u="sng">
                <a:hlinkClick r:id="rId3" invalidUrl="" action="" tgtFrame="" tooltip="" history="1" highlightClick="0" endSnd="0"/>
              </a:rPr>
              <a:t>LIBER Europe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Where to share dat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Where to share data</a:t>
            </a:r>
          </a:p>
        </p:txBody>
      </p:sp>
      <p:sp>
        <p:nvSpPr>
          <p:cNvPr id="248" name="YODA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YODA</a:t>
            </a:r>
          </a:p>
          <a:p>
            <a:pPr/>
            <a:r>
              <a:t>DataverseNL</a:t>
            </a:r>
          </a:p>
          <a:p>
            <a:pPr/>
            <a:r>
              <a:t>Open Science Framework</a:t>
            </a:r>
          </a:p>
          <a:p>
            <a:pPr/>
            <a:r>
              <a:t>European Open Science Cloud</a:t>
            </a:r>
          </a:p>
        </p:txBody>
      </p:sp>
      <p:pic>
        <p:nvPicPr>
          <p:cNvPr id="24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8562" r="0" b="0"/>
          <a:stretch>
            <a:fillRect/>
          </a:stretch>
        </p:blipFill>
        <p:spPr>
          <a:xfrm>
            <a:off x="6857216" y="3741538"/>
            <a:ext cx="6820340" cy="331687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pic>
        <p:nvPicPr>
          <p:cNvPr id="25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0" t="0" r="29017" b="0"/>
          <a:stretch>
            <a:fillRect/>
          </a:stretch>
        </p:blipFill>
        <p:spPr>
          <a:xfrm>
            <a:off x="8949686" y="5367745"/>
            <a:ext cx="7505771" cy="331685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pic>
        <p:nvPicPr>
          <p:cNvPr id="25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935514" y="6909952"/>
            <a:ext cx="6625085" cy="3467970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pic>
        <p:nvPicPr>
          <p:cNvPr id="25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675142" y="10551874"/>
            <a:ext cx="8583163" cy="2875360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https://osf.io/tgvhy/"/>
          <p:cNvSpPr txBox="1"/>
          <p:nvPr/>
        </p:nvSpPr>
        <p:spPr>
          <a:xfrm>
            <a:off x="16576323" y="9876591"/>
            <a:ext cx="2923928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2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https://osf.io/tgvhy/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" grpId="3"/>
      <p:bldP build="whole" bldLvl="1" animBg="1" rev="0" advAuto="0" spid="251" grpId="4"/>
      <p:bldP build="whole" bldLvl="1" animBg="1" rev="0" advAuto="0" spid="249" grpId="2"/>
      <p:bldP build="whole" bldLvl="1" animBg="1" rev="0" advAuto="0" spid="253" grpId="5"/>
      <p:bldP build="whole" bldLvl="1" animBg="1" rev="0" advAuto="0" spid="252" grpId="6"/>
      <p:bldP build="p" bldLvl="5" animBg="1" rev="0" advAuto="0" spid="24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Your Career  in the Age of Op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Your Career </a:t>
            </a:r>
            <a:br/>
            <a:r>
              <a:t>in the Age of Open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Your career in the age of op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Your career in the age of open</a:t>
            </a:r>
          </a:p>
        </p:txBody>
      </p:sp>
      <p:sp>
        <p:nvSpPr>
          <p:cNvPr id="258" name="&gt;10%  stays in academia…"/>
          <p:cNvSpPr txBox="1"/>
          <p:nvPr>
            <p:ph type="body" sz="half" idx="1"/>
          </p:nvPr>
        </p:nvSpPr>
        <p:spPr>
          <a:xfrm>
            <a:off x="1689100" y="3149600"/>
            <a:ext cx="10596857" cy="9296400"/>
          </a:xfrm>
          <a:prstGeom prst="rect">
            <a:avLst/>
          </a:prstGeom>
        </p:spPr>
        <p:txBody>
          <a:bodyPr/>
          <a:lstStyle/>
          <a:p>
            <a:pPr/>
            <a:r>
              <a:t>&gt;10%  stays in academia</a:t>
            </a:r>
          </a:p>
          <a:p>
            <a:pPr/>
            <a:r>
              <a:t>Transferable skills highly valued outside academia</a:t>
            </a: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96621" y="3123120"/>
            <a:ext cx="11544101" cy="695852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55600" dist="177800" dir="5400000">
              <a:srgbClr val="000000">
                <a:alpha val="70000"/>
              </a:srgbClr>
            </a:outerShdw>
          </a:effectLst>
        </p:spPr>
      </p:pic>
      <p:sp>
        <p:nvSpPr>
          <p:cNvPr id="260" name="Temporary positions"/>
          <p:cNvSpPr txBox="1"/>
          <p:nvPr/>
        </p:nvSpPr>
        <p:spPr>
          <a:xfrm>
            <a:off x="17145976" y="10563166"/>
            <a:ext cx="6853288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600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Temporary positions</a:t>
            </a:r>
          </a:p>
        </p:txBody>
      </p:sp>
      <p:sp>
        <p:nvSpPr>
          <p:cNvPr id="261" name="Fixed positions*"/>
          <p:cNvSpPr txBox="1"/>
          <p:nvPr/>
        </p:nvSpPr>
        <p:spPr>
          <a:xfrm>
            <a:off x="11717332" y="10563166"/>
            <a:ext cx="5428805" cy="108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600">
                <a:solidFill>
                  <a:srgbClr val="0433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Fixed positions*</a:t>
            </a:r>
          </a:p>
        </p:txBody>
      </p:sp>
      <p:sp>
        <p:nvSpPr>
          <p:cNvPr id="262" name="*assistant professor positions can also be temporary"/>
          <p:cNvSpPr txBox="1"/>
          <p:nvPr/>
        </p:nvSpPr>
        <p:spPr>
          <a:xfrm>
            <a:off x="13895123" y="12814343"/>
            <a:ext cx="10018664" cy="70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b="0" sz="34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*assistant professor positions can also be temporary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Your career in the age of op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Your career in the age of open</a:t>
            </a:r>
          </a:p>
        </p:txBody>
      </p:sp>
      <p:sp>
        <p:nvSpPr>
          <p:cNvPr id="265" name="How to make it before 2018…"/>
          <p:cNvSpPr txBox="1"/>
          <p:nvPr>
            <p:ph type="body" sz="quarter" idx="1"/>
          </p:nvPr>
        </p:nvSpPr>
        <p:spPr>
          <a:xfrm>
            <a:off x="399795" y="3098800"/>
            <a:ext cx="10213989" cy="6193263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</a:schemeClr>
          </a:solidFill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buSzTx/>
              <a:buNone/>
              <a:defRPr b="1" sz="4300">
                <a:solidFill>
                  <a:srgbClr val="FFFFFF"/>
                </a:solidFill>
              </a:defRPr>
            </a:pPr>
            <a:r>
              <a:t>How to make it before 2018</a:t>
            </a:r>
          </a:p>
          <a:p>
            <a:pPr lvl="1" marL="1058333" indent="-423333">
              <a:lnSpc>
                <a:spcPct val="150000"/>
              </a:lnSpc>
              <a:spcBef>
                <a:spcPts val="0"/>
              </a:spcBef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(many) publications in </a:t>
            </a:r>
            <a:br/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high-impact</a:t>
            </a:r>
            <a:r>
              <a:t> journals</a:t>
            </a:r>
          </a:p>
          <a:p>
            <a:pPr lvl="1" marL="1058333" indent="-423333">
              <a:lnSpc>
                <a:spcPct val="150000"/>
              </a:lnSpc>
              <a:spcBef>
                <a:spcPts val="0"/>
              </a:spcBef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H-index (citations)</a:t>
            </a:r>
          </a:p>
          <a:p>
            <a:pPr lvl="1" marL="1058333" indent="-423333">
              <a:lnSpc>
                <a:spcPct val="150000"/>
              </a:lnSpc>
              <a:spcBef>
                <a:spcPts val="0"/>
              </a:spcBef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Grants</a:t>
            </a:r>
          </a:p>
          <a:p>
            <a:pPr lvl="1" marL="1058333" indent="-423333">
              <a:lnSpc>
                <a:spcPct val="150000"/>
              </a:lnSpc>
              <a:spcBef>
                <a:spcPts val="0"/>
              </a:spcBef>
              <a:defRPr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Teaching(?)</a:t>
            </a:r>
          </a:p>
        </p:txBody>
      </p:sp>
      <p:pic>
        <p:nvPicPr>
          <p:cNvPr id="26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22756" y="7070288"/>
            <a:ext cx="14023843" cy="657977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grpSp>
        <p:nvGrpSpPr>
          <p:cNvPr id="269" name="Group"/>
          <p:cNvGrpSpPr/>
          <p:nvPr/>
        </p:nvGrpSpPr>
        <p:grpSpPr>
          <a:xfrm>
            <a:off x="7685278" y="2974594"/>
            <a:ext cx="9801353" cy="6985508"/>
            <a:chOff x="0" y="0"/>
            <a:chExt cx="9801352" cy="6985507"/>
          </a:xfrm>
        </p:grpSpPr>
        <p:pic>
          <p:nvPicPr>
            <p:cNvPr id="267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5052" y="13207"/>
              <a:ext cx="9766301" cy="6972301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</p:spPr>
        </p:pic>
        <p:pic>
          <p:nvPicPr>
            <p:cNvPr id="26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3939780" cy="14175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0" name="How to make it in 2020…"/>
          <p:cNvSpPr txBox="1"/>
          <p:nvPr/>
        </p:nvSpPr>
        <p:spPr>
          <a:xfrm>
            <a:off x="15696691" y="3016504"/>
            <a:ext cx="8716587" cy="585068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algn="l">
              <a:lnSpc>
                <a:spcPct val="150000"/>
              </a:lnSpc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How to make it in 2020</a:t>
            </a:r>
          </a:p>
          <a:p>
            <a:pPr lvl="1" marL="228600" indent="-228600" algn="l">
              <a:lnSpc>
                <a:spcPct val="150000"/>
              </a:lnSpc>
              <a:buSzPct val="100000"/>
              <a:buChar char="•"/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Impactful</a:t>
            </a:r>
            <a:r>
              <a:t> publications</a:t>
            </a:r>
          </a:p>
          <a:p>
            <a:pPr lvl="2" marL="228600" indent="-228600" algn="l">
              <a:lnSpc>
                <a:spcPct val="150000"/>
              </a:lnSpc>
              <a:buSzPct val="100000"/>
              <a:buChar char="•"/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 Open Science increases impact</a:t>
            </a:r>
          </a:p>
          <a:p>
            <a:pPr lvl="1" marL="228600" indent="-228600" algn="l">
              <a:lnSpc>
                <a:spcPct val="150000"/>
              </a:lnSpc>
              <a:buSzPct val="100000"/>
              <a:buChar char="•"/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 </a:t>
            </a:r>
            <a:r>
              <a:rPr b="1">
                <a:latin typeface="Helvetica Neue"/>
                <a:ea typeface="Helvetica Neue"/>
                <a:cs typeface="Helvetica Neue"/>
                <a:sym typeface="Helvetica Neue"/>
              </a:rPr>
              <a:t>Diverse</a:t>
            </a:r>
            <a:r>
              <a:t> career paths</a:t>
            </a:r>
          </a:p>
          <a:p>
            <a:pPr algn="l">
              <a:lnSpc>
                <a:spcPct val="150000"/>
              </a:lnSpc>
              <a:buSzPct val="100000"/>
              <a:buChar char="•"/>
              <a:defRPr b="0" sz="4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 …and previous criteria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9" grpId="2"/>
      <p:bldP build="whole" bldLvl="1" animBg="1" rev="0" advAuto="0" spid="266" grpId="1"/>
      <p:bldP build="whole" bldLvl="1" animBg="1" rev="0" advAuto="0" spid="270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Overvi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</a:t>
            </a:r>
          </a:p>
        </p:txBody>
      </p:sp>
      <p:sp>
        <p:nvSpPr>
          <p:cNvPr id="159" name="Me: (30 minutes)…"/>
          <p:cNvSpPr txBox="1"/>
          <p:nvPr>
            <p:ph type="body" sz="half" idx="1"/>
          </p:nvPr>
        </p:nvSpPr>
        <p:spPr>
          <a:xfrm>
            <a:off x="1689100" y="2820416"/>
            <a:ext cx="9815152" cy="92964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Me: (30 minutes) </a:t>
            </a:r>
          </a:p>
          <a:p>
            <a:pPr lvl="1"/>
            <a:r>
              <a:t>Intro</a:t>
            </a:r>
          </a:p>
          <a:p>
            <a:pPr lvl="1"/>
            <a:r>
              <a:t>Open Access </a:t>
            </a:r>
          </a:p>
          <a:p>
            <a:pPr lvl="1"/>
            <a:r>
              <a:t>Open Data</a:t>
            </a:r>
          </a:p>
          <a:p>
            <a:pPr lvl="1"/>
            <a:r>
              <a:t>Your career in the age of open</a:t>
            </a:r>
          </a:p>
        </p:txBody>
      </p:sp>
      <p:sp>
        <p:nvSpPr>
          <p:cNvPr id="160" name="You: (60 minutes)…"/>
          <p:cNvSpPr txBox="1"/>
          <p:nvPr/>
        </p:nvSpPr>
        <p:spPr>
          <a:xfrm>
            <a:off x="13743787" y="4243984"/>
            <a:ext cx="9570010" cy="5228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5900"/>
              </a:spcBef>
              <a:defRPr b="0" sz="4800"/>
            </a:pPr>
            <a:r>
              <a:t>You: (60 minutes)</a:t>
            </a:r>
          </a:p>
          <a:p>
            <a:pPr lvl="1" marL="1270000" indent="-635000" algn="l">
              <a:spcBef>
                <a:spcPts val="5900"/>
              </a:spcBef>
              <a:buSzPct val="125000"/>
              <a:buChar char="•"/>
              <a:defRPr b="0" sz="4800"/>
            </a:pPr>
            <a:r>
              <a:t>Open Access </a:t>
            </a:r>
          </a:p>
          <a:p>
            <a:pPr lvl="1" marL="1270000" indent="-635000" algn="l">
              <a:spcBef>
                <a:spcPts val="5900"/>
              </a:spcBef>
              <a:buSzPct val="125000"/>
              <a:buChar char="•"/>
              <a:defRPr b="0" sz="4800"/>
            </a:pPr>
            <a:r>
              <a:t>Open Data</a:t>
            </a:r>
          </a:p>
          <a:p>
            <a:pPr lvl="1" marL="1270000" indent="-635000" algn="l">
              <a:spcBef>
                <a:spcPts val="5900"/>
              </a:spcBef>
              <a:buSzPct val="125000"/>
              <a:buChar char="•"/>
              <a:defRPr b="0" sz="4800"/>
            </a:pPr>
            <a:r>
              <a:t>Your career in the age of open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Your turn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Your turn!</a:t>
            </a:r>
          </a:p>
        </p:txBody>
      </p:sp>
      <p:sp>
        <p:nvSpPr>
          <p:cNvPr id="273" name="3 topics (Open Access, Open Data, Your Career)…"/>
          <p:cNvSpPr txBox="1"/>
          <p:nvPr/>
        </p:nvSpPr>
        <p:spPr>
          <a:xfrm>
            <a:off x="1689100" y="1681971"/>
            <a:ext cx="19756464" cy="1213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635000" indent="-635000" algn="l">
              <a:spcBef>
                <a:spcPts val="5900"/>
              </a:spcBef>
              <a:buSzPct val="125000"/>
              <a:buChar char="•"/>
              <a:defRPr b="0" sz="4800"/>
            </a:pPr>
            <a:r>
              <a:t>3 topics (Open Access, Open Data, Your Career)</a:t>
            </a:r>
          </a:p>
          <a:p>
            <a:pPr marL="635000" indent="-635000" algn="l">
              <a:spcBef>
                <a:spcPts val="5900"/>
              </a:spcBef>
              <a:buSzPct val="125000"/>
              <a:buChar char="•"/>
              <a:defRPr b="0" sz="4800"/>
            </a:pPr>
            <a:r>
              <a:t>Per topic: 3 parallel groups of 5-6 students per topic</a:t>
            </a:r>
          </a:p>
          <a:p>
            <a:pPr marL="635000" indent="-635000" algn="l">
              <a:spcBef>
                <a:spcPts val="5900"/>
              </a:spcBef>
              <a:buSzPct val="125000"/>
              <a:buChar char="•"/>
              <a:defRPr b="0" sz="4800"/>
            </a:pPr>
            <a:r>
              <a:t>Discuss with the group the point on </a:t>
            </a:r>
            <a:br/>
            <a:r>
              <a:rPr u="sng">
                <a:hlinkClick r:id="rId2" invalidUrl="" action="" tgtFrame="" tooltip="" history="1" highlightClick="0" endSnd="0"/>
              </a:rPr>
              <a:t>www.tinyurl.com/OpenNeuro2019</a:t>
            </a:r>
          </a:p>
          <a:p>
            <a:pPr marL="635000" indent="-635000" algn="l">
              <a:spcBef>
                <a:spcPts val="5900"/>
              </a:spcBef>
              <a:buSzPct val="125000"/>
              <a:buChar char="•"/>
              <a:defRPr b="0" sz="4800"/>
            </a:pPr>
            <a:r>
              <a:t>After 15 minutes, </a:t>
            </a:r>
            <a:r>
              <a:rPr b="1" u="sng"/>
              <a:t>one stays</a:t>
            </a:r>
            <a:r>
              <a:t> and the rest moves on to the </a:t>
            </a:r>
            <a:r>
              <a:rPr b="1" u="sng"/>
              <a:t>next topic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ctangle"/>
          <p:cNvSpPr/>
          <p:nvPr/>
        </p:nvSpPr>
        <p:spPr>
          <a:xfrm>
            <a:off x="547058" y="10653507"/>
            <a:ext cx="13712872" cy="275951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76" name="Want more Open?"/>
          <p:cNvSpPr txBox="1"/>
          <p:nvPr>
            <p:ph type="title"/>
          </p:nvPr>
        </p:nvSpPr>
        <p:spPr>
          <a:prstGeom prst="rect">
            <a:avLst/>
          </a:prstGeom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Want more Open?</a:t>
            </a:r>
          </a:p>
        </p:txBody>
      </p:sp>
      <p:pic>
        <p:nvPicPr>
          <p:cNvPr id="27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2794" t="2869" r="11523" b="0"/>
          <a:stretch>
            <a:fillRect/>
          </a:stretch>
        </p:blipFill>
        <p:spPr>
          <a:xfrm>
            <a:off x="14757828" y="3991371"/>
            <a:ext cx="9373546" cy="6756869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27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1551" y="3981098"/>
            <a:ext cx="13712872" cy="6186258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sp>
        <p:nvSpPr>
          <p:cNvPr id="279" name="www.openscience-utrecht.com…"/>
          <p:cNvSpPr txBox="1"/>
          <p:nvPr/>
        </p:nvSpPr>
        <p:spPr>
          <a:xfrm>
            <a:off x="759538" y="10678548"/>
            <a:ext cx="13048832" cy="2159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700"/>
            </a:pPr>
            <a:r>
              <a:rPr u="sng">
                <a:hlinkClick r:id="rId4" invalidUrl="" action="" tgtFrame="" tooltip="" history="1" highlightClick="0" endSnd="0"/>
              </a:rPr>
              <a:t>www.openscience-utrecht.com</a:t>
            </a:r>
          </a:p>
          <a:p>
            <a:pPr>
              <a:defRPr sz="6700"/>
            </a:pPr>
            <a:r>
              <a:t>@OpenSciUtrecht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7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thank-you-1428147_1920.png" descr="thank-you-1428147_19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3315" y="-262092"/>
            <a:ext cx="1323737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wo things I care about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Two things I care about:</a:t>
            </a:r>
          </a:p>
        </p:txBody>
      </p:sp>
      <p:sp>
        <p:nvSpPr>
          <p:cNvPr id="163" name="Consciousness &amp; the brai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57200" indent="-317500" defTabSz="457200">
              <a:lnSpc>
                <a:spcPts val="10200"/>
              </a:lnSpc>
              <a:spcBef>
                <a:spcPts val="0"/>
              </a:spcBef>
              <a:buClr>
                <a:srgbClr val="000000"/>
              </a:buClr>
              <a:buFont typeface="Helvetica"/>
              <a:defRPr sz="4266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Helvetica"/>
                <a:ea typeface="Helvetica"/>
                <a:cs typeface="Helvetica"/>
                <a:sym typeface="Helvetica"/>
              </a:defRPr>
            </a:pPr>
            <a:r>
              <a:t>Consciousness &amp; the brain</a:t>
            </a:r>
          </a:p>
          <a:p>
            <a:pPr marL="457200" indent="-317500" defTabSz="457200">
              <a:lnSpc>
                <a:spcPts val="10200"/>
              </a:lnSpc>
              <a:spcBef>
                <a:spcPts val="0"/>
              </a:spcBef>
              <a:buClr>
                <a:srgbClr val="000000"/>
              </a:buClr>
              <a:buFont typeface="Helvetica"/>
              <a:defRPr sz="4266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Helvetica"/>
                <a:ea typeface="Helvetica"/>
                <a:cs typeface="Helvetica"/>
                <a:sym typeface="Helvetica"/>
              </a:defRPr>
            </a:pPr>
          </a:p>
          <a:p>
            <a:pPr marL="457200" indent="-317500" defTabSz="457200">
              <a:lnSpc>
                <a:spcPts val="10200"/>
              </a:lnSpc>
              <a:spcBef>
                <a:spcPts val="0"/>
              </a:spcBef>
              <a:buClr>
                <a:srgbClr val="000000"/>
              </a:buClr>
              <a:buFont typeface="Helvetica"/>
              <a:defRPr sz="4266">
                <a:ln w="0" cap="flat">
                  <a:solidFill>
                    <a:srgbClr val="000000"/>
                  </a:solidFill>
                  <a:prstDash val="solid"/>
                  <a:miter lim="400000"/>
                </a:ln>
                <a:latin typeface="Helvetica"/>
                <a:ea typeface="Helvetica"/>
                <a:cs typeface="Helvetica"/>
                <a:sym typeface="Helvetica"/>
              </a:defRPr>
            </a:pPr>
            <a:r>
              <a:t>Improving science</a:t>
            </a:r>
          </a:p>
        </p:txBody>
      </p:sp>
      <p:pic>
        <p:nvPicPr>
          <p:cNvPr id="16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33098" y="8834627"/>
            <a:ext cx="8437535" cy="4687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768050" y="2209800"/>
            <a:ext cx="7628609" cy="115466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onsciousness and the brai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Consciousness and the brain</a:t>
            </a:r>
          </a:p>
        </p:txBody>
      </p:sp>
      <p:sp>
        <p:nvSpPr>
          <p:cNvPr id="1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0458" y="2517901"/>
            <a:ext cx="5843324" cy="4949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06006" y="2528823"/>
            <a:ext cx="5579852" cy="4777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366239" y="2695251"/>
            <a:ext cx="2235201" cy="444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mental-health-3337026_640.jpg" descr="mental-health-3337026_64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847821" y="7565561"/>
            <a:ext cx="8128001" cy="580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6392" y="7343647"/>
            <a:ext cx="7679148" cy="6247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17769" y="7792057"/>
            <a:ext cx="6527160" cy="5348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Improving Scie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Improving Science</a:t>
            </a:r>
          </a:p>
        </p:txBody>
      </p:sp>
      <p:sp>
        <p:nvSpPr>
          <p:cNvPr id="177" name="Science is beautiful, and we van make it even better!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Science is beautiful, and we van make it even better!</a:t>
            </a:r>
          </a:p>
          <a:p>
            <a:pPr marL="0" indent="0">
              <a:buSzTx/>
              <a:buNone/>
            </a:pPr>
            <a:r>
              <a:t>What I do:</a:t>
            </a:r>
          </a:p>
          <a:p>
            <a:pPr/>
            <a:r>
              <a:t>Open Science advocacy</a:t>
            </a:r>
          </a:p>
          <a:p>
            <a:pPr/>
            <a:r>
              <a:t>Open Science in education</a:t>
            </a:r>
          </a:p>
          <a:p>
            <a:pPr/>
            <a:r>
              <a:t>Research on Open Science (?)</a:t>
            </a:r>
          </a:p>
        </p:txBody>
      </p:sp>
      <p:pic>
        <p:nvPicPr>
          <p:cNvPr id="17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44215" y="5452364"/>
            <a:ext cx="6391502" cy="76564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Advocated by researchers, institutions,  funders and policy mak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20065">
              <a:defRPr sz="7056"/>
            </a:pPr>
            <a:r>
              <a:t>Advocated by researchers, institutions, </a:t>
            </a:r>
            <a:br/>
            <a:r>
              <a:t>funders and policy makers</a:t>
            </a:r>
          </a:p>
        </p:txBody>
      </p:sp>
      <p:pic>
        <p:nvPicPr>
          <p:cNvPr id="18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2794" t="2869" r="11523" b="0"/>
          <a:stretch>
            <a:fillRect/>
          </a:stretch>
        </p:blipFill>
        <p:spPr>
          <a:xfrm>
            <a:off x="3707048" y="7493764"/>
            <a:ext cx="7520951" cy="542143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grpSp>
        <p:nvGrpSpPr>
          <p:cNvPr id="184" name="Group"/>
          <p:cNvGrpSpPr/>
          <p:nvPr/>
        </p:nvGrpSpPr>
        <p:grpSpPr>
          <a:xfrm>
            <a:off x="4353075" y="4206153"/>
            <a:ext cx="5985353" cy="2444159"/>
            <a:chOff x="0" y="0"/>
            <a:chExt cx="5985351" cy="2444157"/>
          </a:xfrm>
        </p:grpSpPr>
        <p:sp>
          <p:nvSpPr>
            <p:cNvPr id="182" name="Rectangle"/>
            <p:cNvSpPr/>
            <p:nvPr/>
          </p:nvSpPr>
          <p:spPr>
            <a:xfrm>
              <a:off x="0" y="0"/>
              <a:ext cx="5985352" cy="244415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8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174" y="276361"/>
              <a:ext cx="5412028" cy="18914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5" name="Arrow"/>
          <p:cNvSpPr/>
          <p:nvPr/>
        </p:nvSpPr>
        <p:spPr>
          <a:xfrm rot="16200000">
            <a:off x="-2148170" y="5718747"/>
            <a:ext cx="8510586" cy="3826676"/>
          </a:xfrm>
          <a:prstGeom prst="rightArrow">
            <a:avLst>
              <a:gd name="adj1" fmla="val 32000"/>
              <a:gd name="adj2" fmla="val 97788"/>
            </a:avLst>
          </a:prstGeom>
          <a:solidFill>
            <a:schemeClr val="accent1"/>
          </a:solidFill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6" name="Arrow"/>
          <p:cNvSpPr/>
          <p:nvPr/>
        </p:nvSpPr>
        <p:spPr>
          <a:xfrm rot="5400000">
            <a:off x="18044177" y="6674714"/>
            <a:ext cx="8510586" cy="4046217"/>
          </a:xfrm>
          <a:prstGeom prst="rightArrow">
            <a:avLst>
              <a:gd name="adj1" fmla="val 32000"/>
              <a:gd name="adj2" fmla="val 92482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pSp>
        <p:nvGrpSpPr>
          <p:cNvPr id="189" name="Group"/>
          <p:cNvGrpSpPr/>
          <p:nvPr/>
        </p:nvGrpSpPr>
        <p:grpSpPr>
          <a:xfrm>
            <a:off x="12450857" y="2988747"/>
            <a:ext cx="7385891" cy="10408954"/>
            <a:chOff x="2861733" y="0"/>
            <a:chExt cx="7385890" cy="10408953"/>
          </a:xfrm>
        </p:grpSpPr>
        <p:pic>
          <p:nvPicPr>
            <p:cNvPr id="187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861733" y="0"/>
              <a:ext cx="7385891" cy="10408954"/>
            </a:xfrm>
            <a:prstGeom prst="rect">
              <a:avLst/>
            </a:prstGeom>
            <a:ln w="254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</p:spPr>
        </p:pic>
        <p:sp>
          <p:nvSpPr>
            <p:cNvPr id="188" name="2017"/>
            <p:cNvSpPr txBox="1"/>
            <p:nvPr/>
          </p:nvSpPr>
          <p:spPr>
            <a:xfrm>
              <a:off x="3075914" y="219223"/>
              <a:ext cx="1300605" cy="757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t>2017</a:t>
              </a:r>
            </a:p>
          </p:txBody>
        </p:sp>
      </p:grpSp>
      <p:grpSp>
        <p:nvGrpSpPr>
          <p:cNvPr id="192" name="Group"/>
          <p:cNvGrpSpPr/>
          <p:nvPr/>
        </p:nvGrpSpPr>
        <p:grpSpPr>
          <a:xfrm>
            <a:off x="17867403" y="2363745"/>
            <a:ext cx="5062436" cy="3588721"/>
            <a:chOff x="0" y="0"/>
            <a:chExt cx="5062434" cy="3588720"/>
          </a:xfrm>
        </p:grpSpPr>
        <p:sp>
          <p:nvSpPr>
            <p:cNvPr id="190" name="Rectangle"/>
            <p:cNvSpPr/>
            <p:nvPr/>
          </p:nvSpPr>
          <p:spPr>
            <a:xfrm>
              <a:off x="0" y="0"/>
              <a:ext cx="5062435" cy="358872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91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90648" y="309875"/>
              <a:ext cx="4281139" cy="2968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289019" y="6217462"/>
            <a:ext cx="5985353" cy="430802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833758" y="10662052"/>
            <a:ext cx="9378990" cy="2534496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4" grpId="6"/>
      <p:bldP build="whole" bldLvl="1" animBg="1" rev="0" advAuto="0" spid="185" grpId="1"/>
      <p:bldP build="whole" bldLvl="1" animBg="1" rev="0" advAuto="0" spid="189" grpId="5"/>
      <p:bldP build="whole" bldLvl="1" animBg="1" rev="0" advAuto="0" spid="184" grpId="2"/>
      <p:bldP build="whole" bldLvl="1" animBg="1" rev="0" advAuto="0" spid="186" grpId="4"/>
      <p:bldP build="whole" bldLvl="1" animBg="1" rev="0" advAuto="0" spid="181" grpId="3"/>
      <p:bldP build="whole" bldLvl="1" animBg="1" rev="0" advAuto="0" spid="193" grpId="7"/>
      <p:bldP build="whole" bldLvl="1" animBg="1" rev="0" advAuto="0" spid="192" grpId="8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ky-1441936_1920.jpg" descr="sky-1441936_1920.jpg"/>
          <p:cNvPicPr>
            <a:picLocks noChangeAspect="1"/>
          </p:cNvPicPr>
          <p:nvPr/>
        </p:nvPicPr>
        <p:blipFill>
          <a:blip r:embed="rId3">
            <a:alphaModFix amt="70282"/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Rounded Rectangle"/>
          <p:cNvSpPr/>
          <p:nvPr/>
        </p:nvSpPr>
        <p:spPr>
          <a:xfrm>
            <a:off x="2006415" y="5753277"/>
            <a:ext cx="22162659" cy="6024959"/>
          </a:xfrm>
          <a:prstGeom prst="roundRect">
            <a:avLst>
              <a:gd name="adj" fmla="val 11338"/>
            </a:avLst>
          </a:prstGeom>
          <a:solidFill>
            <a:srgbClr val="FFFFFF">
              <a:alpha val="7996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0" name="What is Open Scienc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Open Science?</a:t>
            </a:r>
          </a:p>
        </p:txBody>
      </p:sp>
      <p:sp>
        <p:nvSpPr>
          <p:cNvPr id="201" name="New research practices…"/>
          <p:cNvSpPr txBox="1"/>
          <p:nvPr>
            <p:ph type="body" sz="quarter" idx="1"/>
          </p:nvPr>
        </p:nvSpPr>
        <p:spPr>
          <a:xfrm>
            <a:off x="1455088" y="3168181"/>
            <a:ext cx="21005801" cy="265505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  <a:lvl2pPr>
              <a:defRPr b="1"/>
            </a:lvl2pPr>
          </a:lstStyle>
          <a:p>
            <a:pPr/>
            <a:r>
              <a:t>New research practices</a:t>
            </a:r>
          </a:p>
          <a:p>
            <a:pPr lvl="1">
              <a:defRPr b="0"/>
            </a:pPr>
            <a:r>
              <a:rPr b="1"/>
              <a:t>Accelerate scientific progress, by increasing:</a:t>
            </a:r>
          </a:p>
        </p:txBody>
      </p:sp>
      <p:grpSp>
        <p:nvGrpSpPr>
          <p:cNvPr id="207" name="Group"/>
          <p:cNvGrpSpPr/>
          <p:nvPr/>
        </p:nvGrpSpPr>
        <p:grpSpPr>
          <a:xfrm>
            <a:off x="2346269" y="6174752"/>
            <a:ext cx="21082699" cy="3144496"/>
            <a:chOff x="0" y="0"/>
            <a:chExt cx="21082697" cy="3144494"/>
          </a:xfrm>
        </p:grpSpPr>
        <p:sp>
          <p:nvSpPr>
            <p:cNvPr id="202" name="`````"/>
            <p:cNvSpPr/>
            <p:nvPr/>
          </p:nvSpPr>
          <p:spPr>
            <a:xfrm>
              <a:off x="5933266" y="0"/>
              <a:ext cx="3282901" cy="31444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`````</a:t>
              </a:r>
            </a:p>
          </p:txBody>
        </p:sp>
        <p:sp>
          <p:nvSpPr>
            <p:cNvPr id="203" name="`````"/>
            <p:cNvSpPr/>
            <p:nvPr/>
          </p:nvSpPr>
          <p:spPr>
            <a:xfrm>
              <a:off x="11866532" y="0"/>
              <a:ext cx="3282901" cy="31444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`````</a:t>
              </a:r>
            </a:p>
          </p:txBody>
        </p:sp>
        <p:sp>
          <p:nvSpPr>
            <p:cNvPr id="204" name="`"/>
            <p:cNvSpPr/>
            <p:nvPr/>
          </p:nvSpPr>
          <p:spPr>
            <a:xfrm>
              <a:off x="17799797" y="0"/>
              <a:ext cx="3282901" cy="31444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`</a:t>
              </a:r>
            </a:p>
          </p:txBody>
        </p:sp>
        <p:sp>
          <p:nvSpPr>
            <p:cNvPr id="205" name="Rectangle"/>
            <p:cNvSpPr/>
            <p:nvPr/>
          </p:nvSpPr>
          <p:spPr>
            <a:xfrm>
              <a:off x="0" y="0"/>
              <a:ext cx="3282901" cy="31444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b="0"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206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33724" y="97906"/>
              <a:ext cx="19909888" cy="24842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12" name="Group"/>
          <p:cNvGrpSpPr/>
          <p:nvPr/>
        </p:nvGrpSpPr>
        <p:grpSpPr>
          <a:xfrm>
            <a:off x="3987720" y="10693016"/>
            <a:ext cx="19196798" cy="1270001"/>
            <a:chOff x="1452575" y="546555"/>
            <a:chExt cx="19196798" cy="1270000"/>
          </a:xfrm>
        </p:grpSpPr>
        <p:sp>
          <p:nvSpPr>
            <p:cNvPr id="208" name="Open Access,  open materials"/>
            <p:cNvSpPr/>
            <p:nvPr/>
          </p:nvSpPr>
          <p:spPr>
            <a:xfrm>
              <a:off x="1452575" y="546555"/>
              <a:ext cx="1270001" cy="1270001"/>
            </a:xfrm>
            <a:prstGeom prst="line">
              <a:avLst/>
            </a:prstGeom>
            <a:solidFill>
              <a:schemeClr val="accent3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0" sz="3200"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Open Access, </a:t>
              </a:r>
              <a:br/>
              <a:r>
                <a:t>open materials</a:t>
              </a:r>
            </a:p>
          </p:txBody>
        </p:sp>
        <p:sp>
          <p:nvSpPr>
            <p:cNvPr id="209" name="Open data &amp; code…"/>
            <p:cNvSpPr/>
            <p:nvPr/>
          </p:nvSpPr>
          <p:spPr>
            <a:xfrm>
              <a:off x="7385840" y="546555"/>
              <a:ext cx="1270001" cy="1270001"/>
            </a:xfrm>
            <a:prstGeom prst="line">
              <a:avLst/>
            </a:prstGeom>
            <a:solidFill>
              <a:schemeClr val="accent3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0" sz="3200"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Open data &amp; code</a:t>
              </a:r>
            </a:p>
            <a:p>
              <a:pPr>
                <a:defRPr b="0" sz="3200"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Preregistration</a:t>
              </a:r>
            </a:p>
          </p:txBody>
        </p:sp>
        <p:sp>
          <p:nvSpPr>
            <p:cNvPr id="210" name="Reproducibility and Replicability"/>
            <p:cNvSpPr/>
            <p:nvPr/>
          </p:nvSpPr>
          <p:spPr>
            <a:xfrm>
              <a:off x="13408103" y="546555"/>
              <a:ext cx="1270001" cy="1270001"/>
            </a:xfrm>
            <a:prstGeom prst="line">
              <a:avLst/>
            </a:prstGeom>
            <a:solidFill>
              <a:schemeClr val="accent3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0" sz="3200"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Reproducibility and</a:t>
              </a:r>
              <a:br/>
              <a:r>
                <a:t>Replicability</a:t>
              </a:r>
            </a:p>
          </p:txBody>
        </p:sp>
        <p:sp>
          <p:nvSpPr>
            <p:cNvPr id="211" name="Open to participate,…"/>
            <p:cNvSpPr/>
            <p:nvPr/>
          </p:nvSpPr>
          <p:spPr>
            <a:xfrm>
              <a:off x="19379373" y="546555"/>
              <a:ext cx="1270001" cy="1270001"/>
            </a:xfrm>
            <a:prstGeom prst="line">
              <a:avLst/>
            </a:prstGeom>
            <a:solidFill>
              <a:schemeClr val="accent3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254000" dist="127000" dir="5400000">
                <a:srgbClr val="000000">
                  <a:alpha val="7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b="0" sz="3200"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Open to participate,</a:t>
              </a:r>
            </a:p>
            <a:p>
              <a:pPr>
                <a:defRPr b="0" sz="3200">
                  <a:latin typeface="+mn-lt"/>
                  <a:ea typeface="+mn-ea"/>
                  <a:cs typeface="+mn-cs"/>
                  <a:sym typeface="Helvetica Neue Medium"/>
                </a:defRPr>
              </a:pPr>
              <a:r>
                <a:t>Public Engagement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2"/>
      <p:bldP build="p" bldLvl="5" animBg="1" rev="0" advAuto="0" spid="201" grpId="1"/>
      <p:bldP build="whole" bldLvl="1" animBg="1" rev="0" advAuto="0" spid="212" grpId="4"/>
      <p:bldP build="whole" bldLvl="1" animBg="1" rev="0" advAuto="0" spid="207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Open Acc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Open Access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Open Acc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Open Access</a:t>
            </a:r>
          </a:p>
        </p:txBody>
      </p:sp>
      <p:sp>
        <p:nvSpPr>
          <p:cNvPr id="219" name="Direct and free access to research papers…"/>
          <p:cNvSpPr txBox="1"/>
          <p:nvPr>
            <p:ph type="body" sz="quarter" idx="1"/>
          </p:nvPr>
        </p:nvSpPr>
        <p:spPr>
          <a:xfrm>
            <a:off x="1689100" y="3149600"/>
            <a:ext cx="12855389" cy="2865525"/>
          </a:xfrm>
          <a:prstGeom prst="rect">
            <a:avLst/>
          </a:prstGeom>
        </p:spPr>
        <p:txBody>
          <a:bodyPr/>
          <a:lstStyle/>
          <a:p>
            <a:pPr/>
            <a:r>
              <a:t>Direct and free access to research papers</a:t>
            </a:r>
          </a:p>
          <a:p>
            <a:pPr/>
            <a:r>
              <a:t>Ambition National Plan: 100% Open Access</a:t>
            </a:r>
          </a:p>
        </p:txBody>
      </p:sp>
      <p:graphicFrame>
        <p:nvGraphicFramePr>
          <p:cNvPr id="220" name="Table"/>
          <p:cNvGraphicFramePr/>
          <p:nvPr/>
        </p:nvGraphicFramePr>
        <p:xfrm>
          <a:off x="2472979" y="6221372"/>
          <a:ext cx="19360280" cy="736268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4152482"/>
                <a:gridCol w="3859123"/>
                <a:gridCol w="4071294"/>
                <a:gridCol w="3607982"/>
                <a:gridCol w="3656695"/>
              </a:tblGrid>
              <a:tr h="918747">
                <a:tc>
                  <a:txBody>
                    <a:bodyPr/>
                    <a:lstStyle/>
                    <a:p>
                      <a:pPr defTabSz="642937">
                        <a:defRPr sz="4200">
                          <a:solidFill>
                            <a:srgbClr val="6D6A67"/>
                          </a:solidFill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6300"/>
                        </a:lnSpc>
                        <a:defRPr b="1" sz="26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gold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6300"/>
                        </a:lnSpc>
                        <a:defRPr b="1" sz="26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hybrid-gold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6300"/>
                        </a:lnSpc>
                        <a:defRPr b="1" sz="26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green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6300"/>
                        </a:lnSpc>
                        <a:defRPr b="1" sz="2600"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preprint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63500">
                      <a:solidFill>
                        <a:srgbClr val="FFFFFF"/>
                      </a:solidFill>
                      <a:miter lim="400000"/>
                    </a:lnB>
                    <a:solidFill>
                      <a:srgbClr val="D8D8D8"/>
                    </a:solidFill>
                  </a:tcPr>
                </a:tc>
              </a:tr>
              <a:tr h="918747"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Who provides access?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publisher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publisher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author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author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635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BFBFBF"/>
                    </a:solidFill>
                  </a:tcPr>
                </a:tc>
              </a:tr>
              <a:tr h="918747"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Where?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~10K journals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almost all subscription journals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institutional repository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preprint archives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BFBFBF"/>
                    </a:solidFill>
                  </a:tcPr>
                </a:tc>
              </a:tr>
              <a:tr h="918747"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When?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Upon publication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Upon publication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After embargo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Around submission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BFBFBF"/>
                    </a:solidFill>
                  </a:tcPr>
                </a:tc>
              </a:tr>
              <a:tr h="918747"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How much does it cost?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~0-4000 $ (diamond/platinum if free)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~1000-6000 $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free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free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BFBFBF"/>
                    </a:solidFill>
                  </a:tcPr>
                </a:tc>
              </a:tr>
              <a:tr h="918747"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Who pays?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you / </a:t>
                      </a:r>
                      <a:br/>
                      <a:r>
                        <a:t>UU OA fund 50%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you / VSNU big deals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n/a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n/a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BFBFBF"/>
                    </a:solidFill>
                  </a:tcPr>
                </a:tc>
              </a:tr>
              <a:tr h="918747"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Does it fulfill funder requirements?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always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currently yes, but unsure in future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depends on embargo period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usually not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BFBFBF"/>
                    </a:solidFill>
                  </a:tcPr>
                </a:tc>
              </a:tr>
              <a:tr h="918747"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Who has copyright?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author, with limited CC license options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author, with exclusive rights for publisher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publisher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642937">
                        <a:lnSpc>
                          <a:spcPts val="5800"/>
                        </a:lnSpc>
                        <a:defRPr>
                          <a:effectLst>
                            <a:outerShdw sx="100000" sy="100000" kx="0" ky="0" algn="b" rotWithShape="0" blurRad="25400" dist="12700" dir="5280000">
                              <a:srgbClr val="FFFFFF"/>
                            </a:outerShdw>
                          </a:effectLst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author, with CC licence of choice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BFBFBF"/>
                    </a:solidFill>
                  </a:tcPr>
                </a:tc>
              </a:tr>
            </a:tbl>
          </a:graphicData>
        </a:graphic>
      </p:graphicFrame>
      <p:sp>
        <p:nvSpPr>
          <p:cNvPr id="221" name="Slide adopted from Jeroen Bosman, Bianca Kramer. Modified by Barbara Vreede"/>
          <p:cNvSpPr txBox="1"/>
          <p:nvPr/>
        </p:nvSpPr>
        <p:spPr>
          <a:xfrm>
            <a:off x="14933310" y="84441"/>
            <a:ext cx="9526414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b="0" sz="21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Slide adopted from Jeroen Bosman, Bianca Kramer. Modified by Barbara Vreede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0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